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9"/>
  </p:notesMasterIdLst>
  <p:sldIdLst>
    <p:sldId id="256" r:id="rId3"/>
    <p:sldId id="261" r:id="rId4"/>
    <p:sldId id="282" r:id="rId5"/>
    <p:sldId id="281" r:id="rId6"/>
    <p:sldId id="262" r:id="rId7"/>
    <p:sldId id="260" r:id="rId8"/>
    <p:sldId id="284" r:id="rId9"/>
    <p:sldId id="286" r:id="rId10"/>
    <p:sldId id="285" r:id="rId11"/>
    <p:sldId id="276" r:id="rId12"/>
    <p:sldId id="277" r:id="rId13"/>
    <p:sldId id="278" r:id="rId14"/>
    <p:sldId id="279" r:id="rId15"/>
    <p:sldId id="280" r:id="rId16"/>
    <p:sldId id="283" r:id="rId17"/>
    <p:sldId id="257" r:id="rId18"/>
  </p:sldIdLst>
  <p:sldSz cx="12192000" cy="6858000"/>
  <p:notesSz cx="6858000" cy="9144000"/>
  <p:defaultTextStyle>
    <a:defPPr>
      <a:defRPr lang="es-C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EF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30" autoAdjust="0"/>
    <p:restoredTop sz="60465" autoAdjust="0"/>
  </p:normalViewPr>
  <p:slideViewPr>
    <p:cSldViewPr snapToGrid="0">
      <p:cViewPr varScale="1">
        <p:scale>
          <a:sx n="47" d="100"/>
          <a:sy n="47" d="100"/>
        </p:scale>
        <p:origin x="828"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C55C1F-E5FB-4635-A3FE-741943D6B59B}" type="datetimeFigureOut">
              <a:rPr lang="es-ES" smtClean="0"/>
              <a:t>01/12/2022</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029C81-3A36-4915-8E18-1138B1A3DC57}" type="slidenum">
              <a:rPr lang="es-ES" smtClean="0"/>
              <a:t>‹Nº›</a:t>
            </a:fld>
            <a:endParaRPr lang="es-ES"/>
          </a:p>
        </p:txBody>
      </p:sp>
    </p:spTree>
    <p:extLst>
      <p:ext uri="{BB962C8B-B14F-4D97-AF65-F5344CB8AC3E}">
        <p14:creationId xmlns:p14="http://schemas.microsoft.com/office/powerpoint/2010/main" val="18531816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646FBADC-AD5C-D2CA-3206-EFFC36DD43A2}"/>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E432799-DE7F-4D49-89DC-205E723EADEA}" type="slidenum">
              <a:rPr kumimoji="0" lang="es-ES" altLang="es-CU"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s-ES" altLang="es-CU"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5363" name="Rectangle 2">
            <a:extLst>
              <a:ext uri="{FF2B5EF4-FFF2-40B4-BE49-F238E27FC236}">
                <a16:creationId xmlns:a16="http://schemas.microsoft.com/office/drawing/2014/main" id="{4903189F-6DF4-2125-04E8-2F21386C7425}"/>
              </a:ext>
            </a:extLst>
          </p:cNvPr>
          <p:cNvSpPr>
            <a:spLocks noRot="1" noChangeArrowheads="1" noTextEdit="1"/>
          </p:cNvSpPr>
          <p:nvPr>
            <p:ph type="sldImg"/>
          </p:nvPr>
        </p:nvSpPr>
        <p:spPr>
          <a:ln/>
        </p:spPr>
      </p:sp>
      <p:sp>
        <p:nvSpPr>
          <p:cNvPr id="15364" name="Rectangle 3">
            <a:extLst>
              <a:ext uri="{FF2B5EF4-FFF2-40B4-BE49-F238E27FC236}">
                <a16:creationId xmlns:a16="http://schemas.microsoft.com/office/drawing/2014/main" id="{3840B4FC-0F43-0BE0-6458-E78E1CA2493D}"/>
              </a:ext>
            </a:extLst>
          </p:cNvPr>
          <p:cNvSpPr>
            <a:spLocks noGrp="1" noChangeArrowheads="1"/>
          </p:cNvSpPr>
          <p:nvPr>
            <p:ph type="body" idx="1"/>
          </p:nvPr>
        </p:nvSpPr>
        <p:spPr>
          <a:noFill/>
        </p:spPr>
        <p:txBody>
          <a:bodyPr/>
          <a:lstStyle/>
          <a:p>
            <a:pPr eaLnBrk="1" hangingPunct="1"/>
            <a:r>
              <a:rPr lang="es-ES" altLang="es-CU" dirty="0" err="1"/>
              <a:t>Publish</a:t>
            </a:r>
            <a:r>
              <a:rPr lang="es-ES" altLang="es-CU" dirty="0"/>
              <a:t> </a:t>
            </a:r>
            <a:r>
              <a:rPr lang="es-ES" altLang="es-CU" dirty="0" err="1"/>
              <a:t>or</a:t>
            </a:r>
            <a:r>
              <a:rPr lang="es-ES" altLang="es-CU" dirty="0"/>
              <a:t> </a:t>
            </a:r>
            <a:r>
              <a:rPr lang="es-ES" altLang="es-CU" dirty="0" err="1"/>
              <a:t>perish</a:t>
            </a:r>
            <a:r>
              <a:rPr lang="es-ES" altLang="es-CU" dirty="0"/>
              <a:t>, publica o muere en español, se refiere a la constante presión sobre los académicos para realizar y publicar investigaciones o estudios. Especialmente en las universidades donde las tareas investigativas son eje para atraer fondos, y los académicos son empleados y remunerados en proporción a que tantas investigaciones alineadas a los intereses de su institución realicen.</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42084F36-7E4E-B7AC-A6CD-A4177C3211D1}"/>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9D5C1CE-599E-446E-9189-D01D05E2B7CD}" type="slidenum">
              <a:rPr kumimoji="0" lang="es-ES" altLang="es-CU"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s-ES" altLang="es-CU"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3555" name="Rectangle 2">
            <a:extLst>
              <a:ext uri="{FF2B5EF4-FFF2-40B4-BE49-F238E27FC236}">
                <a16:creationId xmlns:a16="http://schemas.microsoft.com/office/drawing/2014/main" id="{E4546EEE-8B61-2D45-7DAE-02828E6CBFD0}"/>
              </a:ext>
            </a:extLst>
          </p:cNvPr>
          <p:cNvSpPr>
            <a:spLocks noRot="1" noChangeArrowheads="1" noTextEdit="1"/>
          </p:cNvSpPr>
          <p:nvPr>
            <p:ph type="sldImg"/>
          </p:nvPr>
        </p:nvSpPr>
        <p:spPr>
          <a:ln/>
        </p:spPr>
      </p:sp>
      <p:sp>
        <p:nvSpPr>
          <p:cNvPr id="23556" name="Rectangle 3">
            <a:extLst>
              <a:ext uri="{FF2B5EF4-FFF2-40B4-BE49-F238E27FC236}">
                <a16:creationId xmlns:a16="http://schemas.microsoft.com/office/drawing/2014/main" id="{61A5F296-D44E-0C4F-EEF9-7D01ED9C290A}"/>
              </a:ext>
            </a:extLst>
          </p:cNvPr>
          <p:cNvSpPr>
            <a:spLocks noGrp="1" noChangeArrowheads="1"/>
          </p:cNvSpPr>
          <p:nvPr>
            <p:ph type="body" idx="1"/>
          </p:nvPr>
        </p:nvSpPr>
        <p:spPr>
          <a:noFill/>
        </p:spPr>
        <p:txBody>
          <a:bodyPr/>
          <a:lstStyle/>
          <a:p>
            <a:pPr algn="just" eaLnBrk="1" hangingPunct="1"/>
            <a:r>
              <a:rPr lang="es-ES" altLang="es-CU">
                <a:cs typeface="Times New Roman" panose="02020603050405020304" pitchFamily="18" charset="0"/>
              </a:rPr>
              <a:t>Esta es la primera parte del artículo en sí. Persigue el fin de brindar suficientes elementos para que el lector comprenda y analice los resultados del estudio sin acudir a otra bibliografía. Asimismo, debe definir el problema de investigación, presentar el fundamento del mismo y los objetivos que persigue. La introducción es el momento ideal para transcribir el marco teórico y conceptual  en que se desenvuelve el problema en estudio.</a:t>
            </a:r>
            <a:endParaRPr lang="es-ES_tradnl" altLang="es-CU">
              <a:cs typeface="Times New Roman" panose="02020603050405020304" pitchFamily="18" charset="0"/>
            </a:endParaRPr>
          </a:p>
          <a:p>
            <a:pPr algn="just" eaLnBrk="1" hangingPunct="1"/>
            <a:r>
              <a:rPr lang="es-ES" altLang="es-CU">
                <a:cs typeface="Times New Roman" panose="02020603050405020304" pitchFamily="18" charset="0"/>
              </a:rPr>
              <a:t>La mayor parte de esta sección puede ser escrita en tiempo presente, tomando en cuenta que se refiere a los conocimientos existentes con respecto al problema en el momento de confeccionar el trabajo. En ella también deberías definir cualquier término o abreviatura inusual que utilizarás en el estudio.  </a:t>
            </a:r>
          </a:p>
          <a:p>
            <a:pPr eaLnBrk="1" hangingPunct="1"/>
            <a:endParaRPr lang="es-ES" altLang="es-C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9586A27E-4897-F2A3-4C46-A8E8BE9651F5}"/>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A375BCE-009F-486A-82DC-DEB57B1D22F7}" type="slidenum">
              <a:rPr kumimoji="0" lang="es-ES" altLang="es-CU"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s-ES" altLang="es-CU"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5603" name="Rectangle 2">
            <a:extLst>
              <a:ext uri="{FF2B5EF4-FFF2-40B4-BE49-F238E27FC236}">
                <a16:creationId xmlns:a16="http://schemas.microsoft.com/office/drawing/2014/main" id="{E82BE78E-93C2-AE85-5A65-A288B50A8ECD}"/>
              </a:ext>
            </a:extLst>
          </p:cNvPr>
          <p:cNvSpPr>
            <a:spLocks noRot="1" noChangeArrowheads="1" noTextEdit="1"/>
          </p:cNvSpPr>
          <p:nvPr>
            <p:ph type="sldImg"/>
          </p:nvPr>
        </p:nvSpPr>
        <p:spPr>
          <a:ln/>
        </p:spPr>
      </p:sp>
      <p:sp>
        <p:nvSpPr>
          <p:cNvPr id="25604" name="Rectangle 3">
            <a:extLst>
              <a:ext uri="{FF2B5EF4-FFF2-40B4-BE49-F238E27FC236}">
                <a16:creationId xmlns:a16="http://schemas.microsoft.com/office/drawing/2014/main" id="{1CF43CA3-A614-2A1F-7F01-082633BEB1C0}"/>
              </a:ext>
            </a:extLst>
          </p:cNvPr>
          <p:cNvSpPr>
            <a:spLocks noGrp="1" noChangeArrowheads="1"/>
          </p:cNvSpPr>
          <p:nvPr>
            <p:ph type="body" idx="1"/>
          </p:nvPr>
        </p:nvSpPr>
        <p:spPr>
          <a:noFill/>
        </p:spPr>
        <p:txBody>
          <a:bodyPr/>
          <a:lstStyle/>
          <a:p>
            <a:pPr eaLnBrk="1" hangingPunct="1"/>
            <a:r>
              <a:rPr lang="es-ES_tradnl" altLang="es-CU">
                <a:cs typeface="Times New Roman" panose="02020603050405020304" pitchFamily="18" charset="0"/>
              </a:rPr>
              <a:t>Entre los </a:t>
            </a:r>
            <a:r>
              <a:rPr lang="es-ES" altLang="es-CU">
                <a:cs typeface="Times New Roman" panose="02020603050405020304" pitchFamily="18" charset="0"/>
              </a:rPr>
              <a:t>sinónimos</a:t>
            </a:r>
            <a:r>
              <a:rPr lang="es-ES_tradnl" altLang="es-CU">
                <a:cs typeface="Times New Roman" panose="02020603050405020304" pitchFamily="18" charset="0"/>
              </a:rPr>
              <a:t> </a:t>
            </a:r>
            <a:r>
              <a:rPr lang="es-ES" altLang="es-CU">
                <a:cs typeface="Times New Roman" panose="02020603050405020304" pitchFamily="18" charset="0"/>
              </a:rPr>
              <a:t>más aceptados </a:t>
            </a:r>
            <a:r>
              <a:rPr lang="es-ES_tradnl" altLang="es-CU">
                <a:cs typeface="Times New Roman" panose="02020603050405020304" pitchFamily="18" charset="0"/>
              </a:rPr>
              <a:t>para nombrar este apartado se encuentran</a:t>
            </a:r>
            <a:r>
              <a:rPr lang="es-ES" altLang="es-CU">
                <a:cs typeface="Times New Roman" panose="02020603050405020304" pitchFamily="18" charset="0"/>
              </a:rPr>
              <a:t>: Materiales y Técnicas, Pacientes y Métodos, Sujetos y Métodos, Diseño de la investigación y Método o simplemente Métodos.</a:t>
            </a:r>
            <a:endParaRPr lang="es-ES_tradnl" altLang="es-CU">
              <a:cs typeface="Times New Roman" panose="02020603050405020304" pitchFamily="18" charset="0"/>
            </a:endParaRPr>
          </a:p>
          <a:p>
            <a:pPr eaLnBrk="1" hangingPunct="1"/>
            <a:r>
              <a:rPr lang="es-ES" altLang="es-CU">
                <a:cs typeface="Times New Roman" panose="02020603050405020304" pitchFamily="18" charset="0"/>
              </a:rPr>
              <a:t>tiene como propósito principal describir el diseño de la investigación y explicar, con detalle, cómo se llevó a la práctica, con miras a que cualquier lector entendido en la materia pueda repetir el estudio. No debes olvidar que el método científico </a:t>
            </a:r>
            <a:r>
              <a:rPr lang="es-ES" altLang="es-CU" i="1">
                <a:cs typeface="Times New Roman" panose="02020603050405020304" pitchFamily="18" charset="0"/>
              </a:rPr>
              <a:t>exige</a:t>
            </a:r>
            <a:r>
              <a:rPr lang="es-ES" altLang="es-CU">
                <a:cs typeface="Times New Roman" panose="02020603050405020304" pitchFamily="18" charset="0"/>
              </a:rPr>
              <a:t> que los resultados sean </a:t>
            </a:r>
            <a:r>
              <a:rPr lang="es-ES" altLang="es-CU" i="1">
                <a:cs typeface="Times New Roman" panose="02020603050405020304" pitchFamily="18" charset="0"/>
              </a:rPr>
              <a:t>reproducibles</a:t>
            </a:r>
            <a:r>
              <a:rPr lang="es-ES" altLang="es-CU">
                <a:cs typeface="Times New Roman" panose="02020603050405020304" pitchFamily="18" charset="0"/>
              </a:rPr>
              <a:t> para que adquieran valor científico, y la única forma de que alguien pueda reproducir tu estudio es que suministres todos esos pormenores. Se escribe en tiempo pasado, y puedes incluir subtítulos si la sección es muy extensa.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5D2102E3-3164-8B51-97EA-2809E72CFFB0}"/>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34C3924-F7D4-4A5C-9B41-5D43B606A293}" type="slidenum">
              <a:rPr kumimoji="0" lang="es-ES" altLang="es-CU"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s-ES" altLang="es-CU"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7651" name="Rectangle 2">
            <a:extLst>
              <a:ext uri="{FF2B5EF4-FFF2-40B4-BE49-F238E27FC236}">
                <a16:creationId xmlns:a16="http://schemas.microsoft.com/office/drawing/2014/main" id="{BBC7F001-145A-AF93-DF62-A5B95A9E817C}"/>
              </a:ext>
            </a:extLst>
          </p:cNvPr>
          <p:cNvSpPr>
            <a:spLocks noRot="1" noChangeArrowheads="1" noTextEdit="1"/>
          </p:cNvSpPr>
          <p:nvPr>
            <p:ph type="sldImg"/>
          </p:nvPr>
        </p:nvSpPr>
        <p:spPr>
          <a:ln/>
        </p:spPr>
      </p:sp>
      <p:sp>
        <p:nvSpPr>
          <p:cNvPr id="27652" name="Rectangle 3">
            <a:extLst>
              <a:ext uri="{FF2B5EF4-FFF2-40B4-BE49-F238E27FC236}">
                <a16:creationId xmlns:a16="http://schemas.microsoft.com/office/drawing/2014/main" id="{389771CF-4B0E-52D5-1291-2234A183EE45}"/>
              </a:ext>
            </a:extLst>
          </p:cNvPr>
          <p:cNvSpPr>
            <a:spLocks noGrp="1" noChangeArrowheads="1"/>
          </p:cNvSpPr>
          <p:nvPr>
            <p:ph type="body" idx="1"/>
          </p:nvPr>
        </p:nvSpPr>
        <p:spPr>
          <a:noFill/>
        </p:spPr>
        <p:txBody>
          <a:bodyPr/>
          <a:lstStyle/>
          <a:p>
            <a:pPr eaLnBrk="1" hangingPunct="1"/>
            <a:r>
              <a:rPr lang="es-ES_tradnl" altLang="es-CU">
                <a:cs typeface="Times New Roman" panose="02020603050405020304" pitchFamily="18" charset="0"/>
              </a:rPr>
              <a:t>Aquí se </a:t>
            </a:r>
            <a:r>
              <a:rPr lang="es-ES" altLang="es-CU">
                <a:cs typeface="Times New Roman" panose="02020603050405020304" pitchFamily="18" charset="0"/>
              </a:rPr>
              <a:t>presenta</a:t>
            </a:r>
            <a:r>
              <a:rPr lang="es-ES_tradnl" altLang="es-CU">
                <a:cs typeface="Times New Roman" panose="02020603050405020304" pitchFamily="18" charset="0"/>
              </a:rPr>
              <a:t>n</a:t>
            </a:r>
            <a:r>
              <a:rPr lang="es-ES" altLang="es-CU">
                <a:cs typeface="Times New Roman" panose="02020603050405020304" pitchFamily="18" charset="0"/>
              </a:rPr>
              <a:t> los hallazgos del estudio en una secuencia lógica, redactándola en tiempo pasado. Debes mencionar los datos más relevantes, incluso aquellos que resultaron contrarios a la hipótesis planteada.</a:t>
            </a:r>
            <a:r>
              <a:rPr lang="es-ES" altLang="es-CU"/>
              <a:t> </a:t>
            </a:r>
            <a:endParaRPr lang="es-ES_tradnl" altLang="es-CU"/>
          </a:p>
          <a:p>
            <a:pPr algn="just" eaLnBrk="1" hangingPunct="1"/>
            <a:r>
              <a:rPr lang="es-ES" altLang="es-CU">
                <a:cs typeface="Times New Roman" panose="02020603050405020304" pitchFamily="18" charset="0"/>
              </a:rPr>
              <a:t>puedes ayudarte de la representación tabular y gráfica, cuidando de no cargar el documento con información redundante.</a:t>
            </a:r>
          </a:p>
          <a:p>
            <a:pPr algn="just" eaLnBrk="1" hangingPunct="1"/>
            <a:r>
              <a:rPr lang="es-ES" altLang="es-CU">
                <a:cs typeface="Times New Roman" panose="02020603050405020304" pitchFamily="18" charset="0"/>
              </a:rPr>
              <a:t>Existe una forma única de plasmar los resultados: clara y sencilla</a:t>
            </a:r>
            <a:r>
              <a:rPr lang="es-ES_tradnl" altLang="es-CU">
                <a:cs typeface="Times New Roman" panose="02020603050405020304" pitchFamily="18" charset="0"/>
              </a:rPr>
              <a:t>. Una regla práctica para la redacción de este apartado </a:t>
            </a:r>
            <a:r>
              <a:rPr lang="es-ES" altLang="es-CU">
                <a:cs typeface="Times New Roman" panose="02020603050405020304" pitchFamily="18" charset="0"/>
              </a:rPr>
              <a:t>sug</a:t>
            </a:r>
            <a:r>
              <a:rPr lang="es-ES_tradnl" altLang="es-CU">
                <a:cs typeface="Times New Roman" panose="02020603050405020304" pitchFamily="18" charset="0"/>
              </a:rPr>
              <a:t>i</a:t>
            </a:r>
            <a:r>
              <a:rPr lang="es-ES" altLang="es-CU">
                <a:cs typeface="Times New Roman" panose="02020603050405020304" pitchFamily="18" charset="0"/>
              </a:rPr>
              <a:t>er</a:t>
            </a:r>
            <a:r>
              <a:rPr lang="es-ES_tradnl" altLang="es-CU">
                <a:cs typeface="Times New Roman" panose="02020603050405020304" pitchFamily="18" charset="0"/>
              </a:rPr>
              <a:t>e</a:t>
            </a:r>
            <a:r>
              <a:rPr lang="es-ES" altLang="es-CU">
                <a:cs typeface="Times New Roman" panose="02020603050405020304" pitchFamily="18" charset="0"/>
              </a:rPr>
              <a:t> que escribas todo lo que puedas en el texto, recurriendo a cuadros y gráficos solo en una situación muy bien justificada; con eso evitas repetir información</a:t>
            </a:r>
            <a:r>
              <a:rPr lang="es-ES_tradnl" altLang="es-CU">
                <a:cs typeface="Times New Roman" panose="02020603050405020304" pitchFamily="18" charset="0"/>
              </a:rPr>
              <a:t>.</a:t>
            </a:r>
            <a:r>
              <a:rPr lang="es-ES" altLang="es-CU">
                <a:cs typeface="Times New Roman" panose="02020603050405020304" pitchFamily="18" charset="0"/>
              </a:rPr>
              <a:t> </a:t>
            </a:r>
            <a:r>
              <a:rPr lang="es-ES" altLang="es-CU"/>
              <a:t> </a:t>
            </a:r>
            <a:endParaRPr lang="es-ES_tradnl" altLang="es-CU"/>
          </a:p>
          <a:p>
            <a:pPr eaLnBrk="1" hangingPunct="1"/>
            <a:endParaRPr lang="es-ES" altLang="es-C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05C0AC15-BBA7-24D1-73D0-4D443D79B047}"/>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61DA1F9-039E-4FA5-A983-7D9DA715CCE4}" type="slidenum">
              <a:rPr kumimoji="0" lang="es-ES" altLang="es-CU"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s-ES" altLang="es-CU"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9699" name="Rectangle 2">
            <a:extLst>
              <a:ext uri="{FF2B5EF4-FFF2-40B4-BE49-F238E27FC236}">
                <a16:creationId xmlns:a16="http://schemas.microsoft.com/office/drawing/2014/main" id="{72BE7799-F4FB-1268-95C9-D91FE8DD8E7C}"/>
              </a:ext>
            </a:extLst>
          </p:cNvPr>
          <p:cNvSpPr>
            <a:spLocks noRot="1" noChangeArrowheads="1" noTextEdit="1"/>
          </p:cNvSpPr>
          <p:nvPr>
            <p:ph type="sldImg"/>
          </p:nvPr>
        </p:nvSpPr>
        <p:spPr>
          <a:ln/>
        </p:spPr>
      </p:sp>
      <p:sp>
        <p:nvSpPr>
          <p:cNvPr id="29700" name="Rectangle 3">
            <a:extLst>
              <a:ext uri="{FF2B5EF4-FFF2-40B4-BE49-F238E27FC236}">
                <a16:creationId xmlns:a16="http://schemas.microsoft.com/office/drawing/2014/main" id="{70F02C50-7B46-229F-5FEF-A358B7005744}"/>
              </a:ext>
            </a:extLst>
          </p:cNvPr>
          <p:cNvSpPr>
            <a:spLocks noGrp="1" noChangeArrowheads="1"/>
          </p:cNvSpPr>
          <p:nvPr>
            <p:ph type="body" idx="1"/>
          </p:nvPr>
        </p:nvSpPr>
        <p:spPr>
          <a:noFill/>
        </p:spPr>
        <p:txBody>
          <a:bodyPr/>
          <a:lstStyle/>
          <a:p>
            <a:pPr eaLnBrk="1" hangingPunct="1"/>
            <a:r>
              <a:rPr lang="es-ES" altLang="es-CU" dirty="0">
                <a:cs typeface="Times New Roman" panose="02020603050405020304" pitchFamily="18" charset="0"/>
              </a:rPr>
              <a:t>Esta es la par</a:t>
            </a:r>
            <a:r>
              <a:rPr lang="es-ES_tradnl" altLang="es-CU" dirty="0">
                <a:cs typeface="Times New Roman" panose="02020603050405020304" pitchFamily="18" charset="0"/>
              </a:rPr>
              <a:t>te</a:t>
            </a:r>
            <a:r>
              <a:rPr lang="es-ES" altLang="es-CU" dirty="0">
                <a:cs typeface="Times New Roman" panose="02020603050405020304" pitchFamily="18" charset="0"/>
              </a:rPr>
              <a:t> más difícil de escribir. Tiene el fin de brindar el significado de los resultados y determinar la coherencia o contradicción entre los mismos. Para redactarla, si hablas de los resultados obtenidos por otros autores, usa el tiempo presente, pero si hablas de tus resultados, utiliza el pasado.</a:t>
            </a:r>
            <a:r>
              <a:rPr lang="es-ES" altLang="es-CU" dirty="0"/>
              <a:t> </a:t>
            </a:r>
            <a:endParaRPr lang="es-ES_tradnl" altLang="es-CU" dirty="0"/>
          </a:p>
          <a:p>
            <a:pPr eaLnBrk="1" hangingPunct="1"/>
            <a:r>
              <a:rPr lang="es-ES_tradnl" altLang="es-CU" dirty="0">
                <a:cs typeface="Times New Roman" panose="02020603050405020304" pitchFamily="18" charset="0"/>
              </a:rPr>
              <a:t>No </a:t>
            </a:r>
            <a:r>
              <a:rPr lang="es-ES" altLang="es-CU" dirty="0">
                <a:cs typeface="Times New Roman" panose="02020603050405020304" pitchFamily="18" charset="0"/>
              </a:rPr>
              <a:t>repitas tus hallazgos</a:t>
            </a:r>
            <a:r>
              <a:rPr lang="es-ES_tradnl" altLang="es-CU" dirty="0">
                <a:cs typeface="Times New Roman" panose="02020603050405020304" pitchFamily="18" charset="0"/>
              </a:rPr>
              <a:t>. </a:t>
            </a:r>
            <a:r>
              <a:rPr lang="es-ES" altLang="es-CU" dirty="0">
                <a:cs typeface="Times New Roman" panose="02020603050405020304" pitchFamily="18" charset="0"/>
              </a:rPr>
              <a:t>Debes exponer claramente las consecuencias teóricas del trabajo, formulando las conclusiones de forma clara y sencilla. </a:t>
            </a:r>
          </a:p>
          <a:p>
            <a:pPr algn="just" eaLnBrk="1" hangingPunct="1"/>
            <a:r>
              <a:rPr lang="es-ES" altLang="es-CU" dirty="0">
                <a:cs typeface="Times New Roman" panose="02020603050405020304" pitchFamily="18" charset="0"/>
              </a:rPr>
              <a:t>Algunas de las equivocaciones que acontecen con cierta persistencia consiste en repetir resultados tanto en la discusión como en las conclusiones; no confrontar los resultados; hacer comparaciones teóricas débiles y especular sin un basamento empírico y teórico robusto.</a:t>
            </a:r>
          </a:p>
          <a:p>
            <a:pPr eaLnBrk="1" hangingPunct="1"/>
            <a:endParaRPr lang="es-ES" altLang="es-CU" dirty="0">
              <a:cs typeface="Times New Roman" panose="02020603050405020304" pitchFamily="18" charset="0"/>
            </a:endParaRPr>
          </a:p>
          <a:p>
            <a:pPr algn="just" eaLnBrk="1" hangingPunct="1"/>
            <a:br>
              <a:rPr lang="es-ES" altLang="es-CU" dirty="0">
                <a:cs typeface="Times New Roman" panose="02020603050405020304" pitchFamily="18" charset="0"/>
              </a:rPr>
            </a:br>
            <a:endParaRPr lang="es-ES" altLang="es-CU" dirty="0">
              <a:cs typeface="Times New Roman" panose="02020603050405020304"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05C0AC15-BBA7-24D1-73D0-4D443D79B047}"/>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61DA1F9-039E-4FA5-A983-7D9DA715CCE4}" type="slidenum">
              <a:rPr kumimoji="0" lang="es-ES" altLang="es-CU"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s-ES" altLang="es-CU"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9699" name="Rectangle 2">
            <a:extLst>
              <a:ext uri="{FF2B5EF4-FFF2-40B4-BE49-F238E27FC236}">
                <a16:creationId xmlns:a16="http://schemas.microsoft.com/office/drawing/2014/main" id="{72BE7799-F4FB-1268-95C9-D91FE8DD8E7C}"/>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70F02C50-7B46-229F-5FEF-A358B7005744}"/>
              </a:ext>
            </a:extLst>
          </p:cNvPr>
          <p:cNvSpPr>
            <a:spLocks noGrp="1" noChangeArrowheads="1"/>
          </p:cNvSpPr>
          <p:nvPr>
            <p:ph type="body" idx="1"/>
          </p:nvPr>
        </p:nvSpPr>
        <p:spPr>
          <a:noFill/>
        </p:spPr>
        <p:txBody>
          <a:bodyPr/>
          <a:lstStyle/>
          <a:p>
            <a:pPr eaLnBrk="1" hangingPunct="1"/>
            <a:r>
              <a:rPr lang="es-ES" altLang="es-CU" dirty="0">
                <a:cs typeface="Times New Roman" panose="02020603050405020304" pitchFamily="18" charset="0"/>
              </a:rPr>
              <a:t>Las conclusiones responden </a:t>
            </a:r>
            <a:r>
              <a:rPr lang="es-ES" altLang="es-CU" dirty="0">
                <a:solidFill>
                  <a:schemeClr val="accent2">
                    <a:lumMod val="50000"/>
                  </a:schemeClr>
                </a:solidFill>
              </a:rPr>
              <a:t>al objetivo,</a:t>
            </a:r>
            <a:r>
              <a:rPr lang="es-ES" altLang="es-CU" dirty="0">
                <a:cs typeface="Times New Roman" panose="02020603050405020304" pitchFamily="18" charset="0"/>
              </a:rPr>
              <a:t> la pregunta de investigación, y a las interrogantes que condujeron al diseño y a la realización del estudio. </a:t>
            </a:r>
          </a:p>
          <a:p>
            <a:pPr marL="0" marR="0" lvl="0" indent="0" algn="l" defTabSz="914400" rtl="0" eaLnBrk="1" fontAlgn="auto" latinLnBrk="0" hangingPunct="1">
              <a:lnSpc>
                <a:spcPct val="100000"/>
              </a:lnSpc>
              <a:spcBef>
                <a:spcPts val="0"/>
              </a:spcBef>
              <a:spcAft>
                <a:spcPts val="0"/>
              </a:spcAft>
              <a:buClrTx/>
              <a:buSzTx/>
              <a:buFontTx/>
              <a:buNone/>
              <a:tabLst/>
              <a:defRPr/>
            </a:pPr>
            <a:r>
              <a:rPr lang="es-ES" altLang="es-CU" dirty="0">
                <a:cs typeface="Times New Roman" panose="02020603050405020304" pitchFamily="18" charset="0"/>
              </a:rPr>
              <a:t>Cuida de que se justifiquen con la evidencia de los descubrimientos.</a:t>
            </a:r>
          </a:p>
          <a:p>
            <a:pPr marL="0" marR="0" lvl="0" indent="0" algn="l" defTabSz="914400" rtl="0" eaLnBrk="1" fontAlgn="auto" latinLnBrk="0" hangingPunct="1">
              <a:lnSpc>
                <a:spcPct val="100000"/>
              </a:lnSpc>
              <a:spcBef>
                <a:spcPts val="0"/>
              </a:spcBef>
              <a:spcAft>
                <a:spcPts val="0"/>
              </a:spcAft>
              <a:buClrTx/>
              <a:buSzTx/>
              <a:buFontTx/>
              <a:buNone/>
              <a:tabLst/>
              <a:defRPr/>
            </a:pPr>
            <a:r>
              <a:rPr lang="es-ES" altLang="es-CU" dirty="0">
                <a:cs typeface="Times New Roman" panose="02020603050405020304" pitchFamily="18" charset="0"/>
              </a:rPr>
              <a:t>No deben repetirse los resultados de la investigación.</a:t>
            </a:r>
            <a:endParaRPr lang="es-ES_tradnl" altLang="es-CU" dirty="0">
              <a:cs typeface="Times New Roman" panose="02020603050405020304" pitchFamily="18" charset="0"/>
            </a:endParaRPr>
          </a:p>
          <a:p>
            <a:pPr eaLnBrk="1" hangingPunct="1"/>
            <a:endParaRPr lang="es-ES" altLang="es-CU" dirty="0">
              <a:cs typeface="Times New Roman" panose="02020603050405020304" pitchFamily="18" charset="0"/>
            </a:endParaRPr>
          </a:p>
          <a:p>
            <a:pPr algn="just" eaLnBrk="1" hangingPunct="1"/>
            <a:br>
              <a:rPr lang="es-ES" altLang="es-CU" dirty="0">
                <a:cs typeface="Times New Roman" panose="02020603050405020304" pitchFamily="18" charset="0"/>
              </a:rPr>
            </a:br>
            <a:endParaRPr lang="es-ES" altLang="es-CU" dirty="0">
              <a:cs typeface="Times New Roman" panose="02020603050405020304" pitchFamily="18" charset="0"/>
            </a:endParaRPr>
          </a:p>
        </p:txBody>
      </p:sp>
    </p:spTree>
    <p:extLst>
      <p:ext uri="{BB962C8B-B14F-4D97-AF65-F5344CB8AC3E}">
        <p14:creationId xmlns:p14="http://schemas.microsoft.com/office/powerpoint/2010/main" val="11728570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altLang="es-CU" dirty="0">
                <a:cs typeface="Times New Roman" panose="02020603050405020304" pitchFamily="18" charset="0"/>
              </a:rPr>
              <a:t>Las conclusiones responden a la pregunta de investigación, a las interrogantes que condujeron al diseño y a la realización del estudio. Cuida de que se justifiquen con la evidencia de los descubrimientos.</a:t>
            </a:r>
            <a:endParaRPr lang="es-ES_tradnl" altLang="es-CU" dirty="0">
              <a:cs typeface="Times New Roman" panose="02020603050405020304" pitchFamily="18" charset="0"/>
            </a:endParaRPr>
          </a:p>
          <a:p>
            <a:endParaRPr lang="es-ES" dirty="0"/>
          </a:p>
        </p:txBody>
      </p:sp>
      <p:sp>
        <p:nvSpPr>
          <p:cNvPr id="4" name="Marcador de número de diapositiva 3"/>
          <p:cNvSpPr>
            <a:spLocks noGrp="1"/>
          </p:cNvSpPr>
          <p:nvPr>
            <p:ph type="sldNum" sz="quarter" idx="5"/>
          </p:nvPr>
        </p:nvSpPr>
        <p:spPr/>
        <p:txBody>
          <a:bodyPr/>
          <a:lstStyle/>
          <a:p>
            <a:fld id="{18029C81-3A36-4915-8E18-1138B1A3DC57}" type="slidenum">
              <a:rPr lang="es-ES" smtClean="0"/>
              <a:t>16</a:t>
            </a:fld>
            <a:endParaRPr lang="es-ES"/>
          </a:p>
        </p:txBody>
      </p:sp>
    </p:spTree>
    <p:extLst>
      <p:ext uri="{BB962C8B-B14F-4D97-AF65-F5344CB8AC3E}">
        <p14:creationId xmlns:p14="http://schemas.microsoft.com/office/powerpoint/2010/main" val="11299565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646FBADC-AD5C-D2CA-3206-EFFC36DD43A2}"/>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E432799-DE7F-4D49-89DC-205E723EADEA}" type="slidenum">
              <a:rPr kumimoji="0" lang="es-ES" altLang="es-CU"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s-ES" altLang="es-CU"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5363" name="Rectangle 2">
            <a:extLst>
              <a:ext uri="{FF2B5EF4-FFF2-40B4-BE49-F238E27FC236}">
                <a16:creationId xmlns:a16="http://schemas.microsoft.com/office/drawing/2014/main" id="{4903189F-6DF4-2125-04E8-2F21386C7425}"/>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3840B4FC-0F43-0BE0-6458-E78E1CA2493D}"/>
              </a:ext>
            </a:extLst>
          </p:cNvPr>
          <p:cNvSpPr>
            <a:spLocks noGrp="1" noChangeArrowheads="1"/>
          </p:cNvSpPr>
          <p:nvPr>
            <p:ph type="body" idx="1"/>
          </p:nvPr>
        </p:nvSpPr>
        <p:spPr>
          <a:noFill/>
        </p:spPr>
        <p:txBody>
          <a:bodyPr/>
          <a:lstStyle/>
          <a:p>
            <a:pPr eaLnBrk="1" hangingPunct="1"/>
            <a:r>
              <a:rPr lang="es-ES" altLang="es-CU" dirty="0"/>
              <a:t>Parafraseando el adagio tan utilizado de Publicar o Perecer (</a:t>
            </a:r>
            <a:r>
              <a:rPr lang="es-ES" altLang="es-CU" dirty="0" err="1"/>
              <a:t>Publish</a:t>
            </a:r>
            <a:r>
              <a:rPr lang="es-ES" altLang="es-CU" dirty="0"/>
              <a:t> </a:t>
            </a:r>
            <a:r>
              <a:rPr lang="es-ES" altLang="es-CU" dirty="0" err="1"/>
              <a:t>or</a:t>
            </a:r>
            <a:r>
              <a:rPr lang="es-ES" altLang="es-CU" dirty="0"/>
              <a:t> </a:t>
            </a:r>
            <a:r>
              <a:rPr lang="es-ES" altLang="es-CU" dirty="0" err="1"/>
              <a:t>Perish</a:t>
            </a:r>
            <a:r>
              <a:rPr lang="es-ES" altLang="es-CU" dirty="0"/>
              <a:t>), la comunidad científica internacional se ha ido involucrando en un paradigma algo más moderno y casi paralelo a la necesidad de publicar sus resultados científicos, consistente en la necesidad de ser reconocido por otros investigadores</a:t>
            </a:r>
          </a:p>
        </p:txBody>
      </p:sp>
    </p:spTree>
    <p:extLst>
      <p:ext uri="{BB962C8B-B14F-4D97-AF65-F5344CB8AC3E}">
        <p14:creationId xmlns:p14="http://schemas.microsoft.com/office/powerpoint/2010/main" val="9646477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646FBADC-AD5C-D2CA-3206-EFFC36DD43A2}"/>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E432799-DE7F-4D49-89DC-205E723EADEA}" type="slidenum">
              <a:rPr kumimoji="0" lang="es-ES" altLang="es-CU"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s-ES" altLang="es-CU"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5363" name="Rectangle 2">
            <a:extLst>
              <a:ext uri="{FF2B5EF4-FFF2-40B4-BE49-F238E27FC236}">
                <a16:creationId xmlns:a16="http://schemas.microsoft.com/office/drawing/2014/main" id="{4903189F-6DF4-2125-04E8-2F21386C7425}"/>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3840B4FC-0F43-0BE0-6458-E78E1CA2493D}"/>
              </a:ext>
            </a:extLst>
          </p:cNvPr>
          <p:cNvSpPr>
            <a:spLocks noGrp="1" noChangeArrowheads="1"/>
          </p:cNvSpPr>
          <p:nvPr>
            <p:ph type="body" idx="1"/>
          </p:nvPr>
        </p:nvSpPr>
        <p:spPr>
          <a:noFill/>
        </p:spPr>
        <p:txBody>
          <a:bodyPr/>
          <a:lstStyle/>
          <a:p>
            <a:pPr eaLnBrk="1" hangingPunct="1"/>
            <a:r>
              <a:rPr lang="es-ES_tradnl" altLang="es-CU"/>
              <a:t>Robert A. Day lo ha definido de la forma en que aparece en la diapositiva. Un análisis del contenido de ésta permite comprender que esta incluye dos aspectos. El primero es que para que se considere artículo científico , el documento deberá estar publicado; el segundo es deberá describir los resultados de estudios  originales, es decir, esta definición no incluye los trabajos de revisión. </a:t>
            </a:r>
            <a:endParaRPr lang="es-ES" altLang="es-CU"/>
          </a:p>
        </p:txBody>
      </p:sp>
    </p:spTree>
    <p:extLst>
      <p:ext uri="{BB962C8B-B14F-4D97-AF65-F5344CB8AC3E}">
        <p14:creationId xmlns:p14="http://schemas.microsoft.com/office/powerpoint/2010/main" val="36463200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C692456F-FE5C-0027-EC89-1FAB24466566}"/>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D6CE345-590A-497E-B760-77F72344F4CB}" type="slidenum">
              <a:rPr kumimoji="0" lang="es-ES" altLang="es-CU"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s-ES" altLang="es-CU"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411" name="Rectangle 2">
            <a:extLst>
              <a:ext uri="{FF2B5EF4-FFF2-40B4-BE49-F238E27FC236}">
                <a16:creationId xmlns:a16="http://schemas.microsoft.com/office/drawing/2014/main" id="{61F04FD6-20AD-DD90-D406-B859F533A9C2}"/>
              </a:ext>
            </a:extLst>
          </p:cNvPr>
          <p:cNvSpPr>
            <a:spLocks noRot="1" noChangeArrowheads="1" noTextEdit="1"/>
          </p:cNvSpPr>
          <p:nvPr>
            <p:ph type="sldImg"/>
          </p:nvPr>
        </p:nvSpPr>
        <p:spPr>
          <a:ln/>
        </p:spPr>
      </p:sp>
      <p:sp>
        <p:nvSpPr>
          <p:cNvPr id="17412" name="Rectangle 3">
            <a:extLst>
              <a:ext uri="{FF2B5EF4-FFF2-40B4-BE49-F238E27FC236}">
                <a16:creationId xmlns:a16="http://schemas.microsoft.com/office/drawing/2014/main" id="{0C7EC8AB-7479-C531-66A7-3D873C9925A5}"/>
              </a:ext>
            </a:extLst>
          </p:cNvPr>
          <p:cNvSpPr>
            <a:spLocks noGrp="1" noChangeArrowheads="1"/>
          </p:cNvSpPr>
          <p:nvPr>
            <p:ph type="body" idx="1"/>
          </p:nvPr>
        </p:nvSpPr>
        <p:spPr>
          <a:noFill/>
        </p:spPr>
        <p:txBody>
          <a:bodyPr/>
          <a:lstStyle/>
          <a:p>
            <a:pPr eaLnBrk="1" hangingPunct="1"/>
            <a:r>
              <a:rPr lang="es-ES_tradnl" altLang="es-CU" dirty="0"/>
              <a:t>Aunque cada editorial pone sus propias normas, que deberán ser respetadas por los autores, en virtud de la ética de la publicación, la mayoría se acoge a una estructura similar a la presentada en la diapositiva. Esta presenta como parte esencial el cuerpo, que responde al llamado formato IMRYD. Las revistas médicas, en general se acogen a este formato.</a:t>
            </a:r>
          </a:p>
          <a:p>
            <a:pPr eaLnBrk="1" hangingPunct="1"/>
            <a:r>
              <a:rPr lang="es-ES_tradnl" altLang="es-CU" dirty="0"/>
              <a:t>De las partes de una artículo citado en la imagen, las mas complejas y difíciles son: </a:t>
            </a:r>
          </a:p>
          <a:p>
            <a:pPr eaLnBrk="1" hangingPunct="1"/>
            <a:r>
              <a:rPr lang="es-ES_tradnl" altLang="es-CU" b="1" dirty="0"/>
              <a:t>El método</a:t>
            </a:r>
            <a:r>
              <a:rPr lang="es-ES_tradnl" altLang="es-CU" dirty="0"/>
              <a:t>: que explicará y guiará todos los pasos que se siguen para realizar la investigación</a:t>
            </a:r>
          </a:p>
          <a:p>
            <a:pPr eaLnBrk="1" hangingPunct="1"/>
            <a:r>
              <a:rPr lang="es-ES_tradnl" altLang="es-CU" b="1" dirty="0"/>
              <a:t>La discusión</a:t>
            </a:r>
            <a:r>
              <a:rPr lang="es-ES_tradnl" altLang="es-CU" dirty="0"/>
              <a:t>: es el aporte intelectual del autor explicando lo que se encontró en la investigación, y comparándolo con otros estudios similares</a:t>
            </a:r>
            <a:endParaRPr lang="es-ES" altLang="es-CU"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BCF0A576-7D43-4BAA-BC27-671C6C2E8125}"/>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D672C33-2A6D-41FC-A2B2-1B6996471E7B}" type="slidenum">
              <a:rPr kumimoji="0" lang="es-ES" altLang="es-CU"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s-ES" altLang="es-CU"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459" name="Rectangle 2">
            <a:extLst>
              <a:ext uri="{FF2B5EF4-FFF2-40B4-BE49-F238E27FC236}">
                <a16:creationId xmlns:a16="http://schemas.microsoft.com/office/drawing/2014/main" id="{602F449A-8024-775B-ED9A-5D13562AA7BD}"/>
              </a:ext>
            </a:extLst>
          </p:cNvPr>
          <p:cNvSpPr>
            <a:spLocks noRot="1" noChangeArrowheads="1" noTextEdit="1"/>
          </p:cNvSpPr>
          <p:nvPr>
            <p:ph type="sldImg"/>
          </p:nvPr>
        </p:nvSpPr>
        <p:spPr>
          <a:ln/>
        </p:spPr>
      </p:sp>
      <p:sp>
        <p:nvSpPr>
          <p:cNvPr id="19460" name="Rectangle 3">
            <a:extLst>
              <a:ext uri="{FF2B5EF4-FFF2-40B4-BE49-F238E27FC236}">
                <a16:creationId xmlns:a16="http://schemas.microsoft.com/office/drawing/2014/main" id="{FBF5EECF-AA66-A566-D62E-8D7B94731EAE}"/>
              </a:ext>
            </a:extLst>
          </p:cNvPr>
          <p:cNvSpPr>
            <a:spLocks noGrp="1" noChangeArrowheads="1"/>
          </p:cNvSpPr>
          <p:nvPr>
            <p:ph type="body" idx="1"/>
          </p:nvPr>
        </p:nvSpPr>
        <p:spPr>
          <a:noFill/>
        </p:spPr>
        <p:txBody>
          <a:bodyPr/>
          <a:lstStyle/>
          <a:p>
            <a:pPr eaLnBrk="1" hangingPunct="1"/>
            <a:r>
              <a:rPr lang="es-ES" altLang="es-CU" sz="1800" b="1" dirty="0">
                <a:solidFill>
                  <a:schemeClr val="accent2">
                    <a:lumMod val="50000"/>
                  </a:schemeClr>
                </a:solidFill>
              </a:rPr>
              <a:t>Tipos o secciones de artículos</a:t>
            </a:r>
          </a:p>
          <a:p>
            <a:pPr eaLnBrk="1" hangingPunct="1"/>
            <a:r>
              <a:rPr lang="es-ES" altLang="es-CU" b="1" dirty="0"/>
              <a:t>Comunes a varias revistas:</a:t>
            </a:r>
          </a:p>
          <a:p>
            <a:pPr marL="514350" indent="-514350" eaLnBrk="1" hangingPunct="1">
              <a:buFont typeface="+mj-lt"/>
              <a:buAutoNum type="arabicPeriod"/>
            </a:pPr>
            <a:r>
              <a:rPr lang="es-ES" altLang="es-CU" sz="1200" dirty="0">
                <a:solidFill>
                  <a:schemeClr val="accent2">
                    <a:lumMod val="50000"/>
                  </a:schemeClr>
                </a:solidFill>
              </a:rPr>
              <a:t>Editorial</a:t>
            </a:r>
          </a:p>
          <a:p>
            <a:pPr marL="514350" indent="-514350" eaLnBrk="1" hangingPunct="1">
              <a:buFont typeface="+mj-lt"/>
              <a:buAutoNum type="arabicPeriod"/>
            </a:pPr>
            <a:r>
              <a:rPr lang="es-ES" altLang="es-CU" sz="1200" dirty="0">
                <a:solidFill>
                  <a:schemeClr val="accent2">
                    <a:lumMod val="50000"/>
                  </a:schemeClr>
                </a:solidFill>
              </a:rPr>
              <a:t>Artículo original investigación </a:t>
            </a:r>
          </a:p>
          <a:p>
            <a:pPr marL="514350" indent="-514350" eaLnBrk="1" hangingPunct="1">
              <a:buFont typeface="+mj-lt"/>
              <a:buAutoNum type="arabicPeriod"/>
            </a:pPr>
            <a:r>
              <a:rPr lang="es-ES" altLang="es-CU" sz="1200" dirty="0">
                <a:solidFill>
                  <a:schemeClr val="accent2">
                    <a:lumMod val="50000"/>
                  </a:schemeClr>
                </a:solidFill>
              </a:rPr>
              <a:t>Artículo de revisión</a:t>
            </a:r>
          </a:p>
          <a:p>
            <a:pPr marL="514350" indent="-514350" eaLnBrk="1" hangingPunct="1">
              <a:buFont typeface="+mj-lt"/>
              <a:buAutoNum type="arabicPeriod"/>
            </a:pPr>
            <a:r>
              <a:rPr lang="es-ES" altLang="es-CU" sz="1200" dirty="0">
                <a:solidFill>
                  <a:schemeClr val="accent2">
                    <a:lumMod val="50000"/>
                  </a:schemeClr>
                </a:solidFill>
              </a:rPr>
              <a:t>Artículo de opinión y análisis</a:t>
            </a:r>
          </a:p>
          <a:p>
            <a:pPr marL="514350" indent="-514350" eaLnBrk="1" hangingPunct="1">
              <a:buFont typeface="+mj-lt"/>
              <a:buAutoNum type="arabicPeriod"/>
            </a:pPr>
            <a:r>
              <a:rPr lang="es-ES" altLang="es-CU" sz="1200" dirty="0">
                <a:solidFill>
                  <a:schemeClr val="accent2">
                    <a:lumMod val="50000"/>
                  </a:schemeClr>
                </a:solidFill>
              </a:rPr>
              <a:t>Estudios de casos</a:t>
            </a:r>
          </a:p>
          <a:p>
            <a:pPr marL="514350" indent="-514350" eaLnBrk="1" hangingPunct="1">
              <a:buFont typeface="+mj-lt"/>
              <a:buAutoNum type="arabicPeriod"/>
            </a:pPr>
            <a:r>
              <a:rPr lang="es-ES" altLang="es-CU" sz="1200" dirty="0">
                <a:solidFill>
                  <a:schemeClr val="accent2">
                    <a:lumMod val="50000"/>
                  </a:schemeClr>
                </a:solidFill>
              </a:rPr>
              <a:t>Editoriales</a:t>
            </a:r>
          </a:p>
          <a:p>
            <a:pPr marL="514350" indent="-514350" eaLnBrk="1" hangingPunct="1">
              <a:buFont typeface="+mj-lt"/>
              <a:buAutoNum type="arabicPeriod"/>
            </a:pPr>
            <a:r>
              <a:rPr lang="es-ES" altLang="es-CU" sz="1200" dirty="0">
                <a:solidFill>
                  <a:schemeClr val="accent2">
                    <a:lumMod val="50000"/>
                  </a:schemeClr>
                </a:solidFill>
              </a:rPr>
              <a:t>Cartas al director o al editor</a:t>
            </a:r>
          </a:p>
          <a:p>
            <a:pPr marL="0" indent="0" eaLnBrk="1" hangingPunct="1">
              <a:buFont typeface="+mj-lt"/>
              <a:buNone/>
            </a:pPr>
            <a:r>
              <a:rPr lang="es-ES" altLang="es-CU" sz="1200" b="1" dirty="0">
                <a:solidFill>
                  <a:schemeClr val="accent2">
                    <a:lumMod val="50000"/>
                  </a:schemeClr>
                </a:solidFill>
              </a:rPr>
              <a:t>Incluidos en la Revista Cubana de Reumatología</a:t>
            </a:r>
          </a:p>
          <a:p>
            <a:pPr marL="514350" indent="-514350">
              <a:buFont typeface="+mj-lt"/>
              <a:buAutoNum type="arabicPeriod"/>
            </a:pPr>
            <a:r>
              <a:rPr lang="es-ES" sz="1200" b="0" dirty="0">
                <a:solidFill>
                  <a:schemeClr val="accent2">
                    <a:lumMod val="50000"/>
                  </a:schemeClr>
                </a:solidFill>
              </a:rPr>
              <a:t>Artículo de posición</a:t>
            </a:r>
          </a:p>
          <a:p>
            <a:pPr marL="514350" marR="0" lvl="0" indent="-51435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dirty="0">
                <a:solidFill>
                  <a:schemeClr val="accent2">
                    <a:lumMod val="50000"/>
                  </a:schemeClr>
                </a:solidFill>
              </a:rPr>
              <a:t>Comunicación corta</a:t>
            </a:r>
          </a:p>
          <a:p>
            <a:pPr marL="514350" marR="0" lvl="0" indent="-51435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dirty="0">
                <a:solidFill>
                  <a:schemeClr val="accent2">
                    <a:lumMod val="50000"/>
                  </a:schemeClr>
                </a:solidFill>
              </a:rPr>
              <a:t>Reumatología en imágenes</a:t>
            </a:r>
          </a:p>
          <a:p>
            <a:pPr marL="514350" indent="-514350">
              <a:buFont typeface="+mj-lt"/>
              <a:buAutoNum type="arabicPeriod"/>
            </a:pPr>
            <a:r>
              <a:rPr lang="es-ES" sz="1200" b="0" noProof="0" dirty="0">
                <a:solidFill>
                  <a:schemeClr val="accent2">
                    <a:lumMod val="50000"/>
                  </a:schemeClr>
                </a:solidFill>
              </a:rPr>
              <a:t>Artículo docente pedagógico</a:t>
            </a:r>
          </a:p>
          <a:p>
            <a:pPr marL="514350" marR="0" lvl="0" indent="-514350" algn="l" defTabSz="914400" rtl="0" eaLnBrk="1" fontAlgn="auto" latinLnBrk="0" hangingPunct="1">
              <a:lnSpc>
                <a:spcPct val="100000"/>
              </a:lnSpc>
              <a:spcBef>
                <a:spcPts val="0"/>
              </a:spcBef>
              <a:spcAft>
                <a:spcPts val="0"/>
              </a:spcAft>
              <a:buClrTx/>
              <a:buSzTx/>
              <a:buFont typeface="+mj-lt"/>
              <a:buAutoNum type="arabicPeriod"/>
              <a:tabLst/>
              <a:defRPr/>
            </a:pPr>
            <a:r>
              <a:rPr lang="es-ES" sz="1200" b="0" noProof="0" dirty="0">
                <a:solidFill>
                  <a:schemeClr val="accent2">
                    <a:lumMod val="50000"/>
                  </a:schemeClr>
                </a:solidFill>
              </a:rPr>
              <a:t>Crítica y </a:t>
            </a:r>
            <a:r>
              <a:rPr lang="en-US" sz="1200" b="0" dirty="0">
                <a:solidFill>
                  <a:schemeClr val="accent2">
                    <a:lumMod val="50000"/>
                  </a:schemeClr>
                </a:solidFill>
              </a:rPr>
              <a:t>Réplica</a:t>
            </a:r>
          </a:p>
          <a:p>
            <a:pPr marL="514350" marR="0" lvl="0" indent="-51435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dirty="0">
                <a:solidFill>
                  <a:schemeClr val="accent2">
                    <a:lumMod val="50000"/>
                  </a:schemeClr>
                </a:solidFill>
              </a:rPr>
              <a:t>Reseña bibliográfica</a:t>
            </a:r>
          </a:p>
          <a:p>
            <a:pPr marL="514350" indent="-514350">
              <a:buFont typeface="+mj-lt"/>
              <a:buAutoNum type="arabicPeriod"/>
            </a:pPr>
            <a:r>
              <a:rPr lang="es-ES" sz="1200" b="0" noProof="0" dirty="0">
                <a:solidFill>
                  <a:schemeClr val="accent2">
                    <a:lumMod val="50000"/>
                  </a:schemeClr>
                </a:solidFill>
              </a:rPr>
              <a:t>Semblanzas</a:t>
            </a:r>
          </a:p>
          <a:p>
            <a:pPr marL="514350" marR="0" lvl="0" indent="-51435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dirty="0">
                <a:solidFill>
                  <a:schemeClr val="accent2">
                    <a:lumMod val="50000"/>
                  </a:schemeClr>
                </a:solidFill>
              </a:rPr>
              <a:t>Historia, arte y reumatología</a:t>
            </a:r>
          </a:p>
          <a:p>
            <a:pPr marL="514350" marR="0" lvl="0" indent="-51435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dirty="0">
                <a:solidFill>
                  <a:schemeClr val="accent2">
                    <a:lumMod val="50000"/>
                  </a:schemeClr>
                </a:solidFill>
              </a:rPr>
              <a:t>Reconocimiento</a:t>
            </a:r>
          </a:p>
          <a:p>
            <a:pPr marL="514350" indent="-514350">
              <a:buFont typeface="+mj-lt"/>
              <a:buAutoNum type="arabicPeriod"/>
            </a:pPr>
            <a:r>
              <a:rPr lang="es-ES" sz="1200" b="0" noProof="0" dirty="0">
                <a:solidFill>
                  <a:schemeClr val="accent2">
                    <a:lumMod val="50000"/>
                  </a:schemeClr>
                </a:solidFill>
              </a:rPr>
              <a:t>Obituario</a:t>
            </a:r>
          </a:p>
          <a:p>
            <a:pPr marL="514350" marR="0" lvl="0" indent="-51435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dirty="0">
                <a:solidFill>
                  <a:schemeClr val="accent2">
                    <a:lumMod val="50000"/>
                  </a:schemeClr>
                </a:solidFill>
              </a:rPr>
              <a:t>Programa de eventos</a:t>
            </a:r>
          </a:p>
          <a:p>
            <a:pPr marL="514350" marR="0" lvl="0" indent="-51435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dirty="0">
                <a:solidFill>
                  <a:schemeClr val="accent2">
                    <a:lumMod val="50000"/>
                  </a:schemeClr>
                </a:solidFill>
              </a:rPr>
              <a:t>Foto reportaje</a:t>
            </a:r>
          </a:p>
          <a:p>
            <a:pPr marL="0" indent="0" eaLnBrk="1" hangingPunct="1">
              <a:buFont typeface="+mj-lt"/>
              <a:buNone/>
            </a:pPr>
            <a:endParaRPr lang="es-ES" altLang="es-CU" sz="1200" b="1" dirty="0">
              <a:solidFill>
                <a:schemeClr val="accent2">
                  <a:lumMod val="50000"/>
                </a:schemeClr>
              </a:solidFill>
            </a:endParaRPr>
          </a:p>
          <a:p>
            <a:pPr eaLnBrk="1" hangingPunct="1"/>
            <a:endParaRPr lang="es-ES" altLang="es-CU"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BCF0A576-7D43-4BAA-BC27-671C6C2E8125}"/>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D672C33-2A6D-41FC-A2B2-1B6996471E7B}" type="slidenum">
              <a:rPr kumimoji="0" lang="es-ES" altLang="es-CU"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s-ES" altLang="es-CU"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459" name="Rectangle 2">
            <a:extLst>
              <a:ext uri="{FF2B5EF4-FFF2-40B4-BE49-F238E27FC236}">
                <a16:creationId xmlns:a16="http://schemas.microsoft.com/office/drawing/2014/main" id="{602F449A-8024-775B-ED9A-5D13562AA7BD}"/>
              </a:ext>
            </a:extLst>
          </p:cNvPr>
          <p:cNvSpPr>
            <a:spLocks noGrp="1" noRot="1" noChangeAspect="1" noChangeArrowheads="1" noTextEdit="1"/>
          </p:cNvSpPr>
          <p:nvPr>
            <p:ph type="sldImg"/>
          </p:nvPr>
        </p:nvSpPr>
        <p:spPr>
          <a:ln/>
        </p:spPr>
      </p:sp>
      <p:sp>
        <p:nvSpPr>
          <p:cNvPr id="19460" name="Rectangle 3">
            <a:extLst>
              <a:ext uri="{FF2B5EF4-FFF2-40B4-BE49-F238E27FC236}">
                <a16:creationId xmlns:a16="http://schemas.microsoft.com/office/drawing/2014/main" id="{FBF5EECF-AA66-A566-D62E-8D7B94731EAE}"/>
              </a:ext>
            </a:extLst>
          </p:cNvPr>
          <p:cNvSpPr>
            <a:spLocks noGrp="1" noChangeArrowheads="1"/>
          </p:cNvSpPr>
          <p:nvPr>
            <p:ph type="body" idx="1"/>
          </p:nvPr>
        </p:nvSpPr>
        <p:spPr>
          <a:noFill/>
        </p:spPr>
        <p:txBody>
          <a:bodyPr/>
          <a:lstStyle/>
          <a:p>
            <a:pPr eaLnBrk="1" hangingPunct="1"/>
            <a:r>
              <a:rPr lang="es-ES" altLang="es-CU" dirty="0"/>
              <a:t>Home de la Revista Cubana de Reumatología</a:t>
            </a:r>
          </a:p>
        </p:txBody>
      </p:sp>
    </p:spTree>
    <p:extLst>
      <p:ext uri="{BB962C8B-B14F-4D97-AF65-F5344CB8AC3E}">
        <p14:creationId xmlns:p14="http://schemas.microsoft.com/office/powerpoint/2010/main" val="26540001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BCF0A576-7D43-4BAA-BC27-671C6C2E8125}"/>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D672C33-2A6D-41FC-A2B2-1B6996471E7B}" type="slidenum">
              <a:rPr kumimoji="0" lang="es-ES" altLang="es-CU"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s-ES" altLang="es-CU"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459" name="Rectangle 2">
            <a:extLst>
              <a:ext uri="{FF2B5EF4-FFF2-40B4-BE49-F238E27FC236}">
                <a16:creationId xmlns:a16="http://schemas.microsoft.com/office/drawing/2014/main" id="{602F449A-8024-775B-ED9A-5D13562AA7BD}"/>
              </a:ext>
            </a:extLst>
          </p:cNvPr>
          <p:cNvSpPr>
            <a:spLocks noGrp="1" noRot="1" noChangeAspect="1" noChangeArrowheads="1" noTextEdit="1"/>
          </p:cNvSpPr>
          <p:nvPr>
            <p:ph type="sldImg"/>
          </p:nvPr>
        </p:nvSpPr>
        <p:spPr>
          <a:ln/>
        </p:spPr>
      </p:sp>
      <p:sp>
        <p:nvSpPr>
          <p:cNvPr id="19460" name="Rectangle 3">
            <a:extLst>
              <a:ext uri="{FF2B5EF4-FFF2-40B4-BE49-F238E27FC236}">
                <a16:creationId xmlns:a16="http://schemas.microsoft.com/office/drawing/2014/main" id="{FBF5EECF-AA66-A566-D62E-8D7B94731EAE}"/>
              </a:ext>
            </a:extLst>
          </p:cNvPr>
          <p:cNvSpPr>
            <a:spLocks noGrp="1" noChangeArrowheads="1"/>
          </p:cNvSpPr>
          <p:nvPr>
            <p:ph type="body" idx="1"/>
          </p:nvPr>
        </p:nvSpPr>
        <p:spPr>
          <a:noFill/>
        </p:spPr>
        <p:txBody>
          <a:bodyPr/>
          <a:lstStyle/>
          <a:p>
            <a:pPr eaLnBrk="1" hangingPunct="1"/>
            <a:r>
              <a:rPr lang="es-ES" altLang="es-CU" dirty="0"/>
              <a:t> </a:t>
            </a:r>
          </a:p>
        </p:txBody>
      </p:sp>
    </p:spTree>
    <p:extLst>
      <p:ext uri="{BB962C8B-B14F-4D97-AF65-F5344CB8AC3E}">
        <p14:creationId xmlns:p14="http://schemas.microsoft.com/office/powerpoint/2010/main" val="612720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BCF0A576-7D43-4BAA-BC27-671C6C2E8125}"/>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D672C33-2A6D-41FC-A2B2-1B6996471E7B}" type="slidenum">
              <a:rPr kumimoji="0" lang="es-ES" altLang="es-CU"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s-ES" altLang="es-CU"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459" name="Rectangle 2">
            <a:extLst>
              <a:ext uri="{FF2B5EF4-FFF2-40B4-BE49-F238E27FC236}">
                <a16:creationId xmlns:a16="http://schemas.microsoft.com/office/drawing/2014/main" id="{602F449A-8024-775B-ED9A-5D13562AA7BD}"/>
              </a:ext>
            </a:extLst>
          </p:cNvPr>
          <p:cNvSpPr>
            <a:spLocks noGrp="1" noRot="1" noChangeAspect="1" noChangeArrowheads="1" noTextEdit="1"/>
          </p:cNvSpPr>
          <p:nvPr>
            <p:ph type="sldImg"/>
          </p:nvPr>
        </p:nvSpPr>
        <p:spPr>
          <a:ln/>
        </p:spPr>
      </p:sp>
      <p:sp>
        <p:nvSpPr>
          <p:cNvPr id="19460" name="Rectangle 3">
            <a:extLst>
              <a:ext uri="{FF2B5EF4-FFF2-40B4-BE49-F238E27FC236}">
                <a16:creationId xmlns:a16="http://schemas.microsoft.com/office/drawing/2014/main" id="{FBF5EECF-AA66-A566-D62E-8D7B94731EAE}"/>
              </a:ext>
            </a:extLst>
          </p:cNvPr>
          <p:cNvSpPr>
            <a:spLocks noGrp="1" noChangeArrowheads="1"/>
          </p:cNvSpPr>
          <p:nvPr>
            <p:ph type="body" idx="1"/>
          </p:nvPr>
        </p:nvSpPr>
        <p:spPr>
          <a:noFill/>
        </p:spPr>
        <p:txBody>
          <a:bodyPr/>
          <a:lstStyle/>
          <a:p>
            <a:pPr eaLnBrk="1" hangingPunct="1"/>
            <a:r>
              <a:rPr lang="es-ES" altLang="es-CU" dirty="0">
                <a:cs typeface="Times New Roman" panose="02020603050405020304" pitchFamily="18" charset="0"/>
              </a:rPr>
              <a:t>Este apartado ayuda al </a:t>
            </a:r>
            <a:r>
              <a:rPr lang="es-ES" altLang="es-CU" dirty="0" err="1">
                <a:cs typeface="Times New Roman" panose="02020603050405020304" pitchFamily="18" charset="0"/>
              </a:rPr>
              <a:t>bibliot</a:t>
            </a:r>
            <a:r>
              <a:rPr lang="es-ES_tradnl" altLang="es-CU" dirty="0" err="1">
                <a:cs typeface="Times New Roman" panose="02020603050405020304" pitchFamily="18" charset="0"/>
              </a:rPr>
              <a:t>ecario</a:t>
            </a:r>
            <a:r>
              <a:rPr lang="es-ES_tradnl" altLang="es-CU" dirty="0">
                <a:cs typeface="Times New Roman" panose="02020603050405020304" pitchFamily="18" charset="0"/>
              </a:rPr>
              <a:t> </a:t>
            </a:r>
            <a:r>
              <a:rPr lang="es-ES" altLang="es-CU" dirty="0">
                <a:cs typeface="Times New Roman" panose="02020603050405020304" pitchFamily="18" charset="0"/>
              </a:rPr>
              <a:t>a clasificar y catalogar los artículos con exactitud, y se incluye junto al Resumen en los sistemas de información bibliográfica (</a:t>
            </a:r>
            <a:r>
              <a:rPr lang="es-ES" altLang="es-CU" dirty="0" err="1">
                <a:cs typeface="Times New Roman" panose="02020603050405020304" pitchFamily="18" charset="0"/>
              </a:rPr>
              <a:t>Index</a:t>
            </a:r>
            <a:r>
              <a:rPr lang="es-ES" altLang="es-CU" dirty="0">
                <a:cs typeface="Times New Roman" panose="02020603050405020304" pitchFamily="18" charset="0"/>
              </a:rPr>
              <a:t> </a:t>
            </a:r>
            <a:r>
              <a:rPr lang="es-ES" altLang="es-CU" dirty="0" err="1">
                <a:cs typeface="Times New Roman" panose="02020603050405020304" pitchFamily="18" charset="0"/>
              </a:rPr>
              <a:t>Medicus</a:t>
            </a:r>
            <a:r>
              <a:rPr lang="es-ES" altLang="es-CU" dirty="0">
                <a:cs typeface="Times New Roman" panose="02020603050405020304" pitchFamily="18" charset="0"/>
              </a:rPr>
              <a:t>, Excerpta Medica, entre otros)</a:t>
            </a:r>
            <a:r>
              <a:rPr lang="es-ES_tradnl" altLang="es-CU" dirty="0">
                <a:cs typeface="Times New Roman" panose="02020603050405020304" pitchFamily="18" charset="0"/>
              </a:rPr>
              <a:t>.</a:t>
            </a:r>
          </a:p>
          <a:p>
            <a:pPr eaLnBrk="1" hangingPunct="1"/>
            <a:r>
              <a:rPr lang="es-ES" altLang="es-CU" dirty="0">
                <a:cs typeface="Times New Roman" panose="02020603050405020304" pitchFamily="18" charset="0"/>
              </a:rPr>
              <a:t>Debe describir adecuadamente el contenido del artículo, utilizando para ello el menor número de vocablos, razón por la que debes eliminar preposiciones y artículos innecesarios, palabras ambiguas, abreviaturas y siglas. Se sugiere que no exceda de 15 palabras.</a:t>
            </a:r>
            <a:endParaRPr lang="es-ES_tradnl" altLang="es-CU" dirty="0">
              <a:cs typeface="Times New Roman" panose="02020603050405020304" pitchFamily="18" charset="0"/>
            </a:endParaRPr>
          </a:p>
          <a:p>
            <a:pPr eaLnBrk="1" hangingPunct="1"/>
            <a:r>
              <a:rPr lang="es-ES_tradnl" altLang="es-CU" dirty="0">
                <a:cs typeface="Times New Roman" panose="02020603050405020304" pitchFamily="18" charset="0"/>
              </a:rPr>
              <a:t>Hay tres tipos de errores que se cometen con bastante frecuencia en la confección del título. Entre ellos se encuentran: los de claridad, consiste en la </a:t>
            </a:r>
            <a:r>
              <a:rPr lang="es-ES" altLang="es-CU" dirty="0">
                <a:cs typeface="Times New Roman" panose="02020603050405020304" pitchFamily="18" charset="0"/>
              </a:rPr>
              <a:t>uso de palabras ambiguas y vagas, jerga, abreviaturas y siglas</a:t>
            </a:r>
            <a:r>
              <a:rPr lang="es-ES_tradnl" altLang="es-CU" dirty="0">
                <a:cs typeface="Times New Roman" panose="02020603050405020304" pitchFamily="18" charset="0"/>
              </a:rPr>
              <a:t>; los de concisión, dados por </a:t>
            </a:r>
            <a:r>
              <a:rPr lang="es-ES" altLang="es-CU" dirty="0">
                <a:cs typeface="Times New Roman" panose="02020603050405020304" pitchFamily="18" charset="0"/>
              </a:rPr>
              <a:t>título demasiado extenso o ampuloso,</a:t>
            </a:r>
            <a:r>
              <a:rPr lang="es-ES_tradnl" altLang="es-CU" dirty="0">
                <a:cs typeface="Times New Roman" panose="02020603050405020304" pitchFamily="18" charset="0"/>
              </a:rPr>
              <a:t> o</a:t>
            </a:r>
            <a:r>
              <a:rPr lang="es-ES" altLang="es-CU" dirty="0">
                <a:cs typeface="Times New Roman" panose="02020603050405020304" pitchFamily="18" charset="0"/>
              </a:rPr>
              <a:t> demasiado breve (telegráfico e inespecífico), con preposiciones y artículos en exceso y subtítulos innecesarios</a:t>
            </a:r>
            <a:r>
              <a:rPr lang="es-ES_tradnl" altLang="es-CU" dirty="0">
                <a:cs typeface="Times New Roman" panose="02020603050405020304" pitchFamily="18" charset="0"/>
              </a:rPr>
              <a:t>; o de sobrexplicación porque </a:t>
            </a:r>
            <a:r>
              <a:rPr lang="es-ES" altLang="es-CU" dirty="0">
                <a:cs typeface="Times New Roman" panose="02020603050405020304" pitchFamily="18" charset="0"/>
              </a:rPr>
              <a:t> </a:t>
            </a:r>
            <a:r>
              <a:rPr lang="es-ES_tradnl" altLang="es-CU" dirty="0">
                <a:cs typeface="Times New Roman" panose="02020603050405020304" pitchFamily="18" charset="0"/>
              </a:rPr>
              <a:t> </a:t>
            </a:r>
            <a:r>
              <a:rPr lang="es-ES" altLang="es-CU" dirty="0">
                <a:cs typeface="Times New Roman" panose="02020603050405020304" pitchFamily="18" charset="0"/>
              </a:rPr>
              <a:t> </a:t>
            </a:r>
            <a:br>
              <a:rPr lang="es-ES" altLang="es-CU" dirty="0">
                <a:cs typeface="Times New Roman" panose="02020603050405020304" pitchFamily="18" charset="0"/>
              </a:rPr>
            </a:br>
            <a:r>
              <a:rPr lang="es-ES_tradnl" altLang="es-CU" dirty="0">
                <a:cs typeface="Times New Roman" panose="02020603050405020304" pitchFamily="18" charset="0"/>
              </a:rPr>
              <a:t>incluye términos como </a:t>
            </a:r>
            <a:r>
              <a:rPr lang="es-ES" altLang="es-CU" i="1" dirty="0">
                <a:cs typeface="Times New Roman" panose="02020603050405020304" pitchFamily="18" charset="0"/>
              </a:rPr>
              <a:t>Estudio</a:t>
            </a:r>
            <a:r>
              <a:rPr lang="es-ES" altLang="es-CU" dirty="0">
                <a:cs typeface="Times New Roman" panose="02020603050405020304" pitchFamily="18" charset="0"/>
              </a:rPr>
              <a:t> sobre…; </a:t>
            </a:r>
            <a:r>
              <a:rPr lang="es-ES" altLang="es-CU" i="1" dirty="0">
                <a:cs typeface="Times New Roman" panose="02020603050405020304" pitchFamily="18" charset="0"/>
              </a:rPr>
              <a:t>Investigación</a:t>
            </a:r>
            <a:r>
              <a:rPr lang="es-ES" altLang="es-CU" dirty="0">
                <a:cs typeface="Times New Roman" panose="02020603050405020304" pitchFamily="18" charset="0"/>
              </a:rPr>
              <a:t> acerca de…; </a:t>
            </a:r>
            <a:r>
              <a:rPr lang="es-ES" altLang="es-CU" i="1" dirty="0">
                <a:cs typeface="Times New Roman" panose="02020603050405020304" pitchFamily="18" charset="0"/>
              </a:rPr>
              <a:t>Informe</a:t>
            </a:r>
            <a:r>
              <a:rPr lang="es-ES" altLang="es-CU" dirty="0">
                <a:cs typeface="Times New Roman" panose="02020603050405020304" pitchFamily="18" charset="0"/>
              </a:rPr>
              <a:t> de…; </a:t>
            </a:r>
            <a:r>
              <a:rPr lang="es-ES" altLang="es-CU" i="1" dirty="0">
                <a:cs typeface="Times New Roman" panose="02020603050405020304" pitchFamily="18" charset="0"/>
              </a:rPr>
              <a:t>Contribución</a:t>
            </a:r>
            <a:r>
              <a:rPr lang="es-ES" altLang="es-CU" dirty="0">
                <a:cs typeface="Times New Roman" panose="02020603050405020304" pitchFamily="18" charset="0"/>
              </a:rPr>
              <a:t> a…; </a:t>
            </a:r>
            <a:r>
              <a:rPr lang="es-ES" altLang="es-CU" i="1" dirty="0">
                <a:cs typeface="Times New Roman" panose="02020603050405020304" pitchFamily="18" charset="0"/>
              </a:rPr>
              <a:t>Resultados de un estudio</a:t>
            </a:r>
            <a:r>
              <a:rPr lang="es-ES" altLang="es-CU" dirty="0">
                <a:cs typeface="Times New Roman" panose="02020603050405020304" pitchFamily="18" charset="0"/>
              </a:rPr>
              <a:t> sobre…; </a:t>
            </a:r>
            <a:r>
              <a:rPr lang="es-ES" altLang="es-CU" i="1" dirty="0">
                <a:cs typeface="Times New Roman" panose="02020603050405020304" pitchFamily="18" charset="0"/>
              </a:rPr>
              <a:t>Análisis de los resultados</a:t>
            </a:r>
            <a:r>
              <a:rPr lang="es-ES" altLang="es-CU" dirty="0">
                <a:cs typeface="Times New Roman" panose="02020603050405020304" pitchFamily="18" charset="0"/>
              </a:rPr>
              <a:t> de…</a:t>
            </a:r>
            <a:r>
              <a:rPr lang="es-ES_tradnl" altLang="es-CU" dirty="0">
                <a:cs typeface="Times New Roman" panose="02020603050405020304" pitchFamily="18" charset="0"/>
              </a:rPr>
              <a:t>, los que no aportan nada, pues son términos cuyo significado está implícito en todo artículo científico. </a:t>
            </a:r>
            <a:endParaRPr lang="es-ES" altLang="es-CU" dirty="0">
              <a:cs typeface="Times New Roman" panose="02020603050405020304" pitchFamily="18" charset="0"/>
            </a:endParaRPr>
          </a:p>
          <a:p>
            <a:pPr eaLnBrk="1" hangingPunct="1"/>
            <a:r>
              <a:rPr lang="es-ES" altLang="es-CU" dirty="0"/>
              <a:t> </a:t>
            </a:r>
          </a:p>
        </p:txBody>
      </p:sp>
    </p:spTree>
    <p:extLst>
      <p:ext uri="{BB962C8B-B14F-4D97-AF65-F5344CB8AC3E}">
        <p14:creationId xmlns:p14="http://schemas.microsoft.com/office/powerpoint/2010/main" val="23750149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9D3BD65A-204C-45E1-2A59-09833D8C0CA5}"/>
              </a:ext>
            </a:extLst>
          </p:cNvPr>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98D5FB8-961A-4375-9889-8EE83D92C48F}" type="slidenum">
              <a:rPr kumimoji="0" lang="es-ES" altLang="es-CU"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s-ES" altLang="es-CU"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1507" name="Rectangle 2">
            <a:extLst>
              <a:ext uri="{FF2B5EF4-FFF2-40B4-BE49-F238E27FC236}">
                <a16:creationId xmlns:a16="http://schemas.microsoft.com/office/drawing/2014/main" id="{E55DE22B-1EAB-390F-13EA-8BE7E257BA60}"/>
              </a:ext>
            </a:extLst>
          </p:cNvPr>
          <p:cNvSpPr>
            <a:spLocks noRot="1" noChangeArrowheads="1" noTextEdit="1"/>
          </p:cNvSpPr>
          <p:nvPr>
            <p:ph type="sldImg"/>
          </p:nvPr>
        </p:nvSpPr>
        <p:spPr>
          <a:ln/>
        </p:spPr>
      </p:sp>
      <p:sp>
        <p:nvSpPr>
          <p:cNvPr id="21508" name="Rectangle 3">
            <a:extLst>
              <a:ext uri="{FF2B5EF4-FFF2-40B4-BE49-F238E27FC236}">
                <a16:creationId xmlns:a16="http://schemas.microsoft.com/office/drawing/2014/main" id="{032C728B-7AC4-001B-FE57-12B3CB5A826B}"/>
              </a:ext>
            </a:extLst>
          </p:cNvPr>
          <p:cNvSpPr>
            <a:spLocks noGrp="1" noChangeArrowheads="1"/>
          </p:cNvSpPr>
          <p:nvPr>
            <p:ph type="body" idx="1"/>
          </p:nvPr>
        </p:nvSpPr>
        <p:spPr>
          <a:noFill/>
        </p:spPr>
        <p:txBody>
          <a:bodyPr/>
          <a:lstStyle/>
          <a:p>
            <a:pPr eaLnBrk="1" hangingPunct="1"/>
            <a:r>
              <a:rPr lang="es-ES_tradnl" altLang="es-CU">
                <a:cs typeface="Times New Roman" panose="02020603050405020304" pitchFamily="18" charset="0"/>
              </a:rPr>
              <a:t>Este apartado ayuda al biliotecario a clasificar con exactitud los artículos. E</a:t>
            </a:r>
            <a:r>
              <a:rPr lang="es-ES" altLang="es-CU">
                <a:cs typeface="Times New Roman" panose="02020603050405020304" pitchFamily="18" charset="0"/>
              </a:rPr>
              <a:t>s un sumario breve del contenido del trabajo, debe responder a cada una de las partes principales del artículo (IMRYD). Le permite a tus lectores identificar con exactitud y celeridad el contenido del informe, y decidir si le resulta interesante o no. La mayoría de las editoriales aceptan entre 150 y 200 palabras. Aunque, algunas permiten hasta 300 palabras</a:t>
            </a:r>
            <a:r>
              <a:rPr lang="es-ES_tradnl" altLang="es-CU">
                <a:cs typeface="Times New Roman" panose="02020603050405020304" pitchFamily="18" charset="0"/>
              </a:rPr>
              <a:t>.</a:t>
            </a:r>
          </a:p>
          <a:p>
            <a:pPr algn="just" eaLnBrk="1" hangingPunct="1"/>
            <a:r>
              <a:rPr lang="es-ES" altLang="es-CU">
                <a:cs typeface="Times New Roman" panose="02020603050405020304" pitchFamily="18" charset="0"/>
              </a:rPr>
              <a:t>En un buen resumen no pueden faltar los objetivos y alcances del estudio, la metodología que utilizaste, los hallazgos fundamentales y las conclusiones principales. Recuerda ubicar en tiempo y espacio tu investigación, precisar los resultados, y algo vital: nunca incluyas información que no aparezca en el texto.</a:t>
            </a:r>
          </a:p>
          <a:p>
            <a:pPr eaLnBrk="1" hangingPunct="1"/>
            <a:r>
              <a:rPr lang="es-ES" altLang="es-CU"/>
              <a:t> </a:t>
            </a:r>
            <a:endParaRPr lang="es-ES_tradnl" altLang="es-CU"/>
          </a:p>
          <a:p>
            <a:pPr eaLnBrk="1" hangingPunct="1"/>
            <a:endParaRPr lang="es-ES" altLang="es-C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D1AFBD-57EE-7018-1F69-C68DBEA48D68}"/>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5E8E9B46-33AA-1C17-6D50-C791734135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74BEBCB3-2B7B-C145-03D5-5DBAE3BE0CE8}"/>
              </a:ext>
            </a:extLst>
          </p:cNvPr>
          <p:cNvSpPr>
            <a:spLocks noGrp="1"/>
          </p:cNvSpPr>
          <p:nvPr>
            <p:ph type="dt" sz="half" idx="10"/>
          </p:nvPr>
        </p:nvSpPr>
        <p:spPr/>
        <p:txBody>
          <a:bodyPr/>
          <a:lstStyle/>
          <a:p>
            <a:fld id="{EFE3D7F2-346A-41CB-AC3F-61B007B8C185}" type="datetimeFigureOut">
              <a:rPr lang="es-ES" smtClean="0"/>
              <a:t>01/12/2022</a:t>
            </a:fld>
            <a:endParaRPr lang="es-ES"/>
          </a:p>
        </p:txBody>
      </p:sp>
      <p:sp>
        <p:nvSpPr>
          <p:cNvPr id="5" name="Marcador de pie de página 4">
            <a:extLst>
              <a:ext uri="{FF2B5EF4-FFF2-40B4-BE49-F238E27FC236}">
                <a16:creationId xmlns:a16="http://schemas.microsoft.com/office/drawing/2014/main" id="{5C4B297B-863D-BEE1-E1C2-083BD895721E}"/>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AACD216D-2DB4-E7D4-EAD6-F41FA225849D}"/>
              </a:ext>
            </a:extLst>
          </p:cNvPr>
          <p:cNvSpPr>
            <a:spLocks noGrp="1"/>
          </p:cNvSpPr>
          <p:nvPr>
            <p:ph type="sldNum" sz="quarter" idx="12"/>
          </p:nvPr>
        </p:nvSpPr>
        <p:spPr/>
        <p:txBody>
          <a:bodyPr/>
          <a:lstStyle/>
          <a:p>
            <a:fld id="{AEE11C8A-5328-43CF-881B-D814FD5FA294}" type="slidenum">
              <a:rPr lang="es-ES" smtClean="0"/>
              <a:t>‹Nº›</a:t>
            </a:fld>
            <a:endParaRPr lang="es-ES"/>
          </a:p>
        </p:txBody>
      </p:sp>
    </p:spTree>
    <p:extLst>
      <p:ext uri="{BB962C8B-B14F-4D97-AF65-F5344CB8AC3E}">
        <p14:creationId xmlns:p14="http://schemas.microsoft.com/office/powerpoint/2010/main" val="3465795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14297E-F8C4-8BD8-EBAD-DB32D42EB2ED}"/>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DFD6769F-C5D8-17F8-8A11-929D0FBBC8F5}"/>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A2F56D1D-5D32-6688-7224-1BC532CB5471}"/>
              </a:ext>
            </a:extLst>
          </p:cNvPr>
          <p:cNvSpPr>
            <a:spLocks noGrp="1"/>
          </p:cNvSpPr>
          <p:nvPr>
            <p:ph type="dt" sz="half" idx="10"/>
          </p:nvPr>
        </p:nvSpPr>
        <p:spPr/>
        <p:txBody>
          <a:bodyPr/>
          <a:lstStyle/>
          <a:p>
            <a:fld id="{EFE3D7F2-346A-41CB-AC3F-61B007B8C185}" type="datetimeFigureOut">
              <a:rPr lang="es-ES" smtClean="0"/>
              <a:t>01/12/2022</a:t>
            </a:fld>
            <a:endParaRPr lang="es-ES"/>
          </a:p>
        </p:txBody>
      </p:sp>
      <p:sp>
        <p:nvSpPr>
          <p:cNvPr id="5" name="Marcador de pie de página 4">
            <a:extLst>
              <a:ext uri="{FF2B5EF4-FFF2-40B4-BE49-F238E27FC236}">
                <a16:creationId xmlns:a16="http://schemas.microsoft.com/office/drawing/2014/main" id="{55C675E8-C5D3-19AC-5041-CB57A55A6027}"/>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6634A211-45AA-7B35-AA38-C1D45DCEF98E}"/>
              </a:ext>
            </a:extLst>
          </p:cNvPr>
          <p:cNvSpPr>
            <a:spLocks noGrp="1"/>
          </p:cNvSpPr>
          <p:nvPr>
            <p:ph type="sldNum" sz="quarter" idx="12"/>
          </p:nvPr>
        </p:nvSpPr>
        <p:spPr/>
        <p:txBody>
          <a:bodyPr/>
          <a:lstStyle/>
          <a:p>
            <a:fld id="{AEE11C8A-5328-43CF-881B-D814FD5FA294}" type="slidenum">
              <a:rPr lang="es-ES" smtClean="0"/>
              <a:t>‹Nº›</a:t>
            </a:fld>
            <a:endParaRPr lang="es-ES"/>
          </a:p>
        </p:txBody>
      </p:sp>
    </p:spTree>
    <p:extLst>
      <p:ext uri="{BB962C8B-B14F-4D97-AF65-F5344CB8AC3E}">
        <p14:creationId xmlns:p14="http://schemas.microsoft.com/office/powerpoint/2010/main" val="921815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1EF4A634-4364-C296-145C-72438A86A3CE}"/>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ADD3F9B5-7891-63F7-3447-5E9DFBB295F4}"/>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50CEF943-03A8-EE36-3CFE-17ABEE832964}"/>
              </a:ext>
            </a:extLst>
          </p:cNvPr>
          <p:cNvSpPr>
            <a:spLocks noGrp="1"/>
          </p:cNvSpPr>
          <p:nvPr>
            <p:ph type="dt" sz="half" idx="10"/>
          </p:nvPr>
        </p:nvSpPr>
        <p:spPr/>
        <p:txBody>
          <a:bodyPr/>
          <a:lstStyle/>
          <a:p>
            <a:fld id="{EFE3D7F2-346A-41CB-AC3F-61B007B8C185}" type="datetimeFigureOut">
              <a:rPr lang="es-ES" smtClean="0"/>
              <a:t>01/12/2022</a:t>
            </a:fld>
            <a:endParaRPr lang="es-ES"/>
          </a:p>
        </p:txBody>
      </p:sp>
      <p:sp>
        <p:nvSpPr>
          <p:cNvPr id="5" name="Marcador de pie de página 4">
            <a:extLst>
              <a:ext uri="{FF2B5EF4-FFF2-40B4-BE49-F238E27FC236}">
                <a16:creationId xmlns:a16="http://schemas.microsoft.com/office/drawing/2014/main" id="{5936D5F7-36F9-00DE-0E14-19FFF463F7E3}"/>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B391BC86-5E59-44A2-511F-83C9ED14CDDC}"/>
              </a:ext>
            </a:extLst>
          </p:cNvPr>
          <p:cNvSpPr>
            <a:spLocks noGrp="1"/>
          </p:cNvSpPr>
          <p:nvPr>
            <p:ph type="sldNum" sz="quarter" idx="12"/>
          </p:nvPr>
        </p:nvSpPr>
        <p:spPr/>
        <p:txBody>
          <a:bodyPr/>
          <a:lstStyle/>
          <a:p>
            <a:fld id="{AEE11C8A-5328-43CF-881B-D814FD5FA294}" type="slidenum">
              <a:rPr lang="es-ES" smtClean="0"/>
              <a:t>‹Nº›</a:t>
            </a:fld>
            <a:endParaRPr lang="es-ES"/>
          </a:p>
        </p:txBody>
      </p:sp>
    </p:spTree>
    <p:extLst>
      <p:ext uri="{BB962C8B-B14F-4D97-AF65-F5344CB8AC3E}">
        <p14:creationId xmlns:p14="http://schemas.microsoft.com/office/powerpoint/2010/main" val="38993509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a:p>
        </p:txBody>
      </p:sp>
      <p:sp>
        <p:nvSpPr>
          <p:cNvPr id="4" name="Rectangle 4">
            <a:extLst>
              <a:ext uri="{FF2B5EF4-FFF2-40B4-BE49-F238E27FC236}">
                <a16:creationId xmlns:a16="http://schemas.microsoft.com/office/drawing/2014/main" id="{61950049-7A76-3D15-A3A5-DDC1AC996031}"/>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5">
            <a:extLst>
              <a:ext uri="{FF2B5EF4-FFF2-40B4-BE49-F238E27FC236}">
                <a16:creationId xmlns:a16="http://schemas.microsoft.com/office/drawing/2014/main" id="{2CF29C10-A7AA-26BD-061A-431ABBC24D3C}"/>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6">
            <a:extLst>
              <a:ext uri="{FF2B5EF4-FFF2-40B4-BE49-F238E27FC236}">
                <a16:creationId xmlns:a16="http://schemas.microsoft.com/office/drawing/2014/main" id="{CBFFC3D6-B1D0-49D5-1F48-756B094296A8}"/>
              </a:ext>
            </a:extLst>
          </p:cNvPr>
          <p:cNvSpPr>
            <a:spLocks noGrp="1" noChangeArrowheads="1"/>
          </p:cNvSpPr>
          <p:nvPr>
            <p:ph type="sldNum" sz="quarter" idx="12"/>
          </p:nvPr>
        </p:nvSpPr>
        <p:spPr>
          <a:ln/>
        </p:spPr>
        <p:txBody>
          <a:bodyPr/>
          <a:lstStyle>
            <a:lvl1pPr>
              <a:defRPr/>
            </a:lvl1pPr>
          </a:lstStyle>
          <a:p>
            <a:fld id="{3548EBDD-88F8-4A28-B1AC-C18F7245DBCB}" type="slidenum">
              <a:rPr lang="es-ES" altLang="es-CU"/>
              <a:pPr/>
              <a:t>‹Nº›</a:t>
            </a:fld>
            <a:endParaRPr lang="es-ES" altLang="es-CU"/>
          </a:p>
        </p:txBody>
      </p:sp>
    </p:spTree>
    <p:extLst>
      <p:ext uri="{BB962C8B-B14F-4D97-AF65-F5344CB8AC3E}">
        <p14:creationId xmlns:p14="http://schemas.microsoft.com/office/powerpoint/2010/main" val="22663691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Rectangle 4">
            <a:extLst>
              <a:ext uri="{FF2B5EF4-FFF2-40B4-BE49-F238E27FC236}">
                <a16:creationId xmlns:a16="http://schemas.microsoft.com/office/drawing/2014/main" id="{5EEA8C9D-3C9F-73F6-3220-BA4B05C499C9}"/>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5">
            <a:extLst>
              <a:ext uri="{FF2B5EF4-FFF2-40B4-BE49-F238E27FC236}">
                <a16:creationId xmlns:a16="http://schemas.microsoft.com/office/drawing/2014/main" id="{7BEEB654-F4FA-0771-1D1C-4AE718F096E4}"/>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6">
            <a:extLst>
              <a:ext uri="{FF2B5EF4-FFF2-40B4-BE49-F238E27FC236}">
                <a16:creationId xmlns:a16="http://schemas.microsoft.com/office/drawing/2014/main" id="{7357DE0A-573A-81DF-687A-A598B7D7EE7C}"/>
              </a:ext>
            </a:extLst>
          </p:cNvPr>
          <p:cNvSpPr>
            <a:spLocks noGrp="1" noChangeArrowheads="1"/>
          </p:cNvSpPr>
          <p:nvPr>
            <p:ph type="sldNum" sz="quarter" idx="12"/>
          </p:nvPr>
        </p:nvSpPr>
        <p:spPr>
          <a:ln/>
        </p:spPr>
        <p:txBody>
          <a:bodyPr/>
          <a:lstStyle>
            <a:lvl1pPr>
              <a:defRPr/>
            </a:lvl1pPr>
          </a:lstStyle>
          <a:p>
            <a:fld id="{9C360CB9-569B-442E-9FD5-4D6C30D8CB23}" type="slidenum">
              <a:rPr lang="es-ES" altLang="es-CU"/>
              <a:pPr/>
              <a:t>‹Nº›</a:t>
            </a:fld>
            <a:endParaRPr lang="es-ES" altLang="es-CU"/>
          </a:p>
        </p:txBody>
      </p:sp>
    </p:spTree>
    <p:extLst>
      <p:ext uri="{BB962C8B-B14F-4D97-AF65-F5344CB8AC3E}">
        <p14:creationId xmlns:p14="http://schemas.microsoft.com/office/powerpoint/2010/main" val="36732350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endParaRPr lang="en-US"/>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Rectangle 4">
            <a:extLst>
              <a:ext uri="{FF2B5EF4-FFF2-40B4-BE49-F238E27FC236}">
                <a16:creationId xmlns:a16="http://schemas.microsoft.com/office/drawing/2014/main" id="{1E10A548-47CD-7334-9360-35F78C21D21D}"/>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5">
            <a:extLst>
              <a:ext uri="{FF2B5EF4-FFF2-40B4-BE49-F238E27FC236}">
                <a16:creationId xmlns:a16="http://schemas.microsoft.com/office/drawing/2014/main" id="{C8837580-D7D5-89B5-C4F0-80294EEE9DA4}"/>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6">
            <a:extLst>
              <a:ext uri="{FF2B5EF4-FFF2-40B4-BE49-F238E27FC236}">
                <a16:creationId xmlns:a16="http://schemas.microsoft.com/office/drawing/2014/main" id="{DA1E5274-EB36-A37C-A445-CC8DFD67021E}"/>
              </a:ext>
            </a:extLst>
          </p:cNvPr>
          <p:cNvSpPr>
            <a:spLocks noGrp="1" noChangeArrowheads="1"/>
          </p:cNvSpPr>
          <p:nvPr>
            <p:ph type="sldNum" sz="quarter" idx="12"/>
          </p:nvPr>
        </p:nvSpPr>
        <p:spPr>
          <a:ln/>
        </p:spPr>
        <p:txBody>
          <a:bodyPr/>
          <a:lstStyle>
            <a:lvl1pPr>
              <a:defRPr/>
            </a:lvl1pPr>
          </a:lstStyle>
          <a:p>
            <a:fld id="{AD68BBC5-697B-4E0F-93B7-35F7168AF5BA}" type="slidenum">
              <a:rPr lang="es-ES" altLang="es-CU"/>
              <a:pPr/>
              <a:t>‹Nº›</a:t>
            </a:fld>
            <a:endParaRPr lang="es-ES" altLang="es-CU"/>
          </a:p>
        </p:txBody>
      </p:sp>
    </p:spTree>
    <p:extLst>
      <p:ext uri="{BB962C8B-B14F-4D97-AF65-F5344CB8AC3E}">
        <p14:creationId xmlns:p14="http://schemas.microsoft.com/office/powerpoint/2010/main" val="4664198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Rectangle 4">
            <a:extLst>
              <a:ext uri="{FF2B5EF4-FFF2-40B4-BE49-F238E27FC236}">
                <a16:creationId xmlns:a16="http://schemas.microsoft.com/office/drawing/2014/main" id="{74232704-C946-B603-9CD6-5401223200D3}"/>
              </a:ext>
            </a:extLst>
          </p:cNvPr>
          <p:cNvSpPr>
            <a:spLocks noGrp="1" noChangeArrowheads="1"/>
          </p:cNvSpPr>
          <p:nvPr>
            <p:ph type="dt" sz="half" idx="10"/>
          </p:nvPr>
        </p:nvSpPr>
        <p:spPr>
          <a:ln/>
        </p:spPr>
        <p:txBody>
          <a:bodyPr/>
          <a:lstStyle>
            <a:lvl1pPr>
              <a:defRPr/>
            </a:lvl1pPr>
          </a:lstStyle>
          <a:p>
            <a:pPr>
              <a:defRPr/>
            </a:pPr>
            <a:endParaRPr lang="es-ES"/>
          </a:p>
        </p:txBody>
      </p:sp>
      <p:sp>
        <p:nvSpPr>
          <p:cNvPr id="6" name="Rectangle 5">
            <a:extLst>
              <a:ext uri="{FF2B5EF4-FFF2-40B4-BE49-F238E27FC236}">
                <a16:creationId xmlns:a16="http://schemas.microsoft.com/office/drawing/2014/main" id="{4A68A0B1-92FC-ACF9-71AF-3DE186D6B1BA}"/>
              </a:ext>
            </a:extLst>
          </p:cNvPr>
          <p:cNvSpPr>
            <a:spLocks noGrp="1" noChangeArrowheads="1"/>
          </p:cNvSpPr>
          <p:nvPr>
            <p:ph type="ftr" sz="quarter" idx="11"/>
          </p:nvPr>
        </p:nvSpPr>
        <p:spPr>
          <a:ln/>
        </p:spPr>
        <p:txBody>
          <a:bodyPr/>
          <a:lstStyle>
            <a:lvl1pPr>
              <a:defRPr/>
            </a:lvl1pPr>
          </a:lstStyle>
          <a:p>
            <a:pPr>
              <a:defRPr/>
            </a:pPr>
            <a:endParaRPr lang="es-ES"/>
          </a:p>
        </p:txBody>
      </p:sp>
      <p:sp>
        <p:nvSpPr>
          <p:cNvPr id="7" name="Rectangle 6">
            <a:extLst>
              <a:ext uri="{FF2B5EF4-FFF2-40B4-BE49-F238E27FC236}">
                <a16:creationId xmlns:a16="http://schemas.microsoft.com/office/drawing/2014/main" id="{11018BC1-CCBA-8A6C-8BF1-A81B321220A5}"/>
              </a:ext>
            </a:extLst>
          </p:cNvPr>
          <p:cNvSpPr>
            <a:spLocks noGrp="1" noChangeArrowheads="1"/>
          </p:cNvSpPr>
          <p:nvPr>
            <p:ph type="sldNum" sz="quarter" idx="12"/>
          </p:nvPr>
        </p:nvSpPr>
        <p:spPr>
          <a:ln/>
        </p:spPr>
        <p:txBody>
          <a:bodyPr/>
          <a:lstStyle>
            <a:lvl1pPr>
              <a:defRPr/>
            </a:lvl1pPr>
          </a:lstStyle>
          <a:p>
            <a:fld id="{C3B59910-F3A8-483A-8A3F-ECDEC4CE82A7}" type="slidenum">
              <a:rPr lang="es-ES" altLang="es-CU"/>
              <a:pPr/>
              <a:t>‹Nº›</a:t>
            </a:fld>
            <a:endParaRPr lang="es-ES" altLang="es-CU"/>
          </a:p>
        </p:txBody>
      </p:sp>
    </p:spTree>
    <p:extLst>
      <p:ext uri="{BB962C8B-B14F-4D97-AF65-F5344CB8AC3E}">
        <p14:creationId xmlns:p14="http://schemas.microsoft.com/office/powerpoint/2010/main" val="1850282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endParaRPr lang="en-US"/>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Rectangle 4">
            <a:extLst>
              <a:ext uri="{FF2B5EF4-FFF2-40B4-BE49-F238E27FC236}">
                <a16:creationId xmlns:a16="http://schemas.microsoft.com/office/drawing/2014/main" id="{8EA2A538-BCED-0506-81A2-7E93111E99EB}"/>
              </a:ext>
            </a:extLst>
          </p:cNvPr>
          <p:cNvSpPr>
            <a:spLocks noGrp="1" noChangeArrowheads="1"/>
          </p:cNvSpPr>
          <p:nvPr>
            <p:ph type="dt" sz="half" idx="10"/>
          </p:nvPr>
        </p:nvSpPr>
        <p:spPr>
          <a:ln/>
        </p:spPr>
        <p:txBody>
          <a:bodyPr/>
          <a:lstStyle>
            <a:lvl1pPr>
              <a:defRPr/>
            </a:lvl1pPr>
          </a:lstStyle>
          <a:p>
            <a:pPr>
              <a:defRPr/>
            </a:pPr>
            <a:endParaRPr lang="es-ES"/>
          </a:p>
        </p:txBody>
      </p:sp>
      <p:sp>
        <p:nvSpPr>
          <p:cNvPr id="8" name="Rectangle 5">
            <a:extLst>
              <a:ext uri="{FF2B5EF4-FFF2-40B4-BE49-F238E27FC236}">
                <a16:creationId xmlns:a16="http://schemas.microsoft.com/office/drawing/2014/main" id="{A65FA740-C68A-8AEB-91F3-8312A55A59B3}"/>
              </a:ext>
            </a:extLst>
          </p:cNvPr>
          <p:cNvSpPr>
            <a:spLocks noGrp="1" noChangeArrowheads="1"/>
          </p:cNvSpPr>
          <p:nvPr>
            <p:ph type="ftr" sz="quarter" idx="11"/>
          </p:nvPr>
        </p:nvSpPr>
        <p:spPr>
          <a:ln/>
        </p:spPr>
        <p:txBody>
          <a:bodyPr/>
          <a:lstStyle>
            <a:lvl1pPr>
              <a:defRPr/>
            </a:lvl1pPr>
          </a:lstStyle>
          <a:p>
            <a:pPr>
              <a:defRPr/>
            </a:pPr>
            <a:endParaRPr lang="es-ES"/>
          </a:p>
        </p:txBody>
      </p:sp>
      <p:sp>
        <p:nvSpPr>
          <p:cNvPr id="9" name="Rectangle 6">
            <a:extLst>
              <a:ext uri="{FF2B5EF4-FFF2-40B4-BE49-F238E27FC236}">
                <a16:creationId xmlns:a16="http://schemas.microsoft.com/office/drawing/2014/main" id="{6F02F1EA-9B0A-8124-3A4A-EC70122F305F}"/>
              </a:ext>
            </a:extLst>
          </p:cNvPr>
          <p:cNvSpPr>
            <a:spLocks noGrp="1" noChangeArrowheads="1"/>
          </p:cNvSpPr>
          <p:nvPr>
            <p:ph type="sldNum" sz="quarter" idx="12"/>
          </p:nvPr>
        </p:nvSpPr>
        <p:spPr>
          <a:ln/>
        </p:spPr>
        <p:txBody>
          <a:bodyPr/>
          <a:lstStyle>
            <a:lvl1pPr>
              <a:defRPr/>
            </a:lvl1pPr>
          </a:lstStyle>
          <a:p>
            <a:fld id="{29A7C4A0-86FA-4E30-A07A-7ADFBE7D7A55}" type="slidenum">
              <a:rPr lang="es-ES" altLang="es-CU"/>
              <a:pPr/>
              <a:t>‹Nº›</a:t>
            </a:fld>
            <a:endParaRPr lang="es-ES" altLang="es-CU"/>
          </a:p>
        </p:txBody>
      </p:sp>
    </p:spTree>
    <p:extLst>
      <p:ext uri="{BB962C8B-B14F-4D97-AF65-F5344CB8AC3E}">
        <p14:creationId xmlns:p14="http://schemas.microsoft.com/office/powerpoint/2010/main" val="31212673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Rectangle 4">
            <a:extLst>
              <a:ext uri="{FF2B5EF4-FFF2-40B4-BE49-F238E27FC236}">
                <a16:creationId xmlns:a16="http://schemas.microsoft.com/office/drawing/2014/main" id="{EF897D74-5E68-3E18-09B6-A64FAA0350DF}"/>
              </a:ext>
            </a:extLst>
          </p:cNvPr>
          <p:cNvSpPr>
            <a:spLocks noGrp="1" noChangeArrowheads="1"/>
          </p:cNvSpPr>
          <p:nvPr>
            <p:ph type="dt" sz="half" idx="10"/>
          </p:nvPr>
        </p:nvSpPr>
        <p:spPr>
          <a:ln/>
        </p:spPr>
        <p:txBody>
          <a:bodyPr/>
          <a:lstStyle>
            <a:lvl1pPr>
              <a:defRPr/>
            </a:lvl1pPr>
          </a:lstStyle>
          <a:p>
            <a:pPr>
              <a:defRPr/>
            </a:pPr>
            <a:endParaRPr lang="es-ES"/>
          </a:p>
        </p:txBody>
      </p:sp>
      <p:sp>
        <p:nvSpPr>
          <p:cNvPr id="4" name="Rectangle 5">
            <a:extLst>
              <a:ext uri="{FF2B5EF4-FFF2-40B4-BE49-F238E27FC236}">
                <a16:creationId xmlns:a16="http://schemas.microsoft.com/office/drawing/2014/main" id="{1324A32E-6106-38D8-76ED-B4735CA5E928}"/>
              </a:ext>
            </a:extLst>
          </p:cNvPr>
          <p:cNvSpPr>
            <a:spLocks noGrp="1" noChangeArrowheads="1"/>
          </p:cNvSpPr>
          <p:nvPr>
            <p:ph type="ftr" sz="quarter" idx="11"/>
          </p:nvPr>
        </p:nvSpPr>
        <p:spPr>
          <a:ln/>
        </p:spPr>
        <p:txBody>
          <a:bodyPr/>
          <a:lstStyle>
            <a:lvl1pPr>
              <a:defRPr/>
            </a:lvl1pPr>
          </a:lstStyle>
          <a:p>
            <a:pPr>
              <a:defRPr/>
            </a:pPr>
            <a:endParaRPr lang="es-ES"/>
          </a:p>
        </p:txBody>
      </p:sp>
      <p:sp>
        <p:nvSpPr>
          <p:cNvPr id="5" name="Rectangle 6">
            <a:extLst>
              <a:ext uri="{FF2B5EF4-FFF2-40B4-BE49-F238E27FC236}">
                <a16:creationId xmlns:a16="http://schemas.microsoft.com/office/drawing/2014/main" id="{3FB002E6-3432-3B92-D5F4-D6FD17D78D6C}"/>
              </a:ext>
            </a:extLst>
          </p:cNvPr>
          <p:cNvSpPr>
            <a:spLocks noGrp="1" noChangeArrowheads="1"/>
          </p:cNvSpPr>
          <p:nvPr>
            <p:ph type="sldNum" sz="quarter" idx="12"/>
          </p:nvPr>
        </p:nvSpPr>
        <p:spPr>
          <a:ln/>
        </p:spPr>
        <p:txBody>
          <a:bodyPr/>
          <a:lstStyle>
            <a:lvl1pPr>
              <a:defRPr/>
            </a:lvl1pPr>
          </a:lstStyle>
          <a:p>
            <a:fld id="{BDA2689F-D860-45D4-8A9E-9964A1161746}" type="slidenum">
              <a:rPr lang="es-ES" altLang="es-CU"/>
              <a:pPr/>
              <a:t>‹Nº›</a:t>
            </a:fld>
            <a:endParaRPr lang="es-ES" altLang="es-CU"/>
          </a:p>
        </p:txBody>
      </p:sp>
    </p:spTree>
    <p:extLst>
      <p:ext uri="{BB962C8B-B14F-4D97-AF65-F5344CB8AC3E}">
        <p14:creationId xmlns:p14="http://schemas.microsoft.com/office/powerpoint/2010/main" val="26876249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720EC7A-E5D4-681F-BEC2-4FA2A7C66B83}"/>
              </a:ext>
            </a:extLst>
          </p:cNvPr>
          <p:cNvSpPr>
            <a:spLocks noGrp="1" noChangeArrowheads="1"/>
          </p:cNvSpPr>
          <p:nvPr>
            <p:ph type="dt" sz="half" idx="10"/>
          </p:nvPr>
        </p:nvSpPr>
        <p:spPr>
          <a:ln/>
        </p:spPr>
        <p:txBody>
          <a:bodyPr/>
          <a:lstStyle>
            <a:lvl1pPr>
              <a:defRPr/>
            </a:lvl1pPr>
          </a:lstStyle>
          <a:p>
            <a:pPr>
              <a:defRPr/>
            </a:pPr>
            <a:endParaRPr lang="es-ES"/>
          </a:p>
        </p:txBody>
      </p:sp>
      <p:sp>
        <p:nvSpPr>
          <p:cNvPr id="3" name="Rectangle 5">
            <a:extLst>
              <a:ext uri="{FF2B5EF4-FFF2-40B4-BE49-F238E27FC236}">
                <a16:creationId xmlns:a16="http://schemas.microsoft.com/office/drawing/2014/main" id="{5737F07F-30BF-8883-F2C6-EEC407575DE7}"/>
              </a:ext>
            </a:extLst>
          </p:cNvPr>
          <p:cNvSpPr>
            <a:spLocks noGrp="1" noChangeArrowheads="1"/>
          </p:cNvSpPr>
          <p:nvPr>
            <p:ph type="ftr" sz="quarter" idx="11"/>
          </p:nvPr>
        </p:nvSpPr>
        <p:spPr>
          <a:ln/>
        </p:spPr>
        <p:txBody>
          <a:bodyPr/>
          <a:lstStyle>
            <a:lvl1pPr>
              <a:defRPr/>
            </a:lvl1pPr>
          </a:lstStyle>
          <a:p>
            <a:pPr>
              <a:defRPr/>
            </a:pPr>
            <a:endParaRPr lang="es-ES"/>
          </a:p>
        </p:txBody>
      </p:sp>
      <p:sp>
        <p:nvSpPr>
          <p:cNvPr id="4" name="Rectangle 6">
            <a:extLst>
              <a:ext uri="{FF2B5EF4-FFF2-40B4-BE49-F238E27FC236}">
                <a16:creationId xmlns:a16="http://schemas.microsoft.com/office/drawing/2014/main" id="{8E6A66A5-C107-AB6C-CDAD-02AA927695BC}"/>
              </a:ext>
            </a:extLst>
          </p:cNvPr>
          <p:cNvSpPr>
            <a:spLocks noGrp="1" noChangeArrowheads="1"/>
          </p:cNvSpPr>
          <p:nvPr>
            <p:ph type="sldNum" sz="quarter" idx="12"/>
          </p:nvPr>
        </p:nvSpPr>
        <p:spPr>
          <a:ln/>
        </p:spPr>
        <p:txBody>
          <a:bodyPr/>
          <a:lstStyle>
            <a:lvl1pPr>
              <a:defRPr/>
            </a:lvl1pPr>
          </a:lstStyle>
          <a:p>
            <a:fld id="{2AC708AF-18A1-4D66-A46C-3DBA0555E785}" type="slidenum">
              <a:rPr lang="es-ES" altLang="es-CU"/>
              <a:pPr/>
              <a:t>‹Nº›</a:t>
            </a:fld>
            <a:endParaRPr lang="es-ES" altLang="es-CU"/>
          </a:p>
        </p:txBody>
      </p:sp>
    </p:spTree>
    <p:extLst>
      <p:ext uri="{BB962C8B-B14F-4D97-AF65-F5344CB8AC3E}">
        <p14:creationId xmlns:p14="http://schemas.microsoft.com/office/powerpoint/2010/main" val="31067358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endParaRPr lang="en-US"/>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Rectangle 4">
            <a:extLst>
              <a:ext uri="{FF2B5EF4-FFF2-40B4-BE49-F238E27FC236}">
                <a16:creationId xmlns:a16="http://schemas.microsoft.com/office/drawing/2014/main" id="{B0ABA279-F400-7B49-138E-B1197349FB25}"/>
              </a:ext>
            </a:extLst>
          </p:cNvPr>
          <p:cNvSpPr>
            <a:spLocks noGrp="1" noChangeArrowheads="1"/>
          </p:cNvSpPr>
          <p:nvPr>
            <p:ph type="dt" sz="half" idx="10"/>
          </p:nvPr>
        </p:nvSpPr>
        <p:spPr>
          <a:ln/>
        </p:spPr>
        <p:txBody>
          <a:bodyPr/>
          <a:lstStyle>
            <a:lvl1pPr>
              <a:defRPr/>
            </a:lvl1pPr>
          </a:lstStyle>
          <a:p>
            <a:pPr>
              <a:defRPr/>
            </a:pPr>
            <a:endParaRPr lang="es-ES"/>
          </a:p>
        </p:txBody>
      </p:sp>
      <p:sp>
        <p:nvSpPr>
          <p:cNvPr id="6" name="Rectangle 5">
            <a:extLst>
              <a:ext uri="{FF2B5EF4-FFF2-40B4-BE49-F238E27FC236}">
                <a16:creationId xmlns:a16="http://schemas.microsoft.com/office/drawing/2014/main" id="{AE13AF95-3F43-2B1D-2B09-3091996C4E17}"/>
              </a:ext>
            </a:extLst>
          </p:cNvPr>
          <p:cNvSpPr>
            <a:spLocks noGrp="1" noChangeArrowheads="1"/>
          </p:cNvSpPr>
          <p:nvPr>
            <p:ph type="ftr" sz="quarter" idx="11"/>
          </p:nvPr>
        </p:nvSpPr>
        <p:spPr>
          <a:ln/>
        </p:spPr>
        <p:txBody>
          <a:bodyPr/>
          <a:lstStyle>
            <a:lvl1pPr>
              <a:defRPr/>
            </a:lvl1pPr>
          </a:lstStyle>
          <a:p>
            <a:pPr>
              <a:defRPr/>
            </a:pPr>
            <a:endParaRPr lang="es-ES"/>
          </a:p>
        </p:txBody>
      </p:sp>
      <p:sp>
        <p:nvSpPr>
          <p:cNvPr id="7" name="Rectangle 6">
            <a:extLst>
              <a:ext uri="{FF2B5EF4-FFF2-40B4-BE49-F238E27FC236}">
                <a16:creationId xmlns:a16="http://schemas.microsoft.com/office/drawing/2014/main" id="{1B6F2C8E-ACC7-EE09-EEE1-86C1E777F12A}"/>
              </a:ext>
            </a:extLst>
          </p:cNvPr>
          <p:cNvSpPr>
            <a:spLocks noGrp="1" noChangeArrowheads="1"/>
          </p:cNvSpPr>
          <p:nvPr>
            <p:ph type="sldNum" sz="quarter" idx="12"/>
          </p:nvPr>
        </p:nvSpPr>
        <p:spPr>
          <a:ln/>
        </p:spPr>
        <p:txBody>
          <a:bodyPr/>
          <a:lstStyle>
            <a:lvl1pPr>
              <a:defRPr/>
            </a:lvl1pPr>
          </a:lstStyle>
          <a:p>
            <a:fld id="{94E3D6AC-79B5-4D85-8B53-41E417398B58}" type="slidenum">
              <a:rPr lang="es-ES" altLang="es-CU"/>
              <a:pPr/>
              <a:t>‹Nº›</a:t>
            </a:fld>
            <a:endParaRPr lang="es-ES" altLang="es-CU"/>
          </a:p>
        </p:txBody>
      </p:sp>
    </p:spTree>
    <p:extLst>
      <p:ext uri="{BB962C8B-B14F-4D97-AF65-F5344CB8AC3E}">
        <p14:creationId xmlns:p14="http://schemas.microsoft.com/office/powerpoint/2010/main" val="18586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D9FC61-0946-44F6-811B-B305D0C95F8B}"/>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96FF8FF5-CAAB-4EE3-E359-0FD3413C0F41}"/>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734EBC21-6DE2-525B-F83D-D012D010027B}"/>
              </a:ext>
            </a:extLst>
          </p:cNvPr>
          <p:cNvSpPr>
            <a:spLocks noGrp="1"/>
          </p:cNvSpPr>
          <p:nvPr>
            <p:ph type="dt" sz="half" idx="10"/>
          </p:nvPr>
        </p:nvSpPr>
        <p:spPr/>
        <p:txBody>
          <a:bodyPr/>
          <a:lstStyle/>
          <a:p>
            <a:fld id="{EFE3D7F2-346A-41CB-AC3F-61B007B8C185}" type="datetimeFigureOut">
              <a:rPr lang="es-ES" smtClean="0"/>
              <a:t>01/12/2022</a:t>
            </a:fld>
            <a:endParaRPr lang="es-ES"/>
          </a:p>
        </p:txBody>
      </p:sp>
      <p:sp>
        <p:nvSpPr>
          <p:cNvPr id="5" name="Marcador de pie de página 4">
            <a:extLst>
              <a:ext uri="{FF2B5EF4-FFF2-40B4-BE49-F238E27FC236}">
                <a16:creationId xmlns:a16="http://schemas.microsoft.com/office/drawing/2014/main" id="{72E072E4-BE8D-35B6-1029-7F27BE15C68B}"/>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35F21861-6C3F-C90A-C5AB-9F2202F4AFC3}"/>
              </a:ext>
            </a:extLst>
          </p:cNvPr>
          <p:cNvSpPr>
            <a:spLocks noGrp="1"/>
          </p:cNvSpPr>
          <p:nvPr>
            <p:ph type="sldNum" sz="quarter" idx="12"/>
          </p:nvPr>
        </p:nvSpPr>
        <p:spPr/>
        <p:txBody>
          <a:bodyPr/>
          <a:lstStyle/>
          <a:p>
            <a:fld id="{AEE11C8A-5328-43CF-881B-D814FD5FA294}" type="slidenum">
              <a:rPr lang="es-ES" smtClean="0"/>
              <a:t>‹Nº›</a:t>
            </a:fld>
            <a:endParaRPr lang="es-ES"/>
          </a:p>
        </p:txBody>
      </p:sp>
    </p:spTree>
    <p:extLst>
      <p:ext uri="{BB962C8B-B14F-4D97-AF65-F5344CB8AC3E}">
        <p14:creationId xmlns:p14="http://schemas.microsoft.com/office/powerpoint/2010/main" val="34501247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endParaRPr lang="en-US"/>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Rectangle 4">
            <a:extLst>
              <a:ext uri="{FF2B5EF4-FFF2-40B4-BE49-F238E27FC236}">
                <a16:creationId xmlns:a16="http://schemas.microsoft.com/office/drawing/2014/main" id="{B13AEA55-056C-08B3-E11A-D5F18EDA0737}"/>
              </a:ext>
            </a:extLst>
          </p:cNvPr>
          <p:cNvSpPr>
            <a:spLocks noGrp="1" noChangeArrowheads="1"/>
          </p:cNvSpPr>
          <p:nvPr>
            <p:ph type="dt" sz="half" idx="10"/>
          </p:nvPr>
        </p:nvSpPr>
        <p:spPr>
          <a:ln/>
        </p:spPr>
        <p:txBody>
          <a:bodyPr/>
          <a:lstStyle>
            <a:lvl1pPr>
              <a:defRPr/>
            </a:lvl1pPr>
          </a:lstStyle>
          <a:p>
            <a:pPr>
              <a:defRPr/>
            </a:pPr>
            <a:endParaRPr lang="es-ES"/>
          </a:p>
        </p:txBody>
      </p:sp>
      <p:sp>
        <p:nvSpPr>
          <p:cNvPr id="6" name="Rectangle 5">
            <a:extLst>
              <a:ext uri="{FF2B5EF4-FFF2-40B4-BE49-F238E27FC236}">
                <a16:creationId xmlns:a16="http://schemas.microsoft.com/office/drawing/2014/main" id="{CE4BDE38-7C65-7400-6B23-D08BC65D1F24}"/>
              </a:ext>
            </a:extLst>
          </p:cNvPr>
          <p:cNvSpPr>
            <a:spLocks noGrp="1" noChangeArrowheads="1"/>
          </p:cNvSpPr>
          <p:nvPr>
            <p:ph type="ftr" sz="quarter" idx="11"/>
          </p:nvPr>
        </p:nvSpPr>
        <p:spPr>
          <a:ln/>
        </p:spPr>
        <p:txBody>
          <a:bodyPr/>
          <a:lstStyle>
            <a:lvl1pPr>
              <a:defRPr/>
            </a:lvl1pPr>
          </a:lstStyle>
          <a:p>
            <a:pPr>
              <a:defRPr/>
            </a:pPr>
            <a:endParaRPr lang="es-ES"/>
          </a:p>
        </p:txBody>
      </p:sp>
      <p:sp>
        <p:nvSpPr>
          <p:cNvPr id="7" name="Rectangle 6">
            <a:extLst>
              <a:ext uri="{FF2B5EF4-FFF2-40B4-BE49-F238E27FC236}">
                <a16:creationId xmlns:a16="http://schemas.microsoft.com/office/drawing/2014/main" id="{B14ACC1D-D2EE-BED3-CC89-EB0AEFEE1681}"/>
              </a:ext>
            </a:extLst>
          </p:cNvPr>
          <p:cNvSpPr>
            <a:spLocks noGrp="1" noChangeArrowheads="1"/>
          </p:cNvSpPr>
          <p:nvPr>
            <p:ph type="sldNum" sz="quarter" idx="12"/>
          </p:nvPr>
        </p:nvSpPr>
        <p:spPr>
          <a:ln/>
        </p:spPr>
        <p:txBody>
          <a:bodyPr/>
          <a:lstStyle>
            <a:lvl1pPr>
              <a:defRPr/>
            </a:lvl1pPr>
          </a:lstStyle>
          <a:p>
            <a:fld id="{2F0F6C31-E266-4CB1-8648-A07AFE0BF775}" type="slidenum">
              <a:rPr lang="es-ES" altLang="es-CU"/>
              <a:pPr/>
              <a:t>‹Nº›</a:t>
            </a:fld>
            <a:endParaRPr lang="es-ES" altLang="es-CU"/>
          </a:p>
        </p:txBody>
      </p:sp>
    </p:spTree>
    <p:extLst>
      <p:ext uri="{BB962C8B-B14F-4D97-AF65-F5344CB8AC3E}">
        <p14:creationId xmlns:p14="http://schemas.microsoft.com/office/powerpoint/2010/main" val="902239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Rectangle 4">
            <a:extLst>
              <a:ext uri="{FF2B5EF4-FFF2-40B4-BE49-F238E27FC236}">
                <a16:creationId xmlns:a16="http://schemas.microsoft.com/office/drawing/2014/main" id="{F65345D1-87BC-1202-910E-F54FEC90F8F1}"/>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5">
            <a:extLst>
              <a:ext uri="{FF2B5EF4-FFF2-40B4-BE49-F238E27FC236}">
                <a16:creationId xmlns:a16="http://schemas.microsoft.com/office/drawing/2014/main" id="{30666CA4-BDF8-F988-7450-7CA62B198758}"/>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6">
            <a:extLst>
              <a:ext uri="{FF2B5EF4-FFF2-40B4-BE49-F238E27FC236}">
                <a16:creationId xmlns:a16="http://schemas.microsoft.com/office/drawing/2014/main" id="{1DFCDFCD-F6EB-BC4B-578C-5A94C5B7CA4A}"/>
              </a:ext>
            </a:extLst>
          </p:cNvPr>
          <p:cNvSpPr>
            <a:spLocks noGrp="1" noChangeArrowheads="1"/>
          </p:cNvSpPr>
          <p:nvPr>
            <p:ph type="sldNum" sz="quarter" idx="12"/>
          </p:nvPr>
        </p:nvSpPr>
        <p:spPr>
          <a:ln/>
        </p:spPr>
        <p:txBody>
          <a:bodyPr/>
          <a:lstStyle>
            <a:lvl1pPr>
              <a:defRPr/>
            </a:lvl1pPr>
          </a:lstStyle>
          <a:p>
            <a:fld id="{6FA6F915-FD36-4252-9A49-EF8CFD7274D8}" type="slidenum">
              <a:rPr lang="es-ES" altLang="es-CU"/>
              <a:pPr/>
              <a:t>‹Nº›</a:t>
            </a:fld>
            <a:endParaRPr lang="es-ES" altLang="es-CU"/>
          </a:p>
        </p:txBody>
      </p:sp>
    </p:spTree>
    <p:extLst>
      <p:ext uri="{BB962C8B-B14F-4D97-AF65-F5344CB8AC3E}">
        <p14:creationId xmlns:p14="http://schemas.microsoft.com/office/powerpoint/2010/main" val="26142303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endParaRPr lang="en-US"/>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Rectangle 4">
            <a:extLst>
              <a:ext uri="{FF2B5EF4-FFF2-40B4-BE49-F238E27FC236}">
                <a16:creationId xmlns:a16="http://schemas.microsoft.com/office/drawing/2014/main" id="{D2DA4B0E-BDDF-9612-0770-4B9403CCD606}"/>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5">
            <a:extLst>
              <a:ext uri="{FF2B5EF4-FFF2-40B4-BE49-F238E27FC236}">
                <a16:creationId xmlns:a16="http://schemas.microsoft.com/office/drawing/2014/main" id="{7CBECC9B-A586-D64D-F5B8-5CD0418A394B}"/>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6">
            <a:extLst>
              <a:ext uri="{FF2B5EF4-FFF2-40B4-BE49-F238E27FC236}">
                <a16:creationId xmlns:a16="http://schemas.microsoft.com/office/drawing/2014/main" id="{74221EB8-272B-9A61-E237-FCF9D0AE97A6}"/>
              </a:ext>
            </a:extLst>
          </p:cNvPr>
          <p:cNvSpPr>
            <a:spLocks noGrp="1" noChangeArrowheads="1"/>
          </p:cNvSpPr>
          <p:nvPr>
            <p:ph type="sldNum" sz="quarter" idx="12"/>
          </p:nvPr>
        </p:nvSpPr>
        <p:spPr>
          <a:ln/>
        </p:spPr>
        <p:txBody>
          <a:bodyPr/>
          <a:lstStyle>
            <a:lvl1pPr>
              <a:defRPr/>
            </a:lvl1pPr>
          </a:lstStyle>
          <a:p>
            <a:fld id="{3E6FDAA2-E176-4291-9BE8-AEC6552AE6F9}" type="slidenum">
              <a:rPr lang="es-ES" altLang="es-CU"/>
              <a:pPr/>
              <a:t>‹Nº›</a:t>
            </a:fld>
            <a:endParaRPr lang="es-ES" altLang="es-CU"/>
          </a:p>
        </p:txBody>
      </p:sp>
    </p:spTree>
    <p:extLst>
      <p:ext uri="{BB962C8B-B14F-4D97-AF65-F5344CB8AC3E}">
        <p14:creationId xmlns:p14="http://schemas.microsoft.com/office/powerpoint/2010/main" val="412611559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Título 1"/>
          <p:cNvSpPr>
            <a:spLocks noGrp="1"/>
          </p:cNvSpPr>
          <p:nvPr>
            <p:ph type="title"/>
          </p:nvPr>
        </p:nvSpPr>
        <p:spPr>
          <a:xfrm>
            <a:off x="609600" y="274638"/>
            <a:ext cx="10972800" cy="1143000"/>
          </a:xfrm>
        </p:spPr>
        <p:txBody>
          <a:bodyPr/>
          <a:lstStyle/>
          <a:p>
            <a:r>
              <a:rPr lang="es-ES"/>
              <a:t>Haga clic para modificar el estilo de título del patrón</a:t>
            </a:r>
            <a:endParaRPr lang="en-US"/>
          </a:p>
        </p:txBody>
      </p:sp>
      <p:sp>
        <p:nvSpPr>
          <p:cNvPr id="3" name="Marcador de tabla 2"/>
          <p:cNvSpPr>
            <a:spLocks noGrp="1"/>
          </p:cNvSpPr>
          <p:nvPr>
            <p:ph type="tbl" idx="1"/>
          </p:nvPr>
        </p:nvSpPr>
        <p:spPr>
          <a:xfrm>
            <a:off x="609600" y="1600201"/>
            <a:ext cx="10972800" cy="4525963"/>
          </a:xfrm>
        </p:spPr>
        <p:txBody>
          <a:bodyPr/>
          <a:lstStyle/>
          <a:p>
            <a:pPr lvl="0"/>
            <a:endParaRPr lang="en-US" noProof="0"/>
          </a:p>
        </p:txBody>
      </p:sp>
      <p:sp>
        <p:nvSpPr>
          <p:cNvPr id="4" name="Rectangle 4">
            <a:extLst>
              <a:ext uri="{FF2B5EF4-FFF2-40B4-BE49-F238E27FC236}">
                <a16:creationId xmlns:a16="http://schemas.microsoft.com/office/drawing/2014/main" id="{E5E12296-3ACE-BBEF-2B3A-4FE5862939AD}"/>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5">
            <a:extLst>
              <a:ext uri="{FF2B5EF4-FFF2-40B4-BE49-F238E27FC236}">
                <a16:creationId xmlns:a16="http://schemas.microsoft.com/office/drawing/2014/main" id="{6726E14F-4053-D8E3-E1E0-24862A2E5576}"/>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6">
            <a:extLst>
              <a:ext uri="{FF2B5EF4-FFF2-40B4-BE49-F238E27FC236}">
                <a16:creationId xmlns:a16="http://schemas.microsoft.com/office/drawing/2014/main" id="{1A95FE94-17E3-9C68-FBE8-C3C33DC9E001}"/>
              </a:ext>
            </a:extLst>
          </p:cNvPr>
          <p:cNvSpPr>
            <a:spLocks noGrp="1" noChangeArrowheads="1"/>
          </p:cNvSpPr>
          <p:nvPr>
            <p:ph type="sldNum" sz="quarter" idx="12"/>
          </p:nvPr>
        </p:nvSpPr>
        <p:spPr>
          <a:ln/>
        </p:spPr>
        <p:txBody>
          <a:bodyPr/>
          <a:lstStyle>
            <a:lvl1pPr>
              <a:defRPr/>
            </a:lvl1pPr>
          </a:lstStyle>
          <a:p>
            <a:fld id="{63081B44-1E8A-48FE-9C27-0253BF593EF3}" type="slidenum">
              <a:rPr lang="es-ES" altLang="es-CU"/>
              <a:pPr/>
              <a:t>‹Nº›</a:t>
            </a:fld>
            <a:endParaRPr lang="es-ES" altLang="es-CU"/>
          </a:p>
        </p:txBody>
      </p:sp>
    </p:spTree>
    <p:extLst>
      <p:ext uri="{BB962C8B-B14F-4D97-AF65-F5344CB8AC3E}">
        <p14:creationId xmlns:p14="http://schemas.microsoft.com/office/powerpoint/2010/main" val="4253155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8138AD-E46F-6101-7798-B953027F79C1}"/>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F12A5E8B-4EED-C209-223E-C6BF074348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3A45CADD-5711-3413-A47A-3F131B01AF3B}"/>
              </a:ext>
            </a:extLst>
          </p:cNvPr>
          <p:cNvSpPr>
            <a:spLocks noGrp="1"/>
          </p:cNvSpPr>
          <p:nvPr>
            <p:ph type="dt" sz="half" idx="10"/>
          </p:nvPr>
        </p:nvSpPr>
        <p:spPr/>
        <p:txBody>
          <a:bodyPr/>
          <a:lstStyle/>
          <a:p>
            <a:fld id="{EFE3D7F2-346A-41CB-AC3F-61B007B8C185}" type="datetimeFigureOut">
              <a:rPr lang="es-ES" smtClean="0"/>
              <a:t>01/12/2022</a:t>
            </a:fld>
            <a:endParaRPr lang="es-ES"/>
          </a:p>
        </p:txBody>
      </p:sp>
      <p:sp>
        <p:nvSpPr>
          <p:cNvPr id="5" name="Marcador de pie de página 4">
            <a:extLst>
              <a:ext uri="{FF2B5EF4-FFF2-40B4-BE49-F238E27FC236}">
                <a16:creationId xmlns:a16="http://schemas.microsoft.com/office/drawing/2014/main" id="{11406A89-7B0F-A79E-2755-F27A81384FE5}"/>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F9370CEA-D789-423F-31DA-D454EAD13F64}"/>
              </a:ext>
            </a:extLst>
          </p:cNvPr>
          <p:cNvSpPr>
            <a:spLocks noGrp="1"/>
          </p:cNvSpPr>
          <p:nvPr>
            <p:ph type="sldNum" sz="quarter" idx="12"/>
          </p:nvPr>
        </p:nvSpPr>
        <p:spPr/>
        <p:txBody>
          <a:bodyPr/>
          <a:lstStyle/>
          <a:p>
            <a:fld id="{AEE11C8A-5328-43CF-881B-D814FD5FA294}" type="slidenum">
              <a:rPr lang="es-ES" smtClean="0"/>
              <a:t>‹Nº›</a:t>
            </a:fld>
            <a:endParaRPr lang="es-ES"/>
          </a:p>
        </p:txBody>
      </p:sp>
    </p:spTree>
    <p:extLst>
      <p:ext uri="{BB962C8B-B14F-4D97-AF65-F5344CB8AC3E}">
        <p14:creationId xmlns:p14="http://schemas.microsoft.com/office/powerpoint/2010/main" val="3913234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9CB761-8FD0-35AB-54D3-74C85EDD19C0}"/>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C39EA5AE-2D69-42FE-B9CF-3D802639B4BC}"/>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7C021F1D-F550-B4F6-2D2D-672F6124A56F}"/>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BA94311C-28F1-71E0-2197-34E4ED6EF940}"/>
              </a:ext>
            </a:extLst>
          </p:cNvPr>
          <p:cNvSpPr>
            <a:spLocks noGrp="1"/>
          </p:cNvSpPr>
          <p:nvPr>
            <p:ph type="dt" sz="half" idx="10"/>
          </p:nvPr>
        </p:nvSpPr>
        <p:spPr/>
        <p:txBody>
          <a:bodyPr/>
          <a:lstStyle/>
          <a:p>
            <a:fld id="{EFE3D7F2-346A-41CB-AC3F-61B007B8C185}" type="datetimeFigureOut">
              <a:rPr lang="es-ES" smtClean="0"/>
              <a:t>01/12/2022</a:t>
            </a:fld>
            <a:endParaRPr lang="es-ES"/>
          </a:p>
        </p:txBody>
      </p:sp>
      <p:sp>
        <p:nvSpPr>
          <p:cNvPr id="6" name="Marcador de pie de página 5">
            <a:extLst>
              <a:ext uri="{FF2B5EF4-FFF2-40B4-BE49-F238E27FC236}">
                <a16:creationId xmlns:a16="http://schemas.microsoft.com/office/drawing/2014/main" id="{F348FC96-B9AE-C0C6-3B72-9D298C073B28}"/>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A1031DFC-BE5B-1152-4B49-73E8C87398DC}"/>
              </a:ext>
            </a:extLst>
          </p:cNvPr>
          <p:cNvSpPr>
            <a:spLocks noGrp="1"/>
          </p:cNvSpPr>
          <p:nvPr>
            <p:ph type="sldNum" sz="quarter" idx="12"/>
          </p:nvPr>
        </p:nvSpPr>
        <p:spPr/>
        <p:txBody>
          <a:bodyPr/>
          <a:lstStyle/>
          <a:p>
            <a:fld id="{AEE11C8A-5328-43CF-881B-D814FD5FA294}" type="slidenum">
              <a:rPr lang="es-ES" smtClean="0"/>
              <a:t>‹Nº›</a:t>
            </a:fld>
            <a:endParaRPr lang="es-ES"/>
          </a:p>
        </p:txBody>
      </p:sp>
    </p:spTree>
    <p:extLst>
      <p:ext uri="{BB962C8B-B14F-4D97-AF65-F5344CB8AC3E}">
        <p14:creationId xmlns:p14="http://schemas.microsoft.com/office/powerpoint/2010/main" val="131649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D4865E-116A-7B86-7780-6A44239FAF75}"/>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621879A3-150D-4CC6-32A7-EEE44A3F70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C95612D9-FD25-F0A7-5091-6B7097FABAF5}"/>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96D3FC16-CC76-4EF5-B4BD-6D6DFDE8FD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82C2A77A-7C73-D001-BF42-AA5E8EF58BE2}"/>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D084E876-1A4C-555B-FE6A-79C5D533C063}"/>
              </a:ext>
            </a:extLst>
          </p:cNvPr>
          <p:cNvSpPr>
            <a:spLocks noGrp="1"/>
          </p:cNvSpPr>
          <p:nvPr>
            <p:ph type="dt" sz="half" idx="10"/>
          </p:nvPr>
        </p:nvSpPr>
        <p:spPr/>
        <p:txBody>
          <a:bodyPr/>
          <a:lstStyle/>
          <a:p>
            <a:fld id="{EFE3D7F2-346A-41CB-AC3F-61B007B8C185}" type="datetimeFigureOut">
              <a:rPr lang="es-ES" smtClean="0"/>
              <a:t>01/12/2022</a:t>
            </a:fld>
            <a:endParaRPr lang="es-ES"/>
          </a:p>
        </p:txBody>
      </p:sp>
      <p:sp>
        <p:nvSpPr>
          <p:cNvPr id="8" name="Marcador de pie de página 7">
            <a:extLst>
              <a:ext uri="{FF2B5EF4-FFF2-40B4-BE49-F238E27FC236}">
                <a16:creationId xmlns:a16="http://schemas.microsoft.com/office/drawing/2014/main" id="{AD9F8E2D-7036-DE68-7D99-5C81E90040D4}"/>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6EC09560-641A-F7A0-5FED-BC1B09518B43}"/>
              </a:ext>
            </a:extLst>
          </p:cNvPr>
          <p:cNvSpPr>
            <a:spLocks noGrp="1"/>
          </p:cNvSpPr>
          <p:nvPr>
            <p:ph type="sldNum" sz="quarter" idx="12"/>
          </p:nvPr>
        </p:nvSpPr>
        <p:spPr/>
        <p:txBody>
          <a:bodyPr/>
          <a:lstStyle/>
          <a:p>
            <a:fld id="{AEE11C8A-5328-43CF-881B-D814FD5FA294}" type="slidenum">
              <a:rPr lang="es-ES" smtClean="0"/>
              <a:t>‹Nº›</a:t>
            </a:fld>
            <a:endParaRPr lang="es-ES"/>
          </a:p>
        </p:txBody>
      </p:sp>
    </p:spTree>
    <p:extLst>
      <p:ext uri="{BB962C8B-B14F-4D97-AF65-F5344CB8AC3E}">
        <p14:creationId xmlns:p14="http://schemas.microsoft.com/office/powerpoint/2010/main" val="3726660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2FB221-ABD6-7A79-180B-B25E5CA29D4E}"/>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F444291F-B913-16FD-A17C-6EB7720EADD1}"/>
              </a:ext>
            </a:extLst>
          </p:cNvPr>
          <p:cNvSpPr>
            <a:spLocks noGrp="1"/>
          </p:cNvSpPr>
          <p:nvPr>
            <p:ph type="dt" sz="half" idx="10"/>
          </p:nvPr>
        </p:nvSpPr>
        <p:spPr/>
        <p:txBody>
          <a:bodyPr/>
          <a:lstStyle/>
          <a:p>
            <a:fld id="{EFE3D7F2-346A-41CB-AC3F-61B007B8C185}" type="datetimeFigureOut">
              <a:rPr lang="es-ES" smtClean="0"/>
              <a:t>01/12/2022</a:t>
            </a:fld>
            <a:endParaRPr lang="es-ES"/>
          </a:p>
        </p:txBody>
      </p:sp>
      <p:sp>
        <p:nvSpPr>
          <p:cNvPr id="4" name="Marcador de pie de página 3">
            <a:extLst>
              <a:ext uri="{FF2B5EF4-FFF2-40B4-BE49-F238E27FC236}">
                <a16:creationId xmlns:a16="http://schemas.microsoft.com/office/drawing/2014/main" id="{D60FD13D-4983-82F0-03AF-083FACD22966}"/>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DABE84A9-9694-20FF-2032-F7EB8157958F}"/>
              </a:ext>
            </a:extLst>
          </p:cNvPr>
          <p:cNvSpPr>
            <a:spLocks noGrp="1"/>
          </p:cNvSpPr>
          <p:nvPr>
            <p:ph type="sldNum" sz="quarter" idx="12"/>
          </p:nvPr>
        </p:nvSpPr>
        <p:spPr/>
        <p:txBody>
          <a:bodyPr/>
          <a:lstStyle/>
          <a:p>
            <a:fld id="{AEE11C8A-5328-43CF-881B-D814FD5FA294}" type="slidenum">
              <a:rPr lang="es-ES" smtClean="0"/>
              <a:t>‹Nº›</a:t>
            </a:fld>
            <a:endParaRPr lang="es-ES"/>
          </a:p>
        </p:txBody>
      </p:sp>
    </p:spTree>
    <p:extLst>
      <p:ext uri="{BB962C8B-B14F-4D97-AF65-F5344CB8AC3E}">
        <p14:creationId xmlns:p14="http://schemas.microsoft.com/office/powerpoint/2010/main" val="2459263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DEDFAE1-E427-2873-8628-FFE5C3E62D62}"/>
              </a:ext>
            </a:extLst>
          </p:cNvPr>
          <p:cNvSpPr>
            <a:spLocks noGrp="1"/>
          </p:cNvSpPr>
          <p:nvPr>
            <p:ph type="dt" sz="half" idx="10"/>
          </p:nvPr>
        </p:nvSpPr>
        <p:spPr/>
        <p:txBody>
          <a:bodyPr/>
          <a:lstStyle/>
          <a:p>
            <a:fld id="{EFE3D7F2-346A-41CB-AC3F-61B007B8C185}" type="datetimeFigureOut">
              <a:rPr lang="es-ES" smtClean="0"/>
              <a:t>01/12/2022</a:t>
            </a:fld>
            <a:endParaRPr lang="es-ES"/>
          </a:p>
        </p:txBody>
      </p:sp>
      <p:sp>
        <p:nvSpPr>
          <p:cNvPr id="3" name="Marcador de pie de página 2">
            <a:extLst>
              <a:ext uri="{FF2B5EF4-FFF2-40B4-BE49-F238E27FC236}">
                <a16:creationId xmlns:a16="http://schemas.microsoft.com/office/drawing/2014/main" id="{1F2F4BAC-E7D6-48FF-BE6F-2F06C778B869}"/>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49BC64B8-061C-5889-8233-A73A08214AD4}"/>
              </a:ext>
            </a:extLst>
          </p:cNvPr>
          <p:cNvSpPr>
            <a:spLocks noGrp="1"/>
          </p:cNvSpPr>
          <p:nvPr>
            <p:ph type="sldNum" sz="quarter" idx="12"/>
          </p:nvPr>
        </p:nvSpPr>
        <p:spPr/>
        <p:txBody>
          <a:bodyPr/>
          <a:lstStyle/>
          <a:p>
            <a:fld id="{AEE11C8A-5328-43CF-881B-D814FD5FA294}" type="slidenum">
              <a:rPr lang="es-ES" smtClean="0"/>
              <a:t>‹Nº›</a:t>
            </a:fld>
            <a:endParaRPr lang="es-ES"/>
          </a:p>
        </p:txBody>
      </p:sp>
    </p:spTree>
    <p:extLst>
      <p:ext uri="{BB962C8B-B14F-4D97-AF65-F5344CB8AC3E}">
        <p14:creationId xmlns:p14="http://schemas.microsoft.com/office/powerpoint/2010/main" val="2584664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E323A7-A627-C4EA-7687-2E5B47F673C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52ADB1E1-1A7A-E4EB-4DA7-747D7FE279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C0A1FF22-0DFE-B264-B359-D65F1AC0EA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A167D81-05C3-0361-4478-B08D0D103FEA}"/>
              </a:ext>
            </a:extLst>
          </p:cNvPr>
          <p:cNvSpPr>
            <a:spLocks noGrp="1"/>
          </p:cNvSpPr>
          <p:nvPr>
            <p:ph type="dt" sz="half" idx="10"/>
          </p:nvPr>
        </p:nvSpPr>
        <p:spPr/>
        <p:txBody>
          <a:bodyPr/>
          <a:lstStyle/>
          <a:p>
            <a:fld id="{EFE3D7F2-346A-41CB-AC3F-61B007B8C185}" type="datetimeFigureOut">
              <a:rPr lang="es-ES" smtClean="0"/>
              <a:t>01/12/2022</a:t>
            </a:fld>
            <a:endParaRPr lang="es-ES"/>
          </a:p>
        </p:txBody>
      </p:sp>
      <p:sp>
        <p:nvSpPr>
          <p:cNvPr id="6" name="Marcador de pie de página 5">
            <a:extLst>
              <a:ext uri="{FF2B5EF4-FFF2-40B4-BE49-F238E27FC236}">
                <a16:creationId xmlns:a16="http://schemas.microsoft.com/office/drawing/2014/main" id="{E7323BD8-C78C-6468-0505-E10A179076EE}"/>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F14AE57E-D130-D6FD-B914-EA364BC94502}"/>
              </a:ext>
            </a:extLst>
          </p:cNvPr>
          <p:cNvSpPr>
            <a:spLocks noGrp="1"/>
          </p:cNvSpPr>
          <p:nvPr>
            <p:ph type="sldNum" sz="quarter" idx="12"/>
          </p:nvPr>
        </p:nvSpPr>
        <p:spPr/>
        <p:txBody>
          <a:bodyPr/>
          <a:lstStyle/>
          <a:p>
            <a:fld id="{AEE11C8A-5328-43CF-881B-D814FD5FA294}" type="slidenum">
              <a:rPr lang="es-ES" smtClean="0"/>
              <a:t>‹Nº›</a:t>
            </a:fld>
            <a:endParaRPr lang="es-ES"/>
          </a:p>
        </p:txBody>
      </p:sp>
    </p:spTree>
    <p:extLst>
      <p:ext uri="{BB962C8B-B14F-4D97-AF65-F5344CB8AC3E}">
        <p14:creationId xmlns:p14="http://schemas.microsoft.com/office/powerpoint/2010/main" val="1316189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2160A7-AC43-494E-DC45-51D694B3AEA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5F824AA0-FE93-02B4-1DAC-4E3275C148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6C7F7541-CEF9-351E-12FA-EFB7F06660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8CBA88A-3D8B-4995-742C-589DFCF04A4D}"/>
              </a:ext>
            </a:extLst>
          </p:cNvPr>
          <p:cNvSpPr>
            <a:spLocks noGrp="1"/>
          </p:cNvSpPr>
          <p:nvPr>
            <p:ph type="dt" sz="half" idx="10"/>
          </p:nvPr>
        </p:nvSpPr>
        <p:spPr/>
        <p:txBody>
          <a:bodyPr/>
          <a:lstStyle/>
          <a:p>
            <a:fld id="{EFE3D7F2-346A-41CB-AC3F-61B007B8C185}" type="datetimeFigureOut">
              <a:rPr lang="es-ES" smtClean="0"/>
              <a:t>01/12/2022</a:t>
            </a:fld>
            <a:endParaRPr lang="es-ES"/>
          </a:p>
        </p:txBody>
      </p:sp>
      <p:sp>
        <p:nvSpPr>
          <p:cNvPr id="6" name="Marcador de pie de página 5">
            <a:extLst>
              <a:ext uri="{FF2B5EF4-FFF2-40B4-BE49-F238E27FC236}">
                <a16:creationId xmlns:a16="http://schemas.microsoft.com/office/drawing/2014/main" id="{5D154125-A943-E2BA-B880-86E3E3F525E7}"/>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57CB15AC-95F2-71F0-1595-C873EC28AA63}"/>
              </a:ext>
            </a:extLst>
          </p:cNvPr>
          <p:cNvSpPr>
            <a:spLocks noGrp="1"/>
          </p:cNvSpPr>
          <p:nvPr>
            <p:ph type="sldNum" sz="quarter" idx="12"/>
          </p:nvPr>
        </p:nvSpPr>
        <p:spPr/>
        <p:txBody>
          <a:bodyPr/>
          <a:lstStyle/>
          <a:p>
            <a:fld id="{AEE11C8A-5328-43CF-881B-D814FD5FA294}" type="slidenum">
              <a:rPr lang="es-ES" smtClean="0"/>
              <a:t>‹Nº›</a:t>
            </a:fld>
            <a:endParaRPr lang="es-ES"/>
          </a:p>
        </p:txBody>
      </p:sp>
    </p:spTree>
    <p:extLst>
      <p:ext uri="{BB962C8B-B14F-4D97-AF65-F5344CB8AC3E}">
        <p14:creationId xmlns:p14="http://schemas.microsoft.com/office/powerpoint/2010/main" val="3126132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0437E61-361B-FF02-F936-D29C3ECF2A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3E2D8814-39C5-2B05-9EEB-FF24422A2F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CFA91AA4-7489-77F1-4C27-0E5DACA1DDE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E3D7F2-346A-41CB-AC3F-61B007B8C185}" type="datetimeFigureOut">
              <a:rPr lang="es-ES" smtClean="0"/>
              <a:t>01/12/2022</a:t>
            </a:fld>
            <a:endParaRPr lang="es-ES"/>
          </a:p>
        </p:txBody>
      </p:sp>
      <p:sp>
        <p:nvSpPr>
          <p:cNvPr id="5" name="Marcador de pie de página 4">
            <a:extLst>
              <a:ext uri="{FF2B5EF4-FFF2-40B4-BE49-F238E27FC236}">
                <a16:creationId xmlns:a16="http://schemas.microsoft.com/office/drawing/2014/main" id="{B59F7BD5-611F-24BE-BDC8-AD1222CB9B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5C9A33A5-90D8-7210-D8AF-29D3BAD89E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E11C8A-5328-43CF-881B-D814FD5FA294}" type="slidenum">
              <a:rPr lang="es-ES" smtClean="0"/>
              <a:t>‹Nº›</a:t>
            </a:fld>
            <a:endParaRPr lang="es-ES"/>
          </a:p>
        </p:txBody>
      </p:sp>
    </p:spTree>
    <p:extLst>
      <p:ext uri="{BB962C8B-B14F-4D97-AF65-F5344CB8AC3E}">
        <p14:creationId xmlns:p14="http://schemas.microsoft.com/office/powerpoint/2010/main" val="39811503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AD2BC55-DB92-2C75-D5EB-6BDE6E10157E}"/>
              </a:ext>
            </a:extLst>
          </p:cNvPr>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CU"/>
              <a:t>Haga clic para cambiar el estilo de título	</a:t>
            </a:r>
          </a:p>
        </p:txBody>
      </p:sp>
      <p:sp>
        <p:nvSpPr>
          <p:cNvPr id="1027" name="Rectangle 3">
            <a:extLst>
              <a:ext uri="{FF2B5EF4-FFF2-40B4-BE49-F238E27FC236}">
                <a16:creationId xmlns:a16="http://schemas.microsoft.com/office/drawing/2014/main" id="{911B5990-F1E2-3827-D3D4-97614B86C74A}"/>
              </a:ext>
            </a:extLst>
          </p:cNvPr>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CU"/>
              <a:t>Haga clic para modificar el estilo de texto del patrón</a:t>
            </a:r>
          </a:p>
          <a:p>
            <a:pPr lvl="1"/>
            <a:r>
              <a:rPr lang="es-ES" altLang="es-CU"/>
              <a:t>Segundo nivel</a:t>
            </a:r>
          </a:p>
          <a:p>
            <a:pPr lvl="2"/>
            <a:r>
              <a:rPr lang="es-ES" altLang="es-CU"/>
              <a:t>Tercer nivel</a:t>
            </a:r>
          </a:p>
          <a:p>
            <a:pPr lvl="3"/>
            <a:r>
              <a:rPr lang="es-ES" altLang="es-CU"/>
              <a:t>Cuarto nivel</a:t>
            </a:r>
          </a:p>
          <a:p>
            <a:pPr lvl="4"/>
            <a:r>
              <a:rPr lang="es-ES" altLang="es-CU"/>
              <a:t>Quinto nivel</a:t>
            </a:r>
          </a:p>
        </p:txBody>
      </p:sp>
      <p:sp>
        <p:nvSpPr>
          <p:cNvPr id="1028" name="Rectangle 4">
            <a:extLst>
              <a:ext uri="{FF2B5EF4-FFF2-40B4-BE49-F238E27FC236}">
                <a16:creationId xmlns:a16="http://schemas.microsoft.com/office/drawing/2014/main" id="{57B3B5D4-6915-6331-52DD-9C944204423B}"/>
              </a:ext>
            </a:extLst>
          </p:cNvPr>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s-ES"/>
          </a:p>
        </p:txBody>
      </p:sp>
      <p:sp>
        <p:nvSpPr>
          <p:cNvPr id="1029" name="Rectangle 5">
            <a:extLst>
              <a:ext uri="{FF2B5EF4-FFF2-40B4-BE49-F238E27FC236}">
                <a16:creationId xmlns:a16="http://schemas.microsoft.com/office/drawing/2014/main" id="{16200A63-8CE7-E562-8876-293D9CAE9279}"/>
              </a:ext>
            </a:extLst>
          </p:cNvPr>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s-ES"/>
          </a:p>
        </p:txBody>
      </p:sp>
      <p:sp>
        <p:nvSpPr>
          <p:cNvPr id="1030" name="Rectangle 6">
            <a:extLst>
              <a:ext uri="{FF2B5EF4-FFF2-40B4-BE49-F238E27FC236}">
                <a16:creationId xmlns:a16="http://schemas.microsoft.com/office/drawing/2014/main" id="{FCCC0783-B2E6-B1D0-6412-FF04970871B2}"/>
              </a:ext>
            </a:extLst>
          </p:cNvPr>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4CF16336-3688-4E27-9855-E718999A253E}" type="slidenum">
              <a:rPr lang="es-ES" altLang="es-CU"/>
              <a:pPr/>
              <a:t>‹Nº›</a:t>
            </a:fld>
            <a:endParaRPr lang="es-ES" altLang="es-CU"/>
          </a:p>
        </p:txBody>
      </p:sp>
    </p:spTree>
    <p:extLst>
      <p:ext uri="{BB962C8B-B14F-4D97-AF65-F5344CB8AC3E}">
        <p14:creationId xmlns:p14="http://schemas.microsoft.com/office/powerpoint/2010/main" val="1959767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observatorio.tec.mx/edu-news/publish-or-perish/"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hyperlink" Target="http://www.revreumatologia.sld.cu/index.php/reumatologia/article/view/616/pdf" TargetMode="External"/><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E9BFD19F-9966-CB3D-3A99-EE75C2554F1C}"/>
              </a:ext>
            </a:extLst>
          </p:cNvPr>
          <p:cNvSpPr txBox="1"/>
          <p:nvPr/>
        </p:nvSpPr>
        <p:spPr>
          <a:xfrm>
            <a:off x="787400" y="660399"/>
            <a:ext cx="10873408" cy="5570756"/>
          </a:xfrm>
          <a:prstGeom prst="rect">
            <a:avLst/>
          </a:prstGeom>
          <a:noFill/>
        </p:spPr>
        <p:txBody>
          <a:bodyPr wrap="square" rtlCol="0">
            <a:spAutoFit/>
          </a:bodyPr>
          <a:lstStyle/>
          <a:p>
            <a:pPr algn="ctr"/>
            <a:r>
              <a:rPr kumimoji="0" lang="es-ES" altLang="es-CU" sz="2000" b="1" i="0" u="none" strike="noStrike" kern="1200" cap="none" spc="0" normalizeH="0" baseline="0" noProof="0" dirty="0">
                <a:ln>
                  <a:noFill/>
                </a:ln>
                <a:solidFill>
                  <a:srgbClr val="333399">
                    <a:lumMod val="50000"/>
                  </a:srgbClr>
                </a:solidFill>
                <a:effectLst/>
                <a:uLnTx/>
                <a:uFillTx/>
                <a:latin typeface="Arial"/>
                <a:ea typeface="+mj-ea"/>
                <a:cs typeface="+mj-cs"/>
              </a:rPr>
              <a:t>Maestría: Atención integral al paciente reumático</a:t>
            </a:r>
          </a:p>
          <a:p>
            <a:endParaRPr kumimoji="0" lang="es-ES" altLang="es-CU" sz="3600" b="1" i="0" u="none" strike="noStrike" kern="1200" cap="none" spc="0" normalizeH="0" baseline="0" noProof="0" dirty="0">
              <a:ln>
                <a:noFill/>
              </a:ln>
              <a:solidFill>
                <a:srgbClr val="333399">
                  <a:lumMod val="50000"/>
                </a:srgbClr>
              </a:solidFill>
              <a:effectLst/>
              <a:uLnTx/>
              <a:uFillTx/>
              <a:latin typeface="Arial"/>
              <a:ea typeface="+mj-ea"/>
              <a:cs typeface="+mj-cs"/>
            </a:endParaRPr>
          </a:p>
          <a:p>
            <a:pPr algn="ctr"/>
            <a:r>
              <a:rPr kumimoji="0" lang="es-ES" altLang="es-CU" sz="3600" b="1" i="0" u="none" strike="noStrike" kern="1200" cap="none" spc="0" normalizeH="0" baseline="0" noProof="0" dirty="0">
                <a:ln>
                  <a:noFill/>
                </a:ln>
                <a:solidFill>
                  <a:srgbClr val="333399">
                    <a:lumMod val="50000"/>
                  </a:srgbClr>
                </a:solidFill>
                <a:effectLst/>
                <a:uLnTx/>
                <a:uFillTx/>
                <a:latin typeface="Arial"/>
                <a:ea typeface="+mj-ea"/>
                <a:cs typeface="+mj-cs"/>
              </a:rPr>
              <a:t>Elementos clave para la redacción de un artículo científico</a:t>
            </a:r>
          </a:p>
          <a:p>
            <a:endParaRPr lang="es-ES" altLang="es-CU" sz="3600" b="1" dirty="0">
              <a:solidFill>
                <a:srgbClr val="333399">
                  <a:lumMod val="50000"/>
                </a:srgbClr>
              </a:solidFill>
              <a:latin typeface="Arial"/>
              <a:ea typeface="+mj-ea"/>
              <a:cs typeface="+mj-cs"/>
            </a:endParaRPr>
          </a:p>
          <a:p>
            <a:endParaRPr kumimoji="0" lang="es-ES" altLang="es-CU" sz="3600" b="1" i="0" u="none" strike="noStrike" kern="1200" cap="none" spc="0" normalizeH="0" baseline="0" noProof="0" dirty="0">
              <a:ln>
                <a:noFill/>
              </a:ln>
              <a:solidFill>
                <a:srgbClr val="333399">
                  <a:lumMod val="50000"/>
                </a:srgbClr>
              </a:solidFill>
              <a:effectLst/>
              <a:uLnTx/>
              <a:uFillTx/>
              <a:latin typeface="Arial"/>
              <a:ea typeface="+mj-ea"/>
              <a:cs typeface="+mj-cs"/>
            </a:endParaRPr>
          </a:p>
          <a:p>
            <a:endParaRPr kumimoji="0" lang="es-ES" altLang="es-CU" sz="3600" b="1" i="0" u="none" strike="noStrike" kern="1200" cap="none" spc="0" normalizeH="0" baseline="0" noProof="0" dirty="0">
              <a:ln>
                <a:noFill/>
              </a:ln>
              <a:solidFill>
                <a:srgbClr val="333399">
                  <a:lumMod val="50000"/>
                </a:srgbClr>
              </a:solidFill>
              <a:effectLst/>
              <a:uLnTx/>
              <a:uFillTx/>
              <a:latin typeface="Arial"/>
              <a:ea typeface="+mj-ea"/>
              <a:cs typeface="+mj-cs"/>
            </a:endParaRPr>
          </a:p>
          <a:p>
            <a:r>
              <a:rPr lang="es-ES" altLang="es-CU" sz="2400" b="1" dirty="0">
                <a:solidFill>
                  <a:srgbClr val="333399">
                    <a:lumMod val="50000"/>
                  </a:srgbClr>
                </a:solidFill>
                <a:latin typeface="Arial"/>
                <a:ea typeface="+mj-ea"/>
                <a:cs typeface="+mj-cs"/>
              </a:rPr>
              <a:t>Dra. Silvia María Pozo Abreu</a:t>
            </a:r>
          </a:p>
          <a:p>
            <a:r>
              <a:rPr kumimoji="0" lang="es-ES" altLang="es-CU" sz="2400" b="1" i="0" u="none" strike="noStrike" kern="1200" cap="none" spc="0" normalizeH="0" baseline="0" noProof="0" dirty="0">
                <a:ln>
                  <a:noFill/>
                </a:ln>
                <a:solidFill>
                  <a:srgbClr val="333399">
                    <a:lumMod val="50000"/>
                  </a:srgbClr>
                </a:solidFill>
                <a:effectLst/>
                <a:uLnTx/>
                <a:uFillTx/>
                <a:latin typeface="Arial"/>
                <a:ea typeface="+mj-ea"/>
                <a:cs typeface="+mj-cs"/>
              </a:rPr>
              <a:t>Dr. José Pedro Martínez Larrarte</a:t>
            </a:r>
          </a:p>
          <a:p>
            <a:endParaRPr lang="es-ES" dirty="0"/>
          </a:p>
          <a:p>
            <a:endParaRPr lang="es-ES" dirty="0"/>
          </a:p>
          <a:p>
            <a:r>
              <a:rPr lang="es-ES" dirty="0">
                <a:solidFill>
                  <a:schemeClr val="accent1">
                    <a:lumMod val="50000"/>
                  </a:schemeClr>
                </a:solidFill>
              </a:rPr>
              <a:t>*Algunos conceptos  e imágenes se tomaron del curso de metodología de la investigación para las maestrías de amplio acceso. Bayarre H.</a:t>
            </a:r>
          </a:p>
        </p:txBody>
      </p:sp>
    </p:spTree>
    <p:extLst>
      <p:ext uri="{BB962C8B-B14F-4D97-AF65-F5344CB8AC3E}">
        <p14:creationId xmlns:p14="http://schemas.microsoft.com/office/powerpoint/2010/main" val="10622297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E2FDBE58-5B5C-5C3F-769A-7C18B1B09162}"/>
              </a:ext>
            </a:extLst>
          </p:cNvPr>
          <p:cNvSpPr>
            <a:spLocks noGrp="1" noChangeArrowheads="1"/>
          </p:cNvSpPr>
          <p:nvPr>
            <p:ph type="title"/>
          </p:nvPr>
        </p:nvSpPr>
        <p:spPr>
          <a:xfrm>
            <a:off x="1992313" y="549275"/>
            <a:ext cx="8229600" cy="1143000"/>
          </a:xfrm>
        </p:spPr>
        <p:txBody>
          <a:bodyPr/>
          <a:lstStyle/>
          <a:p>
            <a:pPr eaLnBrk="1" hangingPunct="1"/>
            <a:r>
              <a:rPr lang="es-ES_tradnl" altLang="es-CU" sz="3600" b="1" dirty="0">
                <a:solidFill>
                  <a:schemeClr val="accent2">
                    <a:lumMod val="50000"/>
                  </a:schemeClr>
                </a:solidFill>
              </a:rPr>
              <a:t>Resumen</a:t>
            </a:r>
            <a:endParaRPr lang="es-ES" altLang="es-CU" sz="3600" b="1" dirty="0">
              <a:solidFill>
                <a:schemeClr val="accent2">
                  <a:lumMod val="50000"/>
                </a:schemeClr>
              </a:solidFill>
            </a:endParaRPr>
          </a:p>
        </p:txBody>
      </p:sp>
      <p:sp>
        <p:nvSpPr>
          <p:cNvPr id="20483" name="Rectangle 3">
            <a:extLst>
              <a:ext uri="{FF2B5EF4-FFF2-40B4-BE49-F238E27FC236}">
                <a16:creationId xmlns:a16="http://schemas.microsoft.com/office/drawing/2014/main" id="{8DBE91B1-6E45-2921-2155-E44DFE227264}"/>
              </a:ext>
            </a:extLst>
          </p:cNvPr>
          <p:cNvSpPr>
            <a:spLocks noGrp="1" noChangeArrowheads="1"/>
          </p:cNvSpPr>
          <p:nvPr>
            <p:ph type="body" idx="1"/>
          </p:nvPr>
        </p:nvSpPr>
        <p:spPr>
          <a:xfrm>
            <a:off x="1992313" y="2420939"/>
            <a:ext cx="8291512" cy="2663825"/>
          </a:xfrm>
        </p:spPr>
        <p:txBody>
          <a:bodyPr/>
          <a:lstStyle/>
          <a:p>
            <a:pPr eaLnBrk="1" hangingPunct="1"/>
            <a:r>
              <a:rPr lang="es-ES_tradnl" altLang="es-CU" dirty="0">
                <a:solidFill>
                  <a:schemeClr val="accent2">
                    <a:lumMod val="50000"/>
                  </a:schemeClr>
                </a:solidFill>
              </a:rPr>
              <a:t>Sumario breve del contenido del estudio</a:t>
            </a:r>
          </a:p>
          <a:p>
            <a:pPr eaLnBrk="1" hangingPunct="1"/>
            <a:r>
              <a:rPr lang="es-ES_tradnl" altLang="es-CU" dirty="0">
                <a:solidFill>
                  <a:schemeClr val="accent2">
                    <a:lumMod val="50000"/>
                  </a:schemeClr>
                </a:solidFill>
              </a:rPr>
              <a:t>Debe responder cada una de las partes del trabajo</a:t>
            </a:r>
          </a:p>
          <a:p>
            <a:pPr eaLnBrk="1" hangingPunct="1"/>
            <a:r>
              <a:rPr lang="es-ES_tradnl" altLang="es-CU" dirty="0">
                <a:solidFill>
                  <a:schemeClr val="accent2">
                    <a:lumMod val="50000"/>
                  </a:schemeClr>
                </a:solidFill>
              </a:rPr>
              <a:t>Puede ser estructurado o no</a:t>
            </a:r>
          </a:p>
          <a:p>
            <a:pPr eaLnBrk="1" hangingPunct="1"/>
            <a:endParaRPr lang="es-ES" altLang="es-CU" dirty="0">
              <a:solidFill>
                <a:srgbClr val="FFFF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53420A56-5621-A23F-E04F-70697879F2E6}"/>
              </a:ext>
            </a:extLst>
          </p:cNvPr>
          <p:cNvSpPr>
            <a:spLocks noGrp="1" noChangeArrowheads="1"/>
          </p:cNvSpPr>
          <p:nvPr>
            <p:ph type="title"/>
          </p:nvPr>
        </p:nvSpPr>
        <p:spPr>
          <a:xfrm>
            <a:off x="1992313" y="549275"/>
            <a:ext cx="8229600" cy="1143000"/>
          </a:xfrm>
        </p:spPr>
        <p:txBody>
          <a:bodyPr/>
          <a:lstStyle/>
          <a:p>
            <a:pPr eaLnBrk="1" hangingPunct="1"/>
            <a:r>
              <a:rPr lang="es-ES_tradnl" altLang="es-CU" sz="3600" b="1" dirty="0">
                <a:solidFill>
                  <a:schemeClr val="accent2">
                    <a:lumMod val="50000"/>
                  </a:schemeClr>
                </a:solidFill>
              </a:rPr>
              <a:t>Introducción</a:t>
            </a:r>
            <a:endParaRPr lang="es-ES" altLang="es-CU" sz="3600" b="1" dirty="0">
              <a:solidFill>
                <a:schemeClr val="accent2">
                  <a:lumMod val="50000"/>
                </a:schemeClr>
              </a:solidFill>
            </a:endParaRPr>
          </a:p>
        </p:txBody>
      </p:sp>
      <p:sp>
        <p:nvSpPr>
          <p:cNvPr id="22531" name="Rectangle 3">
            <a:extLst>
              <a:ext uri="{FF2B5EF4-FFF2-40B4-BE49-F238E27FC236}">
                <a16:creationId xmlns:a16="http://schemas.microsoft.com/office/drawing/2014/main" id="{930176CC-8B2C-7B85-8792-AFA8D6FCDB3E}"/>
              </a:ext>
            </a:extLst>
          </p:cNvPr>
          <p:cNvSpPr>
            <a:spLocks noGrp="1" noChangeArrowheads="1"/>
          </p:cNvSpPr>
          <p:nvPr>
            <p:ph type="body" idx="1"/>
          </p:nvPr>
        </p:nvSpPr>
        <p:spPr>
          <a:xfrm>
            <a:off x="1919288" y="2276475"/>
            <a:ext cx="8291512" cy="3168650"/>
          </a:xfrm>
        </p:spPr>
        <p:txBody>
          <a:bodyPr/>
          <a:lstStyle/>
          <a:p>
            <a:pPr eaLnBrk="1" hangingPunct="1"/>
            <a:r>
              <a:rPr lang="es-ES" altLang="es-CU" dirty="0">
                <a:solidFill>
                  <a:schemeClr val="accent2">
                    <a:lumMod val="50000"/>
                  </a:schemeClr>
                </a:solidFill>
              </a:rPr>
              <a:t>Brindar suficientes elementos para que el lector comprenda y analice los resultados del estudio</a:t>
            </a:r>
          </a:p>
          <a:p>
            <a:pPr eaLnBrk="1" hangingPunct="1"/>
            <a:r>
              <a:rPr lang="es-ES" altLang="es-CU" dirty="0">
                <a:solidFill>
                  <a:schemeClr val="accent2">
                    <a:lumMod val="50000"/>
                  </a:schemeClr>
                </a:solidFill>
              </a:rPr>
              <a:t>Debe definir el problema de investigación, presentar el fundamento del mismo y los objetivos que persigue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6F9F9FD9-F840-1DA9-97E3-637DC2157026}"/>
              </a:ext>
            </a:extLst>
          </p:cNvPr>
          <p:cNvSpPr>
            <a:spLocks noGrp="1" noChangeArrowheads="1"/>
          </p:cNvSpPr>
          <p:nvPr>
            <p:ph type="title"/>
          </p:nvPr>
        </p:nvSpPr>
        <p:spPr>
          <a:xfrm>
            <a:off x="1992313" y="549275"/>
            <a:ext cx="8229600" cy="1143000"/>
          </a:xfrm>
        </p:spPr>
        <p:txBody>
          <a:bodyPr/>
          <a:lstStyle/>
          <a:p>
            <a:pPr eaLnBrk="1" hangingPunct="1"/>
            <a:r>
              <a:rPr lang="es-ES_tradnl" altLang="es-CU" sz="3600" b="1" dirty="0">
                <a:solidFill>
                  <a:schemeClr val="accent2">
                    <a:lumMod val="50000"/>
                  </a:schemeClr>
                </a:solidFill>
              </a:rPr>
              <a:t>Método</a:t>
            </a:r>
            <a:endParaRPr lang="es-ES" altLang="es-CU" sz="3600" b="1" dirty="0">
              <a:solidFill>
                <a:schemeClr val="accent2">
                  <a:lumMod val="50000"/>
                </a:schemeClr>
              </a:solidFill>
            </a:endParaRPr>
          </a:p>
        </p:txBody>
      </p:sp>
      <p:sp>
        <p:nvSpPr>
          <p:cNvPr id="24579" name="Rectangle 3">
            <a:extLst>
              <a:ext uri="{FF2B5EF4-FFF2-40B4-BE49-F238E27FC236}">
                <a16:creationId xmlns:a16="http://schemas.microsoft.com/office/drawing/2014/main" id="{CC8C04C8-AD75-61E3-F6C1-303692C69B5C}"/>
              </a:ext>
            </a:extLst>
          </p:cNvPr>
          <p:cNvSpPr>
            <a:spLocks noGrp="1" noChangeArrowheads="1"/>
          </p:cNvSpPr>
          <p:nvPr>
            <p:ph type="body" idx="1"/>
          </p:nvPr>
        </p:nvSpPr>
        <p:spPr>
          <a:xfrm>
            <a:off x="1919288" y="2276475"/>
            <a:ext cx="8291512" cy="3168650"/>
          </a:xfrm>
        </p:spPr>
        <p:txBody>
          <a:bodyPr/>
          <a:lstStyle/>
          <a:p>
            <a:pPr eaLnBrk="1" hangingPunct="1"/>
            <a:r>
              <a:rPr lang="es-ES" altLang="es-CU" dirty="0">
                <a:solidFill>
                  <a:schemeClr val="accent2">
                    <a:lumMod val="50000"/>
                  </a:schemeClr>
                </a:solidFill>
              </a:rPr>
              <a:t>Tiene como propósito principal describir el diseño de la investigación, de tal forma que permita su reproducción</a:t>
            </a:r>
          </a:p>
          <a:p>
            <a:pPr eaLnBrk="1" hangingPunct="1"/>
            <a:r>
              <a:rPr lang="es-ES" altLang="es-CU" dirty="0">
                <a:solidFill>
                  <a:schemeClr val="accent2">
                    <a:lumMod val="50000"/>
                  </a:schemeClr>
                </a:solidFill>
              </a:rPr>
              <a:t>Se escribe en tiempo pasado y puedes incluir subtítulos si la sección es muy extensa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46BEF805-08C2-F739-9FFE-8C22BC1530BC}"/>
              </a:ext>
            </a:extLst>
          </p:cNvPr>
          <p:cNvSpPr>
            <a:spLocks noGrp="1" noChangeArrowheads="1"/>
          </p:cNvSpPr>
          <p:nvPr>
            <p:ph type="title"/>
          </p:nvPr>
        </p:nvSpPr>
        <p:spPr>
          <a:xfrm>
            <a:off x="1992313" y="549275"/>
            <a:ext cx="8229600" cy="1143000"/>
          </a:xfrm>
        </p:spPr>
        <p:txBody>
          <a:bodyPr/>
          <a:lstStyle/>
          <a:p>
            <a:pPr eaLnBrk="1" hangingPunct="1"/>
            <a:r>
              <a:rPr lang="es-ES_tradnl" altLang="es-CU" sz="3600" b="1" dirty="0">
                <a:solidFill>
                  <a:schemeClr val="accent2">
                    <a:lumMod val="50000"/>
                  </a:schemeClr>
                </a:solidFill>
              </a:rPr>
              <a:t>Resultados</a:t>
            </a:r>
            <a:endParaRPr lang="es-ES" altLang="es-CU" sz="3600" b="1" dirty="0">
              <a:solidFill>
                <a:schemeClr val="accent2">
                  <a:lumMod val="50000"/>
                </a:schemeClr>
              </a:solidFill>
            </a:endParaRPr>
          </a:p>
        </p:txBody>
      </p:sp>
      <p:sp>
        <p:nvSpPr>
          <p:cNvPr id="26627" name="Rectangle 3">
            <a:extLst>
              <a:ext uri="{FF2B5EF4-FFF2-40B4-BE49-F238E27FC236}">
                <a16:creationId xmlns:a16="http://schemas.microsoft.com/office/drawing/2014/main" id="{B90DCA85-3A24-C139-40AD-0897E87FA85D}"/>
              </a:ext>
            </a:extLst>
          </p:cNvPr>
          <p:cNvSpPr>
            <a:spLocks noGrp="1" noChangeArrowheads="1"/>
          </p:cNvSpPr>
          <p:nvPr>
            <p:ph type="body" idx="1"/>
          </p:nvPr>
        </p:nvSpPr>
        <p:spPr>
          <a:xfrm>
            <a:off x="1919288" y="1773239"/>
            <a:ext cx="8291512" cy="4751387"/>
          </a:xfrm>
        </p:spPr>
        <p:txBody>
          <a:bodyPr/>
          <a:lstStyle/>
          <a:p>
            <a:pPr eaLnBrk="1" hangingPunct="1"/>
            <a:r>
              <a:rPr lang="es-ES" altLang="es-CU" dirty="0">
                <a:solidFill>
                  <a:schemeClr val="accent2">
                    <a:lumMod val="50000"/>
                  </a:schemeClr>
                </a:solidFill>
              </a:rPr>
              <a:t>Presenta los hallazgos del estudio en una secuencia lógica, redactándola en tiempo pasado</a:t>
            </a:r>
          </a:p>
          <a:p>
            <a:pPr eaLnBrk="1" hangingPunct="1"/>
            <a:r>
              <a:rPr lang="es-ES" altLang="es-CU" dirty="0">
                <a:solidFill>
                  <a:schemeClr val="accent2">
                    <a:lumMod val="50000"/>
                  </a:schemeClr>
                </a:solidFill>
              </a:rPr>
              <a:t>Mencionar los datos más relevantes, incluso aquellos que resultaron contrarios a la hipótesis planteada </a:t>
            </a:r>
          </a:p>
          <a:p>
            <a:pPr eaLnBrk="1" hangingPunct="1"/>
            <a:r>
              <a:rPr lang="es-ES" altLang="es-CU" dirty="0">
                <a:solidFill>
                  <a:schemeClr val="accent2">
                    <a:lumMod val="50000"/>
                  </a:schemeClr>
                </a:solidFill>
              </a:rPr>
              <a:t>Se puede emplear la representación tabular y gráfica, sin cargar el documento con información redundante.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A7ED9F00-4133-493F-E13A-20F87C07E5D9}"/>
              </a:ext>
            </a:extLst>
          </p:cNvPr>
          <p:cNvSpPr>
            <a:spLocks noGrp="1" noChangeArrowheads="1"/>
          </p:cNvSpPr>
          <p:nvPr>
            <p:ph type="title"/>
          </p:nvPr>
        </p:nvSpPr>
        <p:spPr>
          <a:xfrm>
            <a:off x="1992313" y="549275"/>
            <a:ext cx="8229600" cy="1143000"/>
          </a:xfrm>
        </p:spPr>
        <p:txBody>
          <a:bodyPr/>
          <a:lstStyle/>
          <a:p>
            <a:pPr eaLnBrk="1" hangingPunct="1"/>
            <a:r>
              <a:rPr lang="es-ES_tradnl" altLang="es-CU" sz="3600" b="1" dirty="0">
                <a:solidFill>
                  <a:schemeClr val="accent2">
                    <a:lumMod val="50000"/>
                  </a:schemeClr>
                </a:solidFill>
              </a:rPr>
              <a:t>Discusión</a:t>
            </a:r>
            <a:endParaRPr lang="es-ES" altLang="es-CU" sz="3600" b="1" dirty="0">
              <a:solidFill>
                <a:schemeClr val="accent2">
                  <a:lumMod val="50000"/>
                </a:schemeClr>
              </a:solidFill>
            </a:endParaRPr>
          </a:p>
        </p:txBody>
      </p:sp>
      <p:sp>
        <p:nvSpPr>
          <p:cNvPr id="28675" name="Rectangle 3">
            <a:extLst>
              <a:ext uri="{FF2B5EF4-FFF2-40B4-BE49-F238E27FC236}">
                <a16:creationId xmlns:a16="http://schemas.microsoft.com/office/drawing/2014/main" id="{0135DE95-7193-7AF5-769B-494AB338109C}"/>
              </a:ext>
            </a:extLst>
          </p:cNvPr>
          <p:cNvSpPr>
            <a:spLocks noGrp="1" noChangeArrowheads="1"/>
          </p:cNvSpPr>
          <p:nvPr>
            <p:ph type="body" idx="1"/>
          </p:nvPr>
        </p:nvSpPr>
        <p:spPr>
          <a:xfrm>
            <a:off x="1847851" y="2133600"/>
            <a:ext cx="8291513" cy="3455988"/>
          </a:xfrm>
        </p:spPr>
        <p:txBody>
          <a:bodyPr/>
          <a:lstStyle/>
          <a:p>
            <a:pPr eaLnBrk="1" hangingPunct="1"/>
            <a:r>
              <a:rPr lang="es-ES" altLang="es-CU" dirty="0">
                <a:solidFill>
                  <a:schemeClr val="accent2">
                    <a:lumMod val="50000"/>
                  </a:schemeClr>
                </a:solidFill>
              </a:rPr>
              <a:t>Brinda el significado de los resultados y determinar la coherencia o contradicción entre los mismos</a:t>
            </a:r>
          </a:p>
          <a:p>
            <a:pPr eaLnBrk="1" hangingPunct="1"/>
            <a:r>
              <a:rPr lang="es-ES" altLang="es-CU" dirty="0">
                <a:solidFill>
                  <a:schemeClr val="accent2">
                    <a:lumMod val="50000"/>
                  </a:schemeClr>
                </a:solidFill>
              </a:rPr>
              <a:t>Redacción en tiempo presente para los resultados de otros estudios y en pasado para los hallazgos de éste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A7ED9F00-4133-493F-E13A-20F87C07E5D9}"/>
              </a:ext>
            </a:extLst>
          </p:cNvPr>
          <p:cNvSpPr>
            <a:spLocks noGrp="1" noChangeArrowheads="1"/>
          </p:cNvSpPr>
          <p:nvPr>
            <p:ph type="title"/>
          </p:nvPr>
        </p:nvSpPr>
        <p:spPr>
          <a:xfrm>
            <a:off x="1992313" y="549275"/>
            <a:ext cx="8229600" cy="1143000"/>
          </a:xfrm>
        </p:spPr>
        <p:txBody>
          <a:bodyPr/>
          <a:lstStyle/>
          <a:p>
            <a:pPr eaLnBrk="1" hangingPunct="1"/>
            <a:r>
              <a:rPr lang="es-ES_tradnl" altLang="es-CU" sz="3600" b="1" dirty="0">
                <a:solidFill>
                  <a:schemeClr val="accent2">
                    <a:lumMod val="50000"/>
                  </a:schemeClr>
                </a:solidFill>
              </a:rPr>
              <a:t>Las conclusiones </a:t>
            </a:r>
            <a:endParaRPr lang="es-ES" altLang="es-CU" sz="3600" b="1" dirty="0">
              <a:solidFill>
                <a:schemeClr val="accent2">
                  <a:lumMod val="50000"/>
                </a:schemeClr>
              </a:solidFill>
            </a:endParaRPr>
          </a:p>
        </p:txBody>
      </p:sp>
      <p:sp>
        <p:nvSpPr>
          <p:cNvPr id="28675" name="Rectangle 3">
            <a:extLst>
              <a:ext uri="{FF2B5EF4-FFF2-40B4-BE49-F238E27FC236}">
                <a16:creationId xmlns:a16="http://schemas.microsoft.com/office/drawing/2014/main" id="{0135DE95-7193-7AF5-769B-494AB338109C}"/>
              </a:ext>
            </a:extLst>
          </p:cNvPr>
          <p:cNvSpPr>
            <a:spLocks noGrp="1" noChangeArrowheads="1"/>
          </p:cNvSpPr>
          <p:nvPr>
            <p:ph type="body" idx="1"/>
          </p:nvPr>
        </p:nvSpPr>
        <p:spPr>
          <a:xfrm>
            <a:off x="1847851" y="2133600"/>
            <a:ext cx="8291513" cy="3455988"/>
          </a:xfrm>
        </p:spPr>
        <p:txBody>
          <a:bodyPr/>
          <a:lstStyle/>
          <a:p>
            <a:pPr eaLnBrk="1" hangingPunct="1"/>
            <a:r>
              <a:rPr lang="es-ES" altLang="es-CU" dirty="0">
                <a:solidFill>
                  <a:schemeClr val="accent2">
                    <a:lumMod val="50000"/>
                  </a:schemeClr>
                </a:solidFill>
              </a:rPr>
              <a:t>Responden al objetivo de la investigación y a las interrogantes que condujeron al diseño.</a:t>
            </a:r>
          </a:p>
          <a:p>
            <a:pPr eaLnBrk="1" hangingPunct="1"/>
            <a:r>
              <a:rPr lang="es-ES" altLang="es-CU" dirty="0">
                <a:solidFill>
                  <a:schemeClr val="accent2">
                    <a:lumMod val="50000"/>
                  </a:schemeClr>
                </a:solidFill>
              </a:rPr>
              <a:t>Existe una tendencia actual de realizar conclusiones extensas que expliquen todos los hallazgos de la investigación</a:t>
            </a:r>
          </a:p>
        </p:txBody>
      </p:sp>
    </p:spTree>
    <p:extLst>
      <p:ext uri="{BB962C8B-B14F-4D97-AF65-F5344CB8AC3E}">
        <p14:creationId xmlns:p14="http://schemas.microsoft.com/office/powerpoint/2010/main" val="172958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8973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E9A80C37-500D-32EF-3335-A1E5DF4EA679}"/>
              </a:ext>
            </a:extLst>
          </p:cNvPr>
          <p:cNvSpPr>
            <a:spLocks noGrp="1" noChangeArrowheads="1"/>
          </p:cNvSpPr>
          <p:nvPr>
            <p:ph type="title"/>
          </p:nvPr>
        </p:nvSpPr>
        <p:spPr/>
        <p:txBody>
          <a:bodyPr/>
          <a:lstStyle/>
          <a:p>
            <a:pPr eaLnBrk="1" hangingPunct="1"/>
            <a:r>
              <a:rPr lang="es-ES" altLang="es-CU" sz="3600" b="1" dirty="0">
                <a:solidFill>
                  <a:schemeClr val="accent2">
                    <a:lumMod val="50000"/>
                  </a:schemeClr>
                </a:solidFill>
              </a:rPr>
              <a:t>El artículo científico</a:t>
            </a:r>
            <a:endParaRPr lang="es-ES" altLang="es-CU" sz="3200" b="1" dirty="0">
              <a:solidFill>
                <a:schemeClr val="accent2">
                  <a:lumMod val="50000"/>
                </a:schemeClr>
              </a:solidFill>
            </a:endParaRPr>
          </a:p>
        </p:txBody>
      </p:sp>
      <p:sp>
        <p:nvSpPr>
          <p:cNvPr id="2" name="CuadroTexto 1">
            <a:extLst>
              <a:ext uri="{FF2B5EF4-FFF2-40B4-BE49-F238E27FC236}">
                <a16:creationId xmlns:a16="http://schemas.microsoft.com/office/drawing/2014/main" id="{06AEA014-5F71-586D-D417-3C3379F11586}"/>
              </a:ext>
            </a:extLst>
          </p:cNvPr>
          <p:cNvSpPr txBox="1"/>
          <p:nvPr/>
        </p:nvSpPr>
        <p:spPr>
          <a:xfrm>
            <a:off x="748746" y="1967948"/>
            <a:ext cx="10661374" cy="2874826"/>
          </a:xfrm>
          <a:prstGeom prst="rect">
            <a:avLst/>
          </a:prstGeom>
          <a:noFill/>
        </p:spPr>
        <p:txBody>
          <a:bodyPr wrap="square" rtlCol="0">
            <a:spAutoFit/>
          </a:bodyPr>
          <a:lstStyle/>
          <a:p>
            <a:pPr algn="ctr">
              <a:lnSpc>
                <a:spcPct val="150000"/>
              </a:lnSpc>
            </a:pPr>
            <a:r>
              <a:rPr lang="es-ES" sz="4000" b="1" dirty="0" err="1">
                <a:solidFill>
                  <a:schemeClr val="accent2">
                    <a:lumMod val="50000"/>
                  </a:schemeClr>
                </a:solidFill>
              </a:rPr>
              <a:t>Publish</a:t>
            </a:r>
            <a:r>
              <a:rPr lang="es-ES" sz="4000" b="1" dirty="0">
                <a:solidFill>
                  <a:schemeClr val="accent2">
                    <a:lumMod val="50000"/>
                  </a:schemeClr>
                </a:solidFill>
              </a:rPr>
              <a:t> </a:t>
            </a:r>
            <a:r>
              <a:rPr lang="es-ES" sz="4000" b="1" dirty="0" err="1">
                <a:solidFill>
                  <a:schemeClr val="accent2">
                    <a:lumMod val="50000"/>
                  </a:schemeClr>
                </a:solidFill>
              </a:rPr>
              <a:t>or</a:t>
            </a:r>
            <a:r>
              <a:rPr lang="es-ES" sz="4000" b="1" dirty="0">
                <a:solidFill>
                  <a:schemeClr val="accent2">
                    <a:lumMod val="50000"/>
                  </a:schemeClr>
                </a:solidFill>
              </a:rPr>
              <a:t> </a:t>
            </a:r>
            <a:r>
              <a:rPr lang="es-ES" sz="4000" b="1" dirty="0" err="1">
                <a:solidFill>
                  <a:schemeClr val="accent2">
                    <a:lumMod val="50000"/>
                  </a:schemeClr>
                </a:solidFill>
              </a:rPr>
              <a:t>Perish</a:t>
            </a:r>
            <a:endParaRPr lang="es-ES" sz="4000" b="1" dirty="0">
              <a:solidFill>
                <a:schemeClr val="accent2">
                  <a:lumMod val="50000"/>
                </a:schemeClr>
              </a:solidFill>
            </a:endParaRPr>
          </a:p>
          <a:p>
            <a:pPr algn="ctr">
              <a:lnSpc>
                <a:spcPct val="150000"/>
              </a:lnSpc>
            </a:pPr>
            <a:r>
              <a:rPr lang="es-ES" sz="2800" b="1" dirty="0">
                <a:solidFill>
                  <a:schemeClr val="accent2">
                    <a:lumMod val="50000"/>
                  </a:schemeClr>
                </a:solidFill>
              </a:rPr>
              <a:t>(publica o pereces)</a:t>
            </a:r>
          </a:p>
          <a:p>
            <a:pPr algn="ctr">
              <a:lnSpc>
                <a:spcPct val="150000"/>
              </a:lnSpc>
            </a:pPr>
            <a:endParaRPr lang="es-ES" sz="2800" b="1" dirty="0">
              <a:solidFill>
                <a:schemeClr val="accent2">
                  <a:lumMod val="50000"/>
                </a:schemeClr>
              </a:solidFill>
            </a:endParaRPr>
          </a:p>
          <a:p>
            <a:pPr algn="ctr">
              <a:lnSpc>
                <a:spcPct val="150000"/>
              </a:lnSpc>
            </a:pPr>
            <a:r>
              <a:rPr lang="es-ES" sz="2800" dirty="0">
                <a:hlinkClick r:id="rId3"/>
              </a:rPr>
              <a:t>https://observatorio.tec.mx/edu-news/publish-or-perish/</a:t>
            </a:r>
            <a:r>
              <a:rPr lang="es-ES" sz="2800"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E9A80C37-500D-32EF-3335-A1E5DF4EA679}"/>
              </a:ext>
            </a:extLst>
          </p:cNvPr>
          <p:cNvSpPr>
            <a:spLocks noGrp="1" noChangeArrowheads="1"/>
          </p:cNvSpPr>
          <p:nvPr>
            <p:ph type="title"/>
          </p:nvPr>
        </p:nvSpPr>
        <p:spPr/>
        <p:txBody>
          <a:bodyPr/>
          <a:lstStyle/>
          <a:p>
            <a:pPr eaLnBrk="1" hangingPunct="1"/>
            <a:r>
              <a:rPr lang="es-ES" altLang="es-CU" sz="3600" b="1" dirty="0">
                <a:solidFill>
                  <a:schemeClr val="accent2">
                    <a:lumMod val="50000"/>
                  </a:schemeClr>
                </a:solidFill>
              </a:rPr>
              <a:t>El artículo científico</a:t>
            </a:r>
            <a:endParaRPr lang="es-ES" altLang="es-CU" sz="3200" b="1" dirty="0">
              <a:solidFill>
                <a:schemeClr val="accent2">
                  <a:lumMod val="50000"/>
                </a:schemeClr>
              </a:solidFill>
            </a:endParaRPr>
          </a:p>
        </p:txBody>
      </p:sp>
      <p:sp>
        <p:nvSpPr>
          <p:cNvPr id="2" name="CuadroTexto 1">
            <a:extLst>
              <a:ext uri="{FF2B5EF4-FFF2-40B4-BE49-F238E27FC236}">
                <a16:creationId xmlns:a16="http://schemas.microsoft.com/office/drawing/2014/main" id="{06AEA014-5F71-586D-D417-3C3379F11586}"/>
              </a:ext>
            </a:extLst>
          </p:cNvPr>
          <p:cNvSpPr txBox="1"/>
          <p:nvPr/>
        </p:nvSpPr>
        <p:spPr>
          <a:xfrm>
            <a:off x="609600" y="1967948"/>
            <a:ext cx="11178209" cy="2793842"/>
          </a:xfrm>
          <a:prstGeom prst="rect">
            <a:avLst/>
          </a:prstGeom>
          <a:noFill/>
        </p:spPr>
        <p:txBody>
          <a:bodyPr wrap="square" rtlCol="0">
            <a:spAutoFit/>
          </a:bodyPr>
          <a:lstStyle/>
          <a:p>
            <a:pPr algn="ctr">
              <a:lnSpc>
                <a:spcPct val="150000"/>
              </a:lnSpc>
            </a:pPr>
            <a:r>
              <a:rPr lang="es-ES" sz="4000" b="1" dirty="0">
                <a:solidFill>
                  <a:schemeClr val="accent2">
                    <a:lumMod val="50000"/>
                  </a:schemeClr>
                </a:solidFill>
              </a:rPr>
              <a:t>Be </a:t>
            </a:r>
            <a:r>
              <a:rPr lang="es-ES" sz="4000" b="1" dirty="0" err="1">
                <a:solidFill>
                  <a:schemeClr val="accent2">
                    <a:lumMod val="50000"/>
                  </a:schemeClr>
                </a:solidFill>
              </a:rPr>
              <a:t>quoted</a:t>
            </a:r>
            <a:r>
              <a:rPr lang="es-ES" sz="4000" b="1" dirty="0">
                <a:solidFill>
                  <a:schemeClr val="accent2">
                    <a:lumMod val="50000"/>
                  </a:schemeClr>
                </a:solidFill>
              </a:rPr>
              <a:t> </a:t>
            </a:r>
            <a:r>
              <a:rPr lang="es-ES" sz="4000" b="1" dirty="0" err="1">
                <a:solidFill>
                  <a:schemeClr val="accent2">
                    <a:lumMod val="50000"/>
                  </a:schemeClr>
                </a:solidFill>
              </a:rPr>
              <a:t>or</a:t>
            </a:r>
            <a:r>
              <a:rPr lang="es-ES" sz="4000" b="1" dirty="0">
                <a:solidFill>
                  <a:schemeClr val="accent2">
                    <a:lumMod val="50000"/>
                  </a:schemeClr>
                </a:solidFill>
              </a:rPr>
              <a:t> </a:t>
            </a:r>
            <a:r>
              <a:rPr lang="es-ES" sz="4000" b="1" dirty="0" err="1">
                <a:solidFill>
                  <a:schemeClr val="accent2">
                    <a:lumMod val="50000"/>
                  </a:schemeClr>
                </a:solidFill>
              </a:rPr>
              <a:t>perish</a:t>
            </a:r>
            <a:r>
              <a:rPr lang="es-ES" sz="4000" b="1" dirty="0">
                <a:solidFill>
                  <a:schemeClr val="accent2">
                    <a:lumMod val="50000"/>
                  </a:schemeClr>
                </a:solidFill>
              </a:rPr>
              <a:t> </a:t>
            </a:r>
          </a:p>
          <a:p>
            <a:pPr algn="ctr">
              <a:lnSpc>
                <a:spcPct val="150000"/>
              </a:lnSpc>
            </a:pPr>
            <a:r>
              <a:rPr lang="es-ES" sz="2800" b="1" dirty="0">
                <a:solidFill>
                  <a:schemeClr val="accent2">
                    <a:lumMod val="50000"/>
                  </a:schemeClr>
                </a:solidFill>
              </a:rPr>
              <a:t>(ser citado o perecer)</a:t>
            </a:r>
          </a:p>
          <a:p>
            <a:pPr algn="ctr">
              <a:lnSpc>
                <a:spcPct val="150000"/>
              </a:lnSpc>
            </a:pPr>
            <a:endParaRPr lang="es-ES" sz="2800" b="1" dirty="0">
              <a:solidFill>
                <a:schemeClr val="accent2">
                  <a:lumMod val="50000"/>
                </a:schemeClr>
              </a:solidFill>
            </a:endParaRPr>
          </a:p>
          <a:p>
            <a:pPr algn="ctr">
              <a:lnSpc>
                <a:spcPct val="150000"/>
              </a:lnSpc>
            </a:pPr>
            <a:r>
              <a:rPr lang="es-ES" sz="2400" dirty="0">
                <a:solidFill>
                  <a:schemeClr val="accent2">
                    <a:lumMod val="50000"/>
                  </a:schemeClr>
                </a:solidFill>
                <a:hlinkClick r:id="rId3"/>
              </a:rPr>
              <a:t>http://www.revreumatologia.sld.cu/index.php/reumatologia/article/view/616/pdf</a:t>
            </a:r>
            <a:r>
              <a:rPr lang="es-ES" sz="2400" dirty="0">
                <a:solidFill>
                  <a:schemeClr val="accent2">
                    <a:lumMod val="50000"/>
                  </a:schemeClr>
                </a:solidFill>
              </a:rPr>
              <a:t>  </a:t>
            </a:r>
          </a:p>
        </p:txBody>
      </p:sp>
    </p:spTree>
    <p:extLst>
      <p:ext uri="{BB962C8B-B14F-4D97-AF65-F5344CB8AC3E}">
        <p14:creationId xmlns:p14="http://schemas.microsoft.com/office/powerpoint/2010/main" val="1361015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E9A80C37-500D-32EF-3335-A1E5DF4EA679}"/>
              </a:ext>
            </a:extLst>
          </p:cNvPr>
          <p:cNvSpPr>
            <a:spLocks noGrp="1" noChangeArrowheads="1"/>
          </p:cNvSpPr>
          <p:nvPr>
            <p:ph type="title"/>
          </p:nvPr>
        </p:nvSpPr>
        <p:spPr/>
        <p:txBody>
          <a:bodyPr/>
          <a:lstStyle/>
          <a:p>
            <a:pPr eaLnBrk="1" hangingPunct="1"/>
            <a:r>
              <a:rPr lang="es-ES" altLang="es-CU" sz="3600" b="1" dirty="0">
                <a:solidFill>
                  <a:schemeClr val="accent2">
                    <a:lumMod val="50000"/>
                  </a:schemeClr>
                </a:solidFill>
              </a:rPr>
              <a:t>El artículo científico</a:t>
            </a:r>
            <a:endParaRPr lang="es-ES" altLang="es-CU" sz="3200" b="1" dirty="0">
              <a:solidFill>
                <a:schemeClr val="accent2">
                  <a:lumMod val="50000"/>
                </a:schemeClr>
              </a:solidFill>
            </a:endParaRPr>
          </a:p>
        </p:txBody>
      </p:sp>
      <p:sp>
        <p:nvSpPr>
          <p:cNvPr id="14339" name="Rectangle 8">
            <a:extLst>
              <a:ext uri="{FF2B5EF4-FFF2-40B4-BE49-F238E27FC236}">
                <a16:creationId xmlns:a16="http://schemas.microsoft.com/office/drawing/2014/main" id="{8441F41B-103F-30A5-E852-DA4B61C13AF2}"/>
              </a:ext>
            </a:extLst>
          </p:cNvPr>
          <p:cNvSpPr>
            <a:spLocks noChangeArrowheads="1"/>
          </p:cNvSpPr>
          <p:nvPr/>
        </p:nvSpPr>
        <p:spPr bwMode="auto">
          <a:xfrm>
            <a:off x="2782889" y="2420938"/>
            <a:ext cx="6554787" cy="1585912"/>
          </a:xfrm>
          <a:prstGeom prst="rect">
            <a:avLst/>
          </a:prstGeom>
          <a:noFill/>
          <a:ln w="31750">
            <a:solidFill>
              <a:schemeClr val="accent2">
                <a:lumMod val="5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0"/>
              </a:spcBef>
              <a:spcAft>
                <a:spcPct val="0"/>
              </a:spcAft>
            </a:pPr>
            <a:r>
              <a:rPr lang="es-ES" altLang="es-CU" sz="3200" dirty="0">
                <a:solidFill>
                  <a:schemeClr val="accent2">
                    <a:lumMod val="50000"/>
                  </a:schemeClr>
                </a:solidFill>
              </a:rPr>
              <a:t>Informe escrito y publicado en el que se describen los resultados originales de una investigación.</a:t>
            </a:r>
          </a:p>
        </p:txBody>
      </p:sp>
    </p:spTree>
    <p:extLst>
      <p:ext uri="{BB962C8B-B14F-4D97-AF65-F5344CB8AC3E}">
        <p14:creationId xmlns:p14="http://schemas.microsoft.com/office/powerpoint/2010/main" val="1830936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856F1446-A859-6728-E86B-F5510C348A94}"/>
              </a:ext>
            </a:extLst>
          </p:cNvPr>
          <p:cNvSpPr>
            <a:spLocks noGrp="1" noChangeArrowheads="1"/>
          </p:cNvSpPr>
          <p:nvPr>
            <p:ph type="title"/>
          </p:nvPr>
        </p:nvSpPr>
        <p:spPr>
          <a:xfrm>
            <a:off x="609600" y="147638"/>
            <a:ext cx="10972800" cy="1143000"/>
          </a:xfrm>
        </p:spPr>
        <p:txBody>
          <a:bodyPr/>
          <a:lstStyle/>
          <a:p>
            <a:pPr eaLnBrk="1" hangingPunct="1"/>
            <a:r>
              <a:rPr lang="es-ES" altLang="es-CU" sz="3200" b="1" dirty="0">
                <a:solidFill>
                  <a:schemeClr val="accent2">
                    <a:lumMod val="50000"/>
                  </a:schemeClr>
                </a:solidFill>
              </a:rPr>
              <a:t>Partes del artículo científico</a:t>
            </a:r>
          </a:p>
        </p:txBody>
      </p:sp>
      <p:graphicFrame>
        <p:nvGraphicFramePr>
          <p:cNvPr id="14400" name="Group 64">
            <a:extLst>
              <a:ext uri="{FF2B5EF4-FFF2-40B4-BE49-F238E27FC236}">
                <a16:creationId xmlns:a16="http://schemas.microsoft.com/office/drawing/2014/main" id="{CB1D8BD1-58E3-F4B0-CC0A-90F9730A881F}"/>
              </a:ext>
            </a:extLst>
          </p:cNvPr>
          <p:cNvGraphicFramePr>
            <a:graphicFrameLocks noGrp="1"/>
          </p:cNvGraphicFramePr>
          <p:nvPr>
            <p:ph type="tbl" idx="1"/>
            <p:extLst>
              <p:ext uri="{D42A27DB-BD31-4B8C-83A1-F6EECF244321}">
                <p14:modId xmlns:p14="http://schemas.microsoft.com/office/powerpoint/2010/main" val="751252082"/>
              </p:ext>
            </p:extLst>
          </p:nvPr>
        </p:nvGraphicFramePr>
        <p:xfrm>
          <a:off x="304800" y="1412929"/>
          <a:ext cx="11633199" cy="4999138"/>
        </p:xfrm>
        <a:graphic>
          <a:graphicData uri="http://schemas.openxmlformats.org/drawingml/2006/table">
            <a:tbl>
              <a:tblPr/>
              <a:tblGrid>
                <a:gridCol w="5410200">
                  <a:extLst>
                    <a:ext uri="{9D8B030D-6E8A-4147-A177-3AD203B41FA5}">
                      <a16:colId xmlns:a16="http://schemas.microsoft.com/office/drawing/2014/main" val="20000"/>
                    </a:ext>
                  </a:extLst>
                </a:gridCol>
                <a:gridCol w="6222999">
                  <a:extLst>
                    <a:ext uri="{9D8B030D-6E8A-4147-A177-3AD203B41FA5}">
                      <a16:colId xmlns:a16="http://schemas.microsoft.com/office/drawing/2014/main" val="20001"/>
                    </a:ext>
                  </a:extLst>
                </a:gridCol>
              </a:tblGrid>
              <a:tr h="138859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2800" b="0" i="0" u="none" strike="noStrike" cap="none" normalizeH="0" baseline="0" dirty="0">
                          <a:ln>
                            <a:noFill/>
                          </a:ln>
                          <a:solidFill>
                            <a:schemeClr val="accent2">
                              <a:lumMod val="50000"/>
                            </a:schemeClr>
                          </a:solidFill>
                          <a:effectLst/>
                          <a:latin typeface="Arial" panose="020B0604020202020204" pitchFamily="34" charset="0"/>
                          <a:ea typeface="Times New Roman" panose="02020603050405020304" pitchFamily="18" charset="0"/>
                          <a:cs typeface="Arial" panose="020B0604020202020204" pitchFamily="34" charset="0"/>
                        </a:rPr>
                        <a:t>Partes preliminares</a:t>
                      </a:r>
                    </a:p>
                  </a:txBody>
                  <a:tcPr marT="45723" marB="45723" anchor="ctr" horzOverflow="overflow">
                    <a:lnL w="28575" cap="flat" cmpd="sng" algn="ctr">
                      <a:solidFill>
                        <a:srgbClr val="66FFFF"/>
                      </a:solidFill>
                      <a:prstDash val="solid"/>
                      <a:round/>
                      <a:headEnd type="none" w="med" len="med"/>
                      <a:tailEnd type="none" w="med" len="med"/>
                    </a:lnL>
                    <a:lnR w="28575" cap="flat" cmpd="sng" algn="ctr">
                      <a:solidFill>
                        <a:srgbClr val="66FFFF"/>
                      </a:solidFill>
                      <a:prstDash val="solid"/>
                      <a:round/>
                      <a:headEnd type="none" w="med" len="med"/>
                      <a:tailEnd type="none" w="med" len="med"/>
                    </a:lnR>
                    <a:lnT w="28575" cap="flat" cmpd="sng" algn="ctr">
                      <a:solidFill>
                        <a:srgbClr val="66FFFF"/>
                      </a:solidFill>
                      <a:prstDash val="solid"/>
                      <a:round/>
                      <a:headEnd type="none" w="med" len="med"/>
                      <a:tailEnd type="none" w="med" len="med"/>
                    </a:lnT>
                    <a:lnB w="28575" cap="flat" cmpd="sng" algn="ctr">
                      <a:solidFill>
                        <a:srgbClr val="66FFFF"/>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2800" b="0" i="0" u="none" strike="noStrike" cap="none" normalizeH="0" baseline="0" dirty="0">
                          <a:ln>
                            <a:noFill/>
                          </a:ln>
                          <a:solidFill>
                            <a:schemeClr val="accent2">
                              <a:lumMod val="50000"/>
                            </a:schemeClr>
                          </a:solidFill>
                          <a:effectLst/>
                          <a:latin typeface="Arial" panose="020B0604020202020204" pitchFamily="34" charset="0"/>
                          <a:ea typeface="Times New Roman" panose="02020603050405020304" pitchFamily="18" charset="0"/>
                          <a:cs typeface="Arial" panose="020B0604020202020204" pitchFamily="34" charset="0"/>
                        </a:rPr>
                        <a:t>Titulo</a:t>
                      </a:r>
                    </a:p>
                    <a:p>
                      <a:pPr marL="0" marR="0" lvl="0" indent="0" algn="l" defTabSz="914400" rtl="0" eaLnBrk="1" fontAlgn="base" latinLnBrk="0" hangingPunct="1">
                        <a:lnSpc>
                          <a:spcPct val="100000"/>
                        </a:lnSpc>
                        <a:spcBef>
                          <a:spcPct val="0"/>
                        </a:spcBef>
                        <a:spcAft>
                          <a:spcPct val="0"/>
                        </a:spcAft>
                        <a:buClrTx/>
                        <a:buSzTx/>
                        <a:buFontTx/>
                        <a:buNone/>
                        <a:tabLst/>
                      </a:pPr>
                      <a:r>
                        <a:rPr kumimoji="0" lang="es-ES" sz="2800" b="0" i="0" u="none" strike="noStrike" cap="none" normalizeH="0" baseline="0" dirty="0">
                          <a:ln>
                            <a:noFill/>
                          </a:ln>
                          <a:solidFill>
                            <a:schemeClr val="accent2">
                              <a:lumMod val="50000"/>
                            </a:schemeClr>
                          </a:solidFill>
                          <a:effectLst/>
                          <a:latin typeface="Arial" panose="020B0604020202020204" pitchFamily="34" charset="0"/>
                          <a:ea typeface="Times New Roman" panose="02020603050405020304" pitchFamily="18" charset="0"/>
                          <a:cs typeface="Arial" panose="020B0604020202020204" pitchFamily="34" charset="0"/>
                        </a:rPr>
                        <a:t>Autor y afiliación</a:t>
                      </a:r>
                      <a:endParaRPr kumimoji="0" lang="es-ES" sz="2800" b="0" i="0" u="none" strike="noStrike" cap="none" normalizeH="0" baseline="0" dirty="0">
                        <a:ln>
                          <a:noFill/>
                        </a:ln>
                        <a:solidFill>
                          <a:schemeClr val="accent2">
                            <a:lumMod val="50000"/>
                          </a:schemeClr>
                        </a:solidFill>
                        <a:effectLst/>
                        <a:latin typeface="Times New Roman" panose="02020603050405020304" pitchFamily="18"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800" b="0" i="0" u="none" strike="noStrike" cap="none" normalizeH="0" baseline="0" dirty="0">
                          <a:ln>
                            <a:noFill/>
                          </a:ln>
                          <a:solidFill>
                            <a:schemeClr val="accent2">
                              <a:lumMod val="50000"/>
                            </a:schemeClr>
                          </a:solidFill>
                          <a:effectLst/>
                          <a:latin typeface="Arial" panose="020B0604020202020204" pitchFamily="34" charset="0"/>
                          <a:ea typeface="Times New Roman" panose="02020603050405020304" pitchFamily="18" charset="0"/>
                          <a:cs typeface="Arial" panose="020B0604020202020204" pitchFamily="34" charset="0"/>
                        </a:rPr>
                        <a:t>Resumen</a:t>
                      </a:r>
                      <a:endParaRPr kumimoji="0" lang="es-ES" sz="2800" b="0" i="0" u="none" strike="noStrike" cap="none" normalizeH="0" baseline="0" dirty="0">
                        <a:ln>
                          <a:noFill/>
                        </a:ln>
                        <a:solidFill>
                          <a:schemeClr val="accent2">
                            <a:lumMod val="50000"/>
                          </a:schemeClr>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800" b="0" i="0" u="none" strike="noStrike" cap="none" normalizeH="0" baseline="0" dirty="0">
                          <a:ln>
                            <a:noFill/>
                          </a:ln>
                          <a:solidFill>
                            <a:schemeClr val="accent2">
                              <a:lumMod val="50000"/>
                            </a:schemeClr>
                          </a:solidFill>
                          <a:effectLst/>
                          <a:latin typeface="Arial" panose="020B0604020202020204" pitchFamily="34" charset="0"/>
                          <a:cs typeface="Times New Roman" panose="02020603050405020304" pitchFamily="18" charset="0"/>
                        </a:rPr>
                        <a:t>Palabras clave</a:t>
                      </a:r>
                      <a:endParaRPr kumimoji="0" lang="es-ES" sz="2800" b="0" i="0" u="none" strike="noStrike" cap="none" normalizeH="0" baseline="0" dirty="0">
                        <a:ln>
                          <a:noFill/>
                        </a:ln>
                        <a:solidFill>
                          <a:schemeClr val="accent2">
                            <a:lumMod val="50000"/>
                          </a:schemeClr>
                        </a:solidFill>
                        <a:effectLst/>
                        <a:latin typeface="Arial" panose="020B0604020202020204" pitchFamily="34" charset="0"/>
                      </a:endParaRPr>
                    </a:p>
                  </a:txBody>
                  <a:tcPr marT="45723" marB="45723" horzOverflow="overflow">
                    <a:lnL w="28575" cap="flat" cmpd="sng" algn="ctr">
                      <a:solidFill>
                        <a:srgbClr val="66FFFF"/>
                      </a:solidFill>
                      <a:prstDash val="solid"/>
                      <a:round/>
                      <a:headEnd type="none" w="med" len="med"/>
                      <a:tailEnd type="none" w="med" len="med"/>
                    </a:lnL>
                    <a:lnR w="28575" cap="flat" cmpd="sng" algn="ctr">
                      <a:solidFill>
                        <a:srgbClr val="66FFFF"/>
                      </a:solidFill>
                      <a:prstDash val="solid"/>
                      <a:round/>
                      <a:headEnd type="none" w="med" len="med"/>
                      <a:tailEnd type="none" w="med" len="med"/>
                    </a:lnR>
                    <a:lnT w="28575" cap="flat" cmpd="sng" algn="ctr">
                      <a:solidFill>
                        <a:srgbClr val="66FFFF"/>
                      </a:solidFill>
                      <a:prstDash val="solid"/>
                      <a:round/>
                      <a:headEnd type="none" w="med" len="med"/>
                      <a:tailEnd type="none" w="med" len="med"/>
                    </a:lnT>
                    <a:lnB w="28575" cap="flat" cmpd="sng" algn="ctr">
                      <a:solidFill>
                        <a:srgbClr val="66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81221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2800" b="1" i="0" u="none" strike="noStrike" cap="none" normalizeH="0" baseline="0" dirty="0">
                          <a:ln>
                            <a:noFill/>
                          </a:ln>
                          <a:solidFill>
                            <a:schemeClr val="accent2">
                              <a:lumMod val="50000"/>
                            </a:schemeClr>
                          </a:solidFill>
                          <a:effectLst/>
                          <a:latin typeface="Arial" panose="020B0604020202020204" pitchFamily="34" charset="0"/>
                          <a:ea typeface="Times New Roman" panose="02020603050405020304" pitchFamily="18" charset="0"/>
                          <a:cs typeface="Arial" panose="020B0604020202020204" pitchFamily="34" charset="0"/>
                        </a:rPr>
                        <a:t>Partes del cuerpo</a:t>
                      </a:r>
                    </a:p>
                    <a:p>
                      <a:pPr marL="0" marR="0" lvl="0" indent="0" algn="ctr" defTabSz="914400" rtl="0" eaLnBrk="1" fontAlgn="base" latinLnBrk="0" hangingPunct="1">
                        <a:lnSpc>
                          <a:spcPct val="100000"/>
                        </a:lnSpc>
                        <a:spcBef>
                          <a:spcPct val="0"/>
                        </a:spcBef>
                        <a:spcAft>
                          <a:spcPct val="0"/>
                        </a:spcAft>
                        <a:buClrTx/>
                        <a:buSzTx/>
                        <a:buFontTx/>
                        <a:buNone/>
                        <a:tabLst/>
                      </a:pPr>
                      <a:r>
                        <a:rPr kumimoji="0" lang="es-ES" sz="2800" b="1" i="0" u="none" strike="noStrike" cap="none" normalizeH="0" baseline="0" dirty="0">
                          <a:ln>
                            <a:noFill/>
                          </a:ln>
                          <a:solidFill>
                            <a:srgbClr val="C00000"/>
                          </a:solidFill>
                          <a:effectLst/>
                          <a:latin typeface="Arial" panose="020B0604020202020204" pitchFamily="34" charset="0"/>
                          <a:ea typeface="Times New Roman" panose="02020603050405020304" pitchFamily="18" charset="0"/>
                          <a:cs typeface="Arial" panose="020B0604020202020204" pitchFamily="34" charset="0"/>
                        </a:rPr>
                        <a:t>(IMRYD)</a:t>
                      </a:r>
                    </a:p>
                  </a:txBody>
                  <a:tcPr marT="45723" marB="45723" anchor="ctr" horzOverflow="overflow">
                    <a:lnL w="28575" cap="flat" cmpd="sng" algn="ctr">
                      <a:solidFill>
                        <a:srgbClr val="66FFFF"/>
                      </a:solidFill>
                      <a:prstDash val="solid"/>
                      <a:round/>
                      <a:headEnd type="none" w="med" len="med"/>
                      <a:tailEnd type="none" w="med" len="med"/>
                    </a:lnL>
                    <a:lnR w="28575" cap="flat" cmpd="sng" algn="ctr">
                      <a:solidFill>
                        <a:srgbClr val="66FFFF"/>
                      </a:solidFill>
                      <a:prstDash val="solid"/>
                      <a:round/>
                      <a:headEnd type="none" w="med" len="med"/>
                      <a:tailEnd type="none" w="med" len="med"/>
                    </a:lnR>
                    <a:lnT w="28575" cap="flat" cmpd="sng" algn="ctr">
                      <a:solidFill>
                        <a:srgbClr val="66FFFF"/>
                      </a:solidFill>
                      <a:prstDash val="solid"/>
                      <a:round/>
                      <a:headEnd type="none" w="med" len="med"/>
                      <a:tailEnd type="none" w="med" len="med"/>
                    </a:lnT>
                    <a:lnB w="28575" cap="flat" cmpd="sng" algn="ctr">
                      <a:solidFill>
                        <a:srgbClr val="66FFFF"/>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2800" b="1" i="0" u="none" strike="noStrike" cap="none" normalizeH="0" baseline="0" dirty="0">
                          <a:ln>
                            <a:noFill/>
                          </a:ln>
                          <a:solidFill>
                            <a:schemeClr val="accent2">
                              <a:lumMod val="50000"/>
                            </a:schemeClr>
                          </a:solidFill>
                          <a:effectLst/>
                          <a:latin typeface="Arial" panose="020B0604020202020204" pitchFamily="34" charset="0"/>
                          <a:ea typeface="Times New Roman" panose="02020603050405020304" pitchFamily="18" charset="0"/>
                          <a:cs typeface="Arial" panose="020B0604020202020204" pitchFamily="34" charset="0"/>
                        </a:rPr>
                        <a:t>Introducción</a:t>
                      </a:r>
                      <a:endParaRPr kumimoji="0" lang="es-ES" sz="2800" b="1" i="0" u="none" strike="noStrike" cap="none" normalizeH="0" baseline="0" dirty="0">
                        <a:ln>
                          <a:noFill/>
                        </a:ln>
                        <a:solidFill>
                          <a:schemeClr val="accent2">
                            <a:lumMod val="50000"/>
                          </a:schemeClr>
                        </a:solidFill>
                        <a:effectLst/>
                        <a:latin typeface="Times New Roman" panose="02020603050405020304" pitchFamily="18"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800" b="1" i="0" u="none" strike="noStrike" cap="none" normalizeH="0" baseline="0" dirty="0">
                          <a:ln>
                            <a:noFill/>
                          </a:ln>
                          <a:solidFill>
                            <a:srgbClr val="C00000"/>
                          </a:solidFill>
                          <a:effectLst/>
                          <a:latin typeface="Arial" panose="020B0604020202020204" pitchFamily="34" charset="0"/>
                          <a:ea typeface="Times New Roman" panose="02020603050405020304" pitchFamily="18" charset="0"/>
                          <a:cs typeface="Arial" panose="020B0604020202020204" pitchFamily="34" charset="0"/>
                        </a:rPr>
                        <a:t>Método</a:t>
                      </a:r>
                      <a:endParaRPr kumimoji="0" lang="es-ES" sz="2800" b="1" i="0"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800" b="1" i="0" u="none" strike="noStrike" cap="none" normalizeH="0" baseline="0" dirty="0">
                          <a:ln>
                            <a:noFill/>
                          </a:ln>
                          <a:solidFill>
                            <a:schemeClr val="accent2">
                              <a:lumMod val="50000"/>
                            </a:schemeClr>
                          </a:solidFill>
                          <a:effectLst/>
                          <a:latin typeface="Arial" panose="020B0604020202020204" pitchFamily="34" charset="0"/>
                          <a:cs typeface="Times New Roman" panose="02020603050405020304" pitchFamily="18" charset="0"/>
                        </a:rPr>
                        <a:t>Resultados</a:t>
                      </a:r>
                      <a:endParaRPr kumimoji="0" lang="es-ES" sz="2800" b="1" i="0" u="none" strike="noStrike" cap="none" normalizeH="0" baseline="0" dirty="0">
                        <a:ln>
                          <a:noFill/>
                        </a:ln>
                        <a:solidFill>
                          <a:schemeClr val="accent2">
                            <a:lumMod val="50000"/>
                          </a:schemeClr>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800" b="1" i="0" u="none" strike="noStrike" cap="none" normalizeH="0" baseline="0" dirty="0">
                          <a:ln>
                            <a:noFill/>
                          </a:ln>
                          <a:solidFill>
                            <a:srgbClr val="C00000"/>
                          </a:solidFill>
                          <a:effectLst/>
                          <a:latin typeface="Arial" panose="020B0604020202020204" pitchFamily="34" charset="0"/>
                          <a:cs typeface="Times New Roman" panose="02020603050405020304" pitchFamily="18" charset="0"/>
                        </a:rPr>
                        <a:t>Discusión</a:t>
                      </a:r>
                      <a:endParaRPr kumimoji="0" lang="es-ES" sz="2800" b="1" i="0" u="none" strike="noStrike" cap="none" normalizeH="0" baseline="0" dirty="0">
                        <a:ln>
                          <a:noFill/>
                        </a:ln>
                        <a:solidFill>
                          <a:srgbClr val="C00000"/>
                        </a:solidFill>
                        <a:effectLst/>
                        <a:latin typeface="Arial" panose="020B0604020202020204" pitchFamily="34" charset="0"/>
                      </a:endParaRPr>
                    </a:p>
                  </a:txBody>
                  <a:tcPr marT="45723" marB="45723" horzOverflow="overflow">
                    <a:lnL w="28575" cap="flat" cmpd="sng" algn="ctr">
                      <a:solidFill>
                        <a:srgbClr val="66FFFF"/>
                      </a:solidFill>
                      <a:prstDash val="solid"/>
                      <a:round/>
                      <a:headEnd type="none" w="med" len="med"/>
                      <a:tailEnd type="none" w="med" len="med"/>
                    </a:lnL>
                    <a:lnR w="28575" cap="flat" cmpd="sng" algn="ctr">
                      <a:solidFill>
                        <a:srgbClr val="66FFFF"/>
                      </a:solidFill>
                      <a:prstDash val="solid"/>
                      <a:round/>
                      <a:headEnd type="none" w="med" len="med"/>
                      <a:tailEnd type="none" w="med" len="med"/>
                    </a:lnR>
                    <a:lnT w="28575" cap="flat" cmpd="sng" algn="ctr">
                      <a:solidFill>
                        <a:srgbClr val="66FFFF"/>
                      </a:solidFill>
                      <a:prstDash val="solid"/>
                      <a:round/>
                      <a:headEnd type="none" w="med" len="med"/>
                      <a:tailEnd type="none" w="med" len="med"/>
                    </a:lnT>
                    <a:lnB w="28575" cap="flat" cmpd="sng" algn="ctr">
                      <a:solidFill>
                        <a:srgbClr val="66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38859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2800" b="0" i="0" u="none" strike="noStrike" cap="none" normalizeH="0" baseline="0" dirty="0">
                          <a:ln>
                            <a:noFill/>
                          </a:ln>
                          <a:solidFill>
                            <a:schemeClr val="accent2">
                              <a:lumMod val="50000"/>
                            </a:schemeClr>
                          </a:solidFill>
                          <a:effectLst/>
                          <a:latin typeface="Arial" panose="020B0604020202020204" pitchFamily="34" charset="0"/>
                          <a:ea typeface="Times New Roman" panose="02020603050405020304" pitchFamily="18" charset="0"/>
                          <a:cs typeface="Arial" panose="020B0604020202020204" pitchFamily="34" charset="0"/>
                        </a:rPr>
                        <a:t>Partes finales</a:t>
                      </a:r>
                    </a:p>
                  </a:txBody>
                  <a:tcPr marT="45723" marB="45723" anchor="ctr" horzOverflow="overflow">
                    <a:lnL w="28575" cap="flat" cmpd="sng" algn="ctr">
                      <a:solidFill>
                        <a:srgbClr val="66FFFF"/>
                      </a:solidFill>
                      <a:prstDash val="solid"/>
                      <a:round/>
                      <a:headEnd type="none" w="med" len="med"/>
                      <a:tailEnd type="none" w="med" len="med"/>
                    </a:lnL>
                    <a:lnR w="28575" cap="flat" cmpd="sng" algn="ctr">
                      <a:solidFill>
                        <a:srgbClr val="66FFFF"/>
                      </a:solidFill>
                      <a:prstDash val="solid"/>
                      <a:round/>
                      <a:headEnd type="none" w="med" len="med"/>
                      <a:tailEnd type="none" w="med" len="med"/>
                    </a:lnR>
                    <a:lnT w="28575" cap="flat" cmpd="sng" algn="ctr">
                      <a:solidFill>
                        <a:srgbClr val="66FFFF"/>
                      </a:solidFill>
                      <a:prstDash val="solid"/>
                      <a:round/>
                      <a:headEnd type="none" w="med" len="med"/>
                      <a:tailEnd type="none" w="med" len="med"/>
                    </a:lnT>
                    <a:lnB w="28575" cap="flat" cmpd="sng" algn="ctr">
                      <a:solidFill>
                        <a:srgbClr val="66FFFF"/>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2800" b="0" i="0" u="none" strike="noStrike" cap="none" normalizeH="0" baseline="0" dirty="0">
                          <a:ln>
                            <a:noFill/>
                          </a:ln>
                          <a:solidFill>
                            <a:schemeClr val="accent2">
                              <a:lumMod val="50000"/>
                            </a:schemeClr>
                          </a:solidFill>
                          <a:effectLst/>
                          <a:latin typeface="Arial" panose="020B0604020202020204" pitchFamily="34" charset="0"/>
                          <a:ea typeface="Times New Roman" panose="02020603050405020304" pitchFamily="18" charset="0"/>
                          <a:cs typeface="Arial" panose="020B0604020202020204" pitchFamily="34" charset="0"/>
                        </a:rPr>
                        <a:t>Conclusiones y agradecimientos</a:t>
                      </a:r>
                      <a:endParaRPr kumimoji="0" lang="es-ES" sz="2800" b="0" i="0" u="none" strike="noStrike" cap="none" normalizeH="0" baseline="0" dirty="0">
                        <a:ln>
                          <a:noFill/>
                        </a:ln>
                        <a:solidFill>
                          <a:schemeClr val="accent2">
                            <a:lumMod val="50000"/>
                          </a:schemeClr>
                        </a:solidFill>
                        <a:effectLst/>
                        <a:latin typeface="Times New Roman" panose="02020603050405020304" pitchFamily="18"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800" b="0" i="0" u="none" strike="noStrike" cap="none" normalizeH="0" baseline="0" dirty="0">
                          <a:ln>
                            <a:noFill/>
                          </a:ln>
                          <a:solidFill>
                            <a:schemeClr val="accent2">
                              <a:lumMod val="50000"/>
                            </a:schemeClr>
                          </a:solidFill>
                          <a:effectLst/>
                          <a:latin typeface="Arial" panose="020B0604020202020204" pitchFamily="34" charset="0"/>
                          <a:ea typeface="Times New Roman" panose="02020603050405020304" pitchFamily="18" charset="0"/>
                          <a:cs typeface="Arial" panose="020B0604020202020204" pitchFamily="34" charset="0"/>
                        </a:rPr>
                        <a:t>Referencias (N. Vancouver)</a:t>
                      </a:r>
                      <a:endParaRPr kumimoji="0" lang="es-ES" sz="2800" b="0" i="0" u="none" strike="noStrike" cap="none" normalizeH="0" baseline="0" dirty="0">
                        <a:ln>
                          <a:noFill/>
                        </a:ln>
                        <a:solidFill>
                          <a:schemeClr val="accent2">
                            <a:lumMod val="50000"/>
                          </a:schemeClr>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800" b="0" i="0" u="none" strike="noStrike" cap="none" normalizeH="0" baseline="0" dirty="0">
                          <a:ln>
                            <a:noFill/>
                          </a:ln>
                          <a:solidFill>
                            <a:schemeClr val="accent2">
                              <a:lumMod val="50000"/>
                            </a:schemeClr>
                          </a:solidFill>
                          <a:effectLst/>
                          <a:latin typeface="Arial" panose="020B0604020202020204" pitchFamily="34" charset="0"/>
                          <a:cs typeface="Times New Roman" panose="02020603050405020304" pitchFamily="18" charset="0"/>
                        </a:rPr>
                        <a:t>Anexos</a:t>
                      </a:r>
                      <a:endParaRPr kumimoji="0" lang="es-ES" sz="2800" b="0" i="0" u="none" strike="noStrike" cap="none" normalizeH="0" baseline="0" dirty="0">
                        <a:ln>
                          <a:noFill/>
                        </a:ln>
                        <a:solidFill>
                          <a:schemeClr val="accent2">
                            <a:lumMod val="50000"/>
                          </a:schemeClr>
                        </a:solidFill>
                        <a:effectLst/>
                        <a:latin typeface="Arial" panose="020B0604020202020204" pitchFamily="34" charset="0"/>
                      </a:endParaRPr>
                    </a:p>
                  </a:txBody>
                  <a:tcPr marT="45723" marB="45723" horzOverflow="overflow">
                    <a:lnL w="28575" cap="flat" cmpd="sng" algn="ctr">
                      <a:solidFill>
                        <a:srgbClr val="66FFFF"/>
                      </a:solidFill>
                      <a:prstDash val="solid"/>
                      <a:round/>
                      <a:headEnd type="none" w="med" len="med"/>
                      <a:tailEnd type="none" w="med" len="med"/>
                    </a:lnL>
                    <a:lnR w="28575" cap="flat" cmpd="sng" algn="ctr">
                      <a:solidFill>
                        <a:srgbClr val="66FFFF"/>
                      </a:solidFill>
                      <a:prstDash val="solid"/>
                      <a:round/>
                      <a:headEnd type="none" w="med" len="med"/>
                      <a:tailEnd type="none" w="med" len="med"/>
                    </a:lnR>
                    <a:lnT w="28575" cap="flat" cmpd="sng" algn="ctr">
                      <a:solidFill>
                        <a:srgbClr val="66FFFF"/>
                      </a:solidFill>
                      <a:prstDash val="solid"/>
                      <a:round/>
                      <a:headEnd type="none" w="med" len="med"/>
                      <a:tailEnd type="none" w="med" len="med"/>
                    </a:lnT>
                    <a:lnB w="28575" cap="flat" cmpd="sng" algn="ctr">
                      <a:solidFill>
                        <a:srgbClr val="66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EE8713C0-00C4-A913-352D-33A68311B7A0}"/>
              </a:ext>
            </a:extLst>
          </p:cNvPr>
          <p:cNvSpPr>
            <a:spLocks noGrp="1" noChangeArrowheads="1"/>
          </p:cNvSpPr>
          <p:nvPr>
            <p:ph type="title"/>
          </p:nvPr>
        </p:nvSpPr>
        <p:spPr>
          <a:xfrm>
            <a:off x="1992313" y="92075"/>
            <a:ext cx="8229600" cy="1143000"/>
          </a:xfrm>
        </p:spPr>
        <p:txBody>
          <a:bodyPr/>
          <a:lstStyle/>
          <a:p>
            <a:pPr eaLnBrk="1" hangingPunct="1"/>
            <a:r>
              <a:rPr lang="es-ES" altLang="es-CU" sz="3600" b="1" dirty="0">
                <a:solidFill>
                  <a:schemeClr val="accent2">
                    <a:lumMod val="50000"/>
                  </a:schemeClr>
                </a:solidFill>
              </a:rPr>
              <a:t>Tipos o secciones de manuscritos</a:t>
            </a:r>
          </a:p>
        </p:txBody>
      </p:sp>
      <p:graphicFrame>
        <p:nvGraphicFramePr>
          <p:cNvPr id="2" name="Tabla 2">
            <a:extLst>
              <a:ext uri="{FF2B5EF4-FFF2-40B4-BE49-F238E27FC236}">
                <a16:creationId xmlns:a16="http://schemas.microsoft.com/office/drawing/2014/main" id="{AC7CE6BD-7E83-D17C-E118-3A49DBABDBEC}"/>
              </a:ext>
            </a:extLst>
          </p:cNvPr>
          <p:cNvGraphicFramePr>
            <a:graphicFrameLocks noGrp="1"/>
          </p:cNvGraphicFramePr>
          <p:nvPr>
            <p:extLst>
              <p:ext uri="{D42A27DB-BD31-4B8C-83A1-F6EECF244321}">
                <p14:modId xmlns:p14="http://schemas.microsoft.com/office/powerpoint/2010/main" val="2430584288"/>
              </p:ext>
            </p:extLst>
          </p:nvPr>
        </p:nvGraphicFramePr>
        <p:xfrm>
          <a:off x="203200" y="1057275"/>
          <a:ext cx="11734800" cy="5232824"/>
        </p:xfrm>
        <a:graphic>
          <a:graphicData uri="http://schemas.openxmlformats.org/drawingml/2006/table">
            <a:tbl>
              <a:tblPr firstRow="1" bandRow="1">
                <a:tableStyleId>{5940675A-B579-460E-94D1-54222C63F5DA}</a:tableStyleId>
              </a:tblPr>
              <a:tblGrid>
                <a:gridCol w="5908510">
                  <a:extLst>
                    <a:ext uri="{9D8B030D-6E8A-4147-A177-3AD203B41FA5}">
                      <a16:colId xmlns:a16="http://schemas.microsoft.com/office/drawing/2014/main" val="3949943211"/>
                    </a:ext>
                  </a:extLst>
                </a:gridCol>
                <a:gridCol w="5826290">
                  <a:extLst>
                    <a:ext uri="{9D8B030D-6E8A-4147-A177-3AD203B41FA5}">
                      <a16:colId xmlns:a16="http://schemas.microsoft.com/office/drawing/2014/main" val="1979242119"/>
                    </a:ext>
                  </a:extLst>
                </a:gridCol>
              </a:tblGrid>
              <a:tr h="5232824">
                <a:tc>
                  <a:txBody>
                    <a:bodyPr/>
                    <a:lstStyle/>
                    <a:p>
                      <a:pPr marL="514350" indent="-514350" eaLnBrk="1" hangingPunct="1">
                        <a:buFont typeface="+mj-lt"/>
                        <a:buAutoNum type="arabicPeriod"/>
                      </a:pPr>
                      <a:r>
                        <a:rPr lang="es-ES" altLang="es-CU" sz="2800" dirty="0">
                          <a:solidFill>
                            <a:schemeClr val="accent2">
                              <a:lumMod val="50000"/>
                            </a:schemeClr>
                          </a:solidFill>
                        </a:rPr>
                        <a:t>Editorial</a:t>
                      </a:r>
                    </a:p>
                    <a:p>
                      <a:pPr marL="514350" indent="-514350" eaLnBrk="1" hangingPunct="1">
                        <a:buFont typeface="+mj-lt"/>
                        <a:buAutoNum type="arabicPeriod"/>
                      </a:pPr>
                      <a:r>
                        <a:rPr lang="es-ES" altLang="es-CU" sz="2800" dirty="0">
                          <a:solidFill>
                            <a:schemeClr val="accent2">
                              <a:lumMod val="50000"/>
                            </a:schemeClr>
                          </a:solidFill>
                        </a:rPr>
                        <a:t>Artículo original investigación </a:t>
                      </a:r>
                    </a:p>
                    <a:p>
                      <a:pPr marL="514350" indent="-514350" eaLnBrk="1" hangingPunct="1">
                        <a:buFont typeface="+mj-lt"/>
                        <a:buAutoNum type="arabicPeriod"/>
                      </a:pPr>
                      <a:r>
                        <a:rPr lang="es-ES" altLang="es-CU" sz="2800" dirty="0">
                          <a:solidFill>
                            <a:schemeClr val="accent2">
                              <a:lumMod val="50000"/>
                            </a:schemeClr>
                          </a:solidFill>
                        </a:rPr>
                        <a:t>Artículo de revisión</a:t>
                      </a:r>
                    </a:p>
                    <a:p>
                      <a:pPr marL="514350" indent="-514350" eaLnBrk="1" hangingPunct="1">
                        <a:buFont typeface="+mj-lt"/>
                        <a:buAutoNum type="arabicPeriod"/>
                      </a:pPr>
                      <a:r>
                        <a:rPr lang="es-ES" altLang="es-CU" sz="2800" dirty="0">
                          <a:solidFill>
                            <a:schemeClr val="accent2">
                              <a:lumMod val="50000"/>
                            </a:schemeClr>
                          </a:solidFill>
                        </a:rPr>
                        <a:t>Artículo de opinión y análisis</a:t>
                      </a:r>
                    </a:p>
                    <a:p>
                      <a:pPr marL="514350" indent="-514350" eaLnBrk="1" hangingPunct="1">
                        <a:buFont typeface="+mj-lt"/>
                        <a:buAutoNum type="arabicPeriod"/>
                      </a:pPr>
                      <a:r>
                        <a:rPr lang="es-ES" altLang="es-CU" sz="2800" dirty="0">
                          <a:solidFill>
                            <a:schemeClr val="accent2">
                              <a:lumMod val="50000"/>
                            </a:schemeClr>
                          </a:solidFill>
                        </a:rPr>
                        <a:t>Estudios de casos</a:t>
                      </a:r>
                    </a:p>
                    <a:p>
                      <a:pPr marL="514350" indent="-514350" eaLnBrk="1" hangingPunct="1">
                        <a:buFont typeface="+mj-lt"/>
                        <a:buAutoNum type="arabicPeriod"/>
                      </a:pPr>
                      <a:r>
                        <a:rPr lang="es-ES" altLang="es-CU" sz="2800" dirty="0">
                          <a:solidFill>
                            <a:schemeClr val="accent2">
                              <a:lumMod val="50000"/>
                            </a:schemeClr>
                          </a:solidFill>
                        </a:rPr>
                        <a:t>Editoriales</a:t>
                      </a:r>
                    </a:p>
                    <a:p>
                      <a:pPr marL="514350" indent="-514350" eaLnBrk="1" hangingPunct="1">
                        <a:buFont typeface="+mj-lt"/>
                        <a:buAutoNum type="arabicPeriod"/>
                      </a:pPr>
                      <a:r>
                        <a:rPr lang="es-ES" altLang="es-CU" sz="2800" dirty="0">
                          <a:solidFill>
                            <a:schemeClr val="accent2">
                              <a:lumMod val="50000"/>
                            </a:schemeClr>
                          </a:solidFill>
                        </a:rPr>
                        <a:t>Cartas al director o al editor</a:t>
                      </a:r>
                    </a:p>
                    <a:p>
                      <a:endParaRPr lang="es-ES" dirty="0"/>
                    </a:p>
                  </a:txBody>
                  <a:tcPr/>
                </a:tc>
                <a:tc>
                  <a:txBody>
                    <a:bodyPr/>
                    <a:lstStyle/>
                    <a:p>
                      <a:pPr marL="514350" indent="-514350">
                        <a:buFont typeface="+mj-lt"/>
                        <a:buAutoNum type="arabicPeriod"/>
                      </a:pPr>
                      <a:r>
                        <a:rPr lang="es-ES" sz="2800" b="0" dirty="0">
                          <a:solidFill>
                            <a:schemeClr val="accent2">
                              <a:lumMod val="50000"/>
                            </a:schemeClr>
                          </a:solidFill>
                        </a:rPr>
                        <a:t>Artículo de posición</a:t>
                      </a:r>
                    </a:p>
                    <a:p>
                      <a:pPr marL="514350" marR="0" lvl="0" indent="-514350" algn="l" defTabSz="914400" rtl="0" eaLnBrk="1" fontAlgn="auto" latinLnBrk="0" hangingPunct="1">
                        <a:lnSpc>
                          <a:spcPct val="100000"/>
                        </a:lnSpc>
                        <a:spcBef>
                          <a:spcPts val="0"/>
                        </a:spcBef>
                        <a:spcAft>
                          <a:spcPts val="0"/>
                        </a:spcAft>
                        <a:buClrTx/>
                        <a:buSzTx/>
                        <a:buFont typeface="+mj-lt"/>
                        <a:buAutoNum type="arabicPeriod"/>
                        <a:tabLst/>
                        <a:defRPr/>
                      </a:pPr>
                      <a:r>
                        <a:rPr lang="en-US" sz="2800" b="0" dirty="0">
                          <a:solidFill>
                            <a:schemeClr val="accent2">
                              <a:lumMod val="50000"/>
                            </a:schemeClr>
                          </a:solidFill>
                        </a:rPr>
                        <a:t>Comunicación corta</a:t>
                      </a:r>
                    </a:p>
                    <a:p>
                      <a:pPr marL="514350" marR="0" lvl="0" indent="-514350" algn="l" defTabSz="914400" rtl="0" eaLnBrk="1" fontAlgn="auto" latinLnBrk="0" hangingPunct="1">
                        <a:lnSpc>
                          <a:spcPct val="100000"/>
                        </a:lnSpc>
                        <a:spcBef>
                          <a:spcPts val="0"/>
                        </a:spcBef>
                        <a:spcAft>
                          <a:spcPts val="0"/>
                        </a:spcAft>
                        <a:buClrTx/>
                        <a:buSzTx/>
                        <a:buFont typeface="+mj-lt"/>
                        <a:buAutoNum type="arabicPeriod"/>
                        <a:tabLst/>
                        <a:defRPr/>
                      </a:pPr>
                      <a:r>
                        <a:rPr lang="en-US" sz="2800" b="0" dirty="0">
                          <a:solidFill>
                            <a:schemeClr val="accent2">
                              <a:lumMod val="50000"/>
                            </a:schemeClr>
                          </a:solidFill>
                        </a:rPr>
                        <a:t>Reumatología en imágenes</a:t>
                      </a:r>
                    </a:p>
                    <a:p>
                      <a:pPr marL="514350" indent="-514350">
                        <a:buFont typeface="+mj-lt"/>
                        <a:buAutoNum type="arabicPeriod"/>
                      </a:pPr>
                      <a:r>
                        <a:rPr lang="es-ES" sz="2800" b="0" noProof="0" dirty="0">
                          <a:solidFill>
                            <a:schemeClr val="accent2">
                              <a:lumMod val="50000"/>
                            </a:schemeClr>
                          </a:solidFill>
                        </a:rPr>
                        <a:t>Artículo docente pedagógico</a:t>
                      </a:r>
                    </a:p>
                    <a:p>
                      <a:pPr marL="514350" marR="0" lvl="0" indent="-514350" algn="l" defTabSz="914400" rtl="0" eaLnBrk="1" fontAlgn="auto" latinLnBrk="0" hangingPunct="1">
                        <a:lnSpc>
                          <a:spcPct val="100000"/>
                        </a:lnSpc>
                        <a:spcBef>
                          <a:spcPts val="0"/>
                        </a:spcBef>
                        <a:spcAft>
                          <a:spcPts val="0"/>
                        </a:spcAft>
                        <a:buClrTx/>
                        <a:buSzTx/>
                        <a:buFont typeface="+mj-lt"/>
                        <a:buAutoNum type="arabicPeriod"/>
                        <a:tabLst/>
                        <a:defRPr/>
                      </a:pPr>
                      <a:r>
                        <a:rPr lang="es-ES" sz="2800" b="0" noProof="0" dirty="0">
                          <a:solidFill>
                            <a:schemeClr val="accent2">
                              <a:lumMod val="50000"/>
                            </a:schemeClr>
                          </a:solidFill>
                        </a:rPr>
                        <a:t>Crítica y </a:t>
                      </a:r>
                      <a:r>
                        <a:rPr lang="en-US" sz="2800" b="0" dirty="0">
                          <a:solidFill>
                            <a:schemeClr val="accent2">
                              <a:lumMod val="50000"/>
                            </a:schemeClr>
                          </a:solidFill>
                        </a:rPr>
                        <a:t>Réplica</a:t>
                      </a:r>
                    </a:p>
                    <a:p>
                      <a:pPr marL="514350" marR="0" lvl="0" indent="-514350" algn="l" defTabSz="914400" rtl="0" eaLnBrk="1" fontAlgn="auto" latinLnBrk="0" hangingPunct="1">
                        <a:lnSpc>
                          <a:spcPct val="100000"/>
                        </a:lnSpc>
                        <a:spcBef>
                          <a:spcPts val="0"/>
                        </a:spcBef>
                        <a:spcAft>
                          <a:spcPts val="0"/>
                        </a:spcAft>
                        <a:buClrTx/>
                        <a:buSzTx/>
                        <a:buFont typeface="+mj-lt"/>
                        <a:buAutoNum type="arabicPeriod"/>
                        <a:tabLst/>
                        <a:defRPr/>
                      </a:pPr>
                      <a:r>
                        <a:rPr lang="en-US" sz="2800" b="0" dirty="0">
                          <a:solidFill>
                            <a:schemeClr val="accent2">
                              <a:lumMod val="50000"/>
                            </a:schemeClr>
                          </a:solidFill>
                        </a:rPr>
                        <a:t>Reseña bibliográfica</a:t>
                      </a:r>
                    </a:p>
                    <a:p>
                      <a:pPr marL="514350" indent="-514350">
                        <a:buFont typeface="+mj-lt"/>
                        <a:buAutoNum type="arabicPeriod"/>
                      </a:pPr>
                      <a:r>
                        <a:rPr lang="es-ES" sz="2800" b="0" noProof="0" dirty="0">
                          <a:solidFill>
                            <a:schemeClr val="accent2">
                              <a:lumMod val="50000"/>
                            </a:schemeClr>
                          </a:solidFill>
                        </a:rPr>
                        <a:t>Semblanzas</a:t>
                      </a:r>
                    </a:p>
                    <a:p>
                      <a:pPr marL="514350" marR="0" lvl="0" indent="-514350" algn="l" defTabSz="914400" rtl="0" eaLnBrk="1" fontAlgn="auto" latinLnBrk="0" hangingPunct="1">
                        <a:lnSpc>
                          <a:spcPct val="100000"/>
                        </a:lnSpc>
                        <a:spcBef>
                          <a:spcPts val="0"/>
                        </a:spcBef>
                        <a:spcAft>
                          <a:spcPts val="0"/>
                        </a:spcAft>
                        <a:buClrTx/>
                        <a:buSzTx/>
                        <a:buFont typeface="+mj-lt"/>
                        <a:buAutoNum type="arabicPeriod"/>
                        <a:tabLst/>
                        <a:defRPr/>
                      </a:pPr>
                      <a:r>
                        <a:rPr lang="en-US" sz="2800" b="0" dirty="0">
                          <a:solidFill>
                            <a:schemeClr val="accent2">
                              <a:lumMod val="50000"/>
                            </a:schemeClr>
                          </a:solidFill>
                        </a:rPr>
                        <a:t>Historia, arte y reumatología</a:t>
                      </a:r>
                    </a:p>
                    <a:p>
                      <a:pPr marL="514350" marR="0" lvl="0" indent="-514350" algn="l" defTabSz="914400" rtl="0" eaLnBrk="1" fontAlgn="auto" latinLnBrk="0" hangingPunct="1">
                        <a:lnSpc>
                          <a:spcPct val="100000"/>
                        </a:lnSpc>
                        <a:spcBef>
                          <a:spcPts val="0"/>
                        </a:spcBef>
                        <a:spcAft>
                          <a:spcPts val="0"/>
                        </a:spcAft>
                        <a:buClrTx/>
                        <a:buSzTx/>
                        <a:buFont typeface="+mj-lt"/>
                        <a:buAutoNum type="arabicPeriod"/>
                        <a:tabLst/>
                        <a:defRPr/>
                      </a:pPr>
                      <a:r>
                        <a:rPr lang="en-US" sz="2800" b="0" dirty="0">
                          <a:solidFill>
                            <a:schemeClr val="accent2">
                              <a:lumMod val="50000"/>
                            </a:schemeClr>
                          </a:solidFill>
                        </a:rPr>
                        <a:t>Reconocimiento</a:t>
                      </a:r>
                    </a:p>
                    <a:p>
                      <a:pPr marL="514350" indent="-514350">
                        <a:buFont typeface="+mj-lt"/>
                        <a:buAutoNum type="arabicPeriod"/>
                      </a:pPr>
                      <a:r>
                        <a:rPr lang="es-ES" sz="2800" b="0" noProof="0" dirty="0">
                          <a:solidFill>
                            <a:schemeClr val="accent2">
                              <a:lumMod val="50000"/>
                            </a:schemeClr>
                          </a:solidFill>
                        </a:rPr>
                        <a:t>Obituario</a:t>
                      </a:r>
                    </a:p>
                    <a:p>
                      <a:pPr marL="514350" marR="0" lvl="0" indent="-514350" algn="l" defTabSz="914400" rtl="0" eaLnBrk="1" fontAlgn="auto" latinLnBrk="0" hangingPunct="1">
                        <a:lnSpc>
                          <a:spcPct val="100000"/>
                        </a:lnSpc>
                        <a:spcBef>
                          <a:spcPts val="0"/>
                        </a:spcBef>
                        <a:spcAft>
                          <a:spcPts val="0"/>
                        </a:spcAft>
                        <a:buClrTx/>
                        <a:buSzTx/>
                        <a:buFont typeface="+mj-lt"/>
                        <a:buAutoNum type="arabicPeriod"/>
                        <a:tabLst/>
                        <a:defRPr/>
                      </a:pPr>
                      <a:r>
                        <a:rPr lang="en-US" sz="2800" b="0" dirty="0">
                          <a:solidFill>
                            <a:schemeClr val="accent2">
                              <a:lumMod val="50000"/>
                            </a:schemeClr>
                          </a:solidFill>
                        </a:rPr>
                        <a:t>Programa de eventos</a:t>
                      </a:r>
                    </a:p>
                    <a:p>
                      <a:pPr marL="514350" marR="0" lvl="0" indent="-514350" algn="l" defTabSz="914400" rtl="0" eaLnBrk="1" fontAlgn="auto" latinLnBrk="0" hangingPunct="1">
                        <a:lnSpc>
                          <a:spcPct val="100000"/>
                        </a:lnSpc>
                        <a:spcBef>
                          <a:spcPts val="0"/>
                        </a:spcBef>
                        <a:spcAft>
                          <a:spcPts val="0"/>
                        </a:spcAft>
                        <a:buClrTx/>
                        <a:buSzTx/>
                        <a:buFont typeface="+mj-lt"/>
                        <a:buAutoNum type="arabicPeriod"/>
                        <a:tabLst/>
                        <a:defRPr/>
                      </a:pPr>
                      <a:r>
                        <a:rPr lang="en-US" sz="2800" b="0" dirty="0">
                          <a:solidFill>
                            <a:schemeClr val="accent2">
                              <a:lumMod val="50000"/>
                            </a:schemeClr>
                          </a:solidFill>
                        </a:rPr>
                        <a:t>Foto reportaje</a:t>
                      </a:r>
                    </a:p>
                  </a:txBody>
                  <a:tcPr/>
                </a:tc>
                <a:extLst>
                  <a:ext uri="{0D108BD9-81ED-4DB2-BD59-A6C34878D82A}">
                    <a16:rowId xmlns:a16="http://schemas.microsoft.com/office/drawing/2014/main" val="472434102"/>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BF51E696-1859-513F-D1D7-97B903007D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9151" y="0"/>
            <a:ext cx="10773697" cy="6858000"/>
          </a:xfrm>
          <a:prstGeom prst="rect">
            <a:avLst/>
          </a:prstGeom>
          <a:ln>
            <a:solidFill>
              <a:srgbClr val="FFFEFC"/>
            </a:solidFill>
          </a:ln>
        </p:spPr>
      </p:pic>
      <p:sp>
        <p:nvSpPr>
          <p:cNvPr id="5" name="Flecha: hacia arriba 4">
            <a:extLst>
              <a:ext uri="{FF2B5EF4-FFF2-40B4-BE49-F238E27FC236}">
                <a16:creationId xmlns:a16="http://schemas.microsoft.com/office/drawing/2014/main" id="{35230DA7-274E-36E5-4FED-86B9E45A0AAC}"/>
              </a:ext>
            </a:extLst>
          </p:cNvPr>
          <p:cNvSpPr/>
          <p:nvPr/>
        </p:nvSpPr>
        <p:spPr>
          <a:xfrm>
            <a:off x="1767840" y="1234440"/>
            <a:ext cx="687832" cy="1203960"/>
          </a:xfrm>
          <a:prstGeom prst="up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ln>
                <a:solidFill>
                  <a:srgbClr val="C00000"/>
                </a:solidFill>
              </a:ln>
              <a:solidFill>
                <a:srgbClr val="C00000"/>
              </a:solidFill>
            </a:endParaRPr>
          </a:p>
        </p:txBody>
      </p:sp>
    </p:spTree>
    <p:extLst>
      <p:ext uri="{BB962C8B-B14F-4D97-AF65-F5344CB8AC3E}">
        <p14:creationId xmlns:p14="http://schemas.microsoft.com/office/powerpoint/2010/main" val="2267070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29297BA1-8D4A-0F54-AE7E-00B5C807992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1060" y="0"/>
            <a:ext cx="10150679" cy="6858000"/>
          </a:xfrm>
          <a:prstGeom prst="rect">
            <a:avLst/>
          </a:prstGeom>
        </p:spPr>
      </p:pic>
      <p:sp>
        <p:nvSpPr>
          <p:cNvPr id="4" name="Flecha: hacia arriba 3">
            <a:extLst>
              <a:ext uri="{FF2B5EF4-FFF2-40B4-BE49-F238E27FC236}">
                <a16:creationId xmlns:a16="http://schemas.microsoft.com/office/drawing/2014/main" id="{6E0C6042-491D-9457-F602-9FAAD9B6DA9E}"/>
              </a:ext>
            </a:extLst>
          </p:cNvPr>
          <p:cNvSpPr/>
          <p:nvPr/>
        </p:nvSpPr>
        <p:spPr>
          <a:xfrm rot="16200000">
            <a:off x="3068320" y="2148840"/>
            <a:ext cx="290576" cy="2513584"/>
          </a:xfrm>
          <a:prstGeom prst="up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ln>
                <a:solidFill>
                  <a:srgbClr val="C00000"/>
                </a:solidFill>
              </a:ln>
              <a:solidFill>
                <a:srgbClr val="C00000"/>
              </a:solidFill>
            </a:endParaRPr>
          </a:p>
        </p:txBody>
      </p:sp>
    </p:spTree>
    <p:extLst>
      <p:ext uri="{BB962C8B-B14F-4D97-AF65-F5344CB8AC3E}">
        <p14:creationId xmlns:p14="http://schemas.microsoft.com/office/powerpoint/2010/main" val="39798257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EE8713C0-00C4-A913-352D-33A68311B7A0}"/>
              </a:ext>
            </a:extLst>
          </p:cNvPr>
          <p:cNvSpPr>
            <a:spLocks noGrp="1" noChangeArrowheads="1"/>
          </p:cNvSpPr>
          <p:nvPr>
            <p:ph type="title"/>
          </p:nvPr>
        </p:nvSpPr>
        <p:spPr>
          <a:xfrm>
            <a:off x="1992313" y="549275"/>
            <a:ext cx="8229600" cy="1143000"/>
          </a:xfrm>
        </p:spPr>
        <p:txBody>
          <a:bodyPr/>
          <a:lstStyle/>
          <a:p>
            <a:pPr eaLnBrk="1" hangingPunct="1"/>
            <a:r>
              <a:rPr lang="es-ES_tradnl" altLang="es-CU" sz="3600" b="1" dirty="0">
                <a:solidFill>
                  <a:schemeClr val="accent2">
                    <a:lumMod val="50000"/>
                  </a:schemeClr>
                </a:solidFill>
              </a:rPr>
              <a:t>Título</a:t>
            </a:r>
            <a:endParaRPr lang="es-ES" altLang="es-CU" sz="3600" b="1" dirty="0">
              <a:solidFill>
                <a:schemeClr val="accent2">
                  <a:lumMod val="50000"/>
                </a:schemeClr>
              </a:solidFill>
            </a:endParaRPr>
          </a:p>
        </p:txBody>
      </p:sp>
      <p:sp>
        <p:nvSpPr>
          <p:cNvPr id="18435" name="Rectangle 5">
            <a:extLst>
              <a:ext uri="{FF2B5EF4-FFF2-40B4-BE49-F238E27FC236}">
                <a16:creationId xmlns:a16="http://schemas.microsoft.com/office/drawing/2014/main" id="{2A1125B0-B383-AD60-DFC6-DE22EF14A53D}"/>
              </a:ext>
            </a:extLst>
          </p:cNvPr>
          <p:cNvSpPr>
            <a:spLocks noGrp="1" noChangeArrowheads="1"/>
          </p:cNvSpPr>
          <p:nvPr>
            <p:ph type="body" idx="1"/>
          </p:nvPr>
        </p:nvSpPr>
        <p:spPr>
          <a:xfrm>
            <a:off x="1992313" y="2060575"/>
            <a:ext cx="8291512" cy="3600450"/>
          </a:xfrm>
        </p:spPr>
        <p:txBody>
          <a:bodyPr/>
          <a:lstStyle/>
          <a:p>
            <a:pPr eaLnBrk="1" hangingPunct="1"/>
            <a:r>
              <a:rPr lang="es-ES_tradnl" altLang="es-CU" dirty="0">
                <a:solidFill>
                  <a:schemeClr val="accent2">
                    <a:lumMod val="50000"/>
                  </a:schemeClr>
                </a:solidFill>
              </a:rPr>
              <a:t>Debe describir adecuadamente el contenido</a:t>
            </a:r>
          </a:p>
          <a:p>
            <a:pPr eaLnBrk="1" hangingPunct="1"/>
            <a:r>
              <a:rPr lang="es-ES_tradnl" altLang="es-CU" dirty="0">
                <a:solidFill>
                  <a:schemeClr val="accent2">
                    <a:lumMod val="50000"/>
                  </a:schemeClr>
                </a:solidFill>
              </a:rPr>
              <a:t>Utilizar el menor número de vocablos posibles (alrededor de 15 palabras)</a:t>
            </a:r>
          </a:p>
          <a:p>
            <a:pPr eaLnBrk="1" hangingPunct="1"/>
            <a:r>
              <a:rPr lang="es-ES" altLang="es-CU" dirty="0">
                <a:solidFill>
                  <a:schemeClr val="accent2">
                    <a:lumMod val="50000"/>
                  </a:schemeClr>
                </a:solidFill>
              </a:rPr>
              <a:t>Errores: de claridad, de concisión, de sobrexplicación</a:t>
            </a:r>
          </a:p>
        </p:txBody>
      </p:sp>
    </p:spTree>
    <p:extLst>
      <p:ext uri="{BB962C8B-B14F-4D97-AF65-F5344CB8AC3E}">
        <p14:creationId xmlns:p14="http://schemas.microsoft.com/office/powerpoint/2010/main" val="334843184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TotalTime>
  <Words>1763</Words>
  <Application>Microsoft Office PowerPoint</Application>
  <PresentationFormat>Panorámica</PresentationFormat>
  <Paragraphs>154</Paragraphs>
  <Slides>16</Slides>
  <Notes>15</Notes>
  <HiddenSlides>0</HiddenSlides>
  <MMClips>0</MMClips>
  <ScaleCrop>false</ScaleCrop>
  <HeadingPairs>
    <vt:vector size="6" baseType="variant">
      <vt:variant>
        <vt:lpstr>Fuentes usadas</vt:lpstr>
      </vt:variant>
      <vt:variant>
        <vt:i4>4</vt:i4>
      </vt:variant>
      <vt:variant>
        <vt:lpstr>Tema</vt:lpstr>
      </vt:variant>
      <vt:variant>
        <vt:i4>2</vt:i4>
      </vt:variant>
      <vt:variant>
        <vt:lpstr>Títulos de diapositiva</vt:lpstr>
      </vt:variant>
      <vt:variant>
        <vt:i4>16</vt:i4>
      </vt:variant>
    </vt:vector>
  </HeadingPairs>
  <TitlesOfParts>
    <vt:vector size="22" baseType="lpstr">
      <vt:lpstr>Arial</vt:lpstr>
      <vt:lpstr>Calibri</vt:lpstr>
      <vt:lpstr>Calibri Light</vt:lpstr>
      <vt:lpstr>Times New Roman</vt:lpstr>
      <vt:lpstr>Tema de Office</vt:lpstr>
      <vt:lpstr>Diseño predeterminado</vt:lpstr>
      <vt:lpstr>Presentación de PowerPoint</vt:lpstr>
      <vt:lpstr>El artículo científico</vt:lpstr>
      <vt:lpstr>El artículo científico</vt:lpstr>
      <vt:lpstr>El artículo científico</vt:lpstr>
      <vt:lpstr>Partes del artículo científico</vt:lpstr>
      <vt:lpstr>Tipos o secciones de manuscritos</vt:lpstr>
      <vt:lpstr>Presentación de PowerPoint</vt:lpstr>
      <vt:lpstr>Presentación de PowerPoint</vt:lpstr>
      <vt:lpstr>Título</vt:lpstr>
      <vt:lpstr>Resumen</vt:lpstr>
      <vt:lpstr>Introducción</vt:lpstr>
      <vt:lpstr>Método</vt:lpstr>
      <vt:lpstr>Resultados</vt:lpstr>
      <vt:lpstr>Discusión</vt:lpstr>
      <vt:lpstr>Las conclusiones </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José</dc:creator>
  <cp:lastModifiedBy>José</cp:lastModifiedBy>
  <cp:revision>3</cp:revision>
  <dcterms:created xsi:type="dcterms:W3CDTF">2022-12-02T05:16:54Z</dcterms:created>
  <dcterms:modified xsi:type="dcterms:W3CDTF">2022-12-02T07:38:48Z</dcterms:modified>
</cp:coreProperties>
</file>