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60" r:id="rId5"/>
    <p:sldId id="258" r:id="rId6"/>
    <p:sldId id="262" r:id="rId7"/>
    <p:sldId id="263" r:id="rId8"/>
    <p:sldId id="264" r:id="rId9"/>
    <p:sldId id="268" r:id="rId10"/>
    <p:sldId id="269" r:id="rId11"/>
    <p:sldId id="265" r:id="rId12"/>
    <p:sldId id="267"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C68CC2-D834-4251-A430-A3CFD54A24C9}" type="datetimeFigureOut">
              <a:rPr lang="es-ES" smtClean="0"/>
              <a:pPr/>
              <a:t>17/03/2017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4ECE3C-1094-4964-A243-24B459253C21}" type="slidenum">
              <a:rPr lang="es-ES" smtClean="0"/>
              <a:pPr/>
              <a:t>‹Nº›</a:t>
            </a:fld>
            <a:endParaRPr lang="es-ES"/>
          </a:p>
        </p:txBody>
      </p:sp>
    </p:spTree>
    <p:extLst>
      <p:ext uri="{BB962C8B-B14F-4D97-AF65-F5344CB8AC3E}">
        <p14:creationId xmlns:p14="http://schemas.microsoft.com/office/powerpoint/2010/main" val="1819083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2A20DB3-305D-4F08-A49E-7EC22E6078DF}" type="slidenum">
              <a:rPr lang="es-ES" smtClean="0"/>
              <a:pPr fontAlgn="base">
                <a:spcBef>
                  <a:spcPct val="0"/>
                </a:spcBef>
                <a:spcAft>
                  <a:spcPct val="0"/>
                </a:spcAft>
                <a:defRPr/>
              </a:pPr>
              <a:t>10</a:t>
            </a:fld>
            <a:endParaRPr lang="es-ES" smtClean="0"/>
          </a:p>
        </p:txBody>
      </p:sp>
      <p:sp>
        <p:nvSpPr>
          <p:cNvPr id="26627" name="Rectangle 9"/>
          <p:cNvSpPr txBox="1">
            <a:spLocks noGrp="1" noChangeArrowheads="1"/>
          </p:cNvSpPr>
          <p:nvPr/>
        </p:nvSpPr>
        <p:spPr bwMode="auto">
          <a:xfrm>
            <a:off x="3886200" y="8686800"/>
            <a:ext cx="2967038" cy="455613"/>
          </a:xfrm>
          <a:prstGeom prst="rect">
            <a:avLst/>
          </a:prstGeom>
          <a:noFill/>
          <a:ln w="9525">
            <a:noFill/>
            <a:round/>
            <a:headEnd/>
            <a:tailEnd/>
          </a:ln>
        </p:spPr>
        <p:txBody>
          <a:bodyPr lIns="90000" tIns="46800" rIns="90000" bIns="46800" anchor="b"/>
          <a:lstStyle/>
          <a:p>
            <a:pPr algn="r" defTabSz="449263" eaLnBrk="0" hangingPunct="0">
              <a:buClr>
                <a:srgbClr val="000000"/>
              </a:buClr>
              <a:buSzPct val="100000"/>
              <a:buFont typeface="Arial"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6D4B1B15-D9C9-41CE-9BD5-100C5986A9F3}" type="slidenum">
              <a:rPr lang="en-GB" sz="1200">
                <a:solidFill>
                  <a:srgbClr val="000000"/>
                </a:solidFill>
                <a:latin typeface="Calibri" pitchFamily="34" charset="0"/>
                <a:ea typeface="MS PGothic" pitchFamily="34" charset="-128"/>
              </a:rPr>
              <a:pPr algn="r" defTabSz="449263" eaLnBrk="0" hangingPunct="0">
                <a:buClr>
                  <a:srgbClr val="000000"/>
                </a:buClr>
                <a:buSzPct val="100000"/>
                <a:buFont typeface="Arial"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10</a:t>
            </a:fld>
            <a:endParaRPr lang="en-GB" sz="1200">
              <a:solidFill>
                <a:srgbClr val="000000"/>
              </a:solidFill>
              <a:latin typeface="Calibri" pitchFamily="34" charset="0"/>
              <a:ea typeface="MS PGothic" pitchFamily="34" charset="-128"/>
            </a:endParaRPr>
          </a:p>
        </p:txBody>
      </p:sp>
      <p:sp>
        <p:nvSpPr>
          <p:cNvPr id="26628"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p>
            <a:pPr defTabSz="449263" eaLnBrk="0" hangingPunct="0">
              <a:lnSpc>
                <a:spcPct val="81000"/>
              </a:lnSpc>
              <a:buClr>
                <a:srgbClr val="000000"/>
              </a:buClr>
              <a:buSzPct val="100000"/>
              <a:buFont typeface="Arial" pitchFamily="34" charset="0"/>
              <a:buNone/>
            </a:pPr>
            <a:endParaRPr lang="es-ES_tradnl" sz="2400">
              <a:solidFill>
                <a:schemeClr val="bg1"/>
              </a:solidFill>
              <a:latin typeface="Calibri" pitchFamily="34" charset="0"/>
              <a:ea typeface="MS PGothic" pitchFamily="34" charset="-128"/>
            </a:endParaRPr>
          </a:p>
        </p:txBody>
      </p:sp>
      <p:sp>
        <p:nvSpPr>
          <p:cNvPr id="26629" name="Text Box 2"/>
          <p:cNvSpPr>
            <a:spLocks noGrp="1" noChangeArrowheads="1"/>
          </p:cNvSpPr>
          <p:nvPr>
            <p:ph type="body"/>
          </p:nvPr>
        </p:nvSpPr>
        <p:spPr bwMode="auto">
          <a:xfrm>
            <a:off x="914400" y="4343400"/>
            <a:ext cx="5026025" cy="4124325"/>
          </a:xfrm>
          <a:solidFill>
            <a:srgbClr val="FFFFFF"/>
          </a:solidFill>
          <a:ln w="9360">
            <a:solidFill>
              <a:srgbClr val="000000"/>
            </a:solidFill>
            <a:miter lim="800000"/>
            <a:headEnd/>
            <a:tailEnd/>
          </a:ln>
        </p:spPr>
        <p:txBody>
          <a:bodyPr wrap="none" lIns="90000" tIns="46800" rIns="90000" bIns="46800" numCol="1" anchor="ctr" anchorCtr="0" compatLnSpc="1">
            <a:prstTxWarp prst="textNoShape">
              <a:avLst/>
            </a:prstTxWarp>
          </a:bodyPr>
          <a:lstStyle/>
          <a:p>
            <a:r>
              <a:rPr lang="es-MX" b="1" smtClean="0"/>
              <a:t>Cuidados previos a la colocación del dispositivo:</a:t>
            </a:r>
            <a:endParaRPr lang="es-ES" smtClean="0"/>
          </a:p>
          <a:p>
            <a:r>
              <a:rPr lang="es-MX" b="1" smtClean="0"/>
              <a:t> </a:t>
            </a:r>
            <a:endParaRPr lang="es-ES" smtClean="0"/>
          </a:p>
          <a:p>
            <a:r>
              <a:rPr lang="es-MX" smtClean="0"/>
              <a:t>Proceder siempre a la desinfección química (solución esterelizante) del pesario antes de colocarlo. Ver ANEXO 1</a:t>
            </a:r>
            <a:endParaRPr lang="es-ES" smtClean="0"/>
          </a:p>
          <a:p>
            <a:r>
              <a:rPr lang="es-MX" i="1" smtClean="0"/>
              <a:t>NO ESTERILIZAR EN AUTOCLAVE</a:t>
            </a:r>
            <a:r>
              <a:rPr lang="es-MX" b="1" i="1" smtClean="0"/>
              <a:t>.</a:t>
            </a:r>
            <a:endParaRPr lang="es-ES" smtClean="0"/>
          </a:p>
          <a:p>
            <a:r>
              <a:rPr lang="es-MX" smtClean="0"/>
              <a:t> </a:t>
            </a:r>
            <a:endParaRPr lang="es-ES" smtClean="0"/>
          </a:p>
          <a:p>
            <a:r>
              <a:rPr lang="es-MX" b="1" smtClean="0"/>
              <a:t>Como se coloca:</a:t>
            </a:r>
            <a:endParaRPr lang="es-ES" smtClean="0"/>
          </a:p>
          <a:p>
            <a:r>
              <a:rPr lang="es-MX" smtClean="0"/>
              <a:t> </a:t>
            </a:r>
            <a:endParaRPr lang="es-ES" smtClean="0"/>
          </a:p>
          <a:p>
            <a:r>
              <a:rPr lang="es-MX" smtClean="0"/>
              <a:t>Posición de la gestante en litotomía.</a:t>
            </a:r>
            <a:endParaRPr lang="es-ES" smtClean="0"/>
          </a:p>
          <a:p>
            <a:r>
              <a:rPr lang="es-MX" smtClean="0"/>
              <a:t>Colocación de espéculo.</a:t>
            </a:r>
            <a:endParaRPr lang="es-ES" smtClean="0"/>
          </a:p>
          <a:p>
            <a:r>
              <a:rPr lang="es-MX" smtClean="0"/>
              <a:t>Toilette vaginal con solución salina y yodo povidona.</a:t>
            </a:r>
            <a:endParaRPr lang="es-ES" smtClean="0"/>
          </a:p>
          <a:p>
            <a:r>
              <a:rPr lang="es-MX" smtClean="0"/>
              <a:t>Se comprime la circunferencia externa del dispositivo en su máximo diámetro (resultando un numero 8) en el exterior de la vagina, y se introduce en la vagina hasta el fondo de saco. </a:t>
            </a:r>
            <a:r>
              <a:rPr lang="es-MX" b="1" smtClean="0"/>
              <a:t>Se coloca el pesario con la copa hacia arriba, convexidad hacia arriba</a:t>
            </a:r>
            <a:r>
              <a:rPr lang="es-MX" smtClean="0"/>
              <a:t>, permitiendo que el mayor diámetro del pesario se apoye en el suelo pélvico y/o en el sacro (hacia el fondo de saco).  </a:t>
            </a:r>
            <a:endParaRPr lang="es-ES" smtClean="0"/>
          </a:p>
          <a:p>
            <a:r>
              <a:rPr lang="es-MX" smtClean="0"/>
              <a:t>Posteriormente se trata de coincidir la porción anterior del dispositivo con la sínfisis del pubis y se abre en el interior de la vagina ajustándose al cérvix, de modo que el cuello del útero se encuentre dentro del diámetro del anillo superior. una leve hinchazón del cuello (edema, incluso con coloración del cérvix azulada) puede ser un efecto deseado.</a:t>
            </a:r>
            <a:endParaRPr lang="es-ES" smtClean="0"/>
          </a:p>
          <a:p>
            <a:r>
              <a:rPr lang="es-MX" smtClean="0"/>
              <a:t>Una vez colocado se indica a la paciente que se incorpore y camine para asegurarnos que no siente molestia o se cae el pesario, si esto sucede verificar diámetro del pesario utilizado y se puede reinsertar.</a:t>
            </a:r>
            <a:endParaRPr lang="es-ES" smtClean="0"/>
          </a:p>
          <a:p>
            <a:pPr eaLnBrk="1" hangingPunct="1">
              <a:spcBef>
                <a:spcPct val="0"/>
              </a:spcBef>
            </a:pPr>
            <a:endParaRPr lang="en-US" smtClean="0"/>
          </a:p>
          <a:p>
            <a:pPr eaLnBrk="1" hangingPunct="1">
              <a:spcBef>
                <a:spcPct val="0"/>
              </a:spcBef>
            </a:pPr>
            <a:r>
              <a:rPr lang="es-MX" b="1" smtClean="0"/>
              <a:t>Este dispositivo no se cambia, se mantiene durante todo el tiempo que está indicado, debido a que la vagina tiene un mecanismo propio de autodepuración, unido a que el pesario es horadado (tiene agujeros) por lo que facilita dicho mecanismo.</a:t>
            </a:r>
            <a:endParaRPr lang="es-ES" smtClean="0"/>
          </a:p>
          <a:p>
            <a:pPr eaLnBrk="1" hangingPunct="1">
              <a:spcBef>
                <a:spcPct val="0"/>
              </a:spcBef>
            </a:pPr>
            <a:endParaRPr lang="en-US" smtClean="0"/>
          </a:p>
        </p:txBody>
      </p:sp>
    </p:spTree>
    <p:extLst>
      <p:ext uri="{BB962C8B-B14F-4D97-AF65-F5344CB8AC3E}">
        <p14:creationId xmlns:p14="http://schemas.microsoft.com/office/powerpoint/2010/main" val="4219006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CEA9AF9-9F6E-4D16-BB57-CAF8D9A6469A}" type="datetimeFigureOut">
              <a:rPr lang="es-ES" smtClean="0"/>
              <a:pPr/>
              <a:t>17/03/2017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93CF2F8-280F-4D1A-BCB9-813D20D15F47}"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CEA9AF9-9F6E-4D16-BB57-CAF8D9A6469A}" type="datetimeFigureOut">
              <a:rPr lang="es-ES" smtClean="0"/>
              <a:pPr/>
              <a:t>17/03/2017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93CF2F8-280F-4D1A-BCB9-813D20D15F47}"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CEA9AF9-9F6E-4D16-BB57-CAF8D9A6469A}" type="datetimeFigureOut">
              <a:rPr lang="es-ES" smtClean="0"/>
              <a:pPr/>
              <a:t>17/03/2017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93CF2F8-280F-4D1A-BCB9-813D20D15F47}"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CEA9AF9-9F6E-4D16-BB57-CAF8D9A6469A}" type="datetimeFigureOut">
              <a:rPr lang="es-ES" smtClean="0"/>
              <a:pPr/>
              <a:t>17/03/2017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93CF2F8-280F-4D1A-BCB9-813D20D15F47}"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CEA9AF9-9F6E-4D16-BB57-CAF8D9A6469A}" type="datetimeFigureOut">
              <a:rPr lang="es-ES" smtClean="0"/>
              <a:pPr/>
              <a:t>17/03/2017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93CF2F8-280F-4D1A-BCB9-813D20D15F47}"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CEA9AF9-9F6E-4D16-BB57-CAF8D9A6469A}" type="datetimeFigureOut">
              <a:rPr lang="es-ES" smtClean="0"/>
              <a:pPr/>
              <a:t>17/03/2017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93CF2F8-280F-4D1A-BCB9-813D20D15F47}"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CEA9AF9-9F6E-4D16-BB57-CAF8D9A6469A}" type="datetimeFigureOut">
              <a:rPr lang="es-ES" smtClean="0"/>
              <a:pPr/>
              <a:t>17/03/2017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93CF2F8-280F-4D1A-BCB9-813D20D15F47}"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CEA9AF9-9F6E-4D16-BB57-CAF8D9A6469A}" type="datetimeFigureOut">
              <a:rPr lang="es-ES" smtClean="0"/>
              <a:pPr/>
              <a:t>17/03/2017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93CF2F8-280F-4D1A-BCB9-813D20D15F47}"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CEA9AF9-9F6E-4D16-BB57-CAF8D9A6469A}" type="datetimeFigureOut">
              <a:rPr lang="es-ES" smtClean="0"/>
              <a:pPr/>
              <a:t>17/03/2017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93CF2F8-280F-4D1A-BCB9-813D20D15F47}"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CEA9AF9-9F6E-4D16-BB57-CAF8D9A6469A}" type="datetimeFigureOut">
              <a:rPr lang="es-ES" smtClean="0"/>
              <a:pPr/>
              <a:t>17/03/2017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93CF2F8-280F-4D1A-BCB9-813D20D15F47}"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CEA9AF9-9F6E-4D16-BB57-CAF8D9A6469A}" type="datetimeFigureOut">
              <a:rPr lang="es-ES" smtClean="0"/>
              <a:pPr/>
              <a:t>17/03/2017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93CF2F8-280F-4D1A-BCB9-813D20D15F47}"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A9AF9-9F6E-4D16-BB57-CAF8D9A6469A}" type="datetimeFigureOut">
              <a:rPr lang="es-ES" smtClean="0"/>
              <a:pPr/>
              <a:t>17/03/2017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CF2F8-280F-4D1A-BCB9-813D20D15F47}"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b="1" i="1" dirty="0" smtClean="0"/>
              <a:t>Prevención de la prematuridad</a:t>
            </a:r>
            <a:endParaRPr lang="es-ES" b="1" i="1" dirty="0"/>
          </a:p>
        </p:txBody>
      </p:sp>
      <p:sp>
        <p:nvSpPr>
          <p:cNvPr id="3" name="2 Subtítulo"/>
          <p:cNvSpPr>
            <a:spLocks noGrp="1"/>
          </p:cNvSpPr>
          <p:nvPr>
            <p:ph type="subTitle" idx="1"/>
          </p:nvPr>
        </p:nvSpPr>
        <p:spPr/>
        <p:txBody>
          <a:bodyPr/>
          <a:lstStyle/>
          <a:p>
            <a:r>
              <a:rPr lang="es-ES" dirty="0" smtClean="0"/>
              <a:t>Da. Mercedes Piloto Padrón</a:t>
            </a:r>
          </a:p>
          <a:p>
            <a:r>
              <a:rPr lang="es-ES" dirty="0" smtClean="0"/>
              <a:t>Programa Materno Infantil. MINSAP</a:t>
            </a:r>
          </a:p>
          <a:p>
            <a:r>
              <a:rPr lang="es-ES" dirty="0" smtClean="0"/>
              <a:t>Marzo 2017</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28"/>
          <p:cNvSpPr>
            <a:spLocks noChangeArrowheads="1"/>
          </p:cNvSpPr>
          <p:nvPr/>
        </p:nvSpPr>
        <p:spPr bwMode="auto">
          <a:xfrm>
            <a:off x="0" y="0"/>
            <a:ext cx="9144000" cy="455613"/>
          </a:xfrm>
          <a:prstGeom prst="rect">
            <a:avLst/>
          </a:prstGeom>
          <a:solidFill>
            <a:srgbClr val="BEBEBE"/>
          </a:solidFill>
          <a:ln w="28575">
            <a:solidFill>
              <a:srgbClr val="BEBEBE"/>
            </a:solidFill>
            <a:miter lim="800000"/>
            <a:headEnd/>
            <a:tailEnd/>
          </a:ln>
        </p:spPr>
        <p:txBody>
          <a:bodyPr lIns="90488" tIns="44450" rIns="90488" bIns="44450">
            <a:spAutoFit/>
          </a:bodyPr>
          <a:lstStyle/>
          <a:p>
            <a:pPr eaLnBrk="0" hangingPunct="0">
              <a:lnSpc>
                <a:spcPct val="85000"/>
              </a:lnSpc>
            </a:pPr>
            <a:endParaRPr lang="en-GB" sz="2800">
              <a:solidFill>
                <a:srgbClr val="000066"/>
              </a:solidFill>
              <a:latin typeface="Calibri" pitchFamily="34" charset="0"/>
              <a:ea typeface="MS PGothic" pitchFamily="34" charset="-128"/>
            </a:endParaRPr>
          </a:p>
        </p:txBody>
      </p:sp>
      <p:grpSp>
        <p:nvGrpSpPr>
          <p:cNvPr id="2" name="Group 24"/>
          <p:cNvGrpSpPr>
            <a:grpSpLocks/>
          </p:cNvGrpSpPr>
          <p:nvPr/>
        </p:nvGrpSpPr>
        <p:grpSpPr bwMode="auto">
          <a:xfrm>
            <a:off x="0" y="714375"/>
            <a:ext cx="8858250" cy="2857500"/>
            <a:chOff x="0" y="2251"/>
            <a:chExt cx="5760" cy="771"/>
          </a:xfrm>
        </p:grpSpPr>
        <p:pic>
          <p:nvPicPr>
            <p:cNvPr id="13318" name="Picture 19"/>
            <p:cNvPicPr>
              <a:picLocks noChangeArrowheads="1"/>
            </p:cNvPicPr>
            <p:nvPr/>
          </p:nvPicPr>
          <p:blipFill>
            <a:blip r:embed="rId3"/>
            <a:srcRect/>
            <a:stretch>
              <a:fillRect/>
            </a:stretch>
          </p:blipFill>
          <p:spPr bwMode="auto">
            <a:xfrm>
              <a:off x="0" y="2251"/>
              <a:ext cx="1202" cy="771"/>
            </a:xfrm>
            <a:prstGeom prst="rect">
              <a:avLst/>
            </a:prstGeom>
            <a:noFill/>
            <a:ln w="9525">
              <a:noFill/>
              <a:miter lim="800000"/>
              <a:headEnd/>
              <a:tailEnd/>
            </a:ln>
          </p:spPr>
        </p:pic>
        <p:pic>
          <p:nvPicPr>
            <p:cNvPr id="13319" name="Picture 20"/>
            <p:cNvPicPr>
              <a:picLocks noChangeArrowheads="1"/>
            </p:cNvPicPr>
            <p:nvPr/>
          </p:nvPicPr>
          <p:blipFill>
            <a:blip r:embed="rId4"/>
            <a:srcRect/>
            <a:stretch>
              <a:fillRect/>
            </a:stretch>
          </p:blipFill>
          <p:spPr bwMode="auto">
            <a:xfrm>
              <a:off x="1202" y="2251"/>
              <a:ext cx="1225" cy="770"/>
            </a:xfrm>
            <a:prstGeom prst="rect">
              <a:avLst/>
            </a:prstGeom>
            <a:noFill/>
            <a:ln w="9525">
              <a:noFill/>
              <a:miter lim="800000"/>
              <a:headEnd/>
              <a:tailEnd/>
            </a:ln>
          </p:spPr>
        </p:pic>
        <p:pic>
          <p:nvPicPr>
            <p:cNvPr id="13320" name="Picture 21"/>
            <p:cNvPicPr>
              <a:picLocks noChangeArrowheads="1"/>
            </p:cNvPicPr>
            <p:nvPr/>
          </p:nvPicPr>
          <p:blipFill>
            <a:blip r:embed="rId5"/>
            <a:srcRect/>
            <a:stretch>
              <a:fillRect/>
            </a:stretch>
          </p:blipFill>
          <p:spPr bwMode="auto">
            <a:xfrm>
              <a:off x="2426" y="2251"/>
              <a:ext cx="1497" cy="771"/>
            </a:xfrm>
            <a:prstGeom prst="rect">
              <a:avLst/>
            </a:prstGeom>
            <a:noFill/>
            <a:ln w="9525">
              <a:noFill/>
              <a:miter lim="800000"/>
              <a:headEnd/>
              <a:tailEnd/>
            </a:ln>
          </p:spPr>
        </p:pic>
        <p:pic>
          <p:nvPicPr>
            <p:cNvPr id="13321" name="Picture 22"/>
            <p:cNvPicPr>
              <a:picLocks noChangeArrowheads="1"/>
            </p:cNvPicPr>
            <p:nvPr/>
          </p:nvPicPr>
          <p:blipFill>
            <a:blip r:embed="rId6"/>
            <a:srcRect/>
            <a:stretch>
              <a:fillRect/>
            </a:stretch>
          </p:blipFill>
          <p:spPr bwMode="auto">
            <a:xfrm>
              <a:off x="3923" y="2251"/>
              <a:ext cx="1837" cy="771"/>
            </a:xfrm>
            <a:prstGeom prst="rect">
              <a:avLst/>
            </a:prstGeom>
            <a:noFill/>
            <a:ln w="9525">
              <a:noFill/>
              <a:miter lim="800000"/>
              <a:headEnd/>
              <a:tailEnd/>
            </a:ln>
          </p:spPr>
        </p:pic>
      </p:grpSp>
      <p:pic>
        <p:nvPicPr>
          <p:cNvPr id="13316" name="Picture 23"/>
          <p:cNvPicPr>
            <a:picLocks noChangeArrowheads="1"/>
          </p:cNvPicPr>
          <p:nvPr/>
        </p:nvPicPr>
        <p:blipFill>
          <a:blip r:embed="rId7"/>
          <a:srcRect/>
          <a:stretch>
            <a:fillRect/>
          </a:stretch>
        </p:blipFill>
        <p:spPr bwMode="auto">
          <a:xfrm>
            <a:off x="1357313" y="3929063"/>
            <a:ext cx="6429375" cy="2598737"/>
          </a:xfrm>
          <a:prstGeom prst="rect">
            <a:avLst/>
          </a:prstGeom>
          <a:noFill/>
          <a:ln w="9525">
            <a:noFill/>
            <a:miter lim="800000"/>
            <a:headEnd/>
            <a:tailEnd/>
          </a:ln>
        </p:spPr>
      </p:pic>
      <p:sp>
        <p:nvSpPr>
          <p:cNvPr id="13317" name="Rectangle 1"/>
          <p:cNvSpPr>
            <a:spLocks noChangeArrowheads="1"/>
          </p:cNvSpPr>
          <p:nvPr/>
        </p:nvSpPr>
        <p:spPr bwMode="auto">
          <a:xfrm>
            <a:off x="1928813" y="0"/>
            <a:ext cx="3971925" cy="400050"/>
          </a:xfrm>
          <a:prstGeom prst="rect">
            <a:avLst/>
          </a:prstGeom>
          <a:noFill/>
          <a:ln w="9525">
            <a:noFill/>
            <a:miter lim="800000"/>
            <a:headEnd/>
            <a:tailEnd/>
          </a:ln>
        </p:spPr>
        <p:txBody>
          <a:bodyPr wrap="none" anchor="ctr">
            <a:spAutoFit/>
          </a:bodyPr>
          <a:lstStyle/>
          <a:p>
            <a:pPr algn="ctr" eaLnBrk="0" hangingPunct="0"/>
            <a:r>
              <a:rPr lang="es-MX" sz="2000" b="1">
                <a:cs typeface="Times New Roman" pitchFamily="18" charset="0"/>
              </a:rPr>
              <a:t>COMO COLOCAR EL PESARIO</a:t>
            </a:r>
            <a:endParaRPr lang="es-MX" sz="3200"/>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93" name="AutoShape 41"/>
          <p:cNvSpPr>
            <a:spLocks noChangeArrowheads="1"/>
          </p:cNvSpPr>
          <p:nvPr/>
        </p:nvSpPr>
        <p:spPr bwMode="auto">
          <a:xfrm>
            <a:off x="1643042" y="0"/>
            <a:ext cx="6500858" cy="40005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900" b="1" i="0" u="none" strike="noStrike" cap="none" normalizeH="0" baseline="0" dirty="0" smtClean="0">
                <a:ln>
                  <a:noFill/>
                </a:ln>
                <a:solidFill>
                  <a:srgbClr val="632423"/>
                </a:solidFill>
                <a:effectLst/>
                <a:latin typeface="Arial" pitchFamily="34" charset="0"/>
                <a:ea typeface="Times New Roman" pitchFamily="18" charset="0"/>
                <a:cs typeface="Arial" pitchFamily="34" charset="0"/>
              </a:rPr>
              <a:t>ALGORITMO PARA EL USO DEL PESARIO CERVICAL EN GESTACIONES</a:t>
            </a:r>
            <a:r>
              <a:rPr kumimoji="0" lang="es-ES" sz="1400" b="1" i="0" u="none" strike="noStrike" cap="none" normalizeH="0" baseline="0" dirty="0" smtClean="0">
                <a:ln>
                  <a:noFill/>
                </a:ln>
                <a:solidFill>
                  <a:srgbClr val="632423"/>
                </a:solidFill>
                <a:effectLst/>
                <a:latin typeface="Arial" pitchFamily="34" charset="0"/>
                <a:ea typeface="Times New Roman" pitchFamily="18" charset="0"/>
                <a:cs typeface="Arial" pitchFamily="34" charset="0"/>
              </a:rPr>
              <a:t> </a:t>
            </a:r>
            <a:r>
              <a:rPr kumimoji="0" lang="es-ES" sz="900" b="1" i="0" u="none" strike="noStrike" cap="none" normalizeH="0" baseline="0" dirty="0" smtClean="0">
                <a:ln>
                  <a:noFill/>
                </a:ln>
                <a:solidFill>
                  <a:srgbClr val="632423"/>
                </a:solidFill>
                <a:effectLst/>
                <a:latin typeface="Arial" pitchFamily="34" charset="0"/>
                <a:ea typeface="Times New Roman" pitchFamily="18" charset="0"/>
                <a:cs typeface="Arial" pitchFamily="34" charset="0"/>
              </a:rPr>
              <a:t>SIMPLES Y MÚLTIPLES</a:t>
            </a:r>
            <a:endParaRPr kumimoji="0" lang="es-E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92" name="Rectangle 40"/>
          <p:cNvSpPr>
            <a:spLocks noChangeArrowheads="1"/>
          </p:cNvSpPr>
          <p:nvPr/>
        </p:nvSpPr>
        <p:spPr bwMode="auto">
          <a:xfrm>
            <a:off x="0" y="714356"/>
            <a:ext cx="2279650" cy="923925"/>
          </a:xfrm>
          <a:prstGeom prst="rect">
            <a:avLst/>
          </a:prstGeom>
          <a:solidFill>
            <a:srgbClr val="FFFFFF"/>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s-ES" sz="9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Abortadora habitual de origen anatómico (IIC).</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9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Uso de pesario en gestación anterior.</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9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Uso de cerclaje en gestación anterior</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3591" name="Rectangle 39"/>
          <p:cNvSpPr>
            <a:spLocks noChangeArrowheads="1"/>
          </p:cNvSpPr>
          <p:nvPr/>
        </p:nvSpPr>
        <p:spPr bwMode="auto">
          <a:xfrm>
            <a:off x="0" y="1714488"/>
            <a:ext cx="2224088" cy="839788"/>
          </a:xfrm>
          <a:prstGeom prst="rect">
            <a:avLst/>
          </a:prstGeom>
          <a:solidFill>
            <a:srgbClr val="FFFFFF"/>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s-ES" sz="9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US en la semana 16 para tener una cervicometria de referencia y valorar evolución.</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9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Colocación de pesario cervical (semana 16).</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3590" name="Rectangle 38"/>
          <p:cNvSpPr>
            <a:spLocks noChangeArrowheads="1"/>
          </p:cNvSpPr>
          <p:nvPr/>
        </p:nvSpPr>
        <p:spPr bwMode="auto">
          <a:xfrm rot="10800000" flipV="1">
            <a:off x="2285984" y="1857364"/>
            <a:ext cx="2892425" cy="646113"/>
          </a:xfrm>
          <a:prstGeom prst="rect">
            <a:avLst/>
          </a:prstGeom>
          <a:solidFill>
            <a:srgbClr val="C6D9F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chemeClr val="tx1"/>
                </a:solidFill>
                <a:effectLst/>
                <a:latin typeface="Calibri" pitchFamily="34" charset="0"/>
                <a:ea typeface="Times New Roman" pitchFamily="18" charset="0"/>
                <a:cs typeface="Calibri" pitchFamily="34" charset="0"/>
              </a:rPr>
              <a:t>ANTECEDENTES DE PARTO PRE TÉRMINO  ESPONTANEO</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900" b="1" i="0" u="none" strike="noStrike" cap="none" normalizeH="0" baseline="0" smtClean="0">
                <a:ln>
                  <a:noFill/>
                </a:ln>
                <a:solidFill>
                  <a:schemeClr val="tx1"/>
                </a:solidFill>
                <a:effectLst/>
                <a:latin typeface="Calibri" pitchFamily="34" charset="0"/>
                <a:ea typeface="Times New Roman" pitchFamily="18" charset="0"/>
                <a:cs typeface="Calibri" pitchFamily="34" charset="0"/>
              </a:rPr>
              <a:t>Progesterona de depósito (semana 16) solo a embarazos simples.</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3589" name="Rectangle 37"/>
          <p:cNvSpPr>
            <a:spLocks noChangeArrowheads="1"/>
          </p:cNvSpPr>
          <p:nvPr/>
        </p:nvSpPr>
        <p:spPr bwMode="auto">
          <a:xfrm>
            <a:off x="4500562" y="714356"/>
            <a:ext cx="3779837" cy="381000"/>
          </a:xfrm>
          <a:prstGeom prst="rect">
            <a:avLst/>
          </a:prstGeom>
          <a:solidFill>
            <a:srgbClr val="FFFFFF"/>
          </a:solidFill>
          <a:ln w="38100">
            <a:solidFill>
              <a:srgbClr val="9BBB59"/>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EVALUAR RIESGO DE PREMATURIDAD EN LA CAPTACIÓN</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3588" name="Rectangle 36"/>
          <p:cNvSpPr>
            <a:spLocks noChangeArrowheads="1"/>
          </p:cNvSpPr>
          <p:nvPr/>
        </p:nvSpPr>
        <p:spPr bwMode="auto">
          <a:xfrm>
            <a:off x="5143504" y="1357298"/>
            <a:ext cx="2154238" cy="415925"/>
          </a:xfrm>
          <a:prstGeom prst="rect">
            <a:avLst/>
          </a:prstGeom>
          <a:solidFill>
            <a:srgbClr val="FFFFFF"/>
          </a:solidFill>
          <a:ln w="38100">
            <a:solidFill>
              <a:srgbClr val="92D050"/>
            </a:solid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RIESGO DE PARTO PRE TÉRMINO? </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3587" name="Rectangle 35"/>
          <p:cNvSpPr>
            <a:spLocks noChangeArrowheads="1"/>
          </p:cNvSpPr>
          <p:nvPr/>
        </p:nvSpPr>
        <p:spPr bwMode="auto">
          <a:xfrm rot="10800000" flipV="1">
            <a:off x="6429387" y="2071678"/>
            <a:ext cx="2360613" cy="285752"/>
          </a:xfrm>
          <a:prstGeom prst="rect">
            <a:avLst/>
          </a:prstGeom>
          <a:solidFill>
            <a:srgbClr val="FFFFFF"/>
          </a:solidFill>
          <a:ln w="38100">
            <a:solidFill>
              <a:srgbClr val="943634"/>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chemeClr val="tx1"/>
                </a:solidFill>
                <a:effectLst/>
                <a:latin typeface="Calibri" pitchFamily="34" charset="0"/>
                <a:ea typeface="Times New Roman" pitchFamily="18" charset="0"/>
                <a:cs typeface="Calibri" pitchFamily="34" charset="0"/>
              </a:rPr>
              <a:t>NO ANTECEDENTES DE PARTO PRE TÉRMINO</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3586" name="Rectangle 34"/>
          <p:cNvSpPr>
            <a:spLocks noChangeArrowheads="1"/>
          </p:cNvSpPr>
          <p:nvPr/>
        </p:nvSpPr>
        <p:spPr bwMode="auto">
          <a:xfrm>
            <a:off x="2214546" y="2786058"/>
            <a:ext cx="5108575" cy="760413"/>
          </a:xfrm>
          <a:prstGeom prst="rect">
            <a:avLst/>
          </a:prstGeom>
          <a:solidFill>
            <a:srgbClr val="FFFFFF"/>
          </a:solidFill>
          <a:ln w="31750">
            <a:solidFill>
              <a:srgbClr val="C0504D"/>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Embarazo simples US 2do trimestre con cervicometría (22 sem), Embarazo  múltiple  a las 20 semanas.   </a:t>
            </a:r>
            <a:r>
              <a:rPr kumimoji="0" lang="es-ES"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Cervicometría transvaginal.</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PESQUIZA UNIVERSAL POR MÉTODO ULTRASONOGRÁFICO DEL RIESGO DE PREMATURIDAD</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85" name="AutoShape 33"/>
          <p:cNvSpPr>
            <a:spLocks noChangeArrowheads="1"/>
          </p:cNvSpPr>
          <p:nvPr/>
        </p:nvSpPr>
        <p:spPr bwMode="auto">
          <a:xfrm>
            <a:off x="3143240" y="3643314"/>
            <a:ext cx="2978150" cy="869950"/>
          </a:xfrm>
          <a:prstGeom prst="roundRect">
            <a:avLst>
              <a:gd name="adj" fmla="val 16667"/>
            </a:avLst>
          </a:prstGeom>
          <a:solidFill>
            <a:srgbClr val="FFFFFF"/>
          </a:solidFill>
          <a:ln w="9525">
            <a:solidFill>
              <a:srgbClr val="9BBB59"/>
            </a:solidFill>
            <a:round/>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9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Simple. Cervicometría: Longitud cervical menor de 25 mm. OCI mayor o igual a 5 mm. Tunelización mayor de 6 mm.</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9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Múltiple. Cervicometría: Longitud cervical menor de 38 mm</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3584" name="Rectangle 32"/>
          <p:cNvSpPr>
            <a:spLocks noChangeArrowheads="1"/>
          </p:cNvSpPr>
          <p:nvPr/>
        </p:nvSpPr>
        <p:spPr bwMode="auto">
          <a:xfrm>
            <a:off x="500034" y="4214818"/>
            <a:ext cx="2476500" cy="990600"/>
          </a:xfrm>
          <a:prstGeom prst="rect">
            <a:avLst/>
          </a:prstGeom>
          <a:solidFill>
            <a:srgbClr val="FFFFFF"/>
          </a:solidFill>
          <a:ln w="31750">
            <a:solidFill>
              <a:srgbClr val="4F81BD"/>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CONTINUAR </a:t>
            </a:r>
            <a:r>
              <a:rPr kumimoji="0" lang="es-ES" sz="9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TTO Progesterona 250mg/ sem.  Hasta las 36 semanas.</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9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Colocación de pesario cervical (embarazos simples y  gemelares).</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9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Maduración pulmonar fetal si corresponde.</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3583" name="Rectangle 31"/>
          <p:cNvSpPr>
            <a:spLocks noChangeArrowheads="1"/>
          </p:cNvSpPr>
          <p:nvPr/>
        </p:nvSpPr>
        <p:spPr bwMode="auto">
          <a:xfrm>
            <a:off x="6286512" y="4357694"/>
            <a:ext cx="2586037" cy="688975"/>
          </a:xfrm>
          <a:prstGeom prst="rect">
            <a:avLst/>
          </a:prstGeom>
          <a:solidFill>
            <a:srgbClr val="FFFFFF"/>
          </a:solidFill>
          <a:ln w="38100">
            <a:solidFill>
              <a:srgbClr val="622423"/>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Colocación de pesario cervical (embarazos simples y  gemelares). </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Hasta 37 sem. Maduración pulmonar fetal si corresponde.</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82" name="AutoShape 30"/>
          <p:cNvSpPr>
            <a:spLocks noChangeArrowheads="1"/>
          </p:cNvSpPr>
          <p:nvPr/>
        </p:nvSpPr>
        <p:spPr bwMode="auto">
          <a:xfrm rot="10800000">
            <a:off x="1214414" y="3857628"/>
            <a:ext cx="1951036" cy="35719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B8CCE4">
              <a:alpha val="8600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81" name="AutoShape 29"/>
          <p:cNvSpPr>
            <a:spLocks noChangeArrowheads="1"/>
          </p:cNvSpPr>
          <p:nvPr/>
        </p:nvSpPr>
        <p:spPr bwMode="auto">
          <a:xfrm rot="10800000" flipH="1">
            <a:off x="6143636" y="3929066"/>
            <a:ext cx="1357322" cy="35719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D99594"/>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80" name="AutoShape 28"/>
          <p:cNvSpPr>
            <a:spLocks noChangeArrowheads="1"/>
          </p:cNvSpPr>
          <p:nvPr/>
        </p:nvSpPr>
        <p:spPr bwMode="auto">
          <a:xfrm>
            <a:off x="2000232" y="5286388"/>
            <a:ext cx="1698625" cy="357190"/>
          </a:xfrm>
          <a:prstGeom prst="roundRect">
            <a:avLst>
              <a:gd name="adj" fmla="val 16667"/>
            </a:avLst>
          </a:prstGeom>
          <a:solidFill>
            <a:srgbClr val="FFFFFF"/>
          </a:solidFill>
          <a:ln w="3175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US  26, 28,  30 semanas</a:t>
            </a:r>
            <a:endParaRPr kumimoji="0" lang="es-CO"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79" name="AutoShape 27"/>
          <p:cNvSpPr>
            <a:spLocks noChangeArrowheads="1"/>
          </p:cNvSpPr>
          <p:nvPr/>
        </p:nvSpPr>
        <p:spPr bwMode="auto">
          <a:xfrm>
            <a:off x="5143504" y="5286388"/>
            <a:ext cx="1643074" cy="279400"/>
          </a:xfrm>
          <a:prstGeom prst="roundRect">
            <a:avLst>
              <a:gd name="adj" fmla="val 16667"/>
            </a:avLst>
          </a:prstGeom>
          <a:solidFill>
            <a:srgbClr val="FFFFFF"/>
          </a:solidFill>
          <a:ln w="38100">
            <a:solidFill>
              <a:srgbClr val="622423"/>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9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US 28, 30 semanas</a:t>
            </a:r>
            <a:endParaRPr kumimoji="0" lang="es-CO"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23578" name="AutoShape 26"/>
          <p:cNvSpPr>
            <a:spLocks noChangeArrowheads="1"/>
          </p:cNvSpPr>
          <p:nvPr/>
        </p:nvSpPr>
        <p:spPr bwMode="auto">
          <a:xfrm>
            <a:off x="3357554" y="5715016"/>
            <a:ext cx="2114550" cy="260350"/>
          </a:xfrm>
          <a:prstGeom prst="roundRect">
            <a:avLst>
              <a:gd name="adj" fmla="val 16667"/>
            </a:avLst>
          </a:prstGeom>
          <a:solidFill>
            <a:srgbClr val="FFFFFF"/>
          </a:solidFill>
          <a:ln w="31750">
            <a:solidFill>
              <a:srgbClr val="943634"/>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05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a:t>
            </a:r>
            <a:r>
              <a:rPr kumimoji="0" lang="es-CO" sz="9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 MODIFICACIÓN CERVICAL</a:t>
            </a:r>
            <a:r>
              <a:rPr kumimoji="0" lang="es-CO" sz="9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endParaRPr kumimoji="0" lang="es-C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76" name="Rectangle 24"/>
          <p:cNvSpPr>
            <a:spLocks noChangeArrowheads="1"/>
          </p:cNvSpPr>
          <p:nvPr/>
        </p:nvSpPr>
        <p:spPr bwMode="auto">
          <a:xfrm>
            <a:off x="4000496" y="6072206"/>
            <a:ext cx="785818" cy="285752"/>
          </a:xfrm>
          <a:prstGeom prst="rect">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Calibri" pitchFamily="34" charset="0"/>
                <a:ea typeface="Times New Roman" pitchFamily="18" charset="0"/>
                <a:cs typeface="Calibri" pitchFamily="34" charset="0"/>
              </a:rPr>
              <a:t>     </a:t>
            </a:r>
            <a:r>
              <a:rPr kumimoji="0" lang="en-US" sz="9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NO</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75" name="Rectangle 23"/>
          <p:cNvSpPr>
            <a:spLocks noChangeArrowheads="1"/>
          </p:cNvSpPr>
          <p:nvPr/>
        </p:nvSpPr>
        <p:spPr bwMode="auto">
          <a:xfrm>
            <a:off x="3786182" y="6464278"/>
            <a:ext cx="1323975" cy="393722"/>
          </a:xfrm>
          <a:prstGeom prst="rect">
            <a:avLst/>
          </a:prstGeom>
          <a:solidFill>
            <a:srgbClr val="FFFFFF"/>
          </a:solidFill>
          <a:ln w="31750">
            <a:solidFill>
              <a:srgbClr val="4BACC6"/>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9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Atención Prenatal Establecida</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3572" name="AutoShape 20"/>
          <p:cNvSpPr>
            <a:spLocks noChangeArrowheads="1"/>
          </p:cNvSpPr>
          <p:nvPr/>
        </p:nvSpPr>
        <p:spPr bwMode="auto">
          <a:xfrm rot="3340400">
            <a:off x="4722664" y="1429172"/>
            <a:ext cx="296618" cy="521507"/>
          </a:xfrm>
          <a:prstGeom prst="downArrow">
            <a:avLst>
              <a:gd name="adj1" fmla="val 50000"/>
              <a:gd name="adj2" fmla="val 138294"/>
            </a:avLst>
          </a:prstGeom>
          <a:solidFill>
            <a:srgbClr val="C6D9F1"/>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s-ES"/>
          </a:p>
        </p:txBody>
      </p:sp>
      <p:sp>
        <p:nvSpPr>
          <p:cNvPr id="23571" name="AutoShape 19"/>
          <p:cNvSpPr>
            <a:spLocks noChangeArrowheads="1"/>
          </p:cNvSpPr>
          <p:nvPr/>
        </p:nvSpPr>
        <p:spPr bwMode="auto">
          <a:xfrm rot="-2924846">
            <a:off x="7002259" y="1768107"/>
            <a:ext cx="283018" cy="321907"/>
          </a:xfrm>
          <a:prstGeom prst="downArrow">
            <a:avLst>
              <a:gd name="adj1" fmla="val 50000"/>
              <a:gd name="adj2" fmla="val 49722"/>
            </a:avLst>
          </a:prstGeom>
          <a:solidFill>
            <a:srgbClr val="D99594"/>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s-ES"/>
          </a:p>
        </p:txBody>
      </p:sp>
      <p:sp>
        <p:nvSpPr>
          <p:cNvPr id="23570" name="AutoShape 18"/>
          <p:cNvSpPr>
            <a:spLocks noChangeArrowheads="1"/>
          </p:cNvSpPr>
          <p:nvPr/>
        </p:nvSpPr>
        <p:spPr bwMode="auto">
          <a:xfrm>
            <a:off x="6000760" y="428604"/>
            <a:ext cx="214314" cy="285752"/>
          </a:xfrm>
          <a:prstGeom prst="downArrow">
            <a:avLst>
              <a:gd name="adj1" fmla="val 50000"/>
              <a:gd name="adj2" fmla="val 53876"/>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s-ES"/>
          </a:p>
        </p:txBody>
      </p:sp>
      <p:sp>
        <p:nvSpPr>
          <p:cNvPr id="23569" name="AutoShape 17"/>
          <p:cNvSpPr>
            <a:spLocks noChangeArrowheads="1"/>
          </p:cNvSpPr>
          <p:nvPr/>
        </p:nvSpPr>
        <p:spPr bwMode="auto">
          <a:xfrm>
            <a:off x="6000760" y="1071547"/>
            <a:ext cx="214315" cy="285751"/>
          </a:xfrm>
          <a:prstGeom prst="downArrow">
            <a:avLst>
              <a:gd name="adj1" fmla="val 50000"/>
              <a:gd name="adj2" fmla="val 95113"/>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s-ES"/>
          </a:p>
        </p:txBody>
      </p:sp>
      <p:sp>
        <p:nvSpPr>
          <p:cNvPr id="23568" name="AutoShape 16"/>
          <p:cNvSpPr>
            <a:spLocks noChangeArrowheads="1"/>
          </p:cNvSpPr>
          <p:nvPr/>
        </p:nvSpPr>
        <p:spPr bwMode="auto">
          <a:xfrm>
            <a:off x="1714480" y="428604"/>
            <a:ext cx="238125" cy="285753"/>
          </a:xfrm>
          <a:prstGeom prst="downArrow">
            <a:avLst>
              <a:gd name="adj1" fmla="val 50000"/>
              <a:gd name="adj2" fmla="val 66191"/>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s-ES"/>
          </a:p>
        </p:txBody>
      </p:sp>
      <p:sp>
        <p:nvSpPr>
          <p:cNvPr id="23567" name="AutoShape 15"/>
          <p:cNvSpPr>
            <a:spLocks noChangeArrowheads="1"/>
          </p:cNvSpPr>
          <p:nvPr/>
        </p:nvSpPr>
        <p:spPr bwMode="auto">
          <a:xfrm>
            <a:off x="2714612" y="2500306"/>
            <a:ext cx="200025" cy="285750"/>
          </a:xfrm>
          <a:prstGeom prst="downArrow">
            <a:avLst>
              <a:gd name="adj1" fmla="val 50000"/>
              <a:gd name="adj2" fmla="val 35714"/>
            </a:avLst>
          </a:prstGeom>
          <a:solidFill>
            <a:srgbClr val="C6D9F1"/>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s-ES"/>
          </a:p>
        </p:txBody>
      </p:sp>
      <p:sp>
        <p:nvSpPr>
          <p:cNvPr id="23566" name="AutoShape 14"/>
          <p:cNvSpPr>
            <a:spLocks noChangeArrowheads="1"/>
          </p:cNvSpPr>
          <p:nvPr/>
        </p:nvSpPr>
        <p:spPr bwMode="auto">
          <a:xfrm>
            <a:off x="7143768" y="2357430"/>
            <a:ext cx="285750" cy="454025"/>
          </a:xfrm>
          <a:prstGeom prst="downArrow">
            <a:avLst>
              <a:gd name="adj1" fmla="val 50000"/>
              <a:gd name="adj2" fmla="val 39722"/>
            </a:avLst>
          </a:prstGeom>
          <a:solidFill>
            <a:srgbClr val="D99594"/>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s-ES"/>
          </a:p>
        </p:txBody>
      </p:sp>
      <p:sp>
        <p:nvSpPr>
          <p:cNvPr id="23565" name="Rectangle 13"/>
          <p:cNvSpPr>
            <a:spLocks noChangeArrowheads="1"/>
          </p:cNvSpPr>
          <p:nvPr/>
        </p:nvSpPr>
        <p:spPr bwMode="auto">
          <a:xfrm>
            <a:off x="3857620" y="4857760"/>
            <a:ext cx="836612" cy="358775"/>
          </a:xfrm>
          <a:prstGeom prst="rect">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NO</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63" name="AutoShape 11"/>
          <p:cNvSpPr>
            <a:spLocks noChangeArrowheads="1"/>
          </p:cNvSpPr>
          <p:nvPr/>
        </p:nvSpPr>
        <p:spPr bwMode="auto">
          <a:xfrm rot="18219423">
            <a:off x="4745103" y="4891390"/>
            <a:ext cx="296738" cy="403197"/>
          </a:xfrm>
          <a:prstGeom prst="downArrow">
            <a:avLst>
              <a:gd name="adj1" fmla="val 50000"/>
              <a:gd name="adj2" fmla="val 84028"/>
            </a:avLst>
          </a:prstGeom>
          <a:solidFill>
            <a:srgbClr val="D99594"/>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s-ES"/>
          </a:p>
        </p:txBody>
      </p:sp>
      <p:sp>
        <p:nvSpPr>
          <p:cNvPr id="23562" name="AutoShape 10"/>
          <p:cNvSpPr>
            <a:spLocks noChangeArrowheads="1"/>
          </p:cNvSpPr>
          <p:nvPr/>
        </p:nvSpPr>
        <p:spPr bwMode="auto">
          <a:xfrm>
            <a:off x="3714744" y="4500570"/>
            <a:ext cx="357190" cy="428629"/>
          </a:xfrm>
          <a:prstGeom prst="downArrow">
            <a:avLst>
              <a:gd name="adj1" fmla="val 50000"/>
              <a:gd name="adj2" fmla="val 73387"/>
            </a:avLst>
          </a:prstGeom>
          <a:solidFill>
            <a:srgbClr val="C6D9F1"/>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s-ES"/>
          </a:p>
        </p:txBody>
      </p:sp>
      <p:sp>
        <p:nvSpPr>
          <p:cNvPr id="23561" name="AutoShape 9"/>
          <p:cNvSpPr>
            <a:spLocks noChangeArrowheads="1"/>
          </p:cNvSpPr>
          <p:nvPr/>
        </p:nvSpPr>
        <p:spPr bwMode="auto">
          <a:xfrm>
            <a:off x="4500562" y="4500570"/>
            <a:ext cx="285752" cy="428628"/>
          </a:xfrm>
          <a:prstGeom prst="downArrow">
            <a:avLst>
              <a:gd name="adj1" fmla="val 50000"/>
              <a:gd name="adj2" fmla="val 75833"/>
            </a:avLst>
          </a:prstGeom>
          <a:solidFill>
            <a:srgbClr val="D99594"/>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s-ES"/>
          </a:p>
        </p:txBody>
      </p:sp>
      <p:sp>
        <p:nvSpPr>
          <p:cNvPr id="23556" name="AutoShape 4"/>
          <p:cNvSpPr>
            <a:spLocks noChangeArrowheads="1"/>
          </p:cNvSpPr>
          <p:nvPr/>
        </p:nvSpPr>
        <p:spPr bwMode="auto">
          <a:xfrm rot="3500279">
            <a:off x="3426133" y="4914049"/>
            <a:ext cx="406295" cy="398671"/>
          </a:xfrm>
          <a:prstGeom prst="downArrow">
            <a:avLst>
              <a:gd name="adj1" fmla="val 50000"/>
              <a:gd name="adj2" fmla="val 74569"/>
            </a:avLst>
          </a:prstGeom>
          <a:solidFill>
            <a:srgbClr val="C6D9F1"/>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s-ES"/>
          </a:p>
        </p:txBody>
      </p:sp>
      <p:sp>
        <p:nvSpPr>
          <p:cNvPr id="23616" name="Rectangle 64"/>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43 CuadroTexto"/>
          <p:cNvSpPr txBox="1"/>
          <p:nvPr/>
        </p:nvSpPr>
        <p:spPr>
          <a:xfrm>
            <a:off x="1571604" y="3786190"/>
            <a:ext cx="500066" cy="369332"/>
          </a:xfrm>
          <a:prstGeom prst="rect">
            <a:avLst/>
          </a:prstGeom>
          <a:noFill/>
        </p:spPr>
        <p:txBody>
          <a:bodyPr wrap="square" rtlCol="0">
            <a:spAutoFit/>
          </a:bodyPr>
          <a:lstStyle/>
          <a:p>
            <a:r>
              <a:rPr lang="es-ES" b="1" dirty="0" smtClean="0"/>
              <a:t>SI</a:t>
            </a:r>
            <a:endParaRPr lang="es-ES" b="1" dirty="0"/>
          </a:p>
        </p:txBody>
      </p:sp>
      <p:sp>
        <p:nvSpPr>
          <p:cNvPr id="45" name="44 CuadroTexto"/>
          <p:cNvSpPr txBox="1"/>
          <p:nvPr/>
        </p:nvSpPr>
        <p:spPr>
          <a:xfrm>
            <a:off x="6786578" y="3786190"/>
            <a:ext cx="684797" cy="369332"/>
          </a:xfrm>
          <a:prstGeom prst="rect">
            <a:avLst/>
          </a:prstGeom>
          <a:noFill/>
        </p:spPr>
        <p:txBody>
          <a:bodyPr wrap="square" rtlCol="0">
            <a:spAutoFit/>
          </a:bodyPr>
          <a:lstStyle/>
          <a:p>
            <a:r>
              <a:rPr lang="es-ES" dirty="0" smtClean="0"/>
              <a:t>  SI</a:t>
            </a:r>
            <a:endParaRPr lang="es-ES" dirty="0"/>
          </a:p>
        </p:txBody>
      </p:sp>
      <p:sp>
        <p:nvSpPr>
          <p:cNvPr id="53" name="52 Flecha doblada hacia arriba"/>
          <p:cNvSpPr/>
          <p:nvPr/>
        </p:nvSpPr>
        <p:spPr>
          <a:xfrm flipH="1">
            <a:off x="642910" y="5214950"/>
            <a:ext cx="2643206" cy="714380"/>
          </a:xfrm>
          <a:prstGeom prst="bentUp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53 Flecha doblada hacia arriba"/>
          <p:cNvSpPr/>
          <p:nvPr/>
        </p:nvSpPr>
        <p:spPr>
          <a:xfrm>
            <a:off x="5572132" y="5143512"/>
            <a:ext cx="2571768" cy="785818"/>
          </a:xfrm>
          <a:prstGeom prst="bentUpArrow">
            <a:avLst>
              <a:gd name="adj1" fmla="val 25000"/>
              <a:gd name="adj2" fmla="val 50000"/>
              <a:gd name="adj3" fmla="val 25000"/>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5" name="54 Flecha curvada hacia la derecha"/>
          <p:cNvSpPr/>
          <p:nvPr/>
        </p:nvSpPr>
        <p:spPr>
          <a:xfrm>
            <a:off x="2643174" y="6215082"/>
            <a:ext cx="1143008" cy="642918"/>
          </a:xfrm>
          <a:prstGeom prst="curved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
        <p:nvSpPr>
          <p:cNvPr id="56" name="55 Flecha curvada hacia la izquierda"/>
          <p:cNvSpPr/>
          <p:nvPr/>
        </p:nvSpPr>
        <p:spPr>
          <a:xfrm>
            <a:off x="5143504" y="6143644"/>
            <a:ext cx="1285884" cy="714356"/>
          </a:xfrm>
          <a:prstGeom prst="curvedLeftArrow">
            <a:avLst>
              <a:gd name="adj1" fmla="val 20502"/>
              <a:gd name="adj2" fmla="val 50000"/>
              <a:gd name="adj3" fmla="val 34091"/>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99592" y="476672"/>
            <a:ext cx="2520280" cy="523220"/>
          </a:xfrm>
          <a:prstGeom prst="rect">
            <a:avLst/>
          </a:prstGeom>
          <a:noFill/>
        </p:spPr>
        <p:txBody>
          <a:bodyPr wrap="square" rtlCol="0">
            <a:spAutoFit/>
          </a:bodyPr>
          <a:lstStyle/>
          <a:p>
            <a:r>
              <a:rPr lang="es-ES_tradnl" sz="2800" b="1" i="1" dirty="0" smtClean="0"/>
              <a:t>PRECISAR</a:t>
            </a:r>
            <a:endParaRPr lang="es-ES_tradnl" sz="2800" b="1" i="1" dirty="0"/>
          </a:p>
        </p:txBody>
      </p:sp>
      <p:sp>
        <p:nvSpPr>
          <p:cNvPr id="4" name="CuadroTexto 3"/>
          <p:cNvSpPr txBox="1"/>
          <p:nvPr/>
        </p:nvSpPr>
        <p:spPr>
          <a:xfrm>
            <a:off x="642910" y="948690"/>
            <a:ext cx="7344816" cy="6463308"/>
          </a:xfrm>
          <a:prstGeom prst="rect">
            <a:avLst/>
          </a:prstGeom>
          <a:noFill/>
        </p:spPr>
        <p:txBody>
          <a:bodyPr wrap="square" rtlCol="0">
            <a:spAutoFit/>
          </a:bodyPr>
          <a:lstStyle/>
          <a:p>
            <a:pPr marL="285750" indent="-285750" algn="just">
              <a:buFont typeface="Arial" panose="020B0604020202020204" pitchFamily="34" charset="0"/>
              <a:buChar char="•"/>
            </a:pPr>
            <a:r>
              <a:rPr lang="es-ES_tradnl" dirty="0" smtClean="0"/>
              <a:t>EL parto pre término anterior es el factor de riesgo de mas fuerte asociación con la ocurrencia de un nuevo parto pre término.</a:t>
            </a:r>
          </a:p>
          <a:p>
            <a:pPr marL="285750" indent="-285750" algn="just">
              <a:buFont typeface="Arial" panose="020B0604020202020204" pitchFamily="34" charset="0"/>
              <a:buChar char="•"/>
            </a:pPr>
            <a:endParaRPr lang="es-ES_tradnl" dirty="0"/>
          </a:p>
          <a:p>
            <a:pPr marL="285750" indent="-285750" algn="just">
              <a:buFont typeface="Arial" panose="020B0604020202020204" pitchFamily="34" charset="0"/>
              <a:buChar char="•"/>
            </a:pPr>
            <a:r>
              <a:rPr lang="es-ES_tradnl" dirty="0" smtClean="0"/>
              <a:t>El uso de progesterona de deposito queda solo para pacientes con gestaciones simples y parto pre término anterior. </a:t>
            </a:r>
            <a:r>
              <a:rPr lang="es-ES_tradnl" b="1" i="1" dirty="0" smtClean="0"/>
              <a:t>No será usada </a:t>
            </a:r>
            <a:r>
              <a:rPr lang="es-ES_tradnl" dirty="0" smtClean="0"/>
              <a:t>en hallazgo por ultrasonografía de </a:t>
            </a:r>
            <a:r>
              <a:rPr lang="es-ES_tradnl" dirty="0"/>
              <a:t>longitud del cérvix menor a </a:t>
            </a:r>
            <a:r>
              <a:rPr lang="es-ES_tradnl" dirty="0" smtClean="0"/>
              <a:t>25mm </a:t>
            </a:r>
            <a:r>
              <a:rPr lang="es-ES_tradnl" b="1" i="1" dirty="0" smtClean="0"/>
              <a:t>sin</a:t>
            </a:r>
            <a:r>
              <a:rPr lang="es-ES_tradnl" dirty="0" smtClean="0"/>
              <a:t> antecedentes de parto pre término.</a:t>
            </a:r>
          </a:p>
          <a:p>
            <a:pPr marL="285750" indent="-285750" algn="just">
              <a:buFont typeface="Arial" panose="020B0604020202020204" pitchFamily="34" charset="0"/>
              <a:buChar char="•"/>
            </a:pPr>
            <a:endParaRPr lang="es-ES_tradnl" dirty="0"/>
          </a:p>
          <a:p>
            <a:pPr marL="285750" indent="-285750" algn="just">
              <a:buFont typeface="Arial" panose="020B0604020202020204" pitchFamily="34" charset="0"/>
              <a:buChar char="•"/>
            </a:pPr>
            <a:r>
              <a:rPr lang="es-ES_tradnl" dirty="0" smtClean="0"/>
              <a:t>Se incorpora cervicometría  a las 20 semanas en los embarazos múltiples, si longitud del cérvix menor a 38 mm se colocará pesario vaginal.</a:t>
            </a:r>
          </a:p>
          <a:p>
            <a:pPr marL="285750" indent="-285750" algn="just">
              <a:buFont typeface="Arial" panose="020B0604020202020204" pitchFamily="34" charset="0"/>
              <a:buChar char="•"/>
            </a:pPr>
            <a:endParaRPr lang="es-ES_tradnl" dirty="0"/>
          </a:p>
          <a:p>
            <a:pPr marL="285750" indent="-285750" algn="just">
              <a:buFont typeface="Arial" panose="020B0604020202020204" pitchFamily="34" charset="0"/>
              <a:buChar char="•"/>
            </a:pPr>
            <a:r>
              <a:rPr lang="es-ES_tradnl" dirty="0" smtClean="0"/>
              <a:t>En embarazos simples si </a:t>
            </a:r>
            <a:r>
              <a:rPr lang="es-ES_tradnl" dirty="0"/>
              <a:t>longitud del cérvix menor a </a:t>
            </a:r>
            <a:r>
              <a:rPr lang="es-ES_tradnl" dirty="0" smtClean="0"/>
              <a:t>25 mm se colocará </a:t>
            </a:r>
            <a:r>
              <a:rPr lang="es-ES_tradnl" dirty="0"/>
              <a:t>pesario </a:t>
            </a:r>
            <a:r>
              <a:rPr lang="es-ES_tradnl" dirty="0" smtClean="0"/>
              <a:t>vaginal.</a:t>
            </a:r>
          </a:p>
          <a:p>
            <a:pPr marL="285750" indent="-285750" algn="just">
              <a:buFont typeface="Arial" panose="020B0604020202020204" pitchFamily="34" charset="0"/>
              <a:buChar char="•"/>
            </a:pPr>
            <a:endParaRPr lang="es-ES_tradnl" dirty="0"/>
          </a:p>
          <a:p>
            <a:pPr marL="285750" indent="-285750" algn="just">
              <a:buFont typeface="Arial" panose="020B0604020202020204" pitchFamily="34" charset="0"/>
              <a:buChar char="•"/>
            </a:pPr>
            <a:r>
              <a:rPr lang="es-ES_tradnl" dirty="0" smtClean="0"/>
              <a:t>Los inductores de la maduración pulmonar (</a:t>
            </a:r>
            <a:r>
              <a:rPr lang="es-ES_tradnl" dirty="0" err="1" smtClean="0"/>
              <a:t>Betametasona</a:t>
            </a:r>
            <a:r>
              <a:rPr lang="es-ES_tradnl" dirty="0" smtClean="0"/>
              <a:t>) a partir de la semana 26 de la gestación solo serán usados:  </a:t>
            </a:r>
          </a:p>
          <a:p>
            <a:pPr marL="285750" indent="-285750">
              <a:buFont typeface="Wingdings" panose="05000000000000000000" pitchFamily="2" charset="2"/>
              <a:buChar char="ü"/>
            </a:pPr>
            <a:r>
              <a:rPr lang="es-ES_tradnl" dirty="0" smtClean="0"/>
              <a:t>      ante la inminencia de parto pre término</a:t>
            </a:r>
          </a:p>
          <a:p>
            <a:pPr marL="285750" indent="-285750">
              <a:buFont typeface="Wingdings" panose="05000000000000000000" pitchFamily="2" charset="2"/>
              <a:buChar char="ü"/>
            </a:pPr>
            <a:r>
              <a:rPr lang="es-ES_tradnl" dirty="0"/>
              <a:t> </a:t>
            </a:r>
            <a:r>
              <a:rPr lang="es-ES_tradnl" dirty="0" smtClean="0"/>
              <a:t>     en los embarazos múltiples</a:t>
            </a:r>
          </a:p>
          <a:p>
            <a:pPr marL="285750" indent="-285750">
              <a:buFont typeface="Wingdings" panose="05000000000000000000" pitchFamily="2" charset="2"/>
              <a:buChar char="ü"/>
            </a:pPr>
            <a:endParaRPr lang="es-ES_tradnl" dirty="0" smtClean="0"/>
          </a:p>
          <a:p>
            <a:pPr algn="just"/>
            <a:r>
              <a:rPr lang="es-ES_tradnl" b="1" dirty="0" smtClean="0"/>
              <a:t>Bibliografía a consultar. Protocolo de manejo del riesgo de parto pretérmino desde la APS. Programa materno Infantil. 2017</a:t>
            </a:r>
            <a:endParaRPr lang="es-ES_tradnl" b="1" dirty="0"/>
          </a:p>
          <a:p>
            <a:endParaRPr lang="es-ES_tradnl" dirty="0" smtClean="0"/>
          </a:p>
          <a:p>
            <a:endParaRPr lang="es-ES_tradnl" dirty="0"/>
          </a:p>
        </p:txBody>
      </p:sp>
    </p:spTree>
    <p:extLst>
      <p:ext uri="{BB962C8B-B14F-4D97-AF65-F5344CB8AC3E}">
        <p14:creationId xmlns:p14="http://schemas.microsoft.com/office/powerpoint/2010/main" val="2747544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28596" y="1714488"/>
            <a:ext cx="8176422" cy="5632311"/>
          </a:xfrm>
          <a:prstGeom prst="rect">
            <a:avLst/>
          </a:prstGeom>
          <a:noFill/>
        </p:spPr>
        <p:txBody>
          <a:bodyPr wrap="square" rtlCol="0">
            <a:spAutoFit/>
          </a:bodyPr>
          <a:lstStyle/>
          <a:p>
            <a:r>
              <a:rPr lang="es-ES" dirty="0"/>
              <a:t>El parto pretérmino se define como aquel que se produce antes de la semana 37 de gestación, se clasifica en</a:t>
            </a:r>
            <a:r>
              <a:rPr lang="es-ES" dirty="0" smtClean="0"/>
              <a:t>:</a:t>
            </a:r>
          </a:p>
          <a:p>
            <a:endParaRPr lang="es-ES" dirty="0"/>
          </a:p>
          <a:p>
            <a:pPr lvl="0"/>
            <a:r>
              <a:rPr lang="es-ES" dirty="0"/>
              <a:t>Prematuro extremo &lt; de 28 semanas</a:t>
            </a:r>
          </a:p>
          <a:p>
            <a:pPr lvl="0"/>
            <a:r>
              <a:rPr lang="es-ES" dirty="0"/>
              <a:t>Gran prematuro de 28 a 32 semanas</a:t>
            </a:r>
          </a:p>
          <a:p>
            <a:pPr lvl="0"/>
            <a:r>
              <a:rPr lang="es-ES" dirty="0"/>
              <a:t>Prematuro moderado de 32 a 34 semanas</a:t>
            </a:r>
          </a:p>
          <a:p>
            <a:pPr lvl="0"/>
            <a:r>
              <a:rPr lang="es-ES" dirty="0"/>
              <a:t>Prematuro tardío de 34 a 35 </a:t>
            </a:r>
            <a:r>
              <a:rPr lang="es-ES" dirty="0" smtClean="0"/>
              <a:t>semanas</a:t>
            </a:r>
          </a:p>
          <a:p>
            <a:pPr lvl="0"/>
            <a:endParaRPr lang="es-ES" dirty="0"/>
          </a:p>
          <a:p>
            <a:r>
              <a:rPr lang="es-ES" b="1" dirty="0"/>
              <a:t>F</a:t>
            </a:r>
            <a:r>
              <a:rPr lang="es-ES" b="1" dirty="0" smtClean="0"/>
              <a:t>actores  </a:t>
            </a:r>
            <a:r>
              <a:rPr lang="es-ES" b="1" dirty="0"/>
              <a:t>más </a:t>
            </a:r>
            <a:r>
              <a:rPr lang="es-ES" b="1" dirty="0" smtClean="0"/>
              <a:t>fuertemente asociados a prematuridad</a:t>
            </a:r>
          </a:p>
          <a:p>
            <a:endParaRPr lang="es-ES" dirty="0"/>
          </a:p>
          <a:p>
            <a:pPr lvl="0"/>
            <a:r>
              <a:rPr lang="es-ES" b="1" dirty="0"/>
              <a:t>Partos pretérmino espontáneos anteriores. Si es &lt; 35 semanas: 1 Riesgo de 15%, 2 partos 41% y si antecedente de 3 partos 67%. Si &lt; 28 semanas el riesgo se multiplica por 10.</a:t>
            </a:r>
            <a:endParaRPr lang="es-ES" dirty="0"/>
          </a:p>
          <a:p>
            <a:pPr lvl="0"/>
            <a:r>
              <a:rPr lang="es-ES" b="1" dirty="0"/>
              <a:t>Abortos espontáneos previos sobre todo en el segundo </a:t>
            </a:r>
            <a:r>
              <a:rPr lang="es-ES" b="1" dirty="0" smtClean="0"/>
              <a:t>trimestre</a:t>
            </a:r>
          </a:p>
          <a:p>
            <a:pPr lvl="0"/>
            <a:r>
              <a:rPr lang="es-ES" b="1" dirty="0" smtClean="0"/>
              <a:t>Malformaciones uterinas</a:t>
            </a:r>
          </a:p>
          <a:p>
            <a:pPr lvl="0"/>
            <a:r>
              <a:rPr lang="es-ES" b="1" dirty="0" smtClean="0"/>
              <a:t>Embarazos múltiples</a:t>
            </a:r>
          </a:p>
          <a:p>
            <a:pPr lvl="0"/>
            <a:r>
              <a:rPr lang="es-ES" b="1" dirty="0" smtClean="0"/>
              <a:t>La </a:t>
            </a:r>
            <a:r>
              <a:rPr lang="es-ES" b="1" dirty="0" smtClean="0"/>
              <a:t>anemia </a:t>
            </a:r>
            <a:r>
              <a:rPr lang="es-ES" b="1" dirty="0"/>
              <a:t>incrementa el riesgo por 2.</a:t>
            </a:r>
            <a:endParaRPr lang="es-ES" dirty="0"/>
          </a:p>
          <a:p>
            <a:pPr lvl="0"/>
            <a:r>
              <a:rPr lang="es-ES" b="1" dirty="0"/>
              <a:t>Edades extremas el riesgo se multiplica por 10</a:t>
            </a:r>
            <a:r>
              <a:rPr lang="es-ES" dirty="0"/>
              <a:t>.</a:t>
            </a:r>
          </a:p>
          <a:p>
            <a:pPr lvl="0"/>
            <a:r>
              <a:rPr lang="es-ES" dirty="0" smtClean="0"/>
              <a:t>.</a:t>
            </a:r>
            <a:endParaRPr lang="es-ES" dirty="0"/>
          </a:p>
          <a:p>
            <a:endParaRPr lang="es-ES" dirty="0"/>
          </a:p>
        </p:txBody>
      </p:sp>
      <p:sp>
        <p:nvSpPr>
          <p:cNvPr id="3" name="CuadroTexto 2"/>
          <p:cNvSpPr txBox="1"/>
          <p:nvPr/>
        </p:nvSpPr>
        <p:spPr>
          <a:xfrm>
            <a:off x="500034" y="1142984"/>
            <a:ext cx="5904656" cy="461665"/>
          </a:xfrm>
          <a:prstGeom prst="rect">
            <a:avLst/>
          </a:prstGeom>
          <a:noFill/>
        </p:spPr>
        <p:txBody>
          <a:bodyPr wrap="square" rtlCol="0">
            <a:spAutoFit/>
          </a:bodyPr>
          <a:lstStyle/>
          <a:p>
            <a:r>
              <a:rPr lang="es-ES_tradnl" sz="2400" b="1" i="1" dirty="0" smtClean="0"/>
              <a:t>Definición</a:t>
            </a:r>
            <a:r>
              <a:rPr lang="es-ES_tradnl" dirty="0" smtClean="0"/>
              <a:t> </a:t>
            </a:r>
            <a:endParaRPr lang="es-ES_tradnl" dirty="0"/>
          </a:p>
        </p:txBody>
      </p:sp>
      <p:sp>
        <p:nvSpPr>
          <p:cNvPr id="4" name="3 CuadroTexto"/>
          <p:cNvSpPr txBox="1"/>
          <p:nvPr/>
        </p:nvSpPr>
        <p:spPr>
          <a:xfrm>
            <a:off x="642910" y="428604"/>
            <a:ext cx="8215370" cy="523220"/>
          </a:xfrm>
          <a:prstGeom prst="rect">
            <a:avLst/>
          </a:prstGeom>
          <a:noFill/>
        </p:spPr>
        <p:txBody>
          <a:bodyPr wrap="square" rtlCol="0">
            <a:spAutoFit/>
          </a:bodyPr>
          <a:lstStyle/>
          <a:p>
            <a:r>
              <a:rPr lang="es-ES" sz="2800" b="1" i="1" dirty="0" smtClean="0"/>
              <a:t>Prevención de la prematuridad</a:t>
            </a:r>
            <a:endParaRPr lang="es-ES" sz="2800" b="1"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85786" y="928670"/>
            <a:ext cx="7715304" cy="5940088"/>
          </a:xfrm>
          <a:prstGeom prst="rect">
            <a:avLst/>
          </a:prstGeom>
          <a:noFill/>
        </p:spPr>
        <p:txBody>
          <a:bodyPr wrap="square" rtlCol="0">
            <a:spAutoFit/>
          </a:bodyPr>
          <a:lstStyle/>
          <a:p>
            <a:r>
              <a:rPr lang="es-ES" sz="2000" dirty="0"/>
              <a:t>La evaluación del riesgo de prematuridad por incompetencia cervical se realizará sobre la base de la puntuación propuesta por la Dra. Gladys Cruz </a:t>
            </a:r>
            <a:r>
              <a:rPr lang="es-ES" sz="2000" dirty="0" smtClean="0"/>
              <a:t>Laguna</a:t>
            </a:r>
          </a:p>
          <a:p>
            <a:endParaRPr lang="es-ES" sz="2000" dirty="0"/>
          </a:p>
          <a:p>
            <a:endParaRPr lang="es-ES" sz="2000" dirty="0" smtClean="0"/>
          </a:p>
          <a:p>
            <a:r>
              <a:rPr lang="es-ES" sz="2000" b="1" dirty="0" smtClean="0"/>
              <a:t>Puntuación </a:t>
            </a:r>
            <a:r>
              <a:rPr lang="es-ES" sz="2000" b="1" dirty="0"/>
              <a:t>para la profilaxis de la prematuridad</a:t>
            </a:r>
            <a:r>
              <a:rPr lang="es-ES" sz="2000" b="1" dirty="0" smtClean="0"/>
              <a:t>.</a:t>
            </a:r>
          </a:p>
          <a:p>
            <a:endParaRPr lang="es-ES" sz="2000" b="1" dirty="0"/>
          </a:p>
          <a:p>
            <a:pPr lvl="0">
              <a:buFont typeface="Arial" pitchFamily="34" charset="0"/>
              <a:buChar char="•"/>
            </a:pPr>
            <a:r>
              <a:rPr lang="es-ES_tradnl" sz="2000" dirty="0"/>
              <a:t>Bajo riesgo para la prematuridad que responde al puntaje de cero a uno. </a:t>
            </a:r>
            <a:endParaRPr lang="es-ES_tradnl" sz="2000" dirty="0" smtClean="0"/>
          </a:p>
          <a:p>
            <a:pPr lvl="0">
              <a:buFont typeface="Arial" pitchFamily="34" charset="0"/>
              <a:buChar char="•"/>
            </a:pPr>
            <a:endParaRPr lang="es-ES" sz="2000" dirty="0"/>
          </a:p>
          <a:p>
            <a:pPr lvl="0">
              <a:buFont typeface="Arial" pitchFamily="34" charset="0"/>
              <a:buChar char="•"/>
            </a:pPr>
            <a:r>
              <a:rPr lang="es-ES_tradnl" sz="2000" dirty="0"/>
              <a:t>Riesgo incrementado para la prematuridad dos puntos</a:t>
            </a:r>
            <a:r>
              <a:rPr lang="es-ES_tradnl" sz="2000" dirty="0" smtClean="0"/>
              <a:t>.</a:t>
            </a:r>
          </a:p>
          <a:p>
            <a:pPr lvl="0">
              <a:buFont typeface="Arial" pitchFamily="34" charset="0"/>
              <a:buChar char="•"/>
            </a:pPr>
            <a:endParaRPr lang="es-ES" sz="2000" dirty="0"/>
          </a:p>
          <a:p>
            <a:pPr lvl="0">
              <a:buFont typeface="Arial" pitchFamily="34" charset="0"/>
              <a:buChar char="•"/>
            </a:pPr>
            <a:r>
              <a:rPr lang="es-MX" sz="2000" dirty="0"/>
              <a:t>Alto riesgo de prematuridad de tres a cinco puntos</a:t>
            </a:r>
            <a:r>
              <a:rPr lang="es-MX" sz="2000" dirty="0" smtClean="0"/>
              <a:t>.</a:t>
            </a:r>
          </a:p>
          <a:p>
            <a:pPr lvl="0">
              <a:buFont typeface="Arial" pitchFamily="34" charset="0"/>
              <a:buChar char="•"/>
            </a:pPr>
            <a:endParaRPr lang="es-ES" sz="2000" dirty="0"/>
          </a:p>
          <a:p>
            <a:pPr lvl="0">
              <a:buFont typeface="Arial" pitchFamily="34" charset="0"/>
              <a:buChar char="•"/>
            </a:pPr>
            <a:r>
              <a:rPr lang="es-ES_tradnl" sz="2000" dirty="0"/>
              <a:t>Inminencia de prematuridad responde al puntaje de seis ó más puntos. </a:t>
            </a:r>
            <a:endParaRPr lang="es-ES_tradnl" sz="2000" dirty="0" smtClean="0"/>
          </a:p>
          <a:p>
            <a:pPr lvl="0"/>
            <a:endParaRPr lang="es-ES" sz="2000" dirty="0"/>
          </a:p>
          <a:p>
            <a:r>
              <a:rPr lang="es-ES_tradnl" sz="2000" b="1" dirty="0"/>
              <a:t>Todo caso evaluado con criterio de uso de Pesario y/o progesterona debe ser seguido por especialista de su área de salud tanto en el Hogar Materno como en el hogar. Estándar de Auditoria</a:t>
            </a:r>
            <a:r>
              <a:rPr lang="es-ES_tradnl" sz="2000" b="1" dirty="0" smtClean="0"/>
              <a:t>.</a:t>
            </a:r>
            <a:endParaRPr lang="es-ES" sz="2000" dirty="0"/>
          </a:p>
        </p:txBody>
      </p:sp>
      <p:sp>
        <p:nvSpPr>
          <p:cNvPr id="4" name="3 CuadroTexto"/>
          <p:cNvSpPr txBox="1"/>
          <p:nvPr/>
        </p:nvSpPr>
        <p:spPr>
          <a:xfrm>
            <a:off x="857224" y="357166"/>
            <a:ext cx="7286676" cy="861774"/>
          </a:xfrm>
          <a:prstGeom prst="rect">
            <a:avLst/>
          </a:prstGeom>
          <a:noFill/>
        </p:spPr>
        <p:txBody>
          <a:bodyPr wrap="square" rtlCol="0">
            <a:spAutoFit/>
          </a:bodyPr>
          <a:lstStyle/>
          <a:p>
            <a:r>
              <a:rPr lang="es-ES" sz="3200" b="1" i="1" dirty="0" smtClean="0"/>
              <a:t>Prevención de la prematuridad</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862905303"/>
              </p:ext>
            </p:extLst>
          </p:nvPr>
        </p:nvGraphicFramePr>
        <p:xfrm>
          <a:off x="1214414" y="285728"/>
          <a:ext cx="6048672" cy="3387007"/>
        </p:xfrm>
        <a:graphic>
          <a:graphicData uri="http://schemas.openxmlformats.org/drawingml/2006/table">
            <a:tbl>
              <a:tblPr/>
              <a:tblGrid>
                <a:gridCol w="1960269"/>
                <a:gridCol w="1485809"/>
                <a:gridCol w="2602594"/>
              </a:tblGrid>
              <a:tr h="214602">
                <a:tc rowSpan="5">
                  <a:txBody>
                    <a:bodyPr/>
                    <a:lstStyle/>
                    <a:p>
                      <a:pPr algn="just">
                        <a:lnSpc>
                          <a:spcPct val="150000"/>
                        </a:lnSpc>
                        <a:spcAft>
                          <a:spcPts val="0"/>
                        </a:spcAft>
                      </a:pPr>
                      <a:r>
                        <a:rPr lang="es-ES" sz="1200" b="1" dirty="0">
                          <a:latin typeface="Arial"/>
                          <a:ea typeface="Times New Roman"/>
                          <a:cs typeface="Times New Roman"/>
                        </a:rPr>
                        <a:t>Longitud cervical</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dirty="0" smtClean="0">
                          <a:latin typeface="Arial"/>
                          <a:ea typeface="Times New Roman"/>
                          <a:cs typeface="Times New Roman"/>
                        </a:rPr>
                        <a:t>30 mm y </a:t>
                      </a:r>
                      <a:r>
                        <a:rPr lang="es-ES" sz="1200" dirty="0">
                          <a:latin typeface="Arial"/>
                          <a:ea typeface="Times New Roman"/>
                          <a:cs typeface="Times New Roman"/>
                        </a:rPr>
                        <a:t>más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just">
                        <a:lnSpc>
                          <a:spcPct val="150000"/>
                        </a:lnSpc>
                        <a:spcAft>
                          <a:spcPts val="0"/>
                        </a:spcAft>
                      </a:pPr>
                      <a:r>
                        <a:rPr lang="es-ES" sz="1200">
                          <a:latin typeface="Arial"/>
                          <a:ea typeface="Times New Roman"/>
                          <a:cs typeface="Times New Roman"/>
                        </a:rPr>
                        <a:t>Es la medición del canal cervical entre los orificios interno y externo</a:t>
                      </a:r>
                      <a:endParaRPr lang="es-E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602">
                <a:tc vMerge="1">
                  <a:txBody>
                    <a:bodyPr/>
                    <a:lstStyle/>
                    <a:p>
                      <a:endParaRPr lang="es-ES"/>
                    </a:p>
                  </a:txBody>
                  <a:tcPr/>
                </a:tc>
                <a:tc>
                  <a:txBody>
                    <a:bodyPr/>
                    <a:lstStyle/>
                    <a:p>
                      <a:pPr algn="just">
                        <a:lnSpc>
                          <a:spcPct val="150000"/>
                        </a:lnSpc>
                        <a:spcAft>
                          <a:spcPts val="0"/>
                        </a:spcAft>
                      </a:pPr>
                      <a:r>
                        <a:rPr lang="es-ES" sz="1200" dirty="0">
                          <a:latin typeface="Arial"/>
                          <a:ea typeface="Times New Roman"/>
                          <a:cs typeface="Times New Roman"/>
                        </a:rPr>
                        <a:t>29 </a:t>
                      </a:r>
                      <a:r>
                        <a:rPr lang="es-ES" sz="1200" dirty="0" smtClean="0">
                          <a:latin typeface="Arial"/>
                          <a:ea typeface="Times New Roman"/>
                          <a:cs typeface="Times New Roman"/>
                        </a:rPr>
                        <a:t>– 25 mm</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214602">
                <a:tc vMerge="1">
                  <a:txBody>
                    <a:bodyPr/>
                    <a:lstStyle/>
                    <a:p>
                      <a:endParaRPr lang="es-ES"/>
                    </a:p>
                  </a:txBody>
                  <a:tcPr/>
                </a:tc>
                <a:tc>
                  <a:txBody>
                    <a:bodyPr/>
                    <a:lstStyle/>
                    <a:p>
                      <a:pPr algn="just">
                        <a:lnSpc>
                          <a:spcPct val="150000"/>
                        </a:lnSpc>
                        <a:spcAft>
                          <a:spcPts val="0"/>
                        </a:spcAft>
                      </a:pPr>
                      <a:r>
                        <a:rPr lang="es-ES" sz="1200" dirty="0">
                          <a:latin typeface="Arial"/>
                          <a:ea typeface="Times New Roman"/>
                          <a:cs typeface="Times New Roman"/>
                        </a:rPr>
                        <a:t>24 </a:t>
                      </a:r>
                      <a:r>
                        <a:rPr lang="es-ES" sz="1200" dirty="0" smtClean="0">
                          <a:latin typeface="Arial"/>
                          <a:ea typeface="Times New Roman"/>
                          <a:cs typeface="Times New Roman"/>
                        </a:rPr>
                        <a:t>– 21 mm</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214602">
                <a:tc vMerge="1">
                  <a:txBody>
                    <a:bodyPr/>
                    <a:lstStyle/>
                    <a:p>
                      <a:endParaRPr lang="es-ES"/>
                    </a:p>
                  </a:txBody>
                  <a:tcPr/>
                </a:tc>
                <a:tc>
                  <a:txBody>
                    <a:bodyPr/>
                    <a:lstStyle/>
                    <a:p>
                      <a:pPr algn="just">
                        <a:lnSpc>
                          <a:spcPct val="150000"/>
                        </a:lnSpc>
                        <a:spcAft>
                          <a:spcPts val="0"/>
                        </a:spcAft>
                      </a:pPr>
                      <a:r>
                        <a:rPr lang="es-ES" sz="1200" dirty="0">
                          <a:latin typeface="Arial"/>
                          <a:ea typeface="Times New Roman"/>
                          <a:cs typeface="Times New Roman"/>
                        </a:rPr>
                        <a:t>20 - </a:t>
                      </a:r>
                      <a:r>
                        <a:rPr lang="es-ES" sz="1200" dirty="0" smtClean="0">
                          <a:latin typeface="Arial"/>
                          <a:ea typeface="Times New Roman"/>
                          <a:cs typeface="Times New Roman"/>
                        </a:rPr>
                        <a:t> 16 mm</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214602">
                <a:tc vMerge="1">
                  <a:txBody>
                    <a:bodyPr/>
                    <a:lstStyle/>
                    <a:p>
                      <a:endParaRPr lang="es-ES"/>
                    </a:p>
                  </a:txBody>
                  <a:tcPr/>
                </a:tc>
                <a:tc>
                  <a:txBody>
                    <a:bodyPr/>
                    <a:lstStyle/>
                    <a:p>
                      <a:pPr algn="just">
                        <a:lnSpc>
                          <a:spcPct val="150000"/>
                        </a:lnSpc>
                        <a:spcAft>
                          <a:spcPts val="0"/>
                        </a:spcAft>
                      </a:pPr>
                      <a:r>
                        <a:rPr lang="es-ES" sz="1200" dirty="0" smtClean="0">
                          <a:latin typeface="Arial"/>
                          <a:ea typeface="Times New Roman"/>
                          <a:cs typeface="Times New Roman"/>
                        </a:rPr>
                        <a:t>15 mm y </a:t>
                      </a:r>
                      <a:r>
                        <a:rPr lang="es-ES" sz="1200" dirty="0">
                          <a:latin typeface="Arial"/>
                          <a:ea typeface="Times New Roman"/>
                          <a:cs typeface="Times New Roman"/>
                        </a:rPr>
                        <a:t>menos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266762">
                <a:tc rowSpan="3">
                  <a:txBody>
                    <a:bodyPr/>
                    <a:lstStyle/>
                    <a:p>
                      <a:pPr algn="just">
                        <a:lnSpc>
                          <a:spcPct val="150000"/>
                        </a:lnSpc>
                        <a:spcAft>
                          <a:spcPts val="0"/>
                        </a:spcAft>
                      </a:pPr>
                      <a:r>
                        <a:rPr lang="es-ES" sz="1200" b="1">
                          <a:latin typeface="Arial"/>
                          <a:ea typeface="Times New Roman"/>
                          <a:cs typeface="Times New Roman"/>
                        </a:rPr>
                        <a:t>Permeabilidad del orificio cervical interno</a:t>
                      </a:r>
                      <a:endParaRPr lang="es-E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a:latin typeface="Arial"/>
                          <a:ea typeface="Times New Roman"/>
                          <a:cs typeface="Times New Roman"/>
                        </a:rPr>
                        <a:t>Menos de 5mm</a:t>
                      </a:r>
                      <a:endParaRPr lang="es-E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lnSpc>
                          <a:spcPct val="150000"/>
                        </a:lnSpc>
                        <a:spcAft>
                          <a:spcPts val="0"/>
                        </a:spcAft>
                      </a:pPr>
                      <a:r>
                        <a:rPr lang="es-ES" sz="1200">
                          <a:latin typeface="Arial"/>
                          <a:ea typeface="Times New Roman"/>
                          <a:cs typeface="Times New Roman"/>
                        </a:rPr>
                        <a:t>Es la dilatación del orificio cervical interno, cuyo vértice se encuentra en el canal cervical</a:t>
                      </a:r>
                      <a:endParaRPr lang="es-E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62">
                <a:tc vMerge="1">
                  <a:txBody>
                    <a:bodyPr/>
                    <a:lstStyle/>
                    <a:p>
                      <a:endParaRPr lang="es-ES"/>
                    </a:p>
                  </a:txBody>
                  <a:tcPr/>
                </a:tc>
                <a:tc>
                  <a:txBody>
                    <a:bodyPr/>
                    <a:lstStyle/>
                    <a:p>
                      <a:pPr algn="just">
                        <a:lnSpc>
                          <a:spcPct val="150000"/>
                        </a:lnSpc>
                        <a:spcAft>
                          <a:spcPts val="0"/>
                        </a:spcAft>
                      </a:pPr>
                      <a:r>
                        <a:rPr lang="es-ES" sz="1200" dirty="0">
                          <a:latin typeface="Arial"/>
                          <a:ea typeface="Times New Roman"/>
                          <a:cs typeface="Times New Roman"/>
                        </a:rPr>
                        <a:t>De </a:t>
                      </a:r>
                      <a:r>
                        <a:rPr lang="es-ES" sz="1200" dirty="0" smtClean="0">
                          <a:latin typeface="Arial"/>
                          <a:ea typeface="Times New Roman"/>
                          <a:cs typeface="Times New Roman"/>
                        </a:rPr>
                        <a:t>5 a 9 mm</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266762">
                <a:tc vMerge="1">
                  <a:txBody>
                    <a:bodyPr/>
                    <a:lstStyle/>
                    <a:p>
                      <a:endParaRPr lang="es-ES"/>
                    </a:p>
                  </a:txBody>
                  <a:tcPr/>
                </a:tc>
                <a:tc>
                  <a:txBody>
                    <a:bodyPr/>
                    <a:lstStyle/>
                    <a:p>
                      <a:pPr algn="just">
                        <a:lnSpc>
                          <a:spcPct val="150000"/>
                        </a:lnSpc>
                        <a:spcAft>
                          <a:spcPts val="0"/>
                        </a:spcAft>
                      </a:pPr>
                      <a:r>
                        <a:rPr lang="es-ES" sz="1200" dirty="0" smtClean="0">
                          <a:latin typeface="Arial"/>
                          <a:ea typeface="Times New Roman"/>
                          <a:cs typeface="Times New Roman"/>
                        </a:rPr>
                        <a:t>10 mm y </a:t>
                      </a:r>
                      <a:r>
                        <a:rPr lang="es-ES" sz="1200" dirty="0">
                          <a:latin typeface="Arial"/>
                          <a:ea typeface="Times New Roman"/>
                          <a:cs typeface="Times New Roman"/>
                        </a:rPr>
                        <a:t>más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266762">
                <a:tc rowSpan="2">
                  <a:txBody>
                    <a:bodyPr/>
                    <a:lstStyle/>
                    <a:p>
                      <a:pPr algn="just">
                        <a:lnSpc>
                          <a:spcPct val="150000"/>
                        </a:lnSpc>
                        <a:spcAft>
                          <a:spcPts val="0"/>
                        </a:spcAft>
                      </a:pPr>
                      <a:r>
                        <a:rPr lang="es-ES" sz="1200" b="1">
                          <a:latin typeface="Arial"/>
                          <a:ea typeface="Times New Roman"/>
                          <a:cs typeface="Times New Roman"/>
                        </a:rPr>
                        <a:t>Prueba de estrés </a:t>
                      </a:r>
                      <a:endParaRPr lang="es-E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a:latin typeface="Arial"/>
                          <a:ea typeface="Times New Roman"/>
                          <a:cs typeface="Times New Roman"/>
                        </a:rPr>
                        <a:t>Positiva</a:t>
                      </a:r>
                      <a:endParaRPr lang="es-E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50000"/>
                        </a:lnSpc>
                        <a:spcAft>
                          <a:spcPts val="0"/>
                        </a:spcAft>
                      </a:pPr>
                      <a:r>
                        <a:rPr lang="es-ES" sz="1200">
                          <a:latin typeface="Arial"/>
                          <a:ea typeface="Times New Roman"/>
                          <a:cs typeface="Times New Roman"/>
                        </a:rPr>
                        <a:t>Acortamiento cervical de o más al realizar presión fúndica uterina</a:t>
                      </a:r>
                      <a:endParaRPr lang="es-E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62">
                <a:tc vMerge="1">
                  <a:txBody>
                    <a:bodyPr/>
                    <a:lstStyle/>
                    <a:p>
                      <a:endParaRPr lang="es-ES"/>
                    </a:p>
                  </a:txBody>
                  <a:tcPr/>
                </a:tc>
                <a:tc>
                  <a:txBody>
                    <a:bodyPr/>
                    <a:lstStyle/>
                    <a:p>
                      <a:pPr algn="just">
                        <a:lnSpc>
                          <a:spcPct val="150000"/>
                        </a:lnSpc>
                        <a:spcAft>
                          <a:spcPts val="0"/>
                        </a:spcAft>
                      </a:pPr>
                      <a:r>
                        <a:rPr lang="es-ES" sz="1200">
                          <a:latin typeface="Arial"/>
                          <a:ea typeface="Times New Roman"/>
                          <a:cs typeface="Times New Roman"/>
                        </a:rPr>
                        <a:t>Negativa</a:t>
                      </a:r>
                      <a:endParaRPr lang="es-E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643807">
                <a:tc>
                  <a:txBody>
                    <a:bodyPr/>
                    <a:lstStyle/>
                    <a:p>
                      <a:pPr algn="just">
                        <a:lnSpc>
                          <a:spcPct val="150000"/>
                        </a:lnSpc>
                        <a:spcAft>
                          <a:spcPts val="0"/>
                        </a:spcAft>
                      </a:pPr>
                      <a:r>
                        <a:rPr lang="es-ES" sz="1200" b="1" dirty="0">
                          <a:latin typeface="Arial"/>
                          <a:ea typeface="Times New Roman"/>
                          <a:cs typeface="Times New Roman"/>
                        </a:rPr>
                        <a:t>Protrusión de membranas</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a:latin typeface="Arial"/>
                          <a:ea typeface="Times New Roman"/>
                          <a:cs typeface="Times New Roman"/>
                        </a:rPr>
                        <a:t>Sí</a:t>
                      </a:r>
                      <a:endParaRPr lang="es-E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dirty="0">
                          <a:latin typeface="Arial"/>
                          <a:ea typeface="Times New Roman"/>
                          <a:cs typeface="Times New Roman"/>
                        </a:rPr>
                        <a:t>Es la protrusión de las membranas amnióticas en el canal cervical</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3162031206"/>
              </p:ext>
            </p:extLst>
          </p:nvPr>
        </p:nvGraphicFramePr>
        <p:xfrm>
          <a:off x="1214414" y="3643314"/>
          <a:ext cx="6075273" cy="2574925"/>
        </p:xfrm>
        <a:graphic>
          <a:graphicData uri="http://schemas.openxmlformats.org/drawingml/2006/table">
            <a:tbl>
              <a:tblPr/>
              <a:tblGrid>
                <a:gridCol w="1428002"/>
                <a:gridCol w="906907"/>
                <a:gridCol w="938223"/>
                <a:gridCol w="975802"/>
                <a:gridCol w="899391"/>
                <a:gridCol w="926948"/>
              </a:tblGrid>
              <a:tr h="495935">
                <a:tc>
                  <a:txBody>
                    <a:bodyPr/>
                    <a:lstStyle/>
                    <a:p>
                      <a:pPr algn="just">
                        <a:lnSpc>
                          <a:spcPct val="150000"/>
                        </a:lnSpc>
                        <a:spcAft>
                          <a:spcPts val="0"/>
                        </a:spcAft>
                      </a:pPr>
                      <a:r>
                        <a:rPr lang="es-ES" sz="1200" b="1" dirty="0">
                          <a:latin typeface="Arial"/>
                          <a:ea typeface="Times New Roman"/>
                          <a:cs typeface="Times New Roman"/>
                        </a:rPr>
                        <a:t>Características cervicales</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b="1" dirty="0">
                          <a:latin typeface="Arial"/>
                          <a:ea typeface="Times New Roman"/>
                          <a:cs typeface="Times New Roman"/>
                        </a:rPr>
                        <a:t>0</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b="1" dirty="0">
                          <a:latin typeface="Arial"/>
                          <a:ea typeface="Times New Roman"/>
                          <a:cs typeface="Times New Roman"/>
                        </a:rPr>
                        <a:t>1</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b="1" dirty="0">
                          <a:latin typeface="Arial"/>
                          <a:ea typeface="Times New Roman"/>
                          <a:cs typeface="Times New Roman"/>
                        </a:rPr>
                        <a:t>2</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b="1" dirty="0">
                          <a:latin typeface="Arial"/>
                          <a:ea typeface="Times New Roman"/>
                          <a:cs typeface="Times New Roman"/>
                        </a:rPr>
                        <a:t>3</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b="1" dirty="0">
                          <a:latin typeface="Arial"/>
                          <a:ea typeface="Times New Roman"/>
                          <a:cs typeface="Times New Roman"/>
                        </a:rPr>
                        <a:t>4</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8465">
                <a:tc>
                  <a:txBody>
                    <a:bodyPr/>
                    <a:lstStyle/>
                    <a:p>
                      <a:pPr algn="just">
                        <a:lnSpc>
                          <a:spcPct val="150000"/>
                        </a:lnSpc>
                        <a:spcAft>
                          <a:spcPts val="0"/>
                        </a:spcAft>
                      </a:pPr>
                      <a:r>
                        <a:rPr lang="es-ES" sz="1200" b="1">
                          <a:latin typeface="Arial"/>
                          <a:ea typeface="Times New Roman"/>
                          <a:cs typeface="Times New Roman"/>
                        </a:rPr>
                        <a:t>Longitud cervical</a:t>
                      </a:r>
                      <a:endParaRPr lang="es-E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dirty="0" smtClean="0">
                          <a:latin typeface="Arial"/>
                          <a:ea typeface="Times New Roman"/>
                          <a:cs typeface="Times New Roman"/>
                        </a:rPr>
                        <a:t>30 mm</a:t>
                      </a:r>
                      <a:r>
                        <a:rPr lang="es-ES" sz="1200" baseline="0" dirty="0" smtClean="0">
                          <a:latin typeface="Arial"/>
                          <a:ea typeface="Times New Roman"/>
                          <a:cs typeface="Times New Roman"/>
                        </a:rPr>
                        <a:t> </a:t>
                      </a:r>
                      <a:r>
                        <a:rPr lang="es-ES" sz="1200" dirty="0" smtClean="0">
                          <a:latin typeface="Arial"/>
                          <a:ea typeface="Times New Roman"/>
                          <a:cs typeface="Times New Roman"/>
                        </a:rPr>
                        <a:t>y </a:t>
                      </a:r>
                      <a:r>
                        <a:rPr lang="es-ES" sz="1200" dirty="0">
                          <a:latin typeface="Arial"/>
                          <a:ea typeface="Times New Roman"/>
                          <a:cs typeface="Times New Roman"/>
                        </a:rPr>
                        <a:t>más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dirty="0">
                          <a:latin typeface="Arial"/>
                          <a:ea typeface="Times New Roman"/>
                          <a:cs typeface="Times New Roman"/>
                        </a:rPr>
                        <a:t>29 - </a:t>
                      </a:r>
                      <a:r>
                        <a:rPr lang="es-ES" sz="1200" dirty="0" smtClean="0">
                          <a:latin typeface="Arial"/>
                          <a:ea typeface="Times New Roman"/>
                          <a:cs typeface="Times New Roman"/>
                        </a:rPr>
                        <a:t>25 mm</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dirty="0">
                          <a:latin typeface="Arial"/>
                          <a:ea typeface="Times New Roman"/>
                          <a:cs typeface="Times New Roman"/>
                        </a:rPr>
                        <a:t>24 </a:t>
                      </a:r>
                      <a:r>
                        <a:rPr lang="es-ES" sz="1200" dirty="0" smtClean="0">
                          <a:latin typeface="Arial"/>
                          <a:ea typeface="Times New Roman"/>
                          <a:cs typeface="Times New Roman"/>
                        </a:rPr>
                        <a:t>– 21 mm</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dirty="0">
                          <a:latin typeface="Arial"/>
                          <a:ea typeface="Times New Roman"/>
                          <a:cs typeface="Times New Roman"/>
                        </a:rPr>
                        <a:t>20 </a:t>
                      </a:r>
                      <a:r>
                        <a:rPr lang="es-ES" sz="1200" dirty="0" smtClean="0">
                          <a:latin typeface="Arial"/>
                          <a:ea typeface="Times New Roman"/>
                          <a:cs typeface="Times New Roman"/>
                        </a:rPr>
                        <a:t>–16 mm </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dirty="0" smtClean="0">
                          <a:latin typeface="Arial"/>
                          <a:ea typeface="Times New Roman"/>
                          <a:cs typeface="Times New Roman"/>
                        </a:rPr>
                        <a:t>15 mm y </a:t>
                      </a:r>
                      <a:r>
                        <a:rPr lang="es-ES" sz="1200" dirty="0">
                          <a:latin typeface="Arial"/>
                          <a:ea typeface="Times New Roman"/>
                          <a:cs typeface="Times New Roman"/>
                        </a:rPr>
                        <a:t>menos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130">
                <a:tc>
                  <a:txBody>
                    <a:bodyPr/>
                    <a:lstStyle/>
                    <a:p>
                      <a:pPr algn="just">
                        <a:lnSpc>
                          <a:spcPct val="150000"/>
                        </a:lnSpc>
                        <a:spcAft>
                          <a:spcPts val="0"/>
                        </a:spcAft>
                      </a:pPr>
                      <a:r>
                        <a:rPr lang="es-ES" sz="1200" b="1">
                          <a:latin typeface="Arial"/>
                          <a:ea typeface="Times New Roman"/>
                          <a:cs typeface="Times New Roman"/>
                        </a:rPr>
                        <a:t>Permeabilidad</a:t>
                      </a:r>
                      <a:endParaRPr lang="es-E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a:latin typeface="Arial"/>
                          <a:ea typeface="Times New Roman"/>
                          <a:cs typeface="Times New Roman"/>
                        </a:rPr>
                        <a:t>Cerrado</a:t>
                      </a:r>
                      <a:endParaRPr lang="es-E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50000"/>
                        </a:lnSpc>
                        <a:spcAft>
                          <a:spcPts val="0"/>
                        </a:spcAft>
                      </a:pPr>
                      <a:endParaRPr lang="es-ES" sz="1200">
                        <a:highlight>
                          <a:srgbClr val="FFFF00"/>
                        </a:highligh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lgn="just">
                        <a:lnSpc>
                          <a:spcPct val="150000"/>
                        </a:lnSpc>
                        <a:spcAft>
                          <a:spcPts val="0"/>
                        </a:spcAft>
                      </a:pPr>
                      <a:r>
                        <a:rPr lang="es-ES" sz="1200" dirty="0">
                          <a:latin typeface="Arial"/>
                          <a:ea typeface="Times New Roman"/>
                          <a:cs typeface="Times New Roman"/>
                        </a:rPr>
                        <a:t>5 </a:t>
                      </a:r>
                      <a:r>
                        <a:rPr lang="es-ES" sz="1200" dirty="0" smtClean="0">
                          <a:latin typeface="Arial"/>
                          <a:ea typeface="Times New Roman"/>
                          <a:cs typeface="Times New Roman"/>
                        </a:rPr>
                        <a:t>– 9 mm</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dirty="0" smtClean="0">
                          <a:latin typeface="Arial"/>
                          <a:ea typeface="Times New Roman"/>
                          <a:cs typeface="Times New Roman"/>
                        </a:rPr>
                        <a:t>10 mm y </a:t>
                      </a:r>
                      <a:r>
                        <a:rPr lang="es-ES" sz="1200" dirty="0">
                          <a:latin typeface="Arial"/>
                          <a:ea typeface="Times New Roman"/>
                          <a:cs typeface="Times New Roman"/>
                        </a:rPr>
                        <a:t>más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0365">
                <a:tc>
                  <a:txBody>
                    <a:bodyPr/>
                    <a:lstStyle/>
                    <a:p>
                      <a:pPr algn="just">
                        <a:lnSpc>
                          <a:spcPct val="150000"/>
                        </a:lnSpc>
                        <a:spcAft>
                          <a:spcPts val="0"/>
                        </a:spcAft>
                      </a:pPr>
                      <a:r>
                        <a:rPr lang="es-ES" sz="1200" b="1">
                          <a:latin typeface="Arial"/>
                          <a:ea typeface="Times New Roman"/>
                          <a:cs typeface="Times New Roman"/>
                        </a:rPr>
                        <a:t>Prueba estrés</a:t>
                      </a:r>
                      <a:endParaRPr lang="es-E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a:latin typeface="Arial"/>
                          <a:ea typeface="Times New Roman"/>
                          <a:cs typeface="Times New Roman"/>
                        </a:rPr>
                        <a:t>Negativa</a:t>
                      </a:r>
                      <a:endParaRPr lang="es-E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3">
                  <a:txBody>
                    <a:bodyPr/>
                    <a:lstStyle/>
                    <a:p>
                      <a:pPr algn="just">
                        <a:lnSpc>
                          <a:spcPct val="150000"/>
                        </a:lnSpc>
                        <a:spcAft>
                          <a:spcPts val="0"/>
                        </a:spcAft>
                      </a:pPr>
                      <a:endParaRPr lang="es-ES" sz="1200">
                        <a:highlight>
                          <a:srgbClr val="FFFF00"/>
                        </a:highligh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s-ES"/>
                    </a:p>
                  </a:txBody>
                  <a:tcPr/>
                </a:tc>
                <a:tc rowSpan="2" hMerge="1">
                  <a:txBody>
                    <a:bodyPr/>
                    <a:lstStyle/>
                    <a:p>
                      <a:endParaRPr lang="es-ES"/>
                    </a:p>
                  </a:txBody>
                  <a:tcPr/>
                </a:tc>
                <a:tc>
                  <a:txBody>
                    <a:bodyPr/>
                    <a:lstStyle/>
                    <a:p>
                      <a:pPr algn="just">
                        <a:lnSpc>
                          <a:spcPct val="150000"/>
                        </a:lnSpc>
                        <a:spcAft>
                          <a:spcPts val="0"/>
                        </a:spcAft>
                      </a:pPr>
                      <a:r>
                        <a:rPr lang="es-ES" sz="1200" dirty="0">
                          <a:latin typeface="Arial"/>
                          <a:ea typeface="Times New Roman"/>
                          <a:cs typeface="Times New Roman"/>
                        </a:rPr>
                        <a:t>Positiva</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670">
                <a:tc>
                  <a:txBody>
                    <a:bodyPr/>
                    <a:lstStyle/>
                    <a:p>
                      <a:pPr algn="just">
                        <a:lnSpc>
                          <a:spcPct val="150000"/>
                        </a:lnSpc>
                        <a:spcAft>
                          <a:spcPts val="0"/>
                        </a:spcAft>
                      </a:pPr>
                      <a:r>
                        <a:rPr lang="es-ES" sz="1200" b="1">
                          <a:latin typeface="Arial"/>
                          <a:ea typeface="Times New Roman"/>
                          <a:cs typeface="Times New Roman"/>
                        </a:rPr>
                        <a:t>Protrusión  de membranas</a:t>
                      </a:r>
                      <a:endParaRPr lang="es-E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200">
                          <a:latin typeface="Arial"/>
                          <a:ea typeface="Times New Roman"/>
                          <a:cs typeface="Times New Roman"/>
                        </a:rPr>
                        <a:t>Ausente</a:t>
                      </a:r>
                      <a:endParaRPr lang="es-E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vMerge="1">
                  <a:txBody>
                    <a:bodyPr/>
                    <a:lstStyle/>
                    <a:p>
                      <a:endParaRPr lang="es-ES"/>
                    </a:p>
                  </a:txBody>
                  <a:tcPr/>
                </a:tc>
                <a:tc hMerge="1" vMerge="1">
                  <a:txBody>
                    <a:bodyPr/>
                    <a:lstStyle/>
                    <a:p>
                      <a:endParaRPr lang="es-ES"/>
                    </a:p>
                  </a:txBody>
                  <a:tcPr/>
                </a:tc>
                <a:tc hMerge="1" vMerge="1">
                  <a:txBody>
                    <a:bodyPr/>
                    <a:lstStyle/>
                    <a:p>
                      <a:endParaRPr lang="es-ES"/>
                    </a:p>
                  </a:txBody>
                  <a:tcPr/>
                </a:tc>
                <a:tc>
                  <a:txBody>
                    <a:bodyPr/>
                    <a:lstStyle/>
                    <a:p>
                      <a:pPr algn="just">
                        <a:lnSpc>
                          <a:spcPct val="150000"/>
                        </a:lnSpc>
                        <a:spcAft>
                          <a:spcPts val="0"/>
                        </a:spcAft>
                      </a:pPr>
                      <a:r>
                        <a:rPr lang="es-ES" sz="1200" dirty="0">
                          <a:latin typeface="Arial"/>
                          <a:ea typeface="Times New Roman"/>
                          <a:cs typeface="Times New Roman"/>
                        </a:rPr>
                        <a:t>Presente</a:t>
                      </a:r>
                      <a:endParaRPr lang="es-E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1428728" y="6429396"/>
            <a:ext cx="6286544" cy="369332"/>
          </a:xfrm>
          <a:prstGeom prst="rect">
            <a:avLst/>
          </a:prstGeom>
          <a:noFill/>
        </p:spPr>
        <p:txBody>
          <a:bodyPr wrap="square" rtlCol="0">
            <a:spAutoFit/>
          </a:bodyPr>
          <a:lstStyle/>
          <a:p>
            <a:r>
              <a:rPr lang="es-ES" b="1" dirty="0" smtClean="0"/>
              <a:t>Score parar la evaluación del riesgo de prematuridad</a:t>
            </a:r>
            <a:endParaRPr lang="es-E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 name="Rectangle 5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grpSp>
        <p:nvGrpSpPr>
          <p:cNvPr id="2049" name="Group 1"/>
          <p:cNvGrpSpPr>
            <a:grpSpLocks noChangeAspect="1"/>
          </p:cNvGrpSpPr>
          <p:nvPr/>
        </p:nvGrpSpPr>
        <p:grpSpPr bwMode="auto">
          <a:xfrm>
            <a:off x="1285852" y="285728"/>
            <a:ext cx="6408712" cy="5688282"/>
            <a:chOff x="1985" y="2576"/>
            <a:chExt cx="8739" cy="7758"/>
          </a:xfrm>
        </p:grpSpPr>
        <p:sp>
          <p:nvSpPr>
            <p:cNvPr id="2098" name="AutoShape 50"/>
            <p:cNvSpPr>
              <a:spLocks noChangeAspect="1" noChangeArrowheads="1" noTextEdit="1"/>
            </p:cNvSpPr>
            <p:nvPr/>
          </p:nvSpPr>
          <p:spPr bwMode="auto">
            <a:xfrm>
              <a:off x="1985" y="2576"/>
              <a:ext cx="8739" cy="7758"/>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097" name="Rectangle 49"/>
            <p:cNvSpPr>
              <a:spLocks noChangeArrowheads="1"/>
            </p:cNvSpPr>
            <p:nvPr/>
          </p:nvSpPr>
          <p:spPr bwMode="auto">
            <a:xfrm>
              <a:off x="1985" y="2576"/>
              <a:ext cx="8739" cy="7758"/>
            </a:xfrm>
            <a:prstGeom prst="rect">
              <a:avLst/>
            </a:prstGeom>
            <a:noFill/>
            <a:ln w="9525">
              <a:noFill/>
              <a:round/>
              <a:headEnd/>
              <a:tailEnd/>
            </a:ln>
          </p:spPr>
          <p:txBody>
            <a:bodyPr vert="horz" wrap="square" lIns="91440" tIns="45720" rIns="91440" bIns="45720" numCol="1" anchor="ctr" anchorCtr="0" compatLnSpc="1">
              <a:prstTxWarp prst="textNoShape">
                <a:avLst/>
              </a:prstTxWarp>
            </a:bodyPr>
            <a:lstStyle/>
            <a:p>
              <a:endParaRPr lang="es-ES"/>
            </a:p>
          </p:txBody>
        </p:sp>
        <p:sp>
          <p:nvSpPr>
            <p:cNvPr id="2096" name="_s1031"/>
            <p:cNvSpPr>
              <a:spLocks noChangeShapeType="1"/>
            </p:cNvSpPr>
            <p:nvPr/>
          </p:nvSpPr>
          <p:spPr bwMode="auto">
            <a:xfrm rot="16200000">
              <a:off x="8908" y="6214"/>
              <a:ext cx="581" cy="60"/>
            </a:xfrm>
            <a:prstGeom prst="bentConnector3">
              <a:avLst>
                <a:gd name="adj1" fmla="val 49912"/>
              </a:avLst>
            </a:prstGeom>
            <a:noFill/>
            <a:ln w="28440">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es-ES"/>
            </a:p>
          </p:txBody>
        </p:sp>
        <p:sp>
          <p:nvSpPr>
            <p:cNvPr id="2095" name="_s1033"/>
            <p:cNvSpPr>
              <a:spLocks noChangeShapeType="1"/>
            </p:cNvSpPr>
            <p:nvPr/>
          </p:nvSpPr>
          <p:spPr bwMode="auto">
            <a:xfrm rot="5400000" flipH="1">
              <a:off x="6900" y="6054"/>
              <a:ext cx="343" cy="68"/>
            </a:xfrm>
            <a:prstGeom prst="bentConnector3">
              <a:avLst>
                <a:gd name="adj1" fmla="val 49856"/>
              </a:avLst>
            </a:prstGeom>
            <a:noFill/>
            <a:ln w="28440">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es-ES"/>
            </a:p>
          </p:txBody>
        </p:sp>
        <p:sp>
          <p:nvSpPr>
            <p:cNvPr id="2094" name="_s1034"/>
            <p:cNvSpPr>
              <a:spLocks noChangeShapeType="1"/>
            </p:cNvSpPr>
            <p:nvPr/>
          </p:nvSpPr>
          <p:spPr bwMode="auto">
            <a:xfrm flipH="1" flipV="1">
              <a:off x="5019" y="5953"/>
              <a:ext cx="66" cy="306"/>
            </a:xfrm>
            <a:prstGeom prst="bentConnector3">
              <a:avLst>
                <a:gd name="adj1" fmla="val 50000"/>
              </a:avLst>
            </a:prstGeom>
            <a:noFill/>
            <a:ln w="28440">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es-ES"/>
            </a:p>
          </p:txBody>
        </p:sp>
        <p:sp>
          <p:nvSpPr>
            <p:cNvPr id="2093" name="_s1035"/>
            <p:cNvSpPr>
              <a:spLocks noChangeShapeType="1"/>
            </p:cNvSpPr>
            <p:nvPr/>
          </p:nvSpPr>
          <p:spPr bwMode="auto">
            <a:xfrm flipV="1">
              <a:off x="3334" y="5800"/>
              <a:ext cx="0" cy="307"/>
            </a:xfrm>
            <a:prstGeom prst="bentConnector3">
              <a:avLst>
                <a:gd name="adj1" fmla="val 50000"/>
              </a:avLst>
            </a:prstGeom>
            <a:noFill/>
            <a:ln w="28440">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es-ES"/>
            </a:p>
          </p:txBody>
        </p:sp>
        <p:sp>
          <p:nvSpPr>
            <p:cNvPr id="2092" name="_s1036"/>
            <p:cNvSpPr>
              <a:spLocks noChangeShapeType="1"/>
            </p:cNvSpPr>
            <p:nvPr/>
          </p:nvSpPr>
          <p:spPr bwMode="auto">
            <a:xfrm rot="10800000">
              <a:off x="6305" y="4779"/>
              <a:ext cx="2147" cy="403"/>
            </a:xfrm>
            <a:prstGeom prst="bentConnector3">
              <a:avLst>
                <a:gd name="adj1" fmla="val -2190"/>
              </a:avLst>
            </a:prstGeom>
            <a:noFill/>
            <a:ln w="28440">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es-ES"/>
            </a:p>
          </p:txBody>
        </p:sp>
        <p:sp>
          <p:nvSpPr>
            <p:cNvPr id="2091" name="_s1037"/>
            <p:cNvSpPr>
              <a:spLocks noChangeShapeType="1"/>
            </p:cNvSpPr>
            <p:nvPr/>
          </p:nvSpPr>
          <p:spPr bwMode="auto">
            <a:xfrm flipH="1" flipV="1">
              <a:off x="5581" y="4797"/>
              <a:ext cx="1454" cy="385"/>
            </a:xfrm>
            <a:prstGeom prst="bentConnector3">
              <a:avLst>
                <a:gd name="adj1" fmla="val 477"/>
              </a:avLst>
            </a:prstGeom>
            <a:noFill/>
            <a:ln w="28440">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es-ES"/>
            </a:p>
          </p:txBody>
        </p:sp>
        <p:sp>
          <p:nvSpPr>
            <p:cNvPr id="2090" name="_s1038"/>
            <p:cNvSpPr>
              <a:spLocks noChangeShapeType="1"/>
            </p:cNvSpPr>
            <p:nvPr/>
          </p:nvSpPr>
          <p:spPr bwMode="auto">
            <a:xfrm flipV="1">
              <a:off x="5019" y="4519"/>
              <a:ext cx="948" cy="663"/>
            </a:xfrm>
            <a:prstGeom prst="bentConnector3">
              <a:avLst>
                <a:gd name="adj1" fmla="val 50000"/>
              </a:avLst>
            </a:prstGeom>
            <a:noFill/>
            <a:ln w="28440">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es-ES"/>
            </a:p>
          </p:txBody>
        </p:sp>
        <p:sp>
          <p:nvSpPr>
            <p:cNvPr id="2089" name="_s1039"/>
            <p:cNvSpPr>
              <a:spLocks noChangeShapeType="1"/>
            </p:cNvSpPr>
            <p:nvPr/>
          </p:nvSpPr>
          <p:spPr bwMode="auto">
            <a:xfrm flipV="1">
              <a:off x="3266" y="4797"/>
              <a:ext cx="2332" cy="538"/>
            </a:xfrm>
            <a:prstGeom prst="bentConnector3">
              <a:avLst>
                <a:gd name="adj1" fmla="val 3685"/>
              </a:avLst>
            </a:prstGeom>
            <a:noFill/>
            <a:ln w="28440">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es-ES"/>
            </a:p>
          </p:txBody>
        </p:sp>
        <p:sp>
          <p:nvSpPr>
            <p:cNvPr id="2088" name="_s1040"/>
            <p:cNvSpPr>
              <a:spLocks noChangeShapeType="1"/>
            </p:cNvSpPr>
            <p:nvPr/>
          </p:nvSpPr>
          <p:spPr bwMode="auto">
            <a:xfrm flipV="1">
              <a:off x="5968" y="3713"/>
              <a:ext cx="0" cy="188"/>
            </a:xfrm>
            <a:prstGeom prst="bentConnector3">
              <a:avLst>
                <a:gd name="adj1" fmla="val 50000"/>
              </a:avLst>
            </a:prstGeom>
            <a:noFill/>
            <a:ln w="28440">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es-ES"/>
            </a:p>
          </p:txBody>
        </p:sp>
        <p:sp>
          <p:nvSpPr>
            <p:cNvPr id="2087" name="_s1041"/>
            <p:cNvSpPr>
              <a:spLocks noChangeShapeType="1"/>
            </p:cNvSpPr>
            <p:nvPr/>
          </p:nvSpPr>
          <p:spPr bwMode="auto">
            <a:xfrm flipV="1">
              <a:off x="5968" y="3134"/>
              <a:ext cx="42" cy="116"/>
            </a:xfrm>
            <a:prstGeom prst="bentConnector3">
              <a:avLst>
                <a:gd name="adj1" fmla="val 50000"/>
              </a:avLst>
            </a:prstGeom>
            <a:noFill/>
            <a:ln w="28440">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es-ES"/>
            </a:p>
          </p:txBody>
        </p:sp>
        <p:grpSp>
          <p:nvGrpSpPr>
            <p:cNvPr id="2084" name="Group 36"/>
            <p:cNvGrpSpPr>
              <a:grpSpLocks/>
            </p:cNvGrpSpPr>
            <p:nvPr/>
          </p:nvGrpSpPr>
          <p:grpSpPr bwMode="auto">
            <a:xfrm>
              <a:off x="3043" y="2671"/>
              <a:ext cx="5935" cy="463"/>
              <a:chOff x="1178" y="138"/>
              <a:chExt cx="6606" cy="670"/>
            </a:xfrm>
          </p:grpSpPr>
          <p:sp>
            <p:nvSpPr>
              <p:cNvPr id="2086" name="_s1042"/>
              <p:cNvSpPr>
                <a:spLocks noChangeArrowheads="1"/>
              </p:cNvSpPr>
              <p:nvPr/>
            </p:nvSpPr>
            <p:spPr bwMode="auto">
              <a:xfrm>
                <a:off x="1178" y="138"/>
                <a:ext cx="6606" cy="670"/>
              </a:xfrm>
              <a:prstGeom prst="roundRect">
                <a:avLst>
                  <a:gd name="adj" fmla="val 16667"/>
                </a:avLst>
              </a:prstGeom>
              <a:solidFill>
                <a:srgbClr val="CCFFFF"/>
              </a:solidFill>
              <a:ln w="9360">
                <a:solidFill>
                  <a:srgbClr val="000080"/>
                </a:solidFill>
                <a:miter lim="800000"/>
                <a:headEnd/>
                <a:tailEnd/>
              </a:ln>
            </p:spPr>
            <p:txBody>
              <a:bodyPr vert="horz" wrap="square" lIns="91440" tIns="45720" rIns="91440" bIns="45720" numCol="1" anchor="ctr" anchorCtr="0" compatLnSpc="1">
                <a:prstTxWarp prst="textNoShape">
                  <a:avLst/>
                </a:prstTxWarp>
              </a:bodyPr>
              <a:lstStyle/>
              <a:p>
                <a:endParaRPr lang="es-ES"/>
              </a:p>
            </p:txBody>
          </p:sp>
          <p:sp>
            <p:nvSpPr>
              <p:cNvPr id="2085" name="Text Box 37"/>
              <p:cNvSpPr txBox="1">
                <a:spLocks noChangeArrowheads="1"/>
              </p:cNvSpPr>
              <p:nvPr/>
            </p:nvSpPr>
            <p:spPr bwMode="auto">
              <a:xfrm>
                <a:off x="1200" y="170"/>
                <a:ext cx="6562" cy="606"/>
              </a:xfrm>
              <a:prstGeom prst="rect">
                <a:avLst/>
              </a:prstGeom>
              <a:noFill/>
              <a:ln w="9525">
                <a:noFill/>
                <a:round/>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Pesquisa Universal</a:t>
                </a:r>
                <a:endParaRPr kumimoji="0" lang="es-ES" sz="40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081" name="Group 33"/>
            <p:cNvGrpSpPr>
              <a:grpSpLocks/>
            </p:cNvGrpSpPr>
            <p:nvPr/>
          </p:nvGrpSpPr>
          <p:grpSpPr bwMode="auto">
            <a:xfrm>
              <a:off x="3002" y="3250"/>
              <a:ext cx="5933" cy="463"/>
              <a:chOff x="1132" y="979"/>
              <a:chExt cx="6605" cy="670"/>
            </a:xfrm>
          </p:grpSpPr>
          <p:sp>
            <p:nvSpPr>
              <p:cNvPr id="2083" name="_s1043"/>
              <p:cNvSpPr>
                <a:spLocks noChangeArrowheads="1"/>
              </p:cNvSpPr>
              <p:nvPr/>
            </p:nvSpPr>
            <p:spPr bwMode="auto">
              <a:xfrm>
                <a:off x="1132" y="979"/>
                <a:ext cx="6605" cy="670"/>
              </a:xfrm>
              <a:prstGeom prst="roundRect">
                <a:avLst>
                  <a:gd name="adj" fmla="val 16667"/>
                </a:avLst>
              </a:prstGeom>
              <a:solidFill>
                <a:srgbClr val="CCFFFF"/>
              </a:solidFill>
              <a:ln w="9360">
                <a:solidFill>
                  <a:srgbClr val="000080"/>
                </a:solidFill>
                <a:miter lim="800000"/>
                <a:headEnd/>
                <a:tailEnd/>
              </a:ln>
            </p:spPr>
            <p:txBody>
              <a:bodyPr vert="horz" wrap="square" lIns="91440" tIns="45720" rIns="91440" bIns="45720" numCol="1" anchor="ctr" anchorCtr="0" compatLnSpc="1">
                <a:prstTxWarp prst="textNoShape">
                  <a:avLst/>
                </a:prstTxWarp>
              </a:bodyPr>
              <a:lstStyle/>
              <a:p>
                <a:endParaRPr lang="es-ES"/>
              </a:p>
            </p:txBody>
          </p:sp>
          <p:sp>
            <p:nvSpPr>
              <p:cNvPr id="2082" name="Text Box 34"/>
              <p:cNvSpPr txBox="1">
                <a:spLocks noChangeArrowheads="1"/>
              </p:cNvSpPr>
              <p:nvPr/>
            </p:nvSpPr>
            <p:spPr bwMode="auto">
              <a:xfrm>
                <a:off x="1153" y="1012"/>
                <a:ext cx="6563" cy="605"/>
              </a:xfrm>
              <a:prstGeom prst="rect">
                <a:avLst/>
              </a:prstGeom>
              <a:noFill/>
              <a:ln w="9525">
                <a:noFill/>
                <a:round/>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Ultrasonido transvaginal entre las 20 -22 semanas</a:t>
                </a:r>
                <a:endParaRPr kumimoji="0" lang="es-ES" sz="40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078" name="Group 30"/>
            <p:cNvGrpSpPr>
              <a:grpSpLocks/>
            </p:cNvGrpSpPr>
            <p:nvPr/>
          </p:nvGrpSpPr>
          <p:grpSpPr bwMode="auto">
            <a:xfrm>
              <a:off x="3002" y="3903"/>
              <a:ext cx="5933" cy="617"/>
              <a:chOff x="1132" y="1925"/>
              <a:chExt cx="6605" cy="894"/>
            </a:xfrm>
          </p:grpSpPr>
          <p:sp>
            <p:nvSpPr>
              <p:cNvPr id="2080" name="_s1044"/>
              <p:cNvSpPr>
                <a:spLocks noChangeArrowheads="1"/>
              </p:cNvSpPr>
              <p:nvPr/>
            </p:nvSpPr>
            <p:spPr bwMode="auto">
              <a:xfrm>
                <a:off x="1132" y="1925"/>
                <a:ext cx="6605" cy="894"/>
              </a:xfrm>
              <a:prstGeom prst="roundRect">
                <a:avLst>
                  <a:gd name="adj" fmla="val 16667"/>
                </a:avLst>
              </a:prstGeom>
              <a:solidFill>
                <a:srgbClr val="CCFFFF"/>
              </a:solidFill>
              <a:ln w="9360">
                <a:solidFill>
                  <a:srgbClr val="000080"/>
                </a:solidFill>
                <a:miter lim="800000"/>
                <a:headEnd/>
                <a:tailEnd/>
              </a:ln>
            </p:spPr>
            <p:txBody>
              <a:bodyPr vert="horz" wrap="square" lIns="91440" tIns="45720" rIns="91440" bIns="45720" numCol="1" anchor="ctr" anchorCtr="0" compatLnSpc="1">
                <a:prstTxWarp prst="textNoShape">
                  <a:avLst/>
                </a:prstTxWarp>
              </a:bodyPr>
              <a:lstStyle/>
              <a:p>
                <a:endParaRPr lang="es-ES"/>
              </a:p>
            </p:txBody>
          </p:sp>
          <p:sp>
            <p:nvSpPr>
              <p:cNvPr id="2079" name="Text Box 31"/>
              <p:cNvSpPr txBox="1">
                <a:spLocks noChangeArrowheads="1"/>
              </p:cNvSpPr>
              <p:nvPr/>
            </p:nvSpPr>
            <p:spPr bwMode="auto">
              <a:xfrm>
                <a:off x="1161" y="1968"/>
                <a:ext cx="6547" cy="807"/>
              </a:xfrm>
              <a:prstGeom prst="rect">
                <a:avLst/>
              </a:prstGeom>
              <a:noFill/>
              <a:ln w="9525">
                <a:noFill/>
                <a:round/>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Estratificaci</a:t>
                </a:r>
                <a:r>
                  <a:rPr kumimoji="0" lang="es-ES" sz="1400" b="1" i="0" u="none" strike="noStrike" cap="none" normalizeH="0" baseline="0" dirty="0" smtClean="0">
                    <a:ln>
                      <a:noFill/>
                    </a:ln>
                    <a:solidFill>
                      <a:srgbClr val="333399"/>
                    </a:solidFill>
                    <a:effectLst/>
                    <a:latin typeface="Arial" pitchFamily="34" charset="0"/>
                    <a:ea typeface="Times New Roman" pitchFamily="18" charset="0"/>
                    <a:cs typeface="Arial" pitchFamily="34" charset="0"/>
                  </a:rPr>
                  <a:t>ó</a:t>
                </a: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n del riesgo seg</a:t>
                </a:r>
                <a:r>
                  <a:rPr kumimoji="0" lang="es-ES" sz="1400" b="1" i="0" u="none" strike="noStrike" cap="none" normalizeH="0" baseline="0" dirty="0" smtClean="0">
                    <a:ln>
                      <a:noFill/>
                    </a:ln>
                    <a:solidFill>
                      <a:srgbClr val="333399"/>
                    </a:solidFill>
                    <a:effectLst/>
                    <a:latin typeface="Arial" pitchFamily="34" charset="0"/>
                    <a:ea typeface="Times New Roman" pitchFamily="18" charset="0"/>
                    <a:cs typeface="Arial" pitchFamily="34" charset="0"/>
                  </a:rPr>
                  <a:t>ú</a:t>
                </a: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n escala de puntuaci</a:t>
                </a:r>
                <a:r>
                  <a:rPr kumimoji="0" lang="es-ES" sz="1400" b="1" i="0" u="none" strike="noStrike" cap="none" normalizeH="0" baseline="0" dirty="0" smtClean="0">
                    <a:ln>
                      <a:noFill/>
                    </a:ln>
                    <a:solidFill>
                      <a:srgbClr val="333399"/>
                    </a:solidFill>
                    <a:effectLst/>
                    <a:latin typeface="Arial" pitchFamily="34" charset="0"/>
                    <a:ea typeface="Times New Roman" pitchFamily="18" charset="0"/>
                    <a:cs typeface="Arial" pitchFamily="34" charset="0"/>
                  </a:rPr>
                  <a:t>ó</a:t>
                </a: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n</a:t>
                </a:r>
                <a:endParaRPr kumimoji="0" lang="es-ES" sz="36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075" name="Group 27"/>
            <p:cNvGrpSpPr>
              <a:grpSpLocks/>
            </p:cNvGrpSpPr>
            <p:nvPr/>
          </p:nvGrpSpPr>
          <p:grpSpPr bwMode="auto">
            <a:xfrm>
              <a:off x="2524" y="5337"/>
              <a:ext cx="1483" cy="463"/>
              <a:chOff x="600" y="4005"/>
              <a:chExt cx="1652" cy="670"/>
            </a:xfrm>
          </p:grpSpPr>
          <p:sp>
            <p:nvSpPr>
              <p:cNvPr id="2077" name="_s1045"/>
              <p:cNvSpPr>
                <a:spLocks noChangeArrowheads="1"/>
              </p:cNvSpPr>
              <p:nvPr/>
            </p:nvSpPr>
            <p:spPr bwMode="auto">
              <a:xfrm>
                <a:off x="600" y="4005"/>
                <a:ext cx="1652" cy="670"/>
              </a:xfrm>
              <a:prstGeom prst="roundRect">
                <a:avLst>
                  <a:gd name="adj" fmla="val 16667"/>
                </a:avLst>
              </a:prstGeom>
              <a:solidFill>
                <a:srgbClr val="CCFFFF"/>
              </a:solidFill>
              <a:ln w="9360">
                <a:solidFill>
                  <a:srgbClr val="000080"/>
                </a:solidFill>
                <a:miter lim="800000"/>
                <a:headEnd/>
                <a:tailEnd/>
              </a:ln>
            </p:spPr>
            <p:txBody>
              <a:bodyPr vert="horz" wrap="square" lIns="91440" tIns="45720" rIns="91440" bIns="45720" numCol="1" anchor="ctr" anchorCtr="0" compatLnSpc="1">
                <a:prstTxWarp prst="textNoShape">
                  <a:avLst/>
                </a:prstTxWarp>
              </a:bodyPr>
              <a:lstStyle/>
              <a:p>
                <a:endParaRPr lang="es-ES"/>
              </a:p>
            </p:txBody>
          </p:sp>
          <p:sp>
            <p:nvSpPr>
              <p:cNvPr id="2076" name="Text Box 28"/>
              <p:cNvSpPr txBox="1">
                <a:spLocks noChangeArrowheads="1"/>
              </p:cNvSpPr>
              <p:nvPr/>
            </p:nvSpPr>
            <p:spPr bwMode="auto">
              <a:xfrm>
                <a:off x="622" y="4037"/>
                <a:ext cx="1608" cy="605"/>
              </a:xfrm>
              <a:prstGeom prst="rect">
                <a:avLst/>
              </a:prstGeom>
              <a:noFill/>
              <a:ln w="9525">
                <a:noFill/>
                <a:round/>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Bajo riesgo</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072" name="Group 24"/>
            <p:cNvGrpSpPr>
              <a:grpSpLocks/>
            </p:cNvGrpSpPr>
            <p:nvPr/>
          </p:nvGrpSpPr>
          <p:grpSpPr bwMode="auto">
            <a:xfrm>
              <a:off x="4143" y="5183"/>
              <a:ext cx="1753" cy="770"/>
              <a:chOff x="2402" y="3781"/>
              <a:chExt cx="1952" cy="1117"/>
            </a:xfrm>
          </p:grpSpPr>
          <p:sp>
            <p:nvSpPr>
              <p:cNvPr id="2074" name="_s1046"/>
              <p:cNvSpPr>
                <a:spLocks noChangeArrowheads="1"/>
              </p:cNvSpPr>
              <p:nvPr/>
            </p:nvSpPr>
            <p:spPr bwMode="auto">
              <a:xfrm>
                <a:off x="2402" y="3781"/>
                <a:ext cx="1952" cy="1117"/>
              </a:xfrm>
              <a:prstGeom prst="roundRect">
                <a:avLst>
                  <a:gd name="adj" fmla="val 16667"/>
                </a:avLst>
              </a:prstGeom>
              <a:solidFill>
                <a:srgbClr val="CCFFFF"/>
              </a:solidFill>
              <a:ln w="9360">
                <a:solidFill>
                  <a:srgbClr val="000080"/>
                </a:solidFill>
                <a:miter lim="800000"/>
                <a:headEnd/>
                <a:tailEnd/>
              </a:ln>
            </p:spPr>
            <p:txBody>
              <a:bodyPr vert="horz" wrap="square" lIns="91440" tIns="45720" rIns="91440" bIns="45720" numCol="1" anchor="ctr" anchorCtr="0" compatLnSpc="1">
                <a:prstTxWarp prst="textNoShape">
                  <a:avLst/>
                </a:prstTxWarp>
              </a:bodyPr>
              <a:lstStyle/>
              <a:p>
                <a:endParaRPr lang="es-ES"/>
              </a:p>
            </p:txBody>
          </p:sp>
          <p:sp>
            <p:nvSpPr>
              <p:cNvPr id="2073" name="Text Box 25"/>
              <p:cNvSpPr txBox="1">
                <a:spLocks noChangeArrowheads="1"/>
              </p:cNvSpPr>
              <p:nvPr/>
            </p:nvSpPr>
            <p:spPr bwMode="auto">
              <a:xfrm>
                <a:off x="2438" y="3834"/>
                <a:ext cx="1880" cy="1011"/>
              </a:xfrm>
              <a:prstGeom prst="rect">
                <a:avLst/>
              </a:prstGeom>
              <a:noFill/>
              <a:ln w="9525">
                <a:noFill/>
                <a:round/>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Riesgo incrementado</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069" name="Group 21"/>
            <p:cNvGrpSpPr>
              <a:grpSpLocks/>
            </p:cNvGrpSpPr>
            <p:nvPr/>
          </p:nvGrpSpPr>
          <p:grpSpPr bwMode="auto">
            <a:xfrm>
              <a:off x="6498" y="5183"/>
              <a:ext cx="1079" cy="770"/>
              <a:chOff x="5024" y="3781"/>
              <a:chExt cx="1201" cy="1117"/>
            </a:xfrm>
          </p:grpSpPr>
          <p:sp>
            <p:nvSpPr>
              <p:cNvPr id="2071" name="_s1047"/>
              <p:cNvSpPr>
                <a:spLocks noChangeArrowheads="1"/>
              </p:cNvSpPr>
              <p:nvPr/>
            </p:nvSpPr>
            <p:spPr bwMode="auto">
              <a:xfrm>
                <a:off x="5024" y="3781"/>
                <a:ext cx="1201" cy="1117"/>
              </a:xfrm>
              <a:prstGeom prst="roundRect">
                <a:avLst>
                  <a:gd name="adj" fmla="val 16667"/>
                </a:avLst>
              </a:prstGeom>
              <a:solidFill>
                <a:srgbClr val="CCFFFF"/>
              </a:solidFill>
              <a:ln w="9360">
                <a:solidFill>
                  <a:srgbClr val="000080"/>
                </a:solidFill>
                <a:miter lim="800000"/>
                <a:headEnd/>
                <a:tailEnd/>
              </a:ln>
            </p:spPr>
            <p:txBody>
              <a:bodyPr vert="horz" wrap="square" lIns="91440" tIns="45720" rIns="91440" bIns="45720" numCol="1" anchor="ctr" anchorCtr="0" compatLnSpc="1">
                <a:prstTxWarp prst="textNoShape">
                  <a:avLst/>
                </a:prstTxWarp>
              </a:bodyPr>
              <a:lstStyle/>
              <a:p>
                <a:endParaRPr lang="es-ES"/>
              </a:p>
            </p:txBody>
          </p:sp>
          <p:sp>
            <p:nvSpPr>
              <p:cNvPr id="2070" name="Text Box 22"/>
              <p:cNvSpPr txBox="1">
                <a:spLocks noChangeArrowheads="1"/>
              </p:cNvSpPr>
              <p:nvPr/>
            </p:nvSpPr>
            <p:spPr bwMode="auto">
              <a:xfrm>
                <a:off x="5060" y="3834"/>
                <a:ext cx="1129" cy="1011"/>
              </a:xfrm>
              <a:prstGeom prst="rect">
                <a:avLst/>
              </a:prstGeom>
              <a:noFill/>
              <a:ln w="9525">
                <a:noFill/>
                <a:round/>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Alto riesgo</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066" name="Group 18"/>
            <p:cNvGrpSpPr>
              <a:grpSpLocks/>
            </p:cNvGrpSpPr>
            <p:nvPr/>
          </p:nvGrpSpPr>
          <p:grpSpPr bwMode="auto">
            <a:xfrm>
              <a:off x="8225" y="5183"/>
              <a:ext cx="1887" cy="770"/>
              <a:chOff x="6946" y="3781"/>
              <a:chExt cx="2101" cy="1117"/>
            </a:xfrm>
          </p:grpSpPr>
          <p:sp>
            <p:nvSpPr>
              <p:cNvPr id="2068" name="_s1048"/>
              <p:cNvSpPr>
                <a:spLocks noChangeArrowheads="1"/>
              </p:cNvSpPr>
              <p:nvPr/>
            </p:nvSpPr>
            <p:spPr bwMode="auto">
              <a:xfrm>
                <a:off x="6946" y="3781"/>
                <a:ext cx="2101" cy="1117"/>
              </a:xfrm>
              <a:prstGeom prst="roundRect">
                <a:avLst>
                  <a:gd name="adj" fmla="val 16667"/>
                </a:avLst>
              </a:prstGeom>
              <a:solidFill>
                <a:srgbClr val="CCFFFF"/>
              </a:solidFill>
              <a:ln w="9360">
                <a:solidFill>
                  <a:srgbClr val="000080"/>
                </a:solidFill>
                <a:miter lim="800000"/>
                <a:headEnd/>
                <a:tailEnd/>
              </a:ln>
            </p:spPr>
            <p:txBody>
              <a:bodyPr vert="horz" wrap="square" lIns="91440" tIns="45720" rIns="91440" bIns="45720" numCol="1" anchor="ctr" anchorCtr="0" compatLnSpc="1">
                <a:prstTxWarp prst="textNoShape">
                  <a:avLst/>
                </a:prstTxWarp>
              </a:bodyPr>
              <a:lstStyle/>
              <a:p>
                <a:endParaRPr lang="es-ES"/>
              </a:p>
            </p:txBody>
          </p:sp>
          <p:sp>
            <p:nvSpPr>
              <p:cNvPr id="2067" name="Text Box 19"/>
              <p:cNvSpPr txBox="1">
                <a:spLocks noChangeArrowheads="1"/>
              </p:cNvSpPr>
              <p:nvPr/>
            </p:nvSpPr>
            <p:spPr bwMode="auto">
              <a:xfrm>
                <a:off x="6982" y="3834"/>
                <a:ext cx="2030" cy="1011"/>
              </a:xfrm>
              <a:prstGeom prst="rect">
                <a:avLst/>
              </a:prstGeom>
              <a:noFill/>
              <a:ln w="9525">
                <a:noFill/>
                <a:round/>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Inminencia de prematuridad</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063" name="Group 15"/>
            <p:cNvGrpSpPr>
              <a:grpSpLocks/>
            </p:cNvGrpSpPr>
            <p:nvPr/>
          </p:nvGrpSpPr>
          <p:grpSpPr bwMode="auto">
            <a:xfrm>
              <a:off x="2524" y="6108"/>
              <a:ext cx="1619" cy="769"/>
              <a:chOff x="600" y="5122"/>
              <a:chExt cx="1802" cy="1116"/>
            </a:xfrm>
          </p:grpSpPr>
          <p:sp>
            <p:nvSpPr>
              <p:cNvPr id="2065" name="_s1049"/>
              <p:cNvSpPr>
                <a:spLocks noChangeArrowheads="1"/>
              </p:cNvSpPr>
              <p:nvPr/>
            </p:nvSpPr>
            <p:spPr bwMode="auto">
              <a:xfrm>
                <a:off x="600" y="5122"/>
                <a:ext cx="1802" cy="1116"/>
              </a:xfrm>
              <a:prstGeom prst="roundRect">
                <a:avLst>
                  <a:gd name="adj" fmla="val 16667"/>
                </a:avLst>
              </a:prstGeom>
              <a:solidFill>
                <a:srgbClr val="CCFFFF"/>
              </a:solidFill>
              <a:ln w="9360">
                <a:solidFill>
                  <a:srgbClr val="000080"/>
                </a:solidFill>
                <a:miter lim="800000"/>
                <a:headEnd/>
                <a:tailEnd/>
              </a:ln>
            </p:spPr>
            <p:txBody>
              <a:bodyPr vert="horz" wrap="square" lIns="91440" tIns="45720" rIns="91440" bIns="45720" numCol="1" anchor="ctr" anchorCtr="0" compatLnSpc="1">
                <a:prstTxWarp prst="textNoShape">
                  <a:avLst/>
                </a:prstTxWarp>
              </a:bodyPr>
              <a:lstStyle/>
              <a:p>
                <a:endParaRPr lang="es-ES"/>
              </a:p>
            </p:txBody>
          </p:sp>
          <p:sp>
            <p:nvSpPr>
              <p:cNvPr id="2064" name="Text Box 16"/>
              <p:cNvSpPr txBox="1">
                <a:spLocks noChangeArrowheads="1"/>
              </p:cNvSpPr>
              <p:nvPr/>
            </p:nvSpPr>
            <p:spPr bwMode="auto">
              <a:xfrm>
                <a:off x="636" y="5174"/>
                <a:ext cx="1730" cy="1011"/>
              </a:xfrm>
              <a:prstGeom prst="rect">
                <a:avLst/>
              </a:prstGeom>
              <a:noFill/>
              <a:ln w="9525">
                <a:noFill/>
                <a:round/>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Seguimiento habitual</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060" name="Group 12"/>
            <p:cNvGrpSpPr>
              <a:grpSpLocks/>
            </p:cNvGrpSpPr>
            <p:nvPr/>
          </p:nvGrpSpPr>
          <p:grpSpPr bwMode="auto">
            <a:xfrm>
              <a:off x="4278" y="6261"/>
              <a:ext cx="2027" cy="1232"/>
              <a:chOff x="2552" y="5345"/>
              <a:chExt cx="1802" cy="1787"/>
            </a:xfrm>
          </p:grpSpPr>
          <p:sp>
            <p:nvSpPr>
              <p:cNvPr id="2062" name="_s1050"/>
              <p:cNvSpPr>
                <a:spLocks noChangeArrowheads="1"/>
              </p:cNvSpPr>
              <p:nvPr/>
            </p:nvSpPr>
            <p:spPr bwMode="auto">
              <a:xfrm>
                <a:off x="2552" y="5345"/>
                <a:ext cx="1802" cy="1787"/>
              </a:xfrm>
              <a:prstGeom prst="roundRect">
                <a:avLst>
                  <a:gd name="adj" fmla="val 16667"/>
                </a:avLst>
              </a:prstGeom>
              <a:solidFill>
                <a:srgbClr val="CCFFFF"/>
              </a:solidFill>
              <a:ln w="9360">
                <a:solidFill>
                  <a:srgbClr val="000080"/>
                </a:solidFill>
                <a:miter lim="800000"/>
                <a:headEnd/>
                <a:tailEnd/>
              </a:ln>
            </p:spPr>
            <p:txBody>
              <a:bodyPr vert="horz" wrap="square" lIns="91440" tIns="45720" rIns="91440" bIns="45720" numCol="1" anchor="ctr" anchorCtr="0" compatLnSpc="1">
                <a:prstTxWarp prst="textNoShape">
                  <a:avLst/>
                </a:prstTxWarp>
              </a:bodyPr>
              <a:lstStyle/>
              <a:p>
                <a:endParaRPr lang="es-ES"/>
              </a:p>
            </p:txBody>
          </p:sp>
          <p:sp>
            <p:nvSpPr>
              <p:cNvPr id="2061" name="Text Box 13"/>
              <p:cNvSpPr txBox="1">
                <a:spLocks noChangeArrowheads="1"/>
              </p:cNvSpPr>
              <p:nvPr/>
            </p:nvSpPr>
            <p:spPr bwMode="auto">
              <a:xfrm>
                <a:off x="2610" y="5431"/>
                <a:ext cx="1685" cy="1614"/>
              </a:xfrm>
              <a:prstGeom prst="rect">
                <a:avLst/>
              </a:prstGeom>
              <a:noFill/>
              <a:ln w="9525">
                <a:noFill/>
                <a:round/>
                <a:headEnd/>
                <a:tailEnd/>
              </a:ln>
            </p:spPr>
            <p:txBody>
              <a:bodyPr vert="horz" wrap="square" lIns="67666" tIns="33833" rIns="67666" bIns="33833"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Reposo en casa,  actividad f</a:t>
                </a:r>
                <a:r>
                  <a:rPr kumimoji="0" lang="es-ES" sz="1400" b="1" i="0" u="none" strike="noStrike" cap="none" normalizeH="0" baseline="0" dirty="0" smtClean="0">
                    <a:ln>
                      <a:noFill/>
                    </a:ln>
                    <a:solidFill>
                      <a:srgbClr val="333399"/>
                    </a:solidFill>
                    <a:effectLst/>
                    <a:latin typeface="Arial" pitchFamily="34" charset="0"/>
                    <a:ea typeface="Times New Roman" pitchFamily="18" charset="0"/>
                    <a:cs typeface="Arial" pitchFamily="34" charset="0"/>
                  </a:rPr>
                  <a:t>í</a:t>
                </a: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sica ligera (Ingreso domiciliario)</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057" name="Group 9"/>
            <p:cNvGrpSpPr>
              <a:grpSpLocks/>
            </p:cNvGrpSpPr>
            <p:nvPr/>
          </p:nvGrpSpPr>
          <p:grpSpPr bwMode="auto">
            <a:xfrm>
              <a:off x="6304" y="6258"/>
              <a:ext cx="2050" cy="2018"/>
              <a:chOff x="3453" y="7356"/>
              <a:chExt cx="2208" cy="1608"/>
            </a:xfrm>
          </p:grpSpPr>
          <p:sp>
            <p:nvSpPr>
              <p:cNvPr id="2059" name="_s1052"/>
              <p:cNvSpPr>
                <a:spLocks noChangeArrowheads="1"/>
              </p:cNvSpPr>
              <p:nvPr/>
            </p:nvSpPr>
            <p:spPr bwMode="auto">
              <a:xfrm>
                <a:off x="3453" y="7356"/>
                <a:ext cx="2102" cy="1564"/>
              </a:xfrm>
              <a:prstGeom prst="roundRect">
                <a:avLst>
                  <a:gd name="adj" fmla="val 16667"/>
                </a:avLst>
              </a:prstGeom>
              <a:solidFill>
                <a:srgbClr val="CCFFFF"/>
              </a:solidFill>
              <a:ln w="9360">
                <a:solidFill>
                  <a:srgbClr val="000080"/>
                </a:solidFill>
                <a:miter lim="800000"/>
                <a:headEnd/>
                <a:tailEnd/>
              </a:ln>
            </p:spPr>
            <p:txBody>
              <a:bodyPr vert="horz" wrap="square" lIns="91440" tIns="45720" rIns="91440" bIns="45720" numCol="1" anchor="ctr" anchorCtr="0" compatLnSpc="1">
                <a:prstTxWarp prst="textNoShape">
                  <a:avLst/>
                </a:prstTxWarp>
              </a:bodyPr>
              <a:lstStyle/>
              <a:p>
                <a:endParaRPr lang="es-ES"/>
              </a:p>
            </p:txBody>
          </p:sp>
          <p:sp>
            <p:nvSpPr>
              <p:cNvPr id="2058" name="Text Box 10"/>
              <p:cNvSpPr txBox="1">
                <a:spLocks noChangeArrowheads="1"/>
              </p:cNvSpPr>
              <p:nvPr/>
            </p:nvSpPr>
            <p:spPr bwMode="auto">
              <a:xfrm>
                <a:off x="3661" y="7552"/>
                <a:ext cx="2000" cy="1412"/>
              </a:xfrm>
              <a:prstGeom prst="rect">
                <a:avLst/>
              </a:prstGeom>
              <a:noFill/>
              <a:ln w="9525">
                <a:noFill/>
                <a:round/>
                <a:headEnd/>
                <a:tailEnd/>
              </a:ln>
            </p:spPr>
            <p:txBody>
              <a:bodyPr vert="horz" wrap="square" lIns="67666" tIns="33833" rIns="67666" bIns="33833"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Ingreso Hogar materno u hospitalario. Reposo relativo, actividad f</a:t>
                </a:r>
                <a:r>
                  <a:rPr kumimoji="0" lang="es-ES" sz="1400" b="1" i="0" u="none" strike="noStrike" cap="none" normalizeH="0" baseline="0" dirty="0" smtClean="0">
                    <a:ln>
                      <a:noFill/>
                    </a:ln>
                    <a:solidFill>
                      <a:srgbClr val="333399"/>
                    </a:solidFill>
                    <a:effectLst/>
                    <a:latin typeface="Arial" pitchFamily="34" charset="0"/>
                    <a:ea typeface="Times New Roman" pitchFamily="18" charset="0"/>
                    <a:cs typeface="Arial" pitchFamily="34" charset="0"/>
                  </a:rPr>
                  <a:t>í</a:t>
                </a: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sica ligera</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054" name="Group 6"/>
            <p:cNvGrpSpPr>
              <a:grpSpLocks/>
            </p:cNvGrpSpPr>
            <p:nvPr/>
          </p:nvGrpSpPr>
          <p:grpSpPr bwMode="auto">
            <a:xfrm>
              <a:off x="8225" y="6619"/>
              <a:ext cx="2467" cy="2077"/>
              <a:chOff x="6732" y="7356"/>
              <a:chExt cx="2552" cy="1117"/>
            </a:xfrm>
          </p:grpSpPr>
          <p:sp>
            <p:nvSpPr>
              <p:cNvPr id="2056" name="_s1054"/>
              <p:cNvSpPr>
                <a:spLocks noChangeArrowheads="1"/>
              </p:cNvSpPr>
              <p:nvPr/>
            </p:nvSpPr>
            <p:spPr bwMode="auto">
              <a:xfrm>
                <a:off x="6732" y="7356"/>
                <a:ext cx="2552" cy="1117"/>
              </a:xfrm>
              <a:prstGeom prst="roundRect">
                <a:avLst>
                  <a:gd name="adj" fmla="val 16667"/>
                </a:avLst>
              </a:prstGeom>
              <a:solidFill>
                <a:srgbClr val="CCFFFF"/>
              </a:solidFill>
              <a:ln w="9360">
                <a:solidFill>
                  <a:srgbClr val="000080"/>
                </a:solidFill>
                <a:miter lim="800000"/>
                <a:headEnd/>
                <a:tailEnd/>
              </a:ln>
            </p:spPr>
            <p:txBody>
              <a:bodyPr vert="horz" wrap="square" lIns="91440" tIns="45720" rIns="91440" bIns="45720" numCol="1" anchor="ctr" anchorCtr="0" compatLnSpc="1">
                <a:prstTxWarp prst="textNoShape">
                  <a:avLst/>
                </a:prstTxWarp>
              </a:bodyPr>
              <a:lstStyle/>
              <a:p>
                <a:endParaRPr lang="es-ES"/>
              </a:p>
            </p:txBody>
          </p:sp>
          <p:sp>
            <p:nvSpPr>
              <p:cNvPr id="2055" name="Text Box 7"/>
              <p:cNvSpPr txBox="1">
                <a:spLocks noChangeArrowheads="1"/>
              </p:cNvSpPr>
              <p:nvPr/>
            </p:nvSpPr>
            <p:spPr bwMode="auto">
              <a:xfrm>
                <a:off x="6768" y="7409"/>
                <a:ext cx="2480" cy="1011"/>
              </a:xfrm>
              <a:prstGeom prst="rect">
                <a:avLst/>
              </a:prstGeom>
              <a:noFill/>
              <a:ln w="9525">
                <a:noFill/>
                <a:round/>
                <a:headEnd/>
                <a:tailEnd/>
              </a:ln>
            </p:spPr>
            <p:txBody>
              <a:bodyPr vert="horz" wrap="square" lIns="67666" tIns="33833" rIns="67666" bIns="33833"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Ingreso hospitalario. Reposo relativo. </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Ver protocolo de pesario/uso de la progesterona de dep</a:t>
                </a:r>
                <a:r>
                  <a:rPr kumimoji="0" lang="es-ES" sz="1400" b="1" i="0" u="none" strike="noStrike" cap="none" normalizeH="0" baseline="0" dirty="0" smtClean="0">
                    <a:ln>
                      <a:noFill/>
                    </a:ln>
                    <a:solidFill>
                      <a:srgbClr val="333399"/>
                    </a:solidFill>
                    <a:effectLst/>
                    <a:latin typeface="Arial" pitchFamily="34" charset="0"/>
                    <a:ea typeface="Times New Roman" pitchFamily="18" charset="0"/>
                    <a:cs typeface="Arial" pitchFamily="34" charset="0"/>
                  </a:rPr>
                  <a:t>ó</a:t>
                </a: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sito</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051" name="Group 3"/>
            <p:cNvGrpSpPr>
              <a:grpSpLocks/>
            </p:cNvGrpSpPr>
            <p:nvPr/>
          </p:nvGrpSpPr>
          <p:grpSpPr bwMode="auto">
            <a:xfrm>
              <a:off x="5708" y="8975"/>
              <a:ext cx="2116" cy="1232"/>
              <a:chOff x="3545" y="9367"/>
              <a:chExt cx="2101" cy="1787"/>
            </a:xfrm>
          </p:grpSpPr>
          <p:sp>
            <p:nvSpPr>
              <p:cNvPr id="2053" name="_s1056"/>
              <p:cNvSpPr>
                <a:spLocks noChangeArrowheads="1"/>
              </p:cNvSpPr>
              <p:nvPr/>
            </p:nvSpPr>
            <p:spPr bwMode="auto">
              <a:xfrm>
                <a:off x="3545" y="9367"/>
                <a:ext cx="2101" cy="1787"/>
              </a:xfrm>
              <a:prstGeom prst="roundRect">
                <a:avLst>
                  <a:gd name="adj" fmla="val 16667"/>
                </a:avLst>
              </a:prstGeom>
              <a:solidFill>
                <a:srgbClr val="CCFFFF"/>
              </a:solidFill>
              <a:ln w="9360">
                <a:solidFill>
                  <a:srgbClr val="000080"/>
                </a:solidFill>
                <a:miter lim="800000"/>
                <a:headEnd/>
                <a:tailEnd/>
              </a:ln>
            </p:spPr>
            <p:txBody>
              <a:bodyPr vert="horz" wrap="square" lIns="91440" tIns="45720" rIns="91440" bIns="45720" numCol="1" anchor="ctr" anchorCtr="0" compatLnSpc="1">
                <a:prstTxWarp prst="textNoShape">
                  <a:avLst/>
                </a:prstTxWarp>
              </a:bodyPr>
              <a:lstStyle/>
              <a:p>
                <a:endParaRPr lang="es-ES"/>
              </a:p>
            </p:txBody>
          </p:sp>
          <p:sp>
            <p:nvSpPr>
              <p:cNvPr id="2052" name="Text Box 4"/>
              <p:cNvSpPr txBox="1">
                <a:spLocks noChangeArrowheads="1"/>
              </p:cNvSpPr>
              <p:nvPr/>
            </p:nvSpPr>
            <p:spPr bwMode="auto">
              <a:xfrm>
                <a:off x="3603" y="9454"/>
                <a:ext cx="1985" cy="1613"/>
              </a:xfrm>
              <a:prstGeom prst="rect">
                <a:avLst/>
              </a:prstGeom>
              <a:noFill/>
              <a:ln w="9525">
                <a:noFill/>
                <a:round/>
                <a:headEnd/>
                <a:tailEnd/>
              </a:ln>
            </p:spPr>
            <p:txBody>
              <a:bodyPr vert="horz" wrap="square" lIns="67666" tIns="33833" rIns="67666" bIns="33833"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rgbClr val="333399"/>
                    </a:solidFill>
                    <a:effectLst/>
                    <a:latin typeface="Calibri" pitchFamily="34" charset="0"/>
                    <a:ea typeface="Times New Roman" pitchFamily="18" charset="0"/>
                    <a:cs typeface="Verdana" pitchFamily="34" charset="0"/>
                  </a:rPr>
                  <a:t>Inductores de la madurez pulmonar </a:t>
                </a: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050" name="Line 2"/>
            <p:cNvSpPr>
              <a:spLocks noChangeShapeType="1"/>
            </p:cNvSpPr>
            <p:nvPr/>
          </p:nvSpPr>
          <p:spPr bwMode="auto">
            <a:xfrm flipH="1">
              <a:off x="7824" y="8774"/>
              <a:ext cx="836" cy="623"/>
            </a:xfrm>
            <a:prstGeom prst="line">
              <a:avLst/>
            </a:prstGeom>
            <a:noFill/>
            <a:ln w="28575">
              <a:solidFill>
                <a:srgbClr val="0000FF"/>
              </a:solidFill>
              <a:round/>
              <a:headEnd/>
              <a:tailEnd/>
            </a:ln>
          </p:spPr>
          <p:txBody>
            <a:bodyPr vert="horz" wrap="square" lIns="91440" tIns="45720" rIns="91440" bIns="45720" numCol="1" anchor="t" anchorCtr="0" compatLnSpc="1">
              <a:prstTxWarp prst="textNoShape">
                <a:avLst/>
              </a:prstTxWarp>
            </a:bodyPr>
            <a:lstStyle/>
            <a:p>
              <a:endParaRPr lang="es-ES"/>
            </a:p>
          </p:txBody>
        </p:sp>
      </p:grpSp>
      <p:sp>
        <p:nvSpPr>
          <p:cNvPr id="53" name="52 CuadroTexto"/>
          <p:cNvSpPr txBox="1"/>
          <p:nvPr/>
        </p:nvSpPr>
        <p:spPr>
          <a:xfrm>
            <a:off x="1285852" y="6215082"/>
            <a:ext cx="6858048" cy="369332"/>
          </a:xfrm>
          <a:prstGeom prst="rect">
            <a:avLst/>
          </a:prstGeom>
          <a:noFill/>
        </p:spPr>
        <p:txBody>
          <a:bodyPr wrap="square" rtlCol="0">
            <a:spAutoFit/>
          </a:bodyPr>
          <a:lstStyle/>
          <a:p>
            <a:r>
              <a:rPr lang="es-ES" b="1" dirty="0" smtClean="0"/>
              <a:t>Algoritmo de manejo según estratificación de riesgo </a:t>
            </a:r>
            <a:endParaRPr lang="es-E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785786" y="571480"/>
            <a:ext cx="7429552" cy="6524863"/>
          </a:xfrm>
          <a:prstGeom prst="rect">
            <a:avLst/>
          </a:prstGeom>
          <a:noFill/>
        </p:spPr>
        <p:txBody>
          <a:bodyPr wrap="square" rtlCol="0">
            <a:spAutoFit/>
          </a:bodyPr>
          <a:lstStyle/>
          <a:p>
            <a:r>
              <a:rPr lang="es-ES" sz="2000" b="1" i="1" dirty="0" smtClean="0"/>
              <a:t>Indicación uso de Progesterona 250 mg (</a:t>
            </a:r>
            <a:r>
              <a:rPr lang="es-ES" sz="2000" b="1" i="1" dirty="0" err="1" smtClean="0"/>
              <a:t>Progestin</a:t>
            </a:r>
            <a:r>
              <a:rPr lang="es-ES" sz="2000" b="1" i="1" dirty="0" smtClean="0"/>
              <a:t> </a:t>
            </a:r>
            <a:r>
              <a:rPr lang="es-ES" sz="2000" b="1" i="1" dirty="0" err="1" smtClean="0"/>
              <a:t>depot</a:t>
            </a:r>
            <a:r>
              <a:rPr lang="es-ES" sz="2000" b="1" i="1" dirty="0" smtClean="0"/>
              <a:t> 250 mg) en la prevención del parto </a:t>
            </a:r>
            <a:r>
              <a:rPr lang="es-ES" sz="2000" b="1" i="1" dirty="0" err="1" smtClean="0"/>
              <a:t>pretérmino</a:t>
            </a:r>
            <a:r>
              <a:rPr lang="es-ES" sz="2000" b="1" i="1" dirty="0" smtClean="0"/>
              <a:t>.</a:t>
            </a:r>
          </a:p>
          <a:p>
            <a:endParaRPr lang="es-ES" dirty="0" smtClean="0"/>
          </a:p>
          <a:p>
            <a:r>
              <a:rPr lang="es-ES" b="1" dirty="0" smtClean="0"/>
              <a:t>Pacientes tributarias de tratamiento:</a:t>
            </a:r>
            <a:endParaRPr lang="es-ES" dirty="0" smtClean="0"/>
          </a:p>
          <a:p>
            <a:pPr lvl="0"/>
            <a:r>
              <a:rPr lang="es-ES" dirty="0" smtClean="0"/>
              <a:t>Pacientes con antecedentes de parto pretérmino espontáneo anterior, incluye las roturas prematuras de membranas antes de las 34 semanas.</a:t>
            </a:r>
          </a:p>
          <a:p>
            <a:r>
              <a:rPr lang="es-ES" b="1" dirty="0" smtClean="0"/>
              <a:t> </a:t>
            </a:r>
            <a:endParaRPr lang="es-ES" dirty="0" smtClean="0"/>
          </a:p>
          <a:p>
            <a:r>
              <a:rPr lang="es-ES" b="1" dirty="0" smtClean="0"/>
              <a:t>Dosis, vía de administración y duración del tratamiento</a:t>
            </a:r>
            <a:endParaRPr lang="es-ES" dirty="0" smtClean="0"/>
          </a:p>
          <a:p>
            <a:r>
              <a:rPr lang="es-ES" dirty="0" err="1" smtClean="0"/>
              <a:t>Progestin</a:t>
            </a:r>
            <a:r>
              <a:rPr lang="es-ES" dirty="0" smtClean="0"/>
              <a:t> </a:t>
            </a:r>
            <a:r>
              <a:rPr lang="es-ES" dirty="0" err="1" smtClean="0"/>
              <a:t>Depot</a:t>
            </a:r>
            <a:r>
              <a:rPr lang="es-ES" dirty="0" smtClean="0"/>
              <a:t> (250 mg) 1 ámpula, intramuscular profunda una vez por   semana.</a:t>
            </a:r>
          </a:p>
          <a:p>
            <a:endParaRPr lang="es-ES" dirty="0" smtClean="0"/>
          </a:p>
          <a:p>
            <a:r>
              <a:rPr lang="es-ES" dirty="0" smtClean="0"/>
              <a:t>En pacientes con antecedentes de parto pretérmino anterior comenzar el tratamiento entre las 16 y 18 semanas de gestación hasta la semana 36.</a:t>
            </a:r>
          </a:p>
          <a:p>
            <a:endParaRPr lang="es-ES" dirty="0" smtClean="0"/>
          </a:p>
          <a:p>
            <a:r>
              <a:rPr lang="es-ES" b="1" dirty="0" smtClean="0"/>
              <a:t>Contraindicaciones:</a:t>
            </a:r>
            <a:endParaRPr lang="es-ES" dirty="0" smtClean="0"/>
          </a:p>
          <a:p>
            <a:pPr lvl="0"/>
            <a:r>
              <a:rPr lang="es-ES" dirty="0" smtClean="0"/>
              <a:t>Enfermedad tromboembólica venosa en esta gestación o antecedentes de la misma.</a:t>
            </a:r>
          </a:p>
          <a:p>
            <a:pPr lvl="0"/>
            <a:r>
              <a:rPr lang="es-ES" dirty="0" smtClean="0"/>
              <a:t>Hipertensión arterial incontrolable. </a:t>
            </a:r>
          </a:p>
          <a:p>
            <a:pPr lvl="0"/>
            <a:r>
              <a:rPr lang="es-ES" dirty="0" smtClean="0"/>
              <a:t>Tumor hepático u otra enfermedad hepática activa.</a:t>
            </a:r>
          </a:p>
          <a:p>
            <a:pPr lvl="0"/>
            <a:r>
              <a:rPr lang="es-ES" dirty="0" smtClean="0"/>
              <a:t>Ictero colestásico del  embarazo.</a:t>
            </a:r>
          </a:p>
          <a:p>
            <a:endParaRPr lang="es-ES" dirty="0" smtClean="0"/>
          </a:p>
          <a:p>
            <a:endParaRPr lang="es-ES" dirty="0" smtClean="0"/>
          </a:p>
          <a:p>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2" name="Rectangle 22"/>
          <p:cNvSpPr>
            <a:spLocks noChangeArrowheads="1"/>
          </p:cNvSpPr>
          <p:nvPr/>
        </p:nvSpPr>
        <p:spPr bwMode="auto">
          <a:xfrm>
            <a:off x="3000364" y="357166"/>
            <a:ext cx="2146300" cy="482600"/>
          </a:xfrm>
          <a:prstGeom prst="rect">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Gestaciones simples </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0501" name="Rectangle 21"/>
          <p:cNvSpPr>
            <a:spLocks noChangeArrowheads="1"/>
          </p:cNvSpPr>
          <p:nvPr/>
        </p:nvSpPr>
        <p:spPr bwMode="auto">
          <a:xfrm>
            <a:off x="2857488" y="1357298"/>
            <a:ext cx="2425700" cy="465138"/>
          </a:xfrm>
          <a:prstGeom prst="rect">
            <a:avLst/>
          </a:prstGeom>
          <a:solidFill>
            <a:srgbClr val="FFFFFF"/>
          </a:solidFill>
          <a:ln w="31750">
            <a:solidFill>
              <a:srgbClr val="C0504D"/>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Antecedentes de parto pretérmino espontáneo. </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0500" name="Rectangle 20"/>
          <p:cNvSpPr>
            <a:spLocks noChangeArrowheads="1"/>
          </p:cNvSpPr>
          <p:nvPr/>
        </p:nvSpPr>
        <p:spPr bwMode="auto">
          <a:xfrm>
            <a:off x="3071802" y="2214554"/>
            <a:ext cx="2117725" cy="522287"/>
          </a:xfrm>
          <a:prstGeom prst="rect">
            <a:avLst/>
          </a:prstGeom>
          <a:solidFill>
            <a:srgbClr val="FFFFFF"/>
          </a:solidFill>
          <a:ln w="31750">
            <a:solidFill>
              <a:srgbClr val="8064A2"/>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Progesterona 250 mg desde 16- 18 semanas. </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0496" name="Rectangle 16"/>
          <p:cNvSpPr>
            <a:spLocks noChangeArrowheads="1"/>
          </p:cNvSpPr>
          <p:nvPr/>
        </p:nvSpPr>
        <p:spPr bwMode="auto">
          <a:xfrm>
            <a:off x="2714612" y="3214686"/>
            <a:ext cx="2832100" cy="277813"/>
          </a:xfrm>
          <a:prstGeom prst="rect">
            <a:avLst/>
          </a:prstGeom>
          <a:solidFill>
            <a:srgbClr val="FFFFFF"/>
          </a:solidFill>
          <a:ln w="31750">
            <a:solidFill>
              <a:srgbClr val="4BACC6"/>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US  TRANSVAGINAL 22 a 23 semanas.</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0495" name="Rectangle 15"/>
          <p:cNvSpPr>
            <a:spLocks noChangeArrowheads="1"/>
          </p:cNvSpPr>
          <p:nvPr/>
        </p:nvSpPr>
        <p:spPr bwMode="auto">
          <a:xfrm>
            <a:off x="5715008" y="4000504"/>
            <a:ext cx="993775" cy="487363"/>
          </a:xfrm>
          <a:prstGeom prst="rect">
            <a:avLst/>
          </a:prstGeom>
          <a:solidFill>
            <a:srgbClr val="FFFFFF"/>
          </a:solidFill>
          <a:ln w="31750">
            <a:solidFill>
              <a:srgbClr val="9BBB59"/>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LC&gt; 25mm</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0494" name="Rectangle 14"/>
          <p:cNvSpPr>
            <a:spLocks noChangeArrowheads="1"/>
          </p:cNvSpPr>
          <p:nvPr/>
        </p:nvSpPr>
        <p:spPr bwMode="auto">
          <a:xfrm>
            <a:off x="2714612" y="4929198"/>
            <a:ext cx="3130550" cy="452438"/>
          </a:xfrm>
          <a:prstGeom prst="rect">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Colocar pesario cervical y Continuar tratamiento Progesterona 250 hasta 36 semanas .</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0493" name="Rectangle 13"/>
          <p:cNvSpPr>
            <a:spLocks noChangeArrowheads="1"/>
          </p:cNvSpPr>
          <p:nvPr/>
        </p:nvSpPr>
        <p:spPr bwMode="auto">
          <a:xfrm>
            <a:off x="2143108" y="3929066"/>
            <a:ext cx="993775" cy="487363"/>
          </a:xfrm>
          <a:prstGeom prst="rect">
            <a:avLst/>
          </a:prstGeom>
          <a:solidFill>
            <a:srgbClr val="FFFFFF"/>
          </a:solidFill>
          <a:ln w="31750">
            <a:solidFill>
              <a:srgbClr val="C0504D"/>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LC&lt; 25mm</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492" name="AutoShape 12"/>
          <p:cNvSpPr>
            <a:spLocks noChangeShapeType="1"/>
          </p:cNvSpPr>
          <p:nvPr/>
        </p:nvSpPr>
        <p:spPr bwMode="auto">
          <a:xfrm flipH="1">
            <a:off x="7286642" y="4071942"/>
            <a:ext cx="45719" cy="1895472"/>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ES"/>
          </a:p>
        </p:txBody>
      </p:sp>
      <p:sp>
        <p:nvSpPr>
          <p:cNvPr id="20491" name="Rectangle 11"/>
          <p:cNvSpPr>
            <a:spLocks noChangeArrowheads="1"/>
          </p:cNvSpPr>
          <p:nvPr/>
        </p:nvSpPr>
        <p:spPr bwMode="auto">
          <a:xfrm>
            <a:off x="4143372" y="5786454"/>
            <a:ext cx="2187575" cy="536575"/>
          </a:xfrm>
          <a:prstGeom prst="rect">
            <a:avLst/>
          </a:prstGeom>
          <a:solidFill>
            <a:srgbClr val="FFFFFF"/>
          </a:solidFill>
          <a:ln w="31750">
            <a:solidFill>
              <a:srgbClr val="9BBB59"/>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US evolutivo entre 26 ,28 y 30 semanas.</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20490" name="AutoShape 10"/>
          <p:cNvSpPr>
            <a:spLocks noChangeShapeType="1"/>
          </p:cNvSpPr>
          <p:nvPr/>
        </p:nvSpPr>
        <p:spPr bwMode="auto">
          <a:xfrm flipH="1">
            <a:off x="6357950" y="5929330"/>
            <a:ext cx="828675" cy="0"/>
          </a:xfrm>
          <a:prstGeom prst="straightConnector1">
            <a:avLst/>
          </a:prstGeom>
          <a:noFill/>
          <a:ln w="285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s-ES"/>
          </a:p>
        </p:txBody>
      </p:sp>
      <p:sp>
        <p:nvSpPr>
          <p:cNvPr id="20489" name="AutoShape 9"/>
          <p:cNvSpPr>
            <a:spLocks noChangeShapeType="1"/>
          </p:cNvSpPr>
          <p:nvPr/>
        </p:nvSpPr>
        <p:spPr bwMode="auto">
          <a:xfrm>
            <a:off x="6858016" y="4071942"/>
            <a:ext cx="471488" cy="0"/>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ES"/>
          </a:p>
        </p:txBody>
      </p:sp>
      <p:sp>
        <p:nvSpPr>
          <p:cNvPr id="20499" name="AutoShape 19"/>
          <p:cNvSpPr>
            <a:spLocks noChangeShapeType="1"/>
          </p:cNvSpPr>
          <p:nvPr/>
        </p:nvSpPr>
        <p:spPr bwMode="auto">
          <a:xfrm>
            <a:off x="4000496" y="785794"/>
            <a:ext cx="0" cy="512762"/>
          </a:xfrm>
          <a:prstGeom prst="straightConnector1">
            <a:avLst/>
          </a:prstGeom>
          <a:noFill/>
          <a:ln w="381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s-ES"/>
          </a:p>
        </p:txBody>
      </p:sp>
      <p:sp>
        <p:nvSpPr>
          <p:cNvPr id="20498" name="AutoShape 18"/>
          <p:cNvSpPr>
            <a:spLocks noChangeShapeType="1"/>
          </p:cNvSpPr>
          <p:nvPr/>
        </p:nvSpPr>
        <p:spPr bwMode="auto">
          <a:xfrm>
            <a:off x="4000496" y="1857364"/>
            <a:ext cx="45719" cy="357191"/>
          </a:xfrm>
          <a:prstGeom prst="straightConnector1">
            <a:avLst/>
          </a:prstGeom>
          <a:noFill/>
          <a:ln w="381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s-ES"/>
          </a:p>
        </p:txBody>
      </p:sp>
      <p:sp>
        <p:nvSpPr>
          <p:cNvPr id="20497" name="AutoShape 17"/>
          <p:cNvSpPr>
            <a:spLocks noChangeShapeType="1"/>
          </p:cNvSpPr>
          <p:nvPr/>
        </p:nvSpPr>
        <p:spPr bwMode="auto">
          <a:xfrm flipH="1">
            <a:off x="4071930" y="2714620"/>
            <a:ext cx="45719" cy="465136"/>
          </a:xfrm>
          <a:prstGeom prst="straightConnector1">
            <a:avLst/>
          </a:prstGeom>
          <a:noFill/>
          <a:ln w="381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s-ES"/>
          </a:p>
        </p:txBody>
      </p:sp>
      <p:sp>
        <p:nvSpPr>
          <p:cNvPr id="20488" name="AutoShape 8"/>
          <p:cNvSpPr>
            <a:spLocks noChangeShapeType="1"/>
          </p:cNvSpPr>
          <p:nvPr/>
        </p:nvSpPr>
        <p:spPr bwMode="auto">
          <a:xfrm flipH="1">
            <a:off x="2500297" y="3500438"/>
            <a:ext cx="457199" cy="357190"/>
          </a:xfrm>
          <a:prstGeom prst="straightConnector1">
            <a:avLst/>
          </a:prstGeom>
          <a:noFill/>
          <a:ln w="381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s-ES"/>
          </a:p>
        </p:txBody>
      </p:sp>
      <p:sp>
        <p:nvSpPr>
          <p:cNvPr id="20487" name="AutoShape 7"/>
          <p:cNvSpPr>
            <a:spLocks noChangeShapeType="1"/>
          </p:cNvSpPr>
          <p:nvPr/>
        </p:nvSpPr>
        <p:spPr bwMode="auto">
          <a:xfrm>
            <a:off x="5572132" y="3500438"/>
            <a:ext cx="585788" cy="460374"/>
          </a:xfrm>
          <a:prstGeom prst="straightConnector1">
            <a:avLst/>
          </a:prstGeom>
          <a:noFill/>
          <a:ln w="381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s-ES"/>
          </a:p>
        </p:txBody>
      </p:sp>
      <p:sp>
        <p:nvSpPr>
          <p:cNvPr id="20486" name="AutoShape 6"/>
          <p:cNvSpPr>
            <a:spLocks noChangeShapeType="1"/>
          </p:cNvSpPr>
          <p:nvPr/>
        </p:nvSpPr>
        <p:spPr bwMode="auto">
          <a:xfrm>
            <a:off x="2857488" y="4429132"/>
            <a:ext cx="0" cy="574675"/>
          </a:xfrm>
          <a:prstGeom prst="straightConnector1">
            <a:avLst/>
          </a:prstGeom>
          <a:noFill/>
          <a:ln w="381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s-ES"/>
          </a:p>
        </p:txBody>
      </p:sp>
      <p:sp>
        <p:nvSpPr>
          <p:cNvPr id="20485" name="AutoShape 5"/>
          <p:cNvSpPr>
            <a:spLocks noChangeShapeType="1"/>
          </p:cNvSpPr>
          <p:nvPr/>
        </p:nvSpPr>
        <p:spPr bwMode="auto">
          <a:xfrm flipH="1" flipV="1">
            <a:off x="1571604" y="5143507"/>
            <a:ext cx="1071570" cy="45719"/>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ES"/>
          </a:p>
        </p:txBody>
      </p:sp>
      <p:sp>
        <p:nvSpPr>
          <p:cNvPr id="20484" name="AutoShape 4"/>
          <p:cNvSpPr>
            <a:spLocks noChangeShapeType="1"/>
          </p:cNvSpPr>
          <p:nvPr/>
        </p:nvSpPr>
        <p:spPr bwMode="auto">
          <a:xfrm>
            <a:off x="1500166" y="5143512"/>
            <a:ext cx="45719" cy="857256"/>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ES"/>
          </a:p>
        </p:txBody>
      </p:sp>
      <p:sp>
        <p:nvSpPr>
          <p:cNvPr id="20483" name="AutoShape 3"/>
          <p:cNvSpPr>
            <a:spLocks noChangeShapeType="1"/>
          </p:cNvSpPr>
          <p:nvPr/>
        </p:nvSpPr>
        <p:spPr bwMode="auto">
          <a:xfrm>
            <a:off x="1500167" y="6046485"/>
            <a:ext cx="2500330" cy="45719"/>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s-ES"/>
          </a:p>
        </p:txBody>
      </p:sp>
      <p:sp>
        <p:nvSpPr>
          <p:cNvPr id="20503" name="Rectangle 23"/>
          <p:cNvSpPr>
            <a:spLocks noChangeArrowheads="1"/>
          </p:cNvSpPr>
          <p:nvPr/>
        </p:nvSpPr>
        <p:spPr bwMode="auto">
          <a:xfrm>
            <a:off x="251520" y="896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FLUJOGRAMA DE USO DE PROGESTERONA EN EL RIESGO DE PREMATURIDAD EN LA ATENCION PRENATAL.</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07" name="Rectangle 27"/>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12825" algn="l"/>
              </a:tabLst>
            </a:pPr>
            <a:r>
              <a:rPr kumimoji="0" lang="es-ES" sz="800" b="0" i="0" u="none" strike="noStrike" cap="none" normalizeH="0" baseline="0" dirty="0" smtClean="0">
                <a:ln>
                  <a:noFill/>
                </a:ln>
                <a:solidFill>
                  <a:schemeClr val="tx1"/>
                </a:solidFill>
                <a:effectLst/>
                <a:latin typeface="Arial" pitchFamily="34" charset="0"/>
                <a:cs typeface="Arial" pitchFamily="34" charset="0"/>
              </a:rPr>
              <a:t/>
            </a:r>
            <a:br>
              <a:rPr kumimoji="0" lang="es-ES" sz="800" b="0" i="0" u="none" strike="noStrike" cap="none" normalizeH="0" baseline="0" dirty="0" smtClean="0">
                <a:ln>
                  <a:noFill/>
                </a:ln>
                <a:solidFill>
                  <a:schemeClr val="tx1"/>
                </a:solidFill>
                <a:effectLst/>
                <a:latin typeface="Arial" pitchFamily="34" charset="0"/>
                <a:cs typeface="Arial" pitchFamily="34" charset="0"/>
              </a:rPr>
            </a:b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012825" algn="l"/>
              </a:tabLst>
            </a:pPr>
            <a:r>
              <a:rPr kumimoji="0" 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012825" algn="l"/>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13" name="Rectangle 3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12825" algn="l"/>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7504" y="260648"/>
            <a:ext cx="8858280" cy="6186309"/>
          </a:xfrm>
          <a:prstGeom prst="rect">
            <a:avLst/>
          </a:prstGeom>
          <a:noFill/>
        </p:spPr>
        <p:txBody>
          <a:bodyPr wrap="square" rtlCol="0">
            <a:spAutoFit/>
          </a:bodyPr>
          <a:lstStyle/>
          <a:p>
            <a:r>
              <a:rPr lang="es-CO" b="1" dirty="0"/>
              <a:t>Concepto: El pesario cervical</a:t>
            </a:r>
            <a:r>
              <a:rPr lang="es-CO" dirty="0"/>
              <a:t> es un anillo de silicona que se ha utilizado desde hace más de 50 años, para la prevención del parto prematuro. </a:t>
            </a:r>
            <a:endParaRPr lang="es-ES" dirty="0"/>
          </a:p>
          <a:p>
            <a:r>
              <a:rPr lang="es-CO" b="1" dirty="0"/>
              <a:t>INDICACIONES:</a:t>
            </a:r>
            <a:endParaRPr lang="es-ES" dirty="0"/>
          </a:p>
          <a:p>
            <a:r>
              <a:rPr lang="es-CO" b="1" dirty="0"/>
              <a:t> </a:t>
            </a:r>
            <a:endParaRPr lang="es-ES" dirty="0"/>
          </a:p>
          <a:p>
            <a:pPr marL="285750" indent="-285750">
              <a:buFont typeface="Arial" panose="020B0604020202020204" pitchFamily="34" charset="0"/>
              <a:buChar char="•"/>
            </a:pPr>
            <a:r>
              <a:rPr lang="es-CO" dirty="0"/>
              <a:t>El tratamiento con un pesario debe comenzar entre las semanas 16 y 22 de embarazo elegir un tamaño correcto es esencial para un tratamiento óptimo y minimizar los síntomas.</a:t>
            </a:r>
            <a:endParaRPr lang="es-ES" dirty="0"/>
          </a:p>
          <a:p>
            <a:r>
              <a:rPr lang="es-ES" dirty="0"/>
              <a:t> </a:t>
            </a:r>
            <a:endParaRPr lang="es-ES" dirty="0" smtClean="0"/>
          </a:p>
          <a:p>
            <a:pPr marL="285750" indent="-285750">
              <a:buFont typeface="Arial" panose="020B0604020202020204" pitchFamily="34" charset="0"/>
              <a:buChar char="•"/>
            </a:pPr>
            <a:r>
              <a:rPr lang="es-ES" dirty="0" smtClean="0"/>
              <a:t>P</a:t>
            </a:r>
            <a:r>
              <a:rPr lang="es-CO" dirty="0" err="1"/>
              <a:t>acientes</a:t>
            </a:r>
            <a:r>
              <a:rPr lang="es-CO" dirty="0"/>
              <a:t> con diagnóstico previo al embarazo, de incompetencia ístmico cervical. Se le coloca el pesario desde la semana 16 aunque no presente modificaciones cervicales.</a:t>
            </a:r>
            <a:endParaRPr lang="es-ES" dirty="0"/>
          </a:p>
          <a:p>
            <a:pPr marL="285750" lvl="0" indent="-285750">
              <a:buFont typeface="Arial" panose="020B0604020202020204" pitchFamily="34" charset="0"/>
              <a:buChar char="•"/>
            </a:pPr>
            <a:r>
              <a:rPr lang="es-CO" dirty="0" err="1"/>
              <a:t>Abortadora</a:t>
            </a:r>
            <a:r>
              <a:rPr lang="es-CO" dirty="0"/>
              <a:t> habitual de causa anatómica.</a:t>
            </a:r>
            <a:endParaRPr lang="es-ES" dirty="0"/>
          </a:p>
          <a:p>
            <a:pPr marL="285750" lvl="0" indent="-285750">
              <a:buFont typeface="Arial" panose="020B0604020202020204" pitchFamily="34" charset="0"/>
              <a:buChar char="•"/>
            </a:pPr>
            <a:r>
              <a:rPr lang="es-CO" dirty="0"/>
              <a:t>Paciente que requirió uso de pesario o cerclaje en el embarazo anterior.</a:t>
            </a:r>
            <a:endParaRPr lang="es-ES" dirty="0"/>
          </a:p>
          <a:p>
            <a:r>
              <a:rPr lang="es-ES" dirty="0"/>
              <a:t> </a:t>
            </a:r>
          </a:p>
          <a:p>
            <a:pPr marL="285750" lvl="0" indent="-285750">
              <a:buFont typeface="Arial" panose="020B0604020202020204" pitchFamily="34" charset="0"/>
              <a:buChar char="•"/>
            </a:pPr>
            <a:r>
              <a:rPr lang="es-ES" dirty="0"/>
              <a:t>Pacientes que en el actual embarazo presente sospecha de incompetencia ístmico cervical: (se le coloca al observar las modificaciones cervicales</a:t>
            </a:r>
            <a:r>
              <a:rPr lang="es-ES" dirty="0" smtClean="0"/>
              <a:t>). </a:t>
            </a:r>
            <a:r>
              <a:rPr lang="es-CO" b="1" dirty="0" smtClean="0"/>
              <a:t>Cérvix </a:t>
            </a:r>
            <a:r>
              <a:rPr lang="es-CO" b="1" dirty="0"/>
              <a:t>menor o igual que 25 mm en la gestación actual.</a:t>
            </a:r>
            <a:endParaRPr lang="es-ES" b="1" dirty="0"/>
          </a:p>
          <a:p>
            <a:r>
              <a:rPr lang="es-ES" dirty="0"/>
              <a:t> </a:t>
            </a:r>
          </a:p>
          <a:p>
            <a:pPr marL="285750" lvl="0" indent="-285750">
              <a:buFont typeface="Arial" panose="020B0604020202020204" pitchFamily="34" charset="0"/>
              <a:buChar char="•"/>
            </a:pPr>
            <a:r>
              <a:rPr lang="es-ES" dirty="0"/>
              <a:t>No se contraindica en pacientes seropositivos al VIH.</a:t>
            </a:r>
          </a:p>
          <a:p>
            <a:r>
              <a:rPr lang="es-ES" dirty="0"/>
              <a:t> </a:t>
            </a:r>
          </a:p>
          <a:p>
            <a:pPr marL="285750" lvl="0" indent="-285750">
              <a:buFont typeface="Arial" panose="020B0604020202020204" pitchFamily="34" charset="0"/>
              <a:buChar char="•"/>
            </a:pPr>
            <a:r>
              <a:rPr lang="es-ES" dirty="0"/>
              <a:t>Se utiliza de igual manera en </a:t>
            </a:r>
            <a:r>
              <a:rPr lang="es-ES" b="1" dirty="0"/>
              <a:t>gestaciones simples y múltiples pero en este último el criterio de uso es longitud del cérvix menor de 38 mm en la semana 20 de gestación</a:t>
            </a:r>
            <a:r>
              <a:rPr lang="es-ES" dirty="0"/>
              <a:t>. </a:t>
            </a:r>
          </a:p>
          <a:p>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Imagen 5"/>
          <p:cNvPicPr>
            <a:picLocks noChangeAspect="1"/>
          </p:cNvPicPr>
          <p:nvPr/>
        </p:nvPicPr>
        <p:blipFill>
          <a:blip r:embed="rId2"/>
          <a:srcRect/>
          <a:stretch>
            <a:fillRect/>
          </a:stretch>
        </p:blipFill>
        <p:spPr bwMode="auto">
          <a:xfrm>
            <a:off x="1584325" y="693738"/>
            <a:ext cx="6143625" cy="5673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TotalTime>
  <Words>1044</Words>
  <Application>Microsoft Office PowerPoint</Application>
  <PresentationFormat>Presentación en pantalla (4:3)</PresentationFormat>
  <Paragraphs>196</Paragraphs>
  <Slides>12</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MS PGothic</vt:lpstr>
      <vt:lpstr>Arial</vt:lpstr>
      <vt:lpstr>Calibri</vt:lpstr>
      <vt:lpstr>Times New Roman</vt:lpstr>
      <vt:lpstr>Verdana</vt:lpstr>
      <vt:lpstr>Wingdings</vt:lpstr>
      <vt:lpstr>Tema de Office</vt:lpstr>
      <vt:lpstr>Prevención de la prematuridad</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Mercy</cp:lastModifiedBy>
  <cp:revision>40</cp:revision>
  <dcterms:created xsi:type="dcterms:W3CDTF">2017-03-16T07:54:57Z</dcterms:created>
  <dcterms:modified xsi:type="dcterms:W3CDTF">2017-03-18T00:39:50Z</dcterms:modified>
</cp:coreProperties>
</file>