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9" r:id="rId8"/>
    <p:sldId id="262" r:id="rId9"/>
    <p:sldId id="263" r:id="rId10"/>
    <p:sldId id="264" r:id="rId11"/>
    <p:sldId id="277" r:id="rId12"/>
    <p:sldId id="265" r:id="rId13"/>
    <p:sldId id="278" r:id="rId14"/>
    <p:sldId id="266" r:id="rId15"/>
    <p:sldId id="267" r:id="rId16"/>
    <p:sldId id="276" r:id="rId17"/>
    <p:sldId id="268" r:id="rId18"/>
    <p:sldId id="269" r:id="rId19"/>
    <p:sldId id="270"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1" d="100"/>
          <a:sy n="41" d="100"/>
        </p:scale>
        <p:origin x="-70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F09295C-E1D6-4922-9CAE-62E6E1FEFFFA}" type="datetimeFigureOut">
              <a:rPr lang="es-ES" smtClean="0"/>
              <a:pPr/>
              <a:t>13/09/2019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A6B90D0-F967-4ADD-8641-4C6175A66A87}" type="slidenum">
              <a:rPr lang="es-ES" smtClean="0"/>
              <a:pPr/>
              <a:t>‹Nº›</a:t>
            </a:fld>
            <a:endParaRPr lang="es-ES"/>
          </a:p>
        </p:txBody>
      </p:sp>
    </p:spTree>
    <p:extLst>
      <p:ext uri="{BB962C8B-B14F-4D97-AF65-F5344CB8AC3E}">
        <p14:creationId xmlns:p14="http://schemas.microsoft.com/office/powerpoint/2010/main" xmlns="" val="57370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F09295C-E1D6-4922-9CAE-62E6E1FEFFFA}" type="datetimeFigureOut">
              <a:rPr lang="es-ES" smtClean="0"/>
              <a:pPr/>
              <a:t>13/09/2019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A6B90D0-F967-4ADD-8641-4C6175A66A87}" type="slidenum">
              <a:rPr lang="es-ES" smtClean="0"/>
              <a:pPr/>
              <a:t>‹Nº›</a:t>
            </a:fld>
            <a:endParaRPr lang="es-ES"/>
          </a:p>
        </p:txBody>
      </p:sp>
    </p:spTree>
    <p:extLst>
      <p:ext uri="{BB962C8B-B14F-4D97-AF65-F5344CB8AC3E}">
        <p14:creationId xmlns:p14="http://schemas.microsoft.com/office/powerpoint/2010/main" xmlns="" val="66348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F09295C-E1D6-4922-9CAE-62E6E1FEFFFA}" type="datetimeFigureOut">
              <a:rPr lang="es-ES" smtClean="0"/>
              <a:pPr/>
              <a:t>13/09/2019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A6B90D0-F967-4ADD-8641-4C6175A66A87}" type="slidenum">
              <a:rPr lang="es-ES" smtClean="0"/>
              <a:pPr/>
              <a:t>‹Nº›</a:t>
            </a:fld>
            <a:endParaRPr lang="es-ES"/>
          </a:p>
        </p:txBody>
      </p:sp>
    </p:spTree>
    <p:extLst>
      <p:ext uri="{BB962C8B-B14F-4D97-AF65-F5344CB8AC3E}">
        <p14:creationId xmlns:p14="http://schemas.microsoft.com/office/powerpoint/2010/main" xmlns="" val="416101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F09295C-E1D6-4922-9CAE-62E6E1FEFFFA}" type="datetimeFigureOut">
              <a:rPr lang="es-ES" smtClean="0"/>
              <a:pPr/>
              <a:t>13/09/2019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A6B90D0-F967-4ADD-8641-4C6175A66A87}" type="slidenum">
              <a:rPr lang="es-ES" smtClean="0"/>
              <a:pPr/>
              <a:t>‹Nº›</a:t>
            </a:fld>
            <a:endParaRPr lang="es-ES"/>
          </a:p>
        </p:txBody>
      </p:sp>
    </p:spTree>
    <p:extLst>
      <p:ext uri="{BB962C8B-B14F-4D97-AF65-F5344CB8AC3E}">
        <p14:creationId xmlns:p14="http://schemas.microsoft.com/office/powerpoint/2010/main" xmlns="" val="3615215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F09295C-E1D6-4922-9CAE-62E6E1FEFFFA}" type="datetimeFigureOut">
              <a:rPr lang="es-ES" smtClean="0"/>
              <a:pPr/>
              <a:t>13/09/2019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A6B90D0-F967-4ADD-8641-4C6175A66A87}" type="slidenum">
              <a:rPr lang="es-ES" smtClean="0"/>
              <a:pPr/>
              <a:t>‹Nº›</a:t>
            </a:fld>
            <a:endParaRPr lang="es-ES"/>
          </a:p>
        </p:txBody>
      </p:sp>
    </p:spTree>
    <p:extLst>
      <p:ext uri="{BB962C8B-B14F-4D97-AF65-F5344CB8AC3E}">
        <p14:creationId xmlns:p14="http://schemas.microsoft.com/office/powerpoint/2010/main" xmlns="" val="147883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F09295C-E1D6-4922-9CAE-62E6E1FEFFFA}" type="datetimeFigureOut">
              <a:rPr lang="es-ES" smtClean="0"/>
              <a:pPr/>
              <a:t>13/09/2019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A6B90D0-F967-4ADD-8641-4C6175A66A87}" type="slidenum">
              <a:rPr lang="es-ES" smtClean="0"/>
              <a:pPr/>
              <a:t>‹Nº›</a:t>
            </a:fld>
            <a:endParaRPr lang="es-ES"/>
          </a:p>
        </p:txBody>
      </p:sp>
    </p:spTree>
    <p:extLst>
      <p:ext uri="{BB962C8B-B14F-4D97-AF65-F5344CB8AC3E}">
        <p14:creationId xmlns:p14="http://schemas.microsoft.com/office/powerpoint/2010/main" xmlns="" val="2603523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F09295C-E1D6-4922-9CAE-62E6E1FEFFFA}" type="datetimeFigureOut">
              <a:rPr lang="es-ES" smtClean="0"/>
              <a:pPr/>
              <a:t>13/09/2019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A6B90D0-F967-4ADD-8641-4C6175A66A87}" type="slidenum">
              <a:rPr lang="es-ES" smtClean="0"/>
              <a:pPr/>
              <a:t>‹Nº›</a:t>
            </a:fld>
            <a:endParaRPr lang="es-ES"/>
          </a:p>
        </p:txBody>
      </p:sp>
    </p:spTree>
    <p:extLst>
      <p:ext uri="{BB962C8B-B14F-4D97-AF65-F5344CB8AC3E}">
        <p14:creationId xmlns:p14="http://schemas.microsoft.com/office/powerpoint/2010/main" xmlns="" val="120711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F09295C-E1D6-4922-9CAE-62E6E1FEFFFA}" type="datetimeFigureOut">
              <a:rPr lang="es-ES" smtClean="0"/>
              <a:pPr/>
              <a:t>13/09/2019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A6B90D0-F967-4ADD-8641-4C6175A66A87}" type="slidenum">
              <a:rPr lang="es-ES" smtClean="0"/>
              <a:pPr/>
              <a:t>‹Nº›</a:t>
            </a:fld>
            <a:endParaRPr lang="es-ES"/>
          </a:p>
        </p:txBody>
      </p:sp>
    </p:spTree>
    <p:extLst>
      <p:ext uri="{BB962C8B-B14F-4D97-AF65-F5344CB8AC3E}">
        <p14:creationId xmlns:p14="http://schemas.microsoft.com/office/powerpoint/2010/main" xmlns="" val="152572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09295C-E1D6-4922-9CAE-62E6E1FEFFFA}" type="datetimeFigureOut">
              <a:rPr lang="es-ES" smtClean="0"/>
              <a:pPr/>
              <a:t>13/09/2019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A6B90D0-F967-4ADD-8641-4C6175A66A87}" type="slidenum">
              <a:rPr lang="es-ES" smtClean="0"/>
              <a:pPr/>
              <a:t>‹Nº›</a:t>
            </a:fld>
            <a:endParaRPr lang="es-ES"/>
          </a:p>
        </p:txBody>
      </p:sp>
    </p:spTree>
    <p:extLst>
      <p:ext uri="{BB962C8B-B14F-4D97-AF65-F5344CB8AC3E}">
        <p14:creationId xmlns:p14="http://schemas.microsoft.com/office/powerpoint/2010/main" xmlns="" val="3536007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F09295C-E1D6-4922-9CAE-62E6E1FEFFFA}" type="datetimeFigureOut">
              <a:rPr lang="es-ES" smtClean="0"/>
              <a:pPr/>
              <a:t>13/09/2019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A6B90D0-F967-4ADD-8641-4C6175A66A87}" type="slidenum">
              <a:rPr lang="es-ES" smtClean="0"/>
              <a:pPr/>
              <a:t>‹Nº›</a:t>
            </a:fld>
            <a:endParaRPr lang="es-ES"/>
          </a:p>
        </p:txBody>
      </p:sp>
    </p:spTree>
    <p:extLst>
      <p:ext uri="{BB962C8B-B14F-4D97-AF65-F5344CB8AC3E}">
        <p14:creationId xmlns:p14="http://schemas.microsoft.com/office/powerpoint/2010/main" xmlns="" val="17248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F09295C-E1D6-4922-9CAE-62E6E1FEFFFA}" type="datetimeFigureOut">
              <a:rPr lang="es-ES" smtClean="0"/>
              <a:pPr/>
              <a:t>13/09/2019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A6B90D0-F967-4ADD-8641-4C6175A66A87}" type="slidenum">
              <a:rPr lang="es-ES" smtClean="0"/>
              <a:pPr/>
              <a:t>‹Nº›</a:t>
            </a:fld>
            <a:endParaRPr lang="es-ES"/>
          </a:p>
        </p:txBody>
      </p:sp>
    </p:spTree>
    <p:extLst>
      <p:ext uri="{BB962C8B-B14F-4D97-AF65-F5344CB8AC3E}">
        <p14:creationId xmlns:p14="http://schemas.microsoft.com/office/powerpoint/2010/main" xmlns="" val="30067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9295C-E1D6-4922-9CAE-62E6E1FEFFFA}" type="datetimeFigureOut">
              <a:rPr lang="es-ES" smtClean="0"/>
              <a:pPr/>
              <a:t>13/09/2019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B90D0-F967-4ADD-8641-4C6175A66A87}" type="slidenum">
              <a:rPr lang="es-ES" smtClean="0"/>
              <a:pPr/>
              <a:t>‹Nº›</a:t>
            </a:fld>
            <a:endParaRPr lang="es-ES"/>
          </a:p>
        </p:txBody>
      </p:sp>
    </p:spTree>
    <p:extLst>
      <p:ext uri="{BB962C8B-B14F-4D97-AF65-F5344CB8AC3E}">
        <p14:creationId xmlns:p14="http://schemas.microsoft.com/office/powerpoint/2010/main" xmlns="" val="378083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208379"/>
            <a:ext cx="8568952" cy="3508653"/>
          </a:xfrm>
          <a:prstGeom prst="rect">
            <a:avLst/>
          </a:prstGeom>
        </p:spPr>
        <p:txBody>
          <a:bodyPr wrap="square">
            <a:spAutoFit/>
          </a:bodyPr>
          <a:lstStyle/>
          <a:p>
            <a:pPr algn="ctr"/>
            <a:r>
              <a:rPr lang="es-ES" sz="2400" b="1" dirty="0" smtClean="0">
                <a:solidFill>
                  <a:srgbClr val="FFFF00"/>
                </a:solidFill>
                <a:latin typeface="Arial" pitchFamily="34" charset="0"/>
                <a:cs typeface="Arial" pitchFamily="34" charset="0"/>
              </a:rPr>
              <a:t>UNIVERSIDAD DE CIENCIAS MÉDICAS DE LA HABANA</a:t>
            </a:r>
          </a:p>
          <a:p>
            <a:pPr algn="ctr"/>
            <a:r>
              <a:rPr lang="es-ES" sz="2400" b="1" dirty="0" smtClean="0">
                <a:solidFill>
                  <a:srgbClr val="FFFF00"/>
                </a:solidFill>
                <a:latin typeface="Arial" pitchFamily="34" charset="0"/>
                <a:cs typeface="Arial" pitchFamily="34" charset="0"/>
              </a:rPr>
              <a:t>FACULTAD DE ESTOMATOLOGÍA</a:t>
            </a:r>
          </a:p>
          <a:p>
            <a:pPr algn="ctr"/>
            <a:r>
              <a:rPr lang="es-ES" sz="2400" b="1" dirty="0" smtClean="0">
                <a:solidFill>
                  <a:srgbClr val="FFFF00"/>
                </a:solidFill>
                <a:latin typeface="Arial" pitchFamily="34" charset="0"/>
                <a:cs typeface="Arial" pitchFamily="34" charset="0"/>
              </a:rPr>
              <a:t>ENSEÑANZA TÉCNICA</a:t>
            </a:r>
          </a:p>
          <a:p>
            <a:pPr algn="ctr"/>
            <a:r>
              <a:rPr lang="es-ES" sz="2400" b="1" smtClean="0">
                <a:solidFill>
                  <a:srgbClr val="FFFF00"/>
                </a:solidFill>
                <a:latin typeface="Arial" pitchFamily="34" charset="0"/>
                <a:cs typeface="Arial" pitchFamily="34" charset="0"/>
              </a:rPr>
              <a:t>CURSO </a:t>
            </a:r>
            <a:r>
              <a:rPr lang="es-ES" sz="2400" b="1" smtClean="0">
                <a:solidFill>
                  <a:srgbClr val="FFFF00"/>
                </a:solidFill>
                <a:latin typeface="Arial" pitchFamily="34" charset="0"/>
                <a:cs typeface="Arial" pitchFamily="34" charset="0"/>
              </a:rPr>
              <a:t>2019-2020</a:t>
            </a:r>
            <a:endParaRPr lang="es-ES" sz="2400" b="1" dirty="0" smtClean="0">
              <a:solidFill>
                <a:srgbClr val="FFFF00"/>
              </a:solidFill>
              <a:latin typeface="Arial" pitchFamily="34" charset="0"/>
              <a:cs typeface="Arial" pitchFamily="34" charset="0"/>
            </a:endParaRPr>
          </a:p>
          <a:p>
            <a:endParaRPr lang="es-ES" sz="2800" b="1" dirty="0" smtClean="0">
              <a:solidFill>
                <a:srgbClr val="FFFF00"/>
              </a:solidFill>
              <a:latin typeface="Arial" pitchFamily="34" charset="0"/>
              <a:cs typeface="Arial" pitchFamily="34" charset="0"/>
            </a:endParaRPr>
          </a:p>
          <a:p>
            <a:endParaRPr lang="es-ES" sz="2800" b="1" dirty="0" smtClean="0">
              <a:solidFill>
                <a:srgbClr val="FFFF00"/>
              </a:solidFill>
            </a:endParaRPr>
          </a:p>
          <a:p>
            <a:endParaRPr lang="es-ES" sz="2800" b="1" dirty="0" smtClean="0">
              <a:solidFill>
                <a:srgbClr val="FFFF00"/>
              </a:solidFill>
            </a:endParaRPr>
          </a:p>
          <a:p>
            <a:endParaRPr lang="es-ES" b="1" dirty="0" smtClean="0">
              <a:solidFill>
                <a:srgbClr val="FFFF00"/>
              </a:solidFill>
            </a:endParaRPr>
          </a:p>
          <a:p>
            <a:r>
              <a:rPr lang="es-ES" sz="2400" b="1" dirty="0" smtClean="0">
                <a:solidFill>
                  <a:srgbClr val="FFFF00"/>
                </a:solidFill>
                <a:latin typeface="Arial" pitchFamily="34" charset="0"/>
                <a:cs typeface="Arial" pitchFamily="34" charset="0"/>
              </a:rPr>
              <a:t>                        ASIGNATURA</a:t>
            </a:r>
            <a:r>
              <a:rPr lang="es-ES" b="1" dirty="0" smtClean="0">
                <a:solidFill>
                  <a:srgbClr val="FFFF00"/>
                </a:solidFill>
                <a:latin typeface="Arial" pitchFamily="34" charset="0"/>
                <a:cs typeface="Arial" pitchFamily="34" charset="0"/>
              </a:rPr>
              <a:t>: </a:t>
            </a:r>
            <a:r>
              <a:rPr lang="es-ES" sz="2400" b="1" dirty="0" smtClean="0">
                <a:solidFill>
                  <a:srgbClr val="FFFF00"/>
                </a:solidFill>
                <a:latin typeface="Arial" pitchFamily="34" charset="0"/>
                <a:cs typeface="Arial" pitchFamily="34" charset="0"/>
              </a:rPr>
              <a:t>PRÓTESIS TOTAL</a:t>
            </a:r>
            <a:endParaRPr lang="es-ES" sz="2400" b="1" dirty="0">
              <a:solidFill>
                <a:srgbClr val="FFFF00"/>
              </a:solidFill>
              <a:latin typeface="Arial" pitchFamily="34" charset="0"/>
              <a:cs typeface="Arial" pitchFamily="34" charset="0"/>
            </a:endParaRPr>
          </a:p>
        </p:txBody>
      </p:sp>
      <p:sp>
        <p:nvSpPr>
          <p:cNvPr id="5" name="4 Rectángulo"/>
          <p:cNvSpPr/>
          <p:nvPr/>
        </p:nvSpPr>
        <p:spPr>
          <a:xfrm>
            <a:off x="1995759" y="5271591"/>
            <a:ext cx="5684441" cy="461665"/>
          </a:xfrm>
          <a:prstGeom prst="rect">
            <a:avLst/>
          </a:prstGeom>
        </p:spPr>
        <p:txBody>
          <a:bodyPr wrap="none">
            <a:spAutoFit/>
          </a:bodyPr>
          <a:lstStyle/>
          <a:p>
            <a:r>
              <a:rPr lang="es-ES" sz="2400" b="1" dirty="0" smtClean="0">
                <a:solidFill>
                  <a:srgbClr val="FFFF00"/>
                </a:solidFill>
                <a:latin typeface="Arial" pitchFamily="34" charset="0"/>
                <a:cs typeface="Arial" pitchFamily="34" charset="0"/>
              </a:rPr>
              <a:t>Profesor: Lic. Yusdel Crespo Frómeta</a:t>
            </a:r>
            <a:endParaRPr lang="es-ES" sz="24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xmlns="" val="1309698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58847"/>
            <a:ext cx="8784976" cy="6740307"/>
          </a:xfrm>
          <a:prstGeom prst="rect">
            <a:avLst/>
          </a:prstGeom>
        </p:spPr>
        <p:txBody>
          <a:bodyPr wrap="square">
            <a:spAutoFit/>
          </a:bodyPr>
          <a:lstStyle/>
          <a:p>
            <a:pPr algn="just"/>
            <a:r>
              <a:rPr lang="es-ES" sz="2400" b="1" dirty="0" smtClean="0">
                <a:solidFill>
                  <a:srgbClr val="FFFF00"/>
                </a:solidFill>
                <a:latin typeface="Arial" pitchFamily="34" charset="0"/>
                <a:cs typeface="Arial" pitchFamily="34" charset="0"/>
              </a:rPr>
              <a:t>La prótesis como agente terapéutico y preventivo. </a:t>
            </a:r>
          </a:p>
          <a:p>
            <a:pPr algn="just"/>
            <a:endParaRPr lang="es-ES" sz="2400" dirty="0" smtClean="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Por definición conocemos que la prótesis es una parte de la terapéutica quirúrgica y su objetivo se alcanza cuando realizamos la rehabilitación </a:t>
            </a:r>
            <a:r>
              <a:rPr lang="es-ES" sz="2400" dirty="0" err="1" smtClean="0">
                <a:solidFill>
                  <a:srgbClr val="FFFF00"/>
                </a:solidFill>
                <a:latin typeface="Arial" pitchFamily="34" charset="0"/>
                <a:cs typeface="Arial" pitchFamily="34" charset="0"/>
              </a:rPr>
              <a:t>morfofuncional</a:t>
            </a:r>
            <a:r>
              <a:rPr lang="es-ES" sz="2400" dirty="0" smtClean="0">
                <a:solidFill>
                  <a:srgbClr val="FFFF00"/>
                </a:solidFill>
                <a:latin typeface="Arial" pitchFamily="34" charset="0"/>
                <a:cs typeface="Arial" pitchFamily="34" charset="0"/>
              </a:rPr>
              <a:t> del aparato dental. La prótesis dental provee los medios necesarios para reemplazar los órganos perdidos de la cavidad mediante la colocación de una aparatología que los sustituye. Es por esa razón que la prótesis adquiere carácter terapéutico por cuanto reconstruye morfológica y funcionalmente las estructuras dentarias ausentes. La acción terapéutica de la prótesis depende de la forma de cómo ella se comporte en relación con el terreno biológico, para devolver al aparato dentario su capacidad funcional, y evitar así la repercusión  dañina que acciones lesivas ejercida sobre los tejidos bucales pueden alterar al organismo en general, así como prevenir el agravamiento de las alteraciones instalados o que sea capaz de provocar nuevas alteraciones.</a:t>
            </a:r>
            <a:endParaRPr lang="es-ES"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xmlns="" val="2902526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620688"/>
            <a:ext cx="8640960" cy="4093428"/>
          </a:xfrm>
          <a:prstGeom prst="rect">
            <a:avLst/>
          </a:prstGeom>
        </p:spPr>
        <p:txBody>
          <a:bodyPr wrap="square">
            <a:spAutoFit/>
          </a:bodyPr>
          <a:lstStyle/>
          <a:p>
            <a:pPr algn="just"/>
            <a:r>
              <a:rPr lang="es-ES" sz="2800" dirty="0" smtClean="0">
                <a:solidFill>
                  <a:srgbClr val="FFFF00"/>
                </a:solidFill>
                <a:latin typeface="Arial" pitchFamily="34" charset="0"/>
                <a:cs typeface="Arial" pitchFamily="34" charset="0"/>
              </a:rPr>
              <a:t>Las funciones del tecnólogo de la salud  se encuentran relacionadas con la rehabilitación bucal del paciente y de forma general consisten en:</a:t>
            </a:r>
          </a:p>
          <a:p>
            <a:pPr algn="just"/>
            <a:endParaRPr lang="es-ES" sz="2400" dirty="0" smtClean="0">
              <a:solidFill>
                <a:srgbClr val="FFFF00"/>
              </a:solidFill>
              <a:latin typeface="Arial" pitchFamily="34" charset="0"/>
              <a:cs typeface="Arial" pitchFamily="34" charset="0"/>
            </a:endParaRPr>
          </a:p>
          <a:p>
            <a:pPr algn="just"/>
            <a:endParaRPr lang="es-ES" sz="2400" dirty="0" smtClean="0">
              <a:solidFill>
                <a:srgbClr val="FFFF00"/>
              </a:solidFill>
              <a:latin typeface="Arial" pitchFamily="34" charset="0"/>
              <a:cs typeface="Arial" pitchFamily="34" charset="0"/>
            </a:endParaRPr>
          </a:p>
          <a:p>
            <a:pPr algn="just"/>
            <a:endParaRPr lang="es-ES" sz="2400" dirty="0" smtClean="0">
              <a:solidFill>
                <a:srgbClr val="FFFF00"/>
              </a:solidFill>
              <a:latin typeface="Arial" pitchFamily="34" charset="0"/>
              <a:cs typeface="Arial" pitchFamily="34" charset="0"/>
            </a:endParaRPr>
          </a:p>
          <a:p>
            <a:pPr marL="457200" indent="-457200" algn="just">
              <a:buAutoNum type="arabicParenR"/>
            </a:pPr>
            <a:r>
              <a:rPr lang="es-ES" sz="2800" dirty="0" smtClean="0">
                <a:solidFill>
                  <a:srgbClr val="FFFF00"/>
                </a:solidFill>
                <a:latin typeface="Arial" pitchFamily="34" charset="0"/>
                <a:cs typeface="Arial" pitchFamily="34" charset="0"/>
              </a:rPr>
              <a:t>Construcción de aparatos protésicos</a:t>
            </a:r>
          </a:p>
          <a:p>
            <a:pPr marL="457200" indent="-457200" algn="just">
              <a:buAutoNum type="arabicParenR"/>
            </a:pPr>
            <a:endParaRPr lang="es-ES" sz="2400" dirty="0" smtClean="0">
              <a:solidFill>
                <a:srgbClr val="FFFF00"/>
              </a:solidFill>
              <a:latin typeface="Arial" pitchFamily="34" charset="0"/>
              <a:cs typeface="Arial" pitchFamily="34" charset="0"/>
            </a:endParaRPr>
          </a:p>
          <a:p>
            <a:pPr marL="457200" indent="-457200" algn="just">
              <a:buAutoNum type="arabicParenR"/>
            </a:pPr>
            <a:endParaRPr lang="es-ES" sz="2400" dirty="0" smtClean="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2)   </a:t>
            </a:r>
            <a:r>
              <a:rPr lang="es-ES" sz="2800" dirty="0" smtClean="0">
                <a:solidFill>
                  <a:srgbClr val="FFFF00"/>
                </a:solidFill>
                <a:latin typeface="Arial" pitchFamily="34" charset="0"/>
                <a:cs typeface="Arial" pitchFamily="34" charset="0"/>
              </a:rPr>
              <a:t>Reparación de aparatos</a:t>
            </a:r>
            <a:endParaRPr lang="es-ES" sz="28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xmlns="" val="3060065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16631"/>
            <a:ext cx="8640960" cy="6432530"/>
          </a:xfrm>
          <a:prstGeom prst="rect">
            <a:avLst/>
          </a:prstGeom>
        </p:spPr>
        <p:txBody>
          <a:bodyPr wrap="square">
            <a:spAutoFit/>
          </a:bodyPr>
          <a:lstStyle/>
          <a:p>
            <a:r>
              <a:rPr lang="es-ES" sz="2800" b="1" dirty="0" smtClean="0">
                <a:solidFill>
                  <a:srgbClr val="FFFF00"/>
                </a:solidFill>
                <a:latin typeface="Arial" pitchFamily="34" charset="0"/>
                <a:cs typeface="Arial" pitchFamily="34" charset="0"/>
              </a:rPr>
              <a:t>Fases que contempla una prótesis total.</a:t>
            </a:r>
          </a:p>
          <a:p>
            <a:pPr marL="457200" indent="-457200">
              <a:buAutoNum type="arabicPeriod"/>
            </a:pPr>
            <a:r>
              <a:rPr lang="es-ES" sz="2400" dirty="0" smtClean="0">
                <a:solidFill>
                  <a:srgbClr val="FFFF00"/>
                </a:solidFill>
                <a:latin typeface="Arial" pitchFamily="34" charset="0"/>
                <a:cs typeface="Arial" pitchFamily="34" charset="0"/>
              </a:rPr>
              <a:t>Es realizada por el tecnólogo de prótesis en el laboratorio.</a:t>
            </a:r>
          </a:p>
          <a:p>
            <a:pPr marL="457200" indent="-457200">
              <a:buAutoNum type="arabicPeriod"/>
            </a:pPr>
            <a:endParaRPr lang="es-ES" sz="2400" dirty="0" smtClean="0">
              <a:solidFill>
                <a:srgbClr val="FFFF00"/>
              </a:solidFill>
              <a:latin typeface="Arial" pitchFamily="34" charset="0"/>
              <a:cs typeface="Arial" pitchFamily="34" charset="0"/>
            </a:endParaRPr>
          </a:p>
          <a:p>
            <a:r>
              <a:rPr lang="es-ES" sz="2400" dirty="0" smtClean="0">
                <a:solidFill>
                  <a:srgbClr val="FFFF00"/>
                </a:solidFill>
                <a:latin typeface="Arial" pitchFamily="34" charset="0"/>
                <a:cs typeface="Arial" pitchFamily="34" charset="0"/>
              </a:rPr>
              <a:t>2. Reproducción de modelos o vaciado de impresiones.</a:t>
            </a:r>
          </a:p>
          <a:p>
            <a:endParaRPr lang="es-ES" sz="2400" dirty="0" smtClean="0">
              <a:solidFill>
                <a:srgbClr val="FFFF00"/>
              </a:solidFill>
              <a:latin typeface="Arial" pitchFamily="34" charset="0"/>
              <a:cs typeface="Arial" pitchFamily="34" charset="0"/>
            </a:endParaRPr>
          </a:p>
          <a:p>
            <a:r>
              <a:rPr lang="es-ES" sz="2400" dirty="0" smtClean="0">
                <a:solidFill>
                  <a:srgbClr val="FFFF00"/>
                </a:solidFill>
                <a:latin typeface="Arial" pitchFamily="34" charset="0"/>
                <a:cs typeface="Arial" pitchFamily="34" charset="0"/>
              </a:rPr>
              <a:t>3. Confección de plantillas, rollos de mordidas y placas de articulación.</a:t>
            </a:r>
          </a:p>
          <a:p>
            <a:endParaRPr lang="es-ES" sz="2400" dirty="0" smtClean="0">
              <a:solidFill>
                <a:srgbClr val="FFFF00"/>
              </a:solidFill>
              <a:latin typeface="Arial" pitchFamily="34" charset="0"/>
              <a:cs typeface="Arial" pitchFamily="34" charset="0"/>
            </a:endParaRPr>
          </a:p>
          <a:p>
            <a:r>
              <a:rPr lang="es-ES" sz="2400" dirty="0" smtClean="0">
                <a:solidFill>
                  <a:srgbClr val="FFFF00"/>
                </a:solidFill>
                <a:latin typeface="Arial" pitchFamily="34" charset="0"/>
                <a:cs typeface="Arial" pitchFamily="34" charset="0"/>
              </a:rPr>
              <a:t>4. Montaje de modelos en el articulador.</a:t>
            </a:r>
          </a:p>
          <a:p>
            <a:endParaRPr lang="es-ES" sz="2400" dirty="0" smtClean="0">
              <a:solidFill>
                <a:srgbClr val="FFFF00"/>
              </a:solidFill>
              <a:latin typeface="Arial" pitchFamily="34" charset="0"/>
              <a:cs typeface="Arial" pitchFamily="34" charset="0"/>
            </a:endParaRPr>
          </a:p>
          <a:p>
            <a:r>
              <a:rPr lang="es-ES" sz="2400" dirty="0" smtClean="0">
                <a:solidFill>
                  <a:srgbClr val="FFFF00"/>
                </a:solidFill>
                <a:latin typeface="Arial" pitchFamily="34" charset="0"/>
                <a:cs typeface="Arial" pitchFamily="34" charset="0"/>
              </a:rPr>
              <a:t>5. Articulación de dientes o montaje de dientes.</a:t>
            </a:r>
          </a:p>
          <a:p>
            <a:endParaRPr lang="es-ES" sz="2400" dirty="0" smtClean="0">
              <a:solidFill>
                <a:srgbClr val="FFFF00"/>
              </a:solidFill>
              <a:latin typeface="Arial" pitchFamily="34" charset="0"/>
              <a:cs typeface="Arial" pitchFamily="34" charset="0"/>
            </a:endParaRPr>
          </a:p>
          <a:p>
            <a:r>
              <a:rPr lang="es-ES" sz="2400" dirty="0" smtClean="0">
                <a:solidFill>
                  <a:srgbClr val="FFFF00"/>
                </a:solidFill>
                <a:latin typeface="Arial" pitchFamily="34" charset="0"/>
                <a:cs typeface="Arial" pitchFamily="34" charset="0"/>
              </a:rPr>
              <a:t>6. Encerado de Prueba.</a:t>
            </a:r>
          </a:p>
          <a:p>
            <a:endParaRPr lang="es-ES" sz="2400" dirty="0" smtClean="0">
              <a:solidFill>
                <a:srgbClr val="FFFF00"/>
              </a:solidFill>
              <a:latin typeface="Arial" pitchFamily="34" charset="0"/>
              <a:cs typeface="Arial" pitchFamily="34" charset="0"/>
            </a:endParaRPr>
          </a:p>
          <a:p>
            <a:r>
              <a:rPr lang="es-ES" sz="2400" dirty="0" smtClean="0">
                <a:solidFill>
                  <a:srgbClr val="FFFF00"/>
                </a:solidFill>
                <a:latin typeface="Arial" pitchFamily="34" charset="0"/>
                <a:cs typeface="Arial" pitchFamily="34" charset="0"/>
              </a:rPr>
              <a:t>7. Encerado de terminación.</a:t>
            </a:r>
          </a:p>
          <a:p>
            <a:endParaRPr lang="es-ES" sz="2400" dirty="0" smtClean="0">
              <a:solidFill>
                <a:srgbClr val="FFFF00"/>
              </a:solidFill>
              <a:latin typeface="Arial" pitchFamily="34" charset="0"/>
              <a:cs typeface="Arial" pitchFamily="34" charset="0"/>
            </a:endParaRPr>
          </a:p>
          <a:p>
            <a:r>
              <a:rPr lang="es-ES" sz="2400" dirty="0" smtClean="0">
                <a:solidFill>
                  <a:srgbClr val="FFFF00"/>
                </a:solidFill>
                <a:latin typeface="Arial" pitchFamily="34" charset="0"/>
                <a:cs typeface="Arial" pitchFamily="34" charset="0"/>
              </a:rPr>
              <a:t>8. </a:t>
            </a:r>
            <a:r>
              <a:rPr lang="es-ES" sz="2400" dirty="0" err="1" smtClean="0">
                <a:solidFill>
                  <a:srgbClr val="FFFF00"/>
                </a:solidFill>
                <a:latin typeface="Arial" pitchFamily="34" charset="0"/>
                <a:cs typeface="Arial" pitchFamily="34" charset="0"/>
              </a:rPr>
              <a:t>Enflascado</a:t>
            </a:r>
            <a:r>
              <a:rPr lang="es-ES" sz="2400" dirty="0" smtClean="0">
                <a:solidFill>
                  <a:srgbClr val="FFFF00"/>
                </a:solidFill>
                <a:latin typeface="Arial" pitchFamily="34" charset="0"/>
                <a:cs typeface="Arial" pitchFamily="34" charset="0"/>
              </a:rPr>
              <a:t>, descerado, empaquetado, curado del acrílico.</a:t>
            </a:r>
          </a:p>
        </p:txBody>
      </p:sp>
    </p:spTree>
    <p:extLst>
      <p:ext uri="{BB962C8B-B14F-4D97-AF65-F5344CB8AC3E}">
        <p14:creationId xmlns:p14="http://schemas.microsoft.com/office/powerpoint/2010/main" xmlns="" val="2610294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124744"/>
            <a:ext cx="8424936" cy="1846659"/>
          </a:xfrm>
          <a:prstGeom prst="rect">
            <a:avLst/>
          </a:prstGeom>
        </p:spPr>
        <p:txBody>
          <a:bodyPr wrap="square">
            <a:spAutoFit/>
          </a:bodyPr>
          <a:lstStyle/>
          <a:p>
            <a:r>
              <a:rPr lang="es-ES" sz="2400" dirty="0" smtClean="0">
                <a:solidFill>
                  <a:srgbClr val="FFFF00"/>
                </a:solidFill>
                <a:latin typeface="Arial" pitchFamily="34" charset="0"/>
                <a:cs typeface="Arial" pitchFamily="34" charset="0"/>
              </a:rPr>
              <a:t>9. Remonte en el articulador y rectificación de la articulación balanceada.</a:t>
            </a:r>
          </a:p>
          <a:p>
            <a:pPr algn="just"/>
            <a:endParaRPr lang="es-ES" sz="2400" dirty="0" smtClean="0">
              <a:solidFill>
                <a:srgbClr val="FFFF00"/>
              </a:solidFill>
              <a:latin typeface="Arial" pitchFamily="34" charset="0"/>
              <a:cs typeface="Arial" pitchFamily="34" charset="0"/>
            </a:endParaRPr>
          </a:p>
          <a:p>
            <a:r>
              <a:rPr lang="es-ES" sz="2400" dirty="0" smtClean="0">
                <a:solidFill>
                  <a:srgbClr val="FFFF00"/>
                </a:solidFill>
                <a:latin typeface="Arial" pitchFamily="34" charset="0"/>
                <a:cs typeface="Arial" pitchFamily="34" charset="0"/>
              </a:rPr>
              <a:t>10. Rebajado, pulido y terminación final de la prótesis.</a:t>
            </a:r>
          </a:p>
          <a:p>
            <a:endParaRPr lang="es-ES" dirty="0">
              <a:solidFill>
                <a:srgbClr val="FFFF00"/>
              </a:solidFill>
            </a:endParaRPr>
          </a:p>
        </p:txBody>
      </p:sp>
    </p:spTree>
    <p:extLst>
      <p:ext uri="{BB962C8B-B14F-4D97-AF65-F5344CB8AC3E}">
        <p14:creationId xmlns:p14="http://schemas.microsoft.com/office/powerpoint/2010/main" xmlns="" val="3512288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260648"/>
            <a:ext cx="8784976" cy="5324535"/>
          </a:xfrm>
          <a:prstGeom prst="rect">
            <a:avLst/>
          </a:prstGeom>
        </p:spPr>
        <p:txBody>
          <a:bodyPr wrap="square">
            <a:spAutoFit/>
          </a:bodyPr>
          <a:lstStyle/>
          <a:p>
            <a:pPr algn="just"/>
            <a:r>
              <a:rPr lang="es-ES" sz="2800" b="1" dirty="0" smtClean="0">
                <a:solidFill>
                  <a:srgbClr val="FFFF00"/>
                </a:solidFill>
                <a:latin typeface="Arial" pitchFamily="34" charset="0"/>
                <a:cs typeface="Arial" pitchFamily="34" charset="0"/>
              </a:rPr>
              <a:t>La relación entre clínica y laboratorio.</a:t>
            </a:r>
          </a:p>
          <a:p>
            <a:pPr algn="just"/>
            <a:endParaRPr lang="es-ES" sz="2400" dirty="0" smtClean="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Es de suma importancia ya que de la estrecha relación entre ambas, depende el éxito que tengamos y resultados finales de la prótesis propiamente. El técnico debe conocer el manejo de la orden de producción, es obligatorio que cada caso tenga plasmado con claridad toda la información que permita realizar el trabajo en el tiempo establecido para el tratamiento, no debe verse el laboratorio aislado de la clínica ya que constituye una secuencia de pasos, es necesario el intercambio de criterios con los especialistas.  Es importantísimo el cumplimiento de las normas técnicas establecidas. debe existir balance entre las horas clínicas con el numero de horas técnicas. Cada servicio lo ajustara según las condiciones específicas del lugar. </a:t>
            </a:r>
          </a:p>
        </p:txBody>
      </p:sp>
    </p:spTree>
    <p:extLst>
      <p:ext uri="{BB962C8B-B14F-4D97-AF65-F5344CB8AC3E}">
        <p14:creationId xmlns:p14="http://schemas.microsoft.com/office/powerpoint/2010/main" xmlns="" val="3458215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496" y="332656"/>
            <a:ext cx="6606480" cy="3816429"/>
          </a:xfrm>
          <a:prstGeom prst="rect">
            <a:avLst/>
          </a:prstGeom>
        </p:spPr>
        <p:txBody>
          <a:bodyPr wrap="square">
            <a:spAutoFit/>
          </a:bodyPr>
          <a:lstStyle/>
          <a:p>
            <a:r>
              <a:rPr lang="es-ES" sz="2800" b="1" dirty="0" smtClean="0">
                <a:latin typeface="Arial" pitchFamily="34" charset="0"/>
                <a:cs typeface="Arial" pitchFamily="34" charset="0"/>
              </a:rPr>
              <a:t>        </a:t>
            </a:r>
            <a:r>
              <a:rPr lang="es-ES" sz="2800" b="1" dirty="0" smtClean="0">
                <a:solidFill>
                  <a:srgbClr val="FFFF00"/>
                </a:solidFill>
                <a:latin typeface="Arial" pitchFamily="34" charset="0"/>
                <a:cs typeface="Arial" pitchFamily="34" charset="0"/>
              </a:rPr>
              <a:t>Pasos clínicos</a:t>
            </a:r>
          </a:p>
          <a:p>
            <a:endParaRPr lang="es-ES" sz="2800" b="1" dirty="0" smtClean="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1-Diagnóstico y plan de tratamiento</a:t>
            </a:r>
          </a:p>
          <a:p>
            <a:pPr algn="just"/>
            <a:r>
              <a:rPr lang="es-ES" sz="2400" dirty="0" smtClean="0">
                <a:solidFill>
                  <a:srgbClr val="FFFF00"/>
                </a:solidFill>
                <a:latin typeface="Arial" pitchFamily="34" charset="0"/>
                <a:cs typeface="Arial" pitchFamily="34" charset="0"/>
              </a:rPr>
              <a:t>2-Toma de impresión primaria</a:t>
            </a:r>
          </a:p>
          <a:p>
            <a:pPr algn="just"/>
            <a:r>
              <a:rPr lang="es-ES" sz="2400" dirty="0" smtClean="0">
                <a:solidFill>
                  <a:srgbClr val="FFFF00"/>
                </a:solidFill>
                <a:latin typeface="Arial" pitchFamily="34" charset="0"/>
                <a:cs typeface="Arial" pitchFamily="34" charset="0"/>
              </a:rPr>
              <a:t>3-Toma de impresión definitiva</a:t>
            </a:r>
          </a:p>
          <a:p>
            <a:pPr algn="just"/>
            <a:r>
              <a:rPr lang="es-ES" sz="2400" dirty="0" smtClean="0">
                <a:solidFill>
                  <a:srgbClr val="FFFF00"/>
                </a:solidFill>
                <a:latin typeface="Arial" pitchFamily="34" charset="0"/>
                <a:cs typeface="Arial" pitchFamily="34" charset="0"/>
              </a:rPr>
              <a:t>4-relaciones cráneo mandibular</a:t>
            </a:r>
          </a:p>
          <a:p>
            <a:pPr algn="just"/>
            <a:r>
              <a:rPr lang="es-ES" sz="2400" dirty="0" smtClean="0">
                <a:solidFill>
                  <a:srgbClr val="FFFF00"/>
                </a:solidFill>
                <a:latin typeface="Arial" pitchFamily="34" charset="0"/>
                <a:cs typeface="Arial" pitchFamily="34" charset="0"/>
              </a:rPr>
              <a:t>5-Prueba de dientes</a:t>
            </a:r>
          </a:p>
          <a:p>
            <a:pPr algn="just"/>
            <a:r>
              <a:rPr lang="es-ES" sz="2400" dirty="0" smtClean="0">
                <a:solidFill>
                  <a:srgbClr val="FFFF00"/>
                </a:solidFill>
                <a:latin typeface="Arial" pitchFamily="34" charset="0"/>
                <a:cs typeface="Arial" pitchFamily="34" charset="0"/>
              </a:rPr>
              <a:t>6-Instalación</a:t>
            </a:r>
          </a:p>
          <a:p>
            <a:pPr algn="just"/>
            <a:r>
              <a:rPr lang="es-ES" sz="2400" dirty="0" smtClean="0">
                <a:solidFill>
                  <a:srgbClr val="FFFF00"/>
                </a:solidFill>
                <a:latin typeface="Arial" pitchFamily="34" charset="0"/>
                <a:cs typeface="Arial" pitchFamily="34" charset="0"/>
              </a:rPr>
              <a:t>7-Chequeo o control</a:t>
            </a:r>
          </a:p>
          <a:p>
            <a:endParaRPr lang="es-ES" dirty="0" smtClean="0"/>
          </a:p>
        </p:txBody>
      </p:sp>
      <p:sp>
        <p:nvSpPr>
          <p:cNvPr id="5" name="4 Rectángulo"/>
          <p:cNvSpPr/>
          <p:nvPr/>
        </p:nvSpPr>
        <p:spPr>
          <a:xfrm>
            <a:off x="4860032" y="332656"/>
            <a:ext cx="4572000" cy="6124754"/>
          </a:xfrm>
          <a:prstGeom prst="rect">
            <a:avLst/>
          </a:prstGeom>
        </p:spPr>
        <p:txBody>
          <a:bodyPr>
            <a:spAutoFit/>
          </a:bodyPr>
          <a:lstStyle/>
          <a:p>
            <a:r>
              <a:rPr lang="es-ES" sz="2800" b="1" dirty="0" smtClean="0">
                <a:latin typeface="Arial" pitchFamily="34" charset="0"/>
                <a:cs typeface="Arial" pitchFamily="34" charset="0"/>
              </a:rPr>
              <a:t>    </a:t>
            </a:r>
            <a:r>
              <a:rPr lang="es-ES" sz="2800" b="1" dirty="0" smtClean="0">
                <a:solidFill>
                  <a:srgbClr val="FFFF00"/>
                </a:solidFill>
                <a:latin typeface="Arial" pitchFamily="34" charset="0"/>
                <a:cs typeface="Arial" pitchFamily="34" charset="0"/>
              </a:rPr>
              <a:t>Pasos técnicos</a:t>
            </a:r>
          </a:p>
          <a:p>
            <a:endParaRPr lang="es-ES" sz="2800" b="1" dirty="0" smtClean="0">
              <a:solidFill>
                <a:srgbClr val="FFFF00"/>
              </a:solidFill>
              <a:latin typeface="Arial" pitchFamily="34" charset="0"/>
              <a:cs typeface="Arial" pitchFamily="34" charset="0"/>
            </a:endParaRPr>
          </a:p>
          <a:p>
            <a:r>
              <a:rPr lang="es-ES" sz="2400" dirty="0" smtClean="0">
                <a:solidFill>
                  <a:srgbClr val="FFFF00"/>
                </a:solidFill>
                <a:latin typeface="Arial" pitchFamily="34" charset="0"/>
                <a:cs typeface="Arial" pitchFamily="34" charset="0"/>
              </a:rPr>
              <a:t>1-Vaciado de impresión primaria.</a:t>
            </a:r>
          </a:p>
          <a:p>
            <a:r>
              <a:rPr lang="es-ES" sz="2400" dirty="0" smtClean="0">
                <a:solidFill>
                  <a:srgbClr val="FFFF00"/>
                </a:solidFill>
                <a:latin typeface="Arial" pitchFamily="34" charset="0"/>
                <a:cs typeface="Arial" pitchFamily="34" charset="0"/>
              </a:rPr>
              <a:t>2-Vaciado de impresión definitiva.</a:t>
            </a:r>
          </a:p>
          <a:p>
            <a:r>
              <a:rPr lang="es-ES" sz="2400" dirty="0" smtClean="0">
                <a:solidFill>
                  <a:srgbClr val="FFFF00"/>
                </a:solidFill>
                <a:latin typeface="Arial" pitchFamily="34" charset="0"/>
                <a:cs typeface="Arial" pitchFamily="34" charset="0"/>
              </a:rPr>
              <a:t>3-Confección de plantillas y rollos para mordida.</a:t>
            </a:r>
          </a:p>
          <a:p>
            <a:r>
              <a:rPr lang="es-ES" sz="2400" dirty="0" smtClean="0">
                <a:solidFill>
                  <a:srgbClr val="FFFF00"/>
                </a:solidFill>
                <a:latin typeface="Arial" pitchFamily="34" charset="0"/>
                <a:cs typeface="Arial" pitchFamily="34" charset="0"/>
              </a:rPr>
              <a:t>4-Montaje de rodetes de mordida con el articulador.</a:t>
            </a:r>
          </a:p>
          <a:p>
            <a:r>
              <a:rPr lang="es-ES" sz="2400" dirty="0" smtClean="0">
                <a:solidFill>
                  <a:srgbClr val="FFFF00"/>
                </a:solidFill>
                <a:latin typeface="Arial" pitchFamily="34" charset="0"/>
                <a:cs typeface="Arial" pitchFamily="34" charset="0"/>
              </a:rPr>
              <a:t>5-Montaje o articulación de dientes y encerado de prueba.</a:t>
            </a:r>
          </a:p>
          <a:p>
            <a:r>
              <a:rPr lang="es-ES" sz="2400" dirty="0" smtClean="0">
                <a:solidFill>
                  <a:srgbClr val="FFFF00"/>
                </a:solidFill>
                <a:latin typeface="Arial" pitchFamily="34" charset="0"/>
                <a:cs typeface="Arial" pitchFamily="34" charset="0"/>
              </a:rPr>
              <a:t>6-Encerado de terminación, </a:t>
            </a:r>
            <a:r>
              <a:rPr lang="es-ES" sz="2400" dirty="0" err="1" smtClean="0">
                <a:solidFill>
                  <a:srgbClr val="FFFF00"/>
                </a:solidFill>
                <a:latin typeface="Arial" pitchFamily="34" charset="0"/>
                <a:cs typeface="Arial" pitchFamily="34" charset="0"/>
              </a:rPr>
              <a:t>enflascado</a:t>
            </a:r>
            <a:r>
              <a:rPr lang="es-ES" sz="2400" dirty="0" smtClean="0">
                <a:solidFill>
                  <a:srgbClr val="FFFF00"/>
                </a:solidFill>
                <a:latin typeface="Arial" pitchFamily="34" charset="0"/>
                <a:cs typeface="Arial" pitchFamily="34" charset="0"/>
              </a:rPr>
              <a:t>, descerado, curado, remonte y rectificación de la oclusión, rebajado y pulido. </a:t>
            </a:r>
            <a:endParaRPr lang="es-ES"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xmlns="" val="4208130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88640"/>
            <a:ext cx="8784976" cy="4525963"/>
          </a:xfrm>
        </p:spPr>
        <p:txBody>
          <a:bodyPr>
            <a:noAutofit/>
          </a:bodyPr>
          <a:lstStyle/>
          <a:p>
            <a:pPr marL="0" indent="0">
              <a:buNone/>
            </a:pPr>
            <a:r>
              <a:rPr lang="es-ES" sz="2400" b="1" dirty="0" smtClean="0">
                <a:solidFill>
                  <a:srgbClr val="FFFF00"/>
                </a:solidFill>
                <a:latin typeface="Arial" pitchFamily="34" charset="0"/>
                <a:cs typeface="Arial" pitchFamily="34" charset="0"/>
              </a:rPr>
              <a:t>Función del tecnólogo dentro del servicio de rehabilitación</a:t>
            </a:r>
          </a:p>
          <a:p>
            <a:endParaRPr lang="es-ES" sz="2000" dirty="0" smtClean="0">
              <a:solidFill>
                <a:srgbClr val="FFFF00"/>
              </a:solidFill>
              <a:latin typeface="Arial" pitchFamily="34" charset="0"/>
              <a:cs typeface="Arial" pitchFamily="34" charset="0"/>
            </a:endParaRPr>
          </a:p>
          <a:p>
            <a:pPr marL="0" indent="0">
              <a:buNone/>
            </a:pPr>
            <a:r>
              <a:rPr lang="es-ES" sz="2000" dirty="0" smtClean="0">
                <a:solidFill>
                  <a:srgbClr val="FFFF00"/>
                </a:solidFill>
                <a:latin typeface="Arial" pitchFamily="34" charset="0"/>
                <a:cs typeface="Arial" pitchFamily="34" charset="0"/>
              </a:rPr>
              <a:t>1. Preparación del Área de trabajo.</a:t>
            </a:r>
          </a:p>
          <a:p>
            <a:pPr marL="514350" indent="-514350">
              <a:buAutoNum type="arabicPeriod"/>
            </a:pPr>
            <a:endParaRPr lang="es-ES" sz="2000" dirty="0" smtClean="0">
              <a:solidFill>
                <a:srgbClr val="FFFF00"/>
              </a:solidFill>
              <a:latin typeface="Arial" pitchFamily="34" charset="0"/>
              <a:cs typeface="Arial" pitchFamily="34" charset="0"/>
            </a:endParaRPr>
          </a:p>
          <a:p>
            <a:pPr marL="0" indent="0">
              <a:buNone/>
            </a:pPr>
            <a:r>
              <a:rPr lang="es-ES" sz="2000" dirty="0" smtClean="0">
                <a:solidFill>
                  <a:srgbClr val="FFFF00"/>
                </a:solidFill>
                <a:latin typeface="Arial" pitchFamily="34" charset="0"/>
                <a:cs typeface="Arial" pitchFamily="34" charset="0"/>
              </a:rPr>
              <a:t>2. Preparación de materiales de uso estomatológico.</a:t>
            </a:r>
          </a:p>
          <a:p>
            <a:pPr marL="0" indent="0">
              <a:buNone/>
            </a:pPr>
            <a:endParaRPr lang="es-ES" sz="2000" dirty="0" smtClean="0">
              <a:solidFill>
                <a:srgbClr val="FFFF00"/>
              </a:solidFill>
              <a:latin typeface="Arial" pitchFamily="34" charset="0"/>
              <a:cs typeface="Arial" pitchFamily="34" charset="0"/>
            </a:endParaRPr>
          </a:p>
          <a:p>
            <a:pPr marL="0" indent="0">
              <a:buNone/>
            </a:pPr>
            <a:r>
              <a:rPr lang="es-ES" sz="2000" dirty="0" smtClean="0">
                <a:solidFill>
                  <a:srgbClr val="FFFF00"/>
                </a:solidFill>
                <a:latin typeface="Arial" pitchFamily="34" charset="0"/>
                <a:cs typeface="Arial" pitchFamily="34" charset="0"/>
              </a:rPr>
              <a:t>3. Construcción de aparatos protésicos (totales, parciales, fijos y removibles) y de ortodoncia, de contención.</a:t>
            </a:r>
          </a:p>
          <a:p>
            <a:pPr marL="0" indent="0">
              <a:buNone/>
            </a:pPr>
            <a:endParaRPr lang="es-ES" sz="2000" dirty="0" smtClean="0">
              <a:solidFill>
                <a:srgbClr val="FFFF00"/>
              </a:solidFill>
              <a:latin typeface="Arial" pitchFamily="34" charset="0"/>
              <a:cs typeface="Arial" pitchFamily="34" charset="0"/>
            </a:endParaRPr>
          </a:p>
          <a:p>
            <a:pPr marL="0" indent="0">
              <a:buNone/>
            </a:pPr>
            <a:r>
              <a:rPr lang="es-ES" sz="2000" dirty="0" smtClean="0">
                <a:solidFill>
                  <a:srgbClr val="FFFF00"/>
                </a:solidFill>
                <a:latin typeface="Arial" pitchFamily="34" charset="0"/>
                <a:cs typeface="Arial" pitchFamily="34" charset="0"/>
              </a:rPr>
              <a:t>4. Reparación de todo tipo de aparatos (prótesis y ortodoncia).</a:t>
            </a:r>
          </a:p>
          <a:p>
            <a:pPr marL="0" indent="0">
              <a:buNone/>
            </a:pPr>
            <a:endParaRPr lang="es-ES" sz="2000" dirty="0" smtClean="0">
              <a:solidFill>
                <a:srgbClr val="FFFF00"/>
              </a:solidFill>
              <a:latin typeface="Arial" pitchFamily="34" charset="0"/>
              <a:cs typeface="Arial" pitchFamily="34" charset="0"/>
            </a:endParaRPr>
          </a:p>
          <a:p>
            <a:pPr marL="0" indent="0">
              <a:buNone/>
            </a:pPr>
            <a:r>
              <a:rPr lang="es-ES" sz="2000" dirty="0" smtClean="0">
                <a:solidFill>
                  <a:srgbClr val="FFFF00"/>
                </a:solidFill>
                <a:latin typeface="Arial" pitchFamily="34" charset="0"/>
                <a:cs typeface="Arial" pitchFamily="34" charset="0"/>
              </a:rPr>
              <a:t>5. Recolección  de datos de producción.</a:t>
            </a:r>
          </a:p>
          <a:p>
            <a:pPr marL="0" indent="0">
              <a:buNone/>
            </a:pPr>
            <a:endParaRPr lang="es-ES" sz="2000" dirty="0" smtClean="0">
              <a:latin typeface="Arial" pitchFamily="34" charset="0"/>
              <a:cs typeface="Arial" pitchFamily="34" charset="0"/>
            </a:endParaRPr>
          </a:p>
          <a:p>
            <a:pPr marL="0" indent="0">
              <a:buNone/>
            </a:pPr>
            <a:r>
              <a:rPr lang="es-ES" sz="2000" dirty="0" smtClean="0">
                <a:solidFill>
                  <a:srgbClr val="FFFF00"/>
                </a:solidFill>
                <a:latin typeface="Arial" pitchFamily="34" charset="0"/>
                <a:cs typeface="Arial" pitchFamily="34" charset="0"/>
              </a:rPr>
              <a:t>6. Docencia. Participar en actividades docentes y brindar sus servicios a ellos.</a:t>
            </a:r>
          </a:p>
          <a:p>
            <a:pPr marL="0" indent="0">
              <a:buNone/>
            </a:pPr>
            <a:endParaRPr lang="es-ES" sz="2000" dirty="0" smtClean="0">
              <a:solidFill>
                <a:srgbClr val="FFFF00"/>
              </a:solidFill>
              <a:latin typeface="Arial" pitchFamily="34" charset="0"/>
              <a:cs typeface="Arial" pitchFamily="34" charset="0"/>
            </a:endParaRPr>
          </a:p>
          <a:p>
            <a:pPr marL="0" indent="0">
              <a:buNone/>
            </a:pPr>
            <a:r>
              <a:rPr lang="es-ES" sz="2000" dirty="0" smtClean="0">
                <a:solidFill>
                  <a:srgbClr val="FFFF00"/>
                </a:solidFill>
                <a:latin typeface="Arial" pitchFamily="34" charset="0"/>
                <a:cs typeface="Arial" pitchFamily="34" charset="0"/>
              </a:rPr>
              <a:t>7. Realizar Investigaciones. </a:t>
            </a:r>
          </a:p>
          <a:p>
            <a:pPr marL="0" indent="0">
              <a:buNone/>
            </a:pPr>
            <a:endParaRPr lang="es-ES" sz="2000" dirty="0" smtClean="0">
              <a:solidFill>
                <a:srgbClr val="FFFF00"/>
              </a:solidFill>
              <a:latin typeface="Arial" pitchFamily="34" charset="0"/>
              <a:cs typeface="Arial" pitchFamily="34" charset="0"/>
            </a:endParaRPr>
          </a:p>
          <a:p>
            <a:endParaRPr lang="es-ES" sz="2000" dirty="0">
              <a:latin typeface="Arial" pitchFamily="34" charset="0"/>
              <a:cs typeface="Arial" pitchFamily="34" charset="0"/>
            </a:endParaRPr>
          </a:p>
        </p:txBody>
      </p:sp>
    </p:spTree>
    <p:extLst>
      <p:ext uri="{BB962C8B-B14F-4D97-AF65-F5344CB8AC3E}">
        <p14:creationId xmlns:p14="http://schemas.microsoft.com/office/powerpoint/2010/main" xmlns="" val="3339641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873288"/>
            <a:ext cx="8964488" cy="5940088"/>
          </a:xfrm>
          <a:prstGeom prst="rect">
            <a:avLst/>
          </a:prstGeom>
        </p:spPr>
        <p:txBody>
          <a:bodyPr wrap="square">
            <a:spAutoFit/>
          </a:bodyPr>
          <a:lstStyle/>
          <a:p>
            <a:r>
              <a:rPr lang="es-ES" sz="2000" dirty="0" smtClean="0">
                <a:solidFill>
                  <a:srgbClr val="FFFF00"/>
                </a:solidFill>
                <a:latin typeface="Arial" pitchFamily="34" charset="0"/>
                <a:cs typeface="Arial" pitchFamily="34" charset="0"/>
              </a:rPr>
              <a:t>Conferencias impartidas por el profesor.</a:t>
            </a:r>
          </a:p>
          <a:p>
            <a:endParaRPr lang="es-ES" sz="2000" dirty="0" smtClean="0">
              <a:solidFill>
                <a:srgbClr val="FFFF00"/>
              </a:solidFill>
              <a:latin typeface="Arial" pitchFamily="34" charset="0"/>
              <a:cs typeface="Arial" pitchFamily="34" charset="0"/>
            </a:endParaRPr>
          </a:p>
          <a:p>
            <a:r>
              <a:rPr lang="es-ES" sz="2000" dirty="0" smtClean="0">
                <a:solidFill>
                  <a:srgbClr val="FFFF00"/>
                </a:solidFill>
                <a:latin typeface="Arial" pitchFamily="34" charset="0"/>
                <a:cs typeface="Arial" pitchFamily="34" charset="0"/>
              </a:rPr>
              <a:t>Normas técnicas de procedimientos en los Laboratorios de Prótesis Dental, ministerio de Salud Pública, 1985.</a:t>
            </a:r>
          </a:p>
          <a:p>
            <a:endParaRPr lang="es-ES" sz="2000" dirty="0" smtClean="0">
              <a:solidFill>
                <a:srgbClr val="FFFF00"/>
              </a:solidFill>
              <a:latin typeface="Arial" pitchFamily="34" charset="0"/>
              <a:cs typeface="Arial" pitchFamily="34" charset="0"/>
            </a:endParaRPr>
          </a:p>
          <a:p>
            <a:r>
              <a:rPr lang="es-ES" sz="2000" dirty="0" smtClean="0">
                <a:solidFill>
                  <a:srgbClr val="FFFF00"/>
                </a:solidFill>
                <a:latin typeface="Arial" pitchFamily="34" charset="0"/>
                <a:cs typeface="Arial" pitchFamily="34" charset="0"/>
              </a:rPr>
              <a:t>Libro de Materiales Dentales. Colectivo de autores. Fatesa.2009.</a:t>
            </a:r>
          </a:p>
          <a:p>
            <a:r>
              <a:rPr lang="es-ES" sz="2000" dirty="0" smtClean="0">
                <a:solidFill>
                  <a:srgbClr val="FFFF00"/>
                </a:solidFill>
                <a:latin typeface="Arial" pitchFamily="34" charset="0"/>
                <a:cs typeface="Arial" pitchFamily="34" charset="0"/>
              </a:rPr>
              <a:t>•González g, </a:t>
            </a:r>
            <a:r>
              <a:rPr lang="es-ES" sz="2000" dirty="0" err="1" smtClean="0">
                <a:solidFill>
                  <a:srgbClr val="FFFF00"/>
                </a:solidFill>
                <a:latin typeface="Arial" pitchFamily="34" charset="0"/>
                <a:cs typeface="Arial" pitchFamily="34" charset="0"/>
              </a:rPr>
              <a:t>Ardanza</a:t>
            </a:r>
            <a:r>
              <a:rPr lang="es-ES" sz="2000" dirty="0" smtClean="0">
                <a:solidFill>
                  <a:srgbClr val="FFFF00"/>
                </a:solidFill>
                <a:latin typeface="Arial" pitchFamily="34" charset="0"/>
                <a:cs typeface="Arial" pitchFamily="34" charset="0"/>
              </a:rPr>
              <a:t> </a:t>
            </a:r>
            <a:r>
              <a:rPr lang="es-ES" sz="2000" dirty="0" err="1" smtClean="0">
                <a:solidFill>
                  <a:srgbClr val="FFFF00"/>
                </a:solidFill>
                <a:latin typeface="Arial" pitchFamily="34" charset="0"/>
                <a:cs typeface="Arial" pitchFamily="34" charset="0"/>
              </a:rPr>
              <a:t>p,Rehabilitación</a:t>
            </a:r>
            <a:r>
              <a:rPr lang="es-ES" sz="2000" dirty="0" smtClean="0">
                <a:solidFill>
                  <a:srgbClr val="FFFF00"/>
                </a:solidFill>
                <a:latin typeface="Arial" pitchFamily="34" charset="0"/>
                <a:cs typeface="Arial" pitchFamily="34" charset="0"/>
              </a:rPr>
              <a:t> protésica estomatológica.Ecimed.2003.</a:t>
            </a:r>
          </a:p>
          <a:p>
            <a:endParaRPr lang="es-ES" sz="2000" dirty="0" smtClean="0">
              <a:solidFill>
                <a:srgbClr val="FFFF00"/>
              </a:solidFill>
              <a:latin typeface="Arial" pitchFamily="34" charset="0"/>
              <a:cs typeface="Arial" pitchFamily="34" charset="0"/>
            </a:endParaRPr>
          </a:p>
          <a:p>
            <a:r>
              <a:rPr lang="es-ES" sz="2000" dirty="0" smtClean="0">
                <a:solidFill>
                  <a:srgbClr val="FFFF00"/>
                </a:solidFill>
                <a:latin typeface="Arial" pitchFamily="34" charset="0"/>
                <a:cs typeface="Arial" pitchFamily="34" charset="0"/>
              </a:rPr>
              <a:t>•http://www.sld.cu/sitios/protesis/index.php</a:t>
            </a:r>
          </a:p>
          <a:p>
            <a:r>
              <a:rPr lang="es-ES" sz="2000" dirty="0" smtClean="0">
                <a:solidFill>
                  <a:srgbClr val="FFFF00"/>
                </a:solidFill>
                <a:latin typeface="Arial" pitchFamily="34" charset="0"/>
                <a:cs typeface="Arial" pitchFamily="34" charset="0"/>
              </a:rPr>
              <a:t>•http://blogs.sld.cu/stgomles/  (blogs del Licenciado Santiago Morales Corzo; se accede a través de </a:t>
            </a:r>
            <a:r>
              <a:rPr lang="es-ES" sz="2000" dirty="0" err="1" smtClean="0">
                <a:solidFill>
                  <a:srgbClr val="FFFF00"/>
                </a:solidFill>
                <a:latin typeface="Arial" pitchFamily="34" charset="0"/>
                <a:cs typeface="Arial" pitchFamily="34" charset="0"/>
              </a:rPr>
              <a:t>infomed</a:t>
            </a:r>
            <a:r>
              <a:rPr lang="es-ES" sz="2000" dirty="0" smtClean="0">
                <a:solidFill>
                  <a:srgbClr val="FFFF00"/>
                </a:solidFill>
                <a:latin typeface="Arial" pitchFamily="34" charset="0"/>
                <a:cs typeface="Arial" pitchFamily="34" charset="0"/>
              </a:rPr>
              <a:t>)</a:t>
            </a:r>
          </a:p>
          <a:p>
            <a:r>
              <a:rPr lang="es-ES" sz="2000" dirty="0" smtClean="0">
                <a:solidFill>
                  <a:srgbClr val="FFFF00"/>
                </a:solidFill>
                <a:latin typeface="Arial" pitchFamily="34" charset="0"/>
                <a:cs typeface="Arial" pitchFamily="34" charset="0"/>
              </a:rPr>
              <a:t>•http://www.fatesa.sld.cu</a:t>
            </a:r>
          </a:p>
          <a:p>
            <a:endParaRPr lang="es-ES" sz="2000" dirty="0" smtClean="0">
              <a:solidFill>
                <a:srgbClr val="FFFF00"/>
              </a:solidFill>
              <a:latin typeface="Arial" pitchFamily="34" charset="0"/>
              <a:cs typeface="Arial" pitchFamily="34" charset="0"/>
            </a:endParaRPr>
          </a:p>
          <a:p>
            <a:r>
              <a:rPr lang="es-ES" sz="2000" dirty="0" smtClean="0">
                <a:solidFill>
                  <a:srgbClr val="FFFF00"/>
                </a:solidFill>
                <a:latin typeface="Arial" pitchFamily="34" charset="0"/>
                <a:cs typeface="Arial" pitchFamily="34" charset="0"/>
              </a:rPr>
              <a:t>•</a:t>
            </a:r>
            <a:r>
              <a:rPr lang="es-ES" sz="2000" dirty="0" err="1" smtClean="0">
                <a:solidFill>
                  <a:srgbClr val="FFFF00"/>
                </a:solidFill>
                <a:latin typeface="Arial" pitchFamily="34" charset="0"/>
                <a:cs typeface="Arial" pitchFamily="34" charset="0"/>
              </a:rPr>
              <a:t>Saizar</a:t>
            </a:r>
            <a:r>
              <a:rPr lang="es-ES" sz="2000" dirty="0" smtClean="0">
                <a:solidFill>
                  <a:srgbClr val="FFFF00"/>
                </a:solidFill>
                <a:latin typeface="Arial" pitchFamily="34" charset="0"/>
                <a:cs typeface="Arial" pitchFamily="34" charset="0"/>
              </a:rPr>
              <a:t> p., prótesis a placa. Ed. Ciencia y técnica, 1970.</a:t>
            </a:r>
          </a:p>
          <a:p>
            <a:r>
              <a:rPr lang="es-ES" sz="2000" dirty="0" smtClean="0">
                <a:solidFill>
                  <a:srgbClr val="FFFF00"/>
                </a:solidFill>
                <a:latin typeface="Arial" pitchFamily="34" charset="0"/>
                <a:cs typeface="Arial" pitchFamily="34" charset="0"/>
              </a:rPr>
              <a:t>•</a:t>
            </a:r>
            <a:r>
              <a:rPr lang="es-ES" sz="2000" dirty="0" err="1" smtClean="0">
                <a:solidFill>
                  <a:srgbClr val="FFFF00"/>
                </a:solidFill>
                <a:latin typeface="Arial" pitchFamily="34" charset="0"/>
                <a:cs typeface="Arial" pitchFamily="34" charset="0"/>
              </a:rPr>
              <a:t>Sharry</a:t>
            </a:r>
            <a:r>
              <a:rPr lang="es-ES" sz="2000" dirty="0" smtClean="0">
                <a:solidFill>
                  <a:srgbClr val="FFFF00"/>
                </a:solidFill>
                <a:latin typeface="Arial" pitchFamily="34" charset="0"/>
                <a:cs typeface="Arial" pitchFamily="34" charset="0"/>
              </a:rPr>
              <a:t> j. J., prótesis de dentaduras completa. Odontología clínica de Norteamérica. Ed. Ciencia y técnica, 1980.</a:t>
            </a:r>
          </a:p>
          <a:p>
            <a:r>
              <a:rPr lang="es-ES" sz="2000" dirty="0" smtClean="0">
                <a:solidFill>
                  <a:srgbClr val="FFFF00"/>
                </a:solidFill>
                <a:latin typeface="Arial" pitchFamily="34" charset="0"/>
                <a:cs typeface="Arial" pitchFamily="34" charset="0"/>
              </a:rPr>
              <a:t>•Material de apoyo a los programas de la especialidad del técnico de prótesis dental. </a:t>
            </a:r>
            <a:r>
              <a:rPr lang="es-ES" sz="2000" dirty="0" err="1" smtClean="0">
                <a:solidFill>
                  <a:srgbClr val="FFFF00"/>
                </a:solidFill>
                <a:latin typeface="Arial" pitchFamily="34" charset="0"/>
                <a:cs typeface="Arial" pitchFamily="34" charset="0"/>
              </a:rPr>
              <a:t>Minsap</a:t>
            </a:r>
            <a:r>
              <a:rPr lang="es-ES" sz="2000" dirty="0" smtClean="0">
                <a:solidFill>
                  <a:srgbClr val="FFFF00"/>
                </a:solidFill>
                <a:latin typeface="Arial" pitchFamily="34" charset="0"/>
                <a:cs typeface="Arial" pitchFamily="34" charset="0"/>
              </a:rPr>
              <a:t>, 1981.</a:t>
            </a:r>
          </a:p>
        </p:txBody>
      </p:sp>
      <p:sp>
        <p:nvSpPr>
          <p:cNvPr id="5" name="4 Rectángulo"/>
          <p:cNvSpPr/>
          <p:nvPr/>
        </p:nvSpPr>
        <p:spPr>
          <a:xfrm>
            <a:off x="2844447" y="-14610"/>
            <a:ext cx="345511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Bibliografía</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94325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364570"/>
            <a:ext cx="8784976" cy="5016758"/>
          </a:xfrm>
          <a:prstGeom prst="rect">
            <a:avLst/>
          </a:prstGeom>
        </p:spPr>
        <p:txBody>
          <a:bodyPr wrap="square">
            <a:spAutoFit/>
          </a:bodyPr>
          <a:lstStyle/>
          <a:p>
            <a:r>
              <a:rPr lang="es-ES" sz="2000" dirty="0" smtClean="0">
                <a:solidFill>
                  <a:srgbClr val="FFFF00"/>
                </a:solidFill>
                <a:latin typeface="Arial" pitchFamily="34" charset="0"/>
                <a:cs typeface="Arial" pitchFamily="34" charset="0"/>
              </a:rPr>
              <a:t>•Texto provisional especialidad estomatológica. Prótesis estomatológica tomo I y II. </a:t>
            </a:r>
            <a:r>
              <a:rPr lang="es-ES" sz="2000" dirty="0" err="1" smtClean="0">
                <a:solidFill>
                  <a:srgbClr val="FFFF00"/>
                </a:solidFill>
                <a:latin typeface="Arial" pitchFamily="34" charset="0"/>
                <a:cs typeface="Arial" pitchFamily="34" charset="0"/>
              </a:rPr>
              <a:t>Minsap</a:t>
            </a:r>
            <a:r>
              <a:rPr lang="es-ES" sz="2000" dirty="0" smtClean="0">
                <a:solidFill>
                  <a:srgbClr val="FFFF00"/>
                </a:solidFill>
                <a:latin typeface="Arial" pitchFamily="34" charset="0"/>
                <a:cs typeface="Arial" pitchFamily="34" charset="0"/>
              </a:rPr>
              <a:t>, 1982.</a:t>
            </a:r>
          </a:p>
          <a:p>
            <a:r>
              <a:rPr lang="es-ES" sz="2000" dirty="0" smtClean="0">
                <a:solidFill>
                  <a:srgbClr val="FFFF00"/>
                </a:solidFill>
                <a:latin typeface="Arial" pitchFamily="34" charset="0"/>
                <a:cs typeface="Arial" pitchFamily="34" charset="0"/>
              </a:rPr>
              <a:t>•Texto provisional para la formación de técnicos de prótesis dental, </a:t>
            </a:r>
            <a:r>
              <a:rPr lang="es-ES" sz="2000" dirty="0" err="1" smtClean="0">
                <a:solidFill>
                  <a:srgbClr val="FFFF00"/>
                </a:solidFill>
                <a:latin typeface="Arial" pitchFamily="34" charset="0"/>
                <a:cs typeface="Arial" pitchFamily="34" charset="0"/>
              </a:rPr>
              <a:t>minsap</a:t>
            </a:r>
            <a:r>
              <a:rPr lang="es-ES" sz="2000" dirty="0" smtClean="0">
                <a:solidFill>
                  <a:srgbClr val="FFFF00"/>
                </a:solidFill>
                <a:latin typeface="Arial" pitchFamily="34" charset="0"/>
                <a:cs typeface="Arial" pitchFamily="34" charset="0"/>
              </a:rPr>
              <a:t>, 1984.</a:t>
            </a:r>
          </a:p>
          <a:p>
            <a:r>
              <a:rPr lang="es-ES" sz="2000" dirty="0" smtClean="0">
                <a:solidFill>
                  <a:srgbClr val="FFFF00"/>
                </a:solidFill>
                <a:latin typeface="Arial" pitchFamily="34" charset="0"/>
                <a:cs typeface="Arial" pitchFamily="34" charset="0"/>
              </a:rPr>
              <a:t>•</a:t>
            </a:r>
            <a:r>
              <a:rPr lang="es-ES" sz="2000" dirty="0" err="1" smtClean="0">
                <a:solidFill>
                  <a:srgbClr val="FFFF00"/>
                </a:solidFill>
                <a:latin typeface="Arial" pitchFamily="34" charset="0"/>
                <a:cs typeface="Arial" pitchFamily="34" charset="0"/>
              </a:rPr>
              <a:t>Ulf</a:t>
            </a:r>
            <a:r>
              <a:rPr lang="es-ES" sz="2000" dirty="0" smtClean="0">
                <a:solidFill>
                  <a:srgbClr val="FFFF00"/>
                </a:solidFill>
                <a:latin typeface="Arial" pitchFamily="34" charset="0"/>
                <a:cs typeface="Arial" pitchFamily="34" charset="0"/>
              </a:rPr>
              <a:t>. </a:t>
            </a:r>
            <a:r>
              <a:rPr lang="es-ES" sz="2000" dirty="0" err="1" smtClean="0">
                <a:solidFill>
                  <a:srgbClr val="FFFF00"/>
                </a:solidFill>
                <a:latin typeface="Arial" pitchFamily="34" charset="0"/>
                <a:cs typeface="Arial" pitchFamily="34" charset="0"/>
              </a:rPr>
              <a:t>Posselt</a:t>
            </a:r>
            <a:r>
              <a:rPr lang="es-ES" sz="2000" dirty="0" smtClean="0">
                <a:solidFill>
                  <a:srgbClr val="FFFF00"/>
                </a:solidFill>
                <a:latin typeface="Arial" pitchFamily="34" charset="0"/>
                <a:cs typeface="Arial" pitchFamily="34" charset="0"/>
              </a:rPr>
              <a:t>., fisiología de la oclusión y rehabilitación. Editorial </a:t>
            </a:r>
            <a:r>
              <a:rPr lang="es-ES" sz="2000" dirty="0" err="1" smtClean="0">
                <a:solidFill>
                  <a:srgbClr val="FFFF00"/>
                </a:solidFill>
                <a:latin typeface="Arial" pitchFamily="34" charset="0"/>
                <a:cs typeface="Arial" pitchFamily="34" charset="0"/>
              </a:rPr>
              <a:t>jim</a:t>
            </a:r>
            <a:r>
              <a:rPr lang="es-ES" sz="2000" dirty="0" smtClean="0">
                <a:solidFill>
                  <a:srgbClr val="FFFF00"/>
                </a:solidFill>
                <a:latin typeface="Arial" pitchFamily="34" charset="0"/>
                <a:cs typeface="Arial" pitchFamily="34" charset="0"/>
              </a:rPr>
              <a:t> Barcelona, 1981.</a:t>
            </a:r>
          </a:p>
          <a:p>
            <a:r>
              <a:rPr lang="es-ES" sz="2000" dirty="0" smtClean="0">
                <a:solidFill>
                  <a:srgbClr val="FFFF00"/>
                </a:solidFill>
                <a:latin typeface="Arial" pitchFamily="34" charset="0"/>
                <a:cs typeface="Arial" pitchFamily="34" charset="0"/>
              </a:rPr>
              <a:t>•</a:t>
            </a:r>
            <a:r>
              <a:rPr lang="es-ES" sz="2000" dirty="0" err="1" smtClean="0">
                <a:solidFill>
                  <a:srgbClr val="FFFF00"/>
                </a:solidFill>
                <a:latin typeface="Arial" pitchFamily="34" charset="0"/>
                <a:cs typeface="Arial" pitchFamily="34" charset="0"/>
              </a:rPr>
              <a:t>Camani</a:t>
            </a:r>
            <a:r>
              <a:rPr lang="es-ES" sz="2000" dirty="0" smtClean="0">
                <a:solidFill>
                  <a:srgbClr val="FFFF00"/>
                </a:solidFill>
                <a:latin typeface="Arial" pitchFamily="34" charset="0"/>
                <a:cs typeface="Arial" pitchFamily="34" charset="0"/>
              </a:rPr>
              <a:t> </a:t>
            </a:r>
            <a:r>
              <a:rPr lang="es-ES" sz="2000" dirty="0" err="1" smtClean="0">
                <a:solidFill>
                  <a:srgbClr val="FFFF00"/>
                </a:solidFill>
                <a:latin typeface="Arial" pitchFamily="34" charset="0"/>
                <a:cs typeface="Arial" pitchFamily="34" charset="0"/>
              </a:rPr>
              <a:t>altube</a:t>
            </a:r>
            <a:r>
              <a:rPr lang="es-ES" sz="2000" dirty="0" smtClean="0">
                <a:solidFill>
                  <a:srgbClr val="FFFF00"/>
                </a:solidFill>
                <a:latin typeface="Arial" pitchFamily="34" charset="0"/>
                <a:cs typeface="Arial" pitchFamily="34" charset="0"/>
              </a:rPr>
              <a:t>. L. A., estudio mecánico del aparato dentario 1era ed. Argentina, 1952.</a:t>
            </a:r>
          </a:p>
          <a:p>
            <a:r>
              <a:rPr lang="es-ES" sz="2000" dirty="0" smtClean="0">
                <a:solidFill>
                  <a:srgbClr val="FFFF00"/>
                </a:solidFill>
                <a:latin typeface="Arial" pitchFamily="34" charset="0"/>
                <a:cs typeface="Arial" pitchFamily="34" charset="0"/>
              </a:rPr>
              <a:t>•O “</a:t>
            </a:r>
            <a:r>
              <a:rPr lang="es-ES" sz="2000" dirty="0" err="1" smtClean="0">
                <a:solidFill>
                  <a:srgbClr val="FFFF00"/>
                </a:solidFill>
                <a:latin typeface="Arial" pitchFamily="34" charset="0"/>
                <a:cs typeface="Arial" pitchFamily="34" charset="0"/>
              </a:rPr>
              <a:t>Brein</a:t>
            </a:r>
            <a:r>
              <a:rPr lang="es-ES" sz="2000" dirty="0" smtClean="0">
                <a:solidFill>
                  <a:srgbClr val="FFFF00"/>
                </a:solidFill>
                <a:latin typeface="Arial" pitchFamily="34" charset="0"/>
                <a:cs typeface="Arial" pitchFamily="34" charset="0"/>
              </a:rPr>
              <a:t> W.I.  Materiales Dentales y su selección. Editorial Pueblo y Educación. 1984.</a:t>
            </a:r>
          </a:p>
          <a:p>
            <a:r>
              <a:rPr lang="es-ES" sz="2000" dirty="0" smtClean="0">
                <a:solidFill>
                  <a:srgbClr val="FFFF00"/>
                </a:solidFill>
                <a:latin typeface="Arial" pitchFamily="34" charset="0"/>
                <a:cs typeface="Arial" pitchFamily="34" charset="0"/>
              </a:rPr>
              <a:t>•</a:t>
            </a:r>
            <a:r>
              <a:rPr lang="es-ES" sz="2000" dirty="0" err="1" smtClean="0">
                <a:solidFill>
                  <a:srgbClr val="FFFF00"/>
                </a:solidFill>
                <a:latin typeface="Arial" pitchFamily="34" charset="0"/>
                <a:cs typeface="Arial" pitchFamily="34" charset="0"/>
              </a:rPr>
              <a:t>Slinner</a:t>
            </a:r>
            <a:r>
              <a:rPr lang="es-ES" sz="2000" dirty="0" smtClean="0">
                <a:solidFill>
                  <a:srgbClr val="FFFF00"/>
                </a:solidFill>
                <a:latin typeface="Arial" pitchFamily="34" charset="0"/>
                <a:cs typeface="Arial" pitchFamily="34" charset="0"/>
              </a:rPr>
              <a:t> E W. La Ciencia de los Materiales Dentales. Instituto del Libro. 1970.</a:t>
            </a:r>
          </a:p>
          <a:p>
            <a:r>
              <a:rPr lang="es-ES" sz="2000" dirty="0" smtClean="0">
                <a:solidFill>
                  <a:srgbClr val="FFFF00"/>
                </a:solidFill>
                <a:latin typeface="Arial" pitchFamily="34" charset="0"/>
                <a:cs typeface="Arial" pitchFamily="34" charset="0"/>
              </a:rPr>
              <a:t>•</a:t>
            </a:r>
            <a:r>
              <a:rPr lang="es-ES" sz="2000" dirty="0" err="1" smtClean="0">
                <a:solidFill>
                  <a:srgbClr val="FFFF00"/>
                </a:solidFill>
                <a:latin typeface="Arial" pitchFamily="34" charset="0"/>
                <a:cs typeface="Arial" pitchFamily="34" charset="0"/>
              </a:rPr>
              <a:t>AldanzaZulueta</a:t>
            </a:r>
            <a:r>
              <a:rPr lang="es-ES" sz="2000" dirty="0" smtClean="0">
                <a:solidFill>
                  <a:srgbClr val="FFFF00"/>
                </a:solidFill>
                <a:latin typeface="Arial" pitchFamily="34" charset="0"/>
                <a:cs typeface="Arial" pitchFamily="34" charset="0"/>
              </a:rPr>
              <a:t> P. Materiales Dentales. Editorial Pueblo y Educación. 1988.</a:t>
            </a:r>
          </a:p>
          <a:p>
            <a:endParaRPr lang="es-ES" sz="2000" dirty="0" smtClean="0">
              <a:solidFill>
                <a:srgbClr val="FFFF00"/>
              </a:solidFill>
              <a:latin typeface="Arial" pitchFamily="34" charset="0"/>
              <a:cs typeface="Arial" pitchFamily="34" charset="0"/>
            </a:endParaRPr>
          </a:p>
          <a:p>
            <a:endParaRPr lang="es-ES" sz="2000" dirty="0" smtClean="0">
              <a:latin typeface="Arial" pitchFamily="34" charset="0"/>
              <a:cs typeface="Arial" pitchFamily="34" charset="0"/>
            </a:endParaRPr>
          </a:p>
          <a:p>
            <a:endParaRPr lang="es-ES" sz="2000" dirty="0">
              <a:latin typeface="Arial" pitchFamily="34" charset="0"/>
              <a:cs typeface="Arial" pitchFamily="34" charset="0"/>
            </a:endParaRPr>
          </a:p>
        </p:txBody>
      </p:sp>
    </p:spTree>
    <p:extLst>
      <p:ext uri="{BB962C8B-B14F-4D97-AF65-F5344CB8AC3E}">
        <p14:creationId xmlns:p14="http://schemas.microsoft.com/office/powerpoint/2010/main" xmlns="" val="3004459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2967335"/>
            <a:ext cx="8712968" cy="1384995"/>
          </a:xfrm>
          <a:prstGeom prst="rect">
            <a:avLst/>
          </a:prstGeom>
        </p:spPr>
        <p:txBody>
          <a:bodyPr wrap="square">
            <a:spAutoFit/>
          </a:bodyPr>
          <a:lstStyle/>
          <a:p>
            <a:pPr algn="ctr"/>
            <a:r>
              <a:rPr lang="es-ES" sz="2800" b="1" dirty="0" smtClean="0">
                <a:solidFill>
                  <a:srgbClr val="FFFF00"/>
                </a:solidFill>
                <a:latin typeface="Arial" pitchFamily="34" charset="0"/>
                <a:cs typeface="Arial" pitchFamily="34" charset="0"/>
              </a:rPr>
              <a:t>Tema # 3 Materiales Dentales de uso en Prótesis Estomatológica.</a:t>
            </a:r>
          </a:p>
          <a:p>
            <a:pPr algn="ctr"/>
            <a:endParaRPr lang="es-ES" sz="2800" b="1" dirty="0">
              <a:solidFill>
                <a:srgbClr val="FFFF00"/>
              </a:solidFill>
              <a:latin typeface="Arial" pitchFamily="34" charset="0"/>
              <a:cs typeface="Arial" pitchFamily="34" charset="0"/>
            </a:endParaRPr>
          </a:p>
        </p:txBody>
      </p:sp>
      <p:sp>
        <p:nvSpPr>
          <p:cNvPr id="5" name="4 Rectángulo"/>
          <p:cNvSpPr/>
          <p:nvPr/>
        </p:nvSpPr>
        <p:spPr>
          <a:xfrm>
            <a:off x="2471844" y="836712"/>
            <a:ext cx="420031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Próxima Clase</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879156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06104" y="1033572"/>
            <a:ext cx="1654620" cy="523220"/>
          </a:xfrm>
          <a:prstGeom prst="rect">
            <a:avLst/>
          </a:prstGeom>
        </p:spPr>
        <p:txBody>
          <a:bodyPr wrap="none">
            <a:spAutoFit/>
          </a:bodyPr>
          <a:lstStyle/>
          <a:p>
            <a:r>
              <a:rPr lang="es-ES" sz="2800" b="1" dirty="0" smtClean="0">
                <a:solidFill>
                  <a:srgbClr val="FFFF00"/>
                </a:solidFill>
                <a:latin typeface="Arial" pitchFamily="34" charset="0"/>
                <a:cs typeface="Arial" pitchFamily="34" charset="0"/>
              </a:rPr>
              <a:t>TEMA. 2</a:t>
            </a:r>
            <a:r>
              <a:rPr lang="es-ES" b="1" dirty="0" smtClean="0">
                <a:solidFill>
                  <a:srgbClr val="FFFF00"/>
                </a:solidFill>
              </a:rPr>
              <a:t> </a:t>
            </a:r>
            <a:endParaRPr lang="es-ES" b="1" dirty="0">
              <a:solidFill>
                <a:srgbClr val="FFFF00"/>
              </a:solidFill>
            </a:endParaRPr>
          </a:p>
        </p:txBody>
      </p:sp>
      <p:sp>
        <p:nvSpPr>
          <p:cNvPr id="5" name="4 Rectángulo"/>
          <p:cNvSpPr/>
          <p:nvPr/>
        </p:nvSpPr>
        <p:spPr>
          <a:xfrm>
            <a:off x="827584" y="1753652"/>
            <a:ext cx="7848872" cy="523220"/>
          </a:xfrm>
          <a:prstGeom prst="rect">
            <a:avLst/>
          </a:prstGeom>
        </p:spPr>
        <p:txBody>
          <a:bodyPr wrap="square">
            <a:spAutoFit/>
          </a:bodyPr>
          <a:lstStyle/>
          <a:p>
            <a:pPr algn="ctr"/>
            <a:r>
              <a:rPr lang="es-ES" sz="2800" b="1" dirty="0" smtClean="0">
                <a:solidFill>
                  <a:srgbClr val="FFFF00"/>
                </a:solidFill>
                <a:latin typeface="Arial" pitchFamily="34" charset="0"/>
                <a:cs typeface="Arial" pitchFamily="34" charset="0"/>
              </a:rPr>
              <a:t>Generalidades de la Prótesis Total</a:t>
            </a:r>
            <a:r>
              <a:rPr lang="es-ES" sz="2800" dirty="0" smtClean="0">
                <a:solidFill>
                  <a:srgbClr val="FFFF00"/>
                </a:solidFill>
                <a:latin typeface="Arial" pitchFamily="34" charset="0"/>
                <a:cs typeface="Arial" pitchFamily="34" charset="0"/>
              </a:rPr>
              <a:t>.</a:t>
            </a:r>
            <a:endParaRPr lang="es-ES" sz="2800" dirty="0">
              <a:solidFill>
                <a:srgbClr val="FFFF00"/>
              </a:solidFill>
              <a:latin typeface="Arial" pitchFamily="34" charset="0"/>
              <a:cs typeface="Arial"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99791" y="2852936"/>
            <a:ext cx="3528393" cy="288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5715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476672"/>
            <a:ext cx="2000869" cy="523220"/>
          </a:xfrm>
          <a:prstGeom prst="rect">
            <a:avLst/>
          </a:prstGeom>
        </p:spPr>
        <p:txBody>
          <a:bodyPr wrap="none">
            <a:spAutoFit/>
          </a:bodyPr>
          <a:lstStyle/>
          <a:p>
            <a:r>
              <a:rPr lang="es-ES" sz="2800" b="1" dirty="0" smtClean="0">
                <a:solidFill>
                  <a:srgbClr val="FFFF00"/>
                </a:solidFill>
                <a:latin typeface="Arial" pitchFamily="34" charset="0"/>
                <a:cs typeface="Arial" pitchFamily="34" charset="0"/>
              </a:rPr>
              <a:t>SUMARIO:</a:t>
            </a:r>
            <a:endParaRPr lang="es-ES" sz="2800" b="1" dirty="0">
              <a:solidFill>
                <a:srgbClr val="FFFF00"/>
              </a:solidFill>
              <a:latin typeface="Arial" pitchFamily="34" charset="0"/>
              <a:cs typeface="Arial" pitchFamily="34" charset="0"/>
            </a:endParaRPr>
          </a:p>
        </p:txBody>
      </p:sp>
      <p:sp>
        <p:nvSpPr>
          <p:cNvPr id="5" name="4 Rectángulo"/>
          <p:cNvSpPr/>
          <p:nvPr/>
        </p:nvSpPr>
        <p:spPr>
          <a:xfrm>
            <a:off x="251520" y="1268760"/>
            <a:ext cx="8640960" cy="5262979"/>
          </a:xfrm>
          <a:prstGeom prst="rect">
            <a:avLst/>
          </a:prstGeom>
        </p:spPr>
        <p:txBody>
          <a:bodyPr wrap="square">
            <a:spAutoFit/>
          </a:bodyPr>
          <a:lstStyle/>
          <a:p>
            <a:pPr algn="just"/>
            <a:r>
              <a:rPr lang="es-ES" sz="2800" dirty="0" smtClean="0">
                <a:solidFill>
                  <a:srgbClr val="FFFF00"/>
                </a:solidFill>
                <a:latin typeface="Arial" pitchFamily="34" charset="0"/>
                <a:cs typeface="Arial" pitchFamily="34" charset="0"/>
              </a:rPr>
              <a:t>2.1-Prótesis Total. Concepto. Objetivos. Elementos que la componen: terreno protético y aparatología. Importancia de la relación terreno-aparato. La prótesis como agente terapéutico y preventivo.</a:t>
            </a:r>
          </a:p>
          <a:p>
            <a:pPr algn="just"/>
            <a:endParaRPr lang="es-ES" sz="2800" dirty="0" smtClean="0">
              <a:solidFill>
                <a:srgbClr val="FFFF00"/>
              </a:solidFill>
              <a:latin typeface="Arial" pitchFamily="34" charset="0"/>
              <a:cs typeface="Arial" pitchFamily="34" charset="0"/>
            </a:endParaRPr>
          </a:p>
          <a:p>
            <a:pPr algn="just"/>
            <a:r>
              <a:rPr lang="es-ES" sz="2800" dirty="0" smtClean="0">
                <a:solidFill>
                  <a:srgbClr val="FFFF00"/>
                </a:solidFill>
                <a:latin typeface="Arial" pitchFamily="34" charset="0"/>
                <a:cs typeface="Arial" pitchFamily="34" charset="0"/>
              </a:rPr>
              <a:t>2.2-Fases que contempla la confección de una Prótesis Total.</a:t>
            </a:r>
          </a:p>
          <a:p>
            <a:pPr algn="just"/>
            <a:r>
              <a:rPr lang="es-ES" sz="2800" dirty="0" smtClean="0">
                <a:solidFill>
                  <a:srgbClr val="FFFF00"/>
                </a:solidFill>
                <a:latin typeface="Arial" pitchFamily="34" charset="0"/>
                <a:cs typeface="Arial" pitchFamily="34" charset="0"/>
              </a:rPr>
              <a:t>Pasos clínicos  y de laboratorio. Importancia de la relación entre ambos.</a:t>
            </a:r>
          </a:p>
          <a:p>
            <a:pPr algn="just"/>
            <a:r>
              <a:rPr lang="es-ES" sz="2800" dirty="0" smtClean="0">
                <a:solidFill>
                  <a:srgbClr val="FFFF00"/>
                </a:solidFill>
                <a:latin typeface="Arial" pitchFamily="34" charset="0"/>
                <a:cs typeface="Arial" pitchFamily="34" charset="0"/>
              </a:rPr>
              <a:t> Función del tecnólogo dentro del servicio de rehabilitación.</a:t>
            </a:r>
          </a:p>
          <a:p>
            <a:endParaRPr lang="es-ES" sz="28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xmlns="" val="3347012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764704"/>
            <a:ext cx="8640960" cy="3539430"/>
          </a:xfrm>
          <a:prstGeom prst="rect">
            <a:avLst/>
          </a:prstGeom>
        </p:spPr>
        <p:txBody>
          <a:bodyPr wrap="square">
            <a:spAutoFit/>
          </a:bodyPr>
          <a:lstStyle/>
          <a:p>
            <a:pPr algn="just"/>
            <a:r>
              <a:rPr lang="es-ES" sz="2800" b="1" dirty="0" smtClean="0">
                <a:solidFill>
                  <a:srgbClr val="FFFF00"/>
                </a:solidFill>
                <a:latin typeface="Arial" pitchFamily="34" charset="0"/>
                <a:cs typeface="Arial" pitchFamily="34" charset="0"/>
              </a:rPr>
              <a:t>Prótesis Total</a:t>
            </a:r>
            <a:r>
              <a:rPr lang="es-ES" sz="2800" dirty="0" smtClean="0">
                <a:solidFill>
                  <a:srgbClr val="FFFF00"/>
                </a:solidFill>
                <a:latin typeface="Arial" pitchFamily="34" charset="0"/>
                <a:cs typeface="Arial" pitchFamily="34" charset="0"/>
              </a:rPr>
              <a:t>. </a:t>
            </a:r>
          </a:p>
          <a:p>
            <a:pPr algn="just"/>
            <a:endParaRPr lang="es-ES" sz="2800" dirty="0" smtClean="0">
              <a:solidFill>
                <a:srgbClr val="FFFF00"/>
              </a:solidFill>
              <a:latin typeface="Arial" pitchFamily="34" charset="0"/>
              <a:cs typeface="Arial" pitchFamily="34" charset="0"/>
            </a:endParaRPr>
          </a:p>
          <a:p>
            <a:pPr algn="just"/>
            <a:endParaRPr lang="es-ES" sz="2800" dirty="0" smtClean="0">
              <a:solidFill>
                <a:srgbClr val="FFFF00"/>
              </a:solidFill>
              <a:latin typeface="Arial" pitchFamily="34" charset="0"/>
              <a:cs typeface="Arial" pitchFamily="34" charset="0"/>
            </a:endParaRPr>
          </a:p>
          <a:p>
            <a:pPr algn="just"/>
            <a:r>
              <a:rPr lang="es-ES" sz="2800" dirty="0" smtClean="0">
                <a:solidFill>
                  <a:srgbClr val="FFFF00"/>
                </a:solidFill>
                <a:latin typeface="Arial" pitchFamily="34" charset="0"/>
                <a:cs typeface="Arial" pitchFamily="34" charset="0"/>
              </a:rPr>
              <a:t>Es la parte de la prótesis dental que tiene por objeto rehabilitar al desdentado total mediante un aparato que sustituya los dientes y tejidos perdidos restituyendo la estética, la función y por ende la salud del paciente.</a:t>
            </a:r>
            <a:endParaRPr lang="es-ES" sz="28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xmlns="" val="17227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11514"/>
            <a:ext cx="8856984" cy="6801862"/>
          </a:xfrm>
          <a:prstGeom prst="rect">
            <a:avLst/>
          </a:prstGeom>
        </p:spPr>
        <p:txBody>
          <a:bodyPr wrap="square">
            <a:spAutoFit/>
          </a:bodyPr>
          <a:lstStyle/>
          <a:p>
            <a:r>
              <a:rPr lang="es-ES" sz="2800" b="1" dirty="0" smtClean="0">
                <a:solidFill>
                  <a:srgbClr val="FFFF00"/>
                </a:solidFill>
                <a:latin typeface="Arial" pitchFamily="34" charset="0"/>
                <a:cs typeface="Arial" pitchFamily="34" charset="0"/>
              </a:rPr>
              <a:t>Objetivos:</a:t>
            </a:r>
          </a:p>
          <a:p>
            <a:pPr marL="457200" indent="-457200" algn="just">
              <a:buAutoNum type="arabicPeriod"/>
            </a:pPr>
            <a:r>
              <a:rPr lang="es-ES" sz="2400" dirty="0" smtClean="0">
                <a:solidFill>
                  <a:srgbClr val="FFFF00"/>
                </a:solidFill>
                <a:latin typeface="Arial" pitchFamily="34" charset="0"/>
                <a:cs typeface="Arial" pitchFamily="34" charset="0"/>
              </a:rPr>
              <a:t>Restaurar la función masticatoria como función primaria y esencial del aparato digestivo dada la necesidad de la preparación del alimento y su primera transformación, aunque ligera y breve en la cavidad bucal.</a:t>
            </a:r>
          </a:p>
          <a:p>
            <a:pPr marL="457200" indent="-457200" algn="just">
              <a:buAutoNum type="arabicPeriod"/>
            </a:pPr>
            <a:endParaRPr lang="es-ES" sz="2400" dirty="0" smtClean="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2. Restaurar la estética alterada por la perdida de los dientes naturales y demás tejidos que se han modificado en forma y tamaño a consecuencia del proceso de cicatrización.</a:t>
            </a:r>
          </a:p>
          <a:p>
            <a:pPr algn="just"/>
            <a:endParaRPr lang="es-ES" sz="2400" dirty="0" smtClean="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3. Contribuir a restaurar la función fonética, alterada en su calidad cuando el individuo pronuncia ciertos fonemas Ej. La dislalia</a:t>
            </a:r>
          </a:p>
          <a:p>
            <a:pPr algn="just"/>
            <a:r>
              <a:rPr lang="es-ES" sz="2400" dirty="0" smtClean="0">
                <a:solidFill>
                  <a:srgbClr val="FFFF00"/>
                </a:solidFill>
                <a:latin typeface="Arial" pitchFamily="34" charset="0"/>
                <a:cs typeface="Arial" pitchFamily="34" charset="0"/>
              </a:rPr>
              <a:t> </a:t>
            </a:r>
          </a:p>
          <a:p>
            <a:pPr algn="just"/>
            <a:r>
              <a:rPr lang="es-ES" sz="2400" dirty="0" smtClean="0">
                <a:solidFill>
                  <a:srgbClr val="FFFF00"/>
                </a:solidFill>
                <a:latin typeface="Arial" pitchFamily="34" charset="0"/>
                <a:cs typeface="Arial" pitchFamily="34" charset="0"/>
              </a:rPr>
              <a:t>4. Debe tener función de carácter preventivo Limitación del daño ya realizado) en relación con el mejoramiento de la función, la estabilidad o equilibrio y la rigidez de los tejidos oclusales.</a:t>
            </a:r>
            <a:endParaRPr lang="es-ES"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xmlns="" val="294079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44624"/>
            <a:ext cx="9036496" cy="6740307"/>
          </a:xfrm>
          <a:prstGeom prst="rect">
            <a:avLst/>
          </a:prstGeom>
        </p:spPr>
        <p:txBody>
          <a:bodyPr wrap="square">
            <a:spAutoFit/>
          </a:bodyPr>
          <a:lstStyle/>
          <a:p>
            <a:r>
              <a:rPr lang="es-ES" sz="2800" b="1" dirty="0" smtClean="0">
                <a:solidFill>
                  <a:srgbClr val="FFFF00"/>
                </a:solidFill>
                <a:latin typeface="Arial" pitchFamily="34" charset="0"/>
                <a:cs typeface="Arial" pitchFamily="34" charset="0"/>
              </a:rPr>
              <a:t>Clasificación de la Prótesis Dental</a:t>
            </a:r>
          </a:p>
          <a:p>
            <a:endParaRPr lang="es-ES" sz="2400" dirty="0" smtClean="0">
              <a:solidFill>
                <a:srgbClr val="FFFF00"/>
              </a:solidFill>
              <a:latin typeface="Arial" pitchFamily="34" charset="0"/>
              <a:cs typeface="Arial" pitchFamily="34" charset="0"/>
            </a:endParaRPr>
          </a:p>
          <a:p>
            <a:r>
              <a:rPr lang="es-ES" sz="2000" dirty="0" smtClean="0">
                <a:solidFill>
                  <a:srgbClr val="FFFF00"/>
                </a:solidFill>
                <a:latin typeface="Arial" pitchFamily="34" charset="0"/>
                <a:cs typeface="Arial" pitchFamily="34" charset="0"/>
              </a:rPr>
              <a:t>1-Prótesis Total: Rehabilitación de todos los dientes naturales de una de las arcadas o ambas.</a:t>
            </a:r>
          </a:p>
          <a:p>
            <a:r>
              <a:rPr lang="es-ES" sz="2000" dirty="0" smtClean="0">
                <a:solidFill>
                  <a:srgbClr val="FFFF00"/>
                </a:solidFill>
                <a:latin typeface="Arial" pitchFamily="34" charset="0"/>
                <a:cs typeface="Arial" pitchFamily="34" charset="0"/>
              </a:rPr>
              <a:t> 2- Prótesis Parcial: Rehabilita 1 ó más dientes naturales sin llegar a la totalidad y de acuerdo a la forma de retención estas pueden ser:</a:t>
            </a:r>
          </a:p>
          <a:p>
            <a:endParaRPr lang="es-ES" sz="2000" dirty="0" smtClean="0">
              <a:solidFill>
                <a:srgbClr val="FFFF00"/>
              </a:solidFill>
              <a:latin typeface="Arial" pitchFamily="34" charset="0"/>
              <a:cs typeface="Arial" pitchFamily="34" charset="0"/>
            </a:endParaRPr>
          </a:p>
          <a:p>
            <a:r>
              <a:rPr lang="es-ES" sz="2000" dirty="0" smtClean="0">
                <a:solidFill>
                  <a:srgbClr val="FFFF00"/>
                </a:solidFill>
                <a:latin typeface="Arial" pitchFamily="34" charset="0"/>
                <a:cs typeface="Arial" pitchFamily="34" charset="0"/>
              </a:rPr>
              <a:t>a) Prótesis Parcial Removible: -Acrílica y Metálica.</a:t>
            </a:r>
          </a:p>
          <a:p>
            <a:r>
              <a:rPr lang="es-ES" sz="2000" dirty="0" smtClean="0">
                <a:solidFill>
                  <a:srgbClr val="FFFF00"/>
                </a:solidFill>
                <a:latin typeface="Arial" pitchFamily="34" charset="0"/>
                <a:cs typeface="Arial" pitchFamily="34" charset="0"/>
              </a:rPr>
              <a:t>     Puede ser retirada por el  portador y operador, sin que sufra daño alguno.                                                         </a:t>
            </a:r>
          </a:p>
          <a:p>
            <a:endParaRPr lang="es-ES" sz="2000" dirty="0" smtClean="0">
              <a:solidFill>
                <a:srgbClr val="FFFF00"/>
              </a:solidFill>
              <a:latin typeface="Arial" pitchFamily="34" charset="0"/>
              <a:cs typeface="Arial" pitchFamily="34" charset="0"/>
            </a:endParaRPr>
          </a:p>
          <a:p>
            <a:r>
              <a:rPr lang="es-ES" sz="2000" dirty="0" smtClean="0">
                <a:solidFill>
                  <a:srgbClr val="FFFF00"/>
                </a:solidFill>
                <a:latin typeface="Arial" pitchFamily="34" charset="0"/>
                <a:cs typeface="Arial" pitchFamily="34" charset="0"/>
              </a:rPr>
              <a:t>b) Prótesis Parcial Fija –Prótesis Fijas convencionales </a:t>
            </a:r>
          </a:p>
          <a:p>
            <a:r>
              <a:rPr lang="es-ES" sz="2000" dirty="0" smtClean="0">
                <a:solidFill>
                  <a:srgbClr val="FFFF00"/>
                </a:solidFill>
                <a:latin typeface="Arial" pitchFamily="34" charset="0"/>
                <a:cs typeface="Arial" pitchFamily="34" charset="0"/>
              </a:rPr>
              <a:t>                                     --Restauraciones Individuales y Puentes Fijos</a:t>
            </a:r>
          </a:p>
          <a:p>
            <a:r>
              <a:rPr lang="es-ES" sz="2000" dirty="0" smtClean="0">
                <a:solidFill>
                  <a:srgbClr val="FFFF00"/>
                </a:solidFill>
                <a:latin typeface="Arial" pitchFamily="34" charset="0"/>
                <a:cs typeface="Arial" pitchFamily="34" charset="0"/>
              </a:rPr>
              <a:t>                                     --Prótesis Implanto soportadas</a:t>
            </a:r>
          </a:p>
          <a:p>
            <a:r>
              <a:rPr lang="es-ES" sz="2000" dirty="0" smtClean="0">
                <a:solidFill>
                  <a:srgbClr val="FFFF00"/>
                </a:solidFill>
                <a:latin typeface="Arial" pitchFamily="34" charset="0"/>
                <a:cs typeface="Arial" pitchFamily="34" charset="0"/>
              </a:rPr>
              <a:t>Este tipo de prótesis no puede ser retirada ni por el operador, ni por el portador sin que sufra algún deterioro la prótesis y en ocasiones daños en los dientes de soporte.</a:t>
            </a:r>
          </a:p>
          <a:p>
            <a:endParaRPr lang="es-ES" sz="2000" dirty="0" smtClean="0">
              <a:solidFill>
                <a:srgbClr val="FFFF00"/>
              </a:solidFill>
              <a:latin typeface="Arial" pitchFamily="34" charset="0"/>
              <a:cs typeface="Arial" pitchFamily="34" charset="0"/>
            </a:endParaRPr>
          </a:p>
          <a:p>
            <a:r>
              <a:rPr lang="es-ES" sz="2000" dirty="0" smtClean="0">
                <a:solidFill>
                  <a:srgbClr val="FFFF00"/>
                </a:solidFill>
                <a:latin typeface="Arial" pitchFamily="34" charset="0"/>
                <a:cs typeface="Arial" pitchFamily="34" charset="0"/>
              </a:rPr>
              <a:t>3)- Prótesis Buco Máximo Facial: Restaura a través de medios artificiales las partes de los maxilares, mandíbula y otras regiones del macizo cráneo facial y también oculta deformidades en regiones como la orbital, ocular, nasal, y auricular</a:t>
            </a:r>
            <a:r>
              <a:rPr lang="es-ES" sz="2400" dirty="0" smtClean="0">
                <a:solidFill>
                  <a:srgbClr val="FFFF00"/>
                </a:solidFill>
                <a:latin typeface="Arial" pitchFamily="34" charset="0"/>
                <a:cs typeface="Arial" pitchFamily="34" charset="0"/>
              </a:rPr>
              <a:t>. </a:t>
            </a:r>
            <a:endParaRPr lang="es-ES"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xmlns="" val="35489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6356" t="24775" r="45954" b="19575"/>
          <a:stretch/>
        </p:blipFill>
        <p:spPr bwMode="auto">
          <a:xfrm>
            <a:off x="3141891" y="374130"/>
            <a:ext cx="2397789" cy="23847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descr="F:\Nueva carpeta (2)\Foto0508.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381" t="13501" r="20437" b="15039"/>
          <a:stretch/>
        </p:blipFill>
        <p:spPr bwMode="auto">
          <a:xfrm>
            <a:off x="5924931" y="2741565"/>
            <a:ext cx="2175461" cy="2139636"/>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F:\Nueva carpeta (2)\Foto0513.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8192" t="7942" r="13171" b="7209"/>
          <a:stretch/>
        </p:blipFill>
        <p:spPr bwMode="auto">
          <a:xfrm>
            <a:off x="3141888" y="2758900"/>
            <a:ext cx="2397789" cy="2122302"/>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F:\Nueva carpeta (2)\Foto0516.jp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4756" t="21689" r="7971" b="21947"/>
          <a:stretch/>
        </p:blipFill>
        <p:spPr bwMode="auto">
          <a:xfrm>
            <a:off x="467544" y="2758901"/>
            <a:ext cx="2202598" cy="2122302"/>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4931" y="4881204"/>
            <a:ext cx="2175461" cy="19767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6998"/>
          <a:stretch/>
        </p:blipFill>
        <p:spPr bwMode="auto">
          <a:xfrm>
            <a:off x="5924931" y="377701"/>
            <a:ext cx="2175461" cy="23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67544" y="377700"/>
            <a:ext cx="2202598" cy="23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212866" y="4881203"/>
            <a:ext cx="2326814" cy="19767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467545" y="4881203"/>
            <a:ext cx="2202598" cy="19767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80680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620688"/>
            <a:ext cx="4104456" cy="4832092"/>
          </a:xfrm>
          <a:prstGeom prst="rect">
            <a:avLst/>
          </a:prstGeom>
        </p:spPr>
        <p:txBody>
          <a:bodyPr wrap="square">
            <a:spAutoFit/>
          </a:bodyPr>
          <a:lstStyle/>
          <a:p>
            <a:pPr algn="just"/>
            <a:endParaRPr lang="es-ES" sz="2800" b="1" dirty="0" smtClean="0">
              <a:solidFill>
                <a:srgbClr val="FFFF00"/>
              </a:solidFill>
              <a:latin typeface="Arial" pitchFamily="34" charset="0"/>
              <a:cs typeface="Arial" pitchFamily="34" charset="0"/>
            </a:endParaRPr>
          </a:p>
          <a:p>
            <a:pPr algn="just"/>
            <a:endParaRPr lang="es-ES" sz="2800" b="1" dirty="0" smtClean="0">
              <a:solidFill>
                <a:srgbClr val="FFFF00"/>
              </a:solidFill>
              <a:latin typeface="Arial" pitchFamily="34" charset="0"/>
              <a:cs typeface="Arial" pitchFamily="34" charset="0"/>
            </a:endParaRPr>
          </a:p>
          <a:p>
            <a:pPr algn="just"/>
            <a:r>
              <a:rPr lang="es-ES" sz="2800" b="1" dirty="0" smtClean="0">
                <a:solidFill>
                  <a:srgbClr val="FFFF00"/>
                </a:solidFill>
                <a:latin typeface="Arial" pitchFamily="34" charset="0"/>
                <a:cs typeface="Arial" pitchFamily="34" charset="0"/>
              </a:rPr>
              <a:t>El terreno biológico</a:t>
            </a:r>
            <a:r>
              <a:rPr lang="es-ES" sz="2800" dirty="0" smtClean="0">
                <a:solidFill>
                  <a:srgbClr val="FFFF00"/>
                </a:solidFill>
                <a:latin typeface="Arial" pitchFamily="34" charset="0"/>
                <a:cs typeface="Arial" pitchFamily="34" charset="0"/>
              </a:rPr>
              <a:t>:</a:t>
            </a:r>
          </a:p>
          <a:p>
            <a:pPr algn="just"/>
            <a:endParaRPr lang="es-ES" sz="2800" dirty="0" smtClean="0">
              <a:solidFill>
                <a:srgbClr val="FFFF00"/>
              </a:solidFill>
              <a:latin typeface="Arial" pitchFamily="34" charset="0"/>
              <a:cs typeface="Arial" pitchFamily="34" charset="0"/>
            </a:endParaRPr>
          </a:p>
          <a:p>
            <a:pPr algn="just"/>
            <a:endParaRPr lang="es-ES" sz="2800" dirty="0">
              <a:solidFill>
                <a:srgbClr val="FFFF00"/>
              </a:solidFill>
              <a:latin typeface="Arial" pitchFamily="34" charset="0"/>
              <a:cs typeface="Arial" pitchFamily="34" charset="0"/>
            </a:endParaRPr>
          </a:p>
          <a:p>
            <a:pPr algn="just"/>
            <a:endParaRPr lang="es-ES" sz="2800" dirty="0" smtClean="0">
              <a:solidFill>
                <a:srgbClr val="FFFF00"/>
              </a:solidFill>
              <a:latin typeface="Arial" pitchFamily="34" charset="0"/>
              <a:cs typeface="Arial" pitchFamily="34" charset="0"/>
            </a:endParaRPr>
          </a:p>
          <a:p>
            <a:pPr algn="just"/>
            <a:endParaRPr lang="es-ES" sz="2800" dirty="0">
              <a:solidFill>
                <a:srgbClr val="FFFF00"/>
              </a:solidFill>
              <a:latin typeface="Arial" pitchFamily="34" charset="0"/>
              <a:cs typeface="Arial" pitchFamily="34" charset="0"/>
            </a:endParaRPr>
          </a:p>
          <a:p>
            <a:pPr algn="just"/>
            <a:endParaRPr lang="es-ES" sz="2800" dirty="0" smtClean="0">
              <a:solidFill>
                <a:srgbClr val="FFFF00"/>
              </a:solidFill>
              <a:latin typeface="Arial" pitchFamily="34" charset="0"/>
              <a:cs typeface="Arial" pitchFamily="34" charset="0"/>
            </a:endParaRPr>
          </a:p>
          <a:p>
            <a:pPr algn="just"/>
            <a:endParaRPr lang="es-ES" sz="2800" dirty="0">
              <a:solidFill>
                <a:srgbClr val="FFFF00"/>
              </a:solidFill>
              <a:latin typeface="Arial" pitchFamily="34" charset="0"/>
              <a:cs typeface="Arial" pitchFamily="34" charset="0"/>
            </a:endParaRPr>
          </a:p>
          <a:p>
            <a:pPr algn="just"/>
            <a:endParaRPr lang="es-ES" sz="2800" dirty="0" smtClean="0">
              <a:solidFill>
                <a:srgbClr val="FFFF00"/>
              </a:solidFill>
              <a:latin typeface="Arial" pitchFamily="34" charset="0"/>
              <a:cs typeface="Arial" pitchFamily="34" charset="0"/>
            </a:endParaRPr>
          </a:p>
          <a:p>
            <a:pPr algn="just"/>
            <a:r>
              <a:rPr lang="es-ES" sz="2800" b="1" dirty="0" smtClean="0">
                <a:solidFill>
                  <a:srgbClr val="FFFF00"/>
                </a:solidFill>
                <a:latin typeface="Arial" pitchFamily="34" charset="0"/>
                <a:cs typeface="Arial" pitchFamily="34" charset="0"/>
              </a:rPr>
              <a:t>Aparato protético</a:t>
            </a:r>
            <a:r>
              <a:rPr lang="es-ES" sz="2800" dirty="0" smtClean="0">
                <a:solidFill>
                  <a:srgbClr val="FFFF00"/>
                </a:solidFill>
                <a:latin typeface="Arial" pitchFamily="34" charset="0"/>
                <a:cs typeface="Arial" pitchFamily="34" charset="0"/>
              </a:rPr>
              <a:t>:</a:t>
            </a:r>
            <a:endParaRPr lang="es-ES" sz="2400" dirty="0">
              <a:latin typeface="Arial" pitchFamily="34" charset="0"/>
              <a:cs typeface="Arial" pitchFamily="34" charset="0"/>
            </a:endParaRPr>
          </a:p>
        </p:txBody>
      </p:sp>
      <p:sp>
        <p:nvSpPr>
          <p:cNvPr id="5" name="4 Rectángulo"/>
          <p:cNvSpPr/>
          <p:nvPr/>
        </p:nvSpPr>
        <p:spPr>
          <a:xfrm>
            <a:off x="3707904" y="692696"/>
            <a:ext cx="5328592" cy="2308324"/>
          </a:xfrm>
          <a:prstGeom prst="rect">
            <a:avLst/>
          </a:prstGeom>
        </p:spPr>
        <p:txBody>
          <a:bodyPr wrap="square">
            <a:spAutoFit/>
          </a:bodyPr>
          <a:lstStyle/>
          <a:p>
            <a:pPr algn="just"/>
            <a:r>
              <a:rPr lang="es-ES" sz="2400" dirty="0" smtClean="0">
                <a:solidFill>
                  <a:srgbClr val="FFFF00"/>
                </a:solidFill>
                <a:latin typeface="Arial" pitchFamily="34" charset="0"/>
                <a:cs typeface="Arial" pitchFamily="34" charset="0"/>
              </a:rPr>
              <a:t> </a:t>
            </a:r>
            <a:r>
              <a:rPr lang="es-ES" sz="2400" dirty="0">
                <a:solidFill>
                  <a:srgbClr val="FFFF00"/>
                </a:solidFill>
                <a:latin typeface="Arial" pitchFamily="34" charset="0"/>
                <a:cs typeface="Arial" pitchFamily="34" charset="0"/>
              </a:rPr>
              <a:t>S</a:t>
            </a:r>
            <a:r>
              <a:rPr lang="es-ES" sz="2400" dirty="0" smtClean="0">
                <a:solidFill>
                  <a:srgbClr val="FFFF00"/>
                </a:solidFill>
                <a:latin typeface="Arial" pitchFamily="34" charset="0"/>
                <a:cs typeface="Arial" pitchFamily="34" charset="0"/>
              </a:rPr>
              <a:t>on todos aquellos elementos formados por tejidos vivos que constituyen la base biológica donde asentaran los aparatos protéticos como son rebordes residuales alveolares, bóveda palatina, mucosa</a:t>
            </a:r>
            <a:endParaRPr lang="es-ES" sz="2400" dirty="0">
              <a:solidFill>
                <a:srgbClr val="FFFF00"/>
              </a:solidFill>
              <a:latin typeface="Arial" pitchFamily="34" charset="0"/>
              <a:cs typeface="Arial" pitchFamily="34" charset="0"/>
            </a:endParaRPr>
          </a:p>
        </p:txBody>
      </p:sp>
      <p:sp>
        <p:nvSpPr>
          <p:cNvPr id="6" name="5 Rectángulo"/>
          <p:cNvSpPr/>
          <p:nvPr/>
        </p:nvSpPr>
        <p:spPr>
          <a:xfrm>
            <a:off x="3384376" y="4154304"/>
            <a:ext cx="5652120" cy="1938992"/>
          </a:xfrm>
          <a:prstGeom prst="rect">
            <a:avLst/>
          </a:prstGeom>
        </p:spPr>
        <p:txBody>
          <a:bodyPr wrap="square">
            <a:spAutoFit/>
          </a:bodyPr>
          <a:lstStyle/>
          <a:p>
            <a:pPr algn="just"/>
            <a:r>
              <a:rPr lang="es-ES" sz="2400" dirty="0" smtClean="0">
                <a:solidFill>
                  <a:srgbClr val="FFFF00"/>
                </a:solidFill>
                <a:latin typeface="Arial" pitchFamily="34" charset="0"/>
                <a:cs typeface="Arial" pitchFamily="34" charset="0"/>
              </a:rPr>
              <a:t>Se denomina así al conjunto de elementos combinados convenientemente que sirven para sustituir los dientes ausentes y sus partes asociadas.</a:t>
            </a:r>
            <a:endParaRPr lang="es-ES"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xmlns="" val="367510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188640"/>
            <a:ext cx="8784976" cy="5693866"/>
          </a:xfrm>
          <a:prstGeom prst="rect">
            <a:avLst/>
          </a:prstGeom>
        </p:spPr>
        <p:txBody>
          <a:bodyPr wrap="square">
            <a:spAutoFit/>
          </a:bodyPr>
          <a:lstStyle/>
          <a:p>
            <a:pPr algn="just"/>
            <a:r>
              <a:rPr lang="es-ES" sz="2800" b="1" dirty="0" smtClean="0">
                <a:solidFill>
                  <a:srgbClr val="FFFF00"/>
                </a:solidFill>
                <a:latin typeface="Arial" pitchFamily="34" charset="0"/>
                <a:cs typeface="Arial" pitchFamily="34" charset="0"/>
              </a:rPr>
              <a:t>Importancia de la relación terreno aparato</a:t>
            </a:r>
          </a:p>
          <a:p>
            <a:pPr algn="just"/>
            <a:endParaRPr lang="es-ES" sz="2400" dirty="0" smtClean="0">
              <a:solidFill>
                <a:srgbClr val="FFFF00"/>
              </a:solidFill>
              <a:latin typeface="Arial" pitchFamily="34" charset="0"/>
              <a:cs typeface="Arial" pitchFamily="34" charset="0"/>
            </a:endParaRPr>
          </a:p>
          <a:p>
            <a:pPr algn="just"/>
            <a:r>
              <a:rPr lang="es-ES" sz="2400" dirty="0" smtClean="0">
                <a:solidFill>
                  <a:srgbClr val="FFFF00"/>
                </a:solidFill>
                <a:latin typeface="Arial" pitchFamily="34" charset="0"/>
                <a:cs typeface="Arial" pitchFamily="34" charset="0"/>
              </a:rPr>
              <a:t>Las acciones mecánicas que sobre los diversos elementos biológicos puede ejercer un aparato artificial deberán después de construido e instalado este, contribuir a mejorar las condiciones anatómicas y fisiológicas de los mismos es por ello que la relación biológica entre terreno y aparato deberán establecer entre si un equilibrio permanente y esencial por tanto la instalación y permanencia del aparato protético no puede comprometer la salud de los tejidos vivos que integran el terreno. Por tanto las relaciones aparato terreno están gobernados por la necesidad de establecer entre ambos vínculos físicos suficientemente efectivos como para que el aparato pueda realizar las tareas mecánicas que exige el desarrollo de las funciones masticatorias, fonéticas y estéticas.</a:t>
            </a:r>
            <a:endParaRPr lang="es-ES"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xmlns="" val="3369468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1494</Words>
  <Application>Microsoft Office PowerPoint</Application>
  <PresentationFormat>Presentación en pantalla (4:3)</PresentationFormat>
  <Paragraphs>150</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Pc-Yusdel</dc:creator>
  <cp:lastModifiedBy>Somato</cp:lastModifiedBy>
  <cp:revision>23</cp:revision>
  <dcterms:created xsi:type="dcterms:W3CDTF">2017-07-06T18:17:07Z</dcterms:created>
  <dcterms:modified xsi:type="dcterms:W3CDTF">2019-09-13T12:19:14Z</dcterms:modified>
</cp:coreProperties>
</file>