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257" r:id="rId22"/>
    <p:sldId id="291" r:id="rId23"/>
    <p:sldId id="289" r:id="rId24"/>
    <p:sldId id="294" r:id="rId25"/>
    <p:sldId id="295" r:id="rId26"/>
    <p:sldId id="296" r:id="rId27"/>
    <p:sldId id="258" r:id="rId28"/>
    <p:sldId id="259" r:id="rId29"/>
    <p:sldId id="260" r:id="rId30"/>
    <p:sldId id="263" r:id="rId31"/>
    <p:sldId id="264" r:id="rId32"/>
    <p:sldId id="261" r:id="rId33"/>
    <p:sldId id="262" r:id="rId34"/>
    <p:sldId id="299" r:id="rId35"/>
    <p:sldId id="290" r:id="rId36"/>
    <p:sldId id="298" r:id="rId37"/>
    <p:sldId id="266" r:id="rId38"/>
    <p:sldId id="302" r:id="rId39"/>
    <p:sldId id="273" r:id="rId40"/>
    <p:sldId id="274" r:id="rId41"/>
    <p:sldId id="301" r:id="rId42"/>
    <p:sldId id="303" r:id="rId43"/>
    <p:sldId id="265" r:id="rId44"/>
    <p:sldId id="270" r:id="rId45"/>
    <p:sldId id="272" r:id="rId46"/>
    <p:sldId id="271" r:id="rId47"/>
    <p:sldId id="283" r:id="rId48"/>
    <p:sldId id="304" r:id="rId49"/>
    <p:sldId id="267" r:id="rId50"/>
    <p:sldId id="275" r:id="rId51"/>
    <p:sldId id="276" r:id="rId52"/>
    <p:sldId id="277" r:id="rId53"/>
    <p:sldId id="268" r:id="rId54"/>
    <p:sldId id="279" r:id="rId55"/>
    <p:sldId id="278" r:id="rId56"/>
    <p:sldId id="280" r:id="rId57"/>
    <p:sldId id="300" r:id="rId58"/>
    <p:sldId id="282" r:id="rId59"/>
    <p:sldId id="284" r:id="rId60"/>
    <p:sldId id="286" r:id="rId61"/>
    <p:sldId id="287" r:id="rId62"/>
    <p:sldId id="288" r:id="rId63"/>
    <p:sldId id="285" r:id="rId64"/>
    <p:sldId id="281" r:id="rId65"/>
    <p:sldId id="305" r:id="rId66"/>
    <p:sldId id="307" r:id="rId67"/>
    <p:sldId id="308" r:id="rId68"/>
    <p:sldId id="306" r:id="rId69"/>
    <p:sldId id="269" r:id="rId7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99FF"/>
    <a:srgbClr val="00FFFF"/>
    <a:srgbClr val="66FF33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E0FD-9582-4631-BCC3-5B973C9606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9EBF-222F-4CD1-9482-BBF9BE206A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98E06-72CD-4DE9-B410-7CA26E1405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CC76-7F3C-4AC5-88A9-1F80BDB583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00258-0F48-4499-B792-40833DBFB50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A5AC-7562-46FA-A095-C6751F09D4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EE74-8160-49F4-B9C4-76878C6979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B55E-8E6F-42D2-9DDB-F2B9B6E7B5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B232-8ECD-4D7F-BC8C-A49E84EDD2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A7421-B39C-478B-8A4B-9E9EBE45EA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512D-EC72-4E35-9805-33E4E4A3E4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C1F7196-EC0E-4F13-9872-AC5C1862EB6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47776" y="271464"/>
            <a:ext cx="7239000" cy="13620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IMAGENOLOGíA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 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DEL SISTEMA DIGESTIVO II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golian Baiti" pitchFamily="66" charset="0"/>
              <a:ea typeface="+mj-ea"/>
              <a:cs typeface="Mongolian Baiti" pitchFamily="66" charset="0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3491880" y="6309320"/>
            <a:ext cx="5415136" cy="42731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anchor="ctr">
            <a:noAutofit/>
          </a:bodyPr>
          <a:lstStyle/>
          <a:p>
            <a:pPr marL="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1" i="0" u="none" strike="noStrike" kern="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Dra. Leticia Muñoz Alvarez</a:t>
            </a:r>
            <a:endParaRPr kumimoji="0" lang="es-ES" sz="2800" b="1" i="0" u="none" strike="noStrike" kern="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golian Baiti" pitchFamily="66" charset="0"/>
              <a:ea typeface="+mj-ea"/>
              <a:cs typeface="Mongolian Baiti" pitchFamily="66" charset="0"/>
            </a:endParaRPr>
          </a:p>
        </p:txBody>
      </p:sp>
      <p:pic>
        <p:nvPicPr>
          <p:cNvPr id="4" name="Picture 3" descr="024 Diapositiva25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93" t="5516" r="4118" b="5493"/>
          <a:stretch>
            <a:fillRect/>
          </a:stretch>
        </p:blipFill>
        <p:spPr bwMode="auto">
          <a:xfrm>
            <a:off x="7020272" y="1844824"/>
            <a:ext cx="1800200" cy="437636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itiasis Vesicula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844824"/>
            <a:ext cx="2442248" cy="223224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Vias bili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82" y="1842173"/>
            <a:ext cx="2975790" cy="212556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1"/>
          <p:cNvPicPr>
            <a:picLocks noChangeAspect="1" noChangeArrowheads="1"/>
          </p:cNvPicPr>
          <p:nvPr/>
        </p:nvPicPr>
        <p:blipFill>
          <a:blip r:embed="rId5">
            <a:lum bright="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951312"/>
            <a:ext cx="2376264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MILADYS SANCHEZ ESTENOSIS DE VIAS BILIARES COLANGIO P101000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4033006"/>
            <a:ext cx="2304255" cy="2204305"/>
          </a:xfrm>
          <a:prstGeom prst="rect">
            <a:avLst/>
          </a:prstGeo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7" descr="FASCIOLA COLANGITIS 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25" y="1898576"/>
            <a:ext cx="1604857" cy="20344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ULCERA - 486 3"/>
          <p:cNvPicPr>
            <a:picLocks noChangeAspect="1" noChangeArrowheads="1"/>
          </p:cNvPicPr>
          <p:nvPr/>
        </p:nvPicPr>
        <p:blipFill>
          <a:blip r:embed="rId8">
            <a:lum bright="24000" contrast="-18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976008"/>
            <a:ext cx="1912640" cy="227428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26" descr="T transverso 1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</a:blip>
          <a:srcRect/>
          <a:stretch>
            <a:fillRect/>
          </a:stretch>
        </p:blipFill>
        <p:spPr bwMode="auto">
          <a:xfrm>
            <a:off x="3835400" y="0"/>
            <a:ext cx="5308600" cy="6858000"/>
          </a:xfrm>
          <a:prstGeom prst="rect">
            <a:avLst/>
          </a:prstGeom>
          <a:noFill/>
        </p:spPr>
      </p:pic>
      <p:sp>
        <p:nvSpPr>
          <p:cNvPr id="90115" name="Text Box 1027"/>
          <p:cNvSpPr txBox="1">
            <a:spLocks noChangeArrowheads="1"/>
          </p:cNvSpPr>
          <p:nvPr/>
        </p:nvSpPr>
        <p:spPr bwMode="auto">
          <a:xfrm>
            <a:off x="787400" y="3063875"/>
            <a:ext cx="218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TUMOR DEL </a:t>
            </a:r>
          </a:p>
          <a:p>
            <a:pPr algn="ctr"/>
            <a:r>
              <a:rPr lang="es-ES_tradnl">
                <a:solidFill>
                  <a:schemeClr val="bg1"/>
                </a:solidFill>
              </a:rPr>
              <a:t>TRANSVERSO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olipo1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</a:blip>
          <a:srcRect/>
          <a:stretch>
            <a:fillRect/>
          </a:stretch>
        </p:blipFill>
        <p:spPr bwMode="auto">
          <a:xfrm>
            <a:off x="2832100" y="0"/>
            <a:ext cx="6007100" cy="6858000"/>
          </a:xfrm>
          <a:prstGeom prst="rect">
            <a:avLst/>
          </a:prstGeom>
          <a:noFill/>
        </p:spPr>
      </p:pic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4953000" y="2133600"/>
            <a:ext cx="533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04863" y="3200400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PÓLIPO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oliposis 1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</a:blip>
          <a:srcRect/>
          <a:stretch>
            <a:fillRect/>
          </a:stretch>
        </p:blipFill>
        <p:spPr bwMode="auto">
          <a:xfrm>
            <a:off x="0" y="0"/>
            <a:ext cx="4737100" cy="6858000"/>
          </a:xfrm>
          <a:prstGeom prst="rect">
            <a:avLst/>
          </a:prstGeom>
          <a:noFill/>
        </p:spPr>
      </p:pic>
      <p:pic>
        <p:nvPicPr>
          <p:cNvPr id="86019" name="Picture 3" descr="poliposis 2"/>
          <p:cNvPicPr>
            <a:picLocks noChangeAspect="1" noChangeArrowheads="1"/>
          </p:cNvPicPr>
          <p:nvPr/>
        </p:nvPicPr>
        <p:blipFill>
          <a:blip r:embed="rId3">
            <a:lum bright="12000"/>
            <a:grayscl/>
          </a:blip>
          <a:srcRect/>
          <a:stretch>
            <a:fillRect/>
          </a:stretch>
        </p:blipFill>
        <p:spPr bwMode="auto">
          <a:xfrm>
            <a:off x="4695825" y="0"/>
            <a:ext cx="4448175" cy="5867400"/>
          </a:xfrm>
          <a:prstGeom prst="rect">
            <a:avLst/>
          </a:prstGeo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78538" y="6172200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POLIPOSIS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5"/>
          <p:cNvPicPr>
            <a:picLocks noChangeAspect="1" noChangeArrowheads="1"/>
          </p:cNvPicPr>
          <p:nvPr/>
        </p:nvPicPr>
        <p:blipFill>
          <a:blip r:embed="rId2">
            <a:lum bright="12000" contrast="-18000"/>
          </a:blip>
          <a:srcRect l="4688" t="14063" r="6250" b="12500"/>
          <a:stretch>
            <a:fillRect/>
          </a:stretch>
        </p:blipFill>
        <p:spPr bwMode="auto">
          <a:xfrm>
            <a:off x="304800" y="0"/>
            <a:ext cx="8686800" cy="685800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44863" y="6400800"/>
            <a:ext cx="2674937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DIVERTICULOSIS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8"/>
          <p:cNvPicPr>
            <a:picLocks noChangeAspect="1" noChangeArrowheads="1"/>
          </p:cNvPicPr>
          <p:nvPr/>
        </p:nvPicPr>
        <p:blipFill>
          <a:blip r:embed="rId2"/>
          <a:srcRect l="9375" t="4688" r="6250" b="13402"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00400" y="6400800"/>
            <a:ext cx="267493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DIVERTICULOSIS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"/>
          <p:cNvPicPr>
            <a:picLocks noChangeAspect="1" noChangeArrowheads="1"/>
          </p:cNvPicPr>
          <p:nvPr/>
        </p:nvPicPr>
        <p:blipFill>
          <a:blip r:embed="rId2">
            <a:lum bright="12000" contrast="-24000"/>
          </a:blip>
          <a:srcRect l="6250" r="12500"/>
          <a:stretch>
            <a:fillRect/>
          </a:stretch>
        </p:blipFill>
        <p:spPr bwMode="auto">
          <a:xfrm>
            <a:off x="1219200" y="0"/>
            <a:ext cx="6662738" cy="69342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276850" y="6477000"/>
            <a:ext cx="257175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DIVERTICULITIS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Colitis ulcerativa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572000" y="381000"/>
            <a:ext cx="4743450" cy="6477000"/>
          </a:xfrm>
          <a:prstGeom prst="rect">
            <a:avLst/>
          </a:prstGeom>
          <a:noFill/>
        </p:spPr>
      </p:pic>
      <p:pic>
        <p:nvPicPr>
          <p:cNvPr id="60421" name="Picture 5" descr="Colitis ulcerativa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381000"/>
            <a:ext cx="4565650" cy="6477000"/>
          </a:xfrm>
          <a:prstGeom prst="rect">
            <a:avLst/>
          </a:prstGeom>
          <a:noFill/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014788" y="6477000"/>
            <a:ext cx="1014412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C .U. I</a:t>
            </a:r>
            <a:endParaRPr lang="es-ES_trad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litis ulcerativa 6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114800" y="457200"/>
            <a:ext cx="5029200" cy="5943600"/>
          </a:xfrm>
          <a:prstGeom prst="rect">
            <a:avLst/>
          </a:prstGeom>
          <a:noFill/>
        </p:spPr>
      </p:pic>
      <p:pic>
        <p:nvPicPr>
          <p:cNvPr id="62467" name="Picture 3" descr="Colitis ulcerativa 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457200"/>
            <a:ext cx="4114800" cy="5943600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148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C.U. I.</a:t>
            </a:r>
            <a:endParaRPr lang="es-ES_trad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olitis ulcerativa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457200"/>
            <a:ext cx="4576763" cy="6019800"/>
          </a:xfrm>
          <a:prstGeom prst="rect">
            <a:avLst/>
          </a:prstGeom>
          <a:noFill/>
        </p:spPr>
      </p:pic>
      <p:pic>
        <p:nvPicPr>
          <p:cNvPr id="63491" name="Picture 3" descr="colitis ulcerativa 9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572000" y="457200"/>
            <a:ext cx="4625975" cy="6019800"/>
          </a:xfrm>
          <a:prstGeom prst="rect">
            <a:avLst/>
          </a:pr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090988" y="64770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C.U.I.</a:t>
            </a:r>
            <a:endParaRPr lang="es-ES_trad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volvulo de sigmoides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191000" y="152400"/>
            <a:ext cx="4687888" cy="6629400"/>
          </a:xfrm>
          <a:prstGeom prst="rect">
            <a:avLst/>
          </a:prstGeom>
          <a:noFill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6200" y="3276600"/>
            <a:ext cx="406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VÓLVULO DEL SIGMOIDES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olon normal DC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457700" y="0"/>
            <a:ext cx="4686300" cy="6858000"/>
          </a:xfrm>
          <a:prstGeom prst="rect">
            <a:avLst/>
          </a:prstGeom>
          <a:noFill/>
        </p:spPr>
      </p:pic>
      <p:pic>
        <p:nvPicPr>
          <p:cNvPr id="101379" name="Picture 3" descr="colon normal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4649788" cy="6858000"/>
          </a:xfrm>
          <a:prstGeom prst="rect">
            <a:avLst/>
          </a:prstGeom>
          <a:noFill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903663" y="6477000"/>
            <a:ext cx="1506537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NORMAL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olvulo de sigmoides1"/>
          <p:cNvPicPr>
            <a:picLocks noChangeAspect="1" noChangeArrowheads="1"/>
          </p:cNvPicPr>
          <p:nvPr/>
        </p:nvPicPr>
        <p:blipFill>
          <a:blip r:embed="rId2">
            <a:lum bright="18000"/>
            <a:grayscl/>
          </a:blip>
          <a:srcRect/>
          <a:stretch>
            <a:fillRect/>
          </a:stretch>
        </p:blipFill>
        <p:spPr bwMode="auto">
          <a:xfrm>
            <a:off x="0" y="0"/>
            <a:ext cx="5307013" cy="6858000"/>
          </a:xfrm>
          <a:prstGeom prst="rect">
            <a:avLst/>
          </a:prstGeom>
          <a:noFill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130925" y="3048000"/>
            <a:ext cx="247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VÓLVULO  DEL </a:t>
            </a:r>
          </a:p>
          <a:p>
            <a:pPr algn="ctr"/>
            <a:r>
              <a:rPr lang="es-ES_tradnl">
                <a:solidFill>
                  <a:schemeClr val="bg1"/>
                </a:solidFill>
              </a:rPr>
              <a:t>SIGMOIDES</a:t>
            </a:r>
            <a:endParaRPr lang="es-ES_trad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76375" y="1701800"/>
            <a:ext cx="6408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>
                <a:solidFill>
                  <a:srgbClr val="FFFF00"/>
                </a:solidFill>
              </a:rPr>
              <a:t>ESTUDIO  IMAGENOLÓGICO  DEL </a:t>
            </a:r>
          </a:p>
          <a:p>
            <a:pPr algn="ctr"/>
            <a:endParaRPr lang="es-ES" sz="3200">
              <a:solidFill>
                <a:srgbClr val="FFFF00"/>
              </a:solidFill>
            </a:endParaRPr>
          </a:p>
          <a:p>
            <a:pPr algn="ctr"/>
            <a:r>
              <a:rPr lang="es-ES" sz="3200">
                <a:solidFill>
                  <a:srgbClr val="FFFF00"/>
                </a:solidFill>
              </a:rPr>
              <a:t>ABDOMEN  AGUDO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2625" y="863600"/>
            <a:ext cx="69135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3600" u="sng">
                <a:solidFill>
                  <a:srgbClr val="FF0000"/>
                </a:solidFill>
              </a:rPr>
              <a:t>Concepto de abdomen agudo</a:t>
            </a:r>
            <a:endParaRPr lang="es-ES" sz="3600">
              <a:solidFill>
                <a:srgbClr val="FF0000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95288" y="2132013"/>
            <a:ext cx="81359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sz="3200">
                <a:solidFill>
                  <a:srgbClr val="FFFF00"/>
                </a:solidFill>
              </a:rPr>
              <a:t> Cualquier afección aguda intrabdominal</a:t>
            </a:r>
          </a:p>
          <a:p>
            <a:r>
              <a:rPr lang="es-ES" sz="3200">
                <a:solidFill>
                  <a:srgbClr val="FFFF00"/>
                </a:solidFill>
              </a:rPr>
              <a:t> </a:t>
            </a:r>
          </a:p>
          <a:p>
            <a:r>
              <a:rPr lang="es-ES" sz="3200">
                <a:solidFill>
                  <a:srgbClr val="FFFF00"/>
                </a:solidFill>
              </a:rPr>
              <a:t>  que necesita tratamiento urgente, </a:t>
            </a:r>
          </a:p>
          <a:p>
            <a:endParaRPr lang="es-ES" sz="3200">
              <a:solidFill>
                <a:srgbClr val="FFFF00"/>
              </a:solidFill>
            </a:endParaRPr>
          </a:p>
          <a:p>
            <a:r>
              <a:rPr lang="es-ES" sz="3200">
                <a:solidFill>
                  <a:srgbClr val="FFFF00"/>
                </a:solidFill>
              </a:rPr>
              <a:t>  ya sea médico o quirúrgico.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55650" y="188913"/>
            <a:ext cx="74882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u="sng">
                <a:solidFill>
                  <a:srgbClr val="FF0000"/>
                </a:solidFill>
              </a:rPr>
              <a:t>Clasificación del abdomen agudo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692275" y="981075"/>
            <a:ext cx="72009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 Síndrome  obstructivo</a:t>
            </a:r>
            <a:r>
              <a:rPr lang="es-ES" sz="2800">
                <a:solidFill>
                  <a:srgbClr val="FF9933"/>
                </a:solidFill>
              </a:rPr>
              <a:t> </a:t>
            </a:r>
          </a:p>
          <a:p>
            <a:pPr>
              <a:buFontTx/>
              <a:buChar char="•"/>
            </a:pPr>
            <a:endParaRPr lang="es-ES" sz="2800">
              <a:solidFill>
                <a:srgbClr val="FF9933"/>
              </a:solidFill>
            </a:endParaRPr>
          </a:p>
          <a:p>
            <a:pPr>
              <a:buFontTx/>
              <a:buChar char="•"/>
            </a:pPr>
            <a:endParaRPr lang="es-ES" sz="2800">
              <a:solidFill>
                <a:srgbClr val="FF9933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 Síndrome peritoneal</a:t>
            </a:r>
          </a:p>
          <a:p>
            <a:pPr lvl="2">
              <a:buFontTx/>
              <a:buChar char="•"/>
            </a:pPr>
            <a:r>
              <a:rPr lang="es-ES" sz="2400">
                <a:solidFill>
                  <a:srgbClr val="00FFFF"/>
                </a:solidFill>
              </a:rPr>
              <a:t> Síndrome perforativo</a:t>
            </a:r>
            <a:r>
              <a:rPr lang="es-ES" sz="2800">
                <a:solidFill>
                  <a:srgbClr val="FFFF00"/>
                </a:solidFill>
              </a:rPr>
              <a:t>                  </a:t>
            </a:r>
            <a:endParaRPr lang="es-ES" sz="24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es-ES" sz="28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 Síndrome hemorrágico</a:t>
            </a:r>
          </a:p>
          <a:p>
            <a:endParaRPr lang="es-ES" sz="2800">
              <a:solidFill>
                <a:srgbClr val="FFFF00"/>
              </a:solidFill>
            </a:endParaRPr>
          </a:p>
          <a:p>
            <a:endParaRPr lang="es-ES" sz="28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 Traumas abdominales</a:t>
            </a:r>
          </a:p>
          <a:p>
            <a:pPr>
              <a:buFontTx/>
              <a:buChar char="•"/>
            </a:pPr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>
            <a:off x="6011863" y="4581525"/>
            <a:ext cx="360362" cy="863600"/>
          </a:xfrm>
          <a:prstGeom prst="rightBrace">
            <a:avLst>
              <a:gd name="adj1" fmla="val 19971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6227763" y="4581525"/>
            <a:ext cx="288925" cy="863600"/>
          </a:xfrm>
          <a:prstGeom prst="rightBrace">
            <a:avLst>
              <a:gd name="adj1" fmla="val 24908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484313"/>
            <a:ext cx="6805613" cy="450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800" dirty="0">
              <a:solidFill>
                <a:srgbClr val="00FFFF"/>
              </a:solidFill>
            </a:endParaRPr>
          </a:p>
          <a:p>
            <a:endParaRPr lang="es-ES" sz="2800" dirty="0">
              <a:solidFill>
                <a:srgbClr val="00FFFF"/>
              </a:solidFill>
            </a:endParaRPr>
          </a:p>
          <a:p>
            <a:r>
              <a:rPr lang="es-ES" dirty="0">
                <a:solidFill>
                  <a:srgbClr val="FF9933"/>
                </a:solidFill>
              </a:rPr>
              <a:t>                  </a:t>
            </a:r>
            <a:endParaRPr lang="es-ES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Úlcera péptica perforada       </a:t>
            </a:r>
            <a:r>
              <a:rPr lang="es-ES" sz="2400" dirty="0">
                <a:solidFill>
                  <a:srgbClr val="00FFFF"/>
                </a:solidFill>
              </a:rPr>
              <a:t>Síndrome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Divertículo perforado             </a:t>
            </a:r>
            <a:r>
              <a:rPr lang="es-ES" sz="2400" dirty="0" err="1">
                <a:solidFill>
                  <a:srgbClr val="00FFFF"/>
                </a:solidFill>
              </a:rPr>
              <a:t>perforativo</a:t>
            </a:r>
            <a:endParaRPr lang="es-ES" sz="2400" dirty="0">
              <a:solidFill>
                <a:srgbClr val="00FFFF"/>
              </a:solidFill>
            </a:endParaRP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</a:t>
            </a:r>
            <a:r>
              <a:rPr lang="es-ES" sz="2400" dirty="0" err="1">
                <a:solidFill>
                  <a:srgbClr val="FFFF00"/>
                </a:solidFill>
              </a:rPr>
              <a:t>Diverticulitis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  <a:r>
              <a:rPr lang="es-ES" sz="2400" dirty="0" err="1">
                <a:solidFill>
                  <a:srgbClr val="FFFF00"/>
                </a:solidFill>
              </a:rPr>
              <a:t>colónica</a:t>
            </a:r>
            <a:endParaRPr lang="es-ES" sz="2400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</a:t>
            </a:r>
            <a:r>
              <a:rPr lang="es-ES" sz="2400" dirty="0" err="1">
                <a:solidFill>
                  <a:srgbClr val="FFFF00"/>
                </a:solidFill>
              </a:rPr>
              <a:t>Enf</a:t>
            </a:r>
            <a:r>
              <a:rPr lang="es-ES" sz="2400" dirty="0">
                <a:solidFill>
                  <a:srgbClr val="FFFF00"/>
                </a:solidFill>
              </a:rPr>
              <a:t>. de </a:t>
            </a:r>
            <a:r>
              <a:rPr lang="es-ES" sz="2400" dirty="0" err="1">
                <a:solidFill>
                  <a:srgbClr val="FFFF00"/>
                </a:solidFill>
              </a:rPr>
              <a:t>Crohn</a:t>
            </a:r>
            <a:endParaRPr lang="es-ES" sz="2400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Apendicitis</a:t>
            </a: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Colecistitis aguda</a:t>
            </a: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Pancreatitis aguda</a:t>
            </a: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Divertículo de </a:t>
            </a:r>
            <a:r>
              <a:rPr lang="es-ES" sz="2400" dirty="0" err="1">
                <a:solidFill>
                  <a:srgbClr val="FFFF00"/>
                </a:solidFill>
              </a:rPr>
              <a:t>Meckel</a:t>
            </a:r>
            <a:endParaRPr lang="es-ES" sz="2400" dirty="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 dirty="0">
                <a:solidFill>
                  <a:srgbClr val="FFFF00"/>
                </a:solidFill>
              </a:rPr>
              <a:t>  </a:t>
            </a:r>
            <a:r>
              <a:rPr lang="es-ES" sz="2400" dirty="0" err="1">
                <a:solidFill>
                  <a:srgbClr val="FFFF00"/>
                </a:solidFill>
              </a:rPr>
              <a:t>Torción</a:t>
            </a:r>
            <a:r>
              <a:rPr lang="es-ES" sz="2400" dirty="0">
                <a:solidFill>
                  <a:srgbClr val="FFFF00"/>
                </a:solidFill>
              </a:rPr>
              <a:t> del epiplón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1268413"/>
            <a:ext cx="360362" cy="792162"/>
          </a:xfrm>
          <a:prstGeom prst="rightBrace">
            <a:avLst>
              <a:gd name="adj1" fmla="val 18319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443663" y="1125538"/>
            <a:ext cx="10795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994" name="AutoShape 10"/>
          <p:cNvSpPr>
            <a:spLocks/>
          </p:cNvSpPr>
          <p:nvPr/>
        </p:nvSpPr>
        <p:spPr bwMode="auto">
          <a:xfrm>
            <a:off x="4643438" y="2708275"/>
            <a:ext cx="287337" cy="720725"/>
          </a:xfrm>
          <a:prstGeom prst="rightBrace">
            <a:avLst>
              <a:gd name="adj1" fmla="val 2090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451725" y="2205038"/>
            <a:ext cx="144145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118350" y="2708275"/>
            <a:ext cx="2025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9999FF"/>
                </a:solidFill>
              </a:rPr>
              <a:t>Abdomen simple</a:t>
            </a:r>
          </a:p>
          <a:p>
            <a:r>
              <a:rPr lang="es-ES">
                <a:solidFill>
                  <a:srgbClr val="9999FF"/>
                </a:solidFill>
              </a:rPr>
              <a:t>y  TAC</a:t>
            </a: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659563" y="3068638"/>
            <a:ext cx="43338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998" name="AutoShape 14"/>
          <p:cNvSpPr>
            <a:spLocks/>
          </p:cNvSpPr>
          <p:nvPr/>
        </p:nvSpPr>
        <p:spPr bwMode="auto">
          <a:xfrm>
            <a:off x="3995738" y="3500438"/>
            <a:ext cx="214312" cy="576262"/>
          </a:xfrm>
          <a:prstGeom prst="rightBrace">
            <a:avLst>
              <a:gd name="adj1" fmla="val 2240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427538" y="3789363"/>
            <a:ext cx="259238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7092950" y="3376613"/>
            <a:ext cx="17081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9999FF"/>
                </a:solidFill>
              </a:rPr>
              <a:t>Exámenes del</a:t>
            </a:r>
          </a:p>
          <a:p>
            <a:r>
              <a:rPr lang="es-ES">
                <a:solidFill>
                  <a:srgbClr val="9999FF"/>
                </a:solidFill>
              </a:rPr>
              <a:t>intestino </a:t>
            </a:r>
          </a:p>
          <a:p>
            <a:r>
              <a:rPr lang="es-ES">
                <a:solidFill>
                  <a:srgbClr val="9999FF"/>
                </a:solidFill>
              </a:rPr>
              <a:t>contrastados</a:t>
            </a:r>
          </a:p>
        </p:txBody>
      </p:sp>
      <p:sp>
        <p:nvSpPr>
          <p:cNvPr id="42001" name="AutoShape 17"/>
          <p:cNvSpPr>
            <a:spLocks/>
          </p:cNvSpPr>
          <p:nvPr/>
        </p:nvSpPr>
        <p:spPr bwMode="auto">
          <a:xfrm>
            <a:off x="3635375" y="4149725"/>
            <a:ext cx="215900" cy="1008063"/>
          </a:xfrm>
          <a:prstGeom prst="rightBrace">
            <a:avLst>
              <a:gd name="adj1" fmla="val 3890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4140200" y="4581525"/>
            <a:ext cx="2879725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7213600" y="4365625"/>
            <a:ext cx="1679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9999FF"/>
                </a:solidFill>
              </a:rPr>
              <a:t>US  y  TAC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7885113" y="2349500"/>
            <a:ext cx="0" cy="358775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1268413"/>
            <a:ext cx="6048375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 u="sng">
                <a:solidFill>
                  <a:srgbClr val="FF0000"/>
                </a:solidFill>
              </a:rPr>
              <a:t>Causas de síndrome peritoneal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6300788" y="620713"/>
            <a:ext cx="3130550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400" u="sng">
                <a:solidFill>
                  <a:srgbClr val="FF9933"/>
                </a:solidFill>
              </a:rPr>
              <a:t>Técnicas</a:t>
            </a:r>
          </a:p>
          <a:p>
            <a:pPr algn="ctr">
              <a:lnSpc>
                <a:spcPct val="110000"/>
              </a:lnSpc>
            </a:pPr>
            <a:r>
              <a:rPr lang="es-ES" sz="2400" u="sng">
                <a:solidFill>
                  <a:srgbClr val="FF9933"/>
                </a:solidFill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es-ES" sz="2400" u="sng">
                <a:solidFill>
                  <a:srgbClr val="FF9933"/>
                </a:solidFill>
              </a:rPr>
              <a:t>imagenológicas </a:t>
            </a:r>
          </a:p>
          <a:p>
            <a:pPr algn="ctr">
              <a:lnSpc>
                <a:spcPct val="50000"/>
              </a:lnSpc>
            </a:pPr>
            <a:endParaRPr lang="es-ES" sz="2400" u="sng">
              <a:solidFill>
                <a:srgbClr val="FF9933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s-ES" sz="2400">
                <a:solidFill>
                  <a:srgbClr val="FF9933"/>
                </a:solidFill>
              </a:rPr>
              <a:t>     </a:t>
            </a:r>
            <a:r>
              <a:rPr lang="es-ES" sz="2400" u="sng">
                <a:solidFill>
                  <a:srgbClr val="FF9933"/>
                </a:solidFill>
              </a:rPr>
              <a:t>más útiles</a:t>
            </a:r>
            <a:r>
              <a:rPr lang="es-ES" sz="3200" u="sng">
                <a:solidFill>
                  <a:srgbClr val="FF0000"/>
                </a:solidFill>
              </a:rPr>
              <a:t> </a:t>
            </a:r>
            <a:r>
              <a:rPr lang="es-ES" sz="3600" u="sng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4" grpId="0" animBg="1"/>
      <p:bldP spid="41996" grpId="0"/>
      <p:bldP spid="41997" grpId="0" animBg="1"/>
      <p:bldP spid="41998" grpId="0" animBg="1"/>
      <p:bldP spid="41999" grpId="0" animBg="1"/>
      <p:bldP spid="42000" grpId="0"/>
      <p:bldP spid="42001" grpId="0" animBg="1"/>
      <p:bldP spid="42002" grpId="0" animBg="1"/>
      <p:bldP spid="42003" grpId="0"/>
      <p:bldP spid="42004" grpId="0" animBg="1"/>
      <p:bldP spid="420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87450" y="981075"/>
            <a:ext cx="5761038" cy="313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3200">
              <a:solidFill>
                <a:srgbClr val="00FFFF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Adherencias</a:t>
            </a: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Hernias abdominales</a:t>
            </a: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Ileo  biliar</a:t>
            </a: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Invaginación intestinal</a:t>
            </a: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Vólvulo intestinal</a:t>
            </a: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Tumores del intestino</a:t>
            </a: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Impacto fecal</a:t>
            </a:r>
            <a:endParaRPr lang="es-ES">
              <a:solidFill>
                <a:srgbClr val="00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47813" y="4941888"/>
            <a:ext cx="6192837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Abdomen simple</a:t>
            </a:r>
          </a:p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Exámenes del intestino contrastados</a:t>
            </a:r>
          </a:p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TAC</a:t>
            </a:r>
            <a:endParaRPr lang="es-ES" sz="240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331913" y="476250"/>
            <a:ext cx="6048375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 u="sng">
                <a:solidFill>
                  <a:srgbClr val="FF0000"/>
                </a:solidFill>
              </a:rPr>
              <a:t>Causas de síndrome obstructivo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546225" y="4221163"/>
            <a:ext cx="6049963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800" u="sng">
                <a:solidFill>
                  <a:srgbClr val="FF9933"/>
                </a:solidFill>
              </a:rPr>
              <a:t>Técnicas  imagenológicas más útiles</a:t>
            </a:r>
            <a:endParaRPr lang="es-ES" sz="28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5" grpId="0"/>
      <p:bldP spid="430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5288" y="2924175"/>
            <a:ext cx="84232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>
                <a:solidFill>
                  <a:srgbClr val="FF0000"/>
                </a:solidFill>
              </a:rPr>
              <a:t> Radiografías de Abdomen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404813"/>
            <a:ext cx="792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2800">
              <a:solidFill>
                <a:srgbClr val="FFFF00"/>
              </a:solidFill>
            </a:endParaRPr>
          </a:p>
          <a:p>
            <a:r>
              <a:rPr lang="es-ES" sz="2800" u="sng">
                <a:solidFill>
                  <a:srgbClr val="FF0000"/>
                </a:solidFill>
              </a:rPr>
              <a:t>Vistas radiográficas que incluye un estudio de </a:t>
            </a:r>
          </a:p>
          <a:p>
            <a:r>
              <a:rPr lang="es-ES" sz="2800" u="sng">
                <a:solidFill>
                  <a:srgbClr val="FF0000"/>
                </a:solidFill>
              </a:rPr>
              <a:t>Abdomen Simple:</a:t>
            </a:r>
          </a:p>
          <a:p>
            <a:endParaRPr lang="es-ES" sz="28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Radiografía del abdomen anteroposterior </a:t>
            </a:r>
          </a:p>
          <a:p>
            <a:pPr lvl="1"/>
            <a:r>
              <a:rPr lang="es-ES" sz="2400">
                <a:solidFill>
                  <a:srgbClr val="FFFF00"/>
                </a:solidFill>
              </a:rPr>
              <a:t>  en decúbito supino.</a:t>
            </a:r>
          </a:p>
          <a:p>
            <a:pPr lvl="1">
              <a:buFontTx/>
              <a:buChar char="•"/>
            </a:pPr>
            <a:endParaRPr lang="es-ES" sz="24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Radiografía del abdomen</a:t>
            </a:r>
            <a:r>
              <a:rPr lang="es-ES" sz="2400"/>
              <a:t> </a:t>
            </a:r>
            <a:r>
              <a:rPr lang="es-ES" sz="2400">
                <a:solidFill>
                  <a:srgbClr val="FFFF00"/>
                </a:solidFill>
              </a:rPr>
              <a:t>anteroposterior de pie.</a:t>
            </a:r>
          </a:p>
          <a:p>
            <a:pPr lvl="1"/>
            <a:endParaRPr lang="es-ES" sz="2400">
              <a:solidFill>
                <a:srgbClr val="FFFF00"/>
              </a:solidFill>
            </a:endParaRPr>
          </a:p>
          <a:p>
            <a:r>
              <a:rPr lang="es-ES">
                <a:solidFill>
                  <a:srgbClr val="FFFF00"/>
                </a:solidFill>
              </a:rPr>
              <a:t>                </a:t>
            </a:r>
            <a:r>
              <a:rPr lang="es-ES">
                <a:solidFill>
                  <a:srgbClr val="00FFFF"/>
                </a:solidFill>
              </a:rPr>
              <a:t>Si no es posible poner al paciente de pie se puede hacer una vista </a:t>
            </a:r>
          </a:p>
          <a:p>
            <a:r>
              <a:rPr lang="es-ES">
                <a:solidFill>
                  <a:srgbClr val="00FFFF"/>
                </a:solidFill>
              </a:rPr>
              <a:t>                de Pancoast  y si tampoco se puede poner en decúbito lateral, se </a:t>
            </a:r>
          </a:p>
          <a:p>
            <a:r>
              <a:rPr lang="es-ES">
                <a:solidFill>
                  <a:srgbClr val="00FFFF"/>
                </a:solidFill>
              </a:rPr>
              <a:t>                hace  una vista de Popel, todas son útiles para precisar si hay </a:t>
            </a:r>
          </a:p>
          <a:p>
            <a:r>
              <a:rPr lang="es-ES">
                <a:solidFill>
                  <a:srgbClr val="00FFFF"/>
                </a:solidFill>
              </a:rPr>
              <a:t>                niveles hidroaéreos.</a:t>
            </a:r>
          </a:p>
          <a:p>
            <a:pPr lvl="1">
              <a:buFontTx/>
              <a:buChar char="•"/>
            </a:pPr>
            <a:endParaRPr lang="es-ES">
              <a:solidFill>
                <a:srgbClr val="00FFFF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Radiografía del abdomen</a:t>
            </a:r>
            <a:r>
              <a:rPr lang="es-ES"/>
              <a:t>  </a:t>
            </a:r>
            <a:r>
              <a:rPr lang="es-ES" sz="2400">
                <a:solidFill>
                  <a:srgbClr val="FFFF00"/>
                </a:solidFill>
              </a:rPr>
              <a:t>lateral para ver el recto.</a:t>
            </a:r>
          </a:p>
          <a:p>
            <a:pPr lvl="1">
              <a:buFontTx/>
              <a:buChar char="•"/>
            </a:pPr>
            <a:endParaRPr lang="es-ES" sz="24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Radiografía del Tórax.</a:t>
            </a:r>
            <a:endParaRPr lang="es-E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674688"/>
            <a:ext cx="8642350" cy="38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400">
                <a:solidFill>
                  <a:srgbClr val="FF0000"/>
                </a:solidFill>
              </a:rPr>
              <a:t>      ¿Qué debe buscarse en cada una de las proyecciones?</a:t>
            </a:r>
          </a:p>
          <a:p>
            <a:endParaRPr lang="es-ES" sz="2800">
              <a:solidFill>
                <a:srgbClr val="FFFF00"/>
              </a:solidFill>
            </a:endParaRPr>
          </a:p>
          <a:p>
            <a:r>
              <a:rPr lang="es-ES" sz="2400">
                <a:solidFill>
                  <a:srgbClr val="FFFF00"/>
                </a:solidFill>
              </a:rPr>
              <a:t> </a:t>
            </a:r>
            <a:r>
              <a:rPr lang="es-ES" sz="2400" u="sng">
                <a:solidFill>
                  <a:srgbClr val="FFFF00"/>
                </a:solidFill>
              </a:rPr>
              <a:t>Decúbito supino:</a:t>
            </a:r>
          </a:p>
          <a:p>
            <a:r>
              <a:rPr lang="es-ES" sz="2400">
                <a:solidFill>
                  <a:srgbClr val="FFFF00"/>
                </a:solidFill>
              </a:rPr>
              <a:t> Distensión gaseosa de  asas  intestinales. (Si esta      </a:t>
            </a:r>
          </a:p>
          <a:p>
            <a:r>
              <a:rPr lang="es-ES" sz="2400">
                <a:solidFill>
                  <a:srgbClr val="FFFF00"/>
                </a:solidFill>
              </a:rPr>
              <a:t> radiografía no muestra distensión gaseosa de las </a:t>
            </a:r>
          </a:p>
          <a:p>
            <a:r>
              <a:rPr lang="es-ES" sz="2400">
                <a:solidFill>
                  <a:srgbClr val="FFFF00"/>
                </a:solidFill>
              </a:rPr>
              <a:t> asas no es necesario realizar el resto de las proyecciones).</a:t>
            </a:r>
          </a:p>
        </p:txBody>
      </p:sp>
      <p:pic>
        <p:nvPicPr>
          <p:cNvPr id="5126" name="Picture 6" descr="Abdomen simple norma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913" y="2662238"/>
            <a:ext cx="3770312" cy="393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142875"/>
            <a:ext cx="82089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¿Qué debe buscarse en cada una de las proyecciones?</a:t>
            </a:r>
          </a:p>
          <a:p>
            <a:endParaRPr lang="es-ES" sz="2400">
              <a:solidFill>
                <a:srgbClr val="FF0000"/>
              </a:solidFill>
            </a:endParaRPr>
          </a:p>
          <a:p>
            <a:r>
              <a:rPr lang="es-ES" sz="2400" u="sng">
                <a:solidFill>
                  <a:srgbClr val="FFFF00"/>
                </a:solidFill>
              </a:rPr>
              <a:t>Vista de pie:</a:t>
            </a:r>
          </a:p>
          <a:p>
            <a:r>
              <a:rPr lang="es-ES" sz="2400">
                <a:solidFill>
                  <a:srgbClr val="FFFF00"/>
                </a:solidFill>
              </a:rPr>
              <a:t>Niveles hidroaéreos en las asas distendidas.</a:t>
            </a:r>
          </a:p>
          <a:p>
            <a:endParaRPr lang="es-ES" sz="2400" u="sng">
              <a:solidFill>
                <a:srgbClr val="FFFF00"/>
              </a:solidFill>
            </a:endParaRPr>
          </a:p>
        </p:txBody>
      </p:sp>
      <p:pic>
        <p:nvPicPr>
          <p:cNvPr id="6150" name="Picture 6" descr="Ileo oclusivo alt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5" y="2133600"/>
            <a:ext cx="3854450" cy="4395788"/>
          </a:xfrm>
          <a:prstGeom prst="rect">
            <a:avLst/>
          </a:prstGeom>
          <a:noFill/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276600" y="3644900"/>
            <a:ext cx="287338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3851275" y="4437063"/>
            <a:ext cx="1444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5146675" y="4868863"/>
            <a:ext cx="217488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 l="25781" t="14844" r="18750" b="14844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31250" t="14844" r="17969" b="21094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0" y="6477000"/>
            <a:ext cx="302895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RECTO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209550"/>
            <a:ext cx="8461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   ¿Qué debe buscarse en cada una de las proyecciones?</a:t>
            </a:r>
          </a:p>
          <a:p>
            <a:endParaRPr lang="es-ES" sz="2400">
              <a:solidFill>
                <a:srgbClr val="FF0000"/>
              </a:solidFill>
            </a:endParaRPr>
          </a:p>
          <a:p>
            <a:r>
              <a:rPr lang="es-ES" sz="2400" u="sng">
                <a:solidFill>
                  <a:srgbClr val="00FFFF"/>
                </a:solidFill>
              </a:rPr>
              <a:t>Pancoast:</a:t>
            </a:r>
          </a:p>
          <a:p>
            <a:endParaRPr lang="es-ES" sz="2400">
              <a:solidFill>
                <a:srgbClr val="00FFFF"/>
              </a:solidFill>
            </a:endParaRPr>
          </a:p>
          <a:p>
            <a:pPr>
              <a:buFontTx/>
              <a:buChar char="•"/>
            </a:pPr>
            <a:r>
              <a:rPr lang="es-ES" sz="2400">
                <a:solidFill>
                  <a:srgbClr val="00FFFF"/>
                </a:solidFill>
              </a:rPr>
              <a:t>  Niveles hidroaéreos.</a:t>
            </a:r>
          </a:p>
          <a:p>
            <a:endParaRPr lang="es-ES" sz="2400" u="sng">
              <a:solidFill>
                <a:srgbClr val="00FFFF"/>
              </a:solidFill>
            </a:endParaRPr>
          </a:p>
        </p:txBody>
      </p:sp>
      <p:pic>
        <p:nvPicPr>
          <p:cNvPr id="9221" name="Picture 5" descr="Ileo oclusivo alto (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74913"/>
            <a:ext cx="6696075" cy="419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388" y="209550"/>
            <a:ext cx="8461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   ¿Qué debe buscarse en cada una de las proyecciones?</a:t>
            </a:r>
          </a:p>
          <a:p>
            <a:endParaRPr lang="es-ES" sz="2400">
              <a:solidFill>
                <a:srgbClr val="FF0000"/>
              </a:solidFill>
            </a:endParaRPr>
          </a:p>
          <a:p>
            <a:r>
              <a:rPr lang="es-ES" sz="2400" u="sng">
                <a:solidFill>
                  <a:srgbClr val="00FFFF"/>
                </a:solidFill>
              </a:rPr>
              <a:t>Popel:</a:t>
            </a:r>
          </a:p>
          <a:p>
            <a:endParaRPr lang="es-ES" sz="2400">
              <a:solidFill>
                <a:srgbClr val="00FFFF"/>
              </a:solidFill>
            </a:endParaRPr>
          </a:p>
          <a:p>
            <a:pPr>
              <a:buFontTx/>
              <a:buChar char="•"/>
            </a:pPr>
            <a:r>
              <a:rPr lang="es-ES" sz="2400">
                <a:solidFill>
                  <a:srgbClr val="00FFFF"/>
                </a:solidFill>
              </a:rPr>
              <a:t>  Niveles hidroaéreos.</a:t>
            </a:r>
          </a:p>
          <a:p>
            <a:endParaRPr lang="es-ES" sz="2400" u="sng">
              <a:solidFill>
                <a:srgbClr val="00FFFF"/>
              </a:solidFill>
            </a:endParaRPr>
          </a:p>
        </p:txBody>
      </p:sp>
      <p:pic>
        <p:nvPicPr>
          <p:cNvPr id="10245" name="Picture 5" descr="rayos 037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258888" y="2419350"/>
            <a:ext cx="6624637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0"/>
            <a:ext cx="8461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   ¿Qué debe buscarse en cada una de las proyecciones?</a:t>
            </a:r>
          </a:p>
          <a:p>
            <a:endParaRPr lang="es-ES" sz="2400">
              <a:solidFill>
                <a:srgbClr val="FF0000"/>
              </a:solidFill>
            </a:endParaRPr>
          </a:p>
          <a:p>
            <a:r>
              <a:rPr lang="es-ES" sz="2400" u="sng">
                <a:solidFill>
                  <a:srgbClr val="FFFF00"/>
                </a:solidFill>
              </a:rPr>
              <a:t>Vista lateral del recto:</a:t>
            </a:r>
          </a:p>
          <a:p>
            <a:r>
              <a:rPr lang="es-ES" sz="2400">
                <a:solidFill>
                  <a:srgbClr val="FFFF00"/>
                </a:solidFill>
              </a:rPr>
              <a:t>Presencia de gas en el recto, esto ayuda a diferenciar un</a:t>
            </a:r>
          </a:p>
          <a:p>
            <a:r>
              <a:rPr lang="es-ES" sz="2400">
                <a:solidFill>
                  <a:srgbClr val="FFFF00"/>
                </a:solidFill>
              </a:rPr>
              <a:t>íleo paralítico de un cuadro oclusivo.</a:t>
            </a:r>
          </a:p>
          <a:p>
            <a:endParaRPr lang="es-ES" sz="2400" u="sng">
              <a:solidFill>
                <a:srgbClr val="FFFF00"/>
              </a:solidFill>
            </a:endParaRPr>
          </a:p>
        </p:txBody>
      </p:sp>
      <p:pic>
        <p:nvPicPr>
          <p:cNvPr id="7173" name="Picture 5" descr="Abdomen simple lateral "/>
          <p:cNvPicPr>
            <a:picLocks noChangeAspect="1" noChangeArrowheads="1"/>
          </p:cNvPicPr>
          <p:nvPr/>
        </p:nvPicPr>
        <p:blipFill>
          <a:blip r:embed="rId2">
            <a:lum bright="-18000"/>
            <a:grayscl/>
          </a:blip>
          <a:srcRect/>
          <a:stretch>
            <a:fillRect/>
          </a:stretch>
        </p:blipFill>
        <p:spPr bwMode="auto">
          <a:xfrm>
            <a:off x="915988" y="2205038"/>
            <a:ext cx="2935287" cy="4373562"/>
          </a:xfrm>
          <a:prstGeom prst="rect">
            <a:avLst/>
          </a:prstGeom>
          <a:noFill/>
        </p:spPr>
      </p:pic>
      <p:pic>
        <p:nvPicPr>
          <p:cNvPr id="7174" name="Picture 6" descr="Ileo paralítico 3a"/>
          <p:cNvPicPr>
            <a:picLocks noChangeAspect="1" noChangeArrowheads="1"/>
          </p:cNvPicPr>
          <p:nvPr/>
        </p:nvPicPr>
        <p:blipFill>
          <a:blip r:embed="rId3">
            <a:lum bright="-18000" contrast="18000"/>
          </a:blip>
          <a:srcRect/>
          <a:stretch>
            <a:fillRect/>
          </a:stretch>
        </p:blipFill>
        <p:spPr bwMode="auto">
          <a:xfrm>
            <a:off x="5003800" y="2276475"/>
            <a:ext cx="3230563" cy="429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142875"/>
            <a:ext cx="87010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   ¿Qué debe buscarse en cada una de las proyecciones?</a:t>
            </a:r>
          </a:p>
          <a:p>
            <a:endParaRPr lang="es-ES" sz="2400">
              <a:solidFill>
                <a:srgbClr val="FF0000"/>
              </a:solidFill>
            </a:endParaRPr>
          </a:p>
          <a:p>
            <a:r>
              <a:rPr lang="es-ES" sz="2400" u="sng">
                <a:solidFill>
                  <a:srgbClr val="FFFF00"/>
                </a:solidFill>
              </a:rPr>
              <a:t>Radiografía del tórax:</a:t>
            </a:r>
          </a:p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Presencia de aire por debajo del diafragma </a:t>
            </a:r>
          </a:p>
          <a:p>
            <a:r>
              <a:rPr lang="es-ES" sz="2400">
                <a:solidFill>
                  <a:srgbClr val="FFFF00"/>
                </a:solidFill>
              </a:rPr>
              <a:t>  (neumoperitoneo).</a:t>
            </a:r>
          </a:p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Afecciones del pulmón que puedan ser responsables del </a:t>
            </a:r>
          </a:p>
          <a:p>
            <a:r>
              <a:rPr lang="es-ES" sz="2400">
                <a:solidFill>
                  <a:srgbClr val="FFFF00"/>
                </a:solidFill>
              </a:rPr>
              <a:t>  cuadro de abdomen agudo.</a:t>
            </a:r>
          </a:p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Alteraciones del pulmón como consecuencia de una </a:t>
            </a:r>
          </a:p>
          <a:p>
            <a:r>
              <a:rPr lang="es-ES" sz="2400">
                <a:solidFill>
                  <a:srgbClr val="FFFF00"/>
                </a:solidFill>
              </a:rPr>
              <a:t>  afección abdominal (ej. pancreatitis)</a:t>
            </a:r>
          </a:p>
          <a:p>
            <a:endParaRPr lang="es-ES" sz="2400" u="sng">
              <a:solidFill>
                <a:srgbClr val="FFFF00"/>
              </a:solidFill>
            </a:endParaRPr>
          </a:p>
        </p:txBody>
      </p:sp>
      <p:pic>
        <p:nvPicPr>
          <p:cNvPr id="8197" name="Picture 5" descr="Ilio torax neumonia"/>
          <p:cNvPicPr>
            <a:picLocks noChangeAspect="1" noChangeArrowheads="1"/>
          </p:cNvPicPr>
          <p:nvPr/>
        </p:nvPicPr>
        <p:blipFill>
          <a:blip r:embed="rId2">
            <a:lum bright="-6000" contrast="-36000"/>
            <a:grayscl/>
          </a:blip>
          <a:srcRect/>
          <a:stretch>
            <a:fillRect/>
          </a:stretch>
        </p:blipFill>
        <p:spPr bwMode="auto">
          <a:xfrm>
            <a:off x="3276600" y="3671888"/>
            <a:ext cx="2303463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116013" y="1844675"/>
            <a:ext cx="6480175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4000">
                <a:solidFill>
                  <a:srgbClr val="FF0000"/>
                </a:solidFill>
              </a:rPr>
              <a:t>Síndrome  perforativo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Neumoperitoneo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63713" y="715963"/>
            <a:ext cx="7273925" cy="602615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0825" y="115888"/>
            <a:ext cx="2808288" cy="720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 b="0">
                <a:solidFill>
                  <a:srgbClr val="FFFF00"/>
                </a:solidFill>
              </a:rPr>
              <a:t>Neumoperitoneo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 flipV="1">
            <a:off x="3563938" y="5229225"/>
            <a:ext cx="1444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7308850" y="5589588"/>
            <a:ext cx="2159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79388" y="3427413"/>
            <a:ext cx="1439862" cy="865187"/>
          </a:xfrm>
          <a:prstGeom prst="rect">
            <a:avLst/>
          </a:prstGeom>
          <a:noFill/>
          <a:ln w="9525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000">
                <a:solidFill>
                  <a:srgbClr val="00FFFF"/>
                </a:solidFill>
              </a:rPr>
              <a:t>Síndrome</a:t>
            </a:r>
          </a:p>
          <a:p>
            <a:r>
              <a:rPr lang="es-ES" sz="2000">
                <a:solidFill>
                  <a:srgbClr val="00FFFF"/>
                </a:solidFill>
              </a:rPr>
              <a:t>perforativo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9750" y="260350"/>
            <a:ext cx="6985000" cy="108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u="sng">
                <a:solidFill>
                  <a:srgbClr val="FF0000"/>
                </a:solidFill>
              </a:rPr>
              <a:t>Causas  de  neumoperitoneo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971550" y="1628775"/>
            <a:ext cx="7056438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Perforación de visceras huecas</a:t>
            </a:r>
          </a:p>
          <a:p>
            <a:pPr>
              <a:buFontTx/>
              <a:buChar char="•"/>
            </a:pPr>
            <a:endParaRPr lang="es-ES" sz="24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Afecciones inflamatorias del intestino</a:t>
            </a:r>
          </a:p>
          <a:p>
            <a:pPr lvl="1"/>
            <a:endParaRPr lang="es-ES" sz="24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Traumatismos del abdomen </a:t>
            </a:r>
          </a:p>
          <a:p>
            <a:pPr>
              <a:buFontTx/>
              <a:buChar char="•"/>
            </a:pPr>
            <a:endParaRPr lang="es-ES" sz="2400">
              <a:solidFill>
                <a:srgbClr val="FFFF00"/>
              </a:solidFill>
            </a:endParaRPr>
          </a:p>
          <a:p>
            <a:pPr lvl="2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Postoperatorio</a:t>
            </a:r>
          </a:p>
          <a:p>
            <a:pPr lvl="1"/>
            <a:endParaRPr lang="es-ES" sz="2400">
              <a:solidFill>
                <a:srgbClr val="FFFF00"/>
              </a:solidFill>
            </a:endParaRPr>
          </a:p>
          <a:p>
            <a:pPr lvl="2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Laparoscopia previa</a:t>
            </a:r>
          </a:p>
          <a:p>
            <a:pPr lvl="2">
              <a:buFontTx/>
              <a:buChar char="•"/>
            </a:pPr>
            <a:endParaRPr lang="es-ES" sz="2400">
              <a:solidFill>
                <a:srgbClr val="FFFF00"/>
              </a:solidFill>
            </a:endParaRPr>
          </a:p>
          <a:p>
            <a:pPr lvl="2"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Instrumentaciones ginecológicas</a:t>
            </a:r>
          </a:p>
          <a:p>
            <a:pPr lvl="1">
              <a:buFontTx/>
              <a:buChar char="•"/>
            </a:pPr>
            <a:endParaRPr lang="es-ES" sz="24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s-ES" sz="2400">
                <a:solidFill>
                  <a:srgbClr val="FFFF00"/>
                </a:solidFill>
              </a:rPr>
              <a:t>  ETC.</a:t>
            </a:r>
          </a:p>
          <a:p>
            <a:pPr lvl="1"/>
            <a:endParaRPr lang="es-E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43213" y="188913"/>
            <a:ext cx="3167062" cy="503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9933"/>
                </a:solidFill>
              </a:rPr>
              <a:t>Rx  ABDOMEN SIMPLE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900113" y="981075"/>
            <a:ext cx="47513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00113" y="9810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0825" y="1196975"/>
            <a:ext cx="1512888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FFFF00"/>
                </a:solidFill>
              </a:rPr>
              <a:t>NORMAL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284663" y="692150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651500" y="9810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284663" y="1196975"/>
            <a:ext cx="2808287" cy="5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FFFF00"/>
                </a:solidFill>
              </a:rPr>
              <a:t>ASAS  DISTENDIDAS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651500" y="1773238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827088" y="5516563"/>
            <a:ext cx="2160587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66FF33"/>
                </a:solidFill>
              </a:rPr>
              <a:t>ILEO PARALÍTICO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067175" y="4652963"/>
            <a:ext cx="2160588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00FFFF"/>
                </a:solidFill>
              </a:rPr>
              <a:t>DISTENSIÓN DE ID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059113" y="2205038"/>
            <a:ext cx="42497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059113" y="2205038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308850" y="2205038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1908175" y="4437063"/>
            <a:ext cx="0" cy="1079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4925" y="2852738"/>
            <a:ext cx="3960813" cy="158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b="0">
                <a:solidFill>
                  <a:srgbClr val="FF9933"/>
                </a:solidFill>
              </a:rPr>
              <a:t>  </a:t>
            </a:r>
            <a:r>
              <a:rPr lang="es-ES">
                <a:solidFill>
                  <a:srgbClr val="FF9933"/>
                </a:solidFill>
              </a:rPr>
              <a:t>ESTÁN DISTENDIDOS TODOS </a:t>
            </a:r>
          </a:p>
          <a:p>
            <a:r>
              <a:rPr lang="es-ES">
                <a:solidFill>
                  <a:srgbClr val="FF9933"/>
                </a:solidFill>
              </a:rPr>
              <a:t>   LOS SEGMENTOS  (ESTÓMAGO,</a:t>
            </a:r>
          </a:p>
          <a:p>
            <a:r>
              <a:rPr lang="es-ES">
                <a:solidFill>
                  <a:srgbClr val="FF9933"/>
                </a:solidFill>
              </a:rPr>
              <a:t>   ID Y COLON)</a:t>
            </a:r>
          </a:p>
          <a:p>
            <a:endParaRPr lang="es-ES">
              <a:solidFill>
                <a:srgbClr val="FF9933"/>
              </a:solidFill>
            </a:endParaRPr>
          </a:p>
          <a:p>
            <a:pPr>
              <a:buFontTx/>
              <a:buChar char="•"/>
            </a:pPr>
            <a:r>
              <a:rPr lang="es-ES">
                <a:solidFill>
                  <a:srgbClr val="FF9933"/>
                </a:solidFill>
              </a:rPr>
              <a:t>  HAY GAS EN EL RECTO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6372225" y="4652963"/>
            <a:ext cx="2700338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00FFFF"/>
                </a:solidFill>
              </a:rPr>
              <a:t>DISTENSIÓN DE COLON</a:t>
            </a: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219700" y="2205038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5148263" y="5229225"/>
            <a:ext cx="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4067175" y="5516563"/>
            <a:ext cx="2160588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66FF33"/>
                </a:solidFill>
              </a:rPr>
              <a:t>ILEO OCLUSIVO</a:t>
            </a:r>
          </a:p>
          <a:p>
            <a:pPr algn="ctr"/>
            <a:r>
              <a:rPr lang="es-ES">
                <a:solidFill>
                  <a:srgbClr val="66FF33"/>
                </a:solidFill>
              </a:rPr>
              <a:t>ALTO</a:t>
            </a: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7812088" y="5229225"/>
            <a:ext cx="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6732588" y="5516563"/>
            <a:ext cx="2160587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66FF33"/>
                </a:solidFill>
              </a:rPr>
              <a:t>ILEO OCLUSIVO</a:t>
            </a:r>
          </a:p>
          <a:p>
            <a:pPr algn="ctr"/>
            <a:r>
              <a:rPr lang="es-ES">
                <a:solidFill>
                  <a:srgbClr val="66FF33"/>
                </a:solidFill>
              </a:rPr>
              <a:t>BAJO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4211638" y="2852738"/>
            <a:ext cx="2016125" cy="15827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b="0">
                <a:solidFill>
                  <a:srgbClr val="FF9933"/>
                </a:solidFill>
              </a:rPr>
              <a:t> </a:t>
            </a:r>
            <a:r>
              <a:rPr lang="es-ES">
                <a:solidFill>
                  <a:srgbClr val="FF9933"/>
                </a:solidFill>
              </a:rPr>
              <a:t>ASAS </a:t>
            </a:r>
          </a:p>
          <a:p>
            <a:r>
              <a:rPr lang="es-ES">
                <a:solidFill>
                  <a:srgbClr val="FF9933"/>
                </a:solidFill>
              </a:rPr>
              <a:t>  CENTRALES</a:t>
            </a:r>
          </a:p>
          <a:p>
            <a:endParaRPr lang="es-ES">
              <a:solidFill>
                <a:srgbClr val="FF9933"/>
              </a:solidFill>
            </a:endParaRPr>
          </a:p>
          <a:p>
            <a:pPr>
              <a:buFontTx/>
              <a:buChar char="•"/>
            </a:pPr>
            <a:r>
              <a:rPr lang="es-ES">
                <a:solidFill>
                  <a:srgbClr val="FF9933"/>
                </a:solidFill>
              </a:rPr>
              <a:t> VALVULAS </a:t>
            </a:r>
          </a:p>
          <a:p>
            <a:r>
              <a:rPr lang="es-ES">
                <a:solidFill>
                  <a:srgbClr val="FF9933"/>
                </a:solidFill>
              </a:rPr>
              <a:t>  CONNIVENTES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6515100" y="2852738"/>
            <a:ext cx="1873250" cy="15827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es-ES" b="0">
                <a:solidFill>
                  <a:srgbClr val="FF9933"/>
                </a:solidFill>
              </a:rPr>
              <a:t> </a:t>
            </a:r>
            <a:r>
              <a:rPr lang="es-ES">
                <a:solidFill>
                  <a:srgbClr val="FF9933"/>
                </a:solidFill>
              </a:rPr>
              <a:t>ASAS </a:t>
            </a:r>
          </a:p>
          <a:p>
            <a:r>
              <a:rPr lang="es-ES">
                <a:solidFill>
                  <a:srgbClr val="FF9933"/>
                </a:solidFill>
              </a:rPr>
              <a:t>  PERIFÉRICAS</a:t>
            </a:r>
          </a:p>
          <a:p>
            <a:endParaRPr lang="es-ES">
              <a:solidFill>
                <a:srgbClr val="FF9933"/>
              </a:solidFill>
            </a:endParaRPr>
          </a:p>
          <a:p>
            <a:pPr>
              <a:buFontTx/>
              <a:buChar char="•"/>
            </a:pPr>
            <a:r>
              <a:rPr lang="es-ES">
                <a:solidFill>
                  <a:srgbClr val="FF9933"/>
                </a:solidFill>
              </a:rPr>
              <a:t> HAUSTRAS</a:t>
            </a: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7812088" y="443706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6732588" y="6281738"/>
            <a:ext cx="2160587" cy="315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solidFill>
                  <a:srgbClr val="9999FF"/>
                </a:solidFill>
              </a:rPr>
              <a:t>CXE DE URGENCIA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7812088" y="609282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5148263" y="443706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2" grpId="0" animBg="1"/>
      <p:bldP spid="12314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2" grpId="0" animBg="1"/>
      <p:bldP spid="12323" grpId="0" animBg="1"/>
      <p:bldP spid="12324" grpId="0" animBg="1"/>
      <p:bldP spid="12325" grpId="0" animBg="1"/>
      <p:bldP spid="123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476375" y="2206625"/>
            <a:ext cx="5761038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4000">
                <a:solidFill>
                  <a:srgbClr val="FF0000"/>
                </a:solidFill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bdomen simple norma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6572250" cy="6858000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43438" y="5589588"/>
            <a:ext cx="1512887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019925" y="2924175"/>
            <a:ext cx="2051050" cy="86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>
                <a:solidFill>
                  <a:srgbClr val="FFFF00"/>
                </a:solidFill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grayscl/>
          </a:blip>
          <a:srcRect l="20313" t="18750" r="20313" b="23438"/>
          <a:stretch>
            <a:fillRect/>
          </a:stretch>
        </p:blipFill>
        <p:spPr bwMode="auto">
          <a:xfrm>
            <a:off x="0" y="1905000"/>
            <a:ext cx="4572000" cy="4953000"/>
          </a:xfrm>
          <a:prstGeom prst="rect">
            <a:avLst/>
          </a:prstGeom>
          <a:noFill/>
        </p:spPr>
      </p:pic>
      <p:pic>
        <p:nvPicPr>
          <p:cNvPr id="11267" name="Picture 3" descr="14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25000" t="14844" r="30469" b="35156"/>
          <a:stretch>
            <a:fillRect/>
          </a:stretch>
        </p:blipFill>
        <p:spPr bwMode="auto">
          <a:xfrm>
            <a:off x="4572000" y="1905000"/>
            <a:ext cx="4572000" cy="4953000"/>
          </a:xfrm>
          <a:prstGeom prst="rect">
            <a:avLst/>
          </a:prstGeom>
          <a:noFill/>
        </p:spPr>
      </p:pic>
      <p:pic>
        <p:nvPicPr>
          <p:cNvPr id="11268" name="Picture 4" descr="13"/>
          <p:cNvPicPr>
            <a:picLocks noChangeAspect="1" noChangeArrowheads="1"/>
          </p:cNvPicPr>
          <p:nvPr/>
        </p:nvPicPr>
        <p:blipFill>
          <a:blip r:embed="rId4">
            <a:lum contrast="-54000"/>
            <a:grayscl/>
          </a:blip>
          <a:srcRect l="26563" t="59375" r="24219" b="14063"/>
          <a:stretch>
            <a:fillRect/>
          </a:stretch>
        </p:blipFill>
        <p:spPr bwMode="auto">
          <a:xfrm>
            <a:off x="4038600" y="0"/>
            <a:ext cx="4800600" cy="25908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RECTO</a:t>
            </a:r>
            <a:endParaRPr lang="es-ES_tradnl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400800" y="5715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600200" y="5486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5486400" y="53340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bdomen simple de pi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9563" y="0"/>
            <a:ext cx="5322887" cy="6858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0363" y="2852738"/>
            <a:ext cx="2051050" cy="86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>
                <a:solidFill>
                  <a:srgbClr val="FFFF00"/>
                </a:solidFill>
              </a:rPr>
              <a:t>Normal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60925" y="6165850"/>
            <a:ext cx="1295400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De  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58888" y="2060575"/>
            <a:ext cx="6480175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4000">
                <a:solidFill>
                  <a:srgbClr val="FF0000"/>
                </a:solidFill>
              </a:rPr>
              <a:t>Cuando hay asas </a:t>
            </a:r>
          </a:p>
          <a:p>
            <a:pPr algn="ctr"/>
            <a:r>
              <a:rPr lang="es-ES" sz="4000">
                <a:solidFill>
                  <a:srgbClr val="FF0000"/>
                </a:solidFill>
              </a:rPr>
              <a:t>Intestinales</a:t>
            </a:r>
          </a:p>
          <a:p>
            <a:pPr algn="ctr"/>
            <a:r>
              <a:rPr lang="es-ES" sz="4000">
                <a:solidFill>
                  <a:srgbClr val="FF0000"/>
                </a:solidFill>
              </a:rPr>
              <a:t>distendidas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627313" y="2924175"/>
            <a:ext cx="36004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 u="sng">
                <a:solidFill>
                  <a:srgbClr val="FF0000"/>
                </a:solidFill>
              </a:rPr>
              <a:t>Ileo  paralítico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404813"/>
            <a:ext cx="7991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u="sng">
                <a:solidFill>
                  <a:srgbClr val="FF0000"/>
                </a:solidFill>
              </a:rPr>
              <a:t>Ileo  paralítico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5288" y="1412875"/>
            <a:ext cx="84248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u="sng">
                <a:solidFill>
                  <a:srgbClr val="FFFF00"/>
                </a:solidFill>
              </a:rPr>
              <a:t>Criterios  radiológicos:</a:t>
            </a:r>
          </a:p>
          <a:p>
            <a:endParaRPr lang="es-ES" sz="2800" u="sng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Están  distendidos  todos  los segmentos, </a:t>
            </a:r>
          </a:p>
          <a:p>
            <a:pPr lvl="1"/>
            <a:r>
              <a:rPr lang="es-ES" sz="2800">
                <a:solidFill>
                  <a:srgbClr val="FFFF00"/>
                </a:solidFill>
              </a:rPr>
              <a:t>  tanto el estómago, como el ID y el colon.</a:t>
            </a:r>
          </a:p>
          <a:p>
            <a:pPr lvl="1"/>
            <a:endParaRPr lang="es-ES" sz="28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Hay presencia de gas en el recto.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Ileo paralítico 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5991225" cy="68580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73813" y="2852738"/>
            <a:ext cx="2590800" cy="7921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Ileo  paralítico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22263" y="6092825"/>
            <a:ext cx="1512887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eo paralítico 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115888"/>
            <a:ext cx="6384925" cy="66929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781300"/>
            <a:ext cx="259080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Ileo  paralítico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87675" y="6021388"/>
            <a:ext cx="1944688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De  pie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leo paralítico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713" y="115888"/>
            <a:ext cx="5621337" cy="656907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850" y="2708275"/>
            <a:ext cx="259080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Ileo  paralítico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708400" y="5734050"/>
            <a:ext cx="1944688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Lateral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8027988" y="5300663"/>
            <a:ext cx="4318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lio torax neumonia a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71550" y="215900"/>
            <a:ext cx="3689350" cy="6453188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48263" y="2420938"/>
            <a:ext cx="3600450" cy="1871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Ileo paralítico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por neumonía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763713" y="476250"/>
            <a:ext cx="1444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87450" y="2276475"/>
            <a:ext cx="6408738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4000">
                <a:solidFill>
                  <a:srgbClr val="FF0000"/>
                </a:solidFill>
              </a:rPr>
              <a:t>Cuadro  oclusivo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8313" y="404813"/>
            <a:ext cx="7991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u="sng">
                <a:solidFill>
                  <a:srgbClr val="FF0000"/>
                </a:solidFill>
              </a:rPr>
              <a:t>Cuadro oclusivo alto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412875"/>
            <a:ext cx="84248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u="sng">
                <a:solidFill>
                  <a:srgbClr val="FFFF00"/>
                </a:solidFill>
              </a:rPr>
              <a:t>Criterios  radiológicos:</a:t>
            </a:r>
          </a:p>
          <a:p>
            <a:endParaRPr lang="es-ES" sz="2800" u="sng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Las asas distendidas tienen válvulas </a:t>
            </a:r>
          </a:p>
          <a:p>
            <a:pPr lvl="1"/>
            <a:r>
              <a:rPr lang="es-ES" sz="2800">
                <a:solidFill>
                  <a:srgbClr val="FFFF00"/>
                </a:solidFill>
              </a:rPr>
              <a:t>  conniventes.  Se ven como bandas </a:t>
            </a:r>
          </a:p>
          <a:p>
            <a:pPr lvl="1"/>
            <a:r>
              <a:rPr lang="es-ES" sz="2800">
                <a:solidFill>
                  <a:srgbClr val="FFFF00"/>
                </a:solidFill>
              </a:rPr>
              <a:t>  radiopacas dentro del asa que la atraviesan </a:t>
            </a:r>
          </a:p>
          <a:p>
            <a:pPr lvl="1"/>
            <a:r>
              <a:rPr lang="es-ES" sz="2800">
                <a:solidFill>
                  <a:srgbClr val="FFFF00"/>
                </a:solidFill>
              </a:rPr>
              <a:t>  de pared a pared.</a:t>
            </a:r>
          </a:p>
          <a:p>
            <a:pPr lvl="1"/>
            <a:endParaRPr lang="es-ES" sz="28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Las asas distendidas se ubican centralmente.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"/>
          <p:cNvPicPr>
            <a:picLocks noChangeAspect="1" noChangeArrowheads="1"/>
          </p:cNvPicPr>
          <p:nvPr/>
        </p:nvPicPr>
        <p:blipFill>
          <a:blip r:embed="rId2">
            <a:lum bright="18000"/>
            <a:grayscl/>
          </a:blip>
          <a:srcRect l="17969" t="14844" r="21094" b="14844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2291" name="Picture 3" descr="11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grayscl/>
          </a:blip>
          <a:srcRect l="24219" t="12500" r="19531" b="15625"/>
          <a:stretch>
            <a:fillRect/>
          </a:stretch>
        </p:blipFill>
        <p:spPr bwMode="auto">
          <a:xfrm>
            <a:off x="4432300" y="0"/>
            <a:ext cx="4711700" cy="68580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0" y="6400800"/>
            <a:ext cx="302895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RECTO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leo oclusivo alto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88913"/>
            <a:ext cx="5641975" cy="6524625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867400" y="2924175"/>
            <a:ext cx="316865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11638" y="4968875"/>
            <a:ext cx="1368425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leo oclusivo alto 2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563938" y="0"/>
            <a:ext cx="5381625" cy="6858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308850" y="5949950"/>
            <a:ext cx="1223963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De  pie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9388" y="2852738"/>
            <a:ext cx="3168650" cy="7921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bdomen simple latera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0"/>
            <a:ext cx="4602163" cy="68580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38388" y="6192838"/>
            <a:ext cx="1296987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Lateral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580063" y="2997200"/>
            <a:ext cx="316865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404813"/>
            <a:ext cx="79914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u="sng">
                <a:solidFill>
                  <a:srgbClr val="FF0000"/>
                </a:solidFill>
              </a:rPr>
              <a:t>Cuadro oclusivo bajo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1412875"/>
            <a:ext cx="84248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u="sng">
                <a:solidFill>
                  <a:srgbClr val="FFFF00"/>
                </a:solidFill>
              </a:rPr>
              <a:t>Criterios  radiológicos:</a:t>
            </a:r>
          </a:p>
          <a:p>
            <a:endParaRPr lang="es-ES" sz="2800" u="sng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Las asas distendidas tienen haustras. </a:t>
            </a:r>
          </a:p>
          <a:p>
            <a:pPr lvl="1"/>
            <a:r>
              <a:rPr lang="es-ES" sz="2800">
                <a:solidFill>
                  <a:srgbClr val="FFFF00"/>
                </a:solidFill>
              </a:rPr>
              <a:t>  Se ven como bandas  radiopacas dentro del </a:t>
            </a:r>
          </a:p>
          <a:p>
            <a:pPr lvl="1"/>
            <a:r>
              <a:rPr lang="es-ES" sz="2800">
                <a:solidFill>
                  <a:srgbClr val="FFFF00"/>
                </a:solidFill>
              </a:rPr>
              <a:t>  asa que no la atraviesan de pared a pared.</a:t>
            </a:r>
          </a:p>
          <a:p>
            <a:pPr lvl="1"/>
            <a:endParaRPr lang="es-ES" sz="2800">
              <a:solidFill>
                <a:srgbClr val="FFFF00"/>
              </a:solidFill>
            </a:endParaRPr>
          </a:p>
          <a:p>
            <a:pPr lvl="1">
              <a:buFontTx/>
              <a:buChar char="•"/>
            </a:pPr>
            <a:r>
              <a:rPr lang="es-ES" sz="2800">
                <a:solidFill>
                  <a:srgbClr val="FFFF00"/>
                </a:solidFill>
              </a:rPr>
              <a:t> Las asas distendidas se ubican en la periferia.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leo oclusivo bajo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0"/>
            <a:ext cx="5864225" cy="6858000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019925" y="6192838"/>
            <a:ext cx="1512888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50825" y="2852738"/>
            <a:ext cx="2376488" cy="1512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bajo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leo oclusivo bajo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5722938" cy="6669087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68313" y="5734050"/>
            <a:ext cx="1223962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De  pie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443663" y="2924175"/>
            <a:ext cx="2376487" cy="1512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bajo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leo oclusivo bajo7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</a:blip>
          <a:srcRect/>
          <a:stretch>
            <a:fillRect/>
          </a:stretch>
        </p:blipFill>
        <p:spPr bwMode="auto">
          <a:xfrm>
            <a:off x="4073525" y="0"/>
            <a:ext cx="4459288" cy="68580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284663" y="6021388"/>
            <a:ext cx="1296987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Lateral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55650" y="2781300"/>
            <a:ext cx="2376488" cy="1512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bajo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71550" y="2276475"/>
            <a:ext cx="7272338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>
                <a:solidFill>
                  <a:srgbClr val="FF0000"/>
                </a:solidFill>
              </a:rPr>
              <a:t>Diagnostique ahora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Oclusion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3833"/>
          <a:stretch>
            <a:fillRect/>
          </a:stretch>
        </p:blipFill>
        <p:spPr bwMode="auto">
          <a:xfrm>
            <a:off x="250825" y="215900"/>
            <a:ext cx="5022850" cy="6453188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651500" y="2997200"/>
            <a:ext cx="316865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51050" y="5805488"/>
            <a:ext cx="1512888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Ileo oclusivo bajo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5888"/>
            <a:ext cx="6408737" cy="6326187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9388" y="2636838"/>
            <a:ext cx="2376487" cy="1512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bajo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708400" y="5734050"/>
            <a:ext cx="1512888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2"/>
          <p:cNvPicPr>
            <a:picLocks noChangeAspect="1" noChangeArrowheads="1"/>
          </p:cNvPicPr>
          <p:nvPr/>
        </p:nvPicPr>
        <p:blipFill>
          <a:blip r:embed="rId2"/>
          <a:srcRect t="17188"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19400" y="6477000"/>
            <a:ext cx="36925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SIGMOIDES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leo oclusivo alto (ileales)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4463"/>
            <a:ext cx="5016500" cy="659765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651500" y="2997200"/>
            <a:ext cx="316865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051050" y="5949950"/>
            <a:ext cx="1512888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leo oclusivo alto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5351463" cy="63373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795963" y="2924175"/>
            <a:ext cx="316865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24300" y="5589588"/>
            <a:ext cx="1512888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leo oclusivo alt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261938"/>
            <a:ext cx="5554662" cy="6335712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7950" y="2924175"/>
            <a:ext cx="3168650" cy="792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211638" y="5949950"/>
            <a:ext cx="1295400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De  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leo oclusivo alto (ileales) 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963" y="260350"/>
            <a:ext cx="5507037" cy="6308725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11188" y="2636838"/>
            <a:ext cx="2376487" cy="1512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bajo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211638" y="5589588"/>
            <a:ext cx="1295400" cy="6207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De  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rig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6011863" cy="6337300"/>
          </a:xfrm>
          <a:prstGeom prst="rect">
            <a:avLst/>
          </a:prstGeom>
          <a:noFill/>
        </p:spPr>
      </p:pic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804025" y="2708275"/>
            <a:ext cx="1944688" cy="1511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Cuadro 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oclusivo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alto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39750" y="5876925"/>
            <a:ext cx="1512888" cy="6207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>
                <a:solidFill>
                  <a:srgbClr val="FFFF00"/>
                </a:solidFill>
              </a:rPr>
              <a:t>Acostado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 animBg="1"/>
      <p:bldP spid="2869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ileo paralitico"/>
          <p:cNvPicPr>
            <a:picLocks noChangeAspect="1" noChangeArrowheads="1"/>
          </p:cNvPicPr>
          <p:nvPr/>
        </p:nvPicPr>
        <p:blipFill>
          <a:blip r:embed="rId2">
            <a:lum bright="12000" contrast="-24000"/>
          </a:blip>
          <a:srcRect/>
          <a:stretch>
            <a:fillRect/>
          </a:stretch>
        </p:blipFill>
        <p:spPr bwMode="auto">
          <a:xfrm>
            <a:off x="3425825" y="277813"/>
            <a:ext cx="4386263" cy="6391275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84213" y="2779713"/>
            <a:ext cx="2232025" cy="1081087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Ileo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paralítico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casos 3 009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244850" y="0"/>
            <a:ext cx="5143500" cy="6858000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95288" y="2708275"/>
            <a:ext cx="2376487" cy="1439863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>
                <a:solidFill>
                  <a:srgbClr val="FFFF00"/>
                </a:solidFill>
              </a:rPr>
              <a:t>Asa  centinela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VOLVULO DEL SIGMIDES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3859212" cy="5040313"/>
          </a:xfrm>
          <a:prstGeom prst="rect">
            <a:avLst/>
          </a:prstGeom>
          <a:noFill/>
        </p:spPr>
      </p:pic>
      <p:pic>
        <p:nvPicPr>
          <p:cNvPr id="57351" name="Picture 7" descr="VOLVULO DEL SIGMIDES 1"/>
          <p:cNvPicPr>
            <a:picLocks noChangeAspect="1" noChangeArrowheads="1"/>
          </p:cNvPicPr>
          <p:nvPr/>
        </p:nvPicPr>
        <p:blipFill>
          <a:blip r:embed="rId3"/>
          <a:srcRect t="1262" r="1779"/>
          <a:stretch>
            <a:fillRect/>
          </a:stretch>
        </p:blipFill>
        <p:spPr bwMode="auto">
          <a:xfrm>
            <a:off x="482600" y="692150"/>
            <a:ext cx="3944938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932363" y="333375"/>
            <a:ext cx="3887787" cy="93503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>
                <a:solidFill>
                  <a:srgbClr val="FFFF00"/>
                </a:solidFill>
              </a:rPr>
              <a:t>Vólvulo del sigmoides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ileo biliar por Rx"/>
          <p:cNvPicPr>
            <a:picLocks noChangeAspect="1" noChangeArrowheads="1"/>
          </p:cNvPicPr>
          <p:nvPr/>
        </p:nvPicPr>
        <p:blipFill>
          <a:blip r:embed="rId2">
            <a:lum bright="18000" contrast="-30000"/>
            <a:grayscl/>
          </a:blip>
          <a:srcRect l="1521" r="1860"/>
          <a:stretch>
            <a:fillRect/>
          </a:stretch>
        </p:blipFill>
        <p:spPr bwMode="auto">
          <a:xfrm>
            <a:off x="250825" y="476250"/>
            <a:ext cx="4537075" cy="5832475"/>
          </a:xfrm>
          <a:prstGeom prst="rect">
            <a:avLst/>
          </a:prstGeom>
          <a:noFill/>
        </p:spPr>
      </p:pic>
      <p:pic>
        <p:nvPicPr>
          <p:cNvPr id="55301" name="Picture 5" descr="ileo biliar por Rx 2"/>
          <p:cNvPicPr>
            <a:picLocks noChangeAspect="1" noChangeArrowheads="1"/>
          </p:cNvPicPr>
          <p:nvPr/>
        </p:nvPicPr>
        <p:blipFill>
          <a:blip r:embed="rId3">
            <a:lum bright="-12000" contrast="-54000"/>
            <a:grayscl/>
          </a:blip>
          <a:srcRect/>
          <a:stretch>
            <a:fillRect/>
          </a:stretch>
        </p:blipFill>
        <p:spPr bwMode="auto">
          <a:xfrm>
            <a:off x="5003800" y="476250"/>
            <a:ext cx="3935413" cy="3124200"/>
          </a:xfrm>
          <a:prstGeom prst="rect">
            <a:avLst/>
          </a:prstGeom>
          <a:noFill/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 flipH="1" flipV="1">
            <a:off x="2916238" y="5373688"/>
            <a:ext cx="215900" cy="287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6588125" y="979488"/>
            <a:ext cx="431800" cy="2174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372225" y="4654550"/>
            <a:ext cx="1152525" cy="10795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800">
                <a:solidFill>
                  <a:srgbClr val="FFFF00"/>
                </a:solidFill>
              </a:rPr>
              <a:t>Ileo </a:t>
            </a:r>
          </a:p>
          <a:p>
            <a:pPr algn="ctr"/>
            <a:r>
              <a:rPr lang="es-ES" sz="2800">
                <a:solidFill>
                  <a:srgbClr val="FFFF00"/>
                </a:solidFill>
              </a:rPr>
              <a:t>biliar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188913"/>
            <a:ext cx="94329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>
                <a:solidFill>
                  <a:srgbClr val="FF0000"/>
                </a:solidFill>
              </a:rPr>
              <a:t>OJO: </a:t>
            </a:r>
          </a:p>
          <a:p>
            <a:endParaRPr lang="es-ES" sz="28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0000"/>
                </a:solidFill>
              </a:rPr>
              <a:t> En ocasiones cuesta trabajo diferenciar las asas </a:t>
            </a:r>
          </a:p>
          <a:p>
            <a:r>
              <a:rPr lang="es-ES" sz="2800">
                <a:solidFill>
                  <a:srgbClr val="FF0000"/>
                </a:solidFill>
              </a:rPr>
              <a:t>  delgadas de las gruesas.</a:t>
            </a:r>
          </a:p>
          <a:p>
            <a:endParaRPr lang="es-ES" sz="28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0000"/>
                </a:solidFill>
              </a:rPr>
              <a:t> Ante la duda deben hacerse exámenes evolutivos. </a:t>
            </a:r>
          </a:p>
          <a:p>
            <a:pPr>
              <a:buFontTx/>
              <a:buChar char="•"/>
            </a:pPr>
            <a:endParaRPr lang="es-ES" sz="28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0000"/>
                </a:solidFill>
              </a:rPr>
              <a:t> Es un examen que se hace de urgencia, por tanto </a:t>
            </a:r>
          </a:p>
          <a:p>
            <a:r>
              <a:rPr lang="es-ES" sz="2800">
                <a:solidFill>
                  <a:srgbClr val="FF0000"/>
                </a:solidFill>
              </a:rPr>
              <a:t>  el imagenólogo debe estar junto al paciente.</a:t>
            </a:r>
          </a:p>
          <a:p>
            <a:pPr>
              <a:buFontTx/>
              <a:buChar char="•"/>
            </a:pPr>
            <a:endParaRPr lang="es-ES" sz="28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s-ES" sz="2800">
                <a:solidFill>
                  <a:srgbClr val="FF0000"/>
                </a:solidFill>
              </a:rPr>
              <a:t> Siempre se debe tener una relación directa con </a:t>
            </a:r>
          </a:p>
          <a:p>
            <a:r>
              <a:rPr lang="es-ES" sz="2800">
                <a:solidFill>
                  <a:srgbClr val="FF0000"/>
                </a:solidFill>
              </a:rPr>
              <a:t>  los médicos de asistencia.</a:t>
            </a:r>
            <a:endParaRPr lang="es-ES" b="0"/>
          </a:p>
          <a:p>
            <a:endParaRPr lang="es-E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28584" t="18750" r="21094" b="1927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6147" name="Picture 3" descr="7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23438" t="14844" r="22656" b="14844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43200" y="6400800"/>
            <a:ext cx="36925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SIGMOIDES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 descr="3"/>
          <p:cNvPicPr>
            <a:picLocks noChangeAspect="1" noChangeArrowheads="1"/>
          </p:cNvPicPr>
          <p:nvPr/>
        </p:nvPicPr>
        <p:blipFill>
          <a:blip r:embed="rId2"/>
          <a:srcRect l="32031" t="17969" r="25781" b="15625"/>
          <a:stretch>
            <a:fillRect/>
          </a:stretch>
        </p:blipFill>
        <p:spPr bwMode="auto">
          <a:xfrm>
            <a:off x="4572000" y="228600"/>
            <a:ext cx="4419600" cy="6477000"/>
          </a:xfrm>
          <a:prstGeom prst="rect">
            <a:avLst/>
          </a:prstGeom>
          <a:noFill/>
        </p:spPr>
      </p:pic>
      <p:sp>
        <p:nvSpPr>
          <p:cNvPr id="53251" name="Text Box 1027"/>
          <p:cNvSpPr txBox="1">
            <a:spLocks noChangeArrowheads="1"/>
          </p:cNvSpPr>
          <p:nvPr/>
        </p:nvSpPr>
        <p:spPr bwMode="auto">
          <a:xfrm>
            <a:off x="542925" y="3200400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CIEGO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21"/>
          <p:cNvPicPr>
            <a:picLocks noChangeAspect="1" noChangeArrowheads="1"/>
          </p:cNvPicPr>
          <p:nvPr/>
        </p:nvPicPr>
        <p:blipFill>
          <a:blip r:embed="rId2"/>
          <a:srcRect l="9375" t="14844" r="9375" b="14844"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91200" y="6400800"/>
            <a:ext cx="29622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TUMOR DEL CIEGO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856</Words>
  <Application>Microsoft Office PowerPoint</Application>
  <PresentationFormat>Presentación en pantalla (4:3)</PresentationFormat>
  <Paragraphs>281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1" baseType="lpstr">
      <vt:lpstr>Arial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RX</dc:creator>
  <cp:lastModifiedBy>Leticia Munoz</cp:lastModifiedBy>
  <cp:revision>15</cp:revision>
  <dcterms:created xsi:type="dcterms:W3CDTF">2006-11-06T19:09:58Z</dcterms:created>
  <dcterms:modified xsi:type="dcterms:W3CDTF">2018-11-08T15:53:10Z</dcterms:modified>
</cp:coreProperties>
</file>