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74" r:id="rId5"/>
    <p:sldId id="260" r:id="rId6"/>
    <p:sldId id="261" r:id="rId7"/>
    <p:sldId id="291" r:id="rId8"/>
    <p:sldId id="263" r:id="rId9"/>
    <p:sldId id="264" r:id="rId10"/>
    <p:sldId id="265" r:id="rId11"/>
    <p:sldId id="271" r:id="rId12"/>
    <p:sldId id="272" r:id="rId13"/>
    <p:sldId id="277" r:id="rId14"/>
    <p:sldId id="278" r:id="rId15"/>
    <p:sldId id="279" r:id="rId16"/>
    <p:sldId id="292" r:id="rId17"/>
    <p:sldId id="293" r:id="rId18"/>
    <p:sldId id="280" r:id="rId19"/>
    <p:sldId id="282" r:id="rId20"/>
    <p:sldId id="283" r:id="rId21"/>
    <p:sldId id="284" r:id="rId22"/>
    <p:sldId id="285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26/02/2022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5214973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Estudio por el laboratorio de la HTA y el infarto agudo del miocardio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Comic Sans MS" pitchFamily="66" charset="0"/>
              </a:rPr>
              <a:t>Si el diagnóstico es clínico eso traduce: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Autofit/>
          </a:bodyPr>
          <a:lstStyle/>
          <a:p>
            <a:r>
              <a:rPr lang="es-ES" sz="4000" dirty="0" smtClean="0">
                <a:latin typeface="Comic Sans MS" pitchFamily="66" charset="0"/>
              </a:rPr>
              <a:t>Buena anamnesis</a:t>
            </a:r>
          </a:p>
          <a:p>
            <a:endParaRPr lang="es-ES" sz="4000" dirty="0" smtClean="0">
              <a:latin typeface="Comic Sans MS" pitchFamily="66" charset="0"/>
            </a:endParaRPr>
          </a:p>
          <a:p>
            <a:r>
              <a:rPr lang="es-ES" sz="4000" dirty="0" smtClean="0">
                <a:latin typeface="Comic Sans MS" pitchFamily="66" charset="0"/>
              </a:rPr>
              <a:t>Correcto examen físico (no olvidar fondo de ojo)</a:t>
            </a:r>
          </a:p>
          <a:p>
            <a:endParaRPr lang="es-ES" sz="4000" dirty="0" smtClean="0">
              <a:latin typeface="Comic Sans MS" pitchFamily="66" charset="0"/>
            </a:endParaRPr>
          </a:p>
          <a:p>
            <a:endParaRPr lang="es-ES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Complementarios en la HTA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4800" dirty="0" smtClean="0">
                <a:solidFill>
                  <a:srgbClr val="FF0000"/>
                </a:solidFill>
                <a:latin typeface="Comic Sans MS" pitchFamily="66" charset="0"/>
              </a:rPr>
              <a:t>Los estudios de laboratorio clínico son útiles para detectar otros factores de riesgo, buscar daño de órgano, </a:t>
            </a:r>
            <a:r>
              <a:rPr lang="es-ES" sz="4800" dirty="0" err="1" smtClean="0">
                <a:solidFill>
                  <a:srgbClr val="FF0000"/>
                </a:solidFill>
                <a:latin typeface="Comic Sans MS" pitchFamily="66" charset="0"/>
              </a:rPr>
              <a:t>estadiar</a:t>
            </a:r>
            <a:r>
              <a:rPr lang="es-ES" sz="4800" dirty="0" smtClean="0">
                <a:solidFill>
                  <a:srgbClr val="FF0000"/>
                </a:solidFill>
                <a:latin typeface="Comic Sans MS" pitchFamily="66" charset="0"/>
              </a:rPr>
              <a:t> la enfermedad y descartar causas secundarias.</a:t>
            </a:r>
          </a:p>
          <a:p>
            <a:pPr>
              <a:buFont typeface="Wingdings" pitchFamily="2" charset="2"/>
              <a:buChar char="ü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Complementarios al inicio: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4911741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latin typeface="Comic Sans MS" pitchFamily="66" charset="0"/>
              </a:rPr>
              <a:t>Hemograma</a:t>
            </a:r>
          </a:p>
          <a:p>
            <a:r>
              <a:rPr lang="es-MX" dirty="0" err="1" smtClean="0">
                <a:latin typeface="Comic Sans MS" pitchFamily="66" charset="0"/>
              </a:rPr>
              <a:t>Ionograma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err="1" smtClean="0">
                <a:latin typeface="Comic Sans MS" pitchFamily="66" charset="0"/>
              </a:rPr>
              <a:t>Creatinina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Glicemia </a:t>
            </a:r>
          </a:p>
          <a:p>
            <a:r>
              <a:rPr lang="es-MX" dirty="0" smtClean="0">
                <a:latin typeface="Comic Sans MS" pitchFamily="66" charset="0"/>
              </a:rPr>
              <a:t>Ácido úrico</a:t>
            </a:r>
          </a:p>
          <a:p>
            <a:r>
              <a:rPr lang="es-MX" dirty="0" err="1" smtClean="0">
                <a:latin typeface="Comic Sans MS" pitchFamily="66" charset="0"/>
              </a:rPr>
              <a:t>Lipidograma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Orina</a:t>
            </a:r>
          </a:p>
          <a:p>
            <a:r>
              <a:rPr lang="es-MX" dirty="0" smtClean="0">
                <a:latin typeface="Comic Sans MS" pitchFamily="66" charset="0"/>
              </a:rPr>
              <a:t>Proteinuria y </a:t>
            </a:r>
            <a:r>
              <a:rPr lang="es-MX" dirty="0" err="1" smtClean="0">
                <a:latin typeface="Comic Sans MS" pitchFamily="66" charset="0"/>
              </a:rPr>
              <a:t>Microalbuminuria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Filtrado glomerular</a:t>
            </a:r>
            <a:endParaRPr lang="es-ES" dirty="0" smtClean="0">
              <a:latin typeface="Comic Sans MS" pitchFamily="66" charset="0"/>
            </a:endParaRPr>
          </a:p>
          <a:p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r>
              <a:rPr lang="es-ES" dirty="0" smtClean="0">
                <a:latin typeface="Comic Sans MS" pitchFamily="66" charset="0"/>
              </a:rPr>
              <a:t>Otros estudios de laboratorio se realizarán si usted sospecha HTA secundaria.</a:t>
            </a:r>
          </a:p>
          <a:p>
            <a:pPr>
              <a:buFontTx/>
              <a:buNone/>
            </a:pPr>
            <a:r>
              <a:rPr lang="es-MX" dirty="0" smtClean="0"/>
              <a:t> -</a:t>
            </a:r>
            <a:r>
              <a:rPr lang="es-MX" dirty="0" smtClean="0">
                <a:latin typeface="Comic Sans MS" pitchFamily="66" charset="0"/>
              </a:rPr>
              <a:t>Enfermedad renal</a:t>
            </a:r>
          </a:p>
          <a:p>
            <a:r>
              <a:rPr lang="es-MX" dirty="0" smtClean="0">
                <a:latin typeface="Comic Sans MS" pitchFamily="66" charset="0"/>
              </a:rPr>
              <a:t>Determinar la actividad plasmática de renina</a:t>
            </a:r>
          </a:p>
          <a:p>
            <a:r>
              <a:rPr lang="es-MX" dirty="0" smtClean="0">
                <a:latin typeface="Comic Sans MS" pitchFamily="66" charset="0"/>
              </a:rPr>
              <a:t>Test de </a:t>
            </a:r>
            <a:r>
              <a:rPr lang="es-MX" dirty="0" err="1" smtClean="0">
                <a:latin typeface="Comic Sans MS" pitchFamily="66" charset="0"/>
              </a:rPr>
              <a:t>captopril</a:t>
            </a:r>
            <a:endParaRPr lang="es-MX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s-MX" dirty="0" smtClean="0">
                <a:latin typeface="Comic Sans MS" pitchFamily="66" charset="0"/>
              </a:rPr>
              <a:t> -</a:t>
            </a:r>
            <a:r>
              <a:rPr lang="es-MX" dirty="0" err="1" smtClean="0">
                <a:latin typeface="Comic Sans MS" pitchFamily="66" charset="0"/>
              </a:rPr>
              <a:t>Hiperaldosteronismo</a:t>
            </a:r>
            <a:r>
              <a:rPr lang="es-MX" dirty="0" smtClean="0">
                <a:latin typeface="Comic Sans MS" pitchFamily="66" charset="0"/>
              </a:rPr>
              <a:t> primario</a:t>
            </a:r>
          </a:p>
          <a:p>
            <a:r>
              <a:rPr lang="es-MX" dirty="0" smtClean="0">
                <a:latin typeface="Comic Sans MS" pitchFamily="66" charset="0"/>
              </a:rPr>
              <a:t>Sangre: aumento de la aldosterona, aumento del </a:t>
            </a:r>
            <a:r>
              <a:rPr lang="es-MX" dirty="0" err="1" smtClean="0">
                <a:latin typeface="Comic Sans MS" pitchFamily="66" charset="0"/>
              </a:rPr>
              <a:t>Na</a:t>
            </a:r>
            <a:r>
              <a:rPr lang="es-MX" dirty="0" smtClean="0">
                <a:latin typeface="Comic Sans MS" pitchFamily="66" charset="0"/>
              </a:rPr>
              <a:t>, K bajo o normal</a:t>
            </a:r>
          </a:p>
          <a:p>
            <a:r>
              <a:rPr lang="es-MX" dirty="0" smtClean="0">
                <a:latin typeface="Comic Sans MS" pitchFamily="66" charset="0"/>
              </a:rPr>
              <a:t>Aldosterona/actividad plasmática de renina mayor de 20:1</a:t>
            </a:r>
            <a:endParaRPr lang="es-ES" dirty="0" smtClean="0">
              <a:latin typeface="Comic Sans MS" pitchFamily="66" charset="0"/>
            </a:endParaRPr>
          </a:p>
          <a:p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/>
          <a:lstStyle/>
          <a:p>
            <a:pPr>
              <a:buFontTx/>
              <a:buNone/>
            </a:pPr>
            <a:r>
              <a:rPr lang="es-MX" dirty="0" smtClean="0">
                <a:latin typeface="Comic Sans MS" pitchFamily="66" charset="0"/>
              </a:rPr>
              <a:t>-Síndrome de </a:t>
            </a:r>
            <a:r>
              <a:rPr lang="es-MX" dirty="0" err="1" smtClean="0">
                <a:latin typeface="Comic Sans MS" pitchFamily="66" charset="0"/>
              </a:rPr>
              <a:t>Cushing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Orina: aumento 17 </a:t>
            </a:r>
            <a:r>
              <a:rPr lang="es-MX" dirty="0" err="1" smtClean="0">
                <a:latin typeface="Comic Sans MS" pitchFamily="66" charset="0"/>
              </a:rPr>
              <a:t>cetoesteroides</a:t>
            </a:r>
            <a:r>
              <a:rPr lang="es-MX" dirty="0" smtClean="0">
                <a:latin typeface="Comic Sans MS" pitchFamily="66" charset="0"/>
              </a:rPr>
              <a:t>, 17 OH esteroides</a:t>
            </a:r>
          </a:p>
          <a:p>
            <a:r>
              <a:rPr lang="es-MX" dirty="0" smtClean="0">
                <a:latin typeface="Comic Sans MS" pitchFamily="66" charset="0"/>
              </a:rPr>
              <a:t>Hiperglucemia, aumento del </a:t>
            </a:r>
            <a:r>
              <a:rPr lang="es-MX" dirty="0" err="1" smtClean="0">
                <a:latin typeface="Comic Sans MS" pitchFamily="66" charset="0"/>
              </a:rPr>
              <a:t>cortisol</a:t>
            </a:r>
            <a:r>
              <a:rPr lang="es-MX" dirty="0" smtClean="0">
                <a:latin typeface="Comic Sans MS" pitchFamily="66" charset="0"/>
              </a:rPr>
              <a:t>, </a:t>
            </a:r>
            <a:r>
              <a:rPr lang="es-MX" dirty="0" err="1" smtClean="0">
                <a:latin typeface="Comic Sans MS" pitchFamily="66" charset="0"/>
              </a:rPr>
              <a:t>hipopotasemia</a:t>
            </a:r>
            <a:endParaRPr lang="es-ES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s-MX" dirty="0" smtClean="0">
                <a:latin typeface="Comic Sans MS" pitchFamily="66" charset="0"/>
              </a:rPr>
              <a:t>-</a:t>
            </a:r>
            <a:r>
              <a:rPr lang="es-MX" dirty="0" err="1" smtClean="0">
                <a:latin typeface="Comic Sans MS" pitchFamily="66" charset="0"/>
              </a:rPr>
              <a:t>Feocromocitoma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Orina: Ac </a:t>
            </a:r>
            <a:r>
              <a:rPr lang="es-MX" dirty="0" err="1" smtClean="0">
                <a:latin typeface="Comic Sans MS" pitchFamily="66" charset="0"/>
              </a:rPr>
              <a:t>vanililmandélico</a:t>
            </a:r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latin typeface="Comic Sans MS" pitchFamily="66" charset="0"/>
              </a:rPr>
              <a:t>Sangre: aumento de las </a:t>
            </a:r>
            <a:r>
              <a:rPr lang="es-MX" dirty="0" err="1" smtClean="0">
                <a:latin typeface="Comic Sans MS" pitchFamily="66" charset="0"/>
              </a:rPr>
              <a:t>catecolaminas</a:t>
            </a:r>
            <a:endParaRPr lang="es-MX" dirty="0" smtClean="0">
              <a:latin typeface="Comic Sans MS" pitchFamily="66" charset="0"/>
            </a:endParaRPr>
          </a:p>
          <a:p>
            <a:pPr>
              <a:buNone/>
            </a:pPr>
            <a:endParaRPr lang="es-ES" dirty="0" smtClean="0">
              <a:latin typeface="Comic Sans MS" pitchFamily="66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omic Sans MS" pitchFamily="66" charset="0"/>
              </a:rPr>
              <a:t>Datos de laboratorio debido a la administración de </a:t>
            </a:r>
            <a:r>
              <a:rPr lang="es-MX" sz="3200" dirty="0" err="1" smtClean="0">
                <a:latin typeface="Comic Sans MS" pitchFamily="66" charset="0"/>
              </a:rPr>
              <a:t>antihipertensivos</a:t>
            </a:r>
            <a:endParaRPr lang="es-ES" sz="32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s-MX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 smtClean="0">
                <a:latin typeface="Comic Sans MS" pitchFamily="66" charset="0"/>
              </a:rPr>
              <a:t>Diuréticos </a:t>
            </a:r>
            <a:r>
              <a:rPr lang="es-MX" sz="2800" dirty="0" err="1" smtClean="0">
                <a:latin typeface="Comic Sans MS" pitchFamily="66" charset="0"/>
              </a:rPr>
              <a:t>tiacidas</a:t>
            </a:r>
            <a:r>
              <a:rPr lang="es-MX" sz="2800" dirty="0" smtClean="0">
                <a:latin typeface="Comic Sans MS" pitchFamily="66" charset="0"/>
              </a:rPr>
              <a:t>: </a:t>
            </a:r>
            <a:r>
              <a:rPr lang="es-MX" sz="2800" dirty="0" err="1" smtClean="0">
                <a:latin typeface="Comic Sans MS" pitchFamily="66" charset="0"/>
              </a:rPr>
              <a:t>hipopotasemia</a:t>
            </a:r>
            <a:r>
              <a:rPr lang="es-MX" sz="2800" dirty="0" smtClean="0">
                <a:latin typeface="Comic Sans MS" pitchFamily="66" charset="0"/>
              </a:rPr>
              <a:t>, aumento del ácido úrico, hiperglucemia, </a:t>
            </a:r>
            <a:r>
              <a:rPr lang="es-MX" sz="2800" dirty="0" err="1" smtClean="0">
                <a:latin typeface="Comic Sans MS" pitchFamily="66" charset="0"/>
              </a:rPr>
              <a:t>hiperlipidemia</a:t>
            </a:r>
            <a:endParaRPr lang="es-MX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 smtClean="0">
                <a:latin typeface="Comic Sans MS" pitchFamily="66" charset="0"/>
              </a:rPr>
              <a:t>Diuréticos ahorradores de k: </a:t>
            </a:r>
            <a:r>
              <a:rPr lang="es-MX" sz="2800" dirty="0" err="1" smtClean="0">
                <a:latin typeface="Comic Sans MS" pitchFamily="66" charset="0"/>
              </a:rPr>
              <a:t>hiperpotasemia</a:t>
            </a:r>
            <a:endParaRPr lang="es-MX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 smtClean="0">
                <a:latin typeface="Comic Sans MS" pitchFamily="66" charset="0"/>
              </a:rPr>
              <a:t>B bloqueadores: </a:t>
            </a:r>
            <a:r>
              <a:rPr lang="es-MX" sz="2800" dirty="0" err="1" smtClean="0">
                <a:latin typeface="Comic Sans MS" pitchFamily="66" charset="0"/>
              </a:rPr>
              <a:t>hipertrigliceridemia</a:t>
            </a:r>
            <a:endParaRPr lang="es-MX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 smtClean="0">
                <a:latin typeface="Comic Sans MS" pitchFamily="66" charset="0"/>
              </a:rPr>
              <a:t>IECA: </a:t>
            </a:r>
            <a:r>
              <a:rPr lang="es-MX" sz="2800" dirty="0" err="1" smtClean="0">
                <a:latin typeface="Comic Sans MS" pitchFamily="66" charset="0"/>
              </a:rPr>
              <a:t>hiperpotasemia</a:t>
            </a:r>
            <a:r>
              <a:rPr lang="es-MX" sz="2800" dirty="0" smtClean="0">
                <a:latin typeface="Comic Sans MS" pitchFamily="66" charset="0"/>
              </a:rPr>
              <a:t>, leucopenia, proteinuria</a:t>
            </a:r>
          </a:p>
          <a:p>
            <a:pPr>
              <a:lnSpc>
                <a:spcPct val="90000"/>
              </a:lnSpc>
            </a:pPr>
            <a:r>
              <a:rPr lang="es-MX" sz="2800" dirty="0" smtClean="0">
                <a:latin typeface="Comic Sans MS" pitchFamily="66" charset="0"/>
              </a:rPr>
              <a:t>Antagonistas de los receptores de </a:t>
            </a:r>
            <a:r>
              <a:rPr lang="es-MX" sz="2800" dirty="0" err="1" smtClean="0">
                <a:latin typeface="Comic Sans MS" pitchFamily="66" charset="0"/>
              </a:rPr>
              <a:t>Angiotensina</a:t>
            </a:r>
            <a:r>
              <a:rPr lang="es-MX" sz="2800" dirty="0" smtClean="0">
                <a:latin typeface="Comic Sans MS" pitchFamily="66" charset="0"/>
              </a:rPr>
              <a:t> II: </a:t>
            </a:r>
            <a:r>
              <a:rPr lang="es-MX" sz="2800" dirty="0" err="1" smtClean="0">
                <a:latin typeface="Comic Sans MS" pitchFamily="66" charset="0"/>
              </a:rPr>
              <a:t>hipertransaminemia</a:t>
            </a:r>
            <a:r>
              <a:rPr lang="es-MX" sz="2800" dirty="0" smtClean="0">
                <a:latin typeface="Comic Sans MS" pitchFamily="66" charset="0"/>
              </a:rPr>
              <a:t>, </a:t>
            </a:r>
            <a:r>
              <a:rPr lang="es-MX" sz="2800" dirty="0" err="1" smtClean="0">
                <a:latin typeface="Comic Sans MS" pitchFamily="66" charset="0"/>
              </a:rPr>
              <a:t>hiperpotasemia</a:t>
            </a:r>
            <a:endParaRPr lang="es-MX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 err="1" smtClean="0">
                <a:latin typeface="Comic Sans MS" pitchFamily="66" charset="0"/>
              </a:rPr>
              <a:t>Metildopa</a:t>
            </a:r>
            <a:r>
              <a:rPr lang="es-MX" sz="2800" dirty="0" smtClean="0">
                <a:latin typeface="Comic Sans MS" pitchFamily="66" charset="0"/>
              </a:rPr>
              <a:t>: anemia hemolítica, hepatitis </a:t>
            </a:r>
            <a:r>
              <a:rPr lang="es-MX" sz="2800" dirty="0" err="1" smtClean="0">
                <a:latin typeface="Comic Sans MS" pitchFamily="66" charset="0"/>
              </a:rPr>
              <a:t>colestásica</a:t>
            </a:r>
            <a:r>
              <a:rPr lang="es-MX" sz="2800" dirty="0" smtClean="0">
                <a:latin typeface="Comic Sans MS" pitchFamily="66" charset="0"/>
              </a:rPr>
              <a:t> </a:t>
            </a:r>
            <a:endParaRPr lang="es-E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Preguntas de comprobación: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Comic Sans MS" pitchFamily="66" charset="0"/>
              </a:rPr>
              <a:t>¿Qué es HTA?</a:t>
            </a:r>
          </a:p>
          <a:p>
            <a:pPr marL="514350" indent="-514350">
              <a:buFont typeface="+mj-lt"/>
              <a:buAutoNum type="arabicPeriod"/>
            </a:pPr>
            <a:endParaRPr lang="es-ES" sz="36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Comic Sans MS" pitchFamily="66" charset="0"/>
              </a:rPr>
              <a:t>Si el diagnóstico es eminentemente clínico, entonces cuál es la utilidad del laboratorio.</a:t>
            </a:r>
          </a:p>
          <a:p>
            <a:pPr marL="514350" indent="-514350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 descr="D:\España 2017\Casa Madrid\IMG_553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929718" cy="6643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Infarto Agudo del Miocardio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429288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es-ES" dirty="0" smtClean="0"/>
              <a:t>     </a:t>
            </a:r>
            <a:r>
              <a:rPr lang="es-ES" dirty="0" smtClean="0">
                <a:latin typeface="Comic Sans MS" pitchFamily="66" charset="0"/>
              </a:rPr>
              <a:t>Es un cuadro clínico, electrocardiográfico y  </a:t>
            </a: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humoral</a:t>
            </a:r>
            <a:r>
              <a:rPr lang="es-ES" dirty="0" smtClean="0">
                <a:latin typeface="Comic Sans MS" pitchFamily="66" charset="0"/>
              </a:rPr>
              <a:t> que se presenta con relación a la disminución crítica del flujo sanguíneo (isquemia) que produce necrosis miocárdica en los miocitos distales al sitio obstruido.</a:t>
            </a:r>
          </a:p>
          <a:p>
            <a:pPr marL="514350" indent="-514350" algn="ctr">
              <a:lnSpc>
                <a:spcPct val="150000"/>
              </a:lnSpc>
              <a:buNone/>
            </a:pPr>
            <a:r>
              <a:rPr lang="es-ES" dirty="0" smtClean="0">
                <a:latin typeface="Comic Sans MS" pitchFamily="66" charset="0"/>
              </a:rPr>
              <a:t>     En la mayoría de los casos consecutivo a enfermedad de las arterias coronarias de naturaleza aterosclerosa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Marcador de óptima utilidad: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Comic Sans MS" pitchFamily="66" charset="0"/>
              </a:rPr>
              <a:t>Debe estar presente en elevadas concentraciones en el miocardio y ausente en otros tejidos</a:t>
            </a:r>
          </a:p>
          <a:p>
            <a:r>
              <a:rPr lang="es-ES" sz="3600" dirty="0" smtClean="0">
                <a:latin typeface="Comic Sans MS" pitchFamily="66" charset="0"/>
              </a:rPr>
              <a:t>Debe ser liberado rápidamente al torrente circulatorio con una relación proporcional entre el grado de lesión y su concentración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Sumario: Estudio por el Laboratorio Clínico de enfermedades del sistema cardiovascular. </a:t>
            </a: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  Complementarios y resultados esperados en el síndrome de HTA y del infarto agudo del miocardio.</a:t>
            </a: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Bibliografía: Libro de Propedéutica y Semiología</a:t>
            </a: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                      Laboratorio de Celso Cruz</a:t>
            </a:r>
          </a:p>
          <a:p>
            <a:pPr>
              <a:buNone/>
            </a:pPr>
            <a:r>
              <a:rPr lang="es-ES" dirty="0" smtClean="0">
                <a:latin typeface="Comic Sans MS" pitchFamily="66" charset="0"/>
              </a:rPr>
              <a:t>                       Tratados de Medicina Interna (Cecil, Harrison, Farreras)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Debe persistir en la sangre por un periodo suficiente </a:t>
            </a:r>
            <a:r>
              <a:rPr lang="es-ES" smtClean="0">
                <a:latin typeface="Comic Sans MS" pitchFamily="66" charset="0"/>
              </a:rPr>
              <a:t>para disponer </a:t>
            </a:r>
            <a:r>
              <a:rPr lang="es-ES" dirty="0" smtClean="0">
                <a:latin typeface="Comic Sans MS" pitchFamily="66" charset="0"/>
              </a:rPr>
              <a:t>de una ventana temporal adecuada para el diagnóstico con una técnica confiable, barata y rápida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4857760"/>
            <a:ext cx="850112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rgbClr val="FF0000"/>
                </a:solidFill>
                <a:latin typeface="Comic Sans MS" pitchFamily="66" charset="0"/>
              </a:rPr>
              <a:t>En estos momentos ningún marcador satisface todos los requerimientos</a:t>
            </a:r>
            <a:endParaRPr lang="es-ES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smtClean="0">
                <a:latin typeface="Comic Sans MS" pitchFamily="66" charset="0"/>
              </a:rPr>
              <a:t>¿Cuáles son los marcadores séricos de isquemia miocárdica?</a:t>
            </a:r>
            <a:endParaRPr lang="es-ES" sz="3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Century Gothic"/>
              </a:rPr>
              <a:t>*</a:t>
            </a:r>
            <a:r>
              <a:rPr lang="es-ES" dirty="0" err="1" smtClean="0">
                <a:latin typeface="Comic Sans MS" pitchFamily="66" charset="0"/>
              </a:rPr>
              <a:t>Mioglobina</a:t>
            </a:r>
            <a:endParaRPr lang="es-ES" dirty="0" smtClean="0">
              <a:latin typeface="Comic Sans MS" pitchFamily="66" charset="0"/>
            </a:endParaRPr>
          </a:p>
          <a:p>
            <a:r>
              <a:rPr lang="es-ES" dirty="0" smtClean="0">
                <a:latin typeface="Century Gothic"/>
              </a:rPr>
              <a:t>* </a:t>
            </a:r>
            <a:r>
              <a:rPr lang="es-ES" dirty="0" smtClean="0">
                <a:latin typeface="Comic Sans MS" pitchFamily="66" charset="0"/>
              </a:rPr>
              <a:t>CK-MB (también se llama CPK)</a:t>
            </a:r>
          </a:p>
          <a:p>
            <a:r>
              <a:rPr lang="es-ES" dirty="0" smtClean="0">
                <a:latin typeface="Century Gothic"/>
              </a:rPr>
              <a:t>* </a:t>
            </a:r>
            <a:r>
              <a:rPr lang="es-ES" dirty="0" smtClean="0">
                <a:latin typeface="Comic Sans MS" pitchFamily="66" charset="0"/>
              </a:rPr>
              <a:t>Troponinas I y T</a:t>
            </a:r>
          </a:p>
          <a:p>
            <a:r>
              <a:rPr lang="es-ES" dirty="0" smtClean="0">
                <a:latin typeface="Comic Sans MS" pitchFamily="66" charset="0"/>
              </a:rPr>
              <a:t>Marcadores en desuso: LDH, TGO </a:t>
            </a:r>
          </a:p>
          <a:p>
            <a:r>
              <a:rPr lang="es-ES" dirty="0" smtClean="0">
                <a:latin typeface="Comic Sans MS" pitchFamily="66" charset="0"/>
              </a:rPr>
              <a:t>Marcadores en investigación: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latin typeface="Comic Sans MS" pitchFamily="66" charset="0"/>
              </a:rPr>
              <a:t>Proteínas acopladoras de ácidos grasos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latin typeface="Comic Sans MS" pitchFamily="66" charset="0"/>
              </a:rPr>
              <a:t>Cadenas ligeras de </a:t>
            </a:r>
            <a:r>
              <a:rPr lang="es-ES" dirty="0" err="1" smtClean="0">
                <a:latin typeface="Comic Sans MS" pitchFamily="66" charset="0"/>
              </a:rPr>
              <a:t>miosina</a:t>
            </a:r>
            <a:endParaRPr lang="es-E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latin typeface="Comic Sans MS" pitchFamily="66" charset="0"/>
              </a:rPr>
              <a:t>Cadenas pesadas de </a:t>
            </a:r>
            <a:r>
              <a:rPr lang="es-ES" dirty="0" err="1" smtClean="0">
                <a:latin typeface="Comic Sans MS" pitchFamily="66" charset="0"/>
              </a:rPr>
              <a:t>miosina</a:t>
            </a:r>
            <a:endParaRPr lang="es-ES" dirty="0" smtClean="0">
              <a:latin typeface="Comic Sans MS" pitchFamily="66" charset="0"/>
            </a:endParaRPr>
          </a:p>
          <a:p>
            <a:pPr>
              <a:buNone/>
            </a:pPr>
            <a:endParaRPr lang="es-E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MIOGLOBINA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Comic Sans MS" pitchFamily="66" charset="0"/>
              </a:rPr>
              <a:t>Proteína heme  </a:t>
            </a:r>
          </a:p>
          <a:p>
            <a:r>
              <a:rPr lang="es-ES" sz="3600" dirty="0" smtClean="0">
                <a:latin typeface="Comic Sans MS" pitchFamily="66" charset="0"/>
              </a:rPr>
              <a:t>PM 17 800</a:t>
            </a:r>
          </a:p>
          <a:p>
            <a:r>
              <a:rPr lang="es-ES" sz="3600" dirty="0" smtClean="0">
                <a:latin typeface="Comic Sans MS" pitchFamily="66" charset="0"/>
              </a:rPr>
              <a:t>Presente músculo cardiaco y esquelético</a:t>
            </a:r>
          </a:p>
          <a:p>
            <a:r>
              <a:rPr lang="es-ES" sz="3600" dirty="0" smtClean="0">
                <a:latin typeface="Comic Sans MS" pitchFamily="66" charset="0"/>
              </a:rPr>
              <a:t>Se detecta a las 2 horas de iniciado el cuadro, pero </a:t>
            </a:r>
            <a:r>
              <a:rPr lang="es-ES" sz="3600" dirty="0" smtClean="0">
                <a:latin typeface="Cambria Math"/>
                <a:ea typeface="Cambria Math"/>
              </a:rPr>
              <a:t>𝓉</a:t>
            </a:r>
            <a:r>
              <a:rPr lang="es-ES" sz="3600" dirty="0" smtClean="0">
                <a:latin typeface="Comic Sans MS" pitchFamily="66" charset="0"/>
              </a:rPr>
              <a:t>1/2 10 </a:t>
            </a:r>
            <a:r>
              <a:rPr lang="es-ES" sz="3600" dirty="0" err="1" smtClean="0">
                <a:latin typeface="Comic Sans MS" pitchFamily="66" charset="0"/>
              </a:rPr>
              <a:t>mtos</a:t>
            </a:r>
            <a:r>
              <a:rPr lang="es-ES" sz="3600" dirty="0" smtClean="0">
                <a:latin typeface="Comic Sans MS" pitchFamily="66" charset="0"/>
              </a:rPr>
              <a:t> (rápida depuración)</a:t>
            </a:r>
            <a:endParaRPr lang="es-E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CK ó CPK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Comic Sans MS" pitchFamily="66" charset="0"/>
              </a:rPr>
              <a:t>Está presente en el músculo cardiaco, esquelético y cerebro</a:t>
            </a:r>
          </a:p>
          <a:p>
            <a:r>
              <a:rPr lang="es-ES" dirty="0" smtClean="0">
                <a:latin typeface="Comic Sans MS" pitchFamily="66" charset="0"/>
              </a:rPr>
              <a:t>2 cadenas (MB) y 3 </a:t>
            </a:r>
            <a:r>
              <a:rPr lang="es-ES" dirty="0" err="1" smtClean="0">
                <a:latin typeface="Comic Sans MS" pitchFamily="66" charset="0"/>
              </a:rPr>
              <a:t>isoenzimas</a:t>
            </a:r>
            <a:r>
              <a:rPr lang="es-ES" dirty="0" smtClean="0">
                <a:latin typeface="Comic Sans MS" pitchFamily="66" charset="0"/>
              </a:rPr>
              <a:t> (MM, BB, MB)</a:t>
            </a:r>
          </a:p>
          <a:p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CK-MB</a:t>
            </a:r>
            <a:r>
              <a:rPr lang="es-ES" dirty="0" smtClean="0">
                <a:latin typeface="Comic Sans MS" pitchFamily="66" charset="0"/>
              </a:rPr>
              <a:t> aumenta entre 4 y 6 h, pero el diagnóstico definitivo requiere una segunda muestra 10 o 12 h más tarde.</a:t>
            </a:r>
          </a:p>
          <a:p>
            <a:r>
              <a:rPr lang="es-ES" dirty="0" smtClean="0">
                <a:latin typeface="Comic Sans MS" pitchFamily="66" charset="0"/>
              </a:rPr>
              <a:t>Pico máximo entre 10 y 24 h</a:t>
            </a:r>
          </a:p>
          <a:p>
            <a:r>
              <a:rPr lang="es-ES" dirty="0" smtClean="0">
                <a:latin typeface="Comic Sans MS" pitchFamily="66" charset="0"/>
              </a:rPr>
              <a:t>Desaparece entre las 36 y 48 h 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TROPONINAS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Son proteínas reguladoras de la contracción del músculo estriado</a:t>
            </a:r>
          </a:p>
          <a:p>
            <a:r>
              <a:rPr lang="es-ES" dirty="0" smtClean="0">
                <a:latin typeface="Comic Sans MS" pitchFamily="66" charset="0"/>
              </a:rPr>
              <a:t>Está formado por un complejo de 3 subunidades:</a:t>
            </a:r>
          </a:p>
          <a:p>
            <a:pPr>
              <a:buFont typeface="Wingdings" pitchFamily="2" charset="2"/>
              <a:buChar char="ü"/>
            </a:pPr>
            <a:r>
              <a:rPr lang="es-ES" dirty="0" err="1" smtClean="0">
                <a:latin typeface="Comic Sans MS" pitchFamily="66" charset="0"/>
              </a:rPr>
              <a:t>Tn</a:t>
            </a:r>
            <a:r>
              <a:rPr lang="es-ES" dirty="0" smtClean="0">
                <a:latin typeface="Comic Sans MS" pitchFamily="66" charset="0"/>
              </a:rPr>
              <a:t> C</a:t>
            </a:r>
          </a:p>
          <a:p>
            <a:pPr>
              <a:buFont typeface="Wingdings" pitchFamily="2" charset="2"/>
              <a:buChar char="ü"/>
            </a:pPr>
            <a:r>
              <a:rPr lang="es-ES" dirty="0" err="1" smtClean="0">
                <a:solidFill>
                  <a:srgbClr val="FF0000"/>
                </a:solidFill>
                <a:latin typeface="Comic Sans MS" pitchFamily="66" charset="0"/>
              </a:rPr>
              <a:t>Tn</a:t>
            </a: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 I</a:t>
            </a:r>
          </a:p>
          <a:p>
            <a:pPr>
              <a:buFont typeface="Wingdings" pitchFamily="2" charset="2"/>
              <a:buChar char="ü"/>
            </a:pPr>
            <a:r>
              <a:rPr lang="es-ES" dirty="0" err="1" smtClean="0">
                <a:solidFill>
                  <a:srgbClr val="FF0000"/>
                </a:solidFill>
                <a:latin typeface="Comic Sans MS" pitchFamily="66" charset="0"/>
              </a:rPr>
              <a:t>Tn</a:t>
            </a:r>
            <a:r>
              <a:rPr lang="es-ES" dirty="0" smtClean="0">
                <a:solidFill>
                  <a:srgbClr val="FF0000"/>
                </a:solidFill>
                <a:latin typeface="Comic Sans MS" pitchFamily="66" charset="0"/>
              </a:rPr>
              <a:t> T</a:t>
            </a:r>
            <a:endParaRPr lang="es-E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Troponinas T e I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Se encuentran en el músculo cardiaco y esquelético, pero codificadas por genes distintos</a:t>
            </a:r>
          </a:p>
          <a:p>
            <a:r>
              <a:rPr lang="es-ES" dirty="0" smtClean="0">
                <a:latin typeface="Comic Sans MS" pitchFamily="66" charset="0"/>
              </a:rPr>
              <a:t>No se encuentran en la circulación en condiciones normales</a:t>
            </a:r>
          </a:p>
          <a:p>
            <a:r>
              <a:rPr lang="es-ES" dirty="0" smtClean="0">
                <a:latin typeface="Comic Sans MS" pitchFamily="66" charset="0"/>
              </a:rPr>
              <a:t>Aumentan 4h y persisten varios días</a:t>
            </a:r>
          </a:p>
          <a:p>
            <a:r>
              <a:rPr lang="es-ES" dirty="0" err="1" smtClean="0">
                <a:latin typeface="Comic Sans MS" pitchFamily="66" charset="0"/>
              </a:rPr>
              <a:t>TnI</a:t>
            </a:r>
            <a:r>
              <a:rPr lang="es-ES" dirty="0" smtClean="0">
                <a:latin typeface="Comic Sans MS" pitchFamily="66" charset="0"/>
              </a:rPr>
              <a:t> de 7 a 10 días</a:t>
            </a:r>
          </a:p>
          <a:p>
            <a:r>
              <a:rPr lang="es-ES" dirty="0" err="1" smtClean="0">
                <a:latin typeface="Comic Sans MS" pitchFamily="66" charset="0"/>
              </a:rPr>
              <a:t>TnT</a:t>
            </a:r>
            <a:r>
              <a:rPr lang="es-ES" dirty="0" smtClean="0">
                <a:latin typeface="Comic Sans MS" pitchFamily="66" charset="0"/>
              </a:rPr>
              <a:t> 10 a 14 días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LDH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latin typeface="Comic Sans MS" pitchFamily="66" charset="0"/>
              </a:rPr>
              <a:t>Presente en muchos tejidos: hematíes, hígado, pulmón, riñón, músculo esquelético y corazón.</a:t>
            </a:r>
          </a:p>
          <a:p>
            <a:r>
              <a:rPr lang="es-ES" sz="4000" dirty="0" smtClean="0">
                <a:latin typeface="Comic Sans MS" pitchFamily="66" charset="0"/>
              </a:rPr>
              <a:t>Tiene 5 </a:t>
            </a:r>
            <a:r>
              <a:rPr lang="es-ES" sz="4000" dirty="0" err="1" smtClean="0">
                <a:latin typeface="Comic Sans MS" pitchFamily="66" charset="0"/>
              </a:rPr>
              <a:t>isoenzimas</a:t>
            </a:r>
            <a:endParaRPr lang="es-ES" sz="4000" dirty="0" smtClean="0">
              <a:latin typeface="Comic Sans MS" pitchFamily="66" charset="0"/>
            </a:endParaRPr>
          </a:p>
          <a:p>
            <a:r>
              <a:rPr lang="es-ES" sz="4000" dirty="0" smtClean="0">
                <a:latin typeface="Comic Sans MS" pitchFamily="66" charset="0"/>
              </a:rPr>
              <a:t>En el corazón la más abundante es LDH-1 </a:t>
            </a:r>
            <a:endParaRPr lang="es-ES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TGO (AST)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latin typeface="Comic Sans MS" pitchFamily="66" charset="0"/>
              </a:rPr>
              <a:t>No aconsejable</a:t>
            </a:r>
          </a:p>
          <a:p>
            <a:pPr>
              <a:buNone/>
            </a:pPr>
            <a:endParaRPr lang="es-ES" sz="4400" dirty="0" smtClean="0">
              <a:latin typeface="Comic Sans MS" pitchFamily="66" charset="0"/>
            </a:endParaRPr>
          </a:p>
          <a:p>
            <a:r>
              <a:rPr lang="es-ES" sz="4400" dirty="0" smtClean="0">
                <a:latin typeface="Comic Sans MS" pitchFamily="66" charset="0"/>
              </a:rPr>
              <a:t>Muchos  falsos positivos</a:t>
            </a:r>
            <a:endParaRPr lang="es-ES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omic Sans MS" pitchFamily="66" charset="0"/>
              </a:rPr>
              <a:t>Consejos: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857224" y="1571612"/>
            <a:ext cx="750099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FF0000"/>
                </a:solidFill>
                <a:latin typeface="Comic Sans MS" pitchFamily="66" charset="0"/>
              </a:rPr>
              <a:t>Tomar en cuenta el tiempo transcurrido desde el inicio de los síntomas hasta el momento de la obtención de la muestra </a:t>
            </a:r>
            <a:endParaRPr lang="es-E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2910" y="4143380"/>
            <a:ext cx="778674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solidFill>
                  <a:srgbClr val="FF0000"/>
                </a:solidFill>
                <a:latin typeface="Comic Sans MS" pitchFamily="66" charset="0"/>
              </a:rPr>
              <a:t>CK-</a:t>
            </a:r>
            <a:r>
              <a:rPr lang="es-ES" sz="2800" dirty="0" err="1" smtClean="0">
                <a:solidFill>
                  <a:srgbClr val="FF0000"/>
                </a:solidFill>
                <a:latin typeface="Comic Sans MS" pitchFamily="66" charset="0"/>
              </a:rPr>
              <a:t>Tot</a:t>
            </a:r>
            <a:r>
              <a:rPr lang="es-ES" sz="2800" dirty="0" smtClean="0">
                <a:solidFill>
                  <a:srgbClr val="FF0000"/>
                </a:solidFill>
                <a:latin typeface="Comic Sans MS" pitchFamily="66" charset="0"/>
              </a:rPr>
              <a:t>, TGO y LDH no tienen lugar en el diagnóstico de IMA a menos que no se cuente con otras determinaciones</a:t>
            </a:r>
            <a:endParaRPr lang="es-E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785794"/>
          <a:ext cx="8229600" cy="5473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73912">
                <a:tc>
                  <a:txBody>
                    <a:bodyPr/>
                    <a:lstStyle/>
                    <a:p>
                      <a:r>
                        <a:rPr lang="es-ES" dirty="0" smtClean="0"/>
                        <a:t>Marcador 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Tiempo de elevación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Tiempo pico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Regreso a nivel basal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Toma de muestra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Mioglobina</a:t>
                      </a:r>
                      <a:r>
                        <a:rPr lang="es-ES" dirty="0" smtClean="0"/>
                        <a:t> 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1 - 4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 – 7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– 2h del inicio del dolor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Tn</a:t>
                      </a:r>
                      <a:r>
                        <a:rPr lang="es-ES" baseline="0" dirty="0" smtClean="0"/>
                        <a:t> - I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 – 12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5-10 días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vez, 6-12 h después</a:t>
                      </a:r>
                      <a:r>
                        <a:rPr lang="es-ES" baseline="0" dirty="0" smtClean="0"/>
                        <a:t> y si reaparece dolor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Tn</a:t>
                      </a:r>
                      <a:r>
                        <a:rPr lang="es-ES" dirty="0" smtClean="0"/>
                        <a:t> - T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r>
                        <a:rPr lang="es-ES" baseline="0" dirty="0" smtClean="0"/>
                        <a:t> – 12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12 h – 2 días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 – 14 días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vez, 12 h después y si reaparece dolor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s-ES" dirty="0" smtClean="0"/>
                        <a:t>CK </a:t>
                      </a:r>
                      <a:r>
                        <a:rPr lang="es-ES" baseline="0" dirty="0" smtClean="0"/>
                        <a:t> - </a:t>
                      </a:r>
                      <a:r>
                        <a:rPr lang="es-ES" dirty="0" smtClean="0"/>
                        <a:t>MB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r>
                        <a:rPr lang="es-ES" baseline="0" dirty="0" smtClean="0"/>
                        <a:t> – 12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24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48 – 72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Cada 12 h por 3 días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912">
                <a:tc>
                  <a:txBody>
                    <a:bodyPr/>
                    <a:lstStyle/>
                    <a:p>
                      <a:r>
                        <a:rPr lang="es-ES" dirty="0" smtClean="0"/>
                        <a:t>LDH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 h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 – 6 días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14 días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vez, 24 </a:t>
                      </a:r>
                      <a:r>
                        <a:rPr lang="es-ES" smtClean="0"/>
                        <a:t>horas después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Objetivos: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>
                <a:latin typeface="Comic Sans MS" pitchFamily="66" charset="0"/>
              </a:rPr>
              <a:t>General: conocer los exámenes de laboratorio para el estudio del sistema cardiovascular</a:t>
            </a:r>
          </a:p>
          <a:p>
            <a:r>
              <a:rPr lang="es-ES" dirty="0" smtClean="0">
                <a:latin typeface="Comic Sans MS" pitchFamily="66" charset="0"/>
              </a:rPr>
              <a:t>Específicos: 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omic Sans MS" pitchFamily="66" charset="0"/>
              </a:rPr>
              <a:t> Conocer la utilidad de los exámenes de laboratorio en la HTA</a:t>
            </a:r>
          </a:p>
          <a:p>
            <a:pPr>
              <a:buFont typeface="Wingdings" pitchFamily="2" charset="2"/>
              <a:buChar char="v"/>
            </a:pPr>
            <a:r>
              <a:rPr lang="es-MX" sz="3300" dirty="0" smtClean="0">
                <a:latin typeface="Comic Sans MS" pitchFamily="66" charset="0"/>
              </a:rPr>
              <a:t>Conocer qué alteraciones de laboratorio pueden aparecer durante el tratamiento hipotensor </a:t>
            </a:r>
            <a:endParaRPr lang="es-ES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dirty="0" smtClean="0">
                <a:latin typeface="Comic Sans MS" pitchFamily="66" charset="0"/>
              </a:rPr>
              <a:t> Conocer los marcadores de necrosis miocárdica, cuándo indicarlos y su interpretación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complementarios: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Leucocitosis</a:t>
            </a:r>
          </a:p>
          <a:p>
            <a:r>
              <a:rPr lang="es-ES" dirty="0" smtClean="0"/>
              <a:t>Aumento de la VSG</a:t>
            </a:r>
          </a:p>
          <a:p>
            <a:r>
              <a:rPr lang="es-ES" dirty="0" err="1" smtClean="0"/>
              <a:t>Hiperglicemia</a:t>
            </a:r>
            <a:r>
              <a:rPr lang="es-ES" dirty="0" smtClean="0"/>
              <a:t> transitoria</a:t>
            </a:r>
          </a:p>
          <a:p>
            <a:r>
              <a:rPr lang="es-ES" dirty="0" smtClean="0"/>
              <a:t>Lípidos </a:t>
            </a:r>
          </a:p>
          <a:p>
            <a:r>
              <a:rPr lang="es-ES" dirty="0" smtClean="0"/>
              <a:t>Si tratamiento </a:t>
            </a:r>
            <a:r>
              <a:rPr lang="es-ES" dirty="0" err="1" smtClean="0"/>
              <a:t>fibrinolítico</a:t>
            </a:r>
            <a:r>
              <a:rPr lang="es-ES" dirty="0" smtClean="0"/>
              <a:t>: PDF/</a:t>
            </a:r>
            <a:r>
              <a:rPr lang="es-ES" dirty="0" err="1" smtClean="0"/>
              <a:t>pdf</a:t>
            </a:r>
            <a:endParaRPr lang="es-ES" dirty="0" smtClean="0"/>
          </a:p>
          <a:p>
            <a:r>
              <a:rPr lang="es-ES" dirty="0" smtClean="0"/>
              <a:t>Si se asocia heparina convencional: </a:t>
            </a:r>
            <a:r>
              <a:rPr lang="es-ES" dirty="0" err="1" smtClean="0"/>
              <a:t>TPTa</a:t>
            </a:r>
            <a:r>
              <a:rPr lang="es-ES" smtClean="0"/>
              <a:t> prolongado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42910" y="857232"/>
            <a:ext cx="758669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                </a:t>
            </a:r>
            <a:endParaRPr lang="es-ES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>
              <a:buNone/>
            </a:pPr>
            <a:r>
              <a:rPr lang="es-ES" dirty="0" smtClean="0"/>
              <a:t>  </a:t>
            </a:r>
            <a:r>
              <a:rPr lang="es-ES" dirty="0" smtClean="0">
                <a:latin typeface="Comic Sans MS" pitchFamily="66" charset="0"/>
              </a:rPr>
              <a:t>“</a:t>
            </a:r>
            <a:r>
              <a:rPr lang="es-ES" sz="4400" dirty="0" smtClean="0">
                <a:latin typeface="Comic Sans MS" pitchFamily="66" charset="0"/>
              </a:rPr>
              <a:t>El hombre más pobre no se separaría de su salud a cambio de dinero, pero el hombre más rico daría con gusto toda su fortuna a cambio de salud.”</a:t>
            </a:r>
            <a:endParaRPr lang="es-E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Hipertensión Arterial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Comic Sans MS" pitchFamily="66" charset="0"/>
              </a:rPr>
              <a:t>Es la más común de las condiciones que afectan la salud de individuos adultos</a:t>
            </a:r>
          </a:p>
          <a:p>
            <a:r>
              <a:rPr lang="es-ES" sz="3600" dirty="0" smtClean="0">
                <a:latin typeface="Comic Sans MS" pitchFamily="66" charset="0"/>
              </a:rPr>
              <a:t>Es una enfermedad en sí misma, pero también un factor de riesgo para otras enfermedades</a:t>
            </a:r>
          </a:p>
          <a:p>
            <a:r>
              <a:rPr lang="es-ES" sz="3600" dirty="0" smtClean="0">
                <a:solidFill>
                  <a:srgbClr val="FF0000"/>
                </a:solidFill>
                <a:latin typeface="Comic Sans MS" pitchFamily="66" charset="0"/>
              </a:rPr>
              <a:t>PREVENCION </a:t>
            </a:r>
            <a:endParaRPr lang="es-ES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 HTA Definición 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s-ES" sz="4400" dirty="0" smtClean="0"/>
              <a:t>     </a:t>
            </a:r>
            <a:r>
              <a:rPr lang="es-ES" sz="4400" dirty="0" smtClean="0">
                <a:latin typeface="Comic Sans MS" pitchFamily="66" charset="0"/>
              </a:rPr>
              <a:t>Se considera un individuo, de 18 o</a:t>
            </a:r>
            <a:br>
              <a:rPr lang="es-ES" sz="4400" dirty="0" smtClean="0">
                <a:latin typeface="Comic Sans MS" pitchFamily="66" charset="0"/>
              </a:rPr>
            </a:br>
            <a:r>
              <a:rPr lang="es-ES" sz="4400" dirty="0" smtClean="0">
                <a:latin typeface="Comic Sans MS" pitchFamily="66" charset="0"/>
              </a:rPr>
              <a:t>más años de edad, con hipertensión arterial cuando se realizan dos o más mediciones en días diferentes y se detectan cifras de tensión sistólica (PAS) mayor o igual que 140 </a:t>
            </a:r>
            <a:r>
              <a:rPr lang="es-ES" sz="4400" dirty="0" err="1" smtClean="0">
                <a:latin typeface="Comic Sans MS" pitchFamily="66" charset="0"/>
              </a:rPr>
              <a:t>mmHg</a:t>
            </a:r>
            <a:r>
              <a:rPr lang="es-ES" sz="4400" dirty="0" smtClean="0">
                <a:latin typeface="Comic Sans MS" pitchFamily="66" charset="0"/>
              </a:rPr>
              <a:t> y/o cifras de tensión arterial diastólica (PAD) mayor o igual que 90 </a:t>
            </a:r>
            <a:r>
              <a:rPr lang="es-ES" sz="4400" dirty="0" err="1" smtClean="0">
                <a:latin typeface="Comic Sans MS" pitchFamily="66" charset="0"/>
              </a:rPr>
              <a:t>mmHg</a:t>
            </a:r>
            <a:r>
              <a:rPr lang="es-ES" sz="4400" dirty="0" smtClean="0">
                <a:latin typeface="Comic Sans MS" pitchFamily="66" charset="0"/>
              </a:rPr>
              <a:t>.</a:t>
            </a:r>
            <a:br>
              <a:rPr lang="es-ES" sz="4400" dirty="0" smtClean="0">
                <a:latin typeface="Comic Sans MS" pitchFamily="66" charset="0"/>
              </a:rPr>
            </a:br>
            <a:endParaRPr lang="es-ES" sz="4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HTA en números (EUA)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latin typeface="Comic Sans MS" pitchFamily="66" charset="0"/>
              </a:rPr>
              <a:t>Aproximadamente 50 millones padecen HTA</a:t>
            </a:r>
          </a:p>
          <a:p>
            <a:r>
              <a:rPr lang="es-ES" sz="4000" dirty="0" smtClean="0">
                <a:latin typeface="Comic Sans MS" pitchFamily="66" charset="0"/>
              </a:rPr>
              <a:t>Sólo un 70% de ellos lo saben</a:t>
            </a:r>
          </a:p>
          <a:p>
            <a:r>
              <a:rPr lang="es-ES" sz="4000" dirty="0" smtClean="0">
                <a:latin typeface="Comic Sans MS" pitchFamily="66" charset="0"/>
              </a:rPr>
              <a:t>Sólo un 59% se está tratando</a:t>
            </a:r>
          </a:p>
          <a:p>
            <a:r>
              <a:rPr lang="es-ES" sz="4000" dirty="0" smtClean="0">
                <a:latin typeface="Comic Sans MS" pitchFamily="66" charset="0"/>
              </a:rPr>
              <a:t>Sólo un 34% se está tratando correctamente</a:t>
            </a:r>
            <a:endParaRPr lang="es-ES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HTA. Clasificación: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Comic Sans MS" pitchFamily="66" charset="0"/>
              </a:rPr>
              <a:t>Según la magnitud de las tensionales</a:t>
            </a:r>
          </a:p>
          <a:p>
            <a:r>
              <a:rPr lang="es-ES" sz="3600" dirty="0" smtClean="0">
                <a:latin typeface="Comic Sans MS" pitchFamily="66" charset="0"/>
              </a:rPr>
              <a:t>Según el tipo de hipertensión</a:t>
            </a:r>
          </a:p>
          <a:p>
            <a:r>
              <a:rPr lang="es-ES" sz="3600" dirty="0" smtClean="0">
                <a:latin typeface="Comic Sans MS" pitchFamily="66" charset="0"/>
              </a:rPr>
              <a:t>Según su evolución teniendo en cuenta la afectación de órganos diana</a:t>
            </a:r>
          </a:p>
          <a:p>
            <a:r>
              <a:rPr lang="es-ES" sz="3600" dirty="0" smtClean="0">
                <a:latin typeface="Comic Sans MS" pitchFamily="66" charset="0"/>
              </a:rPr>
              <a:t>Según su etiología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Autofit/>
          </a:bodyPr>
          <a:lstStyle/>
          <a:p>
            <a:r>
              <a:rPr lang="es-ES" sz="5400" dirty="0" smtClean="0">
                <a:latin typeface="Comic Sans MS" pitchFamily="66" charset="0"/>
              </a:rPr>
              <a:t>El </a:t>
            </a:r>
            <a:r>
              <a:rPr lang="es-ES" sz="5400" dirty="0" smtClean="0">
                <a:solidFill>
                  <a:srgbClr val="FF0000"/>
                </a:solidFill>
                <a:latin typeface="Comic Sans MS" pitchFamily="66" charset="0"/>
              </a:rPr>
              <a:t>diagnóstico de HTA es eminentemente clínico</a:t>
            </a:r>
            <a:r>
              <a:rPr lang="es-ES" sz="5400" dirty="0" smtClean="0">
                <a:latin typeface="Comic Sans MS" pitchFamily="66" charset="0"/>
              </a:rPr>
              <a:t>, y cuanto más alta es la presión arterial peor el pronóstico….</a:t>
            </a:r>
            <a:endParaRPr lang="es-ES" sz="5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1080</Words>
  <PresentationFormat>Presentación en pantalla (4:3)</PresentationFormat>
  <Paragraphs>160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Estudio por el laboratorio de la HTA y el infarto agudo del miocardio</vt:lpstr>
      <vt:lpstr>Diapositiva 2</vt:lpstr>
      <vt:lpstr>Objetivos:</vt:lpstr>
      <vt:lpstr>Diapositiva 4</vt:lpstr>
      <vt:lpstr>Hipertensión Arterial</vt:lpstr>
      <vt:lpstr> HTA Definición :</vt:lpstr>
      <vt:lpstr>HTA en números (EUA)</vt:lpstr>
      <vt:lpstr>HTA. Clasificación:</vt:lpstr>
      <vt:lpstr>Diapositiva 9</vt:lpstr>
      <vt:lpstr>Si el diagnóstico es clínico eso traduce:</vt:lpstr>
      <vt:lpstr>Complementarios en la HTA</vt:lpstr>
      <vt:lpstr>Complementarios al inicio:</vt:lpstr>
      <vt:lpstr>Diapositiva 13</vt:lpstr>
      <vt:lpstr>Diapositiva 14</vt:lpstr>
      <vt:lpstr>Datos de laboratorio debido a la administración de antihipertensivos</vt:lpstr>
      <vt:lpstr>Preguntas de comprobación:</vt:lpstr>
      <vt:lpstr>Diapositiva 17</vt:lpstr>
      <vt:lpstr>Infarto Agudo del Miocardio</vt:lpstr>
      <vt:lpstr>Marcador de óptima utilidad:</vt:lpstr>
      <vt:lpstr>Diapositiva 20</vt:lpstr>
      <vt:lpstr>¿Cuáles son los marcadores séricos de isquemia miocárdica?</vt:lpstr>
      <vt:lpstr>MIOGLOBINA</vt:lpstr>
      <vt:lpstr>CK ó CPK</vt:lpstr>
      <vt:lpstr>TROPONINAS</vt:lpstr>
      <vt:lpstr>Troponinas T e I</vt:lpstr>
      <vt:lpstr>LDH</vt:lpstr>
      <vt:lpstr>TGO (AST)</vt:lpstr>
      <vt:lpstr>Consejos:</vt:lpstr>
      <vt:lpstr>Diapositiva 29</vt:lpstr>
      <vt:lpstr>Otros complementarios: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por el laboratorio del SOMA</dc:title>
  <dc:creator>Dra Josefa</dc:creator>
  <cp:lastModifiedBy>Admin</cp:lastModifiedBy>
  <cp:revision>78</cp:revision>
  <dcterms:created xsi:type="dcterms:W3CDTF">2018-09-14T01:24:52Z</dcterms:created>
  <dcterms:modified xsi:type="dcterms:W3CDTF">2022-02-26T05:38:12Z</dcterms:modified>
</cp:coreProperties>
</file>