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81AF6-F435-452A-AF59-35DAF47CA348}" type="datetimeFigureOut">
              <a:rPr lang="es-ES" smtClean="0"/>
              <a:t>16/03/2018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02294-27BB-4C0D-8E13-D32D92678A1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24139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81AF6-F435-452A-AF59-35DAF47CA348}" type="datetimeFigureOut">
              <a:rPr lang="es-ES" smtClean="0"/>
              <a:t>16/03/2018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02294-27BB-4C0D-8E13-D32D92678A1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78813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81AF6-F435-452A-AF59-35DAF47CA348}" type="datetimeFigureOut">
              <a:rPr lang="es-ES" smtClean="0"/>
              <a:t>16/03/2018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02294-27BB-4C0D-8E13-D32D92678A1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290063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ítulo, text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0" y="381000"/>
            <a:ext cx="10972800" cy="13716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sz="half" idx="1"/>
          </p:nvPr>
        </p:nvSpPr>
        <p:spPr>
          <a:xfrm>
            <a:off x="609600" y="1981200"/>
            <a:ext cx="5384800" cy="41148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384800" cy="41148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8C51F6-24DC-491D-B80A-B6AF0967DB1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6149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81AF6-F435-452A-AF59-35DAF47CA348}" type="datetimeFigureOut">
              <a:rPr lang="es-ES" smtClean="0"/>
              <a:t>16/03/2018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02294-27BB-4C0D-8E13-D32D92678A1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96219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81AF6-F435-452A-AF59-35DAF47CA348}" type="datetimeFigureOut">
              <a:rPr lang="es-ES" smtClean="0"/>
              <a:t>16/03/2018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02294-27BB-4C0D-8E13-D32D92678A1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116527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81AF6-F435-452A-AF59-35DAF47CA348}" type="datetimeFigureOut">
              <a:rPr lang="es-ES" smtClean="0"/>
              <a:t>16/03/2018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02294-27BB-4C0D-8E13-D32D92678A1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728250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81AF6-F435-452A-AF59-35DAF47CA348}" type="datetimeFigureOut">
              <a:rPr lang="es-ES" smtClean="0"/>
              <a:t>16/03/2018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02294-27BB-4C0D-8E13-D32D92678A1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051644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81AF6-F435-452A-AF59-35DAF47CA348}" type="datetimeFigureOut">
              <a:rPr lang="es-ES" smtClean="0"/>
              <a:t>16/03/2018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02294-27BB-4C0D-8E13-D32D92678A1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79786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81AF6-F435-452A-AF59-35DAF47CA348}" type="datetimeFigureOut">
              <a:rPr lang="es-ES" smtClean="0"/>
              <a:t>16/03/2018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02294-27BB-4C0D-8E13-D32D92678A1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258946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81AF6-F435-452A-AF59-35DAF47CA348}" type="datetimeFigureOut">
              <a:rPr lang="es-ES" smtClean="0"/>
              <a:t>16/03/2018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02294-27BB-4C0D-8E13-D32D92678A1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516459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81AF6-F435-452A-AF59-35DAF47CA348}" type="datetimeFigureOut">
              <a:rPr lang="es-ES" smtClean="0"/>
              <a:t>16/03/2018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02294-27BB-4C0D-8E13-D32D92678A1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75616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81AF6-F435-452A-AF59-35DAF47CA348}" type="datetimeFigureOut">
              <a:rPr lang="es-ES" smtClean="0"/>
              <a:t>16/03/2018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002294-27BB-4C0D-8E13-D32D92678A1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84482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3466917" y="2967335"/>
            <a:ext cx="525817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MIOMA UTERINO</a:t>
            </a:r>
          </a:p>
          <a:p>
            <a:pPr algn="ctr"/>
            <a:r>
              <a:rPr lang="es-ES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CLASE TALLER</a:t>
            </a:r>
            <a:endParaRPr lang="es-E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507220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ChangeArrowheads="1"/>
          </p:cNvSpPr>
          <p:nvPr>
            <p:ph type="title"/>
          </p:nvPr>
        </p:nvSpPr>
        <p:spPr>
          <a:xfrm>
            <a:off x="1992313" y="1"/>
            <a:ext cx="8229600" cy="836613"/>
          </a:xfrm>
        </p:spPr>
        <p:txBody>
          <a:bodyPr/>
          <a:lstStyle/>
          <a:p>
            <a:pPr eaLnBrk="1" hangingPunct="1">
              <a:defRPr/>
            </a:pPr>
            <a:r>
              <a:rPr lang="es-ES" dirty="0" smtClean="0"/>
              <a:t>Miomas Cervicales</a:t>
            </a:r>
          </a:p>
        </p:txBody>
      </p:sp>
      <p:sp>
        <p:nvSpPr>
          <p:cNvPr id="160772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1992313" y="836613"/>
            <a:ext cx="5111750" cy="4114800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lnSpc>
                <a:spcPct val="210000"/>
              </a:lnSpc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s-ES" sz="2400" b="1">
                <a:solidFill>
                  <a:schemeClr val="tx2"/>
                </a:solidFill>
              </a:rPr>
              <a:t>Son los menos frecuentes </a:t>
            </a:r>
          </a:p>
          <a:p>
            <a:pPr eaLnBrk="1" hangingPunct="1">
              <a:lnSpc>
                <a:spcPct val="210000"/>
              </a:lnSpc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s-ES" sz="2400" b="1">
                <a:solidFill>
                  <a:schemeClr val="tx2"/>
                </a:solidFill>
              </a:rPr>
              <a:t>Son los menos dependientes de la función ovárica</a:t>
            </a:r>
          </a:p>
          <a:p>
            <a:pPr eaLnBrk="1" hangingPunct="1">
              <a:lnSpc>
                <a:spcPct val="210000"/>
              </a:lnSpc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s-ES" sz="2400" b="1">
                <a:solidFill>
                  <a:schemeClr val="tx2"/>
                </a:solidFill>
              </a:rPr>
              <a:t>Aparecen casi siempre de forma aislada</a:t>
            </a:r>
          </a:p>
          <a:p>
            <a:pPr eaLnBrk="1" hangingPunct="1">
              <a:lnSpc>
                <a:spcPct val="210000"/>
              </a:lnSpc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s-ES" sz="2400" b="1">
                <a:solidFill>
                  <a:schemeClr val="tx2"/>
                </a:solidFill>
              </a:rPr>
              <a:t>Desviación del orificio cervical según localización</a:t>
            </a:r>
          </a:p>
          <a:p>
            <a:pPr eaLnBrk="1" hangingPunct="1">
              <a:lnSpc>
                <a:spcPct val="80000"/>
              </a:lnSpc>
              <a:defRPr/>
            </a:pPr>
            <a:endParaRPr lang="es-ES" sz="2400" b="1">
              <a:solidFill>
                <a:schemeClr val="tx2"/>
              </a:solidFill>
            </a:endParaRPr>
          </a:p>
        </p:txBody>
      </p:sp>
      <p:pic>
        <p:nvPicPr>
          <p:cNvPr id="41988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067550" y="1412876"/>
            <a:ext cx="3600450" cy="4392613"/>
          </a:xfrm>
          <a:noFill/>
        </p:spPr>
      </p:pic>
    </p:spTree>
    <p:extLst>
      <p:ext uri="{BB962C8B-B14F-4D97-AF65-F5344CB8AC3E}">
        <p14:creationId xmlns:p14="http://schemas.microsoft.com/office/powerpoint/2010/main" val="1212482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0"/>
            <a:ext cx="8229600" cy="1125538"/>
          </a:xfrm>
        </p:spPr>
        <p:txBody>
          <a:bodyPr/>
          <a:lstStyle/>
          <a:p>
            <a:pPr eaLnBrk="1" hangingPunct="1">
              <a:defRPr/>
            </a:pPr>
            <a:r>
              <a:rPr lang="es-ES" dirty="0" smtClean="0"/>
              <a:t>Mioma uterino</a:t>
            </a:r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92313" y="1125538"/>
            <a:ext cx="8229600" cy="4114800"/>
          </a:xfrm>
        </p:spPr>
        <p:txBody>
          <a:bodyPr>
            <a:normAutofit fontScale="77500" lnSpcReduction="20000"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s-ES" dirty="0"/>
              <a:t>Diagnóstico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endParaRPr lang="es-ES" dirty="0">
              <a:solidFill>
                <a:srgbClr val="D3FFFF"/>
              </a:solidFill>
            </a:endParaRP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defRPr/>
            </a:pPr>
            <a:r>
              <a:rPr lang="es-ES" b="1" dirty="0">
                <a:solidFill>
                  <a:schemeClr val="tx2"/>
                </a:solidFill>
              </a:rPr>
              <a:t>Ex. Físico:</a:t>
            </a:r>
            <a:r>
              <a:rPr lang="es-ES" dirty="0">
                <a:solidFill>
                  <a:schemeClr val="tx2"/>
                </a:solidFill>
              </a:rPr>
              <a:t> 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  <a:buNone/>
              <a:defRPr/>
            </a:pPr>
            <a:r>
              <a:rPr lang="es-ES" dirty="0">
                <a:solidFill>
                  <a:schemeClr val="tx2"/>
                </a:solidFill>
              </a:rPr>
              <a:t> 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  <a:buNone/>
              <a:defRPr/>
            </a:pPr>
            <a:r>
              <a:rPr lang="es-ES" b="1" dirty="0">
                <a:solidFill>
                  <a:schemeClr val="tx2"/>
                </a:solidFill>
              </a:rPr>
              <a:t>Palpación abdominal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  <a:buNone/>
              <a:defRPr/>
            </a:pPr>
            <a:r>
              <a:rPr lang="es-ES" dirty="0">
                <a:solidFill>
                  <a:schemeClr val="tx2"/>
                </a:solidFill>
              </a:rPr>
              <a:t>    Aumento de volumen del abdomen por tumores de mediano y gran tamaño.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  <a:buNone/>
              <a:defRPr/>
            </a:pPr>
            <a:endParaRPr lang="es-ES" dirty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  <a:buNone/>
              <a:defRPr/>
            </a:pPr>
            <a:r>
              <a:rPr lang="es-ES" b="1" dirty="0">
                <a:solidFill>
                  <a:schemeClr val="tx2"/>
                </a:solidFill>
              </a:rPr>
              <a:t>Tacto Vaginal: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  <a:buNone/>
              <a:defRPr/>
            </a:pPr>
            <a:r>
              <a:rPr lang="es-ES" dirty="0">
                <a:solidFill>
                  <a:schemeClr val="tx2"/>
                </a:solidFill>
              </a:rPr>
              <a:t> Útero aumentado de tamaño, consistencia dura,  superficie irregular, se pueden </a:t>
            </a:r>
            <a:r>
              <a:rPr lang="es-ES" dirty="0" err="1">
                <a:solidFill>
                  <a:schemeClr val="tx2"/>
                </a:solidFill>
              </a:rPr>
              <a:t>tactar</a:t>
            </a:r>
            <a:r>
              <a:rPr lang="es-ES" dirty="0">
                <a:solidFill>
                  <a:schemeClr val="tx2"/>
                </a:solidFill>
              </a:rPr>
              <a:t> nódulos.</a:t>
            </a:r>
          </a:p>
          <a:p>
            <a:pPr lvl="1"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s-ES" dirty="0" smtClean="0">
                <a:solidFill>
                  <a:schemeClr val="tx2"/>
                </a:solidFill>
              </a:rPr>
              <a:t>             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endParaRPr lang="es-E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4808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ChangeArrowheads="1"/>
          </p:cNvSpPr>
          <p:nvPr>
            <p:ph type="title"/>
          </p:nvPr>
        </p:nvSpPr>
        <p:spPr>
          <a:xfrm>
            <a:off x="1992313" y="0"/>
            <a:ext cx="8229600" cy="1371600"/>
          </a:xfrm>
        </p:spPr>
        <p:txBody>
          <a:bodyPr/>
          <a:lstStyle/>
          <a:p>
            <a:pPr eaLnBrk="1" hangingPunct="1">
              <a:defRPr/>
            </a:pPr>
            <a:r>
              <a:rPr lang="es-ES" sz="4800" dirty="0"/>
              <a:t>Mioma uterino</a:t>
            </a:r>
          </a:p>
        </p:txBody>
      </p:sp>
      <p:sp>
        <p:nvSpPr>
          <p:cNvPr id="163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92313" y="1412875"/>
            <a:ext cx="8229600" cy="4114800"/>
          </a:xfrm>
        </p:spPr>
        <p:txBody>
          <a:bodyPr>
            <a:normAutofit fontScale="92500" lnSpcReduction="20000"/>
          </a:bodyPr>
          <a:lstStyle/>
          <a:p>
            <a:pPr marL="457200" indent="-457200">
              <a:lnSpc>
                <a:spcPct val="80000"/>
              </a:lnSpc>
              <a:defRPr/>
            </a:pPr>
            <a:r>
              <a:rPr lang="es-ES" sz="2400" b="1" dirty="0"/>
              <a:t>Diagnóstico</a:t>
            </a:r>
          </a:p>
          <a:p>
            <a:pPr marL="457200" indent="-457200">
              <a:lnSpc>
                <a:spcPct val="80000"/>
              </a:lnSpc>
              <a:buNone/>
              <a:defRPr/>
            </a:pPr>
            <a:endParaRPr lang="es-ES" sz="2400" b="1" dirty="0">
              <a:solidFill>
                <a:srgbClr val="D3FFFF"/>
              </a:solidFill>
            </a:endParaRPr>
          </a:p>
          <a:p>
            <a:pPr marL="457200" indent="-457200">
              <a:lnSpc>
                <a:spcPct val="80000"/>
              </a:lnSpc>
              <a:buFont typeface="Wingdings" panose="05000000000000000000" pitchFamily="2" charset="2"/>
              <a:buChar char="Ø"/>
              <a:defRPr/>
            </a:pPr>
            <a:r>
              <a:rPr lang="es-ES" sz="2400" b="1" i="1" dirty="0">
                <a:solidFill>
                  <a:schemeClr val="tx2"/>
                </a:solidFill>
              </a:rPr>
              <a:t>Exámenes Complementarios:</a:t>
            </a:r>
          </a:p>
          <a:p>
            <a:pPr marL="457200" indent="-457200">
              <a:lnSpc>
                <a:spcPct val="80000"/>
              </a:lnSpc>
              <a:buFont typeface="Wingdings" panose="05000000000000000000" pitchFamily="2" charset="2"/>
              <a:buChar char="Ø"/>
              <a:defRPr/>
            </a:pPr>
            <a:endParaRPr lang="es-ES" sz="2400" b="1" i="1" dirty="0">
              <a:solidFill>
                <a:schemeClr val="tx2"/>
              </a:solidFill>
            </a:endParaRPr>
          </a:p>
          <a:p>
            <a:pPr marL="457200" indent="-457200">
              <a:lnSpc>
                <a:spcPct val="80000"/>
              </a:lnSpc>
              <a:buNone/>
              <a:defRPr/>
            </a:pPr>
            <a:r>
              <a:rPr lang="es-ES" sz="2400" b="1" dirty="0">
                <a:solidFill>
                  <a:schemeClr val="tx2"/>
                </a:solidFill>
              </a:rPr>
              <a:t> 		Hemograma con diferencial</a:t>
            </a:r>
          </a:p>
          <a:p>
            <a:pPr marL="457200" indent="-457200">
              <a:lnSpc>
                <a:spcPct val="80000"/>
              </a:lnSpc>
              <a:buNone/>
              <a:defRPr/>
            </a:pPr>
            <a:r>
              <a:rPr lang="es-ES" sz="2400" b="1" dirty="0">
                <a:solidFill>
                  <a:schemeClr val="tx2"/>
                </a:solidFill>
              </a:rPr>
              <a:t> 		</a:t>
            </a:r>
            <a:r>
              <a:rPr lang="es-ES" sz="2400" b="1" dirty="0" err="1">
                <a:solidFill>
                  <a:schemeClr val="tx2"/>
                </a:solidFill>
              </a:rPr>
              <a:t>Eritrosedimentación</a:t>
            </a:r>
            <a:endParaRPr lang="es-ES" sz="2400" b="1" dirty="0">
              <a:solidFill>
                <a:schemeClr val="tx2"/>
              </a:solidFill>
            </a:endParaRPr>
          </a:p>
          <a:p>
            <a:pPr marL="457200" indent="-457200">
              <a:lnSpc>
                <a:spcPct val="80000"/>
              </a:lnSpc>
              <a:buNone/>
              <a:defRPr/>
            </a:pPr>
            <a:r>
              <a:rPr lang="es-ES" sz="2400" b="1" dirty="0">
                <a:solidFill>
                  <a:schemeClr val="tx2"/>
                </a:solidFill>
              </a:rPr>
              <a:t> 		Ultrasonido Abdominal y/o </a:t>
            </a:r>
            <a:r>
              <a:rPr lang="es-ES" sz="2400" b="1" dirty="0" err="1">
                <a:solidFill>
                  <a:schemeClr val="tx2"/>
                </a:solidFill>
              </a:rPr>
              <a:t>Tranvaginal</a:t>
            </a:r>
            <a:endParaRPr lang="es-ES" sz="2400" b="1" dirty="0">
              <a:solidFill>
                <a:schemeClr val="tx2"/>
              </a:solidFill>
            </a:endParaRPr>
          </a:p>
          <a:p>
            <a:pPr marL="457200" indent="-457200">
              <a:lnSpc>
                <a:spcPct val="80000"/>
              </a:lnSpc>
              <a:buNone/>
              <a:defRPr/>
            </a:pPr>
            <a:r>
              <a:rPr lang="es-ES" sz="2400" b="1" dirty="0">
                <a:solidFill>
                  <a:schemeClr val="tx2"/>
                </a:solidFill>
              </a:rPr>
              <a:t> 		Otros: </a:t>
            </a:r>
            <a:r>
              <a:rPr lang="es-ES" sz="2400" b="1" dirty="0" err="1">
                <a:solidFill>
                  <a:schemeClr val="tx2"/>
                </a:solidFill>
              </a:rPr>
              <a:t>Histeroscopía</a:t>
            </a:r>
            <a:endParaRPr lang="es-ES" sz="2400" b="1" dirty="0">
              <a:solidFill>
                <a:schemeClr val="tx2"/>
              </a:solidFill>
            </a:endParaRPr>
          </a:p>
          <a:p>
            <a:pPr marL="457200" indent="-457200">
              <a:lnSpc>
                <a:spcPct val="80000"/>
              </a:lnSpc>
              <a:buNone/>
              <a:defRPr/>
            </a:pPr>
            <a:r>
              <a:rPr lang="es-ES" sz="2400" b="1" dirty="0">
                <a:solidFill>
                  <a:schemeClr val="tx2"/>
                </a:solidFill>
              </a:rPr>
              <a:t>                	 </a:t>
            </a:r>
            <a:r>
              <a:rPr lang="es-ES" sz="2400" b="1" dirty="0" err="1">
                <a:solidFill>
                  <a:schemeClr val="tx2"/>
                </a:solidFill>
              </a:rPr>
              <a:t>Histerosalpingografía</a:t>
            </a:r>
            <a:endParaRPr lang="es-ES" sz="2400" b="1" dirty="0">
              <a:solidFill>
                <a:schemeClr val="tx2"/>
              </a:solidFill>
            </a:endParaRPr>
          </a:p>
          <a:p>
            <a:pPr marL="457200" indent="-457200">
              <a:lnSpc>
                <a:spcPct val="80000"/>
              </a:lnSpc>
              <a:buNone/>
              <a:defRPr/>
            </a:pPr>
            <a:r>
              <a:rPr lang="es-ES" sz="2400" b="1" dirty="0">
                <a:solidFill>
                  <a:schemeClr val="tx2"/>
                </a:solidFill>
              </a:rPr>
              <a:t>               	 Laparoscopía </a:t>
            </a:r>
          </a:p>
          <a:p>
            <a:pPr marL="457200" indent="-457200">
              <a:lnSpc>
                <a:spcPct val="80000"/>
              </a:lnSpc>
              <a:buNone/>
              <a:defRPr/>
            </a:pPr>
            <a:r>
              <a:rPr lang="es-ES" sz="2400" b="1" dirty="0">
                <a:solidFill>
                  <a:schemeClr val="tx2"/>
                </a:solidFill>
              </a:rPr>
              <a:t>		      	 Legrado</a:t>
            </a:r>
          </a:p>
          <a:p>
            <a:pPr marL="457200" indent="-457200">
              <a:lnSpc>
                <a:spcPct val="80000"/>
              </a:lnSpc>
              <a:buNone/>
              <a:defRPr/>
            </a:pPr>
            <a:r>
              <a:rPr lang="es-ES" sz="2400" b="1" dirty="0">
                <a:solidFill>
                  <a:schemeClr val="tx2"/>
                </a:solidFill>
              </a:rPr>
              <a:t>                	 </a:t>
            </a:r>
            <a:r>
              <a:rPr lang="es-ES" sz="2400" b="1" dirty="0" err="1">
                <a:solidFill>
                  <a:schemeClr val="tx2"/>
                </a:solidFill>
              </a:rPr>
              <a:t>Rx</a:t>
            </a:r>
            <a:r>
              <a:rPr lang="es-ES" sz="2400" b="1" dirty="0">
                <a:solidFill>
                  <a:schemeClr val="tx2"/>
                </a:solidFill>
              </a:rPr>
              <a:t> simple de abdomen.(calcificaciones)	</a:t>
            </a:r>
          </a:p>
          <a:p>
            <a:pPr marL="457200" indent="-457200">
              <a:lnSpc>
                <a:spcPct val="80000"/>
              </a:lnSpc>
              <a:buNone/>
              <a:defRPr/>
            </a:pPr>
            <a:endParaRPr lang="es-ES" sz="2400" b="1" dirty="0">
              <a:solidFill>
                <a:schemeClr val="tx2"/>
              </a:solidFill>
            </a:endParaRPr>
          </a:p>
          <a:p>
            <a:pPr marL="457200" indent="-457200">
              <a:lnSpc>
                <a:spcPct val="80000"/>
              </a:lnSpc>
              <a:defRPr/>
            </a:pPr>
            <a:endParaRPr lang="es-ES" sz="24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8446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ES" sz="4800" dirty="0"/>
              <a:t>Mioma uterino</a:t>
            </a:r>
          </a:p>
        </p:txBody>
      </p:sp>
      <p:sp>
        <p:nvSpPr>
          <p:cNvPr id="164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ES" b="1" smtClean="0">
                <a:solidFill>
                  <a:schemeClr val="tx2"/>
                </a:solidFill>
              </a:rPr>
              <a:t>Diagnóstico Diferencial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es-ES" b="1" smtClean="0">
              <a:solidFill>
                <a:schemeClr val="tx2"/>
              </a:solidFill>
            </a:endParaRPr>
          </a:p>
          <a:p>
            <a:pPr eaLnBrk="1" hangingPunct="1">
              <a:buFont typeface="Wingdings" panose="05000000000000000000" pitchFamily="2" charset="2"/>
              <a:buChar char="ü"/>
              <a:defRPr/>
            </a:pPr>
            <a:r>
              <a:rPr lang="es-ES" smtClean="0">
                <a:solidFill>
                  <a:schemeClr val="tx2"/>
                </a:solidFill>
              </a:rPr>
              <a:t>Embarazo.</a:t>
            </a:r>
          </a:p>
          <a:p>
            <a:pPr eaLnBrk="1" hangingPunct="1">
              <a:buFont typeface="Wingdings" panose="05000000000000000000" pitchFamily="2" charset="2"/>
              <a:buChar char="ü"/>
              <a:defRPr/>
            </a:pPr>
            <a:r>
              <a:rPr lang="es-ES" smtClean="0">
                <a:solidFill>
                  <a:schemeClr val="tx2"/>
                </a:solidFill>
              </a:rPr>
              <a:t>Hemorragias disfuncionales.</a:t>
            </a:r>
          </a:p>
          <a:p>
            <a:pPr eaLnBrk="1" hangingPunct="1">
              <a:buFont typeface="Wingdings" panose="05000000000000000000" pitchFamily="2" charset="2"/>
              <a:buChar char="ü"/>
              <a:defRPr/>
            </a:pPr>
            <a:r>
              <a:rPr lang="es-ES" smtClean="0">
                <a:solidFill>
                  <a:schemeClr val="tx2"/>
                </a:solidFill>
              </a:rPr>
              <a:t>Lesiones Malignas.</a:t>
            </a:r>
          </a:p>
          <a:p>
            <a:pPr eaLnBrk="1" hangingPunct="1">
              <a:buFont typeface="Wingdings" panose="05000000000000000000" pitchFamily="2" charset="2"/>
              <a:buChar char="ü"/>
              <a:defRPr/>
            </a:pPr>
            <a:r>
              <a:rPr lang="es-ES" smtClean="0">
                <a:solidFill>
                  <a:schemeClr val="tx2"/>
                </a:solidFill>
              </a:rPr>
              <a:t>Tumores de Ovario.</a:t>
            </a:r>
          </a:p>
          <a:p>
            <a:pPr eaLnBrk="1" hangingPunct="1">
              <a:buFont typeface="Wingdings" panose="05000000000000000000" pitchFamily="2" charset="2"/>
              <a:buChar char="ü"/>
              <a:defRPr/>
            </a:pPr>
            <a:r>
              <a:rPr lang="es-ES" smtClean="0">
                <a:solidFill>
                  <a:schemeClr val="tx2"/>
                </a:solidFill>
              </a:rPr>
              <a:t>Pólipos.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es-ES" b="1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830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Grp="1" noChangeArrowheads="1"/>
          </p:cNvSpPr>
          <p:nvPr>
            <p:ph type="title"/>
          </p:nvPr>
        </p:nvSpPr>
        <p:spPr>
          <a:xfrm>
            <a:off x="1919288" y="-387350"/>
            <a:ext cx="8229600" cy="1371600"/>
          </a:xfrm>
        </p:spPr>
        <p:txBody>
          <a:bodyPr/>
          <a:lstStyle/>
          <a:p>
            <a:pPr eaLnBrk="1" hangingPunct="1">
              <a:defRPr/>
            </a:pPr>
            <a:r>
              <a:rPr lang="es-ES" sz="4800" dirty="0"/>
              <a:t>Mioma uterino</a:t>
            </a:r>
          </a:p>
        </p:txBody>
      </p:sp>
      <p:sp>
        <p:nvSpPr>
          <p:cNvPr id="165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47850" y="692150"/>
            <a:ext cx="8229600" cy="4114800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defRPr/>
            </a:pPr>
            <a:r>
              <a:rPr lang="es-ES" sz="2400" b="1" dirty="0"/>
              <a:t>Complicaciones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es-ES" sz="2400" b="1" dirty="0"/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s-ES" sz="2400" b="1" dirty="0"/>
              <a:t>Generales: Torsión, Necrosis, Parto del mioma, </a:t>
            </a:r>
            <a:r>
              <a:rPr lang="es-ES" sz="2400" b="1" dirty="0" smtClean="0"/>
              <a:t>Anemia, malignizacion (muy rara)</a:t>
            </a:r>
            <a:endParaRPr lang="es-ES" sz="2400" b="1" dirty="0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es-ES" sz="2400" b="1" dirty="0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es-ES" sz="2400" b="1" dirty="0"/>
              <a:t>En el Embarazo: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es-ES" sz="2400" b="1" dirty="0">
                <a:solidFill>
                  <a:srgbClr val="D3FFFF"/>
                </a:solidFill>
              </a:rPr>
              <a:t> </a:t>
            </a:r>
            <a:r>
              <a:rPr lang="es-ES" sz="2400" b="1" dirty="0"/>
              <a:t>Infección, Placenta previa, Rotura prematura de membrana, Tumor previo, Amenaza de parto </a:t>
            </a:r>
            <a:r>
              <a:rPr lang="es-ES" sz="2400" b="1" dirty="0" err="1"/>
              <a:t>pretérmino</a:t>
            </a:r>
            <a:r>
              <a:rPr lang="es-ES" sz="2400" b="1" dirty="0"/>
              <a:t>, Crecimiento intrauterino retardado, Presentaciones viciosas.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es-ES" sz="2400" b="1" dirty="0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es-ES" sz="2400" b="1" dirty="0"/>
              <a:t>En el Parto y Puerperio: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es-ES" sz="2400" b="1" dirty="0"/>
              <a:t> Distocia de tránsito o egreso, </a:t>
            </a:r>
            <a:r>
              <a:rPr lang="es-ES" sz="2400" b="1" dirty="0" err="1"/>
              <a:t>Acretismo</a:t>
            </a:r>
            <a:r>
              <a:rPr lang="es-ES" sz="2400" b="1" dirty="0"/>
              <a:t> placentario, Alumbramiento demorado, Atonía puerperal, Obstrucción de los loquios, Retraso de la involución uterina.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es-ES" sz="2400" b="1" dirty="0"/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es-ES" sz="24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667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ES" sz="4800" dirty="0"/>
              <a:t>Mioma uterino</a:t>
            </a:r>
          </a:p>
        </p:txBody>
      </p:sp>
      <p:sp>
        <p:nvSpPr>
          <p:cNvPr id="166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47850" y="1484313"/>
            <a:ext cx="8229600" cy="4114800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defRPr/>
            </a:pPr>
            <a:r>
              <a:rPr lang="es-ES" sz="2400" b="1" dirty="0"/>
              <a:t>Conducta: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es-ES" sz="2400" b="1" dirty="0">
              <a:solidFill>
                <a:srgbClr val="D3FFFF"/>
              </a:solidFill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v"/>
              <a:defRPr/>
            </a:pPr>
            <a:r>
              <a:rPr lang="es-ES" sz="2400" b="1" dirty="0">
                <a:solidFill>
                  <a:schemeClr val="tx2"/>
                </a:solidFill>
              </a:rPr>
              <a:t>Depende de: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s-ES" sz="2400" b="1" dirty="0">
                <a:solidFill>
                  <a:schemeClr val="tx2"/>
                </a:solidFill>
              </a:rPr>
              <a:t>    Severidad de los síntomas, edad, paridad, localización del tumor, del tamaño y número, velocidad de crecimiento y complicaciones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endParaRPr lang="es-ES" sz="2400" b="1" dirty="0">
              <a:solidFill>
                <a:schemeClr val="tx2"/>
              </a:solidFill>
            </a:endParaRPr>
          </a:p>
          <a:p>
            <a:pPr eaLnBrk="1" hangingPunct="1">
              <a:buFont typeface="Wingdings" panose="05000000000000000000" pitchFamily="2" charset="2"/>
              <a:buChar char="v"/>
              <a:defRPr/>
            </a:pPr>
            <a:r>
              <a:rPr lang="es-ES" sz="2400" b="1" dirty="0">
                <a:solidFill>
                  <a:schemeClr val="tx2"/>
                </a:solidFill>
              </a:rPr>
              <a:t>Expectante</a:t>
            </a:r>
          </a:p>
          <a:p>
            <a:pPr eaLnBrk="1" hangingPunct="1">
              <a:buFont typeface="Wingdings" panose="05000000000000000000" pitchFamily="2" charset="2"/>
              <a:buChar char="v"/>
              <a:defRPr/>
            </a:pPr>
            <a:endParaRPr lang="es-ES" sz="2400" b="1" dirty="0">
              <a:solidFill>
                <a:schemeClr val="tx2"/>
              </a:solidFill>
            </a:endParaRPr>
          </a:p>
          <a:p>
            <a:pPr eaLnBrk="1" hangingPunct="1">
              <a:buFont typeface="Wingdings" panose="05000000000000000000" pitchFamily="2" charset="2"/>
              <a:buChar char="v"/>
              <a:defRPr/>
            </a:pPr>
            <a:r>
              <a:rPr lang="es-ES" sz="2400" b="1" dirty="0">
                <a:solidFill>
                  <a:schemeClr val="tx2"/>
                </a:solidFill>
              </a:rPr>
              <a:t>Médico</a:t>
            </a:r>
          </a:p>
          <a:p>
            <a:pPr eaLnBrk="1" hangingPunct="1">
              <a:buFont typeface="Wingdings" panose="05000000000000000000" pitchFamily="2" charset="2"/>
              <a:buChar char="v"/>
              <a:defRPr/>
            </a:pPr>
            <a:endParaRPr lang="es-ES" sz="2400" b="1" dirty="0">
              <a:solidFill>
                <a:schemeClr val="tx2"/>
              </a:solidFill>
            </a:endParaRPr>
          </a:p>
          <a:p>
            <a:pPr eaLnBrk="1" hangingPunct="1">
              <a:buFont typeface="Wingdings" panose="05000000000000000000" pitchFamily="2" charset="2"/>
              <a:buChar char="v"/>
              <a:defRPr/>
            </a:pPr>
            <a:r>
              <a:rPr lang="es-ES" sz="2400" b="1" dirty="0">
                <a:solidFill>
                  <a:schemeClr val="tx2"/>
                </a:solidFill>
              </a:rPr>
              <a:t>Quirúrgico</a:t>
            </a:r>
          </a:p>
        </p:txBody>
      </p:sp>
    </p:spTree>
    <p:extLst>
      <p:ext uri="{BB962C8B-B14F-4D97-AF65-F5344CB8AC3E}">
        <p14:creationId xmlns:p14="http://schemas.microsoft.com/office/powerpoint/2010/main" val="4195093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Grp="1" noChangeArrowheads="1"/>
          </p:cNvSpPr>
          <p:nvPr>
            <p:ph type="title"/>
          </p:nvPr>
        </p:nvSpPr>
        <p:spPr>
          <a:xfrm>
            <a:off x="1992313" y="1"/>
            <a:ext cx="8229600" cy="1103313"/>
          </a:xfrm>
        </p:spPr>
        <p:txBody>
          <a:bodyPr/>
          <a:lstStyle/>
          <a:p>
            <a:pPr eaLnBrk="1" hangingPunct="1">
              <a:defRPr/>
            </a:pPr>
            <a:r>
              <a:rPr lang="es-ES" sz="4800" dirty="0"/>
              <a:t>Mioma uterino</a:t>
            </a:r>
          </a:p>
        </p:txBody>
      </p:sp>
      <p:sp>
        <p:nvSpPr>
          <p:cNvPr id="167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0" y="1052513"/>
            <a:ext cx="9144000" cy="4538662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es-ES" sz="2400" dirty="0"/>
              <a:t>Conducta:</a:t>
            </a:r>
          </a:p>
          <a:p>
            <a:pPr>
              <a:lnSpc>
                <a:spcPct val="80000"/>
              </a:lnSpc>
              <a:defRPr/>
            </a:pPr>
            <a:endParaRPr lang="es-ES" sz="2400" dirty="0">
              <a:solidFill>
                <a:srgbClr val="D3FFFF"/>
              </a:solidFill>
            </a:endParaRPr>
          </a:p>
          <a:p>
            <a:pPr>
              <a:lnSpc>
                <a:spcPct val="80000"/>
              </a:lnSpc>
              <a:defRPr/>
            </a:pPr>
            <a:r>
              <a:rPr lang="es-ES" sz="2400" dirty="0" smtClean="0">
                <a:solidFill>
                  <a:schemeClr val="tx2"/>
                </a:solidFill>
              </a:rPr>
              <a:t>Fibromas </a:t>
            </a:r>
            <a:r>
              <a:rPr lang="es-ES" sz="2400" dirty="0">
                <a:solidFill>
                  <a:schemeClr val="tx2"/>
                </a:solidFill>
              </a:rPr>
              <a:t>pequeños y asintomáticos.</a:t>
            </a:r>
          </a:p>
          <a:p>
            <a:pPr>
              <a:lnSpc>
                <a:spcPct val="80000"/>
              </a:lnSpc>
              <a:defRPr/>
            </a:pPr>
            <a:r>
              <a:rPr lang="es-ES" sz="2400" dirty="0" smtClean="0">
                <a:solidFill>
                  <a:schemeClr val="tx2"/>
                </a:solidFill>
              </a:rPr>
              <a:t>En </a:t>
            </a:r>
            <a:r>
              <a:rPr lang="es-ES" sz="2400" dirty="0">
                <a:solidFill>
                  <a:schemeClr val="tx2"/>
                </a:solidFill>
              </a:rPr>
              <a:t>la </a:t>
            </a:r>
            <a:r>
              <a:rPr lang="es-ES" sz="2400" dirty="0" err="1">
                <a:solidFill>
                  <a:schemeClr val="tx2"/>
                </a:solidFill>
              </a:rPr>
              <a:t>perimenopausia</a:t>
            </a:r>
            <a:r>
              <a:rPr lang="es-ES" sz="2400" dirty="0">
                <a:solidFill>
                  <a:schemeClr val="tx2"/>
                </a:solidFill>
              </a:rPr>
              <a:t>.</a:t>
            </a:r>
          </a:p>
          <a:p>
            <a:pPr>
              <a:lnSpc>
                <a:spcPct val="80000"/>
              </a:lnSpc>
              <a:defRPr/>
            </a:pPr>
            <a:r>
              <a:rPr lang="es-ES" sz="2400" dirty="0" smtClean="0">
                <a:solidFill>
                  <a:schemeClr val="tx2"/>
                </a:solidFill>
              </a:rPr>
              <a:t> </a:t>
            </a:r>
            <a:r>
              <a:rPr lang="es-ES" sz="2400" dirty="0">
                <a:solidFill>
                  <a:schemeClr val="tx2"/>
                </a:solidFill>
              </a:rPr>
              <a:t>Durante el embarazo.</a:t>
            </a:r>
          </a:p>
          <a:p>
            <a:pPr>
              <a:lnSpc>
                <a:spcPct val="80000"/>
              </a:lnSpc>
              <a:defRPr/>
            </a:pPr>
            <a:r>
              <a:rPr lang="es-ES" sz="2400" dirty="0" smtClean="0">
                <a:solidFill>
                  <a:schemeClr val="tx2"/>
                </a:solidFill>
              </a:rPr>
              <a:t>Previo </a:t>
            </a:r>
            <a:r>
              <a:rPr lang="es-ES" sz="2400" dirty="0">
                <a:solidFill>
                  <a:schemeClr val="tx2"/>
                </a:solidFill>
              </a:rPr>
              <a:t>a la operación </a:t>
            </a:r>
            <a:r>
              <a:rPr lang="es-ES" sz="2400" dirty="0" err="1">
                <a:solidFill>
                  <a:schemeClr val="tx2"/>
                </a:solidFill>
              </a:rPr>
              <a:t>ó</a:t>
            </a:r>
            <a:r>
              <a:rPr lang="es-ES" sz="2400" dirty="0">
                <a:solidFill>
                  <a:schemeClr val="tx2"/>
                </a:solidFill>
              </a:rPr>
              <a:t> cuando esta </a:t>
            </a:r>
            <a:r>
              <a:rPr lang="es-ES" sz="2400" dirty="0" smtClean="0">
                <a:solidFill>
                  <a:schemeClr val="tx2"/>
                </a:solidFill>
              </a:rPr>
              <a:t>no se va a realizar</a:t>
            </a:r>
            <a:r>
              <a:rPr lang="es-ES" sz="2400" dirty="0">
                <a:solidFill>
                  <a:schemeClr val="tx2"/>
                </a:solidFill>
              </a:rPr>
              <a:t>.</a:t>
            </a:r>
          </a:p>
          <a:p>
            <a:pPr>
              <a:lnSpc>
                <a:spcPct val="80000"/>
              </a:lnSpc>
              <a:defRPr/>
            </a:pPr>
            <a:r>
              <a:rPr lang="es-ES" sz="2400" dirty="0" smtClean="0">
                <a:solidFill>
                  <a:schemeClr val="tx2"/>
                </a:solidFill>
              </a:rPr>
              <a:t>Tratamiento </a:t>
            </a:r>
            <a:r>
              <a:rPr lang="es-ES" sz="2400" dirty="0">
                <a:solidFill>
                  <a:schemeClr val="tx2"/>
                </a:solidFill>
              </a:rPr>
              <a:t>con acupuntura.</a:t>
            </a:r>
          </a:p>
          <a:p>
            <a:pPr>
              <a:lnSpc>
                <a:spcPct val="80000"/>
              </a:lnSpc>
              <a:defRPr/>
            </a:pPr>
            <a:r>
              <a:rPr lang="es-ES" sz="2400" dirty="0" smtClean="0">
                <a:solidFill>
                  <a:schemeClr val="tx2"/>
                </a:solidFill>
              </a:rPr>
              <a:t>Hormonoterapia</a:t>
            </a:r>
            <a:r>
              <a:rPr lang="es-ES" sz="2400" dirty="0">
                <a:solidFill>
                  <a:schemeClr val="tx2"/>
                </a:solidFill>
              </a:rPr>
              <a:t>: Progesterona, </a:t>
            </a:r>
            <a:r>
              <a:rPr lang="es-ES" sz="2400" dirty="0" err="1">
                <a:solidFill>
                  <a:schemeClr val="tx2"/>
                </a:solidFill>
              </a:rPr>
              <a:t>Danazol</a:t>
            </a:r>
            <a:r>
              <a:rPr lang="es-ES" sz="2400" dirty="0">
                <a:solidFill>
                  <a:schemeClr val="tx2"/>
                </a:solidFill>
              </a:rPr>
              <a:t> y </a:t>
            </a:r>
            <a:r>
              <a:rPr lang="es-ES" sz="2400" dirty="0" smtClean="0">
                <a:solidFill>
                  <a:schemeClr val="tx2"/>
                </a:solidFill>
              </a:rPr>
              <a:t> </a:t>
            </a:r>
            <a:r>
              <a:rPr lang="es-ES" sz="2400" dirty="0">
                <a:solidFill>
                  <a:schemeClr val="tx2"/>
                </a:solidFill>
              </a:rPr>
              <a:t>análogos de la </a:t>
            </a:r>
            <a:r>
              <a:rPr lang="es-ES" sz="2400" dirty="0" smtClean="0">
                <a:solidFill>
                  <a:schemeClr val="tx2"/>
                </a:solidFill>
              </a:rPr>
              <a:t>   GNRH</a:t>
            </a:r>
            <a:r>
              <a:rPr lang="es-ES" sz="2400" dirty="0">
                <a:solidFill>
                  <a:schemeClr val="tx2"/>
                </a:solidFill>
              </a:rPr>
              <a:t>.</a:t>
            </a:r>
          </a:p>
          <a:p>
            <a:pPr>
              <a:lnSpc>
                <a:spcPct val="80000"/>
              </a:lnSpc>
              <a:defRPr/>
            </a:pPr>
            <a:r>
              <a:rPr lang="es-ES" sz="2400" dirty="0" smtClean="0">
                <a:solidFill>
                  <a:schemeClr val="tx2"/>
                </a:solidFill>
              </a:rPr>
              <a:t>Tto Quirúrgico:      </a:t>
            </a:r>
            <a:r>
              <a:rPr lang="es-ES" sz="2400" dirty="0" err="1" smtClean="0">
                <a:solidFill>
                  <a:schemeClr val="tx2"/>
                </a:solidFill>
              </a:rPr>
              <a:t>Miomectomía</a:t>
            </a:r>
            <a:r>
              <a:rPr lang="es-ES" sz="2400" dirty="0" smtClean="0">
                <a:solidFill>
                  <a:schemeClr val="tx2"/>
                </a:solidFill>
              </a:rPr>
              <a:t> </a:t>
            </a:r>
            <a:endParaRPr lang="es-ES" sz="2400" dirty="0">
              <a:solidFill>
                <a:schemeClr val="tx2"/>
              </a:solidFill>
            </a:endParaRPr>
          </a:p>
          <a:p>
            <a:pPr>
              <a:lnSpc>
                <a:spcPct val="80000"/>
              </a:lnSpc>
              <a:defRPr/>
            </a:pPr>
            <a:r>
              <a:rPr lang="es-ES" sz="2400" dirty="0">
                <a:solidFill>
                  <a:schemeClr val="tx2"/>
                </a:solidFill>
              </a:rPr>
              <a:t>		        Histerectomía Total Abdominal con o sin </a:t>
            </a:r>
            <a:r>
              <a:rPr lang="es-ES" sz="2400" dirty="0" err="1">
                <a:solidFill>
                  <a:schemeClr val="tx2"/>
                </a:solidFill>
              </a:rPr>
              <a:t>anexectomía</a:t>
            </a:r>
            <a:r>
              <a:rPr lang="es-ES" sz="2400" dirty="0">
                <a:solidFill>
                  <a:schemeClr val="tx2"/>
                </a:solidFill>
              </a:rPr>
              <a:t> </a:t>
            </a:r>
          </a:p>
          <a:p>
            <a:pPr>
              <a:lnSpc>
                <a:spcPct val="80000"/>
              </a:lnSpc>
              <a:defRPr/>
            </a:pPr>
            <a:r>
              <a:rPr lang="es-ES" sz="2400" dirty="0">
                <a:solidFill>
                  <a:schemeClr val="tx2"/>
                </a:solidFill>
              </a:rPr>
              <a:t>		        Histerectomía vaginal</a:t>
            </a:r>
          </a:p>
          <a:p>
            <a:pPr>
              <a:lnSpc>
                <a:spcPct val="80000"/>
              </a:lnSpc>
              <a:defRPr/>
            </a:pPr>
            <a:r>
              <a:rPr lang="es-ES" sz="2400" dirty="0">
                <a:solidFill>
                  <a:schemeClr val="tx2"/>
                </a:solidFill>
              </a:rPr>
              <a:t>		        Cirugía de </a:t>
            </a:r>
            <a:r>
              <a:rPr lang="es-ES" sz="2400" dirty="0" smtClean="0">
                <a:solidFill>
                  <a:schemeClr val="tx2"/>
                </a:solidFill>
              </a:rPr>
              <a:t>mínimo </a:t>
            </a:r>
            <a:r>
              <a:rPr lang="es-ES" sz="2400" dirty="0">
                <a:solidFill>
                  <a:schemeClr val="tx2"/>
                </a:solidFill>
              </a:rPr>
              <a:t>acceso</a:t>
            </a:r>
          </a:p>
          <a:p>
            <a:pPr>
              <a:lnSpc>
                <a:spcPct val="80000"/>
              </a:lnSpc>
              <a:defRPr/>
            </a:pPr>
            <a:endParaRPr lang="es-ES" sz="2400" dirty="0">
              <a:solidFill>
                <a:schemeClr val="tx2"/>
              </a:solidFill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es-ES" sz="2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5796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ES" dirty="0" smtClean="0"/>
              <a:t>Bibliografía</a:t>
            </a:r>
          </a:p>
        </p:txBody>
      </p:sp>
      <p:sp>
        <p:nvSpPr>
          <p:cNvPr id="168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92313" y="1557338"/>
            <a:ext cx="8229600" cy="4538662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es-ES" sz="2000" b="1" dirty="0"/>
              <a:t>Básica:</a:t>
            </a:r>
          </a:p>
          <a:p>
            <a:pPr eaLnBrk="1" hangingPunct="1">
              <a:lnSpc>
                <a:spcPct val="80000"/>
              </a:lnSpc>
              <a:defRPr/>
            </a:pPr>
            <a:endParaRPr lang="es-ES" sz="2000" b="1" dirty="0">
              <a:solidFill>
                <a:srgbClr val="D3FFFF"/>
              </a:solidFill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s-ES" sz="2000" dirty="0" err="1">
                <a:solidFill>
                  <a:schemeClr val="tx2"/>
                </a:solidFill>
              </a:rPr>
              <a:t>Rigol</a:t>
            </a:r>
            <a:r>
              <a:rPr lang="es-ES" sz="2000" dirty="0">
                <a:solidFill>
                  <a:schemeClr val="tx2"/>
                </a:solidFill>
              </a:rPr>
              <a:t> R.: Obstetricia y Ginecología. Disponible en: http: //bvs.sld.cu /libros texto/libro de Ginecología y Obstetricia/</a:t>
            </a:r>
            <a:r>
              <a:rPr lang="es-ES" sz="2000" dirty="0" err="1">
                <a:solidFill>
                  <a:schemeClr val="tx2"/>
                </a:solidFill>
              </a:rPr>
              <a:t>indice</a:t>
            </a:r>
            <a:r>
              <a:rPr lang="es-ES" sz="2000" dirty="0">
                <a:solidFill>
                  <a:schemeClr val="tx2"/>
                </a:solidFill>
              </a:rPr>
              <a:t>. </a:t>
            </a:r>
            <a:r>
              <a:rPr lang="es-ES" sz="2000" dirty="0" err="1">
                <a:solidFill>
                  <a:schemeClr val="tx2"/>
                </a:solidFill>
              </a:rPr>
              <a:t>html</a:t>
            </a:r>
            <a:r>
              <a:rPr lang="es-ES" sz="2000" dirty="0">
                <a:solidFill>
                  <a:schemeClr val="tx2"/>
                </a:solidFill>
              </a:rPr>
              <a:t>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s-ES" sz="2000" dirty="0">
                <a:solidFill>
                  <a:schemeClr val="tx2"/>
                </a:solidFill>
              </a:rPr>
              <a:t>Grupo Nacional Obstetricia-Ginecología:         Manual de Procedimiento de Ginecología, temas 25, 30,37, 39; 1986.</a:t>
            </a:r>
          </a:p>
          <a:p>
            <a:pPr eaLnBrk="1" hangingPunct="1">
              <a:lnSpc>
                <a:spcPct val="80000"/>
              </a:lnSpc>
              <a:defRPr/>
            </a:pPr>
            <a:endParaRPr lang="es-ES" sz="2000" dirty="0">
              <a:solidFill>
                <a:schemeClr val="tx2"/>
              </a:solidFill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s-ES" sz="2000" b="1" dirty="0"/>
              <a:t>Complementaria:</a:t>
            </a:r>
          </a:p>
          <a:p>
            <a:pPr eaLnBrk="1" hangingPunct="1">
              <a:lnSpc>
                <a:spcPct val="80000"/>
              </a:lnSpc>
              <a:defRPr/>
            </a:pPr>
            <a:endParaRPr lang="es-ES" sz="2000" b="1" dirty="0">
              <a:solidFill>
                <a:srgbClr val="D3FFFF"/>
              </a:solidFill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s-ES" sz="2000" dirty="0">
                <a:solidFill>
                  <a:schemeClr val="tx2"/>
                </a:solidFill>
              </a:rPr>
              <a:t>Botella </a:t>
            </a:r>
            <a:r>
              <a:rPr lang="es-ES" sz="2000" dirty="0" err="1">
                <a:solidFill>
                  <a:schemeClr val="tx2"/>
                </a:solidFill>
              </a:rPr>
              <a:t>J.:Tratado</a:t>
            </a:r>
            <a:r>
              <a:rPr lang="es-ES" sz="2000" dirty="0">
                <a:solidFill>
                  <a:schemeClr val="tx2"/>
                </a:solidFill>
              </a:rPr>
              <a:t> de Ginecología, 871-882;1993. Oliva R. J.A: Temas de Ginecología, disponible en: http://bvs.sld.cu/libros/ginecología/</a:t>
            </a:r>
            <a:r>
              <a:rPr lang="es-ES" sz="2000" dirty="0" err="1">
                <a:solidFill>
                  <a:schemeClr val="tx2"/>
                </a:solidFill>
              </a:rPr>
              <a:t>indice</a:t>
            </a:r>
            <a:r>
              <a:rPr lang="es-ES" sz="2000" dirty="0">
                <a:solidFill>
                  <a:schemeClr val="tx2"/>
                </a:solidFill>
              </a:rPr>
              <a:t>. </a:t>
            </a:r>
            <a:r>
              <a:rPr lang="es-ES" sz="2000" dirty="0" err="1">
                <a:solidFill>
                  <a:schemeClr val="tx2"/>
                </a:solidFill>
              </a:rPr>
              <a:t>html</a:t>
            </a:r>
            <a:r>
              <a:rPr lang="es-ES" sz="2000" dirty="0">
                <a:solidFill>
                  <a:schemeClr val="tx2"/>
                </a:solidFill>
              </a:rPr>
              <a:t>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s-ES" sz="2000" dirty="0">
                <a:solidFill>
                  <a:schemeClr val="tx2"/>
                </a:solidFill>
              </a:rPr>
              <a:t>González Merlo J.: Libro de texto Ginecología,331-351;1996.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s-ES" sz="2000" dirty="0" err="1">
                <a:solidFill>
                  <a:schemeClr val="tx2"/>
                </a:solidFill>
              </a:rPr>
              <a:t>Rowins</a:t>
            </a:r>
            <a:r>
              <a:rPr lang="es-ES" sz="2000" dirty="0">
                <a:solidFill>
                  <a:schemeClr val="tx2"/>
                </a:solidFill>
              </a:rPr>
              <a:t>. Patología estructural y funcional, 1082-1083. 6ta. Ed. </a:t>
            </a:r>
            <a:r>
              <a:rPr lang="es-ES" sz="2000" dirty="0" err="1">
                <a:solidFill>
                  <a:schemeClr val="tx2"/>
                </a:solidFill>
              </a:rPr>
              <a:t>Cotran</a:t>
            </a:r>
            <a:r>
              <a:rPr lang="es-ES" sz="2000" dirty="0">
                <a:solidFill>
                  <a:schemeClr val="tx2"/>
                </a:solidFill>
              </a:rPr>
              <a:t>. </a:t>
            </a:r>
            <a:r>
              <a:rPr lang="es-ES" sz="2000" dirty="0" err="1">
                <a:solidFill>
                  <a:schemeClr val="tx2"/>
                </a:solidFill>
              </a:rPr>
              <a:t>Kumar</a:t>
            </a:r>
            <a:r>
              <a:rPr lang="es-ES" sz="2000" dirty="0">
                <a:solidFill>
                  <a:schemeClr val="tx2"/>
                </a:solidFill>
              </a:rPr>
              <a:t>. </a:t>
            </a:r>
            <a:r>
              <a:rPr lang="es-ES" sz="2000" dirty="0" err="1">
                <a:solidFill>
                  <a:schemeClr val="tx2"/>
                </a:solidFill>
              </a:rPr>
              <a:t>Colins</a:t>
            </a:r>
            <a:r>
              <a:rPr lang="es-ES" sz="2000" dirty="0">
                <a:solidFill>
                  <a:schemeClr val="tx2"/>
                </a:solidFill>
              </a:rPr>
              <a:t>; 2000.</a:t>
            </a:r>
          </a:p>
          <a:p>
            <a:pPr eaLnBrk="1" hangingPunct="1">
              <a:lnSpc>
                <a:spcPct val="80000"/>
              </a:lnSpc>
              <a:defRPr/>
            </a:pPr>
            <a:endParaRPr lang="es-ES" sz="2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3550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811369" y="528034"/>
            <a:ext cx="10959921" cy="7848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Cuadro Clínico 1</a:t>
            </a:r>
          </a:p>
          <a:p>
            <a:endParaRPr lang="es-ES" dirty="0"/>
          </a:p>
          <a:p>
            <a:r>
              <a:rPr lang="es-ES" dirty="0" smtClean="0"/>
              <a:t>Paciente de 21 años de edad,  nuligesta, la cual viene por presentar dolor en bajo vientre, con ciclos menstruales normales FM:3-5/29 </a:t>
            </a:r>
          </a:p>
          <a:p>
            <a:r>
              <a:rPr lang="es-ES" dirty="0" smtClean="0"/>
              <a:t>Al examen se constata: </a:t>
            </a:r>
          </a:p>
          <a:p>
            <a:r>
              <a:rPr lang="es-ES" dirty="0" smtClean="0"/>
              <a:t>TV: útero aumentado de tamaño y consistencia sobre todo a nivel del fondo uterino donde se constata una tumoración de alrededor de 10 </a:t>
            </a:r>
            <a:r>
              <a:rPr lang="es-ES" dirty="0" err="1" smtClean="0"/>
              <a:t>cms</a:t>
            </a:r>
            <a:r>
              <a:rPr lang="es-ES" dirty="0" smtClean="0"/>
              <a:t>., dolorosa y móvil </a:t>
            </a:r>
          </a:p>
          <a:p>
            <a:endParaRPr lang="es-ES" dirty="0"/>
          </a:p>
          <a:p>
            <a:pPr marL="342900" indent="-342900">
              <a:buAutoNum type="alphaLcParenR"/>
            </a:pPr>
            <a:r>
              <a:rPr lang="es-ES" dirty="0" smtClean="0"/>
              <a:t>Que tipo de mioma sería según la clasificación </a:t>
            </a:r>
            <a:r>
              <a:rPr lang="es-ES" dirty="0" err="1" smtClean="0"/>
              <a:t>anatomo</a:t>
            </a:r>
            <a:r>
              <a:rPr lang="es-ES" dirty="0" smtClean="0"/>
              <a:t> patológica</a:t>
            </a:r>
          </a:p>
          <a:p>
            <a:pPr marL="342900" indent="-342900">
              <a:buAutoNum type="alphaLcParenR"/>
            </a:pPr>
            <a:r>
              <a:rPr lang="es-ES" dirty="0" smtClean="0"/>
              <a:t>Que conducta usted seguiría.</a:t>
            </a:r>
          </a:p>
          <a:p>
            <a:pPr marL="342900" indent="-342900">
              <a:buAutoNum type="alphaLcParenR"/>
            </a:pPr>
            <a:endParaRPr lang="es-ES" dirty="0"/>
          </a:p>
          <a:p>
            <a:pPr marL="342900" indent="-342900">
              <a:buAutoNum type="alphaLcParenR"/>
            </a:pPr>
            <a:endParaRPr lang="es-ES" dirty="0" smtClean="0"/>
          </a:p>
          <a:p>
            <a:r>
              <a:rPr lang="es-ES" dirty="0" smtClean="0"/>
              <a:t>Cuadro clínico 2</a:t>
            </a:r>
          </a:p>
          <a:p>
            <a:r>
              <a:rPr lang="es-ES" dirty="0" smtClean="0"/>
              <a:t>Paciente de 37 años de edad la cual tiene antecedentes de diagnóstico previo de fibroma uterino , G7 P 1 A6</a:t>
            </a:r>
          </a:p>
          <a:p>
            <a:r>
              <a:rPr lang="es-ES" dirty="0" smtClean="0"/>
              <a:t>La cual llega con sangramiento genital abundante con duración de 15 días acompañado de decaimiento marcado</a:t>
            </a:r>
          </a:p>
          <a:p>
            <a:r>
              <a:rPr lang="es-ES" dirty="0" smtClean="0"/>
              <a:t>Al examen </a:t>
            </a:r>
          </a:p>
          <a:p>
            <a:r>
              <a:rPr lang="es-ES" dirty="0" smtClean="0"/>
              <a:t>Mucosas </a:t>
            </a:r>
            <a:r>
              <a:rPr lang="es-ES" dirty="0" err="1" smtClean="0"/>
              <a:t>Hipocoloreadas</a:t>
            </a:r>
            <a:r>
              <a:rPr lang="es-ES" dirty="0" smtClean="0"/>
              <a:t> , Taquicardia.</a:t>
            </a:r>
          </a:p>
          <a:p>
            <a:pPr marL="342900" indent="-342900">
              <a:buAutoNum type="alphaLcParenR"/>
            </a:pPr>
            <a:r>
              <a:rPr lang="es-ES" dirty="0" smtClean="0"/>
              <a:t>que conducta </a:t>
            </a:r>
            <a:r>
              <a:rPr lang="es-ES" dirty="0" err="1" smtClean="0"/>
              <a:t>tomaria</a:t>
            </a:r>
            <a:r>
              <a:rPr lang="es-ES" dirty="0" smtClean="0"/>
              <a:t> de inmediato</a:t>
            </a:r>
          </a:p>
          <a:p>
            <a:pPr marL="342900" indent="-342900">
              <a:buAutoNum type="alphaLcParenR"/>
            </a:pPr>
            <a:r>
              <a:rPr lang="es-ES" dirty="0" smtClean="0"/>
              <a:t>Cual seria la conducta definitiva</a:t>
            </a:r>
          </a:p>
          <a:p>
            <a:pPr marL="342900" indent="-342900">
              <a:buAutoNum type="alphaLcParenR"/>
            </a:pPr>
            <a:endParaRPr lang="es-ES" dirty="0"/>
          </a:p>
          <a:p>
            <a:pPr marL="342900" indent="-342900">
              <a:buAutoNum type="alphaLcParenR"/>
            </a:pPr>
            <a:endParaRPr lang="es-ES" dirty="0" smtClean="0"/>
          </a:p>
          <a:p>
            <a:pPr marL="342900" indent="-342900">
              <a:buAutoNum type="alphaLcParenR"/>
            </a:pPr>
            <a:endParaRPr lang="es-ES" dirty="0"/>
          </a:p>
          <a:p>
            <a:pPr marL="342900" indent="-342900">
              <a:buAutoNum type="alphaLcParenR"/>
            </a:pPr>
            <a:endParaRPr lang="es-ES" dirty="0" smtClean="0"/>
          </a:p>
          <a:p>
            <a:pPr marL="342900" indent="-342900">
              <a:buAutoNum type="alphaLcParenR"/>
            </a:pPr>
            <a:endParaRPr lang="es-ES" dirty="0"/>
          </a:p>
          <a:p>
            <a:pPr marL="342900" indent="-342900">
              <a:buAutoNum type="alphaLcParenR"/>
            </a:pPr>
            <a:endParaRPr lang="es-ES" dirty="0" smtClean="0"/>
          </a:p>
          <a:p>
            <a:pPr marL="342900" indent="-342900">
              <a:buAutoNum type="alphaLcParenR"/>
            </a:pPr>
            <a:endParaRPr lang="es-ES" dirty="0"/>
          </a:p>
          <a:p>
            <a:pPr marL="342900" indent="-342900">
              <a:buAutoNum type="alphaLcParenR"/>
            </a:pPr>
            <a:endParaRPr lang="es-ES" dirty="0" smtClean="0"/>
          </a:p>
          <a:p>
            <a:pPr marL="342900" indent="-342900">
              <a:buAutoNum type="alphaLcParenR"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6611424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785611" y="540913"/>
            <a:ext cx="1076673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Cuadro Clínico 3</a:t>
            </a:r>
          </a:p>
          <a:p>
            <a:endParaRPr lang="es-ES" dirty="0"/>
          </a:p>
          <a:p>
            <a:r>
              <a:rPr lang="es-ES" dirty="0" smtClean="0"/>
              <a:t>Paciente de 49 años de edad con antecedentes de 2 partos , eumenorreica anterior que viene presentando un cuadro de hipermenorrea hace 3 meses</a:t>
            </a:r>
          </a:p>
          <a:p>
            <a:r>
              <a:rPr lang="es-ES" dirty="0" smtClean="0"/>
              <a:t>Al examen</a:t>
            </a:r>
          </a:p>
          <a:p>
            <a:r>
              <a:rPr lang="es-ES" dirty="0" smtClean="0"/>
              <a:t>Mucosas Normocoloreadas</a:t>
            </a:r>
          </a:p>
          <a:p>
            <a:r>
              <a:rPr lang="es-ES" dirty="0" err="1" smtClean="0"/>
              <a:t>Cardiorresp</a:t>
            </a:r>
            <a:r>
              <a:rPr lang="es-ES" dirty="0" smtClean="0"/>
              <a:t>: Sin alteraciones</a:t>
            </a:r>
          </a:p>
          <a:p>
            <a:r>
              <a:rPr lang="es-ES" dirty="0" smtClean="0"/>
              <a:t>TV: Útero en AV aumentado de tamaño y consistencia de superficie algo irregular de alrededor de 9 </a:t>
            </a:r>
            <a:r>
              <a:rPr lang="es-ES" dirty="0" err="1" smtClean="0"/>
              <a:t>cms</a:t>
            </a:r>
            <a:r>
              <a:rPr lang="es-ES" dirty="0" smtClean="0"/>
              <a:t> de diámetro Anejos libres</a:t>
            </a:r>
          </a:p>
          <a:p>
            <a:r>
              <a:rPr lang="es-ES" dirty="0" smtClean="0"/>
              <a:t>a) Diga que opciones terapéuticas le puede plantear a </a:t>
            </a:r>
            <a:r>
              <a:rPr lang="es-ES" smtClean="0"/>
              <a:t>esta paciente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683339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847850" y="0"/>
            <a:ext cx="8229600" cy="1371600"/>
          </a:xfrm>
        </p:spPr>
        <p:txBody>
          <a:bodyPr/>
          <a:lstStyle/>
          <a:p>
            <a:pPr eaLnBrk="1" hangingPunct="1">
              <a:defRPr/>
            </a:pPr>
            <a:r>
              <a:rPr lang="es-ES" dirty="0" smtClean="0"/>
              <a:t>Mioma uterino</a:t>
            </a:r>
          </a:p>
        </p:txBody>
      </p:sp>
      <p:sp>
        <p:nvSpPr>
          <p:cNvPr id="146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919289" y="1484314"/>
            <a:ext cx="4752975" cy="4681537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es-ES" sz="1000">
                <a:solidFill>
                  <a:schemeClr val="tx2"/>
                </a:solidFill>
              </a:rPr>
              <a:t>   </a:t>
            </a:r>
            <a:r>
              <a:rPr lang="es-ES" sz="2400">
                <a:solidFill>
                  <a:schemeClr val="tx2"/>
                </a:solidFill>
              </a:rPr>
              <a:t>Es un tumor benigno que se origina de fibras musculares lisas del útero.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es-ES" sz="2400">
              <a:solidFill>
                <a:schemeClr val="tx2"/>
              </a:solidFill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es-ES" sz="2400">
                <a:solidFill>
                  <a:schemeClr val="tx2"/>
                </a:solidFill>
              </a:rPr>
              <a:t>	Es el más frecuente del tracto genital femenino.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es-ES" sz="2400">
              <a:solidFill>
                <a:schemeClr val="tx2"/>
              </a:solidFill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es-ES" sz="2400">
                <a:solidFill>
                  <a:schemeClr val="tx2"/>
                </a:solidFill>
              </a:rPr>
              <a:t>	Se presenta fundamentalmente entre los 30 y 50 años en mujeres de la raza negra y nulíparas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es-ES" sz="2400">
                <a:solidFill>
                  <a:schemeClr val="tx2"/>
                </a:solidFill>
              </a:rPr>
              <a:t> 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es-ES" sz="2400">
                <a:solidFill>
                  <a:schemeClr val="tx2"/>
                </a:solidFill>
              </a:rPr>
              <a:t>    Sinonimia: Leiomioma, Fibroma, Fibroide, Fibromioma</a:t>
            </a:r>
          </a:p>
        </p:txBody>
      </p:sp>
      <p:pic>
        <p:nvPicPr>
          <p:cNvPr id="33796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24675" y="1484313"/>
            <a:ext cx="3492500" cy="4608512"/>
          </a:xfrm>
          <a:noFill/>
        </p:spPr>
      </p:pic>
    </p:spTree>
    <p:extLst>
      <p:ext uri="{BB962C8B-B14F-4D97-AF65-F5344CB8AC3E}">
        <p14:creationId xmlns:p14="http://schemas.microsoft.com/office/powerpoint/2010/main" val="4129132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ES" smtClean="0"/>
              <a:t>Etiopatogenia</a:t>
            </a:r>
          </a:p>
        </p:txBody>
      </p:sp>
      <p:sp>
        <p:nvSpPr>
          <p:cNvPr id="181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1" y="1628775"/>
            <a:ext cx="8964613" cy="2520950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es-ES" smtClean="0">
                <a:solidFill>
                  <a:schemeClr val="tx2"/>
                </a:solidFill>
              </a:rPr>
              <a:t>Histogénesis: Guarda relación con las células  			 de reserva (genitoblastos).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es-ES" smtClean="0">
              <a:solidFill>
                <a:schemeClr val="tx2"/>
              </a:solidFill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s-ES" smtClean="0">
                <a:solidFill>
                  <a:schemeClr val="tx2"/>
                </a:solidFill>
              </a:rPr>
              <a:t>Hiperestrogenismo: Depende del estimulo estrogénico aumentando y mantenido.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es-ES" smtClean="0">
              <a:solidFill>
                <a:schemeClr val="tx2"/>
              </a:solidFill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s-ES" smtClean="0">
                <a:solidFill>
                  <a:schemeClr val="tx2"/>
                </a:solidFill>
              </a:rPr>
              <a:t>Factores Genéticos: Restos embrionarios con memoria mulleriana.</a:t>
            </a:r>
          </a:p>
        </p:txBody>
      </p:sp>
    </p:spTree>
    <p:extLst>
      <p:ext uri="{BB962C8B-B14F-4D97-AF65-F5344CB8AC3E}">
        <p14:creationId xmlns:p14="http://schemas.microsoft.com/office/powerpoint/2010/main" val="3479108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ES" dirty="0" smtClean="0"/>
              <a:t>Mioma uterino</a:t>
            </a:r>
          </a:p>
        </p:txBody>
      </p:sp>
      <p:sp>
        <p:nvSpPr>
          <p:cNvPr id="1474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981200" y="1557338"/>
            <a:ext cx="4038600" cy="489585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s-ES" sz="2400">
                <a:solidFill>
                  <a:schemeClr val="tx2"/>
                </a:solidFill>
              </a:rPr>
              <a:t>Según su localización, los miomas pueden ser: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es-ES" sz="2400">
              <a:solidFill>
                <a:schemeClr val="tx2"/>
              </a:solidFill>
            </a:endParaRPr>
          </a:p>
          <a:p>
            <a:pPr eaLnBrk="1" hangingPunct="1">
              <a:defRPr/>
            </a:pPr>
            <a:r>
              <a:rPr lang="es-ES" sz="2400" b="1">
                <a:solidFill>
                  <a:schemeClr val="tx2"/>
                </a:solidFill>
              </a:rPr>
              <a:t>Submucosos</a:t>
            </a:r>
          </a:p>
          <a:p>
            <a:pPr eaLnBrk="1" hangingPunct="1">
              <a:defRPr/>
            </a:pPr>
            <a:r>
              <a:rPr lang="es-ES" sz="2400" b="1">
                <a:solidFill>
                  <a:schemeClr val="tx2"/>
                </a:solidFill>
              </a:rPr>
              <a:t>Intramurales</a:t>
            </a:r>
          </a:p>
          <a:p>
            <a:pPr eaLnBrk="1" hangingPunct="1">
              <a:defRPr/>
            </a:pPr>
            <a:r>
              <a:rPr lang="es-ES" sz="2400" b="1">
                <a:solidFill>
                  <a:schemeClr val="tx2"/>
                </a:solidFill>
              </a:rPr>
              <a:t>Subserosos</a:t>
            </a:r>
          </a:p>
          <a:p>
            <a:pPr eaLnBrk="1" hangingPunct="1">
              <a:defRPr/>
            </a:pPr>
            <a:r>
              <a:rPr lang="es-ES" sz="2400" b="1">
                <a:solidFill>
                  <a:schemeClr val="tx2"/>
                </a:solidFill>
              </a:rPr>
              <a:t>Intraligamentario</a:t>
            </a:r>
          </a:p>
          <a:p>
            <a:pPr eaLnBrk="1" hangingPunct="1">
              <a:defRPr/>
            </a:pPr>
            <a:r>
              <a:rPr lang="es-ES" sz="2400" b="1">
                <a:solidFill>
                  <a:schemeClr val="tx2"/>
                </a:solidFill>
              </a:rPr>
              <a:t>Cervicales</a:t>
            </a:r>
          </a:p>
        </p:txBody>
      </p:sp>
      <p:pic>
        <p:nvPicPr>
          <p:cNvPr id="35844" name="Picture 5" descr="mioma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24564" y="1700214"/>
            <a:ext cx="4319587" cy="46815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2036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ES" sz="4000" dirty="0"/>
              <a:t>Mioma uterino</a:t>
            </a:r>
            <a:br>
              <a:rPr lang="es-ES" sz="4000" dirty="0"/>
            </a:br>
            <a:r>
              <a:rPr lang="es-ES" sz="4000" dirty="0"/>
              <a:t> </a:t>
            </a:r>
            <a:r>
              <a:rPr lang="es-ES" sz="3200" dirty="0"/>
              <a:t>CUADRO CLÍNICO</a:t>
            </a:r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s-ES" b="1" i="1">
                <a:solidFill>
                  <a:schemeClr val="tx2"/>
                </a:solidFill>
              </a:rPr>
              <a:t>Sangrado uterino anormal.</a:t>
            </a:r>
          </a:p>
          <a:p>
            <a:pPr eaLnBrk="1" hangingPunct="1"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s-ES" b="1" i="1">
                <a:solidFill>
                  <a:schemeClr val="tx2"/>
                </a:solidFill>
              </a:rPr>
              <a:t>Dolor</a:t>
            </a:r>
          </a:p>
          <a:p>
            <a:pPr eaLnBrk="1" hangingPunct="1"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s-ES" b="1" i="1">
                <a:solidFill>
                  <a:schemeClr val="tx2"/>
                </a:solidFill>
              </a:rPr>
              <a:t>Compresión  a las vísceras vecinas</a:t>
            </a:r>
          </a:p>
          <a:p>
            <a:pPr eaLnBrk="1" hangingPunct="1"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s-ES" b="1" i="1">
                <a:solidFill>
                  <a:schemeClr val="tx2"/>
                </a:solidFill>
              </a:rPr>
              <a:t>Aumento de volumen del abdomen</a:t>
            </a:r>
          </a:p>
          <a:p>
            <a:pPr eaLnBrk="1" hangingPunct="1"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s-ES" b="1" i="1">
                <a:solidFill>
                  <a:schemeClr val="tx2"/>
                </a:solidFill>
              </a:rPr>
              <a:t>Anemia</a:t>
            </a:r>
          </a:p>
          <a:p>
            <a:pPr eaLnBrk="1" hangingPunct="1"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s-ES" b="1" i="1">
                <a:solidFill>
                  <a:schemeClr val="tx2"/>
                </a:solidFill>
              </a:rPr>
              <a:t>Infertilidad</a:t>
            </a:r>
          </a:p>
          <a:p>
            <a:pPr eaLnBrk="1" hangingPunct="1"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s-ES" b="1" i="1">
                <a:solidFill>
                  <a:schemeClr val="tx2"/>
                </a:solidFill>
              </a:rPr>
              <a:t>Anomalías en el trabajo de parto</a:t>
            </a:r>
          </a:p>
          <a:p>
            <a:pPr eaLnBrk="1" hangingPunct="1">
              <a:defRPr/>
            </a:pPr>
            <a:endParaRPr lang="es-ES" sz="24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9425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8" name="Rectangle 4"/>
          <p:cNvSpPr>
            <a:spLocks noGrp="1" noChangeArrowheads="1"/>
          </p:cNvSpPr>
          <p:nvPr>
            <p:ph type="title"/>
          </p:nvPr>
        </p:nvSpPr>
        <p:spPr>
          <a:xfrm>
            <a:off x="1524000" y="381001"/>
            <a:ext cx="8686800" cy="5711825"/>
          </a:xfrm>
        </p:spPr>
        <p:txBody>
          <a:bodyPr/>
          <a:lstStyle/>
          <a:p>
            <a:pPr eaLnBrk="1" hangingPunct="1">
              <a:defRPr/>
            </a:pPr>
            <a:r>
              <a:rPr lang="es-ES" dirty="0" smtClean="0"/>
              <a:t/>
            </a:r>
            <a:br>
              <a:rPr lang="es-ES" dirty="0" smtClean="0"/>
            </a:br>
            <a:r>
              <a:rPr lang="es-ES" dirty="0" smtClean="0"/>
              <a:t>Mioma uterino</a:t>
            </a:r>
            <a:br>
              <a:rPr lang="es-ES" dirty="0" smtClean="0"/>
            </a:br>
            <a:r>
              <a:rPr lang="es-ES" dirty="0" smtClean="0"/>
              <a:t/>
            </a:r>
            <a:br>
              <a:rPr lang="es-ES" dirty="0" smtClean="0"/>
            </a:br>
            <a:r>
              <a:rPr lang="es-ES" dirty="0" smtClean="0"/>
              <a:t>Cuadro clínico según su localización</a:t>
            </a:r>
          </a:p>
        </p:txBody>
      </p:sp>
    </p:spTree>
    <p:extLst>
      <p:ext uri="{BB962C8B-B14F-4D97-AF65-F5344CB8AC3E}">
        <p14:creationId xmlns:p14="http://schemas.microsoft.com/office/powerpoint/2010/main" val="495593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80" name="Rectangle 4"/>
          <p:cNvSpPr>
            <a:spLocks noGrp="1" noChangeArrowheads="1"/>
          </p:cNvSpPr>
          <p:nvPr>
            <p:ph type="title"/>
          </p:nvPr>
        </p:nvSpPr>
        <p:spPr>
          <a:xfrm>
            <a:off x="2063750" y="0"/>
            <a:ext cx="8229600" cy="908050"/>
          </a:xfrm>
        </p:spPr>
        <p:txBody>
          <a:bodyPr/>
          <a:lstStyle/>
          <a:p>
            <a:pPr eaLnBrk="1" hangingPunct="1">
              <a:defRPr/>
            </a:pPr>
            <a:r>
              <a:rPr lang="es-ES" dirty="0" smtClean="0"/>
              <a:t>Miomas</a:t>
            </a:r>
            <a:r>
              <a:rPr lang="es-ES" b="1" i="1" dirty="0" smtClean="0"/>
              <a:t> </a:t>
            </a:r>
            <a:r>
              <a:rPr lang="es-ES" dirty="0" err="1" smtClean="0"/>
              <a:t>Subserosos</a:t>
            </a:r>
            <a:endParaRPr lang="es-ES" dirty="0" smtClean="0"/>
          </a:p>
        </p:txBody>
      </p:sp>
      <p:sp>
        <p:nvSpPr>
          <p:cNvPr id="152581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1919288" y="908050"/>
            <a:ext cx="4038600" cy="4395788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es-ES" sz="2400" b="1">
                <a:solidFill>
                  <a:schemeClr val="tx2"/>
                </a:solidFill>
              </a:rPr>
              <a:t>Fibromas Subserosos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Ø"/>
              <a:defRPr/>
            </a:pPr>
            <a:r>
              <a:rPr lang="es-ES" sz="2400">
                <a:solidFill>
                  <a:schemeClr val="tx2"/>
                </a:solidFill>
              </a:rPr>
              <a:t>Alcanzan grandes proporciones sin síntomas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Ø"/>
              <a:defRPr/>
            </a:pPr>
            <a:r>
              <a:rPr lang="es-ES" sz="2400">
                <a:solidFill>
                  <a:schemeClr val="tx2"/>
                </a:solidFill>
              </a:rPr>
              <a:t> </a:t>
            </a:r>
            <a:r>
              <a:rPr lang="es-ES" sz="2400" b="1" i="1" u="sng">
                <a:solidFill>
                  <a:srgbClr val="00CCFF"/>
                </a:solidFill>
              </a:rPr>
              <a:t>Forma Asintomática</a:t>
            </a:r>
            <a:endParaRPr lang="es-ES" sz="2400">
              <a:solidFill>
                <a:srgbClr val="00CCFF"/>
              </a:solidFill>
            </a:endParaRP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s-ES" sz="2400">
                <a:solidFill>
                  <a:schemeClr val="tx2"/>
                </a:solidFill>
              </a:rPr>
              <a:t>Manifestarse  por una complicación: compresión de órganos pélvicos</a:t>
            </a: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s-ES" sz="2400">
                <a:solidFill>
                  <a:schemeClr val="tx2"/>
                </a:solidFill>
              </a:rPr>
              <a:t>Sésiles o pediculados se confunden con un tumor anexial.</a:t>
            </a: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s-ES" sz="2400">
                <a:solidFill>
                  <a:schemeClr val="tx2"/>
                </a:solidFill>
              </a:rPr>
              <a:t>Abdomen agudo por torsión del pedículo con infarto hemorrágico y necrosis</a:t>
            </a: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s-ES" sz="2400">
                <a:solidFill>
                  <a:schemeClr val="tx2"/>
                </a:solidFill>
              </a:rPr>
              <a:t>Intraligamentarios comprimen uréteres y vasos ilíacos</a:t>
            </a:r>
          </a:p>
          <a:p>
            <a:pPr eaLnBrk="1" hangingPunct="1">
              <a:lnSpc>
                <a:spcPct val="80000"/>
              </a:lnSpc>
              <a:defRPr/>
            </a:pPr>
            <a:endParaRPr lang="es-ES" sz="2400">
              <a:solidFill>
                <a:schemeClr val="tx2"/>
              </a:solidFill>
            </a:endParaRPr>
          </a:p>
        </p:txBody>
      </p:sp>
      <p:pic>
        <p:nvPicPr>
          <p:cNvPr id="38916" name="Picture 7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40464" y="1125538"/>
            <a:ext cx="4103687" cy="5040312"/>
          </a:xfrm>
          <a:noFill/>
        </p:spPr>
      </p:pic>
    </p:spTree>
    <p:extLst>
      <p:ext uri="{BB962C8B-B14F-4D97-AF65-F5344CB8AC3E}">
        <p14:creationId xmlns:p14="http://schemas.microsoft.com/office/powerpoint/2010/main" val="3903237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Grp="1" noChangeArrowheads="1"/>
          </p:cNvSpPr>
          <p:nvPr>
            <p:ph type="title"/>
          </p:nvPr>
        </p:nvSpPr>
        <p:spPr>
          <a:xfrm>
            <a:off x="1919288" y="0"/>
            <a:ext cx="8229600" cy="1371600"/>
          </a:xfrm>
        </p:spPr>
        <p:txBody>
          <a:bodyPr/>
          <a:lstStyle/>
          <a:p>
            <a:pPr eaLnBrk="1" hangingPunct="1">
              <a:defRPr/>
            </a:pPr>
            <a:r>
              <a:rPr lang="es-ES" dirty="0" smtClean="0"/>
              <a:t>Miomas </a:t>
            </a:r>
            <a:r>
              <a:rPr lang="es-ES" dirty="0" err="1" smtClean="0"/>
              <a:t>Intramurales</a:t>
            </a:r>
            <a:endParaRPr lang="es-ES" dirty="0" smtClean="0"/>
          </a:p>
        </p:txBody>
      </p:sp>
      <p:sp>
        <p:nvSpPr>
          <p:cNvPr id="156676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1919289" y="1196975"/>
            <a:ext cx="4752975" cy="4114800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110000"/>
              </a:lnSpc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s-ES" sz="2400">
                <a:solidFill>
                  <a:schemeClr val="tx2"/>
                </a:solidFill>
              </a:rPr>
              <a:t>Son los más frecuentes: 75%. </a:t>
            </a:r>
          </a:p>
          <a:p>
            <a:pPr eaLnBrk="1" hangingPunct="1">
              <a:lnSpc>
                <a:spcPct val="110000"/>
              </a:lnSpc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s-ES" sz="2400">
                <a:solidFill>
                  <a:schemeClr val="tx2"/>
                </a:solidFill>
              </a:rPr>
              <a:t>De gran tamaño o múltiples producen  cambios en la cavidad uterina </a:t>
            </a:r>
          </a:p>
          <a:p>
            <a:pPr eaLnBrk="1" hangingPunct="1">
              <a:lnSpc>
                <a:spcPct val="110000"/>
              </a:lnSpc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s-ES" sz="2400">
                <a:solidFill>
                  <a:schemeClr val="tx2"/>
                </a:solidFill>
              </a:rPr>
              <a:t>Trastornos menstruales: hiperpolimenorrea.</a:t>
            </a:r>
          </a:p>
          <a:p>
            <a:pPr eaLnBrk="1" hangingPunct="1">
              <a:lnSpc>
                <a:spcPct val="110000"/>
              </a:lnSpc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s-ES" sz="2400">
                <a:solidFill>
                  <a:schemeClr val="tx2"/>
                </a:solidFill>
              </a:rPr>
              <a:t>Anemia por aumento del sangrado menstrual</a:t>
            </a:r>
          </a:p>
          <a:p>
            <a:pPr eaLnBrk="1" hangingPunct="1">
              <a:lnSpc>
                <a:spcPct val="110000"/>
              </a:lnSpc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s-ES" sz="2400">
                <a:solidFill>
                  <a:schemeClr val="tx2"/>
                </a:solidFill>
              </a:rPr>
              <a:t>Aumento de volumen abdominal y compresión en dependencia de su tamaño. </a:t>
            </a:r>
          </a:p>
          <a:p>
            <a:pPr eaLnBrk="1" hangingPunct="1">
              <a:lnSpc>
                <a:spcPct val="110000"/>
              </a:lnSpc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s-ES" sz="2400" b="1" i="1" u="sng">
                <a:solidFill>
                  <a:schemeClr val="hlink"/>
                </a:solidFill>
              </a:rPr>
              <a:t>Forma Menorrágica</a:t>
            </a:r>
            <a:endParaRPr lang="es-ES" sz="2400">
              <a:solidFill>
                <a:schemeClr val="tx2"/>
              </a:solidFill>
            </a:endParaRPr>
          </a:p>
          <a:p>
            <a:pPr eaLnBrk="1" hangingPunct="1">
              <a:lnSpc>
                <a:spcPct val="110000"/>
              </a:lnSpc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endParaRPr lang="es-ES" sz="2400">
              <a:solidFill>
                <a:schemeClr val="tx2"/>
              </a:solidFill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s-ES" sz="2400">
              <a:solidFill>
                <a:schemeClr val="tx2"/>
              </a:solidFill>
            </a:endParaRPr>
          </a:p>
        </p:txBody>
      </p:sp>
      <p:pic>
        <p:nvPicPr>
          <p:cNvPr id="39940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72264" y="1484314"/>
            <a:ext cx="3673475" cy="4752975"/>
          </a:xfrm>
          <a:noFill/>
        </p:spPr>
      </p:pic>
    </p:spTree>
    <p:extLst>
      <p:ext uri="{BB962C8B-B14F-4D97-AF65-F5344CB8AC3E}">
        <p14:creationId xmlns:p14="http://schemas.microsoft.com/office/powerpoint/2010/main" val="1978737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Grp="1" noChangeArrowheads="1"/>
          </p:cNvSpPr>
          <p:nvPr>
            <p:ph type="title"/>
          </p:nvPr>
        </p:nvSpPr>
        <p:spPr>
          <a:xfrm>
            <a:off x="1992313" y="1"/>
            <a:ext cx="8229600" cy="1052513"/>
          </a:xfrm>
        </p:spPr>
        <p:txBody>
          <a:bodyPr/>
          <a:lstStyle/>
          <a:p>
            <a:pPr eaLnBrk="1" hangingPunct="1">
              <a:defRPr/>
            </a:pPr>
            <a:r>
              <a:rPr lang="es-ES" dirty="0" smtClean="0"/>
              <a:t>Miomas Submucosos</a:t>
            </a:r>
          </a:p>
        </p:txBody>
      </p:sp>
      <p:sp>
        <p:nvSpPr>
          <p:cNvPr id="158724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1847850" y="1196976"/>
            <a:ext cx="4535488" cy="4824413"/>
          </a:xfrm>
        </p:spPr>
        <p:txBody>
          <a:bodyPr/>
          <a:lstStyle/>
          <a:p>
            <a:pPr eaLnBrk="1" hangingPunct="1">
              <a:lnSpc>
                <a:spcPct val="110000"/>
              </a:lnSpc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s-ES" sz="2400" b="1" i="1">
                <a:solidFill>
                  <a:schemeClr val="tx2"/>
                </a:solidFill>
              </a:rPr>
              <a:t>Son los más sintomáticos</a:t>
            </a:r>
          </a:p>
          <a:p>
            <a:pPr eaLnBrk="1" hangingPunct="1">
              <a:lnSpc>
                <a:spcPct val="110000"/>
              </a:lnSpc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s-ES" sz="2400" b="1" i="1">
                <a:solidFill>
                  <a:schemeClr val="tx2"/>
                </a:solidFill>
              </a:rPr>
              <a:t>Desgarramientos anormales de endometrio: metrorragias</a:t>
            </a:r>
          </a:p>
          <a:p>
            <a:pPr eaLnBrk="1" hangingPunct="1">
              <a:lnSpc>
                <a:spcPct val="110000"/>
              </a:lnSpc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s-ES" sz="2400" b="1" i="1">
                <a:solidFill>
                  <a:schemeClr val="tx2"/>
                </a:solidFill>
              </a:rPr>
              <a:t>Anemia</a:t>
            </a:r>
          </a:p>
          <a:p>
            <a:pPr eaLnBrk="1" hangingPunct="1">
              <a:lnSpc>
                <a:spcPct val="110000"/>
              </a:lnSpc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s-ES" sz="2400" b="1" i="1">
                <a:solidFill>
                  <a:schemeClr val="tx2"/>
                </a:solidFill>
              </a:rPr>
              <a:t>Dismenorrea</a:t>
            </a:r>
          </a:p>
          <a:p>
            <a:pPr eaLnBrk="1" hangingPunct="1">
              <a:lnSpc>
                <a:spcPct val="110000"/>
              </a:lnSpc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s-ES" sz="2400" b="1" i="1">
                <a:solidFill>
                  <a:schemeClr val="tx2"/>
                </a:solidFill>
              </a:rPr>
              <a:t>Sésiles y pediculados producen  dolor intenso cuando se produce el parto del fibroma </a:t>
            </a:r>
          </a:p>
          <a:p>
            <a:pPr eaLnBrk="1" hangingPunct="1">
              <a:lnSpc>
                <a:spcPct val="110000"/>
              </a:lnSpc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s-ES" sz="2400" b="1" i="1" u="sng">
                <a:solidFill>
                  <a:schemeClr val="hlink"/>
                </a:solidFill>
              </a:rPr>
              <a:t>Forma Metrorrágica</a:t>
            </a:r>
            <a:endParaRPr lang="es-ES" sz="2400" b="1" i="1">
              <a:solidFill>
                <a:schemeClr val="tx2"/>
              </a:solidFill>
            </a:endParaRPr>
          </a:p>
          <a:p>
            <a:pPr eaLnBrk="1" hangingPunct="1">
              <a:lnSpc>
                <a:spcPct val="110000"/>
              </a:lnSpc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endParaRPr lang="es-ES" sz="2400" b="1" i="1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s-ES" sz="2400">
              <a:solidFill>
                <a:schemeClr val="tx2"/>
              </a:solidFill>
            </a:endParaRPr>
          </a:p>
        </p:txBody>
      </p:sp>
      <p:pic>
        <p:nvPicPr>
          <p:cNvPr id="40964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72264" y="1557338"/>
            <a:ext cx="3602037" cy="4608512"/>
          </a:xfrm>
          <a:noFill/>
        </p:spPr>
      </p:pic>
    </p:spTree>
    <p:extLst>
      <p:ext uri="{BB962C8B-B14F-4D97-AF65-F5344CB8AC3E}">
        <p14:creationId xmlns:p14="http://schemas.microsoft.com/office/powerpoint/2010/main" val="3087677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762</Words>
  <Application>Microsoft Office PowerPoint</Application>
  <PresentationFormat>Panorámica</PresentationFormat>
  <Paragraphs>169</Paragraphs>
  <Slides>19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Wingdings</vt:lpstr>
      <vt:lpstr>Tema de Office</vt:lpstr>
      <vt:lpstr>Presentación de PowerPoint</vt:lpstr>
      <vt:lpstr>Mioma uterino</vt:lpstr>
      <vt:lpstr>Etiopatogenia</vt:lpstr>
      <vt:lpstr>Mioma uterino</vt:lpstr>
      <vt:lpstr>Mioma uterino  CUADRO CLÍNICO</vt:lpstr>
      <vt:lpstr> Mioma uterino  Cuadro clínico según su localización</vt:lpstr>
      <vt:lpstr>Miomas Subserosos</vt:lpstr>
      <vt:lpstr>Miomas Intramurales</vt:lpstr>
      <vt:lpstr>Miomas Submucosos</vt:lpstr>
      <vt:lpstr>Miomas Cervicales</vt:lpstr>
      <vt:lpstr>Mioma uterino</vt:lpstr>
      <vt:lpstr>Mioma uterino</vt:lpstr>
      <vt:lpstr>Mioma uterino</vt:lpstr>
      <vt:lpstr>Mioma uterino</vt:lpstr>
      <vt:lpstr>Mioma uterino</vt:lpstr>
      <vt:lpstr>Mioma uterino</vt:lpstr>
      <vt:lpstr>Bibliografía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Dr. Bermudez</dc:creator>
  <cp:lastModifiedBy>Dr. Bermudez</cp:lastModifiedBy>
  <cp:revision>4</cp:revision>
  <dcterms:created xsi:type="dcterms:W3CDTF">2018-03-16T08:04:44Z</dcterms:created>
  <dcterms:modified xsi:type="dcterms:W3CDTF">2018-03-16T08:33:55Z</dcterms:modified>
</cp:coreProperties>
</file>