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08171923-3749-428B-8B64-56F8F0821961}" type="datetimeFigureOut">
              <a:rPr lang="es-ES" smtClean="0"/>
              <a:t>06/07/2017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8D476F5-3D3D-4E27-9390-34F014F1B2C7}" type="slidenum">
              <a:rPr lang="es-ES" smtClean="0"/>
              <a:t>‹Nº›</a:t>
            </a:fld>
            <a:endParaRPr lang="es-ES"/>
          </a:p>
        </p:txBody>
      </p:sp>
    </p:spTree>
    <p:extLst>
      <p:ext uri="{BB962C8B-B14F-4D97-AF65-F5344CB8AC3E}">
        <p14:creationId xmlns:p14="http://schemas.microsoft.com/office/powerpoint/2010/main" val="47812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8171923-3749-428B-8B64-56F8F0821961}" type="datetimeFigureOut">
              <a:rPr lang="es-ES" smtClean="0"/>
              <a:t>06/07/2017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8D476F5-3D3D-4E27-9390-34F014F1B2C7}" type="slidenum">
              <a:rPr lang="es-ES" smtClean="0"/>
              <a:t>‹Nº›</a:t>
            </a:fld>
            <a:endParaRPr lang="es-ES"/>
          </a:p>
        </p:txBody>
      </p:sp>
    </p:spTree>
    <p:extLst>
      <p:ext uri="{BB962C8B-B14F-4D97-AF65-F5344CB8AC3E}">
        <p14:creationId xmlns:p14="http://schemas.microsoft.com/office/powerpoint/2010/main" val="725592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8171923-3749-428B-8B64-56F8F0821961}" type="datetimeFigureOut">
              <a:rPr lang="es-ES" smtClean="0"/>
              <a:t>06/07/2017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8D476F5-3D3D-4E27-9390-34F014F1B2C7}" type="slidenum">
              <a:rPr lang="es-ES" smtClean="0"/>
              <a:t>‹Nº›</a:t>
            </a:fld>
            <a:endParaRPr lang="es-ES"/>
          </a:p>
        </p:txBody>
      </p:sp>
    </p:spTree>
    <p:extLst>
      <p:ext uri="{BB962C8B-B14F-4D97-AF65-F5344CB8AC3E}">
        <p14:creationId xmlns:p14="http://schemas.microsoft.com/office/powerpoint/2010/main" val="2721516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8171923-3749-428B-8B64-56F8F0821961}" type="datetimeFigureOut">
              <a:rPr lang="es-ES" smtClean="0"/>
              <a:t>06/07/2017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8D476F5-3D3D-4E27-9390-34F014F1B2C7}" type="slidenum">
              <a:rPr lang="es-ES" smtClean="0"/>
              <a:t>‹Nº›</a:t>
            </a:fld>
            <a:endParaRPr lang="es-ES"/>
          </a:p>
        </p:txBody>
      </p:sp>
    </p:spTree>
    <p:extLst>
      <p:ext uri="{BB962C8B-B14F-4D97-AF65-F5344CB8AC3E}">
        <p14:creationId xmlns:p14="http://schemas.microsoft.com/office/powerpoint/2010/main" val="358447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8171923-3749-428B-8B64-56F8F0821961}" type="datetimeFigureOut">
              <a:rPr lang="es-ES" smtClean="0"/>
              <a:t>06/07/2017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8D476F5-3D3D-4E27-9390-34F014F1B2C7}" type="slidenum">
              <a:rPr lang="es-ES" smtClean="0"/>
              <a:t>‹Nº›</a:t>
            </a:fld>
            <a:endParaRPr lang="es-ES"/>
          </a:p>
        </p:txBody>
      </p:sp>
    </p:spTree>
    <p:extLst>
      <p:ext uri="{BB962C8B-B14F-4D97-AF65-F5344CB8AC3E}">
        <p14:creationId xmlns:p14="http://schemas.microsoft.com/office/powerpoint/2010/main" val="1525402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08171923-3749-428B-8B64-56F8F0821961}" type="datetimeFigureOut">
              <a:rPr lang="es-ES" smtClean="0"/>
              <a:t>06/07/2017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8D476F5-3D3D-4E27-9390-34F014F1B2C7}" type="slidenum">
              <a:rPr lang="es-ES" smtClean="0"/>
              <a:t>‹Nº›</a:t>
            </a:fld>
            <a:endParaRPr lang="es-ES"/>
          </a:p>
        </p:txBody>
      </p:sp>
    </p:spTree>
    <p:extLst>
      <p:ext uri="{BB962C8B-B14F-4D97-AF65-F5344CB8AC3E}">
        <p14:creationId xmlns:p14="http://schemas.microsoft.com/office/powerpoint/2010/main" val="4252240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08171923-3749-428B-8B64-56F8F0821961}" type="datetimeFigureOut">
              <a:rPr lang="es-ES" smtClean="0"/>
              <a:t>06/07/2017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D8D476F5-3D3D-4E27-9390-34F014F1B2C7}" type="slidenum">
              <a:rPr lang="es-ES" smtClean="0"/>
              <a:t>‹Nº›</a:t>
            </a:fld>
            <a:endParaRPr lang="es-ES"/>
          </a:p>
        </p:txBody>
      </p:sp>
    </p:spTree>
    <p:extLst>
      <p:ext uri="{BB962C8B-B14F-4D97-AF65-F5344CB8AC3E}">
        <p14:creationId xmlns:p14="http://schemas.microsoft.com/office/powerpoint/2010/main" val="4108038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08171923-3749-428B-8B64-56F8F0821961}" type="datetimeFigureOut">
              <a:rPr lang="es-ES" smtClean="0"/>
              <a:t>06/07/2017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D8D476F5-3D3D-4E27-9390-34F014F1B2C7}" type="slidenum">
              <a:rPr lang="es-ES" smtClean="0"/>
              <a:t>‹Nº›</a:t>
            </a:fld>
            <a:endParaRPr lang="es-ES"/>
          </a:p>
        </p:txBody>
      </p:sp>
    </p:spTree>
    <p:extLst>
      <p:ext uri="{BB962C8B-B14F-4D97-AF65-F5344CB8AC3E}">
        <p14:creationId xmlns:p14="http://schemas.microsoft.com/office/powerpoint/2010/main" val="2146575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8171923-3749-428B-8B64-56F8F0821961}" type="datetimeFigureOut">
              <a:rPr lang="es-ES" smtClean="0"/>
              <a:t>06/07/2017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D8D476F5-3D3D-4E27-9390-34F014F1B2C7}" type="slidenum">
              <a:rPr lang="es-ES" smtClean="0"/>
              <a:t>‹Nº›</a:t>
            </a:fld>
            <a:endParaRPr lang="es-ES"/>
          </a:p>
        </p:txBody>
      </p:sp>
    </p:spTree>
    <p:extLst>
      <p:ext uri="{BB962C8B-B14F-4D97-AF65-F5344CB8AC3E}">
        <p14:creationId xmlns:p14="http://schemas.microsoft.com/office/powerpoint/2010/main" val="1146217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8171923-3749-428B-8B64-56F8F0821961}" type="datetimeFigureOut">
              <a:rPr lang="es-ES" smtClean="0"/>
              <a:t>06/07/2017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8D476F5-3D3D-4E27-9390-34F014F1B2C7}" type="slidenum">
              <a:rPr lang="es-ES" smtClean="0"/>
              <a:t>‹Nº›</a:t>
            </a:fld>
            <a:endParaRPr lang="es-ES"/>
          </a:p>
        </p:txBody>
      </p:sp>
    </p:spTree>
    <p:extLst>
      <p:ext uri="{BB962C8B-B14F-4D97-AF65-F5344CB8AC3E}">
        <p14:creationId xmlns:p14="http://schemas.microsoft.com/office/powerpoint/2010/main" val="2571120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8171923-3749-428B-8B64-56F8F0821961}" type="datetimeFigureOut">
              <a:rPr lang="es-ES" smtClean="0"/>
              <a:t>06/07/2017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8D476F5-3D3D-4E27-9390-34F014F1B2C7}" type="slidenum">
              <a:rPr lang="es-ES" smtClean="0"/>
              <a:t>‹Nº›</a:t>
            </a:fld>
            <a:endParaRPr lang="es-ES"/>
          </a:p>
        </p:txBody>
      </p:sp>
    </p:spTree>
    <p:extLst>
      <p:ext uri="{BB962C8B-B14F-4D97-AF65-F5344CB8AC3E}">
        <p14:creationId xmlns:p14="http://schemas.microsoft.com/office/powerpoint/2010/main" val="121923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171923-3749-428B-8B64-56F8F0821961}" type="datetimeFigureOut">
              <a:rPr lang="es-ES" smtClean="0"/>
              <a:t>06/07/2017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D476F5-3D3D-4E27-9390-34F014F1B2C7}" type="slidenum">
              <a:rPr lang="es-ES" smtClean="0"/>
              <a:t>‹Nº›</a:t>
            </a:fld>
            <a:endParaRPr lang="es-ES"/>
          </a:p>
        </p:txBody>
      </p:sp>
    </p:spTree>
    <p:extLst>
      <p:ext uri="{BB962C8B-B14F-4D97-AF65-F5344CB8AC3E}">
        <p14:creationId xmlns:p14="http://schemas.microsoft.com/office/powerpoint/2010/main" val="548027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611560" y="116632"/>
            <a:ext cx="8280920" cy="1569660"/>
          </a:xfrm>
          <a:prstGeom prst="rect">
            <a:avLst/>
          </a:prstGeom>
        </p:spPr>
        <p:txBody>
          <a:bodyPr wrap="square">
            <a:spAutoFit/>
          </a:bodyPr>
          <a:lstStyle/>
          <a:p>
            <a:pPr algn="ctr"/>
            <a:r>
              <a:rPr lang="es-ES" sz="2400" b="1" dirty="0" smtClean="0">
                <a:solidFill>
                  <a:srgbClr val="FFFF00"/>
                </a:solidFill>
                <a:latin typeface="Arial" pitchFamily="34" charset="0"/>
                <a:cs typeface="Arial" pitchFamily="34" charset="0"/>
              </a:rPr>
              <a:t>UNIVERSIDAD DE CIENCIAS MÉDICAS DE LA HABANA</a:t>
            </a:r>
          </a:p>
          <a:p>
            <a:pPr algn="ctr"/>
            <a:r>
              <a:rPr lang="es-ES" sz="2400" b="1" dirty="0" smtClean="0">
                <a:solidFill>
                  <a:srgbClr val="FFFF00"/>
                </a:solidFill>
                <a:latin typeface="Arial" pitchFamily="34" charset="0"/>
                <a:cs typeface="Arial" pitchFamily="34" charset="0"/>
              </a:rPr>
              <a:t>FACULTAD DE ESTOMATOLOGÍA</a:t>
            </a:r>
          </a:p>
          <a:p>
            <a:pPr algn="ctr"/>
            <a:r>
              <a:rPr lang="es-ES" sz="2400" b="1" dirty="0" smtClean="0">
                <a:solidFill>
                  <a:srgbClr val="FFFF00"/>
                </a:solidFill>
                <a:latin typeface="Arial" pitchFamily="34" charset="0"/>
                <a:cs typeface="Arial" pitchFamily="34" charset="0"/>
              </a:rPr>
              <a:t>ENSEÑANZA TÉCNICA</a:t>
            </a:r>
          </a:p>
          <a:p>
            <a:pPr algn="ctr"/>
            <a:r>
              <a:rPr lang="es-ES" sz="2400" b="1" dirty="0" smtClean="0">
                <a:solidFill>
                  <a:srgbClr val="FFFF00"/>
                </a:solidFill>
                <a:latin typeface="Arial" pitchFamily="34" charset="0"/>
                <a:cs typeface="Arial" pitchFamily="34" charset="0"/>
              </a:rPr>
              <a:t>CURSO 2017-2018</a:t>
            </a:r>
            <a:endParaRPr lang="es-ES" sz="2400" b="1" dirty="0">
              <a:solidFill>
                <a:srgbClr val="FFFF00"/>
              </a:solidFill>
              <a:latin typeface="Arial" pitchFamily="34" charset="0"/>
              <a:cs typeface="Arial" pitchFamily="34" charset="0"/>
            </a:endParaRPr>
          </a:p>
        </p:txBody>
      </p:sp>
      <p:sp>
        <p:nvSpPr>
          <p:cNvPr id="5" name="4 Rectángulo"/>
          <p:cNvSpPr/>
          <p:nvPr/>
        </p:nvSpPr>
        <p:spPr>
          <a:xfrm>
            <a:off x="2051720" y="3183359"/>
            <a:ext cx="4700774" cy="461665"/>
          </a:xfrm>
          <a:prstGeom prst="rect">
            <a:avLst/>
          </a:prstGeom>
        </p:spPr>
        <p:txBody>
          <a:bodyPr wrap="none">
            <a:spAutoFit/>
          </a:bodyPr>
          <a:lstStyle/>
          <a:p>
            <a:r>
              <a:rPr lang="es-ES" sz="2400" b="1" dirty="0" smtClean="0">
                <a:solidFill>
                  <a:srgbClr val="FFFF00"/>
                </a:solidFill>
                <a:latin typeface="Arial" pitchFamily="34" charset="0"/>
                <a:cs typeface="Arial" pitchFamily="34" charset="0"/>
              </a:rPr>
              <a:t>Asignatura : PRÓTESIS TOTAL</a:t>
            </a:r>
            <a:endParaRPr lang="es-ES" sz="2400" b="1" dirty="0">
              <a:solidFill>
                <a:srgbClr val="FFFF00"/>
              </a:solidFill>
              <a:latin typeface="Arial" pitchFamily="34" charset="0"/>
              <a:cs typeface="Arial" pitchFamily="34" charset="0"/>
            </a:endParaRPr>
          </a:p>
        </p:txBody>
      </p:sp>
      <p:sp>
        <p:nvSpPr>
          <p:cNvPr id="6" name="5 Rectángulo"/>
          <p:cNvSpPr/>
          <p:nvPr/>
        </p:nvSpPr>
        <p:spPr>
          <a:xfrm>
            <a:off x="1835696" y="5549170"/>
            <a:ext cx="5438476" cy="400110"/>
          </a:xfrm>
          <a:prstGeom prst="rect">
            <a:avLst/>
          </a:prstGeom>
        </p:spPr>
        <p:txBody>
          <a:bodyPr wrap="none">
            <a:spAutoFit/>
          </a:bodyPr>
          <a:lstStyle/>
          <a:p>
            <a:r>
              <a:rPr lang="es-ES" sz="2000" dirty="0" smtClean="0">
                <a:solidFill>
                  <a:srgbClr val="FFFF00"/>
                </a:solidFill>
                <a:latin typeface="Arial" pitchFamily="34" charset="0"/>
                <a:cs typeface="Arial" pitchFamily="34" charset="0"/>
              </a:rPr>
              <a:t>Profesor.  LIC. YUSDEL CRESPO  FROMETA</a:t>
            </a:r>
            <a:endParaRPr lang="es-ES" sz="20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15747647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908720"/>
            <a:ext cx="8784976" cy="4031873"/>
          </a:xfrm>
          <a:prstGeom prst="rect">
            <a:avLst/>
          </a:prstGeom>
        </p:spPr>
        <p:txBody>
          <a:bodyPr wrap="square">
            <a:spAutoFit/>
          </a:bodyPr>
          <a:lstStyle/>
          <a:p>
            <a:pPr algn="just"/>
            <a:r>
              <a:rPr lang="es-ES" sz="3200" b="1" dirty="0" smtClean="0">
                <a:solidFill>
                  <a:srgbClr val="FFFF00"/>
                </a:solidFill>
                <a:latin typeface="Arial" pitchFamily="34" charset="0"/>
                <a:cs typeface="Arial" pitchFamily="34" charset="0"/>
              </a:rPr>
              <a:t>Soporte: </a:t>
            </a:r>
            <a:r>
              <a:rPr lang="es-ES" sz="2800" dirty="0" smtClean="0">
                <a:solidFill>
                  <a:srgbClr val="FFFF00"/>
                </a:solidFill>
                <a:latin typeface="Arial" pitchFamily="34" charset="0"/>
                <a:cs typeface="Arial" pitchFamily="34" charset="0"/>
              </a:rPr>
              <a:t>Es el conjunto de elementos fijos en los cuales el aparato protético va a efectuar las cargas masticatorias. Es la capacidad de resistir las fuerzas de intrusión, en particular las fuerzas masticatorias trasmitidas. El concepto de Soporte debe ser entendido biológicamente como soporte óseo, que en realidad es el único en todo tipo de prótesis. Este depende de la salud que tenga el hueso alveolar, mayor área mayor capacidad de soporte.</a:t>
            </a:r>
            <a:endParaRPr lang="es-ES" sz="28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10537288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620688"/>
            <a:ext cx="8712968" cy="5324535"/>
          </a:xfrm>
          <a:prstGeom prst="rect">
            <a:avLst/>
          </a:prstGeom>
        </p:spPr>
        <p:txBody>
          <a:bodyPr wrap="square">
            <a:spAutoFit/>
          </a:bodyPr>
          <a:lstStyle/>
          <a:p>
            <a:pPr algn="just"/>
            <a:r>
              <a:rPr lang="es-ES" sz="3200" b="1" dirty="0" smtClean="0">
                <a:solidFill>
                  <a:srgbClr val="FFFF00"/>
                </a:solidFill>
                <a:latin typeface="Arial" pitchFamily="34" charset="0"/>
                <a:cs typeface="Arial" pitchFamily="34" charset="0"/>
              </a:rPr>
              <a:t>Estabilidad: </a:t>
            </a:r>
            <a:r>
              <a:rPr lang="es-ES" sz="2800" dirty="0" smtClean="0">
                <a:solidFill>
                  <a:srgbClr val="FFFF00"/>
                </a:solidFill>
                <a:latin typeface="Arial" pitchFamily="34" charset="0"/>
                <a:cs typeface="Arial" pitchFamily="34" charset="0"/>
              </a:rPr>
              <a:t>Es la capacidad del aparato de conservar la posición de equilibrio o de reposo después de cualquier movimiento funcional. También tiene la propiedad de resistir las fuerzas horizontales ya sean transversales o sagitales. </a:t>
            </a:r>
            <a:r>
              <a:rPr lang="es-ES" sz="2800" dirty="0" err="1" smtClean="0">
                <a:solidFill>
                  <a:srgbClr val="FFFF00"/>
                </a:solidFill>
                <a:latin typeface="Arial" pitchFamily="34" charset="0"/>
                <a:cs typeface="Arial" pitchFamily="34" charset="0"/>
              </a:rPr>
              <a:t>Cuado</a:t>
            </a:r>
            <a:r>
              <a:rPr lang="es-ES" sz="2800" dirty="0" smtClean="0">
                <a:solidFill>
                  <a:srgbClr val="FFFF00"/>
                </a:solidFill>
                <a:latin typeface="Arial" pitchFamily="34" charset="0"/>
                <a:cs typeface="Arial" pitchFamily="34" charset="0"/>
              </a:rPr>
              <a:t> se cumple esta condición conjuntamente con la de retención y soporte se habrá logrado un equilibrio en los tres planos del espacio. La estabilidad depende también de la disposición de los bordes, superficies pulidas, superficies oclusales, además del aprendizaje del paciente para manejar su propia musculatura (labios, carrillos, lengua, </a:t>
            </a:r>
            <a:r>
              <a:rPr lang="es-ES" sz="2800" dirty="0" err="1" smtClean="0">
                <a:solidFill>
                  <a:srgbClr val="FFFF00"/>
                </a:solidFill>
                <a:latin typeface="Arial" pitchFamily="34" charset="0"/>
                <a:cs typeface="Arial" pitchFamily="34" charset="0"/>
              </a:rPr>
              <a:t>etc</a:t>
            </a:r>
            <a:r>
              <a:rPr lang="es-ES" sz="2800" dirty="0" smtClean="0">
                <a:solidFill>
                  <a:srgbClr val="FFFF00"/>
                </a:solidFill>
                <a:latin typeface="Arial" pitchFamily="34" charset="0"/>
                <a:cs typeface="Arial" pitchFamily="34" charset="0"/>
              </a:rPr>
              <a:t>)</a:t>
            </a:r>
            <a:endParaRPr lang="es-ES" sz="28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22536100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1268760"/>
            <a:ext cx="8784976" cy="3970318"/>
          </a:xfrm>
          <a:prstGeom prst="rect">
            <a:avLst/>
          </a:prstGeom>
        </p:spPr>
        <p:txBody>
          <a:bodyPr wrap="square">
            <a:spAutoFit/>
          </a:bodyPr>
          <a:lstStyle/>
          <a:p>
            <a:pPr algn="just"/>
            <a:r>
              <a:rPr lang="es-ES" sz="2800" dirty="0" smtClean="0">
                <a:solidFill>
                  <a:srgbClr val="FFFF00"/>
                </a:solidFill>
                <a:latin typeface="Arial" pitchFamily="34" charset="0"/>
                <a:cs typeface="Arial" pitchFamily="34" charset="0"/>
              </a:rPr>
              <a:t>Cuando el aparato no llega a los bordes o zona cero funcional queda corta, cuando no se cumple el sellado periférico y no se activa la presión atmosférica, se rompe la adhesión simple y no se cumple los principios biomecánicos de retención, soporte y estabilidad. </a:t>
            </a:r>
          </a:p>
          <a:p>
            <a:pPr algn="just"/>
            <a:r>
              <a:rPr lang="es-ES" sz="2800" dirty="0" smtClean="0">
                <a:solidFill>
                  <a:srgbClr val="FFFF00"/>
                </a:solidFill>
                <a:latin typeface="Arial" pitchFamily="34" charset="0"/>
                <a:cs typeface="Arial" pitchFamily="34" charset="0"/>
              </a:rPr>
              <a:t>El sellado posterior incrementa la acción de la presión atmosférica como factor favorable a la retención de las prótesis.</a:t>
            </a:r>
            <a:endParaRPr lang="es-ES" sz="28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11157465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188640"/>
            <a:ext cx="8856984" cy="6555641"/>
          </a:xfrm>
          <a:prstGeom prst="rect">
            <a:avLst/>
          </a:prstGeom>
        </p:spPr>
        <p:txBody>
          <a:bodyPr wrap="square">
            <a:spAutoFit/>
          </a:bodyPr>
          <a:lstStyle/>
          <a:p>
            <a:pPr algn="ctr"/>
            <a:r>
              <a:rPr lang="es-ES" sz="3200" b="1" dirty="0" smtClean="0">
                <a:solidFill>
                  <a:srgbClr val="FFFF00"/>
                </a:solidFill>
                <a:latin typeface="Arial" pitchFamily="34" charset="0"/>
                <a:cs typeface="Arial" pitchFamily="34" charset="0"/>
              </a:rPr>
              <a:t>Vías de Transmisión de las cargas </a:t>
            </a:r>
          </a:p>
          <a:p>
            <a:pPr algn="just"/>
            <a:endParaRPr lang="es-ES" sz="2800" dirty="0" smtClean="0">
              <a:solidFill>
                <a:srgbClr val="FFFF00"/>
              </a:solidFill>
              <a:latin typeface="Arial" pitchFamily="34" charset="0"/>
              <a:cs typeface="Arial" pitchFamily="34" charset="0"/>
            </a:endParaRPr>
          </a:p>
          <a:p>
            <a:pPr algn="just"/>
            <a:r>
              <a:rPr lang="es-ES" sz="2800" dirty="0" smtClean="0">
                <a:solidFill>
                  <a:srgbClr val="FFFF00"/>
                </a:solidFill>
                <a:latin typeface="Arial" pitchFamily="34" charset="0"/>
                <a:cs typeface="Arial" pitchFamily="34" charset="0"/>
              </a:rPr>
              <a:t>Soporte mucoso y soporte óseo:( verdadero soporte.)</a:t>
            </a:r>
          </a:p>
          <a:p>
            <a:pPr algn="just"/>
            <a:r>
              <a:rPr lang="es-ES" sz="2800" dirty="0" smtClean="0">
                <a:solidFill>
                  <a:srgbClr val="FFFF00"/>
                </a:solidFill>
                <a:latin typeface="Arial" pitchFamily="34" charset="0"/>
                <a:cs typeface="Arial" pitchFamily="34" charset="0"/>
              </a:rPr>
              <a:t>El soporte ejercido principalmente por el hueso, teniendo en cuenta su relación directa con la base protésica. Depende de la capacidad del hueso y la mucosa para resistir las presiones y de la forma en que estas son trasmitidas  según la posición, forma y articulación de los dientes artificiales y conformación y forma de la base protésica, ya que esta debe ajustar perfectamente a la superficie de la mucosa para evitar lacerarla al ser comprimida contra el hueso, ya que la presión de la base nunca puede exceder la resistencia física ni la sensibilidad de la mucosa. </a:t>
            </a:r>
          </a:p>
          <a:p>
            <a:pPr algn="just"/>
            <a:endParaRPr lang="es-ES" sz="28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8394964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844445" y="476672"/>
            <a:ext cx="3455113"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Bibliografía</a:t>
            </a:r>
            <a:endParaRPr lang="es-E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5" name="4 Rectángulo"/>
          <p:cNvSpPr/>
          <p:nvPr/>
        </p:nvSpPr>
        <p:spPr>
          <a:xfrm>
            <a:off x="107504" y="1844824"/>
            <a:ext cx="8928992" cy="4401205"/>
          </a:xfrm>
          <a:prstGeom prst="rect">
            <a:avLst/>
          </a:prstGeom>
        </p:spPr>
        <p:txBody>
          <a:bodyPr wrap="square">
            <a:spAutoFit/>
          </a:bodyPr>
          <a:lstStyle/>
          <a:p>
            <a:r>
              <a:rPr lang="es-ES" sz="2800" dirty="0" smtClean="0">
                <a:solidFill>
                  <a:srgbClr val="FFFF00"/>
                </a:solidFill>
                <a:latin typeface="Arial" pitchFamily="34" charset="0"/>
                <a:cs typeface="Arial" pitchFamily="34" charset="0"/>
              </a:rPr>
              <a:t>Rehabilitación Protésica Estomatológica .Gladis González y Plácido </a:t>
            </a:r>
            <a:r>
              <a:rPr lang="es-ES" sz="2800" dirty="0" err="1" smtClean="0">
                <a:solidFill>
                  <a:srgbClr val="FFFF00"/>
                </a:solidFill>
                <a:latin typeface="Arial" pitchFamily="34" charset="0"/>
                <a:cs typeface="Arial" pitchFamily="34" charset="0"/>
              </a:rPr>
              <a:t>Ardanza</a:t>
            </a:r>
            <a:r>
              <a:rPr lang="es-ES" sz="2800" dirty="0" smtClean="0">
                <a:solidFill>
                  <a:srgbClr val="FFFF00"/>
                </a:solidFill>
                <a:latin typeface="Arial" pitchFamily="34" charset="0"/>
                <a:cs typeface="Arial" pitchFamily="34" charset="0"/>
              </a:rPr>
              <a:t>. Tema 41 página 279.</a:t>
            </a:r>
          </a:p>
          <a:p>
            <a:endParaRPr lang="es-ES" sz="2800" dirty="0" smtClean="0">
              <a:solidFill>
                <a:srgbClr val="FFFF00"/>
              </a:solidFill>
              <a:latin typeface="Arial" pitchFamily="34" charset="0"/>
              <a:cs typeface="Arial" pitchFamily="34" charset="0"/>
            </a:endParaRPr>
          </a:p>
          <a:p>
            <a:r>
              <a:rPr lang="es-ES" sz="2800" dirty="0" smtClean="0">
                <a:solidFill>
                  <a:srgbClr val="FFFF00"/>
                </a:solidFill>
                <a:latin typeface="Arial" pitchFamily="34" charset="0"/>
                <a:cs typeface="Arial" pitchFamily="34" charset="0"/>
              </a:rPr>
              <a:t>Anatomía dental y de la Oclusión. José E. </a:t>
            </a:r>
            <a:r>
              <a:rPr lang="es-ES" sz="2800" dirty="0" err="1" smtClean="0">
                <a:solidFill>
                  <a:srgbClr val="FFFF00"/>
                </a:solidFill>
                <a:latin typeface="Arial" pitchFamily="34" charset="0"/>
                <a:cs typeface="Arial" pitchFamily="34" charset="0"/>
              </a:rPr>
              <a:t>Carbó</a:t>
            </a:r>
            <a:r>
              <a:rPr lang="es-ES" sz="2800" dirty="0" smtClean="0">
                <a:solidFill>
                  <a:srgbClr val="FFFF00"/>
                </a:solidFill>
                <a:latin typeface="Arial" pitchFamily="34" charset="0"/>
                <a:cs typeface="Arial" pitchFamily="34" charset="0"/>
              </a:rPr>
              <a:t> Ayala.</a:t>
            </a:r>
          </a:p>
          <a:p>
            <a:endParaRPr lang="es-ES" sz="2800" dirty="0" smtClean="0">
              <a:solidFill>
                <a:srgbClr val="FFFF00"/>
              </a:solidFill>
              <a:latin typeface="Arial" pitchFamily="34" charset="0"/>
              <a:cs typeface="Arial" pitchFamily="34" charset="0"/>
            </a:endParaRPr>
          </a:p>
          <a:p>
            <a:r>
              <a:rPr lang="es-ES" sz="2800" dirty="0" smtClean="0">
                <a:solidFill>
                  <a:srgbClr val="FFFF00"/>
                </a:solidFill>
                <a:latin typeface="Arial" pitchFamily="34" charset="0"/>
                <a:cs typeface="Arial" pitchFamily="34" charset="0"/>
              </a:rPr>
              <a:t>Texto para la formación de técnicos en Prótesis Dental  </a:t>
            </a:r>
          </a:p>
          <a:p>
            <a:endParaRPr lang="es-ES" sz="2800" dirty="0" smtClean="0">
              <a:solidFill>
                <a:srgbClr val="FFFF00"/>
              </a:solidFill>
              <a:latin typeface="Arial" pitchFamily="34" charset="0"/>
              <a:cs typeface="Arial" pitchFamily="34" charset="0"/>
            </a:endParaRPr>
          </a:p>
          <a:p>
            <a:r>
              <a:rPr lang="es-ES" sz="2800" dirty="0" err="1" smtClean="0">
                <a:solidFill>
                  <a:srgbClr val="FFFF00"/>
                </a:solidFill>
                <a:latin typeface="Arial" pitchFamily="34" charset="0"/>
                <a:cs typeface="Arial" pitchFamily="34" charset="0"/>
              </a:rPr>
              <a:t>Saizar</a:t>
            </a:r>
            <a:r>
              <a:rPr lang="es-ES" sz="2800" dirty="0" smtClean="0">
                <a:solidFill>
                  <a:srgbClr val="FFFF00"/>
                </a:solidFill>
                <a:latin typeface="Arial" pitchFamily="34" charset="0"/>
                <a:cs typeface="Arial" pitchFamily="34" charset="0"/>
              </a:rPr>
              <a:t> P .Prótesis a Placa. Edición Ciencia y Técnica .</a:t>
            </a:r>
          </a:p>
          <a:p>
            <a:endParaRPr lang="es-ES" sz="2800" dirty="0" smtClean="0">
              <a:solidFill>
                <a:srgbClr val="FFFF00"/>
              </a:solidFill>
              <a:latin typeface="Arial" pitchFamily="34" charset="0"/>
              <a:cs typeface="Arial" pitchFamily="34" charset="0"/>
            </a:endParaRPr>
          </a:p>
          <a:p>
            <a:endParaRPr lang="es-ES" sz="28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36139403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471844" y="764704"/>
            <a:ext cx="4200317"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Próxima Clase</a:t>
            </a:r>
            <a:endParaRPr lang="es-E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5" name="4 CuadroTexto"/>
          <p:cNvSpPr txBox="1"/>
          <p:nvPr/>
        </p:nvSpPr>
        <p:spPr>
          <a:xfrm>
            <a:off x="931950" y="2780928"/>
            <a:ext cx="6880410" cy="1508105"/>
          </a:xfrm>
          <a:prstGeom prst="rect">
            <a:avLst/>
          </a:prstGeom>
          <a:noFill/>
        </p:spPr>
        <p:txBody>
          <a:bodyPr wrap="none" rtlCol="0">
            <a:spAutoFit/>
          </a:bodyPr>
          <a:lstStyle/>
          <a:p>
            <a:pPr algn="ctr"/>
            <a:r>
              <a:rPr lang="es-ES" sz="2800" dirty="0" smtClean="0">
                <a:solidFill>
                  <a:srgbClr val="FFFF00"/>
                </a:solidFill>
                <a:latin typeface="Arial" pitchFamily="34" charset="0"/>
                <a:cs typeface="Arial" pitchFamily="34" charset="0"/>
              </a:rPr>
              <a:t>TEMA 10 </a:t>
            </a:r>
          </a:p>
          <a:p>
            <a:pPr algn="ctr"/>
            <a:r>
              <a:rPr lang="es-ES" sz="2800" dirty="0" smtClean="0">
                <a:solidFill>
                  <a:srgbClr val="FFFF00"/>
                </a:solidFill>
                <a:latin typeface="Arial" pitchFamily="34" charset="0"/>
                <a:cs typeface="Arial" pitchFamily="34" charset="0"/>
              </a:rPr>
              <a:t>Ceras de uso en Prótesis Estomatológica.</a:t>
            </a:r>
          </a:p>
          <a:p>
            <a:pPr algn="ctr"/>
            <a:endParaRPr lang="es-ES" dirty="0" smtClean="0"/>
          </a:p>
          <a:p>
            <a:pPr algn="ctr"/>
            <a:r>
              <a:rPr lang="es-ES" dirty="0" smtClean="0"/>
              <a:t>  </a:t>
            </a:r>
            <a:endParaRPr lang="es-ES" dirty="0"/>
          </a:p>
        </p:txBody>
      </p:sp>
    </p:spTree>
    <p:extLst>
      <p:ext uri="{BB962C8B-B14F-4D97-AF65-F5344CB8AC3E}">
        <p14:creationId xmlns:p14="http://schemas.microsoft.com/office/powerpoint/2010/main" val="300020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699792" y="2420888"/>
            <a:ext cx="3394512" cy="1200329"/>
          </a:xfrm>
          <a:prstGeom prst="rect">
            <a:avLst/>
          </a:prstGeom>
        </p:spPr>
        <p:txBody>
          <a:bodyPr wrap="square">
            <a:spAutoFit/>
          </a:bodyPr>
          <a:lstStyle/>
          <a:p>
            <a:pPr algn="ctr"/>
            <a:r>
              <a:rPr lang="es-ES" sz="3600" b="1" dirty="0" smtClean="0">
                <a:solidFill>
                  <a:srgbClr val="FFFF00"/>
                </a:solidFill>
                <a:latin typeface="Arial" pitchFamily="34" charset="0"/>
                <a:cs typeface="Arial" pitchFamily="34" charset="0"/>
              </a:rPr>
              <a:t>Tema 9  </a:t>
            </a:r>
          </a:p>
          <a:p>
            <a:pPr algn="ctr"/>
            <a:r>
              <a:rPr lang="es-ES" sz="3600" b="1" dirty="0" smtClean="0">
                <a:solidFill>
                  <a:srgbClr val="FFFF00"/>
                </a:solidFill>
                <a:latin typeface="Arial" pitchFamily="34" charset="0"/>
                <a:cs typeface="Arial" pitchFamily="34" charset="0"/>
              </a:rPr>
              <a:t>Biomecánica</a:t>
            </a:r>
            <a:endParaRPr lang="es-ES" sz="3600" b="1"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24710460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67544" y="476672"/>
            <a:ext cx="2122697" cy="584775"/>
          </a:xfrm>
          <a:prstGeom prst="rect">
            <a:avLst/>
          </a:prstGeom>
        </p:spPr>
        <p:txBody>
          <a:bodyPr wrap="none">
            <a:spAutoFit/>
          </a:bodyPr>
          <a:lstStyle/>
          <a:p>
            <a:r>
              <a:rPr lang="es-ES" sz="3200" b="1" dirty="0" smtClean="0">
                <a:solidFill>
                  <a:srgbClr val="FFFF00"/>
                </a:solidFill>
                <a:latin typeface="Arial" pitchFamily="34" charset="0"/>
                <a:cs typeface="Arial" pitchFamily="34" charset="0"/>
              </a:rPr>
              <a:t>SUMARIO</a:t>
            </a:r>
            <a:endParaRPr lang="es-ES" sz="3200" b="1" dirty="0">
              <a:solidFill>
                <a:srgbClr val="FFFF00"/>
              </a:solidFill>
              <a:latin typeface="Arial" pitchFamily="34" charset="0"/>
              <a:cs typeface="Arial" pitchFamily="34" charset="0"/>
            </a:endParaRPr>
          </a:p>
        </p:txBody>
      </p:sp>
      <p:sp>
        <p:nvSpPr>
          <p:cNvPr id="5" name="4 Rectángulo"/>
          <p:cNvSpPr/>
          <p:nvPr/>
        </p:nvSpPr>
        <p:spPr>
          <a:xfrm>
            <a:off x="107504" y="1268760"/>
            <a:ext cx="8856984" cy="5262979"/>
          </a:xfrm>
          <a:prstGeom prst="rect">
            <a:avLst/>
          </a:prstGeom>
        </p:spPr>
        <p:txBody>
          <a:bodyPr wrap="square">
            <a:spAutoFit/>
          </a:bodyPr>
          <a:lstStyle/>
          <a:p>
            <a:pPr algn="just"/>
            <a:r>
              <a:rPr lang="es-ES" sz="2800" dirty="0" smtClean="0">
                <a:solidFill>
                  <a:srgbClr val="FFFF00"/>
                </a:solidFill>
                <a:latin typeface="Arial" pitchFamily="34" charset="0"/>
                <a:cs typeface="Arial" pitchFamily="34" charset="0"/>
              </a:rPr>
              <a:t>1.1-Biomecánica. Concepto. Fuerza. Definición. Comparación de las fuerzas. Magnitud de las fuerzas que actúan sobre las prótesis. Intrusión, extrusión y desplazamientos horizontales. </a:t>
            </a:r>
          </a:p>
          <a:p>
            <a:pPr algn="just"/>
            <a:endParaRPr lang="es-ES" sz="2800" dirty="0" smtClean="0">
              <a:solidFill>
                <a:srgbClr val="FFFF00"/>
              </a:solidFill>
              <a:latin typeface="Arial" pitchFamily="34" charset="0"/>
              <a:cs typeface="Arial" pitchFamily="34" charset="0"/>
            </a:endParaRPr>
          </a:p>
          <a:p>
            <a:pPr algn="just"/>
            <a:r>
              <a:rPr lang="es-ES" sz="2800" dirty="0" smtClean="0">
                <a:solidFill>
                  <a:srgbClr val="FFFF00"/>
                </a:solidFill>
                <a:latin typeface="Arial" pitchFamily="34" charset="0"/>
                <a:cs typeface="Arial" pitchFamily="34" charset="0"/>
              </a:rPr>
              <a:t>1.2-Principios biomecánicos. Definición. Clasificación. Retención. Soporte y Estabilidad. Definición. Acción. Vías de trasmisión de las cargas. Definición. Acción. Estabilidad. Definición. Elementos que intervienen. Fundamentos. Soporte. Definición. Características. Vía de transmisión de las cargas. Soporte mucoso. Soporte óseo.</a:t>
            </a:r>
            <a:endParaRPr lang="es-ES" sz="28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38127269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504" y="692696"/>
            <a:ext cx="9036496" cy="4093428"/>
          </a:xfrm>
          <a:prstGeom prst="rect">
            <a:avLst/>
          </a:prstGeom>
        </p:spPr>
        <p:txBody>
          <a:bodyPr wrap="square">
            <a:spAutoFit/>
          </a:bodyPr>
          <a:lstStyle/>
          <a:p>
            <a:pPr algn="ctr"/>
            <a:r>
              <a:rPr lang="es-ES" sz="3600" b="1" dirty="0" smtClean="0">
                <a:solidFill>
                  <a:srgbClr val="FFFF00"/>
                </a:solidFill>
                <a:latin typeface="Arial" pitchFamily="34" charset="0"/>
                <a:cs typeface="Arial" pitchFamily="34" charset="0"/>
              </a:rPr>
              <a:t>Biomecánica. </a:t>
            </a:r>
          </a:p>
          <a:p>
            <a:endParaRPr lang="es-ES" sz="3200" dirty="0" smtClean="0">
              <a:solidFill>
                <a:srgbClr val="FFFF00"/>
              </a:solidFill>
              <a:latin typeface="Arial" pitchFamily="34" charset="0"/>
              <a:cs typeface="Arial" pitchFamily="34" charset="0"/>
            </a:endParaRPr>
          </a:p>
          <a:p>
            <a:r>
              <a:rPr lang="es-ES" sz="3200" dirty="0" smtClean="0">
                <a:solidFill>
                  <a:srgbClr val="FFFF00"/>
                </a:solidFill>
                <a:latin typeface="Arial" pitchFamily="34" charset="0"/>
                <a:cs typeface="Arial" pitchFamily="34" charset="0"/>
              </a:rPr>
              <a:t>Es la rama de la física aplicada a los seres vivos. </a:t>
            </a:r>
          </a:p>
          <a:p>
            <a:endParaRPr lang="es-ES" sz="3200" dirty="0" smtClean="0">
              <a:solidFill>
                <a:srgbClr val="FFFF00"/>
              </a:solidFill>
              <a:latin typeface="Arial" pitchFamily="34" charset="0"/>
              <a:cs typeface="Arial" pitchFamily="34" charset="0"/>
            </a:endParaRPr>
          </a:p>
          <a:p>
            <a:r>
              <a:rPr lang="es-ES" sz="3200" dirty="0" smtClean="0">
                <a:solidFill>
                  <a:srgbClr val="FFFF00"/>
                </a:solidFill>
                <a:latin typeface="Arial" pitchFamily="34" charset="0"/>
                <a:cs typeface="Arial" pitchFamily="34" charset="0"/>
              </a:rPr>
              <a:t>Se divide en dinámica y estática.</a:t>
            </a:r>
          </a:p>
          <a:p>
            <a:endParaRPr lang="es-ES" sz="3200" dirty="0" smtClean="0">
              <a:solidFill>
                <a:srgbClr val="FFFF00"/>
              </a:solidFill>
              <a:latin typeface="Arial" pitchFamily="34" charset="0"/>
              <a:cs typeface="Arial" pitchFamily="34" charset="0"/>
            </a:endParaRPr>
          </a:p>
          <a:p>
            <a:r>
              <a:rPr lang="es-ES" sz="3200" dirty="0" smtClean="0">
                <a:solidFill>
                  <a:srgbClr val="FFFF00"/>
                </a:solidFill>
                <a:latin typeface="Arial" pitchFamily="34" charset="0"/>
                <a:cs typeface="Arial" pitchFamily="34" charset="0"/>
              </a:rPr>
              <a:t> La dinámica estudia los movimientos y la estática estudia el equilibrio.</a:t>
            </a:r>
            <a:endParaRPr lang="es-ES" sz="32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935968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23528" y="764704"/>
            <a:ext cx="8568952" cy="4031873"/>
          </a:xfrm>
          <a:prstGeom prst="rect">
            <a:avLst/>
          </a:prstGeom>
        </p:spPr>
        <p:txBody>
          <a:bodyPr wrap="square">
            <a:spAutoFit/>
          </a:bodyPr>
          <a:lstStyle/>
          <a:p>
            <a:r>
              <a:rPr lang="es-ES" sz="3200" b="1" dirty="0" smtClean="0"/>
              <a:t> </a:t>
            </a:r>
            <a:r>
              <a:rPr lang="es-ES" sz="3200" b="1" dirty="0" smtClean="0">
                <a:solidFill>
                  <a:srgbClr val="FFFF00"/>
                </a:solidFill>
                <a:latin typeface="Arial" pitchFamily="34" charset="0"/>
                <a:cs typeface="Arial" pitchFamily="34" charset="0"/>
              </a:rPr>
              <a:t>Fuerzas  que actúan.</a:t>
            </a:r>
            <a:r>
              <a:rPr lang="es-ES" sz="3200" b="1" dirty="0">
                <a:solidFill>
                  <a:srgbClr val="FFFF00"/>
                </a:solidFill>
                <a:latin typeface="Arial" pitchFamily="34" charset="0"/>
                <a:cs typeface="Arial" pitchFamily="34" charset="0"/>
              </a:rPr>
              <a:t> </a:t>
            </a:r>
            <a:r>
              <a:rPr lang="es-ES" sz="3200" b="1" dirty="0" smtClean="0">
                <a:solidFill>
                  <a:srgbClr val="FFFF00"/>
                </a:solidFill>
                <a:latin typeface="Arial" pitchFamily="34" charset="0"/>
                <a:cs typeface="Arial" pitchFamily="34" charset="0"/>
              </a:rPr>
              <a:t>se clasifican en</a:t>
            </a:r>
            <a:r>
              <a:rPr lang="es-ES" sz="2800" dirty="0" smtClean="0">
                <a:solidFill>
                  <a:srgbClr val="FFFF00"/>
                </a:solidFill>
                <a:latin typeface="Arial" pitchFamily="34" charset="0"/>
                <a:cs typeface="Arial" pitchFamily="34" charset="0"/>
              </a:rPr>
              <a:t>:</a:t>
            </a:r>
          </a:p>
          <a:p>
            <a:endParaRPr lang="es-ES" sz="2800" dirty="0" smtClean="0">
              <a:solidFill>
                <a:srgbClr val="FFFF00"/>
              </a:solidFill>
              <a:latin typeface="Arial" pitchFamily="34" charset="0"/>
              <a:cs typeface="Arial" pitchFamily="34" charset="0"/>
            </a:endParaRPr>
          </a:p>
          <a:p>
            <a:endParaRPr lang="es-ES" sz="2800" dirty="0" smtClean="0">
              <a:solidFill>
                <a:srgbClr val="FFFF00"/>
              </a:solidFill>
              <a:latin typeface="Arial" pitchFamily="34" charset="0"/>
              <a:cs typeface="Arial" pitchFamily="34" charset="0"/>
            </a:endParaRPr>
          </a:p>
          <a:p>
            <a:r>
              <a:rPr lang="es-ES" sz="2800" dirty="0" smtClean="0">
                <a:solidFill>
                  <a:srgbClr val="FFFF00"/>
                </a:solidFill>
                <a:latin typeface="Arial" pitchFamily="34" charset="0"/>
                <a:cs typeface="Arial" pitchFamily="34" charset="0"/>
              </a:rPr>
              <a:t>Fuerzas Verticales: tienden a instruir la prótesis, o sea asentarlas en su sitio.</a:t>
            </a:r>
          </a:p>
          <a:p>
            <a:endParaRPr lang="es-ES" sz="2800" dirty="0" smtClean="0">
              <a:solidFill>
                <a:srgbClr val="FFFF00"/>
              </a:solidFill>
              <a:latin typeface="Arial" pitchFamily="34" charset="0"/>
              <a:cs typeface="Arial" pitchFamily="34" charset="0"/>
            </a:endParaRPr>
          </a:p>
          <a:p>
            <a:endParaRPr lang="es-ES" sz="2800" dirty="0" smtClean="0">
              <a:solidFill>
                <a:srgbClr val="FFFF00"/>
              </a:solidFill>
              <a:latin typeface="Arial" pitchFamily="34" charset="0"/>
              <a:cs typeface="Arial" pitchFamily="34" charset="0"/>
            </a:endParaRPr>
          </a:p>
          <a:p>
            <a:r>
              <a:rPr lang="es-ES" sz="2800" dirty="0" smtClean="0">
                <a:solidFill>
                  <a:srgbClr val="FFFF00"/>
                </a:solidFill>
                <a:latin typeface="Arial" pitchFamily="34" charset="0"/>
                <a:cs typeface="Arial" pitchFamily="34" charset="0"/>
              </a:rPr>
              <a:t>Fuerzas Horizontales: (sagitales y transversales) Tienen la capacidad de desalojar el aparato. </a:t>
            </a:r>
            <a:endParaRPr lang="es-ES" sz="28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505783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967159" y="2556193"/>
            <a:ext cx="5125121" cy="584775"/>
          </a:xfrm>
          <a:prstGeom prst="rect">
            <a:avLst/>
          </a:prstGeom>
        </p:spPr>
        <p:txBody>
          <a:bodyPr wrap="none">
            <a:spAutoFit/>
          </a:bodyPr>
          <a:lstStyle/>
          <a:p>
            <a:r>
              <a:rPr lang="es-ES" sz="3200" b="1" dirty="0" smtClean="0">
                <a:solidFill>
                  <a:srgbClr val="FFFF00"/>
                </a:solidFill>
                <a:latin typeface="Arial" pitchFamily="34" charset="0"/>
                <a:cs typeface="Arial" pitchFamily="34" charset="0"/>
              </a:rPr>
              <a:t>Principios biomecánicos </a:t>
            </a:r>
            <a:endParaRPr lang="es-ES" sz="3200" b="1"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13584925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116632"/>
            <a:ext cx="8712968" cy="2308324"/>
          </a:xfrm>
          <a:prstGeom prst="rect">
            <a:avLst/>
          </a:prstGeom>
        </p:spPr>
        <p:txBody>
          <a:bodyPr wrap="square">
            <a:spAutoFit/>
          </a:bodyPr>
          <a:lstStyle/>
          <a:p>
            <a:pPr algn="ctr"/>
            <a:r>
              <a:rPr lang="es-ES" sz="3200" b="1" dirty="0" smtClean="0">
                <a:solidFill>
                  <a:srgbClr val="FFFF00"/>
                </a:solidFill>
                <a:latin typeface="Arial" pitchFamily="34" charset="0"/>
                <a:cs typeface="Arial" pitchFamily="34" charset="0"/>
              </a:rPr>
              <a:t>Retención:</a:t>
            </a:r>
          </a:p>
          <a:p>
            <a:pPr algn="just"/>
            <a:r>
              <a:rPr lang="es-ES" sz="2800" dirty="0" smtClean="0">
                <a:solidFill>
                  <a:srgbClr val="FFFF00"/>
                </a:solidFill>
                <a:latin typeface="Arial" pitchFamily="34" charset="0"/>
                <a:cs typeface="Arial" pitchFamily="34" charset="0"/>
              </a:rPr>
              <a:t> Es la capacidad de las prótesis para resistir las fuerzas </a:t>
            </a:r>
            <a:r>
              <a:rPr lang="es-ES" sz="2800" dirty="0" err="1" smtClean="0">
                <a:solidFill>
                  <a:srgbClr val="FFFF00"/>
                </a:solidFill>
                <a:latin typeface="Arial" pitchFamily="34" charset="0"/>
                <a:cs typeface="Arial" pitchFamily="34" charset="0"/>
              </a:rPr>
              <a:t>desplazantes</a:t>
            </a:r>
            <a:r>
              <a:rPr lang="es-ES" sz="2800" dirty="0" smtClean="0">
                <a:solidFill>
                  <a:srgbClr val="FFFF00"/>
                </a:solidFill>
                <a:latin typeface="Arial" pitchFamily="34" charset="0"/>
                <a:cs typeface="Arial" pitchFamily="34" charset="0"/>
              </a:rPr>
              <a:t> o de extrusión. La retención en prótesis total se basa en dos principios: activo y pasivo</a:t>
            </a:r>
            <a:endParaRPr lang="es-ES" sz="2800" dirty="0">
              <a:solidFill>
                <a:srgbClr val="FFFF00"/>
              </a:solidFill>
              <a:latin typeface="Arial" pitchFamily="34" charset="0"/>
              <a:cs typeface="Arial" pitchFamily="34" charset="0"/>
            </a:endParaRPr>
          </a:p>
        </p:txBody>
      </p:sp>
      <p:sp>
        <p:nvSpPr>
          <p:cNvPr id="5" name="4 Rectángulo"/>
          <p:cNvSpPr/>
          <p:nvPr/>
        </p:nvSpPr>
        <p:spPr>
          <a:xfrm>
            <a:off x="179512" y="2764085"/>
            <a:ext cx="8712968" cy="1384995"/>
          </a:xfrm>
          <a:prstGeom prst="rect">
            <a:avLst/>
          </a:prstGeom>
        </p:spPr>
        <p:txBody>
          <a:bodyPr wrap="square">
            <a:spAutoFit/>
          </a:bodyPr>
          <a:lstStyle/>
          <a:p>
            <a:pPr algn="just"/>
            <a:r>
              <a:rPr lang="es-ES" sz="2800" b="1" dirty="0" smtClean="0">
                <a:solidFill>
                  <a:srgbClr val="FFFF00"/>
                </a:solidFill>
                <a:latin typeface="Arial" pitchFamily="34" charset="0"/>
                <a:cs typeface="Arial" pitchFamily="34" charset="0"/>
              </a:rPr>
              <a:t>Retención Activa</a:t>
            </a:r>
            <a:r>
              <a:rPr lang="es-ES" sz="2800" dirty="0" smtClean="0">
                <a:solidFill>
                  <a:srgbClr val="FFFF00"/>
                </a:solidFill>
                <a:latin typeface="Arial" pitchFamily="34" charset="0"/>
                <a:cs typeface="Arial" pitchFamily="34" charset="0"/>
              </a:rPr>
              <a:t>: Son fuerzas capaces de mantener el aparato en su sitio (presión atmosférica, adhesión, cohesión, tensión superficial).</a:t>
            </a:r>
            <a:endParaRPr lang="es-ES" sz="2800" dirty="0">
              <a:solidFill>
                <a:srgbClr val="FFFF00"/>
              </a:solidFill>
              <a:latin typeface="Arial" pitchFamily="34" charset="0"/>
              <a:cs typeface="Arial" pitchFamily="34" charset="0"/>
            </a:endParaRPr>
          </a:p>
        </p:txBody>
      </p:sp>
      <p:sp>
        <p:nvSpPr>
          <p:cNvPr id="6" name="5 Rectángulo"/>
          <p:cNvSpPr/>
          <p:nvPr/>
        </p:nvSpPr>
        <p:spPr>
          <a:xfrm>
            <a:off x="323528" y="4244895"/>
            <a:ext cx="8568952" cy="2677656"/>
          </a:xfrm>
          <a:prstGeom prst="rect">
            <a:avLst/>
          </a:prstGeom>
        </p:spPr>
        <p:txBody>
          <a:bodyPr wrap="square">
            <a:spAutoFit/>
          </a:bodyPr>
          <a:lstStyle/>
          <a:p>
            <a:pPr algn="just"/>
            <a:r>
              <a:rPr lang="es-ES" sz="2800" b="1" dirty="0" smtClean="0">
                <a:solidFill>
                  <a:srgbClr val="FFFF00"/>
                </a:solidFill>
                <a:latin typeface="Arial" pitchFamily="34" charset="0"/>
                <a:cs typeface="Arial" pitchFamily="34" charset="0"/>
              </a:rPr>
              <a:t>Retención Pasiva</a:t>
            </a:r>
            <a:r>
              <a:rPr lang="es-ES" sz="2800" dirty="0" smtClean="0">
                <a:solidFill>
                  <a:srgbClr val="FFFF00"/>
                </a:solidFill>
                <a:latin typeface="Arial" pitchFamily="34" charset="0"/>
                <a:cs typeface="Arial" pitchFamily="34" charset="0"/>
              </a:rPr>
              <a:t>: Consiste en eliminar factores que puedan producir fuerzas </a:t>
            </a:r>
            <a:r>
              <a:rPr lang="es-ES" sz="2800" dirty="0" err="1" smtClean="0">
                <a:solidFill>
                  <a:srgbClr val="FFFF00"/>
                </a:solidFill>
                <a:latin typeface="Arial" pitchFamily="34" charset="0"/>
                <a:cs typeface="Arial" pitchFamily="34" charset="0"/>
              </a:rPr>
              <a:t>extrusivas</a:t>
            </a:r>
            <a:r>
              <a:rPr lang="es-ES" sz="2800" dirty="0" smtClean="0">
                <a:solidFill>
                  <a:srgbClr val="FFFF00"/>
                </a:solidFill>
                <a:latin typeface="Arial" pitchFamily="34" charset="0"/>
                <a:cs typeface="Arial" pitchFamily="34" charset="0"/>
              </a:rPr>
              <a:t> (recorte muscular, conformación adecuada de las superficies pulidas u oclusales de los dientes, educación funcional).</a:t>
            </a:r>
          </a:p>
          <a:p>
            <a:pPr algn="just"/>
            <a:r>
              <a:rPr lang="es-ES" sz="2800" dirty="0" smtClean="0">
                <a:solidFill>
                  <a:srgbClr val="FFFF00"/>
                </a:solidFill>
                <a:latin typeface="Arial" pitchFamily="34" charset="0"/>
                <a:cs typeface="Arial" pitchFamily="34" charset="0"/>
              </a:rPr>
              <a:t> </a:t>
            </a:r>
            <a:endParaRPr lang="es-ES" sz="28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4150877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504" y="1196752"/>
            <a:ext cx="8856984" cy="3970318"/>
          </a:xfrm>
          <a:prstGeom prst="rect">
            <a:avLst/>
          </a:prstGeom>
        </p:spPr>
        <p:txBody>
          <a:bodyPr wrap="square">
            <a:spAutoFit/>
          </a:bodyPr>
          <a:lstStyle/>
          <a:p>
            <a:pPr algn="just"/>
            <a:r>
              <a:rPr lang="es-ES" sz="2800" dirty="0" smtClean="0">
                <a:solidFill>
                  <a:srgbClr val="FFFF00"/>
                </a:solidFill>
                <a:latin typeface="Arial" pitchFamily="34" charset="0"/>
                <a:cs typeface="Arial" pitchFamily="34" charset="0"/>
              </a:rPr>
              <a:t>La exacta y fiel reproducción de la superficie </a:t>
            </a:r>
            <a:r>
              <a:rPr lang="es-ES" sz="2800" dirty="0" err="1" smtClean="0">
                <a:solidFill>
                  <a:srgbClr val="FFFF00"/>
                </a:solidFill>
                <a:latin typeface="Arial" pitchFamily="34" charset="0"/>
                <a:cs typeface="Arial" pitchFamily="34" charset="0"/>
              </a:rPr>
              <a:t>mucosal</a:t>
            </a:r>
            <a:r>
              <a:rPr lang="es-ES" sz="2800" dirty="0" smtClean="0">
                <a:solidFill>
                  <a:srgbClr val="FFFF00"/>
                </a:solidFill>
                <a:latin typeface="Arial" pitchFamily="34" charset="0"/>
                <a:cs typeface="Arial" pitchFamily="34" charset="0"/>
              </a:rPr>
              <a:t> para su adaptación a la superficie de soporte y la fina capa de saliva interpuesta entre ambas, permiten el desarrollo de las fuerzas de adhesión, que se define como la atracción que se ejerce entre la superficie de dos cuerpos de naturalezas diferentes y la fuerza de cohesión, la cual se hace efectiva, y es por denominación la fuerza de atracción o afinidad entre las moléculas de la fina película de saliva. </a:t>
            </a:r>
            <a:endParaRPr lang="es-ES" sz="28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35990234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504" y="1052736"/>
            <a:ext cx="8928992" cy="4401205"/>
          </a:xfrm>
          <a:prstGeom prst="rect">
            <a:avLst/>
          </a:prstGeom>
        </p:spPr>
        <p:txBody>
          <a:bodyPr wrap="square">
            <a:spAutoFit/>
          </a:bodyPr>
          <a:lstStyle/>
          <a:p>
            <a:pPr algn="just"/>
            <a:r>
              <a:rPr lang="es-ES" sz="2800" dirty="0" smtClean="0">
                <a:solidFill>
                  <a:srgbClr val="FFFF00"/>
                </a:solidFill>
                <a:latin typeface="Arial" pitchFamily="34" charset="0"/>
                <a:cs typeface="Arial" pitchFamily="34" charset="0"/>
              </a:rPr>
              <a:t>Ambas fuerzas, la adhesión y la cohesión, actúan continuamente sin poner en peligro la salud de los tejidos de soporte. Son fuerzas suficientes para mantener la base protésica en posición cuando se ejerce la fuerza de gravedad, lo que no sucede cuando se ejerce otra fuerza </a:t>
            </a:r>
            <a:r>
              <a:rPr lang="es-ES" sz="2800" dirty="0" err="1" smtClean="0">
                <a:solidFill>
                  <a:srgbClr val="FFFF00"/>
                </a:solidFill>
                <a:latin typeface="Arial" pitchFamily="34" charset="0"/>
                <a:cs typeface="Arial" pitchFamily="34" charset="0"/>
              </a:rPr>
              <a:t>dislocante</a:t>
            </a:r>
            <a:r>
              <a:rPr lang="es-ES" sz="2800" dirty="0" smtClean="0">
                <a:solidFill>
                  <a:srgbClr val="FFFF00"/>
                </a:solidFill>
                <a:latin typeface="Arial" pitchFamily="34" charset="0"/>
                <a:cs typeface="Arial" pitchFamily="34" charset="0"/>
              </a:rPr>
              <a:t>. Su magnitud está en proporción directa con la intimidad de contacto entre la base protésica y la superficie </a:t>
            </a:r>
            <a:r>
              <a:rPr lang="es-ES" sz="2800" dirty="0" err="1" smtClean="0">
                <a:solidFill>
                  <a:srgbClr val="FFFF00"/>
                </a:solidFill>
                <a:latin typeface="Arial" pitchFamily="34" charset="0"/>
                <a:cs typeface="Arial" pitchFamily="34" charset="0"/>
              </a:rPr>
              <a:t>mucosal</a:t>
            </a:r>
            <a:r>
              <a:rPr lang="es-ES" sz="2800" dirty="0" smtClean="0">
                <a:solidFill>
                  <a:srgbClr val="FFFF00"/>
                </a:solidFill>
                <a:latin typeface="Arial" pitchFamily="34" charset="0"/>
                <a:cs typeface="Arial" pitchFamily="34" charset="0"/>
              </a:rPr>
              <a:t> (maxilar o mandíbula). Por consiguiente, a mayor zona de soporte mayor es la fuerza de adhesión y cohesión. </a:t>
            </a:r>
            <a:endParaRPr lang="es-ES" sz="28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145917464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886</Words>
  <Application>Microsoft Office PowerPoint</Application>
  <PresentationFormat>Presentación en pantalla (4:3)</PresentationFormat>
  <Paragraphs>55</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Pc-Yusdel</dc:creator>
  <cp:lastModifiedBy>Pc-Yusdel</cp:lastModifiedBy>
  <cp:revision>7</cp:revision>
  <dcterms:created xsi:type="dcterms:W3CDTF">2017-07-06T17:45:35Z</dcterms:created>
  <dcterms:modified xsi:type="dcterms:W3CDTF">2017-07-06T17:45:44Z</dcterms:modified>
</cp:coreProperties>
</file>