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82" r:id="rId5"/>
    <p:sldId id="283" r:id="rId6"/>
    <p:sldId id="257" r:id="rId7"/>
    <p:sldId id="284" r:id="rId8"/>
    <p:sldId id="285" r:id="rId9"/>
    <p:sldId id="265" r:id="rId10"/>
    <p:sldId id="266" r:id="rId11"/>
    <p:sldId id="267" r:id="rId12"/>
    <p:sldId id="287" r:id="rId13"/>
    <p:sldId id="288" r:id="rId14"/>
    <p:sldId id="289" r:id="rId15"/>
    <p:sldId id="290" r:id="rId16"/>
    <p:sldId id="286" r:id="rId17"/>
    <p:sldId id="270" r:id="rId18"/>
    <p:sldId id="271" r:id="rId19"/>
    <p:sldId id="273" r:id="rId20"/>
    <p:sldId id="292" r:id="rId21"/>
    <p:sldId id="294" r:id="rId22"/>
    <p:sldId id="298" r:id="rId23"/>
    <p:sldId id="295" r:id="rId24"/>
    <p:sldId id="296" r:id="rId25"/>
    <p:sldId id="297" r:id="rId26"/>
    <p:sldId id="299" r:id="rId27"/>
    <p:sldId id="293" r:id="rId28"/>
    <p:sldId id="291" r:id="rId29"/>
    <p:sldId id="277" r:id="rId30"/>
    <p:sldId id="278" r:id="rId31"/>
    <p:sldId id="276" r:id="rId32"/>
    <p:sldId id="279" r:id="rId3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4052E3-DE89-4956-A7E2-799F07115D9F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FC926CC-0698-4DF6-8511-51FB70F7A411}">
      <dgm:prSet phldrT="[Texto]"/>
      <dgm:spPr/>
      <dgm:t>
        <a:bodyPr/>
        <a:lstStyle/>
        <a:p>
          <a:pPr>
            <a:lnSpc>
              <a:spcPct val="100000"/>
            </a:lnSpc>
          </a:pPr>
          <a:r>
            <a:rPr lang="es-ES" dirty="0" smtClean="0"/>
            <a:t>Programa de formación doctoral</a:t>
          </a:r>
          <a:endParaRPr lang="es-ES" dirty="0"/>
        </a:p>
      </dgm:t>
    </dgm:pt>
    <dgm:pt modelId="{E42C76C0-4093-4DAF-B996-809C66B701DF}" type="parTrans" cxnId="{94245E9D-7AB2-4AA0-B907-29D1BE6081CE}">
      <dgm:prSet/>
      <dgm:spPr/>
      <dgm:t>
        <a:bodyPr/>
        <a:lstStyle/>
        <a:p>
          <a:endParaRPr lang="es-ES"/>
        </a:p>
      </dgm:t>
    </dgm:pt>
    <dgm:pt modelId="{FF019613-ECFA-4B25-967B-103CB5416A17}" type="sibTrans" cxnId="{94245E9D-7AB2-4AA0-B907-29D1BE6081CE}">
      <dgm:prSet/>
      <dgm:spPr/>
      <dgm:t>
        <a:bodyPr/>
        <a:lstStyle/>
        <a:p>
          <a:endParaRPr lang="es-ES"/>
        </a:p>
      </dgm:t>
    </dgm:pt>
    <dgm:pt modelId="{580D2983-1D14-44F7-8B5B-1DEF974BC3D7}">
      <dgm:prSet phldrT="[Texto]" custT="1"/>
      <dgm:spPr>
        <a:solidFill>
          <a:schemeClr val="accent3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s-ES" sz="2400" b="1" dirty="0" smtClean="0"/>
            <a:t>Respuesta  a las necesidades sociales</a:t>
          </a:r>
          <a:endParaRPr lang="es-ES" sz="2400" b="1" dirty="0"/>
        </a:p>
      </dgm:t>
    </dgm:pt>
    <dgm:pt modelId="{5F9025F9-453B-4F19-B539-B23F98ECBC16}" type="parTrans" cxnId="{5FE241CA-CE75-451C-98E8-1978236D74D7}">
      <dgm:prSet/>
      <dgm:spPr/>
      <dgm:t>
        <a:bodyPr/>
        <a:lstStyle/>
        <a:p>
          <a:endParaRPr lang="es-ES"/>
        </a:p>
      </dgm:t>
    </dgm:pt>
    <dgm:pt modelId="{6C4A03A0-F552-47BB-8F8C-0A554ECF38EB}" type="sibTrans" cxnId="{5FE241CA-CE75-451C-98E8-1978236D74D7}">
      <dgm:prSet/>
      <dgm:spPr/>
      <dgm:t>
        <a:bodyPr/>
        <a:lstStyle/>
        <a:p>
          <a:endParaRPr lang="es-ES"/>
        </a:p>
      </dgm:t>
    </dgm:pt>
    <dgm:pt modelId="{73D88A9D-76DA-4792-B952-D6C0244A3D56}">
      <dgm:prSet phldrT="[Texto]" custT="1"/>
      <dgm:spPr>
        <a:solidFill>
          <a:schemeClr val="accent3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s-ES" sz="2400" b="1" dirty="0" smtClean="0"/>
            <a:t>Formación de recursos humanos específicos</a:t>
          </a:r>
          <a:endParaRPr lang="es-ES" sz="2400" b="1" dirty="0"/>
        </a:p>
      </dgm:t>
    </dgm:pt>
    <dgm:pt modelId="{0748EA4C-712D-4AE1-BAA0-9EE80272FBAA}" type="parTrans" cxnId="{D656A0B7-E568-4F4C-8E9D-309CEE2A1412}">
      <dgm:prSet/>
      <dgm:spPr/>
      <dgm:t>
        <a:bodyPr/>
        <a:lstStyle/>
        <a:p>
          <a:endParaRPr lang="es-ES"/>
        </a:p>
      </dgm:t>
    </dgm:pt>
    <dgm:pt modelId="{EAC5F717-2B97-4E92-8E63-D744A89852B1}" type="sibTrans" cxnId="{D656A0B7-E568-4F4C-8E9D-309CEE2A1412}">
      <dgm:prSet/>
      <dgm:spPr/>
      <dgm:t>
        <a:bodyPr/>
        <a:lstStyle/>
        <a:p>
          <a:endParaRPr lang="es-ES"/>
        </a:p>
      </dgm:t>
    </dgm:pt>
    <dgm:pt modelId="{674DE925-D9C8-4AD6-BBAA-2CECDB2C83EF}">
      <dgm:prSet phldrT="[Texto]" custT="1"/>
      <dgm:spPr>
        <a:solidFill>
          <a:schemeClr val="accent3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s-ES" sz="2400" b="1" dirty="0" smtClean="0"/>
            <a:t>Desarrollo de investigaciones</a:t>
          </a:r>
          <a:endParaRPr lang="es-ES" sz="2400" b="1" dirty="0"/>
        </a:p>
      </dgm:t>
    </dgm:pt>
    <dgm:pt modelId="{98353A48-5DBE-4C1E-954C-99377A08E04D}" type="parTrans" cxnId="{4EBF165C-22A6-48C1-B474-AC725E521E07}">
      <dgm:prSet/>
      <dgm:spPr/>
      <dgm:t>
        <a:bodyPr/>
        <a:lstStyle/>
        <a:p>
          <a:endParaRPr lang="es-ES"/>
        </a:p>
      </dgm:t>
    </dgm:pt>
    <dgm:pt modelId="{25119685-765B-41C9-B6CC-3235B89045CD}" type="sibTrans" cxnId="{4EBF165C-22A6-48C1-B474-AC725E521E07}">
      <dgm:prSet/>
      <dgm:spPr/>
      <dgm:t>
        <a:bodyPr/>
        <a:lstStyle/>
        <a:p>
          <a:endParaRPr lang="es-ES"/>
        </a:p>
      </dgm:t>
    </dgm:pt>
    <dgm:pt modelId="{98C6195F-DA60-4507-A26C-23B8B1350DC7}">
      <dgm:prSet phldrT="[Texto]" custT="1"/>
      <dgm:spPr>
        <a:solidFill>
          <a:schemeClr val="accent3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s-ES" sz="2400" b="1" dirty="0" smtClean="0"/>
            <a:t>Atención en salud</a:t>
          </a:r>
          <a:endParaRPr lang="es-ES" sz="2400" b="1" dirty="0"/>
        </a:p>
      </dgm:t>
    </dgm:pt>
    <dgm:pt modelId="{12864D98-080F-4E89-919E-881149F50790}" type="parTrans" cxnId="{D8E5EC0F-9384-43B4-8F89-75960A1DF48A}">
      <dgm:prSet/>
      <dgm:spPr/>
      <dgm:t>
        <a:bodyPr/>
        <a:lstStyle/>
        <a:p>
          <a:endParaRPr lang="es-ES"/>
        </a:p>
      </dgm:t>
    </dgm:pt>
    <dgm:pt modelId="{26B376E3-6154-47DE-B546-BD1D2CEC038B}" type="sibTrans" cxnId="{D8E5EC0F-9384-43B4-8F89-75960A1DF48A}">
      <dgm:prSet/>
      <dgm:spPr/>
      <dgm:t>
        <a:bodyPr/>
        <a:lstStyle/>
        <a:p>
          <a:endParaRPr lang="es-ES"/>
        </a:p>
      </dgm:t>
    </dgm:pt>
    <dgm:pt modelId="{6CF47EDA-F3B1-4985-8543-EEF4953F48ED}" type="pres">
      <dgm:prSet presAssocID="{864052E3-DE89-4956-A7E2-799F07115D9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474C1B8-D725-443A-BBB6-9B66757CD25E}" type="pres">
      <dgm:prSet presAssocID="{864052E3-DE89-4956-A7E2-799F07115D9F}" presName="radial" presStyleCnt="0">
        <dgm:presLayoutVars>
          <dgm:animLvl val="ctr"/>
        </dgm:presLayoutVars>
      </dgm:prSet>
      <dgm:spPr/>
    </dgm:pt>
    <dgm:pt modelId="{FF706256-07D7-4210-80ED-765ECBBF1D9E}" type="pres">
      <dgm:prSet presAssocID="{2FC926CC-0698-4DF6-8511-51FB70F7A411}" presName="centerShape" presStyleLbl="vennNode1" presStyleIdx="0" presStyleCnt="5"/>
      <dgm:spPr/>
      <dgm:t>
        <a:bodyPr/>
        <a:lstStyle/>
        <a:p>
          <a:endParaRPr lang="es-ES"/>
        </a:p>
      </dgm:t>
    </dgm:pt>
    <dgm:pt modelId="{CE604CFD-15DA-4FC7-9381-BF8E46BCE0F5}" type="pres">
      <dgm:prSet presAssocID="{580D2983-1D14-44F7-8B5B-1DEF974BC3D7}" presName="node" presStyleLbl="vennNode1" presStyleIdx="1" presStyleCnt="5" custScaleX="13673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C61C13A-B057-4C9E-8866-2A0D8890CEC6}" type="pres">
      <dgm:prSet presAssocID="{73D88A9D-76DA-4792-B952-D6C0244A3D56}" presName="node" presStyleLbl="vennNode1" presStyleIdx="2" presStyleCnt="5" custScaleX="133227" custRadScaleRad="106845" custRadScaleInc="-82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27CA4E7-59D0-4E9C-8278-40367811653C}" type="pres">
      <dgm:prSet presAssocID="{674DE925-D9C8-4AD6-BBAA-2CECDB2C83EF}" presName="node" presStyleLbl="vennNode1" presStyleIdx="3" presStyleCnt="5" custScaleX="16166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38DBC71-0F30-4F37-8C93-313366AA86BE}" type="pres">
      <dgm:prSet presAssocID="{98C6195F-DA60-4507-A26C-23B8B1350DC7}" presName="node" presStyleLbl="vennNode1" presStyleIdx="4" presStyleCnt="5" custScaleX="13319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C6F233B-30EA-4A52-90A5-4FD3BC0AD5B9}" type="presOf" srcId="{674DE925-D9C8-4AD6-BBAA-2CECDB2C83EF}" destId="{627CA4E7-59D0-4E9C-8278-40367811653C}" srcOrd="0" destOrd="0" presId="urn:microsoft.com/office/officeart/2005/8/layout/radial3"/>
    <dgm:cxn modelId="{5FE241CA-CE75-451C-98E8-1978236D74D7}" srcId="{2FC926CC-0698-4DF6-8511-51FB70F7A411}" destId="{580D2983-1D14-44F7-8B5B-1DEF974BC3D7}" srcOrd="0" destOrd="0" parTransId="{5F9025F9-453B-4F19-B539-B23F98ECBC16}" sibTransId="{6C4A03A0-F552-47BB-8F8C-0A554ECF38EB}"/>
    <dgm:cxn modelId="{DD7263A1-1628-46B7-9D86-8C8AA374E79F}" type="presOf" srcId="{73D88A9D-76DA-4792-B952-D6C0244A3D56}" destId="{7C61C13A-B057-4C9E-8866-2A0D8890CEC6}" srcOrd="0" destOrd="0" presId="urn:microsoft.com/office/officeart/2005/8/layout/radial3"/>
    <dgm:cxn modelId="{D8E5EC0F-9384-43B4-8F89-75960A1DF48A}" srcId="{2FC926CC-0698-4DF6-8511-51FB70F7A411}" destId="{98C6195F-DA60-4507-A26C-23B8B1350DC7}" srcOrd="3" destOrd="0" parTransId="{12864D98-080F-4E89-919E-881149F50790}" sibTransId="{26B376E3-6154-47DE-B546-BD1D2CEC038B}"/>
    <dgm:cxn modelId="{94245E9D-7AB2-4AA0-B907-29D1BE6081CE}" srcId="{864052E3-DE89-4956-A7E2-799F07115D9F}" destId="{2FC926CC-0698-4DF6-8511-51FB70F7A411}" srcOrd="0" destOrd="0" parTransId="{E42C76C0-4093-4DAF-B996-809C66B701DF}" sibTransId="{FF019613-ECFA-4B25-967B-103CB5416A17}"/>
    <dgm:cxn modelId="{7966923F-F3A6-44AD-A52C-BFAA7FFB77B2}" type="presOf" srcId="{98C6195F-DA60-4507-A26C-23B8B1350DC7}" destId="{738DBC71-0F30-4F37-8C93-313366AA86BE}" srcOrd="0" destOrd="0" presId="urn:microsoft.com/office/officeart/2005/8/layout/radial3"/>
    <dgm:cxn modelId="{D656A0B7-E568-4F4C-8E9D-309CEE2A1412}" srcId="{2FC926CC-0698-4DF6-8511-51FB70F7A411}" destId="{73D88A9D-76DA-4792-B952-D6C0244A3D56}" srcOrd="1" destOrd="0" parTransId="{0748EA4C-712D-4AE1-BAA0-9EE80272FBAA}" sibTransId="{EAC5F717-2B97-4E92-8E63-D744A89852B1}"/>
    <dgm:cxn modelId="{9FB5A4CE-6D9D-4ADE-93A1-C6F119FFDF7C}" type="presOf" srcId="{580D2983-1D14-44F7-8B5B-1DEF974BC3D7}" destId="{CE604CFD-15DA-4FC7-9381-BF8E46BCE0F5}" srcOrd="0" destOrd="0" presId="urn:microsoft.com/office/officeart/2005/8/layout/radial3"/>
    <dgm:cxn modelId="{91288127-BF98-4E76-A41C-B25B59D83791}" type="presOf" srcId="{2FC926CC-0698-4DF6-8511-51FB70F7A411}" destId="{FF706256-07D7-4210-80ED-765ECBBF1D9E}" srcOrd="0" destOrd="0" presId="urn:microsoft.com/office/officeart/2005/8/layout/radial3"/>
    <dgm:cxn modelId="{1C242A31-B263-487E-9368-4EF4D88ECC59}" type="presOf" srcId="{864052E3-DE89-4956-A7E2-799F07115D9F}" destId="{6CF47EDA-F3B1-4985-8543-EEF4953F48ED}" srcOrd="0" destOrd="0" presId="urn:microsoft.com/office/officeart/2005/8/layout/radial3"/>
    <dgm:cxn modelId="{4EBF165C-22A6-48C1-B474-AC725E521E07}" srcId="{2FC926CC-0698-4DF6-8511-51FB70F7A411}" destId="{674DE925-D9C8-4AD6-BBAA-2CECDB2C83EF}" srcOrd="2" destOrd="0" parTransId="{98353A48-5DBE-4C1E-954C-99377A08E04D}" sibTransId="{25119685-765B-41C9-B6CC-3235B89045CD}"/>
    <dgm:cxn modelId="{886BC835-5490-400F-8CE1-6A713A1ADB6F}" type="presParOf" srcId="{6CF47EDA-F3B1-4985-8543-EEF4953F48ED}" destId="{3474C1B8-D725-443A-BBB6-9B66757CD25E}" srcOrd="0" destOrd="0" presId="urn:microsoft.com/office/officeart/2005/8/layout/radial3"/>
    <dgm:cxn modelId="{5BBC690A-5FE5-4C0F-8E52-C775A74A0577}" type="presParOf" srcId="{3474C1B8-D725-443A-BBB6-9B66757CD25E}" destId="{FF706256-07D7-4210-80ED-765ECBBF1D9E}" srcOrd="0" destOrd="0" presId="urn:microsoft.com/office/officeart/2005/8/layout/radial3"/>
    <dgm:cxn modelId="{A9114498-EBFC-4C11-8684-468337773D55}" type="presParOf" srcId="{3474C1B8-D725-443A-BBB6-9B66757CD25E}" destId="{CE604CFD-15DA-4FC7-9381-BF8E46BCE0F5}" srcOrd="1" destOrd="0" presId="urn:microsoft.com/office/officeart/2005/8/layout/radial3"/>
    <dgm:cxn modelId="{487C040B-60F9-4132-88E8-1089C6AD0B0A}" type="presParOf" srcId="{3474C1B8-D725-443A-BBB6-9B66757CD25E}" destId="{7C61C13A-B057-4C9E-8866-2A0D8890CEC6}" srcOrd="2" destOrd="0" presId="urn:microsoft.com/office/officeart/2005/8/layout/radial3"/>
    <dgm:cxn modelId="{3E90C6DA-0F47-4425-AAEC-D97123F43692}" type="presParOf" srcId="{3474C1B8-D725-443A-BBB6-9B66757CD25E}" destId="{627CA4E7-59D0-4E9C-8278-40367811653C}" srcOrd="3" destOrd="0" presId="urn:microsoft.com/office/officeart/2005/8/layout/radial3"/>
    <dgm:cxn modelId="{45FDFC93-7183-4499-9CF2-5A168686312A}" type="presParOf" srcId="{3474C1B8-D725-443A-BBB6-9B66757CD25E}" destId="{738DBC71-0F30-4F37-8C93-313366AA86BE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A865-71AF-4B79-917F-65D2C8A0BCA0}" type="datetimeFigureOut">
              <a:rPr lang="es-ES" smtClean="0"/>
              <a:t>24/02/2020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2964-514F-46D4-B61C-78500F5AB5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3524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A865-71AF-4B79-917F-65D2C8A0BCA0}" type="datetimeFigureOut">
              <a:rPr lang="es-ES" smtClean="0"/>
              <a:t>24/02/2020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2964-514F-46D4-B61C-78500F5AB5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94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A865-71AF-4B79-917F-65D2C8A0BCA0}" type="datetimeFigureOut">
              <a:rPr lang="es-ES" smtClean="0"/>
              <a:t>24/02/2020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2964-514F-46D4-B61C-78500F5AB5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892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A865-71AF-4B79-917F-65D2C8A0BCA0}" type="datetimeFigureOut">
              <a:rPr lang="es-ES" smtClean="0"/>
              <a:t>24/02/2020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2964-514F-46D4-B61C-78500F5AB5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803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A865-71AF-4B79-917F-65D2C8A0BCA0}" type="datetimeFigureOut">
              <a:rPr lang="es-ES" smtClean="0"/>
              <a:t>24/02/2020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2964-514F-46D4-B61C-78500F5AB5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4772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A865-71AF-4B79-917F-65D2C8A0BCA0}" type="datetimeFigureOut">
              <a:rPr lang="es-ES" smtClean="0"/>
              <a:t>24/02/2020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2964-514F-46D4-B61C-78500F5AB5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862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A865-71AF-4B79-917F-65D2C8A0BCA0}" type="datetimeFigureOut">
              <a:rPr lang="es-ES" smtClean="0"/>
              <a:t>24/02/2020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2964-514F-46D4-B61C-78500F5AB5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3079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A865-71AF-4B79-917F-65D2C8A0BCA0}" type="datetimeFigureOut">
              <a:rPr lang="es-ES" smtClean="0"/>
              <a:t>24/02/2020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2964-514F-46D4-B61C-78500F5AB5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8387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A865-71AF-4B79-917F-65D2C8A0BCA0}" type="datetimeFigureOut">
              <a:rPr lang="es-ES" smtClean="0"/>
              <a:t>24/02/2020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2964-514F-46D4-B61C-78500F5AB5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51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A865-71AF-4B79-917F-65D2C8A0BCA0}" type="datetimeFigureOut">
              <a:rPr lang="es-ES" smtClean="0"/>
              <a:t>24/02/2020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2964-514F-46D4-B61C-78500F5AB5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25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A865-71AF-4B79-917F-65D2C8A0BCA0}" type="datetimeFigureOut">
              <a:rPr lang="es-ES" smtClean="0"/>
              <a:t>24/02/2020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2964-514F-46D4-B61C-78500F5AB5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293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3A865-71AF-4B79-917F-65D2C8A0BCA0}" type="datetimeFigureOut">
              <a:rPr lang="es-ES" smtClean="0"/>
              <a:t>24/02/2020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82964-514F-46D4-B61C-78500F5AB5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5602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0"/>
            <a:ext cx="5976664" cy="486916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1313741" y="4721235"/>
            <a:ext cx="65165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b="1" dirty="0">
                <a:latin typeface="Arial" pitchFamily="34" charset="0"/>
                <a:cs typeface="Arial" pitchFamily="34" charset="0"/>
              </a:rPr>
              <a:t>Programa de formación 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doctoral</a:t>
            </a:r>
          </a:p>
          <a:p>
            <a:pPr algn="ctr"/>
            <a:r>
              <a:rPr lang="es-MX" sz="3200" b="1" dirty="0" smtClean="0">
                <a:latin typeface="Arial" pitchFamily="34" charset="0"/>
                <a:cs typeface="Arial" pitchFamily="34" charset="0"/>
              </a:rPr>
              <a:t> en Ciencias Biomédicas.</a:t>
            </a:r>
            <a:endParaRPr lang="es-ES" sz="32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70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404664"/>
            <a:ext cx="4123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dirty="0">
                <a:latin typeface="Arial" pitchFamily="34" charset="0"/>
                <a:cs typeface="Arial" pitchFamily="34" charset="0"/>
              </a:rPr>
              <a:t>Resultados esperados 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67544" y="1124744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dirty="0">
                <a:latin typeface="Arial" pitchFamily="34" charset="0"/>
                <a:cs typeface="Arial" pitchFamily="34" charset="0"/>
              </a:rPr>
              <a:t>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plicación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del conocimiento y el desarrollo profesional, científico y técnico de los doctorandos en líneas de mutuo interés para el campo de la Salud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21824" y="2420888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dirty="0">
                <a:latin typeface="Arial" pitchFamily="34" charset="0"/>
                <a:cs typeface="Arial" pitchFamily="34" charset="0"/>
              </a:rPr>
              <a:t>Nuevos Doctores en Ciencia que puedan jugar un papel esencial en las instituciones de salud implicadas en la innovación y la investigación, de forma que puedan incrementar acciones con impacto social.</a:t>
            </a:r>
          </a:p>
        </p:txBody>
      </p:sp>
      <p:sp>
        <p:nvSpPr>
          <p:cNvPr id="2" name="1 Rectángulo"/>
          <p:cNvSpPr/>
          <p:nvPr/>
        </p:nvSpPr>
        <p:spPr>
          <a:xfrm>
            <a:off x="438240" y="4221088"/>
            <a:ext cx="83346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dirty="0">
                <a:latin typeface="Arial" pitchFamily="34" charset="0"/>
                <a:cs typeface="Arial" pitchFamily="34" charset="0"/>
              </a:rPr>
              <a:t>Nuevos investigadores capaces de integrarse en equipos o Centros de Estudios.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21824" y="5301208"/>
            <a:ext cx="83510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>
                <a:latin typeface="Arial" pitchFamily="34" charset="0"/>
                <a:cs typeface="Arial" pitchFamily="34" charset="0"/>
              </a:rPr>
              <a:t>Incremento de la vocación docente para la formación investigadora de los educadores en salud</a:t>
            </a:r>
          </a:p>
        </p:txBody>
      </p:sp>
    </p:spTree>
    <p:extLst>
      <p:ext uri="{BB962C8B-B14F-4D97-AF65-F5344CB8AC3E}">
        <p14:creationId xmlns:p14="http://schemas.microsoft.com/office/powerpoint/2010/main" val="412768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404664"/>
            <a:ext cx="4123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dirty="0">
                <a:latin typeface="Arial" pitchFamily="34" charset="0"/>
                <a:cs typeface="Arial" pitchFamily="34" charset="0"/>
              </a:rPr>
              <a:t>Resultados esperados 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67544" y="1004535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>
                <a:latin typeface="Arial" pitchFamily="34" charset="0"/>
                <a:cs typeface="Arial" pitchFamily="34" charset="0"/>
              </a:rPr>
              <a:t>La especialización del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doctorando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dentro del ámbito correspondiente, especialmente en su vertiente investigadora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21824" y="2420888"/>
            <a:ext cx="8352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dirty="0">
                <a:latin typeface="Arial" pitchFamily="34" charset="0"/>
                <a:cs typeface="Arial" pitchFamily="34" charset="0"/>
              </a:rPr>
              <a:t>Instrumentos  metodológicos con los cuales abordar el análisis de la teoría y práctica desde una perspectiva interdisciplinar, y suministrar criterios básicos con los cuales afrontar cuestiones prácticas, en las diferentes instalaciones de salud.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67544" y="4653136"/>
            <a:ext cx="83072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dirty="0">
                <a:latin typeface="Arial" pitchFamily="34" charset="0"/>
                <a:cs typeface="Arial" pitchFamily="34" charset="0"/>
              </a:rPr>
              <a:t>Creación de un marco adecuado para la consecución y transmisión de los avances científicos en el campo de la salud.</a:t>
            </a:r>
          </a:p>
        </p:txBody>
      </p:sp>
    </p:spTree>
    <p:extLst>
      <p:ext uri="{BB962C8B-B14F-4D97-AF65-F5344CB8AC3E}">
        <p14:creationId xmlns:p14="http://schemas.microsoft.com/office/powerpoint/2010/main" val="200198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es-ES" sz="3200" dirty="0">
                <a:latin typeface="Arial" pitchFamily="34" charset="0"/>
                <a:cs typeface="Arial" pitchFamily="34" charset="0"/>
              </a:rPr>
              <a:t/>
            </a:r>
            <a:br>
              <a:rPr lang="es-ES" sz="3200" dirty="0">
                <a:latin typeface="Arial" pitchFamily="34" charset="0"/>
                <a:cs typeface="Arial" pitchFamily="34" charset="0"/>
              </a:rPr>
            </a:br>
            <a:r>
              <a:rPr lang="es-ES" sz="3200" dirty="0" smtClean="0">
                <a:latin typeface="Arial" pitchFamily="34" charset="0"/>
                <a:cs typeface="Arial" pitchFamily="34" charset="0"/>
              </a:rPr>
              <a:t>Departamentos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>, secciones o dependencias participantes en el programa de doctorado. </a:t>
            </a:r>
            <a:br>
              <a:rPr lang="es-ES" sz="3200" dirty="0">
                <a:latin typeface="Arial" pitchFamily="34" charset="0"/>
                <a:cs typeface="Arial" pitchFamily="34" charset="0"/>
              </a:rPr>
            </a:b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5536" y="1614810"/>
            <a:ext cx="7904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Facultades de Ciencias Medicas (UCM-Habana)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7544" y="2293378"/>
            <a:ext cx="6484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Facultad de Enfermería (UCM-Habana)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67544" y="2924944"/>
            <a:ext cx="8320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Facultad de Tecnología de la Salud (UCM-Habana)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5536" y="3553852"/>
            <a:ext cx="73837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Facultades de Estomatología (UCM-Habana)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25603" y="4293096"/>
            <a:ext cx="7545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Universidad de Ciencias Médicas Cienfuegos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95536" y="4922004"/>
            <a:ext cx="8485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Universidad de Ciencias Médicas Santiago de Cuba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67544" y="5570076"/>
            <a:ext cx="71641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Universidad de Ciencias Médicas Matanzas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39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es-ES" sz="3200" dirty="0">
                <a:latin typeface="Arial" pitchFamily="34" charset="0"/>
                <a:cs typeface="Arial" pitchFamily="34" charset="0"/>
              </a:rPr>
              <a:t/>
            </a:r>
            <a:br>
              <a:rPr lang="es-ES" sz="3200" dirty="0">
                <a:latin typeface="Arial" pitchFamily="34" charset="0"/>
                <a:cs typeface="Arial" pitchFamily="34" charset="0"/>
              </a:rPr>
            </a:br>
            <a:r>
              <a:rPr lang="es-ES" sz="3200" dirty="0" smtClean="0">
                <a:latin typeface="Arial" pitchFamily="34" charset="0"/>
                <a:cs typeface="Arial" pitchFamily="34" charset="0"/>
              </a:rPr>
              <a:t>Departamentos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>, secciones o dependencias participantes en el programa de doctorado. </a:t>
            </a:r>
            <a:br>
              <a:rPr lang="es-ES" sz="3200" dirty="0">
                <a:latin typeface="Arial" pitchFamily="34" charset="0"/>
                <a:cs typeface="Arial" pitchFamily="34" charset="0"/>
              </a:rPr>
            </a:b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1844824"/>
            <a:ext cx="766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Universidad de Ciencias Médicas Pinar del Rio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70031" y="2780928"/>
            <a:ext cx="74863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Universidad de Ciencias Médicas Mayabeque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99517" y="3717032"/>
            <a:ext cx="71641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Universidad de Ciencias Médicas Matanzas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996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Características del programa</a:t>
            </a:r>
            <a:endParaRPr lang="en-US" dirty="0"/>
          </a:p>
        </p:txBody>
      </p:sp>
      <p:sp>
        <p:nvSpPr>
          <p:cNvPr id="4" name="CuadroTexto 3"/>
          <p:cNvSpPr txBox="1"/>
          <p:nvPr/>
        </p:nvSpPr>
        <p:spPr>
          <a:xfrm>
            <a:off x="790211" y="1032412"/>
            <a:ext cx="4959948" cy="5232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2800" dirty="0" smtClean="0"/>
              <a:t>Compromiso con la investigación</a:t>
            </a:r>
            <a:endParaRPr lang="en-US" sz="2800" dirty="0"/>
          </a:p>
        </p:txBody>
      </p:sp>
      <p:sp>
        <p:nvSpPr>
          <p:cNvPr id="6" name="CuadroTexto 5"/>
          <p:cNvSpPr txBox="1"/>
          <p:nvPr/>
        </p:nvSpPr>
        <p:spPr>
          <a:xfrm>
            <a:off x="790211" y="2357601"/>
            <a:ext cx="7598213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200" dirty="0" smtClean="0"/>
              <a:t>Respuesta a las necesidades crecientes y cambiantes de la sociedad en materia de salud desde la ejecución de las líneas de investigación.</a:t>
            </a:r>
            <a:endParaRPr lang="en-US" sz="2200" dirty="0"/>
          </a:p>
        </p:txBody>
      </p:sp>
      <p:sp>
        <p:nvSpPr>
          <p:cNvPr id="7" name="CuadroTexto 6"/>
          <p:cNvSpPr txBox="1"/>
          <p:nvPr/>
        </p:nvSpPr>
        <p:spPr>
          <a:xfrm>
            <a:off x="796972" y="4149080"/>
            <a:ext cx="7598213" cy="1446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200" dirty="0" smtClean="0"/>
              <a:t>Enfoque inter, </a:t>
            </a:r>
            <a:r>
              <a:rPr lang="es-ES" sz="2200" dirty="0" err="1" smtClean="0"/>
              <a:t>trans</a:t>
            </a:r>
            <a:r>
              <a:rPr lang="es-ES" sz="2200" dirty="0" smtClean="0"/>
              <a:t> y multidisciplinario, en función de la resolución de los problemas de la practica cotidiana mediante la investigación científica, fomentando la formación doctoral y la introducción de resultados.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8884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Características del programa</a:t>
            </a:r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710577" y="1268760"/>
            <a:ext cx="38965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Esencialidad y flexibilidad</a:t>
            </a:r>
            <a:endParaRPr lang="en-US" sz="2800" dirty="0"/>
          </a:p>
        </p:txBody>
      </p:sp>
      <p:sp>
        <p:nvSpPr>
          <p:cNvPr id="3" name="CuadroTexto 2"/>
          <p:cNvSpPr txBox="1"/>
          <p:nvPr/>
        </p:nvSpPr>
        <p:spPr>
          <a:xfrm>
            <a:off x="467544" y="2227511"/>
            <a:ext cx="8064896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200" dirty="0" smtClean="0"/>
              <a:t>Currículo individual de cada </a:t>
            </a:r>
            <a:r>
              <a:rPr lang="es-ES" sz="2200" dirty="0" smtClean="0"/>
              <a:t>doctorando </a:t>
            </a:r>
            <a:r>
              <a:rPr lang="es-ES" sz="2200" dirty="0" smtClean="0"/>
              <a:t>(plan de trabajo individualizado)</a:t>
            </a:r>
            <a:endParaRPr lang="en-US" sz="2200" dirty="0"/>
          </a:p>
        </p:txBody>
      </p:sp>
      <p:sp>
        <p:nvSpPr>
          <p:cNvPr id="8" name="CuadroTexto 7"/>
          <p:cNvSpPr txBox="1"/>
          <p:nvPr/>
        </p:nvSpPr>
        <p:spPr>
          <a:xfrm>
            <a:off x="452264" y="3432483"/>
            <a:ext cx="8080176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200" dirty="0" smtClean="0"/>
              <a:t>Adaptabilidad del sistema de créditos al desarrollo individual de cada </a:t>
            </a:r>
            <a:r>
              <a:rPr lang="es-ES" sz="2200" dirty="0" smtClean="0"/>
              <a:t>doctorando</a:t>
            </a:r>
            <a:endParaRPr lang="en-US" sz="2200" dirty="0"/>
          </a:p>
        </p:txBody>
      </p:sp>
      <p:sp>
        <p:nvSpPr>
          <p:cNvPr id="9" name="CuadroTexto 8"/>
          <p:cNvSpPr txBox="1"/>
          <p:nvPr/>
        </p:nvSpPr>
        <p:spPr>
          <a:xfrm>
            <a:off x="452264" y="4763487"/>
            <a:ext cx="8080176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200" dirty="0" smtClean="0"/>
              <a:t>Capacidad de variabilidad mediante la posibilidad de introducción de cambios tanto en las acciones formativas y las líneas e investigación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1056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404664"/>
            <a:ext cx="43412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800" b="1" dirty="0">
                <a:latin typeface="Arial" pitchFamily="34" charset="0"/>
                <a:cs typeface="Arial" pitchFamily="34" charset="0"/>
              </a:rPr>
              <a:t>Líneas de investigación</a:t>
            </a:r>
            <a:r>
              <a:rPr lang="es-ES_tradnl" sz="2800" dirty="0">
                <a:latin typeface="Arial" pitchFamily="34" charset="0"/>
                <a:cs typeface="Arial" pitchFamily="34" charset="0"/>
              </a:rPr>
              <a:t> 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95536" y="3975447"/>
            <a:ext cx="7776864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es-ES" sz="2200" dirty="0" smtClean="0"/>
              <a:t>Formación de recursos humanos específicos para el sector salud</a:t>
            </a:r>
            <a:endParaRPr lang="es-ES" sz="2200" dirty="0"/>
          </a:p>
        </p:txBody>
      </p:sp>
      <p:sp>
        <p:nvSpPr>
          <p:cNvPr id="3" name="2 Rectángulo"/>
          <p:cNvSpPr/>
          <p:nvPr/>
        </p:nvSpPr>
        <p:spPr>
          <a:xfrm>
            <a:off x="395204" y="1506422"/>
            <a:ext cx="3149272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es-ES" sz="2200" dirty="0" smtClean="0">
                <a:solidFill>
                  <a:prstClr val="black"/>
                </a:solidFill>
              </a:rPr>
              <a:t>Atención Medica Integral</a:t>
            </a:r>
            <a:endParaRPr lang="es-ES" sz="2200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1163" y="2278472"/>
            <a:ext cx="4269040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es-ES" sz="2200" dirty="0" smtClean="0">
                <a:solidFill>
                  <a:prstClr val="black"/>
                </a:solidFill>
              </a:rPr>
              <a:t>Proceso de Atención de Enfermería</a:t>
            </a:r>
            <a:endParaRPr lang="es-ES" sz="2200" dirty="0">
              <a:solidFill>
                <a:prstClr val="black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95536" y="3081922"/>
            <a:ext cx="4320480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es-ES" sz="2200" dirty="0" smtClean="0">
                <a:solidFill>
                  <a:prstClr val="black"/>
                </a:solidFill>
              </a:rPr>
              <a:t>Atención Estomatológica </a:t>
            </a:r>
            <a:r>
              <a:rPr lang="es-ES" sz="2200" dirty="0">
                <a:solidFill>
                  <a:prstClr val="black"/>
                </a:solidFill>
              </a:rPr>
              <a:t>I</a:t>
            </a:r>
            <a:r>
              <a:rPr lang="es-ES" sz="2200" dirty="0" smtClean="0">
                <a:solidFill>
                  <a:prstClr val="black"/>
                </a:solidFill>
              </a:rPr>
              <a:t>ntegral</a:t>
            </a:r>
            <a:endParaRPr lang="es-ES" sz="2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09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404664"/>
            <a:ext cx="50502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800" b="1" dirty="0" smtClean="0"/>
              <a:t>Núcleos </a:t>
            </a:r>
            <a:r>
              <a:rPr lang="es-ES_tradnl" sz="2800" b="1" dirty="0"/>
              <a:t>básicos de investigación 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67543" y="1268760"/>
            <a:ext cx="8352927" cy="16844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_tradnl" sz="2400" dirty="0">
                <a:latin typeface="Arial Narrow" pitchFamily="34" charset="0"/>
              </a:rPr>
              <a:t>Fundamentos epistemológicos para la investigación en Ciencias de las </a:t>
            </a:r>
            <a:r>
              <a:rPr lang="es-ES" sz="2400" dirty="0">
                <a:latin typeface="Arial Narrow" pitchFamily="34" charset="0"/>
              </a:rPr>
              <a:t>Ciencias Médicas, Ciencias de la Enfermería, Ciencias de la </a:t>
            </a:r>
            <a:r>
              <a:rPr lang="es-ES" sz="2400" dirty="0" smtClean="0">
                <a:latin typeface="Arial Narrow" pitchFamily="34" charset="0"/>
              </a:rPr>
              <a:t>Estomatología y </a:t>
            </a:r>
            <a:r>
              <a:rPr lang="es-ES" sz="2400" dirty="0">
                <a:latin typeface="Arial Narrow" pitchFamily="34" charset="0"/>
              </a:rPr>
              <a:t>Ciencias de la Educación Médica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45518" y="3794264"/>
            <a:ext cx="8374953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82550" lvl="1" algn="just">
              <a:lnSpc>
                <a:spcPct val="150000"/>
              </a:lnSpc>
            </a:pPr>
            <a:r>
              <a:rPr lang="es-ES_tradnl" sz="2400" dirty="0">
                <a:latin typeface="Arial Narrow" pitchFamily="34" charset="0"/>
                <a:cs typeface="Arial" pitchFamily="34" charset="0"/>
              </a:rPr>
              <a:t>Creación e innovación en </a:t>
            </a:r>
            <a:r>
              <a:rPr lang="es-ES" sz="2400" dirty="0">
                <a:latin typeface="Arial Narrow" pitchFamily="34" charset="0"/>
                <a:cs typeface="Arial" pitchFamily="34" charset="0"/>
              </a:rPr>
              <a:t>Ciencias Médicas, Ciencias de la Enfermería, Ciencias de la Estomatología, Ciencias Básicas Biomédicas, y Ciencias de la Educación Médica</a:t>
            </a:r>
            <a:r>
              <a:rPr lang="es-ES_tradnl" sz="2400" dirty="0" smtClean="0">
                <a:latin typeface="Arial Narrow" pitchFamily="34" charset="0"/>
                <a:cs typeface="Arial" pitchFamily="34" charset="0"/>
              </a:rPr>
              <a:t>.</a:t>
            </a:r>
            <a:r>
              <a:rPr lang="es-ES_tradnl" sz="2400" dirty="0">
                <a:latin typeface="Arial Narrow" pitchFamily="34" charset="0"/>
                <a:cs typeface="Arial" pitchFamily="34" charset="0"/>
              </a:rPr>
              <a:t> Creación e innovación en </a:t>
            </a:r>
            <a:r>
              <a:rPr lang="es-ES" sz="2400" dirty="0">
                <a:latin typeface="Arial Narrow" pitchFamily="34" charset="0"/>
                <a:cs typeface="Arial" pitchFamily="34" charset="0"/>
              </a:rPr>
              <a:t>Ciencias Médicas, Ciencias de la Enfermería, Ciencias de la </a:t>
            </a:r>
            <a:r>
              <a:rPr lang="es-ES" sz="2400" dirty="0" smtClean="0">
                <a:latin typeface="Arial Narrow" pitchFamily="34" charset="0"/>
                <a:cs typeface="Arial" pitchFamily="34" charset="0"/>
              </a:rPr>
              <a:t>Estomatología y </a:t>
            </a:r>
            <a:r>
              <a:rPr lang="es-ES" sz="2400" dirty="0">
                <a:latin typeface="Arial Narrow" pitchFamily="34" charset="0"/>
                <a:cs typeface="Arial" pitchFamily="34" charset="0"/>
              </a:rPr>
              <a:t>Ciencias de la Educación Médica</a:t>
            </a:r>
            <a:r>
              <a:rPr lang="es-ES_tradnl" sz="2400" dirty="0" smtClean="0">
                <a:latin typeface="Arial Narrow" pitchFamily="34" charset="0"/>
                <a:cs typeface="Arial" pitchFamily="34" charset="0"/>
              </a:rPr>
              <a:t>.</a:t>
            </a:r>
            <a:endParaRPr lang="es-ES" sz="2400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06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404664"/>
            <a:ext cx="50502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800" b="1" dirty="0" smtClean="0"/>
              <a:t>Núcleos </a:t>
            </a:r>
            <a:r>
              <a:rPr lang="es-ES_tradnl" sz="2800" b="1" dirty="0"/>
              <a:t>básicos de investigación 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67543" y="1465759"/>
            <a:ext cx="8352927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7938" lvl="1" algn="just">
              <a:lnSpc>
                <a:spcPct val="150000"/>
              </a:lnSpc>
            </a:pPr>
            <a:r>
              <a:rPr lang="es-ES_tradnl" sz="2400" dirty="0">
                <a:latin typeface="Arial Narrow" pitchFamily="34" charset="0"/>
              </a:rPr>
              <a:t>Derecho e inclusión de la atención en </a:t>
            </a:r>
            <a:r>
              <a:rPr lang="es-ES" sz="2400" dirty="0">
                <a:latin typeface="Arial Narrow" pitchFamily="34" charset="0"/>
              </a:rPr>
              <a:t>Ciencias Médicas, Ciencias de la Enfermería, Ciencias de la </a:t>
            </a:r>
            <a:r>
              <a:rPr lang="es-ES" sz="2400" dirty="0" smtClean="0">
                <a:latin typeface="Arial Narrow" pitchFamily="34" charset="0"/>
              </a:rPr>
              <a:t>Estomatología </a:t>
            </a:r>
            <a:r>
              <a:rPr lang="es-ES" sz="2400" dirty="0">
                <a:latin typeface="Arial Narrow" pitchFamily="34" charset="0"/>
              </a:rPr>
              <a:t>y Ciencias de la Educación Médica</a:t>
            </a:r>
            <a:r>
              <a:rPr lang="es-ES_tradnl" sz="2400" dirty="0">
                <a:latin typeface="Arial Narrow" pitchFamily="34" charset="0"/>
              </a:rPr>
              <a:t>.</a:t>
            </a:r>
            <a:endParaRPr lang="es-ES" sz="2400" dirty="0">
              <a:latin typeface="Arial Narrow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45518" y="3645024"/>
            <a:ext cx="8374953" cy="11304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algn="just">
              <a:lnSpc>
                <a:spcPct val="150000"/>
              </a:lnSpc>
            </a:pPr>
            <a:r>
              <a:rPr lang="es-ES_tradnl" sz="2400" dirty="0">
                <a:latin typeface="Arial Narrow" pitchFamily="34" charset="0"/>
              </a:rPr>
              <a:t>Políticas </a:t>
            </a:r>
            <a:r>
              <a:rPr lang="es-ES" sz="2400" dirty="0">
                <a:latin typeface="Arial Narrow" pitchFamily="34" charset="0"/>
              </a:rPr>
              <a:t>en Ciencias Médicas, Ciencias de la Enfermería, Ciencias de la </a:t>
            </a:r>
            <a:r>
              <a:rPr lang="es-ES" sz="2400" dirty="0" smtClean="0">
                <a:latin typeface="Arial Narrow" pitchFamily="34" charset="0"/>
              </a:rPr>
              <a:t>Estomatología y </a:t>
            </a:r>
            <a:r>
              <a:rPr lang="es-ES" sz="2400" dirty="0">
                <a:latin typeface="Arial Narrow" pitchFamily="34" charset="0"/>
              </a:rPr>
              <a:t>Ciencias de la Educación </a:t>
            </a:r>
            <a:r>
              <a:rPr lang="es-ES" sz="2400" dirty="0" smtClean="0">
                <a:latin typeface="Arial Narrow" pitchFamily="34" charset="0"/>
              </a:rPr>
              <a:t>Médica</a:t>
            </a:r>
            <a:endParaRPr lang="es-ES" sz="2400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90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476672"/>
            <a:ext cx="38969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200" b="1" dirty="0"/>
              <a:t>Requisitos de ingreso</a:t>
            </a:r>
            <a:r>
              <a:rPr lang="es-ES_tradnl" sz="3200" dirty="0"/>
              <a:t> </a:t>
            </a:r>
            <a:endParaRPr lang="es-ES" sz="3200" b="1" dirty="0">
              <a:latin typeface="Arial Narrow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29320" y="1483516"/>
            <a:ext cx="85351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_tradnl" sz="2400" dirty="0" smtClean="0">
                <a:latin typeface="Arial Narrow" pitchFamily="34" charset="0"/>
              </a:rPr>
              <a:t>Graduado </a:t>
            </a:r>
            <a:r>
              <a:rPr lang="es-ES_tradnl" sz="2400" dirty="0" smtClean="0">
                <a:latin typeface="Arial Narrow" pitchFamily="34" charset="0"/>
              </a:rPr>
              <a:t>universitario, vinculado y/o relacionado </a:t>
            </a:r>
            <a:r>
              <a:rPr lang="es-ES_tradnl" sz="2400" dirty="0" smtClean="0">
                <a:latin typeface="Arial Narrow" pitchFamily="34" charset="0"/>
              </a:rPr>
              <a:t>al sector salud.</a:t>
            </a:r>
            <a:endParaRPr lang="es-ES" sz="2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318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2381979"/>
            <a:ext cx="820891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Existencia de necesidades en materia de salud en una en el ámbito nacional e internacional. </a:t>
            </a:r>
            <a:endParaRPr lang="es-E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67544" y="1085835"/>
            <a:ext cx="820891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Raíces en el pensamiento Martiano-Fidelista del funcionamiento del sistema de salud cubano.</a:t>
            </a:r>
            <a:endParaRPr lang="es-E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67544" y="5118283"/>
            <a:ext cx="820891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En respuesta </a:t>
            </a:r>
            <a:r>
              <a:rPr lang="es-ES" sz="2400" b="1" dirty="0">
                <a:latin typeface="Arial" pitchFamily="34" charset="0"/>
                <a:cs typeface="Arial" pitchFamily="34" charset="0"/>
              </a:rPr>
              <a:t>a las necesidades de la </a:t>
            </a:r>
            <a:r>
              <a:rPr lang="es-ES" sz="2400" b="1" u="sng" dirty="0">
                <a:latin typeface="Arial" pitchFamily="34" charset="0"/>
                <a:cs typeface="Arial" pitchFamily="34" charset="0"/>
              </a:rPr>
              <a:t>sociedad </a:t>
            </a:r>
            <a:r>
              <a:rPr lang="es-ES" sz="2400" b="1" dirty="0">
                <a:latin typeface="Arial" pitchFamily="34" charset="0"/>
                <a:cs typeface="Arial" pitchFamily="34" charset="0"/>
              </a:rPr>
              <a:t>en el marco de un </a:t>
            </a:r>
            <a:r>
              <a:rPr lang="es-ES" sz="2400" b="1" u="sng" dirty="0">
                <a:latin typeface="Arial" pitchFamily="34" charset="0"/>
                <a:cs typeface="Arial" pitchFamily="34" charset="0"/>
              </a:rPr>
              <a:t>programa </a:t>
            </a:r>
            <a:r>
              <a:rPr lang="es-ES" sz="2400" b="1" u="sng" dirty="0" smtClean="0">
                <a:latin typeface="Arial" pitchFamily="34" charset="0"/>
                <a:cs typeface="Arial" pitchFamily="34" charset="0"/>
              </a:rPr>
              <a:t>integrador</a:t>
            </a:r>
            <a:r>
              <a:rPr lang="es-ES" sz="24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827584" y="260648"/>
            <a:ext cx="257225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Antecedentes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79377" y="3524815"/>
            <a:ext cx="819708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Formación suigeneris de los recursos humanos con un alto contenido práctico en estrecha relación con la salud individual, familiar y colectiva.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6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Bases metodológicas</a:t>
            </a:r>
            <a:endParaRPr lang="en-US" dirty="0"/>
          </a:p>
        </p:txBody>
      </p:sp>
      <p:sp>
        <p:nvSpPr>
          <p:cNvPr id="4" name="CuadroTexto 3"/>
          <p:cNvSpPr txBox="1"/>
          <p:nvPr/>
        </p:nvSpPr>
        <p:spPr>
          <a:xfrm>
            <a:off x="606388" y="1759417"/>
            <a:ext cx="8214084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200" dirty="0" smtClean="0"/>
              <a:t>Asignación de tutores en función de la ciencia en la que se vaya a investigar y con experiencia en la conducción de </a:t>
            </a:r>
            <a:r>
              <a:rPr lang="es-ES" sz="2200" dirty="0" smtClean="0"/>
              <a:t>doctorandos</a:t>
            </a:r>
            <a:endParaRPr lang="en-US" sz="2200" dirty="0"/>
          </a:p>
        </p:txBody>
      </p:sp>
      <p:sp>
        <p:nvSpPr>
          <p:cNvPr id="5" name="CuadroTexto 4"/>
          <p:cNvSpPr txBox="1"/>
          <p:nvPr/>
        </p:nvSpPr>
        <p:spPr>
          <a:xfrm>
            <a:off x="606388" y="2948210"/>
            <a:ext cx="8214084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200" dirty="0" smtClean="0"/>
              <a:t>El plan de desarrollo responde al perfil del </a:t>
            </a:r>
            <a:r>
              <a:rPr lang="es-ES" sz="2200" dirty="0" smtClean="0"/>
              <a:t>doctorando </a:t>
            </a:r>
            <a:r>
              <a:rPr lang="es-ES" sz="2200" dirty="0" smtClean="0"/>
              <a:t>y el entorno a transformar, teniendo la labor investigativa como eje fundamental</a:t>
            </a:r>
            <a:endParaRPr lang="en-US" sz="2200" dirty="0"/>
          </a:p>
        </p:txBody>
      </p:sp>
      <p:sp>
        <p:nvSpPr>
          <p:cNvPr id="6" name="CuadroTexto 5"/>
          <p:cNvSpPr txBox="1"/>
          <p:nvPr/>
        </p:nvSpPr>
        <p:spPr>
          <a:xfrm>
            <a:off x="606388" y="4070682"/>
            <a:ext cx="8214084" cy="1446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200" dirty="0" smtClean="0"/>
              <a:t>Formación complementaria individualizada en función de las necesidades de aprendizaje del </a:t>
            </a:r>
            <a:r>
              <a:rPr lang="es-ES" sz="2200" dirty="0" smtClean="0"/>
              <a:t>doctorando, </a:t>
            </a:r>
            <a:r>
              <a:rPr lang="es-ES" sz="2200" dirty="0" smtClean="0"/>
              <a:t>que se evidencian en la realización de talleres y formación en las áreas propias de la investigación científica de la ciencia en </a:t>
            </a:r>
            <a:r>
              <a:rPr lang="es-ES" sz="2200" dirty="0"/>
              <a:t>l</a:t>
            </a:r>
            <a:r>
              <a:rPr lang="es-ES" sz="2200" dirty="0" smtClean="0"/>
              <a:t>a que investiga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70218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667219"/>
              </p:ext>
            </p:extLst>
          </p:nvPr>
        </p:nvGraphicFramePr>
        <p:xfrm>
          <a:off x="611560" y="1772816"/>
          <a:ext cx="7704856" cy="26502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72608">
                  <a:extLst>
                    <a:ext uri="{9D8B030D-6E8A-4147-A177-3AD203B41FA5}">
                      <a16:colId xmlns:a16="http://schemas.microsoft.com/office/drawing/2014/main" xmlns="" val="1711346159"/>
                    </a:ext>
                  </a:extLst>
                </a:gridCol>
                <a:gridCol w="1319020">
                  <a:extLst>
                    <a:ext uri="{9D8B030D-6E8A-4147-A177-3AD203B41FA5}">
                      <a16:colId xmlns:a16="http://schemas.microsoft.com/office/drawing/2014/main" xmlns="" val="126531345"/>
                    </a:ext>
                  </a:extLst>
                </a:gridCol>
                <a:gridCol w="913228">
                  <a:extLst>
                    <a:ext uri="{9D8B030D-6E8A-4147-A177-3AD203B41FA5}">
                      <a16:colId xmlns:a16="http://schemas.microsoft.com/office/drawing/2014/main" xmlns="" val="2274224932"/>
                    </a:ext>
                  </a:extLst>
                </a:gridCol>
              </a:tblGrid>
              <a:tr h="384175">
                <a:tc>
                  <a:txBody>
                    <a:bodyPr/>
                    <a:lstStyle/>
                    <a:p>
                      <a:pPr marR="2222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Tipo de formación</a:t>
                      </a:r>
                      <a:endParaRPr lang="es-E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44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>
                          <a:effectLst/>
                        </a:rPr>
                        <a:t>Total de créditos</a:t>
                      </a:r>
                      <a:endParaRPr lang="es-E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>
                          <a:effectLst/>
                        </a:rPr>
                        <a:t>%</a:t>
                      </a:r>
                      <a:endParaRPr lang="es-E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23795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2222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>
                          <a:effectLst/>
                        </a:rPr>
                        <a:t>Investigativa</a:t>
                      </a:r>
                      <a:endParaRPr lang="es-E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44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65</a:t>
                      </a:r>
                      <a:endParaRPr lang="es-E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50,</a:t>
                      </a:r>
                      <a:r>
                        <a:rPr lang="es-ES_tradnl" sz="2200" dirty="0">
                          <a:effectLst/>
                        </a:rPr>
                        <a:t>4</a:t>
                      </a:r>
                      <a:endParaRPr lang="es-E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835910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2222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Teórico </a:t>
                      </a:r>
                      <a:r>
                        <a:rPr lang="es-ES" sz="2200" dirty="0" smtClean="0">
                          <a:effectLst/>
                        </a:rPr>
                        <a:t>– </a:t>
                      </a:r>
                      <a:r>
                        <a:rPr lang="es-ES" sz="2200" dirty="0">
                          <a:effectLst/>
                        </a:rPr>
                        <a:t>metodológica</a:t>
                      </a:r>
                      <a:endParaRPr lang="es-E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44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40</a:t>
                      </a:r>
                      <a:endParaRPr lang="es-E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>
                          <a:effectLst/>
                        </a:rPr>
                        <a:t>31</a:t>
                      </a:r>
                      <a:endParaRPr lang="es-E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678614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2222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Ejercicios </a:t>
                      </a:r>
                      <a:r>
                        <a:rPr lang="es-ES" sz="2200" dirty="0" smtClean="0">
                          <a:effectLst/>
                        </a:rPr>
                        <a:t>finales (predefensa, atención a recomendaciones, defensa)</a:t>
                      </a:r>
                      <a:endParaRPr lang="es-E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44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 smtClean="0">
                          <a:effectLst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>
                          <a:effectLst/>
                        </a:rPr>
                        <a:t>18.6</a:t>
                      </a:r>
                      <a:endParaRPr lang="es-E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13036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2222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>
                          <a:effectLst/>
                        </a:rPr>
                        <a:t>Total de créditos académicos obligatorios</a:t>
                      </a:r>
                      <a:endParaRPr lang="es-E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44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129</a:t>
                      </a:r>
                      <a:endParaRPr lang="es-E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100</a:t>
                      </a:r>
                      <a:endParaRPr lang="es-E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52569991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599298" y="548680"/>
            <a:ext cx="7861133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s-ES" sz="2400" b="1" dirty="0">
                <a:ea typeface="Times New Roman" panose="02020603050405020304" pitchFamily="18" charset="0"/>
              </a:rPr>
              <a:t>Resumen general de distribución de créditos académicos</a:t>
            </a:r>
            <a:endParaRPr lang="es-ES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092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611560" y="476672"/>
            <a:ext cx="7861133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s-ES" sz="2400" b="1" dirty="0" smtClean="0">
                <a:ea typeface="Times New Roman" panose="02020603050405020304" pitchFamily="18" charset="0"/>
              </a:rPr>
              <a:t>Formación Investigativa</a:t>
            </a:r>
            <a:endParaRPr lang="es-ES" sz="2400" dirty="0">
              <a:effectLst/>
              <a:ea typeface="Times New Roman" panose="02020603050405020304" pitchFamily="18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13279"/>
              </p:ext>
            </p:extLst>
          </p:nvPr>
        </p:nvGraphicFramePr>
        <p:xfrm>
          <a:off x="623391" y="1268760"/>
          <a:ext cx="7849301" cy="3084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41716">
                  <a:extLst>
                    <a:ext uri="{9D8B030D-6E8A-4147-A177-3AD203B41FA5}">
                      <a16:colId xmlns:a16="http://schemas.microsoft.com/office/drawing/2014/main" xmlns="" val="5343728"/>
                    </a:ext>
                  </a:extLst>
                </a:gridCol>
                <a:gridCol w="1207585">
                  <a:extLst>
                    <a:ext uri="{9D8B030D-6E8A-4147-A177-3AD203B41FA5}">
                      <a16:colId xmlns:a16="http://schemas.microsoft.com/office/drawing/2014/main" xmlns="" val="2538905718"/>
                    </a:ext>
                  </a:extLst>
                </a:gridCol>
              </a:tblGrid>
              <a:tr h="3690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Formación Investigativa</a:t>
                      </a:r>
                      <a:endParaRPr lang="es-E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>
                          <a:effectLst/>
                        </a:rPr>
                        <a:t>Créditos</a:t>
                      </a:r>
                      <a:endParaRPr lang="es-E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48201526"/>
                  </a:ext>
                </a:extLst>
              </a:tr>
              <a:tr h="369041">
                <a:tc>
                  <a:txBody>
                    <a:bodyPr/>
                    <a:lstStyle/>
                    <a:p>
                      <a:pPr marR="143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>
                          <a:effectLst/>
                        </a:rPr>
                        <a:t>Metodología de la Investigación</a:t>
                      </a:r>
                      <a:endParaRPr lang="es-E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>
                          <a:effectLst/>
                        </a:rPr>
                        <a:t>19</a:t>
                      </a:r>
                      <a:endParaRPr lang="es-E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4423134"/>
                  </a:ext>
                </a:extLst>
              </a:tr>
              <a:tr h="369041">
                <a:tc>
                  <a:txBody>
                    <a:bodyPr/>
                    <a:lstStyle/>
                    <a:p>
                      <a:pPr marR="143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200">
                          <a:effectLst/>
                        </a:rPr>
                        <a:t>Talleres de marcha del proceso de investigación</a:t>
                      </a:r>
                      <a:endParaRPr lang="es-E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>
                          <a:effectLst/>
                        </a:rPr>
                        <a:t>19</a:t>
                      </a:r>
                      <a:endParaRPr lang="es-E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62502260"/>
                  </a:ext>
                </a:extLst>
              </a:tr>
              <a:tr h="369041">
                <a:tc>
                  <a:txBody>
                    <a:bodyPr/>
                    <a:lstStyle/>
                    <a:p>
                      <a:pPr marR="143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200">
                          <a:effectLst/>
                        </a:rPr>
                        <a:t>Talleres de tesis</a:t>
                      </a:r>
                      <a:endParaRPr lang="es-E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>
                          <a:effectLst/>
                        </a:rPr>
                        <a:t>19</a:t>
                      </a:r>
                      <a:endParaRPr lang="es-E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98716679"/>
                  </a:ext>
                </a:extLst>
              </a:tr>
              <a:tr h="369041">
                <a:tc>
                  <a:txBody>
                    <a:bodyPr/>
                    <a:lstStyle/>
                    <a:p>
                      <a:pPr marR="143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>
                          <a:effectLst/>
                        </a:rPr>
                        <a:t>Publicación*</a:t>
                      </a:r>
                      <a:endParaRPr lang="es-E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>
                          <a:effectLst/>
                        </a:rPr>
                        <a:t>4</a:t>
                      </a:r>
                      <a:endParaRPr lang="es-E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80299792"/>
                  </a:ext>
                </a:extLst>
              </a:tr>
              <a:tr h="369041">
                <a:tc>
                  <a:txBody>
                    <a:bodyPr/>
                    <a:lstStyle/>
                    <a:p>
                      <a:pPr marR="143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>
                          <a:effectLst/>
                        </a:rPr>
                        <a:t>Eventos**</a:t>
                      </a:r>
                      <a:endParaRPr lang="es-E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>
                          <a:effectLst/>
                        </a:rPr>
                        <a:t>4</a:t>
                      </a:r>
                      <a:endParaRPr lang="es-E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17420388"/>
                  </a:ext>
                </a:extLst>
              </a:tr>
              <a:tr h="738082">
                <a:tc>
                  <a:txBody>
                    <a:bodyPr/>
                    <a:lstStyle/>
                    <a:p>
                      <a:pPr marR="143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Total de créditos</a:t>
                      </a:r>
                      <a:endParaRPr lang="es-E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65 (50,0%)</a:t>
                      </a:r>
                      <a:endParaRPr lang="es-E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26213244"/>
                  </a:ext>
                </a:extLst>
              </a:tr>
            </a:tbl>
          </a:graphicData>
        </a:graphic>
      </p:graphicFrame>
      <p:sp>
        <p:nvSpPr>
          <p:cNvPr id="2" name="Rectángulo 1"/>
          <p:cNvSpPr/>
          <p:nvPr/>
        </p:nvSpPr>
        <p:spPr>
          <a:xfrm>
            <a:off x="509678" y="4529732"/>
            <a:ext cx="8064896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79070" algn="just">
              <a:lnSpc>
                <a:spcPct val="115000"/>
              </a:lnSpc>
              <a:spcBef>
                <a:spcPts val="1200"/>
              </a:spcBef>
              <a:spcAft>
                <a:spcPts val="30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Mínimo dos, de ellas una en revista indexada. Ambas vinculadas al tema que se investiga, e otorgan dos créditos adicionales por cada una, se otorga dos créditos adicionales por publicar libro y uno por ser autor de capitulo(s) con independencia de la cantidad. **</a:t>
            </a:r>
            <a:r>
              <a:rPr lang="es-ES" dirty="0">
                <a:latin typeface="Arial" panose="020B0604020202020204" pitchFamily="34" charset="0"/>
                <a:ea typeface="Times New Roman" panose="02020603050405020304" pitchFamily="18" charset="0"/>
              </a:rPr>
              <a:t>Socialización de resultados (En eventos nacionales e internacionales). Se otorgan dos créditos por presentación de resultados vinculados a la investigación en eventos internacionales y uno en eventos nacionales.</a:t>
            </a:r>
            <a:endParaRPr lang="es-ES" sz="20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7365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6466" y="260648"/>
            <a:ext cx="45625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Formación teórico - metodológica:</a:t>
            </a:r>
            <a:endParaRPr kumimoji="0" lang="es-ES" alt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285319"/>
              </p:ext>
            </p:extLst>
          </p:nvPr>
        </p:nvGraphicFramePr>
        <p:xfrm>
          <a:off x="294071" y="836712"/>
          <a:ext cx="8640959" cy="48850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599">
                  <a:extLst>
                    <a:ext uri="{9D8B030D-6E8A-4147-A177-3AD203B41FA5}">
                      <a16:colId xmlns:a16="http://schemas.microsoft.com/office/drawing/2014/main" xmlns="" val="2532850421"/>
                    </a:ext>
                  </a:extLst>
                </a:gridCol>
                <a:gridCol w="1605090">
                  <a:extLst>
                    <a:ext uri="{9D8B030D-6E8A-4147-A177-3AD203B41FA5}">
                      <a16:colId xmlns:a16="http://schemas.microsoft.com/office/drawing/2014/main" xmlns="" val="2583942942"/>
                    </a:ext>
                  </a:extLst>
                </a:gridCol>
                <a:gridCol w="5371143">
                  <a:extLst>
                    <a:ext uri="{9D8B030D-6E8A-4147-A177-3AD203B41FA5}">
                      <a16:colId xmlns:a16="http://schemas.microsoft.com/office/drawing/2014/main" xmlns="" val="998609233"/>
                    </a:ext>
                  </a:extLst>
                </a:gridCol>
                <a:gridCol w="1152127">
                  <a:extLst>
                    <a:ext uri="{9D8B030D-6E8A-4147-A177-3AD203B41FA5}">
                      <a16:colId xmlns:a16="http://schemas.microsoft.com/office/drawing/2014/main" xmlns="" val="2829557897"/>
                    </a:ext>
                  </a:extLst>
                </a:gridCol>
              </a:tblGrid>
              <a:tr h="558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No.</a:t>
                      </a:r>
                      <a:endParaRPr lang="es-E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R="1200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Tipos de contenidos</a:t>
                      </a:r>
                      <a:endParaRPr lang="es-E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Contenidos según necesidades</a:t>
                      </a:r>
                      <a:endParaRPr lang="es-E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Créditos</a:t>
                      </a:r>
                      <a:endParaRPr lang="es-E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extLst>
                  <a:ext uri="{0D108BD9-81ED-4DB2-BD59-A6C34878D82A}">
                    <a16:rowId xmlns:a16="http://schemas.microsoft.com/office/drawing/2014/main" xmlns="" val="2524877956"/>
                  </a:ext>
                </a:extLst>
              </a:tr>
              <a:tr h="4501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1</a:t>
                      </a:r>
                      <a:endParaRPr lang="es-E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R="539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</a:rPr>
                        <a:t>CG</a:t>
                      </a:r>
                      <a:endParaRPr lang="es-E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R="400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</a:rPr>
                        <a:t>Propedéutico (legalidad, elementos de estructura científicas, esbozo general de la metodología de la investigación)</a:t>
                      </a:r>
                      <a:endParaRPr lang="es-E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8</a:t>
                      </a:r>
                      <a:endParaRPr lang="es-E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extLst>
                  <a:ext uri="{0D108BD9-81ED-4DB2-BD59-A6C34878D82A}">
                    <a16:rowId xmlns:a16="http://schemas.microsoft.com/office/drawing/2014/main" xmlns="" val="2891380730"/>
                  </a:ext>
                </a:extLst>
              </a:tr>
              <a:tr h="4681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2</a:t>
                      </a:r>
                      <a:endParaRPr lang="es-E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38735" marR="539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</a:rPr>
                        <a:t>CE </a:t>
                      </a:r>
                      <a:endParaRPr lang="es-E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R="400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</a:rPr>
                        <a:t>Epistemología de la ciencia: se realiza en función de la línea de investigación del programa de formación en la que se encuentre el doctorando y es de obligatorio cumplimiento.</a:t>
                      </a:r>
                      <a:endParaRPr lang="es-E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14</a:t>
                      </a:r>
                      <a:endParaRPr lang="es-E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extLst>
                  <a:ext uri="{0D108BD9-81ED-4DB2-BD59-A6C34878D82A}">
                    <a16:rowId xmlns:a16="http://schemas.microsoft.com/office/drawing/2014/main" xmlns="" val="3349947330"/>
                  </a:ext>
                </a:extLst>
              </a:tr>
              <a:tr h="186000">
                <a:tc rowSpan="3"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3</a:t>
                      </a:r>
                      <a:endParaRPr lang="es-E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tc rowSpan="3">
                  <a:txBody>
                    <a:bodyPr/>
                    <a:lstStyle/>
                    <a:p>
                      <a:pPr marL="179705" marR="539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</a:rPr>
                        <a:t>Exámenes de Candidato</a:t>
                      </a:r>
                      <a:endParaRPr lang="es-E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marL="179705" marR="400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Problemas Sociales de la Ciencia y la Tecnología</a:t>
                      </a:r>
                      <a:endParaRPr lang="es-E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6</a:t>
                      </a:r>
                      <a:endParaRPr lang="es-E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extLst>
                  <a:ext uri="{0D108BD9-81ED-4DB2-BD59-A6C34878D82A}">
                    <a16:rowId xmlns:a16="http://schemas.microsoft.com/office/drawing/2014/main" xmlns="" val="3715677200"/>
                  </a:ext>
                </a:extLst>
              </a:tr>
              <a:tr h="186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705" marR="400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Idioma Inglés</a:t>
                      </a:r>
                      <a:endParaRPr lang="es-E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6</a:t>
                      </a:r>
                      <a:endParaRPr lang="es-E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extLst>
                  <a:ext uri="{0D108BD9-81ED-4DB2-BD59-A6C34878D82A}">
                    <a16:rowId xmlns:a16="http://schemas.microsoft.com/office/drawing/2014/main" xmlns="" val="3886352208"/>
                  </a:ext>
                </a:extLst>
              </a:tr>
              <a:tr h="22637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705" marR="400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Especialidad</a:t>
                      </a:r>
                      <a:endParaRPr lang="es-E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6</a:t>
                      </a:r>
                      <a:endParaRPr lang="es-E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extLst>
                  <a:ext uri="{0D108BD9-81ED-4DB2-BD59-A6C34878D82A}">
                    <a16:rowId xmlns:a16="http://schemas.microsoft.com/office/drawing/2014/main" xmlns="" val="3346742781"/>
                  </a:ext>
                </a:extLst>
              </a:tr>
              <a:tr h="372000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Total de créditos</a:t>
                      </a:r>
                      <a:endParaRPr lang="es-E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</a:rPr>
                        <a:t>40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</a:rPr>
                        <a:t>(30%)</a:t>
                      </a:r>
                      <a:endParaRPr lang="es-E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52" marR="60652" marT="0" marB="0"/>
                </a:tc>
                <a:extLst>
                  <a:ext uri="{0D108BD9-81ED-4DB2-BD59-A6C34878D82A}">
                    <a16:rowId xmlns:a16="http://schemas.microsoft.com/office/drawing/2014/main" xmlns="" val="1133529709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271938" y="5836166"/>
            <a:ext cx="86630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CG: contenidos generales CE: contenidos específicos.  </a:t>
            </a:r>
            <a:endParaRPr lang="es-ES" altLang="es-ES" sz="2800" dirty="0">
              <a:latin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7504" y="6165304"/>
            <a:ext cx="88275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 realizara utilizando las vías de superación que al efecto sea capaz de generar la universidad, desde la autogestión del doctorando.</a:t>
            </a:r>
            <a:endParaRPr lang="es-ES" altLang="es-ES"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8348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135597"/>
              </p:ext>
            </p:extLst>
          </p:nvPr>
        </p:nvGraphicFramePr>
        <p:xfrm>
          <a:off x="683568" y="1844824"/>
          <a:ext cx="7344816" cy="2313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44173">
                  <a:extLst>
                    <a:ext uri="{9D8B030D-6E8A-4147-A177-3AD203B41FA5}">
                      <a16:colId xmlns:a16="http://schemas.microsoft.com/office/drawing/2014/main" xmlns="" val="950045073"/>
                    </a:ext>
                  </a:extLst>
                </a:gridCol>
                <a:gridCol w="1300643">
                  <a:extLst>
                    <a:ext uri="{9D8B030D-6E8A-4147-A177-3AD203B41FA5}">
                      <a16:colId xmlns:a16="http://schemas.microsoft.com/office/drawing/2014/main" xmlns="" val="16349119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Ejercicios</a:t>
                      </a:r>
                      <a:endParaRPr lang="es-E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Créditos</a:t>
                      </a:r>
                      <a:endParaRPr lang="es-E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80695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>
                          <a:effectLst/>
                        </a:rPr>
                        <a:t>Predefensa</a:t>
                      </a:r>
                      <a:endParaRPr lang="es-E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10</a:t>
                      </a:r>
                      <a:endParaRPr lang="es-E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827679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59435" algn="l"/>
                        </a:tabLst>
                      </a:pPr>
                      <a:r>
                        <a:rPr lang="es-ES" sz="2200" dirty="0">
                          <a:effectLst/>
                        </a:rPr>
                        <a:t>Atención a las correcciones y recomendaciones </a:t>
                      </a:r>
                      <a:endParaRPr lang="es-E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4</a:t>
                      </a:r>
                      <a:endParaRPr lang="es-E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75692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>
                          <a:effectLst/>
                        </a:rPr>
                        <a:t>Defensa </a:t>
                      </a:r>
                      <a:endParaRPr lang="es-E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>
                          <a:effectLst/>
                        </a:rPr>
                        <a:t>10</a:t>
                      </a:r>
                      <a:endParaRPr lang="es-E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30621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>
                          <a:effectLst/>
                        </a:rPr>
                        <a:t>Total de créditos</a:t>
                      </a:r>
                      <a:endParaRPr lang="es-ES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24 (17.9%)</a:t>
                      </a:r>
                      <a:endParaRPr lang="es-E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5613165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3568" y="692696"/>
            <a:ext cx="75111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58800" algn="l"/>
              </a:tabLst>
            </a:pPr>
            <a:r>
              <a:rPr kumimoji="0" lang="es-ES" altLang="es-E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Preparación para la redacción, predefensa y defensa de la tesis</a:t>
            </a:r>
            <a:endParaRPr kumimoji="0" lang="es-ES" altLang="es-ES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53363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23528" y="685942"/>
            <a:ext cx="85689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es-ES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Comité de Doctorado:</a:t>
            </a:r>
            <a:endParaRPr lang="es-E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133350" algn="just" defTabSz="912813">
              <a:lnSpc>
                <a:spcPct val="150000"/>
              </a:lnSpc>
              <a:spcAft>
                <a:spcPts val="600"/>
              </a:spcAft>
              <a:tabLst>
                <a:tab pos="5195888" algn="l"/>
                <a:tab pos="5297488" algn="l"/>
                <a:tab pos="5384800" algn="l"/>
                <a:tab pos="8156575" algn="l"/>
              </a:tabLst>
            </a:pP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Dr. C. Alejandro Antuan Díaz </a:t>
            </a:r>
            <a:r>
              <a:rPr lang="es-E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Díaz</a:t>
            </a: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           Coordinador </a:t>
            </a: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del Programa</a:t>
            </a:r>
            <a:endParaRPr lang="es-E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133350" algn="just">
              <a:lnSpc>
                <a:spcPct val="150000"/>
              </a:lnSpc>
              <a:spcAft>
                <a:spcPts val="600"/>
              </a:spcAft>
            </a:pP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Dr. C. Miguel Ángel Blanco Azpiazu </a:t>
            </a:r>
            <a:r>
              <a:rPr lang="es-ES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         Representante </a:t>
            </a: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de línea 1 </a:t>
            </a:r>
            <a:endParaRPr lang="es-E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133350" algn="just">
              <a:lnSpc>
                <a:spcPct val="150000"/>
              </a:lnSpc>
              <a:spcAft>
                <a:spcPts val="600"/>
              </a:spcAft>
            </a:pP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Dr. C. Luis Alberto Pichs García</a:t>
            </a:r>
            <a:endParaRPr lang="es-E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133350" algn="just">
              <a:lnSpc>
                <a:spcPct val="150000"/>
              </a:lnSpc>
              <a:spcAft>
                <a:spcPts val="600"/>
              </a:spcAft>
            </a:pP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Dr. C. Ricardo Medina Izquierdo </a:t>
            </a:r>
            <a:r>
              <a:rPr lang="es-ES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               Representante </a:t>
            </a: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de línea 2</a:t>
            </a:r>
            <a:endParaRPr lang="es-E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133350" algn="just">
              <a:lnSpc>
                <a:spcPct val="150000"/>
              </a:lnSpc>
              <a:spcAft>
                <a:spcPts val="600"/>
              </a:spcAft>
            </a:pPr>
            <a:r>
              <a:rPr lang="es-ES" sz="2000" dirty="0">
                <a:latin typeface="Arial" panose="020B0604020202020204" pitchFamily="34" charset="0"/>
                <a:ea typeface="Calibri" panose="020F0502020204030204" pitchFamily="34" charset="0"/>
              </a:rPr>
              <a:t>Dr. C. Osmany Alonso Ayala</a:t>
            </a:r>
            <a:endParaRPr lang="es-E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133350" algn="just">
              <a:lnSpc>
                <a:spcPct val="150000"/>
              </a:lnSpc>
              <a:spcAft>
                <a:spcPts val="600"/>
              </a:spcAft>
            </a:pP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Dr. C. Félix Alberto Campanioni </a:t>
            </a:r>
            <a:r>
              <a:rPr lang="es-ES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Landin       Representante </a:t>
            </a: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de línea 3</a:t>
            </a:r>
            <a:endParaRPr lang="es-E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133350" algn="just">
              <a:lnSpc>
                <a:spcPct val="150000"/>
              </a:lnSpc>
              <a:spcAft>
                <a:spcPts val="600"/>
              </a:spcAft>
            </a:pP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Dr</a:t>
            </a:r>
            <a:r>
              <a:rPr lang="es-ES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 C</a:t>
            </a: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. Ileana B. Grau León </a:t>
            </a:r>
            <a:endParaRPr lang="es-E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133350" algn="just">
              <a:lnSpc>
                <a:spcPct val="150000"/>
              </a:lnSpc>
              <a:spcAft>
                <a:spcPts val="600"/>
              </a:spcAft>
            </a:pP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Dr. C. </a:t>
            </a:r>
            <a:r>
              <a:rPr lang="es-ES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Arahí </a:t>
            </a: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Sixto </a:t>
            </a:r>
            <a:r>
              <a:rPr lang="es-ES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Pérez                                Representante </a:t>
            </a: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de línea 4</a:t>
            </a:r>
            <a:endParaRPr lang="es-E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133350" algn="just">
              <a:lnSpc>
                <a:spcPct val="150000"/>
              </a:lnSpc>
              <a:spcAft>
                <a:spcPts val="600"/>
              </a:spcAft>
            </a:pP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Dr. C. Norberto Valcárcel Izquierdo</a:t>
            </a: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1857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4113568" y="620688"/>
            <a:ext cx="48509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27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“</a:t>
            </a:r>
            <a:r>
              <a:rPr lang="es-ES" sz="27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Estoy pensando en calidad, ¡en calidad! La vamos adquiriendo cada vez más</a:t>
            </a:r>
            <a:r>
              <a:rPr lang="es-ES" sz="27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[…] Crear capital humano que no se agota…sabrán mucho más y se habrán multiplicado cuando reciban sus títulos, se habrán multiplicado otra vez cuando dominen una especialidad, se habrán multiplicado cuando tengan una maestría o un doctorado” </a:t>
            </a:r>
            <a:endParaRPr lang="es-ES" sz="2700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652120" y="5954880"/>
            <a:ext cx="2249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20 de agosto de 2005 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1196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8908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Valoración crediticia del programa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323529" y="1772816"/>
            <a:ext cx="82809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b="1" dirty="0" smtClean="0"/>
              <a:t>Componente teórico metodológico</a:t>
            </a:r>
            <a:r>
              <a:rPr lang="es-ES" sz="2800" dirty="0" smtClean="0"/>
              <a:t>: (</a:t>
            </a:r>
            <a:r>
              <a:rPr lang="es-ES" sz="2800" dirty="0"/>
              <a:t>legalidad, elementos de estructura científicas, esbozo general de la metodología de la </a:t>
            </a:r>
            <a:r>
              <a:rPr lang="es-ES" sz="2800" dirty="0" smtClean="0"/>
              <a:t>investigación, idioma, </a:t>
            </a:r>
            <a:r>
              <a:rPr lang="es-ES" sz="2800" b="1" dirty="0"/>
              <a:t>Problemas Sociales de la Ciencia y la </a:t>
            </a:r>
            <a:r>
              <a:rPr lang="es-ES" sz="2800" b="1" dirty="0" smtClean="0"/>
              <a:t>tecnología) </a:t>
            </a:r>
          </a:p>
          <a:p>
            <a:pPr algn="ctr"/>
            <a:r>
              <a:rPr lang="es-ES" sz="2800" b="1" dirty="0" smtClean="0"/>
              <a:t> (mil 728 horas totales  34 créditos Académicos)</a:t>
            </a:r>
            <a:endParaRPr lang="es-ES" sz="28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23529" y="4350583"/>
            <a:ext cx="82809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b="1" dirty="0" smtClean="0"/>
              <a:t>Componente investigativo</a:t>
            </a:r>
            <a:r>
              <a:rPr lang="es-ES" sz="2800" dirty="0" smtClean="0"/>
              <a:t>: (metodología de la investigación , talleres de marcha del proceso, talleres de tesis, exámenes de mínimo, pre defensa, defensa, publicaciones y eventos</a:t>
            </a:r>
            <a:r>
              <a:rPr lang="es-ES" sz="2800" b="1" dirty="0" smtClean="0"/>
              <a:t>) </a:t>
            </a:r>
          </a:p>
          <a:p>
            <a:pPr algn="ctr"/>
            <a:r>
              <a:rPr lang="es-ES" sz="2800" b="1" dirty="0"/>
              <a:t>(</a:t>
            </a:r>
            <a:r>
              <a:rPr lang="es-ES" sz="2800" b="1" dirty="0" smtClean="0"/>
              <a:t>3 mil 840 horas totales  104 créditos Académicos)</a:t>
            </a:r>
            <a:endParaRPr lang="es-ES" sz="280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23529" y="836712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800" b="1" dirty="0" smtClean="0"/>
              <a:t>Total de horas: 8 mil 208 129 créditos académicos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44985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793446"/>
              </p:ext>
            </p:extLst>
          </p:nvPr>
        </p:nvGraphicFramePr>
        <p:xfrm>
          <a:off x="1524000" y="13970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6152">
                  <a:extLst>
                    <a:ext uri="{9D8B030D-6E8A-4147-A177-3AD203B41FA5}">
                      <a16:colId xmlns:a16="http://schemas.microsoft.com/office/drawing/2014/main" xmlns="" val="1601435300"/>
                    </a:ext>
                  </a:extLst>
                </a:gridCol>
                <a:gridCol w="1679848">
                  <a:extLst>
                    <a:ext uri="{9D8B030D-6E8A-4147-A177-3AD203B41FA5}">
                      <a16:colId xmlns:a16="http://schemas.microsoft.com/office/drawing/2014/main" xmlns="" val="40978325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Formación teórico</a:t>
                      </a:r>
                      <a:r>
                        <a:rPr lang="es-ES" baseline="0" dirty="0" smtClean="0"/>
                        <a:t> metodológica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33.2%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32495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Formación</a:t>
                      </a:r>
                      <a:r>
                        <a:rPr lang="es-ES" baseline="0" dirty="0" smtClean="0"/>
                        <a:t> investigativa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12696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Desarrollo y</a:t>
                      </a:r>
                      <a:r>
                        <a:rPr lang="es-ES" baseline="0" dirty="0" smtClean="0"/>
                        <a:t> defensa de tesis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14759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1763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82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464318"/>
              </p:ext>
            </p:extLst>
          </p:nvPr>
        </p:nvGraphicFramePr>
        <p:xfrm>
          <a:off x="539552" y="980728"/>
          <a:ext cx="8352929" cy="420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43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81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243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Curso</a:t>
                      </a:r>
                      <a:endParaRPr lang="es-E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Horas presenciales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Horas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Estudio independiente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Horas totales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Créditos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43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Propedéutico (legalidad, elementos de estructura científicas, esbozo general de la metodología de la investigación).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48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240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288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6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Idioma. 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72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240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288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6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8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Problemas Sociales de la Ciencia y la tecnología.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72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240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288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6</a:t>
                      </a:r>
                      <a:endParaRPr lang="es-E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2148" y="289193"/>
            <a:ext cx="42307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Análisis crediticio del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Programa: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952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r>
              <a:rPr lang="es-ES" sz="3600" dirty="0">
                <a:latin typeface="Arial" pitchFamily="34" charset="0"/>
                <a:cs typeface="Arial" pitchFamily="34" charset="0"/>
              </a:rPr>
              <a:t/>
            </a:r>
            <a:br>
              <a:rPr lang="es-ES" sz="3600" dirty="0">
                <a:latin typeface="Arial" pitchFamily="34" charset="0"/>
                <a:cs typeface="Arial" pitchFamily="34" charset="0"/>
              </a:rPr>
            </a:br>
            <a:r>
              <a:rPr lang="es-ES" sz="3600" dirty="0">
                <a:latin typeface="Arial" pitchFamily="34" charset="0"/>
                <a:cs typeface="Arial" pitchFamily="34" charset="0"/>
              </a:rPr>
              <a:t/>
            </a:r>
            <a:br>
              <a:rPr lang="es-ES" sz="3600" dirty="0">
                <a:latin typeface="Arial" pitchFamily="34" charset="0"/>
                <a:cs typeface="Arial" pitchFamily="34" charset="0"/>
              </a:rPr>
            </a:br>
            <a:r>
              <a:rPr lang="es-ES" sz="3600" dirty="0">
                <a:latin typeface="Arial" pitchFamily="34" charset="0"/>
                <a:cs typeface="Arial" pitchFamily="34" charset="0"/>
              </a:rPr>
              <a:t>Tradiciones científicas reconocidas a nivel nacional e internacional en las que se inserta el programa.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67544" y="2276872"/>
            <a:ext cx="8352928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2800" dirty="0">
                <a:latin typeface="Arial" pitchFamily="34" charset="0"/>
                <a:cs typeface="Arial" pitchFamily="34" charset="0"/>
              </a:rPr>
              <a:t>La Universidad de Ciencias Médicas de La Habana,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posee 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carácter de centro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rector de la formación de recursos humanos para la salud en Cuba 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67544" y="4293096"/>
            <a:ext cx="8352928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Potencialidades </a:t>
            </a:r>
            <a:r>
              <a:rPr lang="es-ES_tradnl" sz="2800" dirty="0">
                <a:latin typeface="Arial" pitchFamily="34" charset="0"/>
                <a:cs typeface="Arial" pitchFamily="34" charset="0"/>
              </a:rPr>
              <a:t>humanas y materia­les para poder ejecutar el programa de doctorado que se propone y la acep­tación de este paradigma pionero en su 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con­cepción.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44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684348"/>
              </p:ext>
            </p:extLst>
          </p:nvPr>
        </p:nvGraphicFramePr>
        <p:xfrm>
          <a:off x="539552" y="980728"/>
          <a:ext cx="8352929" cy="4556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43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81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243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Curso</a:t>
                      </a:r>
                      <a:endParaRPr lang="es-E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Horas presenciales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Horas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Estudio independiente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Horas totales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Créditos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Epistemología de la ciencia</a:t>
                      </a:r>
                      <a:endParaRPr lang="es-E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240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1200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1440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30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Metodología de la Investigación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240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1200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1440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30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Talleres de marcha del proceso de investigación.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240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1200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1440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30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Talleres de tesis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240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1200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1440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30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Examen de mínimo candidato doctoral Idioma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48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240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288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6</a:t>
                      </a:r>
                      <a:endParaRPr lang="es-E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2148" y="289193"/>
            <a:ext cx="42307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Análisis crediticio del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Programa: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85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422699"/>
              </p:ext>
            </p:extLst>
          </p:nvPr>
        </p:nvGraphicFramePr>
        <p:xfrm>
          <a:off x="539552" y="980728"/>
          <a:ext cx="8352929" cy="4556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43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81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243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Curso</a:t>
                      </a:r>
                      <a:endParaRPr lang="es-E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Horas presenciales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Horas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Estudio independiente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Horas totales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Créditos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dirty="0">
                          <a:effectLst/>
                        </a:rPr>
                        <a:t>Examen de mínimo candidato doctoral en </a:t>
                      </a:r>
                      <a:endParaRPr lang="es-E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48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240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288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6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>
                          <a:effectLst/>
                        </a:rPr>
                        <a:t>Examen de mínimo candidato doctoral de la especialidad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48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240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288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6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Predefensa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48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240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288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6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Defensa 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48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240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288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6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1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Total: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1392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6720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8064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168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Publicaciones: </a:t>
                      </a:r>
                      <a:endParaRPr lang="es-E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Mínimo dos, de ellas una en revista indexada. Ambas vinculadas al tema que se investiga.</a:t>
                      </a:r>
                      <a:endParaRPr lang="es-E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2148" y="289193"/>
            <a:ext cx="42307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Análisis crediticio del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Programa: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206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300794"/>
              </p:ext>
            </p:extLst>
          </p:nvPr>
        </p:nvGraphicFramePr>
        <p:xfrm>
          <a:off x="539552" y="980728"/>
          <a:ext cx="8352929" cy="420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43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81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243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Curso</a:t>
                      </a:r>
                      <a:endParaRPr lang="es-E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Horas presenciales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Horas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Estudio independiente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Horas totales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Créditos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smtClean="0">
                          <a:effectLst/>
                        </a:rPr>
                        <a:t>Publicaciones en revistas del </a:t>
                      </a:r>
                      <a:r>
                        <a:rPr lang="es-ES" sz="2000" dirty="0">
                          <a:effectLst/>
                        </a:rPr>
                        <a:t>Primer y segundo nivel</a:t>
                      </a:r>
                      <a:endParaRPr lang="es-E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Se otorgan dos créditos adicionales por cada una </a:t>
                      </a:r>
                      <a:endParaRPr lang="es-E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4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Publicación de libros o capítulos de libros 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Se otorga dos créditos adicionales por publicar libro y uno por ser autor de capitulo(s) con independencia de la cantidad.</a:t>
                      </a:r>
                      <a:endParaRPr lang="es-E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4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Socialización de resultados: </a:t>
                      </a:r>
                      <a:endParaRPr lang="es-E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En eventos nacionales e internacionales. Mínimo tres eventos. Se otorgan dos créditos por participación en eventos internacionales </a:t>
                      </a:r>
                      <a:endParaRPr lang="es-E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893" marR="29893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2148" y="289193"/>
            <a:ext cx="42307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Análisis crediticio del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Programa: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42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Autofit/>
          </a:bodyPr>
          <a:lstStyle/>
          <a:p>
            <a:r>
              <a:rPr lang="es-ES" sz="3200" dirty="0">
                <a:latin typeface="Arial" pitchFamily="34" charset="0"/>
                <a:cs typeface="Arial" pitchFamily="34" charset="0"/>
              </a:rPr>
              <a:t/>
            </a:r>
            <a:br>
              <a:rPr lang="es-ES" sz="3200" dirty="0">
                <a:latin typeface="Arial" pitchFamily="34" charset="0"/>
                <a:cs typeface="Arial" pitchFamily="34" charset="0"/>
              </a:rPr>
            </a:br>
            <a:r>
              <a:rPr lang="es-ES" sz="3200" dirty="0">
                <a:latin typeface="Arial" pitchFamily="34" charset="0"/>
                <a:cs typeface="Arial" pitchFamily="34" charset="0"/>
              </a:rPr>
              <a:t/>
            </a:r>
            <a:br>
              <a:rPr lang="es-ES" sz="3200" dirty="0">
                <a:latin typeface="Arial" pitchFamily="34" charset="0"/>
                <a:cs typeface="Arial" pitchFamily="34" charset="0"/>
              </a:rPr>
            </a:br>
            <a:r>
              <a:rPr lang="es-ES" sz="3200" dirty="0">
                <a:latin typeface="Arial" pitchFamily="34" charset="0"/>
                <a:cs typeface="Arial" pitchFamily="34" charset="0"/>
              </a:rPr>
              <a:t>Tradiciones científicas reconocidas a nivel nacional e internacional en las que se inserta el programa.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79512" y="1970837"/>
            <a:ext cx="8784976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2800" dirty="0" smtClean="0">
                <a:latin typeface="Arial" pitchFamily="34" charset="0"/>
                <a:cs typeface="Arial" pitchFamily="34" charset="0"/>
              </a:rPr>
              <a:t>Abordaje holístico a </a:t>
            </a:r>
            <a:r>
              <a:rPr lang="es-ES_tradnl" sz="2800" dirty="0">
                <a:latin typeface="Arial" panose="020B0604020202020204" pitchFamily="34" charset="0"/>
                <a:cs typeface="Arial" panose="020B0604020202020204" pitchFamily="34" charset="0"/>
              </a:rPr>
              <a:t>los problemas asociados </a:t>
            </a:r>
            <a:r>
              <a:rPr lang="es-ES_trad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 desarrollo del proceso salud-enfermedad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79512" y="3212976"/>
            <a:ext cx="8784976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sz="2800" dirty="0" smtClean="0"/>
              <a:t>Desarrollo </a:t>
            </a:r>
            <a:r>
              <a:rPr lang="es-ES_tradnl" sz="2800" dirty="0"/>
              <a:t>histórico de la práctica educativa y su interrelación con el desarrollo socio económico y tecnológico, </a:t>
            </a:r>
            <a:r>
              <a:rPr lang="es-ES_tradnl" sz="2800" dirty="0" smtClean="0"/>
              <a:t>visto desde la transformación del estado de salud de la población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90872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Autofit/>
          </a:bodyPr>
          <a:lstStyle/>
          <a:p>
            <a:r>
              <a:rPr lang="es-ES" sz="3200" dirty="0">
                <a:latin typeface="Arial" pitchFamily="34" charset="0"/>
                <a:cs typeface="Arial" pitchFamily="34" charset="0"/>
              </a:rPr>
              <a:t/>
            </a:r>
            <a:br>
              <a:rPr lang="es-ES" sz="3200" dirty="0">
                <a:latin typeface="Arial" pitchFamily="34" charset="0"/>
                <a:cs typeface="Arial" pitchFamily="34" charset="0"/>
              </a:rPr>
            </a:br>
            <a:r>
              <a:rPr lang="es-ES" sz="3200" dirty="0">
                <a:latin typeface="Arial" pitchFamily="34" charset="0"/>
                <a:cs typeface="Arial" pitchFamily="34" charset="0"/>
              </a:rPr>
              <a:t/>
            </a:r>
            <a:br>
              <a:rPr lang="es-ES" sz="3200" dirty="0">
                <a:latin typeface="Arial" pitchFamily="34" charset="0"/>
                <a:cs typeface="Arial" pitchFamily="34" charset="0"/>
              </a:rPr>
            </a:br>
            <a:r>
              <a:rPr lang="es-ES" sz="3200" dirty="0">
                <a:latin typeface="Arial" pitchFamily="34" charset="0"/>
                <a:cs typeface="Arial" pitchFamily="34" charset="0"/>
              </a:rPr>
              <a:t>Tradiciones científicas reconocidas a nivel nacional e internacional en las que se inserta el programa.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79512" y="2060848"/>
            <a:ext cx="8784976" cy="22467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2800" dirty="0" smtClean="0">
                <a:latin typeface="Arial" pitchFamily="34" charset="0"/>
                <a:cs typeface="Arial" pitchFamily="34" charset="0"/>
              </a:rPr>
              <a:t>Existencia de </a:t>
            </a:r>
            <a:r>
              <a:rPr lang="es-ES_tradnl" sz="2800" dirty="0">
                <a:latin typeface="Arial" panose="020B0604020202020204" pitchFamily="34" charset="0"/>
                <a:cs typeface="Arial" panose="020B0604020202020204" pitchFamily="34" charset="0"/>
              </a:rPr>
              <a:t>teorías </a:t>
            </a:r>
            <a:r>
              <a:rPr lang="es-ES_trad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en los ámbitos de las Ciencias Medicas, Ciencias de la Estomatología, Ciencias de la Enfermería, Ciencias de la Salud y Ciencias de la Educación Médica, que brinda consistencia interna al programa.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79512" y="4636293"/>
            <a:ext cx="8784976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Tradición en la ejecución del posgrado académico desde la investigación avalado en la formación de másteres en ciencias y doctores 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02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411760" y="457682"/>
            <a:ext cx="432048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Áreas del conocimiento:</a:t>
            </a:r>
            <a:endParaRPr lang="es-E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203848" y="1556792"/>
            <a:ext cx="186461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Biomedicina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Conector recto de flecha 10"/>
          <p:cNvCxnSpPr/>
          <p:nvPr/>
        </p:nvCxnSpPr>
        <p:spPr>
          <a:xfrm flipH="1">
            <a:off x="961009" y="2018457"/>
            <a:ext cx="2239848" cy="549222"/>
          </a:xfrm>
          <a:prstGeom prst="straightConnector1">
            <a:avLst/>
          </a:prstGeom>
          <a:ln w="22225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251520" y="2620069"/>
            <a:ext cx="141897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Medicina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835696" y="2620068"/>
            <a:ext cx="170751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Enfermería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5940706" y="2636912"/>
            <a:ext cx="288032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Formación de </a:t>
            </a:r>
          </a:p>
          <a:p>
            <a:pPr algn="ctr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Recursos humanos para la salud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3707904" y="2620067"/>
            <a:ext cx="215315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Estomatología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Conector recto de flecha 17"/>
          <p:cNvCxnSpPr>
            <a:endCxn id="14" idx="0"/>
          </p:cNvCxnSpPr>
          <p:nvPr/>
        </p:nvCxnSpPr>
        <p:spPr>
          <a:xfrm flipH="1">
            <a:off x="2689456" y="2062884"/>
            <a:ext cx="1022802" cy="557184"/>
          </a:xfrm>
          <a:prstGeom prst="straightConnector1">
            <a:avLst/>
          </a:prstGeom>
          <a:ln w="22225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4572000" y="2047636"/>
            <a:ext cx="357304" cy="520043"/>
          </a:xfrm>
          <a:prstGeom prst="straightConnector1">
            <a:avLst/>
          </a:prstGeom>
          <a:ln w="22225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>
            <a:off x="5083401" y="2040670"/>
            <a:ext cx="2152895" cy="527009"/>
          </a:xfrm>
          <a:prstGeom prst="straightConnector1">
            <a:avLst/>
          </a:prstGeom>
          <a:ln w="22225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338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035472896"/>
              </p:ext>
            </p:extLst>
          </p:nvPr>
        </p:nvGraphicFramePr>
        <p:xfrm>
          <a:off x="395536" y="260648"/>
          <a:ext cx="8424936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166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99592" y="332656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dirty="0" smtClean="0">
                <a:latin typeface="Arial" pitchFamily="34" charset="0"/>
                <a:cs typeface="Arial" pitchFamily="34" charset="0"/>
              </a:rPr>
              <a:t>Objetivo </a:t>
            </a:r>
            <a:r>
              <a:rPr lang="es-ES" sz="3600" dirty="0">
                <a:latin typeface="Arial" pitchFamily="34" charset="0"/>
                <a:cs typeface="Arial" pitchFamily="34" charset="0"/>
              </a:rPr>
              <a:t>del programa de doctorado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95536" y="2313454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Formación de doctores en ciencia, en vinculación con la investigación en el sector de la salud, en 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>las áreas del conocimiento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Ciencias Médicas, Ciencias de la Enfermería, Ciencias de la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Estomatología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y Ciencias de la Educación Médica</a:t>
            </a: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71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404664"/>
            <a:ext cx="4123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dirty="0">
                <a:latin typeface="Arial" pitchFamily="34" charset="0"/>
                <a:cs typeface="Arial" pitchFamily="34" charset="0"/>
              </a:rPr>
              <a:t>Resultados esperados 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67544" y="1124744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dirty="0">
                <a:latin typeface="Arial" pitchFamily="34" charset="0"/>
                <a:cs typeface="Arial" pitchFamily="34" charset="0"/>
              </a:rPr>
              <a:t>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plicación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del conocimiento y el desarrollo profesional, científico y técnico de los doctorandos en líneas de mutuo interés para el campo de la Salud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21824" y="2420888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dirty="0">
                <a:latin typeface="Arial" pitchFamily="34" charset="0"/>
                <a:cs typeface="Arial" pitchFamily="34" charset="0"/>
              </a:rPr>
              <a:t>Nuevos Doctores en Ciencia que puedan jugar un papel esencial en las instituciones de salud implicadas en la innovación y la investigación, de forma que puedan incrementar acciones con impacto social.</a:t>
            </a:r>
          </a:p>
        </p:txBody>
      </p:sp>
      <p:sp>
        <p:nvSpPr>
          <p:cNvPr id="2" name="1 Rectángulo"/>
          <p:cNvSpPr/>
          <p:nvPr/>
        </p:nvSpPr>
        <p:spPr>
          <a:xfrm>
            <a:off x="438240" y="4221088"/>
            <a:ext cx="83346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dirty="0">
                <a:latin typeface="Arial" pitchFamily="34" charset="0"/>
                <a:cs typeface="Arial" pitchFamily="34" charset="0"/>
              </a:rPr>
              <a:t>Nuevos investigadores capaces de integrarse en equipos o Centros de Estudios.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21824" y="5301208"/>
            <a:ext cx="83510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>
                <a:latin typeface="Arial" pitchFamily="34" charset="0"/>
                <a:cs typeface="Arial" pitchFamily="34" charset="0"/>
              </a:rPr>
              <a:t>Incremento de la vocación docente para la formación investigadora de los educadores en salud</a:t>
            </a:r>
          </a:p>
        </p:txBody>
      </p:sp>
    </p:spTree>
    <p:extLst>
      <p:ext uri="{BB962C8B-B14F-4D97-AF65-F5344CB8AC3E}">
        <p14:creationId xmlns:p14="http://schemas.microsoft.com/office/powerpoint/2010/main" val="411144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1837</Words>
  <Application>Microsoft Office PowerPoint</Application>
  <PresentationFormat>Presentación en pantalla (4:3)</PresentationFormat>
  <Paragraphs>275</Paragraphs>
  <Slides>32</Slides>
  <Notes>0</Notes>
  <HiddenSlides>6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7" baseType="lpstr">
      <vt:lpstr>Arial</vt:lpstr>
      <vt:lpstr>Arial Narrow</vt:lpstr>
      <vt:lpstr>Calibri</vt:lpstr>
      <vt:lpstr>Times New Roman</vt:lpstr>
      <vt:lpstr>Tema de Office</vt:lpstr>
      <vt:lpstr>Presentación de PowerPoint</vt:lpstr>
      <vt:lpstr>Presentación de PowerPoint</vt:lpstr>
      <vt:lpstr>  Tradiciones científicas reconocidas a nivel nacional e internacional en las que se inserta el programa. </vt:lpstr>
      <vt:lpstr>  Tradiciones científicas reconocidas a nivel nacional e internacional en las que se inserta el programa. </vt:lpstr>
      <vt:lpstr>  Tradiciones científicas reconocidas a nivel nacional e internacional en las que se inserta el programa.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Departamentos, secciones o dependencias participantes en el programa de doctorado.  </vt:lpstr>
      <vt:lpstr> Departamentos, secciones o dependencias participantes en el programa de doctorado.  </vt:lpstr>
      <vt:lpstr>Características del programa</vt:lpstr>
      <vt:lpstr>Características del programa</vt:lpstr>
      <vt:lpstr>Presentación de PowerPoint</vt:lpstr>
      <vt:lpstr>Presentación de PowerPoint</vt:lpstr>
      <vt:lpstr>Presentación de PowerPoint</vt:lpstr>
      <vt:lpstr>Presentación de PowerPoint</vt:lpstr>
      <vt:lpstr>Bases metodológicas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Valoración crediticia del programa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de Ciencias Médicas de La Habana</dc:title>
  <dc:creator>ale</dc:creator>
  <cp:lastModifiedBy>Dr Antuan</cp:lastModifiedBy>
  <cp:revision>28</cp:revision>
  <dcterms:created xsi:type="dcterms:W3CDTF">2018-10-17T19:32:55Z</dcterms:created>
  <dcterms:modified xsi:type="dcterms:W3CDTF">2020-02-24T13:16:29Z</dcterms:modified>
</cp:coreProperties>
</file>