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35" r:id="rId2"/>
    <p:sldId id="355" r:id="rId3"/>
    <p:sldId id="336" r:id="rId4"/>
    <p:sldId id="337" r:id="rId5"/>
    <p:sldId id="360" r:id="rId6"/>
    <p:sldId id="361" r:id="rId7"/>
    <p:sldId id="356" r:id="rId8"/>
    <p:sldId id="338" r:id="rId9"/>
    <p:sldId id="339" r:id="rId10"/>
    <p:sldId id="357" r:id="rId11"/>
    <p:sldId id="340" r:id="rId12"/>
    <p:sldId id="358" r:id="rId13"/>
    <p:sldId id="342" r:id="rId14"/>
    <p:sldId id="341" r:id="rId15"/>
    <p:sldId id="353" r:id="rId16"/>
    <p:sldId id="354" r:id="rId17"/>
    <p:sldId id="347" r:id="rId18"/>
    <p:sldId id="348" r:id="rId19"/>
    <p:sldId id="256" r:id="rId20"/>
    <p:sldId id="350" r:id="rId21"/>
    <p:sldId id="351" r:id="rId22"/>
    <p:sldId id="302" r:id="rId23"/>
    <p:sldId id="313" r:id="rId24"/>
    <p:sldId id="314" r:id="rId25"/>
    <p:sldId id="315" r:id="rId26"/>
    <p:sldId id="316" r:id="rId27"/>
    <p:sldId id="359" r:id="rId28"/>
    <p:sldId id="363" r:id="rId29"/>
    <p:sldId id="317" r:id="rId30"/>
  </p:sldIdLst>
  <p:sldSz cx="9144000" cy="5143500" type="screen16x9"/>
  <p:notesSz cx="6858000" cy="9144000"/>
  <p:defaultTextStyle>
    <a:defPPr>
      <a:defRPr lang="es-ES"/>
    </a:defPPr>
    <a:lvl1pPr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24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24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24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24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FFCC"/>
    <a:srgbClr val="333300"/>
    <a:srgbClr val="CC3300"/>
    <a:srgbClr val="006699"/>
    <a:srgbClr val="996633"/>
    <a:srgbClr val="CC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54039" autoAdjust="0"/>
  </p:normalViewPr>
  <p:slideViewPr>
    <p:cSldViewPr>
      <p:cViewPr varScale="1">
        <p:scale>
          <a:sx n="98" d="100"/>
          <a:sy n="98" d="100"/>
        </p:scale>
        <p:origin x="600" y="84"/>
      </p:cViewPr>
      <p:guideLst>
        <p:guide orient="horz" pos="1620"/>
        <p:guide pos="2880"/>
      </p:guideLst>
    </p:cSldViewPr>
  </p:slideViewPr>
  <p:outlineViewPr>
    <p:cViewPr>
      <p:scale>
        <a:sx n="33" d="100"/>
        <a:sy n="33" d="100"/>
      </p:scale>
      <p:origin x="0" y="-66"/>
    </p:cViewPr>
  </p:outlineViewPr>
  <p:notesTextViewPr>
    <p:cViewPr>
      <p:scale>
        <a:sx n="400" d="100"/>
        <a:sy n="400" d="100"/>
      </p:scale>
      <p:origin x="0" y="0"/>
    </p:cViewPr>
  </p:notesTextViewPr>
  <p:sorterViewPr>
    <p:cViewPr>
      <p:scale>
        <a:sx n="66" d="100"/>
        <a:sy n="66" d="100"/>
      </p:scale>
      <p:origin x="0" y="-3318"/>
    </p:cViewPr>
  </p:sorterViewPr>
  <p:notesViewPr>
    <p:cSldViewPr>
      <p:cViewPr>
        <p:scale>
          <a:sx n="160" d="100"/>
          <a:sy n="160" d="100"/>
        </p:scale>
        <p:origin x="-522" y="-4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1A49DFC-A4E1-4715-A46E-94E763F2E43B}" type="datetimeFigureOut">
              <a:rPr lang="es-ES"/>
              <a:pPr>
                <a:defRPr/>
              </a:pPr>
              <a:t>08/02/2024</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AEF1586-1062-4A27-AB59-CDD26880A235}" type="slidenum">
              <a:rPr lang="es-ES" altLang="en-US"/>
              <a:pPr>
                <a:defRPr/>
              </a:pPr>
              <a:t>‹Nº›</a:t>
            </a:fld>
            <a:endParaRPr lang="es-ES" altLang="en-US"/>
          </a:p>
        </p:txBody>
      </p:sp>
    </p:spTree>
    <p:extLst>
      <p:ext uri="{BB962C8B-B14F-4D97-AF65-F5344CB8AC3E}">
        <p14:creationId xmlns:p14="http://schemas.microsoft.com/office/powerpoint/2010/main" val="2133954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C4FBE948-12F5-4176-BBC1-309BC76126DB}" type="datetimeFigureOut">
              <a:rPr lang="es-CU"/>
              <a:pPr>
                <a:defRPr/>
              </a:pPr>
              <a:t>8/2/2024</a:t>
            </a:fld>
            <a:endParaRPr lang="es-CU"/>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U"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Editar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U"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3D24584E-08BA-49FD-AF80-5D04D654C78B}" type="slidenum">
              <a:rPr lang="es-CU"/>
              <a:pPr>
                <a:defRPr/>
              </a:pPr>
              <a:t>‹Nº›</a:t>
            </a:fld>
            <a:endParaRPr lang="es-CU"/>
          </a:p>
        </p:txBody>
      </p:sp>
    </p:spTree>
    <p:extLst>
      <p:ext uri="{BB962C8B-B14F-4D97-AF65-F5344CB8AC3E}">
        <p14:creationId xmlns:p14="http://schemas.microsoft.com/office/powerpoint/2010/main" val="4227558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1</a:t>
            </a:fld>
            <a:endParaRPr lang="es-CU"/>
          </a:p>
        </p:txBody>
      </p:sp>
    </p:spTree>
    <p:extLst>
      <p:ext uri="{BB962C8B-B14F-4D97-AF65-F5344CB8AC3E}">
        <p14:creationId xmlns:p14="http://schemas.microsoft.com/office/powerpoint/2010/main" val="328005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bwMode="auto">
          <a:xfrm>
            <a:off x="620713" y="973138"/>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 dirty="0" smtClean="0"/>
              <a:t>Se plantea (describir)el problema  general , se explica importancia teórica, práctica o social del problema.</a:t>
            </a:r>
            <a:endParaRPr lang="en-US" dirty="0" smtClean="0"/>
          </a:p>
          <a:p>
            <a:pPr>
              <a:spcBef>
                <a:spcPct val="0"/>
              </a:spcBef>
            </a:pPr>
            <a:r>
              <a:rPr lang="es-ES" dirty="0" smtClean="0"/>
              <a:t>Cuáles son los antecedentes sobre el problema de salud identificado?( </a:t>
            </a:r>
            <a:r>
              <a:rPr lang="es-ES" b="1" dirty="0" smtClean="0"/>
              <a:t>históricos</a:t>
            </a:r>
            <a:r>
              <a:rPr lang="es-ES" dirty="0" smtClean="0"/>
              <a:t>) y la situación o  actual del mismo.</a:t>
            </a:r>
            <a:endParaRPr lang="en-US" dirty="0" smtClean="0"/>
          </a:p>
          <a:p>
            <a:pPr>
              <a:spcBef>
                <a:spcPct val="0"/>
              </a:spcBef>
            </a:pPr>
            <a:r>
              <a:rPr lang="es-ES" dirty="0" smtClean="0"/>
              <a:t>¿Qué se ha hecho en el mundo, en el país (acotar referencias), en el estado y en el lugar donde usted realiza la investigación?  (Del macro al micro)</a:t>
            </a:r>
            <a:endParaRPr lang="en-US" dirty="0" smtClean="0"/>
          </a:p>
          <a:p>
            <a:pPr>
              <a:spcBef>
                <a:spcPct val="0"/>
              </a:spcBef>
            </a:pPr>
            <a:r>
              <a:rPr lang="es-ES" dirty="0" smtClean="0"/>
              <a:t>Describir resultados ¿Cuáles han sido las formas de resolver el problema? (Citar ejemplos de intervenciones educativas en el mundo, en el país y qué resultados se han obtenido)</a:t>
            </a:r>
            <a:r>
              <a:rPr lang="es-ES" u="sng" dirty="0" smtClean="0"/>
              <a:t> </a:t>
            </a:r>
            <a:r>
              <a:rPr lang="es-ES_tradnl" b="1" dirty="0" smtClean="0"/>
              <a:t>por qué y para qué </a:t>
            </a:r>
            <a:r>
              <a:rPr lang="es-ES_tradnl" dirty="0" smtClean="0"/>
              <a:t>es necesario </a:t>
            </a:r>
            <a:r>
              <a:rPr lang="es-ES" dirty="0" smtClean="0"/>
              <a:t>la investigación </a:t>
            </a:r>
            <a:endParaRPr lang="en-US" dirty="0" smtClean="0"/>
          </a:p>
          <a:p>
            <a:pPr>
              <a:spcBef>
                <a:spcPct val="0"/>
              </a:spcBef>
            </a:pPr>
            <a:r>
              <a:rPr lang="es-ES" dirty="0" smtClean="0"/>
              <a:t> Citar sobre el programa de Cuba que corresponde  al tema  a investigar</a:t>
            </a:r>
            <a:endParaRPr lang="en-US" dirty="0" smtClean="0"/>
          </a:p>
          <a:p>
            <a:pPr>
              <a:spcBef>
                <a:spcPct val="0"/>
              </a:spcBef>
            </a:pPr>
            <a:r>
              <a:rPr lang="es-ES" dirty="0" smtClean="0"/>
              <a:t>Exponer la justificación de su realización ¿Por qué? ¿Cuál es la situación Problemática  que genera la necesidad de la intervención educativa? O sea  </a:t>
            </a:r>
            <a:endParaRPr lang="en-US" dirty="0" smtClean="0"/>
          </a:p>
          <a:p>
            <a:pPr>
              <a:spcBef>
                <a:spcPct val="0"/>
              </a:spcBef>
            </a:pPr>
            <a:r>
              <a:rPr lang="es-ES" dirty="0" smtClean="0"/>
              <a:t>¿Cuál es la magnitud del problema objeto de estudio? (cuántos están afectados, quiénes) ¿Cuál es la trascendencia?, (Tasas  de morbilidad, mortalidad, discapacidad( </a:t>
            </a:r>
            <a:r>
              <a:rPr lang="es-ES" b="1" dirty="0" smtClean="0"/>
              <a:t>tienen que ser del último año) No se pueden referenciar  artículos TTE, ASIS que no estén publicados.</a:t>
            </a:r>
          </a:p>
          <a:p>
            <a:pPr>
              <a:spcBef>
                <a:spcPct val="0"/>
              </a:spcBef>
            </a:pPr>
            <a:r>
              <a:rPr lang="es-ES" dirty="0" smtClean="0"/>
              <a:t>Se sintetiza el </a:t>
            </a:r>
            <a:r>
              <a:rPr lang="es-ES" b="1" dirty="0" smtClean="0"/>
              <a:t>problema científico</a:t>
            </a:r>
            <a:r>
              <a:rPr lang="es-ES" dirty="0" smtClean="0"/>
              <a:t>¿? y  se  justifica  el  problema  con  los  beneficios de la investigación</a:t>
            </a:r>
            <a:endParaRPr lang="en-US" dirty="0" smtClean="0"/>
          </a:p>
          <a:p>
            <a:pPr>
              <a:spcBef>
                <a:spcPct val="0"/>
              </a:spcBef>
            </a:pPr>
            <a:endParaRPr lang="en-US" dirty="0" smtClean="0"/>
          </a:p>
          <a:p>
            <a:pPr>
              <a:spcBef>
                <a:spcPct val="0"/>
              </a:spcBef>
            </a:pPr>
            <a:endParaRPr lang="es-CU" dirty="0" smtClean="0"/>
          </a:p>
        </p:txBody>
      </p:sp>
      <p:sp>
        <p:nvSpPr>
          <p:cNvPr id="1843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47A27810-2C37-4238-91A8-854C4684F3D0}" type="slidenum">
              <a:rPr lang="es-CU" sz="1200"/>
              <a:pPr/>
              <a:t>14</a:t>
            </a:fld>
            <a:endParaRPr lang="es-CU" sz="1200"/>
          </a:p>
        </p:txBody>
      </p:sp>
    </p:spTree>
    <p:extLst>
      <p:ext uri="{BB962C8B-B14F-4D97-AF65-F5344CB8AC3E}">
        <p14:creationId xmlns:p14="http://schemas.microsoft.com/office/powerpoint/2010/main" val="2632254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r>
              <a:rPr lang="es-ES_tradnl" sz="1200" b="1" kern="1200" dirty="0" smtClean="0">
                <a:solidFill>
                  <a:schemeClr val="tx1"/>
                </a:solidFill>
                <a:effectLst/>
                <a:latin typeface="+mn-lt"/>
                <a:ea typeface="+mn-ea"/>
                <a:cs typeface="+mn-cs"/>
              </a:rPr>
              <a:t>Metodología: (VA SEPARADO DE LOS OBJETIVOS) </a:t>
            </a:r>
            <a:r>
              <a:rPr lang="es-ES_tradnl" sz="1200" kern="1200" dirty="0" smtClean="0">
                <a:solidFill>
                  <a:schemeClr val="tx1"/>
                </a:solidFill>
                <a:effectLst/>
                <a:latin typeface="+mn-lt"/>
                <a:ea typeface="+mn-ea"/>
                <a:cs typeface="+mn-cs"/>
              </a:rPr>
              <a:t>Aquí se describe la metodología a utilizar para enfrentar el problema a investigar y que garantice la forma en que se alcanzarán los objetivos del proyecto, la calidad en su ejecución, la obtención de resultados y que posibiliten replicar la investigación </a:t>
            </a:r>
            <a:r>
              <a:rPr lang="es-ES_tradnl" sz="1200" b="1" kern="1200" dirty="0" smtClean="0">
                <a:solidFill>
                  <a:schemeClr val="tx1"/>
                </a:solidFill>
                <a:effectLst/>
                <a:latin typeface="+mn-lt"/>
                <a:ea typeface="+mn-ea"/>
                <a:cs typeface="+mn-cs"/>
              </a:rPr>
              <a:t>(VA EN HOJAS UNA A CONTINUACIÓN DE LA OTRA Y NO TIENE UN LÍMITE DE PÁGINAS ESTABLECIDAS) (SE DEBE ORGANIZAR TENIENDO EN CUENTA LOS SIGUIENTES ASPECTOS)</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Tipo de estudio</a:t>
            </a:r>
            <a:r>
              <a:rPr lang="es-ES_tradnl" sz="1200" kern="1200" dirty="0" smtClean="0">
                <a:solidFill>
                  <a:schemeClr val="tx1"/>
                </a:solidFill>
                <a:effectLst/>
                <a:latin typeface="+mn-lt"/>
                <a:ea typeface="+mn-ea"/>
                <a:cs typeface="+mn-cs"/>
              </a:rPr>
              <a:t>.</a:t>
            </a:r>
            <a:r>
              <a:rPr lang="es-ES" sz="1200" kern="120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Se clasifican en función de la estrategia de investigación que se vaya de utilizar) y </a:t>
            </a:r>
            <a:r>
              <a:rPr lang="es-ES_tradnl" sz="1200" b="1" kern="1200" dirty="0" smtClean="0">
                <a:solidFill>
                  <a:schemeClr val="tx1"/>
                </a:solidFill>
                <a:effectLst/>
                <a:latin typeface="+mn-lt"/>
                <a:ea typeface="+mn-ea"/>
                <a:cs typeface="+mn-cs"/>
              </a:rPr>
              <a:t>Contexto de la investigación:</a:t>
            </a:r>
            <a:r>
              <a:rPr lang="es-ES_tradnl" sz="1200" kern="1200" dirty="0" smtClean="0">
                <a:solidFill>
                  <a:schemeClr val="tx1"/>
                </a:solidFill>
                <a:effectLst/>
                <a:latin typeface="+mn-lt"/>
                <a:ea typeface="+mn-ea"/>
                <a:cs typeface="+mn-cs"/>
              </a:rPr>
              <a:t> contexto temporal y geográfico (Dónde y cuando se realizará la investigación, ) ( </a:t>
            </a:r>
            <a:r>
              <a:rPr lang="es-ES_tradnl" sz="1200" b="1" kern="1200" dirty="0" smtClean="0">
                <a:solidFill>
                  <a:schemeClr val="tx1"/>
                </a:solidFill>
                <a:effectLst/>
                <a:latin typeface="+mn-lt"/>
                <a:ea typeface="+mn-ea"/>
                <a:cs typeface="+mn-cs"/>
              </a:rPr>
              <a:t>todo en un párrafo</a:t>
            </a:r>
            <a:r>
              <a:rPr lang="es-ES_tradnl"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Población y Muestra</a:t>
            </a:r>
            <a:r>
              <a:rPr lang="es-ES_tradnl" sz="1200" kern="1200" dirty="0" smtClean="0">
                <a:solidFill>
                  <a:schemeClr val="tx1"/>
                </a:solidFill>
                <a:effectLst/>
                <a:latin typeface="+mn-lt"/>
                <a:ea typeface="+mn-ea"/>
                <a:cs typeface="+mn-cs"/>
              </a:rPr>
              <a:t>   Especificar la población de dónde se extrajo la muestra ( incluye tamaño) , </a:t>
            </a:r>
            <a:r>
              <a:rPr lang="es-ES_tradnl" sz="1200" i="1" kern="1200" dirty="0" smtClean="0">
                <a:solidFill>
                  <a:schemeClr val="tx1"/>
                </a:solidFill>
                <a:effectLst/>
                <a:latin typeface="+mn-lt"/>
                <a:ea typeface="+mn-ea"/>
                <a:cs typeface="+mn-cs"/>
              </a:rPr>
              <a:t>tipo de muestreo</a:t>
            </a:r>
            <a:r>
              <a:rPr lang="es-ES_tradnl" sz="1200" kern="1200" dirty="0" smtClean="0">
                <a:solidFill>
                  <a:schemeClr val="tx1"/>
                </a:solidFill>
                <a:effectLst/>
                <a:latin typeface="+mn-lt"/>
                <a:ea typeface="+mn-ea"/>
                <a:cs typeface="+mn-cs"/>
              </a:rPr>
              <a:t> ( probabilístico o no probabilístico) y el </a:t>
            </a:r>
            <a:r>
              <a:rPr lang="es-ES_tradnl" sz="1200" b="1" kern="1200" dirty="0" smtClean="0">
                <a:solidFill>
                  <a:schemeClr val="tx1"/>
                </a:solidFill>
                <a:effectLst/>
                <a:latin typeface="+mn-lt"/>
                <a:ea typeface="+mn-ea"/>
                <a:cs typeface="+mn-cs"/>
              </a:rPr>
              <a:t>Diseño </a:t>
            </a:r>
            <a:r>
              <a:rPr lang="es-ES_tradnl" sz="1200" b="1" kern="1200" dirty="0" err="1" smtClean="0">
                <a:solidFill>
                  <a:schemeClr val="tx1"/>
                </a:solidFill>
                <a:effectLst/>
                <a:latin typeface="+mn-lt"/>
                <a:ea typeface="+mn-ea"/>
                <a:cs typeface="+mn-cs"/>
              </a:rPr>
              <a:t>muestral</a:t>
            </a:r>
            <a:r>
              <a:rPr lang="es-ES_tradnl" sz="1200" b="1" kern="1200" dirty="0" smtClean="0">
                <a:solidFill>
                  <a:schemeClr val="tx1"/>
                </a:solidFill>
                <a:effectLst/>
                <a:latin typeface="+mn-lt"/>
                <a:ea typeface="+mn-ea"/>
                <a:cs typeface="+mn-cs"/>
              </a:rPr>
              <a:t> utilizado para extraer la misma</a:t>
            </a:r>
            <a:r>
              <a:rPr lang="es-ES_tradnl" sz="1200" kern="1200" dirty="0" smtClean="0">
                <a:solidFill>
                  <a:schemeClr val="tx1"/>
                </a:solidFill>
                <a:effectLst/>
                <a:latin typeface="+mn-lt"/>
                <a:ea typeface="+mn-ea"/>
                <a:cs typeface="+mn-cs"/>
              </a:rPr>
              <a:t> , cálculo del tamaño de la muestra y su selección de manera que sea representativa). Señale las formas para controlar sesgos de diseño como por ejemplo: </a:t>
            </a:r>
            <a:r>
              <a:rPr lang="es-ES_tradnl" sz="1200" kern="1200" dirty="0" err="1" smtClean="0">
                <a:solidFill>
                  <a:schemeClr val="tx1"/>
                </a:solidFill>
                <a:effectLst/>
                <a:latin typeface="+mn-lt"/>
                <a:ea typeface="+mn-ea"/>
                <a:cs typeface="+mn-cs"/>
              </a:rPr>
              <a:t>Aleatorizacion</a:t>
            </a:r>
            <a:r>
              <a:rPr lang="es-ES_tradnl" sz="1200" kern="1200" dirty="0" smtClean="0">
                <a:solidFill>
                  <a:schemeClr val="tx1"/>
                </a:solidFill>
                <a:effectLst/>
                <a:latin typeface="+mn-lt"/>
                <a:ea typeface="+mn-ea"/>
                <a:cs typeface="+mn-cs"/>
              </a:rPr>
              <a:t>, apareamiento o enmascaramiento.( ANEXE Consentimiento informado)</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Método Técnicas y procedimientos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Métodos Empíricos</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Sobre la obtención de la información: Observación, entrevista, análisis documental, encuestas u otros. </a:t>
            </a:r>
            <a:r>
              <a:rPr lang="es-ES_tradnl" sz="1200" b="1" kern="1200" dirty="0" smtClean="0">
                <a:solidFill>
                  <a:schemeClr val="tx1"/>
                </a:solidFill>
                <a:effectLst/>
                <a:latin typeface="+mn-lt"/>
                <a:ea typeface="+mn-ea"/>
                <a:cs typeface="+mn-cs"/>
              </a:rPr>
              <a:t>(AQUÍ SE DESCRIBEN TODOS LOS MÉTODOS EMPÍRICOS QUE SE VAN A UTILIZAR a quien se le aplicará y con qué objetivo) Incluir referencia al anexo en cada caso.</a:t>
            </a:r>
            <a:r>
              <a:rPr lang="es-ES" sz="1200" kern="1200" dirty="0" smtClean="0">
                <a:solidFill>
                  <a:schemeClr val="tx1"/>
                </a:solidFill>
                <a:effectLst/>
                <a:latin typeface="+mn-lt"/>
                <a:ea typeface="+mn-ea"/>
                <a:cs typeface="+mn-cs"/>
              </a:rPr>
              <a:t> anexe los cuestionarios guías de revisión documental , entrevistas  ,encuesta a especialistas u otros aplicadas.</a:t>
            </a:r>
          </a:p>
          <a:p>
            <a:r>
              <a:rPr lang="es-ES_tradnl" sz="1200" b="1" kern="1200" dirty="0" smtClean="0">
                <a:solidFill>
                  <a:schemeClr val="tx1"/>
                </a:solidFill>
                <a:effectLst/>
                <a:latin typeface="+mn-lt"/>
                <a:ea typeface="+mn-ea"/>
                <a:cs typeface="+mn-cs"/>
              </a:rPr>
              <a:t>Métodos estadísticos</a:t>
            </a:r>
            <a:r>
              <a:rPr lang="es-ES_tradnl" sz="1200" kern="1200" dirty="0" smtClean="0">
                <a:solidFill>
                  <a:schemeClr val="tx1"/>
                </a:solidFill>
                <a:effectLst/>
                <a:latin typeface="+mn-lt"/>
                <a:ea typeface="+mn-ea"/>
                <a:cs typeface="+mn-cs"/>
              </a:rPr>
              <a:t>. Referirse a los métodos matemáticos y estadísticos que se utilizarán para el análisis , procesamiento y presentación de la información.( </a:t>
            </a:r>
            <a:r>
              <a:rPr lang="es-ES_tradnl" sz="1200" kern="1200" dirty="0" err="1" smtClean="0">
                <a:solidFill>
                  <a:schemeClr val="tx1"/>
                </a:solidFill>
                <a:effectLst/>
                <a:latin typeface="+mn-lt"/>
                <a:ea typeface="+mn-ea"/>
                <a:cs typeface="+mn-cs"/>
              </a:rPr>
              <a:t>Ej</a:t>
            </a:r>
            <a:r>
              <a:rPr lang="es-ES_tradnl" sz="1200" kern="1200" dirty="0" smtClean="0">
                <a:solidFill>
                  <a:schemeClr val="tx1"/>
                </a:solidFill>
                <a:effectLst/>
                <a:latin typeface="+mn-lt"/>
                <a:ea typeface="+mn-ea"/>
                <a:cs typeface="+mn-cs"/>
              </a:rPr>
              <a:t>  medidas descriptivas según el tipo de variable como razones , proporciones,  moda, media  aritmética, por cientos , además si se utilizan las técnicas de la estadística inferencial ¿cuáles? </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Principales variables de medición de respuesta. </a:t>
            </a:r>
            <a:r>
              <a:rPr lang="es-ES_tradnl" sz="1200" b="1" kern="1200" dirty="0" smtClean="0">
                <a:solidFill>
                  <a:schemeClr val="tx1"/>
                </a:solidFill>
                <a:effectLst/>
                <a:latin typeface="+mn-lt"/>
                <a:ea typeface="+mn-ea"/>
                <a:cs typeface="+mn-cs"/>
              </a:rPr>
              <a:t>(Se puede describir en un párrafo todas las posibles variables que se van a utilizar en la investigación)</a:t>
            </a:r>
            <a:endParaRPr lang="es-ES" sz="1200" kern="1200" dirty="0" smtClean="0">
              <a:solidFill>
                <a:schemeClr val="tx1"/>
              </a:solidFill>
              <a:effectLst/>
              <a:latin typeface="+mn-lt"/>
              <a:ea typeface="+mn-ea"/>
              <a:cs typeface="+mn-cs"/>
            </a:endParaRPr>
          </a:p>
          <a:p>
            <a:r>
              <a:rPr lang="es-ES_tradnl" sz="1200" b="1" kern="1200" dirty="0" err="1" smtClean="0">
                <a:solidFill>
                  <a:schemeClr val="tx1"/>
                </a:solidFill>
                <a:effectLst/>
                <a:latin typeface="+mn-lt"/>
                <a:ea typeface="+mn-ea"/>
                <a:cs typeface="+mn-cs"/>
              </a:rPr>
              <a:t>Operacionalización</a:t>
            </a:r>
            <a:r>
              <a:rPr lang="es-ES_tradnl" sz="1200" b="1" kern="1200" dirty="0" smtClean="0">
                <a:solidFill>
                  <a:schemeClr val="tx1"/>
                </a:solidFill>
                <a:effectLst/>
                <a:latin typeface="+mn-lt"/>
                <a:ea typeface="+mn-ea"/>
                <a:cs typeface="+mn-cs"/>
              </a:rPr>
              <a:t> y conceptualización de las variables</a:t>
            </a:r>
            <a:r>
              <a:rPr lang="es-ES_tradnl" sz="1200" kern="1200" dirty="0" smtClean="0">
                <a:solidFill>
                  <a:schemeClr val="tx1"/>
                </a:solidFill>
                <a:effectLst/>
                <a:latin typeface="+mn-lt"/>
                <a:ea typeface="+mn-ea"/>
                <a:cs typeface="+mn-cs"/>
              </a:rPr>
              <a:t>, definición de las escalas de medición. </a:t>
            </a:r>
            <a:r>
              <a:rPr lang="es-ES_tradnl" sz="1200" b="1" kern="1200" dirty="0" smtClean="0">
                <a:solidFill>
                  <a:schemeClr val="tx1"/>
                </a:solidFill>
                <a:effectLst/>
                <a:latin typeface="+mn-lt"/>
                <a:ea typeface="+mn-ea"/>
                <a:cs typeface="+mn-cs"/>
              </a:rPr>
              <a:t>(Aquí se </a:t>
            </a:r>
            <a:r>
              <a:rPr lang="es-ES_tradnl" sz="1200" b="1" kern="1200" dirty="0" err="1" smtClean="0">
                <a:solidFill>
                  <a:schemeClr val="tx1"/>
                </a:solidFill>
                <a:effectLst/>
                <a:latin typeface="+mn-lt"/>
                <a:ea typeface="+mn-ea"/>
                <a:cs typeface="+mn-cs"/>
              </a:rPr>
              <a:t>operacionalizan</a:t>
            </a:r>
            <a:r>
              <a:rPr lang="es-ES_tradnl" sz="1200" b="1" kern="1200" dirty="0" smtClean="0">
                <a:solidFill>
                  <a:schemeClr val="tx1"/>
                </a:solidFill>
                <a:effectLst/>
                <a:latin typeface="+mn-lt"/>
                <a:ea typeface="+mn-ea"/>
                <a:cs typeface="+mn-cs"/>
              </a:rPr>
              <a:t> todas las variables que dan respuesta al problema y los objetivos planteados en la investigación)</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Variable: </a:t>
            </a:r>
            <a:r>
              <a:rPr lang="es-ES" sz="1200" kern="1200" dirty="0" smtClean="0">
                <a:solidFill>
                  <a:schemeClr val="tx1"/>
                </a:solidFill>
                <a:effectLst/>
                <a:latin typeface="+mn-lt"/>
                <a:ea typeface="+mn-ea"/>
                <a:cs typeface="+mn-cs"/>
              </a:rPr>
              <a:t>Clasificación :Descripción de la variable. Escala de Medición (precise  aunque no lo escriba como recogerá la información de dicha variable EJ HC, encuesta, observación </a:t>
            </a:r>
            <a:r>
              <a:rPr lang="es-ES" sz="1200" b="1" kern="1200" dirty="0" smtClean="0">
                <a:solidFill>
                  <a:schemeClr val="tx1"/>
                </a:solidFill>
                <a:effectLst/>
                <a:latin typeface="+mn-lt"/>
                <a:ea typeface="+mn-ea"/>
                <a:cs typeface="+mn-cs"/>
              </a:rPr>
              <a:t> </a:t>
            </a:r>
            <a:r>
              <a:rPr lang="es-ES" sz="1200" b="1" kern="1200" dirty="0" err="1" smtClean="0">
                <a:solidFill>
                  <a:schemeClr val="tx1"/>
                </a:solidFill>
                <a:effectLst/>
                <a:latin typeface="+mn-lt"/>
                <a:ea typeface="+mn-ea"/>
                <a:cs typeface="+mn-cs"/>
              </a:rPr>
              <a:t>etc</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Acotar  la descripción o conceptualización por la literatura  utilice  el criterio autoral solo para las variables que no estén definidas en las literaturas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Procesamiento, análisis, resumen y presentación de la información</a:t>
            </a:r>
            <a:r>
              <a:rPr lang="es-ES" sz="1200" kern="1200" dirty="0" smtClean="0">
                <a:solidFill>
                  <a:schemeClr val="tx1"/>
                </a:solidFill>
                <a:effectLst/>
                <a:latin typeface="+mn-lt"/>
                <a:ea typeface="+mn-ea"/>
                <a:cs typeface="+mn-cs"/>
              </a:rPr>
              <a:t> </a:t>
            </a:r>
            <a:r>
              <a:rPr lang="es-ES_tradnl" sz="1200" b="1" kern="1200" dirty="0" smtClean="0">
                <a:solidFill>
                  <a:schemeClr val="tx1"/>
                </a:solidFill>
                <a:effectLst/>
                <a:latin typeface="+mn-lt"/>
                <a:ea typeface="+mn-ea"/>
                <a:cs typeface="+mn-cs"/>
              </a:rPr>
              <a:t>(Se describe en un breve párrafo cómo se procesará la información </a:t>
            </a:r>
            <a:r>
              <a:rPr lang="es-ES" sz="1200" b="1" kern="1200" dirty="0" smtClean="0">
                <a:solidFill>
                  <a:schemeClr val="tx1"/>
                </a:solidFill>
                <a:effectLst/>
                <a:latin typeface="+mn-lt"/>
                <a:ea typeface="+mn-ea"/>
                <a:cs typeface="+mn-cs"/>
              </a:rPr>
              <a:t>incluir las Técnicas de análisis estadístico</a:t>
            </a:r>
            <a:r>
              <a:rPr lang="es-ES" sz="1200" kern="1200" dirty="0" smtClean="0">
                <a:solidFill>
                  <a:schemeClr val="tx1"/>
                </a:solidFill>
                <a:effectLst/>
                <a:latin typeface="+mn-lt"/>
                <a:ea typeface="+mn-ea"/>
                <a:cs typeface="+mn-cs"/>
              </a:rPr>
              <a:t>)</a:t>
            </a:r>
          </a:p>
          <a:p>
            <a:r>
              <a:rPr lang="es-ES"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Técnicas y procedimientos</a:t>
            </a:r>
            <a:r>
              <a:rPr lang="es-ES" sz="1200" kern="1200" dirty="0" smtClean="0">
                <a:solidFill>
                  <a:schemeClr val="tx1"/>
                </a:solidFill>
                <a:effectLst/>
                <a:latin typeface="+mn-lt"/>
                <a:ea typeface="+mn-ea"/>
                <a:cs typeface="+mn-cs"/>
              </a:rPr>
              <a:t>: </a:t>
            </a:r>
            <a:r>
              <a:rPr lang="es-ES" sz="1200" b="1" kern="1200" dirty="0" smtClean="0">
                <a:solidFill>
                  <a:schemeClr val="tx1"/>
                </a:solidFill>
                <a:effectLst/>
                <a:latin typeface="+mn-lt"/>
                <a:ea typeface="+mn-ea"/>
                <a:cs typeface="+mn-cs"/>
              </a:rPr>
              <a:t>Describa brevemente las técnicas y procedimientos por objetivos (específicos) (qué se realizará en investigación para darle salida a cada objetivo) ,</a:t>
            </a:r>
            <a:r>
              <a:rPr lang="es-ES_tradnl" sz="1200" b="1" kern="1200" dirty="0" smtClean="0">
                <a:solidFill>
                  <a:schemeClr val="tx1"/>
                </a:solidFill>
                <a:effectLst/>
                <a:latin typeface="+mn-lt"/>
                <a:ea typeface="+mn-ea"/>
                <a:cs typeface="+mn-cs"/>
              </a:rPr>
              <a:t>especificar los aspectos metodológicos para el resultado que se propone obtener,  </a:t>
            </a:r>
            <a:r>
              <a:rPr lang="es-ES_tradnl" sz="1200" b="1" kern="1200" dirty="0" err="1" smtClean="0">
                <a:solidFill>
                  <a:schemeClr val="tx1"/>
                </a:solidFill>
                <a:effectLst/>
                <a:latin typeface="+mn-lt"/>
                <a:ea typeface="+mn-ea"/>
                <a:cs typeface="+mn-cs"/>
              </a:rPr>
              <a:t>Ej</a:t>
            </a:r>
            <a:r>
              <a:rPr lang="es-ES_tradnl" sz="1200" b="1" kern="1200" dirty="0" smtClean="0">
                <a:solidFill>
                  <a:schemeClr val="tx1"/>
                </a:solidFill>
                <a:effectLst/>
                <a:latin typeface="+mn-lt"/>
                <a:ea typeface="+mn-ea"/>
                <a:cs typeface="+mn-cs"/>
              </a:rPr>
              <a:t> programa, metodología, sistema de acciones , estrategia, modelo </a:t>
            </a:r>
            <a:r>
              <a:rPr lang="es-ES" sz="1200" b="1" kern="1200" dirty="0" smtClean="0">
                <a:solidFill>
                  <a:schemeClr val="tx1"/>
                </a:solidFill>
                <a:effectLst/>
                <a:latin typeface="+mn-lt"/>
                <a:ea typeface="+mn-ea"/>
                <a:cs typeface="+mn-cs"/>
              </a:rPr>
              <a:t> de forma general( acotar) ,explicar cómo se realizará sin poner los temas a tratar  pues no tiene identificadas las necesidades.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Consideraciones éticas </a:t>
            </a:r>
            <a:r>
              <a:rPr lang="es-ES" sz="1200" kern="1200" dirty="0" smtClean="0">
                <a:solidFill>
                  <a:schemeClr val="tx1"/>
                </a:solidFill>
                <a:effectLst/>
                <a:latin typeface="+mn-lt"/>
                <a:ea typeface="+mn-ea"/>
                <a:cs typeface="+mn-cs"/>
              </a:rPr>
              <a:t>del estudio. Anexe consentimiento informado</a:t>
            </a:r>
            <a:r>
              <a:rPr lang="es-ES_tradnl" sz="1200" b="1" kern="120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En caso de que la investigación incluya a sujetos humanos o animales de laboratorio, describa los procedimientos éticos necesarios para la seguridad de los sujetos participantes.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Principales Resultados a Alcanzar</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Científicos </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Sociales</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Económicos  (si procede  </a:t>
            </a:r>
            <a:r>
              <a:rPr lang="es-ES_tradnl" sz="1200" b="1" kern="1200" dirty="0" err="1" smtClean="0">
                <a:solidFill>
                  <a:schemeClr val="tx1"/>
                </a:solidFill>
                <a:effectLst/>
                <a:latin typeface="+mn-lt"/>
                <a:ea typeface="+mn-ea"/>
                <a:cs typeface="+mn-cs"/>
              </a:rPr>
              <a:t>ej</a:t>
            </a:r>
            <a:r>
              <a:rPr lang="es-ES_tradnl" sz="1200" b="1" kern="1200" dirty="0" smtClean="0">
                <a:solidFill>
                  <a:schemeClr val="tx1"/>
                </a:solidFill>
                <a:effectLst/>
                <a:latin typeface="+mn-lt"/>
                <a:ea typeface="+mn-ea"/>
                <a:cs typeface="+mn-cs"/>
              </a:rPr>
              <a:t> cuando en la </a:t>
            </a:r>
            <a:r>
              <a:rPr lang="es-ES_tradnl" sz="1200" b="1" kern="1200" dirty="0" err="1" smtClean="0">
                <a:solidFill>
                  <a:schemeClr val="tx1"/>
                </a:solidFill>
                <a:effectLst/>
                <a:latin typeface="+mn-lt"/>
                <a:ea typeface="+mn-ea"/>
                <a:cs typeface="+mn-cs"/>
              </a:rPr>
              <a:t>invest</a:t>
            </a:r>
            <a:r>
              <a:rPr lang="es-ES_tradnl" sz="1200" b="1" kern="1200" dirty="0" smtClean="0">
                <a:solidFill>
                  <a:schemeClr val="tx1"/>
                </a:solidFill>
                <a:effectLst/>
                <a:latin typeface="+mn-lt"/>
                <a:ea typeface="+mn-ea"/>
                <a:cs typeface="+mn-cs"/>
              </a:rPr>
              <a:t> se analicen  costo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Pueden redactarse además en forma de párrafo los que darán salida a los objetivos de la investigación</a:t>
            </a:r>
            <a:endParaRPr lang="es-ES" sz="1200" kern="1200" dirty="0">
              <a:solidFill>
                <a:schemeClr val="tx1"/>
              </a:solidFill>
              <a:effectLst/>
              <a:latin typeface="+mn-lt"/>
              <a:ea typeface="+mn-ea"/>
              <a:cs typeface="+mn-cs"/>
            </a:endParaRPr>
          </a:p>
        </p:txBody>
      </p:sp>
      <p:sp>
        <p:nvSpPr>
          <p:cNvPr id="2048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254E877D-7C37-4EE2-895C-F98C4DE84894}" type="slidenum">
              <a:rPr lang="es-CU" sz="1200"/>
              <a:pPr/>
              <a:t>15</a:t>
            </a:fld>
            <a:endParaRPr lang="es-CU" sz="1200"/>
          </a:p>
        </p:txBody>
      </p:sp>
    </p:spTree>
    <p:extLst>
      <p:ext uri="{BB962C8B-B14F-4D97-AF65-F5344CB8AC3E}">
        <p14:creationId xmlns:p14="http://schemas.microsoft.com/office/powerpoint/2010/main" val="12930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3</a:t>
            </a:fld>
            <a:endParaRPr lang="es-CU"/>
          </a:p>
        </p:txBody>
      </p:sp>
    </p:spTree>
    <p:extLst>
      <p:ext uri="{BB962C8B-B14F-4D97-AF65-F5344CB8AC3E}">
        <p14:creationId xmlns:p14="http://schemas.microsoft.com/office/powerpoint/2010/main" val="374645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4</a:t>
            </a:fld>
            <a:endParaRPr lang="es-CU"/>
          </a:p>
        </p:txBody>
      </p:sp>
    </p:spTree>
    <p:extLst>
      <p:ext uri="{BB962C8B-B14F-4D97-AF65-F5344CB8AC3E}">
        <p14:creationId xmlns:p14="http://schemas.microsoft.com/office/powerpoint/2010/main" val="223636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8</a:t>
            </a:fld>
            <a:endParaRPr lang="es-CU"/>
          </a:p>
        </p:txBody>
      </p:sp>
    </p:spTree>
    <p:extLst>
      <p:ext uri="{BB962C8B-B14F-4D97-AF65-F5344CB8AC3E}">
        <p14:creationId xmlns:p14="http://schemas.microsoft.com/office/powerpoint/2010/main" val="7016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9</a:t>
            </a:fld>
            <a:endParaRPr lang="es-CU"/>
          </a:p>
        </p:txBody>
      </p:sp>
    </p:spTree>
    <p:extLst>
      <p:ext uri="{BB962C8B-B14F-4D97-AF65-F5344CB8AC3E}">
        <p14:creationId xmlns:p14="http://schemas.microsoft.com/office/powerpoint/2010/main" val="203599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pPr fontAlgn="auto">
              <a:spcBef>
                <a:spcPts val="0"/>
              </a:spcBef>
              <a:spcAft>
                <a:spcPts val="0"/>
              </a:spcAft>
              <a:defRPr/>
            </a:pPr>
            <a:endParaRPr lang="es-CU" dirty="0"/>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10</a:t>
            </a:fld>
            <a:endParaRPr lang="es-CU" sz="1200"/>
          </a:p>
        </p:txBody>
      </p:sp>
    </p:spTree>
    <p:extLst>
      <p:ext uri="{BB962C8B-B14F-4D97-AF65-F5344CB8AC3E}">
        <p14:creationId xmlns:p14="http://schemas.microsoft.com/office/powerpoint/2010/main" val="1047988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CU" b="1" dirty="0" smtClean="0"/>
              <a:t>Datos</a:t>
            </a:r>
            <a:r>
              <a:rPr lang="es-CU" b="1" baseline="0" dirty="0" smtClean="0"/>
              <a:t> de identificación</a:t>
            </a:r>
            <a:r>
              <a:rPr lang="es-CU" baseline="0" dirty="0" smtClean="0"/>
              <a:t>: se refiere al nombre del jefe del proyecto y del resto del equipo de investigadores, experiencia profesional, grado científico y categoría docente. Identificación de la institución que soporta la investigación, así como institucionees que soportan la investigación y los organismo e instituciones que lo financian.</a:t>
            </a:r>
          </a:p>
          <a:p>
            <a:pPr>
              <a:spcBef>
                <a:spcPct val="0"/>
              </a:spcBef>
            </a:pPr>
            <a:r>
              <a:rPr lang="es-CU" b="1" baseline="0" dirty="0" smtClean="0"/>
              <a:t>Autor(s)</a:t>
            </a:r>
            <a:r>
              <a:rPr lang="es-CU" baseline="0" dirty="0" smtClean="0"/>
              <a:t>:</a:t>
            </a:r>
            <a:r>
              <a:rPr lang="es-CU" dirty="0" smtClean="0"/>
              <a:t> Relación de todos los estudiates que participan en el proyecto. Se identifican con un asterisco (*) como estudiantes de primer año de Medicina 1er año.</a:t>
            </a:r>
          </a:p>
          <a:p>
            <a:pPr>
              <a:spcBef>
                <a:spcPct val="0"/>
              </a:spcBef>
            </a:pPr>
            <a:r>
              <a:rPr lang="es-CU" dirty="0" smtClean="0"/>
              <a:t>Tutor(a): Nombre </a:t>
            </a:r>
            <a:r>
              <a:rPr lang="es-CU" dirty="0"/>
              <a:t>completo y </a:t>
            </a:r>
            <a:r>
              <a:rPr lang="es-CU" dirty="0" smtClean="0"/>
              <a:t>se </a:t>
            </a:r>
            <a:r>
              <a:rPr lang="es-CU" dirty="0"/>
              <a:t>identifican </a:t>
            </a:r>
            <a:r>
              <a:rPr lang="es-CU" dirty="0" smtClean="0"/>
              <a:t>categoría docente y científica.</a:t>
            </a:r>
          </a:p>
          <a:p>
            <a:pPr>
              <a:spcBef>
                <a:spcPct val="0"/>
              </a:spcBef>
            </a:pPr>
            <a:r>
              <a:rPr lang="es-CU" b="1" dirty="0" smtClean="0"/>
              <a:t>Asesor(a</a:t>
            </a:r>
            <a:r>
              <a:rPr lang="es-CU" dirty="0" smtClean="0"/>
              <a:t>): Idem al tutor.</a:t>
            </a:r>
          </a:p>
          <a:p>
            <a:pPr>
              <a:spcBef>
                <a:spcPct val="0"/>
              </a:spcBef>
            </a:pPr>
            <a:endParaRPr lang="es-CU" dirty="0" smtClean="0"/>
          </a:p>
          <a:p>
            <a:pPr>
              <a:spcBef>
                <a:spcPct val="0"/>
              </a:spcBef>
            </a:pPr>
            <a:endParaRPr lang="es-CU" baseline="0" dirty="0" smtClean="0"/>
          </a:p>
          <a:p>
            <a:pPr>
              <a:spcBef>
                <a:spcPct val="0"/>
              </a:spcBef>
            </a:pPr>
            <a:endParaRPr lang="es-CU" baseline="0" dirty="0" smtClean="0"/>
          </a:p>
          <a:p>
            <a:pPr>
              <a:spcBef>
                <a:spcPct val="0"/>
              </a:spcBef>
            </a:pPr>
            <a:r>
              <a:rPr lang="es-CU" baseline="0" dirty="0" smtClean="0"/>
              <a:t> </a:t>
            </a:r>
            <a:endParaRPr lang="es-CU" dirty="0" smtClean="0"/>
          </a:p>
        </p:txBody>
      </p:sp>
      <p:sp>
        <p:nvSpPr>
          <p:cNvPr id="1434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26344550-28E3-422A-B00C-870331433446}" type="slidenum">
              <a:rPr lang="es-CU" sz="1200"/>
              <a:pPr/>
              <a:t>11</a:t>
            </a:fld>
            <a:endParaRPr lang="es-CU" sz="1200"/>
          </a:p>
        </p:txBody>
      </p:sp>
    </p:spTree>
    <p:extLst>
      <p:ext uri="{BB962C8B-B14F-4D97-AF65-F5344CB8AC3E}">
        <p14:creationId xmlns:p14="http://schemas.microsoft.com/office/powerpoint/2010/main" val="427645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Se refiere en forma sintética los aspectos fundamentales que caracterizan el proyecto: el problema científico, los objetivos del estudio; los métodos fundamentales,</a:t>
            </a:r>
          </a:p>
          <a:p>
            <a:r>
              <a:rPr lang="es-ES" sz="1200" kern="1200" dirty="0" smtClean="0">
                <a:solidFill>
                  <a:schemeClr val="tx1"/>
                </a:solidFill>
                <a:effectLst/>
                <a:latin typeface="+mn-lt"/>
                <a:ea typeface="+mn-ea"/>
                <a:cs typeface="+mn-cs"/>
              </a:rPr>
              <a:t>la clasificación de la investigación, población y muestra, técnicas de recolección y análisis de la información; los resultados esperados. Se redactan en tiempo futuro, y no deben exceder las 250 palabras.</a:t>
            </a:r>
            <a:endParaRPr lang="es-ES" sz="1200" kern="1200" dirty="0">
              <a:solidFill>
                <a:schemeClr val="tx1"/>
              </a:solidFill>
              <a:effectLst/>
              <a:latin typeface="+mn-lt"/>
              <a:ea typeface="+mn-ea"/>
              <a:cs typeface="+mn-cs"/>
            </a:endParaRPr>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12</a:t>
            </a:fld>
            <a:endParaRPr lang="es-CU" sz="1200"/>
          </a:p>
        </p:txBody>
      </p:sp>
    </p:spTree>
    <p:extLst>
      <p:ext uri="{BB962C8B-B14F-4D97-AF65-F5344CB8AC3E}">
        <p14:creationId xmlns:p14="http://schemas.microsoft.com/office/powerpoint/2010/main" val="2431158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pPr fontAlgn="auto">
              <a:spcBef>
                <a:spcPts val="0"/>
              </a:spcBef>
              <a:spcAft>
                <a:spcPts val="0"/>
              </a:spcAft>
              <a:defRPr/>
            </a:pPr>
            <a:r>
              <a:rPr lang="es-CU" b="1" dirty="0"/>
              <a:t>Título del proyecto</a:t>
            </a:r>
            <a:r>
              <a:rPr lang="es-CU" dirty="0"/>
              <a:t>: No se limita el número de palabras preestablecidas, sin utilizar preposiciones en exceso. Solo en investigaciones epidemiológicas o aquellas que, dentrodel problema en estudio aparexcan el espacio y el tiempo como variables primordiales debe aparecer fecha y lugar de ejecución del estudio.</a:t>
            </a:r>
          </a:p>
          <a:p>
            <a:pPr fontAlgn="auto">
              <a:spcBef>
                <a:spcPts val="0"/>
              </a:spcBef>
              <a:spcAft>
                <a:spcPts val="0"/>
              </a:spcAft>
              <a:defRPr/>
            </a:pPr>
            <a:endParaRPr lang="es-CU" dirty="0" smtClean="0"/>
          </a:p>
          <a:p>
            <a:pPr fontAlgn="auto">
              <a:spcBef>
                <a:spcPts val="0"/>
              </a:spcBef>
              <a:spcAft>
                <a:spcPts val="0"/>
              </a:spcAft>
              <a:defRPr/>
            </a:pPr>
            <a:r>
              <a:rPr lang="es-CU" dirty="0" smtClean="0"/>
              <a:t>Debe redactarse de modo claro, preciso, en correspondencia con el problema y los objetivos.</a:t>
            </a:r>
          </a:p>
          <a:p>
            <a:pPr fontAlgn="auto">
              <a:spcBef>
                <a:spcPts val="0"/>
              </a:spcBef>
              <a:spcAft>
                <a:spcPts val="0"/>
              </a:spcAft>
              <a:defRPr/>
            </a:pPr>
            <a:r>
              <a:rPr lang="es-CU" dirty="0" smtClean="0"/>
              <a:t>Errores en el título:</a:t>
            </a:r>
          </a:p>
          <a:p>
            <a:pPr marL="228600" indent="-228600" fontAlgn="auto">
              <a:spcBef>
                <a:spcPts val="0"/>
              </a:spcBef>
              <a:spcAft>
                <a:spcPts val="0"/>
              </a:spcAft>
              <a:buFontTx/>
              <a:buAutoNum type="arabicParenR"/>
              <a:defRPr/>
            </a:pPr>
            <a:r>
              <a:rPr lang="es-MX" dirty="0" smtClean="0">
                <a:solidFill>
                  <a:srgbClr val="FFC000"/>
                </a:solidFill>
                <a:latin typeface="Arial" pitchFamily="34" charset="0"/>
                <a:cs typeface="Arial" pitchFamily="34" charset="0"/>
              </a:rPr>
              <a:t>Sobre explicación</a:t>
            </a:r>
            <a:r>
              <a:rPr lang="es-MX" dirty="0" smtClean="0">
                <a:latin typeface="Arial" pitchFamily="34" charset="0"/>
                <a:cs typeface="Arial" pitchFamily="34" charset="0"/>
              </a:rPr>
              <a:t>. Ejemplo:  “análisis de…”; “estudio sobre…” , </a:t>
            </a:r>
            <a:r>
              <a:rPr lang="es-MX" dirty="0" smtClean="0">
                <a:solidFill>
                  <a:srgbClr val="FFC000"/>
                </a:solidFill>
                <a:latin typeface="Arial" pitchFamily="34" charset="0"/>
                <a:cs typeface="Arial" pitchFamily="34" charset="0"/>
              </a:rPr>
              <a:t>o no especifica </a:t>
            </a:r>
            <a:r>
              <a:rPr lang="es-MX" dirty="0" smtClean="0">
                <a:latin typeface="Arial" pitchFamily="34" charset="0"/>
                <a:cs typeface="Arial" pitchFamily="34" charset="0"/>
              </a:rPr>
              <a:t>:”intervención educativa ¿?…”, “ actividades educativas….”</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No especificar el </a:t>
            </a:r>
            <a:r>
              <a:rPr lang="es-MX" b="1" dirty="0" smtClean="0">
                <a:solidFill>
                  <a:srgbClr val="FFC000"/>
                </a:solidFill>
                <a:latin typeface="Arial" pitchFamily="34" charset="0"/>
                <a:cs typeface="Arial" pitchFamily="34" charset="0"/>
              </a:rPr>
              <a:t>resultado.</a:t>
            </a:r>
            <a:r>
              <a:rPr lang="es-MX" dirty="0" smtClean="0">
                <a:latin typeface="Arial" pitchFamily="34" charset="0"/>
                <a:cs typeface="Arial" pitchFamily="34" charset="0"/>
              </a:rPr>
              <a:t> Ejemplo: metodología, sistema de acciones, estrategia, modelo, programa….</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Demasiado extenso  por el uso de preposiciones, artículos, </a:t>
            </a:r>
            <a:r>
              <a:rPr lang="es-MX" dirty="0" err="1" smtClean="0">
                <a:latin typeface="Arial" pitchFamily="34" charset="0"/>
                <a:cs typeface="Arial" pitchFamily="34" charset="0"/>
              </a:rPr>
              <a:t>etc</a:t>
            </a:r>
            <a:r>
              <a:rPr lang="es-MX" dirty="0" smtClean="0">
                <a:latin typeface="Arial" pitchFamily="34" charset="0"/>
                <a:cs typeface="Arial" pitchFamily="34" charset="0"/>
              </a:rPr>
              <a:t>, o breve que </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No señala qué  o quiénes serán los sujetos, objetos, sucesos, comunidades de estudio, servicio de salud </a:t>
            </a:r>
            <a:r>
              <a:rPr lang="es-MX" dirty="0" smtClean="0">
                <a:solidFill>
                  <a:srgbClr val="FFC000"/>
                </a:solidFill>
                <a:latin typeface="Arial" pitchFamily="34" charset="0"/>
                <a:cs typeface="Arial" pitchFamily="34" charset="0"/>
              </a:rPr>
              <a:t>(unidades de análisis).</a:t>
            </a:r>
          </a:p>
          <a:p>
            <a:pPr marL="228600" indent="-228600" fontAlgn="auto">
              <a:spcBef>
                <a:spcPts val="0"/>
              </a:spcBef>
              <a:spcAft>
                <a:spcPts val="0"/>
              </a:spcAft>
              <a:buFontTx/>
              <a:buAutoNum type="arabicParenR"/>
              <a:defRPr/>
            </a:pPr>
            <a:r>
              <a:rPr lang="es-MX" dirty="0" smtClean="0">
                <a:solidFill>
                  <a:srgbClr val="FFC000"/>
                </a:solidFill>
                <a:latin typeface="Arial" pitchFamily="34" charset="0"/>
                <a:cs typeface="Arial" pitchFamily="34" charset="0"/>
              </a:rPr>
              <a:t> Utilización de siglas y/o abreviaturas. </a:t>
            </a:r>
          </a:p>
          <a:p>
            <a:pPr marL="228600" indent="-228600" fontAlgn="auto">
              <a:spcBef>
                <a:spcPts val="0"/>
              </a:spcBef>
              <a:spcAft>
                <a:spcPts val="0"/>
              </a:spcAft>
              <a:buFontTx/>
              <a:buAutoNum type="arabicParenR"/>
              <a:defRPr/>
            </a:pPr>
            <a:endParaRPr lang="es-MX" dirty="0" smtClean="0">
              <a:solidFill>
                <a:srgbClr val="FFC000"/>
              </a:solidFill>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solidFill>
                <a:srgbClr val="FFC000"/>
              </a:solidFill>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latin typeface="Arial" pitchFamily="34" charset="0"/>
              <a:cs typeface="Arial" pitchFamily="34" charset="0"/>
            </a:endParaRPr>
          </a:p>
          <a:p>
            <a:pPr fontAlgn="auto">
              <a:spcBef>
                <a:spcPts val="0"/>
              </a:spcBef>
              <a:spcAft>
                <a:spcPts val="0"/>
              </a:spcAft>
              <a:defRPr/>
            </a:pPr>
            <a:endParaRPr lang="es-MX" dirty="0" smtClean="0">
              <a:latin typeface="Arial" pitchFamily="34" charset="0"/>
              <a:cs typeface="Arial" pitchFamily="34" charset="0"/>
            </a:endParaRPr>
          </a:p>
          <a:p>
            <a:pPr fontAlgn="auto">
              <a:spcBef>
                <a:spcPts val="0"/>
              </a:spcBef>
              <a:spcAft>
                <a:spcPts val="0"/>
              </a:spcAft>
              <a:defRPr/>
            </a:pPr>
            <a:endParaRPr lang="es-CU" dirty="0"/>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13</a:t>
            </a:fld>
            <a:endParaRPr lang="es-CU" sz="1200"/>
          </a:p>
        </p:txBody>
      </p:sp>
    </p:spTree>
    <p:extLst>
      <p:ext uri="{BB962C8B-B14F-4D97-AF65-F5344CB8AC3E}">
        <p14:creationId xmlns:p14="http://schemas.microsoft.com/office/powerpoint/2010/main" val="1091967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2914650"/>
            <a:ext cx="6400800" cy="131445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2" y="1505917"/>
            <a:ext cx="7772400" cy="1102519"/>
          </a:xfrm>
        </p:spPr>
        <p:txBody>
          <a:bodyPr/>
          <a:lstStyle>
            <a:lvl1pPr algn="ctr">
              <a:defRPr sz="3200"/>
            </a:lvl1pPr>
          </a:lstStyle>
          <a:p>
            <a:r>
              <a:rPr lang="es-ES" smtClean="0"/>
              <a:t>Haga clic para modificar el estilo de 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ltLang="es-ES"/>
          </a:p>
        </p:txBody>
      </p:sp>
      <p:sp>
        <p:nvSpPr>
          <p:cNvPr id="6" name="Footer Placeholder 4"/>
          <p:cNvSpPr>
            <a:spLocks noGrp="1"/>
          </p:cNvSpPr>
          <p:nvPr>
            <p:ph type="ftr" sz="quarter" idx="11"/>
          </p:nvPr>
        </p:nvSpPr>
        <p:spPr/>
        <p:txBody>
          <a:bodyPr/>
          <a:lstStyle>
            <a:lvl1pPr>
              <a:defRPr/>
            </a:lvl1pPr>
          </a:lstStyle>
          <a:p>
            <a:pPr>
              <a:defRPr/>
            </a:pPr>
            <a:endParaRPr lang="es-ES" altLang="es-ES"/>
          </a:p>
        </p:txBody>
      </p:sp>
      <p:sp>
        <p:nvSpPr>
          <p:cNvPr id="7" name="Slide Number Placeholder 5"/>
          <p:cNvSpPr>
            <a:spLocks noGrp="1"/>
          </p:cNvSpPr>
          <p:nvPr>
            <p:ph type="sldNum" sz="quarter" idx="12"/>
          </p:nvPr>
        </p:nvSpPr>
        <p:spPr/>
        <p:txBody>
          <a:bodyPr/>
          <a:lstStyle>
            <a:lvl1pPr>
              <a:defRPr/>
            </a:lvl1pPr>
          </a:lstStyle>
          <a:p>
            <a:pPr>
              <a:defRPr/>
            </a:pPr>
            <a:fld id="{885CF32C-9E67-4FED-BC65-52F0A55C28BA}" type="slidenum">
              <a:rPr lang="es-ES" altLang="es-ES"/>
              <a:pPr>
                <a:defRPr/>
              </a:pPr>
              <a:t>‹Nº›</a:t>
            </a:fld>
            <a:endParaRPr lang="es-ES" altLang="es-ES"/>
          </a:p>
        </p:txBody>
      </p:sp>
    </p:spTree>
    <p:extLst>
      <p:ext uri="{BB962C8B-B14F-4D97-AF65-F5344CB8AC3E}">
        <p14:creationId xmlns:p14="http://schemas.microsoft.com/office/powerpoint/2010/main" val="223159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59C539C3-CDFD-4248-8B68-E7E44D037441}" type="slidenum">
              <a:rPr lang="es-ES" altLang="es-ES"/>
              <a:pPr>
                <a:defRPr/>
              </a:pPr>
              <a:t>‹Nº›</a:t>
            </a:fld>
            <a:endParaRPr lang="es-ES" altLang="es-ES"/>
          </a:p>
        </p:txBody>
      </p:sp>
    </p:spTree>
    <p:extLst>
      <p:ext uri="{BB962C8B-B14F-4D97-AF65-F5344CB8AC3E}">
        <p14:creationId xmlns:p14="http://schemas.microsoft.com/office/powerpoint/2010/main" val="394116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32202751-EF84-4E6E-B9A8-380CAC2B7432}" type="slidenum">
              <a:rPr lang="es-ES" altLang="es-ES"/>
              <a:pPr>
                <a:defRPr/>
              </a:pPr>
              <a:t>‹Nº›</a:t>
            </a:fld>
            <a:endParaRPr lang="es-ES" altLang="es-ES"/>
          </a:p>
        </p:txBody>
      </p:sp>
    </p:spTree>
    <p:extLst>
      <p:ext uri="{BB962C8B-B14F-4D97-AF65-F5344CB8AC3E}">
        <p14:creationId xmlns:p14="http://schemas.microsoft.com/office/powerpoint/2010/main" val="2491727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3015D70F-78EA-4503-B949-96063FEFD8D2}" type="slidenum">
              <a:rPr lang="es-ES"/>
              <a:pPr>
                <a:defRPr/>
              </a:pPr>
              <a:t>‹Nº›</a:t>
            </a:fld>
            <a:endParaRPr lang="es-ES"/>
          </a:p>
        </p:txBody>
      </p:sp>
    </p:spTree>
    <p:extLst>
      <p:ext uri="{BB962C8B-B14F-4D97-AF65-F5344CB8AC3E}">
        <p14:creationId xmlns:p14="http://schemas.microsoft.com/office/powerpoint/2010/main" val="2769385161"/>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8" name="Content Placeholder 7"/>
          <p:cNvSpPr>
            <a:spLocks noGrp="1"/>
          </p:cNvSpPr>
          <p:nvPr>
            <p:ph sz="quarter" idx="13"/>
          </p:nvPr>
        </p:nvSpPr>
        <p:spPr>
          <a:xfrm>
            <a:off x="609600" y="1200150"/>
            <a:ext cx="7924800" cy="30861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s-ES" altLang="es-ES"/>
          </a:p>
        </p:txBody>
      </p:sp>
      <p:sp>
        <p:nvSpPr>
          <p:cNvPr id="5" name="Footer Placeholder 4"/>
          <p:cNvSpPr>
            <a:spLocks noGrp="1"/>
          </p:cNvSpPr>
          <p:nvPr>
            <p:ph type="ftr" sz="quarter" idx="15"/>
          </p:nvPr>
        </p:nvSpPr>
        <p:spPr/>
        <p:txBody>
          <a:bodyPr/>
          <a:lstStyle>
            <a:lvl1pPr>
              <a:defRPr/>
            </a:lvl1pPr>
          </a:lstStyle>
          <a:p>
            <a:pPr>
              <a:defRPr/>
            </a:pPr>
            <a:endParaRPr lang="es-ES" altLang="es-ES"/>
          </a:p>
        </p:txBody>
      </p:sp>
      <p:sp>
        <p:nvSpPr>
          <p:cNvPr id="6" name="Slide Number Placeholder 5"/>
          <p:cNvSpPr>
            <a:spLocks noGrp="1"/>
          </p:cNvSpPr>
          <p:nvPr>
            <p:ph type="sldNum" sz="quarter" idx="16"/>
          </p:nvPr>
        </p:nvSpPr>
        <p:spPr/>
        <p:txBody>
          <a:bodyPr/>
          <a:lstStyle>
            <a:lvl1pPr>
              <a:defRPr/>
            </a:lvl1pPr>
          </a:lstStyle>
          <a:p>
            <a:pPr>
              <a:defRPr/>
            </a:pPr>
            <a:fld id="{D66655B3-B3B5-448F-A997-70897FEBF374}" type="slidenum">
              <a:rPr lang="es-ES" altLang="es-ES"/>
              <a:pPr>
                <a:defRPr/>
              </a:pPr>
              <a:t>‹Nº›</a:t>
            </a:fld>
            <a:endParaRPr lang="es-ES" altLang="es-ES"/>
          </a:p>
        </p:txBody>
      </p:sp>
    </p:spTree>
    <p:extLst>
      <p:ext uri="{BB962C8B-B14F-4D97-AF65-F5344CB8AC3E}">
        <p14:creationId xmlns:p14="http://schemas.microsoft.com/office/powerpoint/2010/main" val="308300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2" y="3721894"/>
            <a:ext cx="7885113" cy="1021556"/>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2" y="2596755"/>
            <a:ext cx="7885113" cy="1125140"/>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4B1EAADD-8C7D-4532-9C72-068BB1CB7BDD}" type="slidenum">
              <a:rPr lang="es-ES" altLang="es-ES"/>
              <a:pPr>
                <a:defRPr/>
              </a:pPr>
              <a:t>‹Nº›</a:t>
            </a:fld>
            <a:endParaRPr lang="es-ES" altLang="es-ES"/>
          </a:p>
        </p:txBody>
      </p:sp>
    </p:spTree>
    <p:extLst>
      <p:ext uri="{BB962C8B-B14F-4D97-AF65-F5344CB8AC3E}">
        <p14:creationId xmlns:p14="http://schemas.microsoft.com/office/powerpoint/2010/main" val="180770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1" y="1200150"/>
            <a:ext cx="3733801"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200150"/>
            <a:ext cx="3733801"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5" name="Date Placeholder 3"/>
          <p:cNvSpPr>
            <a:spLocks noGrp="1"/>
          </p:cNvSpPr>
          <p:nvPr>
            <p:ph type="dt" sz="half" idx="15"/>
          </p:nvPr>
        </p:nvSpPr>
        <p:spPr/>
        <p:txBody>
          <a:bodyPr/>
          <a:lstStyle>
            <a:lvl1pPr>
              <a:defRPr/>
            </a:lvl1pPr>
          </a:lstStyle>
          <a:p>
            <a:pPr>
              <a:defRPr/>
            </a:pPr>
            <a:endParaRPr lang="es-ES" altLang="es-ES"/>
          </a:p>
        </p:txBody>
      </p:sp>
      <p:sp>
        <p:nvSpPr>
          <p:cNvPr id="6" name="Footer Placeholder 4"/>
          <p:cNvSpPr>
            <a:spLocks noGrp="1"/>
          </p:cNvSpPr>
          <p:nvPr>
            <p:ph type="ftr" sz="quarter" idx="16"/>
          </p:nvPr>
        </p:nvSpPr>
        <p:spPr/>
        <p:txBody>
          <a:bodyPr/>
          <a:lstStyle>
            <a:lvl1pPr>
              <a:defRPr/>
            </a:lvl1pPr>
          </a:lstStyle>
          <a:p>
            <a:pPr>
              <a:defRPr/>
            </a:pPr>
            <a:endParaRPr lang="es-ES" altLang="es-ES"/>
          </a:p>
        </p:txBody>
      </p:sp>
      <p:sp>
        <p:nvSpPr>
          <p:cNvPr id="7" name="Slide Number Placeholder 5"/>
          <p:cNvSpPr>
            <a:spLocks noGrp="1"/>
          </p:cNvSpPr>
          <p:nvPr>
            <p:ph type="sldNum" sz="quarter" idx="17"/>
          </p:nvPr>
        </p:nvSpPr>
        <p:spPr/>
        <p:txBody>
          <a:bodyPr/>
          <a:lstStyle>
            <a:lvl1pPr>
              <a:defRPr/>
            </a:lvl1pPr>
          </a:lstStyle>
          <a:p>
            <a:pPr>
              <a:defRPr/>
            </a:pPr>
            <a:fld id="{3E092F61-56B5-42FB-942C-30E09AA95A70}" type="slidenum">
              <a:rPr lang="es-ES" altLang="es-ES"/>
              <a:pPr>
                <a:defRPr/>
              </a:pPr>
              <a:t>‹Nº›</a:t>
            </a:fld>
            <a:endParaRPr lang="es-ES" altLang="es-ES"/>
          </a:p>
        </p:txBody>
      </p:sp>
    </p:spTree>
    <p:extLst>
      <p:ext uri="{BB962C8B-B14F-4D97-AF65-F5344CB8AC3E}">
        <p14:creationId xmlns:p14="http://schemas.microsoft.com/office/powerpoint/2010/main" val="10765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1"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1" y="1657350"/>
            <a:ext cx="3733801"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05979"/>
            <a:ext cx="7924800" cy="85725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1" y="1200150"/>
            <a:ext cx="3733801" cy="431006"/>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200150"/>
            <a:ext cx="3733801" cy="431006"/>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endParaRPr lang="es-ES" altLang="es-ES"/>
          </a:p>
        </p:txBody>
      </p:sp>
      <p:sp>
        <p:nvSpPr>
          <p:cNvPr id="8" name="Footer Placeholder 4"/>
          <p:cNvSpPr>
            <a:spLocks noGrp="1"/>
          </p:cNvSpPr>
          <p:nvPr>
            <p:ph type="ftr" sz="quarter" idx="16"/>
          </p:nvPr>
        </p:nvSpPr>
        <p:spPr/>
        <p:txBody>
          <a:bodyPr/>
          <a:lstStyle>
            <a:lvl1pPr>
              <a:defRPr/>
            </a:lvl1pPr>
          </a:lstStyle>
          <a:p>
            <a:pPr>
              <a:defRPr/>
            </a:pPr>
            <a:endParaRPr lang="es-ES" altLang="es-ES"/>
          </a:p>
        </p:txBody>
      </p:sp>
      <p:sp>
        <p:nvSpPr>
          <p:cNvPr id="9" name="Slide Number Placeholder 5"/>
          <p:cNvSpPr>
            <a:spLocks noGrp="1"/>
          </p:cNvSpPr>
          <p:nvPr>
            <p:ph type="sldNum" sz="quarter" idx="17"/>
          </p:nvPr>
        </p:nvSpPr>
        <p:spPr/>
        <p:txBody>
          <a:bodyPr/>
          <a:lstStyle>
            <a:lvl1pPr>
              <a:defRPr/>
            </a:lvl1pPr>
          </a:lstStyle>
          <a:p>
            <a:pPr>
              <a:defRPr/>
            </a:pPr>
            <a:fld id="{281ACDA6-57AF-42EA-8CAF-5F82243F41B4}" type="slidenum">
              <a:rPr lang="es-ES" altLang="es-ES"/>
              <a:pPr>
                <a:defRPr/>
              </a:pPr>
              <a:t>‹Nº›</a:t>
            </a:fld>
            <a:endParaRPr lang="es-ES" altLang="es-ES"/>
          </a:p>
        </p:txBody>
      </p:sp>
    </p:spTree>
    <p:extLst>
      <p:ext uri="{BB962C8B-B14F-4D97-AF65-F5344CB8AC3E}">
        <p14:creationId xmlns:p14="http://schemas.microsoft.com/office/powerpoint/2010/main" val="337997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ltLang="es-ES"/>
          </a:p>
        </p:txBody>
      </p:sp>
      <p:sp>
        <p:nvSpPr>
          <p:cNvPr id="4" name="Footer Placeholder 4"/>
          <p:cNvSpPr>
            <a:spLocks noGrp="1"/>
          </p:cNvSpPr>
          <p:nvPr>
            <p:ph type="ftr" sz="quarter" idx="11"/>
          </p:nvPr>
        </p:nvSpPr>
        <p:spPr/>
        <p:txBody>
          <a:bodyPr/>
          <a:lstStyle>
            <a:lvl1pPr>
              <a:defRPr/>
            </a:lvl1pPr>
          </a:lstStyle>
          <a:p>
            <a:pPr>
              <a:defRPr/>
            </a:pPr>
            <a:endParaRPr lang="es-ES" altLang="es-ES"/>
          </a:p>
        </p:txBody>
      </p:sp>
      <p:sp>
        <p:nvSpPr>
          <p:cNvPr id="5" name="Slide Number Placeholder 5"/>
          <p:cNvSpPr>
            <a:spLocks noGrp="1"/>
          </p:cNvSpPr>
          <p:nvPr>
            <p:ph type="sldNum" sz="quarter" idx="12"/>
          </p:nvPr>
        </p:nvSpPr>
        <p:spPr/>
        <p:txBody>
          <a:bodyPr/>
          <a:lstStyle>
            <a:lvl1pPr>
              <a:defRPr/>
            </a:lvl1pPr>
          </a:lstStyle>
          <a:p>
            <a:pPr>
              <a:defRPr/>
            </a:pPr>
            <a:fld id="{1F159365-8DAF-4B16-8F8A-5F4A9BD6821A}" type="slidenum">
              <a:rPr lang="es-ES" altLang="es-ES"/>
              <a:pPr>
                <a:defRPr/>
              </a:pPr>
              <a:t>‹Nº›</a:t>
            </a:fld>
            <a:endParaRPr lang="es-ES" altLang="es-ES"/>
          </a:p>
        </p:txBody>
      </p:sp>
    </p:spTree>
    <p:extLst>
      <p:ext uri="{BB962C8B-B14F-4D97-AF65-F5344CB8AC3E}">
        <p14:creationId xmlns:p14="http://schemas.microsoft.com/office/powerpoint/2010/main" val="290780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ltLang="es-ES"/>
          </a:p>
        </p:txBody>
      </p:sp>
      <p:sp>
        <p:nvSpPr>
          <p:cNvPr id="3" name="Footer Placeholder 4"/>
          <p:cNvSpPr>
            <a:spLocks noGrp="1"/>
          </p:cNvSpPr>
          <p:nvPr>
            <p:ph type="ftr" sz="quarter" idx="11"/>
          </p:nvPr>
        </p:nvSpPr>
        <p:spPr/>
        <p:txBody>
          <a:bodyPr/>
          <a:lstStyle>
            <a:lvl1pPr>
              <a:defRPr/>
            </a:lvl1pPr>
          </a:lstStyle>
          <a:p>
            <a:pPr>
              <a:defRPr/>
            </a:pPr>
            <a:endParaRPr lang="es-ES" altLang="es-ES"/>
          </a:p>
        </p:txBody>
      </p:sp>
      <p:sp>
        <p:nvSpPr>
          <p:cNvPr id="4" name="Slide Number Placeholder 5"/>
          <p:cNvSpPr>
            <a:spLocks noGrp="1"/>
          </p:cNvSpPr>
          <p:nvPr>
            <p:ph type="sldNum" sz="quarter" idx="12"/>
          </p:nvPr>
        </p:nvSpPr>
        <p:spPr/>
        <p:txBody>
          <a:bodyPr/>
          <a:lstStyle>
            <a:lvl1pPr>
              <a:defRPr/>
            </a:lvl1pPr>
          </a:lstStyle>
          <a:p>
            <a:pPr>
              <a:defRPr/>
            </a:pPr>
            <a:fld id="{28FAE364-4757-45C5-8080-4BCE90086616}" type="slidenum">
              <a:rPr lang="es-ES" altLang="es-ES"/>
              <a:pPr>
                <a:defRPr/>
              </a:pPr>
              <a:t>‹Nº›</a:t>
            </a:fld>
            <a:endParaRPr lang="es-ES" altLang="es-ES"/>
          </a:p>
        </p:txBody>
      </p:sp>
    </p:spTree>
    <p:extLst>
      <p:ext uri="{BB962C8B-B14F-4D97-AF65-F5344CB8AC3E}">
        <p14:creationId xmlns:p14="http://schemas.microsoft.com/office/powerpoint/2010/main" val="379019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1" y="1085850"/>
            <a:ext cx="4648201" cy="3200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7" y="1085850"/>
            <a:ext cx="2971801" cy="82296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7" y="1910919"/>
            <a:ext cx="2971801" cy="2375332"/>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ltLang="es-ES"/>
          </a:p>
        </p:txBody>
      </p:sp>
      <p:sp>
        <p:nvSpPr>
          <p:cNvPr id="6" name="Footer Placeholder 4"/>
          <p:cNvSpPr>
            <a:spLocks noGrp="1"/>
          </p:cNvSpPr>
          <p:nvPr>
            <p:ph type="ftr" sz="quarter" idx="15"/>
          </p:nvPr>
        </p:nvSpPr>
        <p:spPr/>
        <p:txBody>
          <a:bodyPr/>
          <a:lstStyle>
            <a:lvl1pPr>
              <a:defRPr/>
            </a:lvl1pPr>
          </a:lstStyle>
          <a:p>
            <a:pPr>
              <a:defRPr/>
            </a:pPr>
            <a:endParaRPr lang="es-ES" altLang="es-ES"/>
          </a:p>
        </p:txBody>
      </p:sp>
      <p:sp>
        <p:nvSpPr>
          <p:cNvPr id="7" name="Slide Number Placeholder 5"/>
          <p:cNvSpPr>
            <a:spLocks noGrp="1"/>
          </p:cNvSpPr>
          <p:nvPr>
            <p:ph type="sldNum" sz="quarter" idx="16"/>
          </p:nvPr>
        </p:nvSpPr>
        <p:spPr/>
        <p:txBody>
          <a:bodyPr/>
          <a:lstStyle>
            <a:lvl1pPr>
              <a:defRPr/>
            </a:lvl1pPr>
          </a:lstStyle>
          <a:p>
            <a:pPr>
              <a:defRPr/>
            </a:pPr>
            <a:fld id="{0D6FC995-E61D-432C-A19C-F39C713AC6F7}" type="slidenum">
              <a:rPr lang="es-ES" altLang="es-ES"/>
              <a:pPr>
                <a:defRPr/>
              </a:pPr>
              <a:t>‹Nº›</a:t>
            </a:fld>
            <a:endParaRPr lang="es-ES" altLang="es-ES"/>
          </a:p>
        </p:txBody>
      </p:sp>
    </p:spTree>
    <p:extLst>
      <p:ext uri="{BB962C8B-B14F-4D97-AF65-F5344CB8AC3E}">
        <p14:creationId xmlns:p14="http://schemas.microsoft.com/office/powerpoint/2010/main" val="67467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085850"/>
            <a:ext cx="2971801" cy="82296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5"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9600" y="1910918"/>
            <a:ext cx="2971801" cy="1803832"/>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ltLang="es-ES"/>
          </a:p>
        </p:txBody>
      </p:sp>
      <p:sp>
        <p:nvSpPr>
          <p:cNvPr id="7" name="Footer Placeholder 5"/>
          <p:cNvSpPr>
            <a:spLocks noGrp="1"/>
          </p:cNvSpPr>
          <p:nvPr>
            <p:ph type="ftr" sz="quarter" idx="11"/>
          </p:nvPr>
        </p:nvSpPr>
        <p:spPr/>
        <p:txBody>
          <a:bodyPr/>
          <a:lstStyle>
            <a:lvl1pPr>
              <a:defRPr/>
            </a:lvl1pPr>
          </a:lstStyle>
          <a:p>
            <a:pPr>
              <a:defRPr/>
            </a:pPr>
            <a:endParaRPr lang="es-ES" altLang="es-ES"/>
          </a:p>
        </p:txBody>
      </p:sp>
      <p:sp>
        <p:nvSpPr>
          <p:cNvPr id="8" name="Slide Number Placeholder 6"/>
          <p:cNvSpPr>
            <a:spLocks noGrp="1"/>
          </p:cNvSpPr>
          <p:nvPr>
            <p:ph type="sldNum" sz="quarter" idx="12"/>
          </p:nvPr>
        </p:nvSpPr>
        <p:spPr/>
        <p:txBody>
          <a:bodyPr/>
          <a:lstStyle>
            <a:lvl1pPr>
              <a:defRPr/>
            </a:lvl1pPr>
          </a:lstStyle>
          <a:p>
            <a:pPr>
              <a:defRPr/>
            </a:pPr>
            <a:fld id="{A9026B06-1BD3-4CC3-A8A9-1176A670257A}" type="slidenum">
              <a:rPr lang="es-ES" altLang="es-ES"/>
              <a:pPr>
                <a:defRPr/>
              </a:pPr>
              <a:t>‹Nº›</a:t>
            </a:fld>
            <a:endParaRPr lang="es-ES" altLang="es-ES"/>
          </a:p>
        </p:txBody>
      </p:sp>
    </p:spTree>
    <p:extLst>
      <p:ext uri="{BB962C8B-B14F-4D97-AF65-F5344CB8AC3E}">
        <p14:creationId xmlns:p14="http://schemas.microsoft.com/office/powerpoint/2010/main" val="258617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06375"/>
            <a:ext cx="7924800" cy="85725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200150"/>
            <a:ext cx="7924800" cy="339407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4767263"/>
            <a:ext cx="1524000" cy="274637"/>
          </a:xfrm>
          <a:prstGeom prst="rect">
            <a:avLst/>
          </a:prstGeom>
        </p:spPr>
        <p:txBody>
          <a:bodyPr vert="horz" lIns="91440" tIns="45720" rIns="91440" bIns="45720" rtlCol="0" anchor="ctr"/>
          <a:lstStyle>
            <a:lvl1pPr algn="r" eaLnBrk="1" hangingPunct="1">
              <a:defRPr sz="1000" strike="noStrike" spc="60" baseline="0">
                <a:solidFill>
                  <a:schemeClr val="tx1"/>
                </a:solidFill>
              </a:defRPr>
            </a:lvl1pPr>
          </a:lstStyle>
          <a:p>
            <a:pPr>
              <a:defRPr/>
            </a:pPr>
            <a:endParaRPr lang="es-ES" altLang="es-ES"/>
          </a:p>
        </p:txBody>
      </p:sp>
      <p:sp>
        <p:nvSpPr>
          <p:cNvPr id="5" name="Footer Placeholder 4"/>
          <p:cNvSpPr>
            <a:spLocks noGrp="1"/>
          </p:cNvSpPr>
          <p:nvPr>
            <p:ph type="ftr" sz="quarter" idx="3"/>
          </p:nvPr>
        </p:nvSpPr>
        <p:spPr>
          <a:xfrm>
            <a:off x="609600" y="4767263"/>
            <a:ext cx="2895600" cy="274637"/>
          </a:xfrm>
          <a:prstGeom prst="rect">
            <a:avLst/>
          </a:prstGeom>
        </p:spPr>
        <p:txBody>
          <a:bodyPr vert="horz" lIns="91440" tIns="45720" rIns="91440" bIns="45720" rtlCol="0" anchor="ctr"/>
          <a:lstStyle>
            <a:lvl1pPr algn="l" eaLnBrk="1" hangingPunct="1">
              <a:defRPr sz="1000" cap="all" spc="60" baseline="0">
                <a:solidFill>
                  <a:schemeClr val="tx1"/>
                </a:solidFill>
              </a:defRPr>
            </a:lvl1pPr>
          </a:lstStyle>
          <a:p>
            <a:pPr>
              <a:defRPr/>
            </a:pPr>
            <a:endParaRPr lang="es-ES" altLang="es-ES"/>
          </a:p>
        </p:txBody>
      </p:sp>
      <p:sp>
        <p:nvSpPr>
          <p:cNvPr id="6" name="Slide Number Placeholder 5"/>
          <p:cNvSpPr>
            <a:spLocks noGrp="1"/>
          </p:cNvSpPr>
          <p:nvPr>
            <p:ph type="sldNum" sz="quarter" idx="4"/>
          </p:nvPr>
        </p:nvSpPr>
        <p:spPr>
          <a:xfrm>
            <a:off x="7543800" y="4767263"/>
            <a:ext cx="990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lvl1pPr>
          </a:lstStyle>
          <a:p>
            <a:pPr>
              <a:defRPr/>
            </a:pPr>
            <a:fld id="{3705575C-B083-4842-8439-6DE4B60BDF29}" type="slidenum">
              <a:rPr lang="es-ES" altLang="es-ES"/>
              <a:pPr>
                <a:defRPr/>
              </a:pPr>
              <a:t>‹Nº›</a:t>
            </a:fld>
            <a:endParaRPr lang="es-ES" altLang="es-ES"/>
          </a:p>
        </p:txBody>
      </p:sp>
    </p:spTree>
  </p:cSld>
  <p:clrMap bg1="dk1" tx1="lt1" bg2="dk2" tx2="lt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693" r:id="rId5"/>
    <p:sldLayoutId id="2147483694" r:id="rId6"/>
    <p:sldLayoutId id="2147483695" r:id="rId7"/>
    <p:sldLayoutId id="2147483696" r:id="rId8"/>
    <p:sldLayoutId id="2147483701" r:id="rId9"/>
    <p:sldLayoutId id="2147483697" r:id="rId10"/>
    <p:sldLayoutId id="2147483698" r:id="rId11"/>
    <p:sldLayoutId id="2147483702" r:id="rId12"/>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anose="020B0606020202030204" pitchFamily="34" charset="0"/>
        </a:defRPr>
      </a:lvl2pPr>
      <a:lvl3pPr algn="l" rtl="0" eaLnBrk="0" fontAlgn="base" hangingPunct="0">
        <a:spcBef>
          <a:spcPct val="0"/>
        </a:spcBef>
        <a:spcAft>
          <a:spcPct val="0"/>
        </a:spcAft>
        <a:defRPr sz="3000">
          <a:solidFill>
            <a:schemeClr val="tx1"/>
          </a:solidFill>
          <a:latin typeface="Arial Narrow" panose="020B0606020202030204" pitchFamily="34" charset="0"/>
        </a:defRPr>
      </a:lvl3pPr>
      <a:lvl4pPr algn="l" rtl="0" eaLnBrk="0" fontAlgn="base" hangingPunct="0">
        <a:spcBef>
          <a:spcPct val="0"/>
        </a:spcBef>
        <a:spcAft>
          <a:spcPct val="0"/>
        </a:spcAft>
        <a:defRPr sz="3000">
          <a:solidFill>
            <a:schemeClr val="tx1"/>
          </a:solidFill>
          <a:latin typeface="Arial Narrow" panose="020B0606020202030204" pitchFamily="34" charset="0"/>
        </a:defRPr>
      </a:lvl4pPr>
      <a:lvl5pPr algn="l" rtl="0" eaLnBrk="0" fontAlgn="base" hangingPunct="0">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tsp.gob.cu/noticias/ciencia-e-innovacion-tienen-que-significar-crecimiento-economico-y-desarrollo-socia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files.sld.cu/ortopedia/files/2017/12/Metodolog%C3%ADa-de-la-investigaci%C3%B3n.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403648" y="670520"/>
            <a:ext cx="669674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2000" b="1" u="none" dirty="0">
                <a:latin typeface="Arial" panose="020B0604020202020204" pitchFamily="34" charset="0"/>
                <a:cs typeface="Arial" panose="020B0604020202020204" pitchFamily="34" charset="0"/>
              </a:rPr>
              <a:t>UNIVERSIDAD DE CIENCIAS MÉDICAS DE VILLA CLARA</a:t>
            </a:r>
          </a:p>
          <a:p>
            <a:pPr algn="ctr" eaLnBrk="1" hangingPunct="1">
              <a:spcBef>
                <a:spcPct val="50000"/>
              </a:spcBef>
            </a:pPr>
            <a:r>
              <a:rPr lang="es-CU" sz="2000" b="1" u="none" dirty="0" smtClean="0">
                <a:latin typeface="Arial" panose="020B0604020202020204" pitchFamily="34" charset="0"/>
                <a:cs typeface="Arial" panose="020B0604020202020204" pitchFamily="34" charset="0"/>
              </a:rPr>
              <a:t>FACULTAD </a:t>
            </a:r>
            <a:r>
              <a:rPr lang="es-CU" sz="2000" b="1" u="none" dirty="0">
                <a:latin typeface="Arial" panose="020B0604020202020204" pitchFamily="34" charset="0"/>
                <a:cs typeface="Arial" panose="020B0604020202020204" pitchFamily="34" charset="0"/>
              </a:rPr>
              <a:t>DE CIENCIAS MÉDICAS </a:t>
            </a:r>
          </a:p>
          <a:p>
            <a:pPr algn="ctr" eaLnBrk="1" hangingPunct="1">
              <a:spcBef>
                <a:spcPct val="50000"/>
              </a:spcBef>
            </a:pPr>
            <a:r>
              <a:rPr lang="es-CU" sz="2000" b="1" u="none" dirty="0">
                <a:latin typeface="Arial" panose="020B0604020202020204" pitchFamily="34" charset="0"/>
                <a:cs typeface="Arial" panose="020B0604020202020204" pitchFamily="34" charset="0"/>
              </a:rPr>
              <a:t>“SAGUA LA GRANDE”</a:t>
            </a:r>
            <a:endParaRPr lang="es-ES" sz="2000" b="1" u="none" dirty="0">
              <a:latin typeface="Arial" panose="020B0604020202020204" pitchFamily="34" charset="0"/>
              <a:cs typeface="Arial" panose="020B0604020202020204" pitchFamily="34" charset="0"/>
            </a:endParaRPr>
          </a:p>
        </p:txBody>
      </p:sp>
      <p:sp>
        <p:nvSpPr>
          <p:cNvPr id="8195" name="Rectangle 6"/>
          <p:cNvSpPr>
            <a:spLocks noChangeArrowheads="1"/>
          </p:cNvSpPr>
          <p:nvPr/>
        </p:nvSpPr>
        <p:spPr bwMode="auto">
          <a:xfrm>
            <a:off x="467544" y="222250"/>
            <a:ext cx="8136904" cy="429371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
        <p:nvSpPr>
          <p:cNvPr id="2" name="Rectángulo 1"/>
          <p:cNvSpPr/>
          <p:nvPr/>
        </p:nvSpPr>
        <p:spPr>
          <a:xfrm>
            <a:off x="1525513" y="2867526"/>
            <a:ext cx="6139011" cy="1054135"/>
          </a:xfrm>
          <a:prstGeom prst="rect">
            <a:avLst/>
          </a:prstGeom>
          <a:noFill/>
        </p:spPr>
        <p:txBody>
          <a:bodyPr wrap="square" lIns="68580" tIns="34290" rIns="68580" bIns="34290">
            <a:spAutoFit/>
          </a:bodyPr>
          <a:lstStyle/>
          <a:p>
            <a:pPr algn="ctr" eaLnBrk="1" hangingPunct="1">
              <a:defRPr/>
            </a:pPr>
            <a:r>
              <a:rPr lang="es-ES" sz="3200" u="none" spc="38" dirty="0" smtClean="0">
                <a:ln w="9525" cmpd="sng">
                  <a:solidFill>
                    <a:schemeClr val="accent1"/>
                  </a:solidFill>
                  <a:prstDash val="solid"/>
                </a:ln>
                <a:solidFill>
                  <a:srgbClr val="70AD47">
                    <a:tint val="1000"/>
                  </a:srgbClr>
                </a:solidFill>
                <a:effectLst>
                  <a:glow rad="38100">
                    <a:schemeClr val="accent1">
                      <a:alpha val="40000"/>
                    </a:schemeClr>
                  </a:glow>
                </a:effectLst>
              </a:rPr>
              <a:t>Estadística en Salud </a:t>
            </a:r>
            <a:endParaRPr lang="es-ES" sz="3200" u="none" spc="38" dirty="0" smtClean="0">
              <a:ln w="9525" cmpd="sng">
                <a:solidFill>
                  <a:schemeClr val="accent1"/>
                </a:solidFill>
                <a:prstDash val="solid"/>
              </a:ln>
              <a:solidFill>
                <a:srgbClr val="70AD47">
                  <a:tint val="1000"/>
                </a:srgbClr>
              </a:solidFill>
              <a:effectLst>
                <a:glow rad="38100">
                  <a:schemeClr val="accent1">
                    <a:alpha val="40000"/>
                  </a:schemeClr>
                </a:glow>
              </a:effectLst>
            </a:endParaRPr>
          </a:p>
          <a:p>
            <a:pPr algn="ctr" eaLnBrk="1" hangingPunct="1">
              <a:defRPr/>
            </a:pPr>
            <a:r>
              <a:rPr lang="es-CU" sz="3200" u="none" spc="38" dirty="0" smtClean="0">
                <a:ln w="9525" cmpd="sng">
                  <a:solidFill>
                    <a:schemeClr val="accent1"/>
                  </a:solidFill>
                  <a:prstDash val="solid"/>
                </a:ln>
                <a:solidFill>
                  <a:srgbClr val="70AD47">
                    <a:tint val="1000"/>
                  </a:srgbClr>
                </a:solidFill>
                <a:effectLst>
                  <a:glow rad="38100">
                    <a:schemeClr val="accent1">
                      <a:alpha val="40000"/>
                    </a:schemeClr>
                  </a:glow>
                </a:effectLst>
              </a:rPr>
              <a:t>Técnico Medio Enfermería 3er año </a:t>
            </a:r>
            <a:endParaRPr lang="es-ES" sz="3200" u="none" spc="38"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9512" y="1059582"/>
            <a:ext cx="8712967" cy="341632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CU" altLang="zh-CN" u="none" dirty="0" smtClean="0">
                <a:latin typeface="Arial" panose="020B0604020202020204" pitchFamily="34" charset="0"/>
                <a:ea typeface="SimSun" panose="02010600030101010101" pitchFamily="2" charset="-122"/>
                <a:cs typeface="Arial" panose="020B0604020202020204" pitchFamily="34" charset="0"/>
              </a:rPr>
              <a:t>Se puede agrupar en:</a:t>
            </a:r>
          </a:p>
          <a:p>
            <a:pPr marL="342900" indent="-342900" algn="just" eaLnBrk="1" hangingPunct="1">
              <a:lnSpc>
                <a:spcPct val="150000"/>
              </a:lnSpc>
              <a:buClr>
                <a:srgbClr val="C00000"/>
              </a:buClr>
              <a:buFont typeface="Arial" panose="020B0604020202020204" pitchFamily="34" charset="0"/>
              <a:buChar char="►"/>
            </a:pPr>
            <a:r>
              <a:rPr lang="es-CU" u="none" dirty="0" smtClean="0">
                <a:latin typeface="Arial" panose="020B0604020202020204" pitchFamily="34" charset="0"/>
                <a:ea typeface="SimSun" panose="02010600030101010101" pitchFamily="2" charset="-122"/>
                <a:cs typeface="Arial" panose="020B0604020202020204" pitchFamily="34" charset="0"/>
              </a:rPr>
              <a:t>Preliminares: presentación y el resumen.</a:t>
            </a:r>
          </a:p>
          <a:p>
            <a:pPr marL="342900" indent="-342900" algn="just" eaLnBrk="1" hangingPunct="1">
              <a:lnSpc>
                <a:spcPct val="150000"/>
              </a:lnSpc>
              <a:buClr>
                <a:srgbClr val="C00000"/>
              </a:buClr>
              <a:buFont typeface="Arial" panose="020B0604020202020204" pitchFamily="34" charset="0"/>
              <a:buChar char="►"/>
            </a:pPr>
            <a:r>
              <a:rPr lang="es-CU" altLang="zh-CN" u="none" dirty="0">
                <a:latin typeface="Arial" panose="020B0604020202020204" pitchFamily="34" charset="0"/>
                <a:ea typeface="SimSun" panose="02010600030101010101" pitchFamily="2" charset="-122"/>
                <a:cs typeface="Arial" panose="020B0604020202020204" pitchFamily="34" charset="0"/>
              </a:rPr>
              <a:t> </a:t>
            </a:r>
            <a:r>
              <a:rPr lang="es-CU" altLang="zh-CN" u="none" dirty="0" smtClean="0">
                <a:latin typeface="Arial" panose="020B0604020202020204" pitchFamily="34" charset="0"/>
                <a:ea typeface="SimSun" panose="02010600030101010101" pitchFamily="2" charset="-122"/>
                <a:cs typeface="Arial" panose="020B0604020202020204" pitchFamily="34" charset="0"/>
              </a:rPr>
              <a:t>Del cuerpo: </a:t>
            </a:r>
            <a:r>
              <a:rPr lang="es-CU" u="none" dirty="0" smtClean="0">
                <a:latin typeface="Arial" panose="020B0604020202020204" pitchFamily="34" charset="0"/>
                <a:ea typeface="SimSun" panose="02010600030101010101" pitchFamily="2" charset="-122"/>
                <a:cs typeface="Arial" panose="020B0604020202020204" pitchFamily="34" charset="0"/>
              </a:rPr>
              <a:t>i</a:t>
            </a:r>
            <a:r>
              <a:rPr lang="es-CU" altLang="zh-CN" u="none" dirty="0" smtClean="0">
                <a:latin typeface="Arial" panose="020B0604020202020204" pitchFamily="34" charset="0"/>
                <a:ea typeface="SimSun" panose="02010600030101010101" pitchFamily="2" charset="-122"/>
                <a:cs typeface="Arial" panose="020B0604020202020204" pitchFamily="34" charset="0"/>
              </a:rPr>
              <a:t>ntroducción, objetivo, control semántico y diseño metodológico.</a:t>
            </a:r>
          </a:p>
          <a:p>
            <a:pPr marL="342900" indent="-342900" algn="just" eaLnBrk="1" hangingPunct="1">
              <a:lnSpc>
                <a:spcPct val="150000"/>
              </a:lnSpc>
              <a:buClr>
                <a:srgbClr val="C00000"/>
              </a:buClr>
              <a:buFont typeface="Arial" panose="020B0604020202020204" pitchFamily="34" charset="0"/>
              <a:buChar char="►"/>
            </a:pPr>
            <a:r>
              <a:rPr lang="es-CU" altLang="zh-CN" u="none" dirty="0">
                <a:latin typeface="Arial" panose="020B0604020202020204" pitchFamily="34" charset="0"/>
                <a:ea typeface="SimSun" panose="02010600030101010101" pitchFamily="2" charset="-122"/>
                <a:cs typeface="Arial" panose="020B0604020202020204" pitchFamily="34" charset="0"/>
              </a:rPr>
              <a:t> </a:t>
            </a:r>
            <a:r>
              <a:rPr lang="es-CU" altLang="zh-CN" u="none" dirty="0" smtClean="0">
                <a:latin typeface="Arial" panose="020B0604020202020204" pitchFamily="34" charset="0"/>
                <a:ea typeface="SimSun" panose="02010600030101010101" pitchFamily="2" charset="-122"/>
                <a:cs typeface="Arial" panose="020B0604020202020204" pitchFamily="34" charset="0"/>
              </a:rPr>
              <a:t>Final: Cronograma, recursos, </a:t>
            </a:r>
            <a:r>
              <a:rPr lang="es-CU" altLang="zh-CN" b="1" u="none" dirty="0" smtClean="0">
                <a:latin typeface="Arial" panose="020B0604020202020204" pitchFamily="34" charset="0"/>
                <a:ea typeface="SimSun" panose="02010600030101010101" pitchFamily="2" charset="-122"/>
                <a:cs typeface="Arial" panose="020B0604020202020204" pitchFamily="34" charset="0"/>
              </a:rPr>
              <a:t>referencias bibliográficas y anexos.</a:t>
            </a:r>
            <a:endParaRPr lang="es-ES" altLang="zh-CN" b="1" u="none" dirty="0">
              <a:latin typeface="Arial" panose="020B0604020202020204" pitchFamily="34" charset="0"/>
              <a:ea typeface="SimSun" panose="02010600030101010101" pitchFamily="2" charset="-122"/>
              <a:cs typeface="Arial" panose="020B0604020202020204" pitchFamily="34" charset="0"/>
            </a:endParaRPr>
          </a:p>
        </p:txBody>
      </p:sp>
      <p:sp>
        <p:nvSpPr>
          <p:cNvPr id="15363" name="Text Box 3"/>
          <p:cNvSpPr txBox="1">
            <a:spLocks noChangeArrowheads="1"/>
          </p:cNvSpPr>
          <p:nvPr/>
        </p:nvSpPr>
        <p:spPr bwMode="auto">
          <a:xfrm>
            <a:off x="1043608" y="267494"/>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69158497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33847" y="1437481"/>
            <a:ext cx="7286625" cy="738188"/>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just" eaLnBrk="1" hangingPunct="1">
              <a:tabLst>
                <a:tab pos="177800" algn="l"/>
              </a:tabLst>
              <a:defRPr/>
            </a:pPr>
            <a:r>
              <a:rPr lang="es-ES" sz="2100" u="none" dirty="0">
                <a:solidFill>
                  <a:schemeClr val="tx1"/>
                </a:solidFill>
                <a:latin typeface="Arial" pitchFamily="34" charset="0"/>
                <a:cs typeface="Arial" pitchFamily="34" charset="0"/>
              </a:rPr>
              <a:t>Nombre del programa nacional al que se presenta el</a:t>
            </a:r>
          </a:p>
          <a:p>
            <a:pPr algn="just" eaLnBrk="1" hangingPunct="1">
              <a:defRPr/>
            </a:pPr>
            <a:r>
              <a:rPr lang="es-ES" sz="2100" u="none" dirty="0">
                <a:solidFill>
                  <a:schemeClr val="tx1"/>
                </a:solidFill>
                <a:latin typeface="Arial" pitchFamily="34" charset="0"/>
                <a:cs typeface="Arial" pitchFamily="34" charset="0"/>
              </a:rPr>
              <a:t> </a:t>
            </a:r>
            <a:r>
              <a:rPr lang="es-ES" sz="2100" u="none" dirty="0" smtClean="0">
                <a:solidFill>
                  <a:schemeClr val="tx1"/>
                </a:solidFill>
                <a:latin typeface="Arial" pitchFamily="34" charset="0"/>
                <a:cs typeface="Arial" pitchFamily="34" charset="0"/>
              </a:rPr>
              <a:t>proyecto (</a:t>
            </a:r>
            <a:r>
              <a:rPr lang="es-ES" sz="2100" b="1" dirty="0" err="1" smtClean="0">
                <a:solidFill>
                  <a:schemeClr val="tx1"/>
                </a:solidFill>
                <a:latin typeface="Arial" pitchFamily="34" charset="0"/>
                <a:cs typeface="Arial" pitchFamily="34" charset="0"/>
              </a:rPr>
              <a:t>Linea</a:t>
            </a:r>
            <a:r>
              <a:rPr lang="es-ES" sz="2100" b="1" dirty="0" smtClean="0">
                <a:solidFill>
                  <a:schemeClr val="tx1"/>
                </a:solidFill>
                <a:latin typeface="Arial" pitchFamily="34" charset="0"/>
                <a:cs typeface="Arial" pitchFamily="34" charset="0"/>
              </a:rPr>
              <a:t> de Investigación</a:t>
            </a:r>
            <a:r>
              <a:rPr lang="es-ES" sz="2100" u="none" dirty="0" smtClean="0">
                <a:solidFill>
                  <a:schemeClr val="tx1"/>
                </a:solidFill>
                <a:latin typeface="Arial" pitchFamily="34" charset="0"/>
                <a:cs typeface="Arial" pitchFamily="34" charset="0"/>
              </a:rPr>
              <a:t>):</a:t>
            </a:r>
            <a:endParaRPr lang="es-ES" sz="2100" u="none" dirty="0">
              <a:solidFill>
                <a:schemeClr val="tx1"/>
              </a:solidFill>
              <a:latin typeface="Arial" pitchFamily="34" charset="0"/>
              <a:cs typeface="Arial" pitchFamily="34" charset="0"/>
            </a:endParaRPr>
          </a:p>
        </p:txBody>
      </p:sp>
      <p:sp>
        <p:nvSpPr>
          <p:cNvPr id="3" name="2 Rectángulo"/>
          <p:cNvSpPr/>
          <p:nvPr/>
        </p:nvSpPr>
        <p:spPr>
          <a:xfrm>
            <a:off x="1567021" y="2283718"/>
            <a:ext cx="2754312"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es-ES" sz="2100" u="none" dirty="0">
                <a:solidFill>
                  <a:schemeClr val="tx1"/>
                </a:solidFill>
                <a:latin typeface="Arial" pitchFamily="34" charset="0"/>
                <a:cs typeface="Arial" pitchFamily="34" charset="0"/>
              </a:rPr>
              <a:t>Titulo del Proyecto:</a:t>
            </a:r>
          </a:p>
        </p:txBody>
      </p:sp>
      <p:sp>
        <p:nvSpPr>
          <p:cNvPr id="4" name="3 Rectángulo"/>
          <p:cNvSpPr/>
          <p:nvPr/>
        </p:nvSpPr>
        <p:spPr>
          <a:xfrm>
            <a:off x="1533847" y="3035398"/>
            <a:ext cx="2754313"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s-ES" sz="2100" dirty="0" smtClean="0">
                <a:solidFill>
                  <a:schemeClr val="tx1"/>
                </a:solidFill>
                <a:latin typeface="Arial" pitchFamily="34" charset="0"/>
                <a:cs typeface="Arial" pitchFamily="34" charset="0"/>
              </a:rPr>
              <a:t>Autor(s): </a:t>
            </a:r>
            <a:endParaRPr lang="es-ES" sz="2100" dirty="0">
              <a:solidFill>
                <a:schemeClr val="tx1"/>
              </a:solidFill>
              <a:latin typeface="Arial" pitchFamily="34" charset="0"/>
              <a:cs typeface="Arial" pitchFamily="34" charset="0"/>
            </a:endParaRPr>
          </a:p>
        </p:txBody>
      </p:sp>
      <p:sp>
        <p:nvSpPr>
          <p:cNvPr id="5" name="4 Rectángulo"/>
          <p:cNvSpPr/>
          <p:nvPr/>
        </p:nvSpPr>
        <p:spPr>
          <a:xfrm>
            <a:off x="1553391" y="3787079"/>
            <a:ext cx="2595562"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s-ES" sz="2100" u="none" dirty="0" smtClean="0">
                <a:solidFill>
                  <a:schemeClr val="tx1"/>
                </a:solidFill>
                <a:latin typeface="Arial" pitchFamily="34" charset="0"/>
                <a:cs typeface="Arial" pitchFamily="34" charset="0"/>
              </a:rPr>
              <a:t>Tutor:</a:t>
            </a:r>
            <a:endParaRPr lang="es-ES" sz="2100" u="none" dirty="0">
              <a:solidFill>
                <a:schemeClr val="tx1"/>
              </a:solidFill>
              <a:latin typeface="Arial" pitchFamily="34" charset="0"/>
              <a:cs typeface="Arial" pitchFamily="34" charset="0"/>
            </a:endParaRPr>
          </a:p>
        </p:txBody>
      </p:sp>
      <p:sp>
        <p:nvSpPr>
          <p:cNvPr id="7" name="Abrir llave 6"/>
          <p:cNvSpPr/>
          <p:nvPr/>
        </p:nvSpPr>
        <p:spPr>
          <a:xfrm>
            <a:off x="692150" y="123825"/>
            <a:ext cx="639763" cy="4824413"/>
          </a:xfrm>
          <a:prstGeom prst="leftBrace">
            <a:avLst>
              <a:gd name="adj1" fmla="val 8333"/>
              <a:gd name="adj2" fmla="val 52707"/>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CU"/>
          </a:p>
        </p:txBody>
      </p:sp>
      <p:sp>
        <p:nvSpPr>
          <p:cNvPr id="13320" name="CuadroTexto 7"/>
          <p:cNvSpPr txBox="1">
            <a:spLocks noChangeArrowheads="1"/>
          </p:cNvSpPr>
          <p:nvPr/>
        </p:nvSpPr>
        <p:spPr bwMode="auto">
          <a:xfrm>
            <a:off x="131763" y="550863"/>
            <a:ext cx="431800" cy="39703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r>
              <a:rPr lang="es-CU" sz="3600" u="none"/>
              <a:t>PORTADA</a:t>
            </a:r>
          </a:p>
        </p:txBody>
      </p:sp>
      <p:sp>
        <p:nvSpPr>
          <p:cNvPr id="9" name="1 Rectángulo"/>
          <p:cNvSpPr/>
          <p:nvPr/>
        </p:nvSpPr>
        <p:spPr>
          <a:xfrm>
            <a:off x="1547813" y="320675"/>
            <a:ext cx="7272337" cy="738188"/>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tabLst>
                <a:tab pos="177800" algn="l"/>
              </a:tabLst>
              <a:defRPr/>
            </a:pPr>
            <a:r>
              <a:rPr lang="es-ES" sz="2100" u="none" dirty="0">
                <a:solidFill>
                  <a:schemeClr val="tx1"/>
                </a:solidFill>
                <a:latin typeface="Arial" pitchFamily="34" charset="0"/>
                <a:cs typeface="Arial" pitchFamily="34" charset="0"/>
              </a:rPr>
              <a:t>Universidad de Ciencias Medica “Villa Clara”</a:t>
            </a:r>
          </a:p>
          <a:p>
            <a:pPr algn="ctr" eaLnBrk="1" hangingPunct="1">
              <a:tabLst>
                <a:tab pos="177800" algn="l"/>
              </a:tabLst>
              <a:defRPr/>
            </a:pPr>
            <a:r>
              <a:rPr lang="es-ES" sz="2100" u="none" dirty="0">
                <a:solidFill>
                  <a:schemeClr val="tx1"/>
                </a:solidFill>
                <a:latin typeface="Arial" pitchFamily="34" charset="0"/>
                <a:cs typeface="Arial" pitchFamily="34" charset="0"/>
              </a:rPr>
              <a:t>Facultad de Medicina “</a:t>
            </a:r>
            <a:r>
              <a:rPr lang="es-ES" sz="2100" u="none" dirty="0" err="1">
                <a:solidFill>
                  <a:schemeClr val="tx1"/>
                </a:solidFill>
                <a:latin typeface="Arial" pitchFamily="34" charset="0"/>
                <a:cs typeface="Arial" pitchFamily="34" charset="0"/>
              </a:rPr>
              <a:t>Sagua</a:t>
            </a:r>
            <a:r>
              <a:rPr lang="es-ES" sz="2100" u="none" dirty="0">
                <a:solidFill>
                  <a:schemeClr val="tx1"/>
                </a:solidFill>
                <a:latin typeface="Arial" pitchFamily="34" charset="0"/>
                <a:cs typeface="Arial" pitchFamily="34" charset="0"/>
              </a:rPr>
              <a:t> la Grande”</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021294" y="1586845"/>
            <a:ext cx="7273925" cy="1131848"/>
          </a:xfrm>
          <a:prstGeom prst="rect">
            <a:avLst/>
          </a:prstGeom>
          <a:noFill/>
          <a:ln w="28575"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CU" altLang="zh-CN" u="none" dirty="0" smtClean="0">
                <a:solidFill>
                  <a:srgbClr val="FFC000"/>
                </a:solidFill>
                <a:latin typeface="Arial" panose="020B0604020202020204" pitchFamily="34" charset="0"/>
                <a:ea typeface="SimSun" panose="02010600030101010101" pitchFamily="2" charset="-122"/>
                <a:cs typeface="Arial" panose="020B0604020202020204" pitchFamily="34" charset="0"/>
              </a:rPr>
              <a:t>Resumen</a:t>
            </a:r>
            <a:r>
              <a:rPr lang="es-CU" altLang="zh-CN" u="none" dirty="0" smtClean="0">
                <a:latin typeface="Arial" panose="020B0604020202020204" pitchFamily="34" charset="0"/>
                <a:ea typeface="SimSun" panose="02010600030101010101" pitchFamily="2" charset="-122"/>
                <a:cs typeface="Arial" panose="020B0604020202020204" pitchFamily="34" charset="0"/>
              </a:rPr>
              <a:t>: Síntesis de los aspectos fundamentales que caracterizan el proyecto.</a:t>
            </a:r>
          </a:p>
        </p:txBody>
      </p:sp>
      <p:sp>
        <p:nvSpPr>
          <p:cNvPr id="15363" name="Text Box 3"/>
          <p:cNvSpPr txBox="1">
            <a:spLocks noChangeArrowheads="1"/>
          </p:cNvSpPr>
          <p:nvPr/>
        </p:nvSpPr>
        <p:spPr bwMode="auto">
          <a:xfrm>
            <a:off x="1042988" y="555625"/>
            <a:ext cx="7273925" cy="461963"/>
          </a:xfrm>
          <a:prstGeom prst="rect">
            <a:avLst/>
          </a:prstGeom>
          <a:noFill/>
          <a:ln w="28575"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2" name="CuadroTexto 1"/>
          <p:cNvSpPr txBox="1"/>
          <p:nvPr/>
        </p:nvSpPr>
        <p:spPr>
          <a:xfrm>
            <a:off x="323528" y="3003798"/>
            <a:ext cx="8496944" cy="1569660"/>
          </a:xfrm>
          <a:prstGeom prst="rect">
            <a:avLst/>
          </a:prstGeom>
          <a:noFill/>
          <a:ln w="28575">
            <a:solidFill>
              <a:srgbClr val="009999"/>
            </a:solidFill>
          </a:ln>
        </p:spPr>
        <p:txBody>
          <a:bodyPr wrap="square" rtlCol="0">
            <a:spAutoFit/>
          </a:bodyPr>
          <a:lstStyle/>
          <a:p>
            <a:pPr algn="just"/>
            <a:r>
              <a:rPr lang="es-CU" u="none" dirty="0" smtClean="0">
                <a:solidFill>
                  <a:srgbClr val="FFC000"/>
                </a:solidFill>
              </a:rPr>
              <a:t>Este </a:t>
            </a:r>
            <a:r>
              <a:rPr lang="es-CU" sz="2000" u="none" dirty="0">
                <a:solidFill>
                  <a:srgbClr val="FFC000"/>
                </a:solidFill>
                <a:latin typeface="Arial" panose="020B0604020202020204" pitchFamily="34" charset="0"/>
                <a:ea typeface="SimSun" panose="02010600030101010101" pitchFamily="2" charset="-122"/>
                <a:cs typeface="Arial" panose="020B0604020202020204" pitchFamily="34" charset="0"/>
              </a:rPr>
              <a:t>contiene</a:t>
            </a:r>
            <a:r>
              <a:rPr lang="es-CU" sz="2000" u="none" dirty="0" smtClean="0">
                <a:solidFill>
                  <a:srgbClr val="FFC000"/>
                </a:solidFill>
              </a:rPr>
              <a:t>  </a:t>
            </a:r>
            <a:r>
              <a:rPr lang="es-CU" u="none" dirty="0" smtClean="0">
                <a:solidFill>
                  <a:srgbClr val="FFC000"/>
                </a:solidFill>
              </a:rPr>
              <a:t>una parte breve de la introducción, el problema, el objetivo, </a:t>
            </a:r>
            <a:r>
              <a:rPr lang="es-CU" u="none" dirty="0">
                <a:solidFill>
                  <a:srgbClr val="FFC000"/>
                </a:solidFill>
              </a:rPr>
              <a:t>los métodos e instrumentos de recolección de datos </a:t>
            </a:r>
            <a:r>
              <a:rPr lang="es-CU" u="none" dirty="0" smtClean="0">
                <a:solidFill>
                  <a:srgbClr val="FFC000"/>
                </a:solidFill>
              </a:rPr>
              <a:t>y de procesamiento, principles resultados a alcanzar. No puede sobrepasar las </a:t>
            </a:r>
            <a:r>
              <a:rPr lang="es-CU" u="none" dirty="0" smtClean="0">
                <a:solidFill>
                  <a:srgbClr val="FF0000"/>
                </a:solidFill>
              </a:rPr>
              <a:t>250</a:t>
            </a:r>
            <a:r>
              <a:rPr lang="es-CU" u="none" dirty="0" smtClean="0">
                <a:solidFill>
                  <a:srgbClr val="FFC000"/>
                </a:solidFill>
              </a:rPr>
              <a:t> palabras. </a:t>
            </a:r>
            <a:endParaRPr lang="es-ES" u="none" dirty="0">
              <a:solidFill>
                <a:srgbClr val="FFC000"/>
              </a:solidFill>
            </a:endParaRPr>
          </a:p>
        </p:txBody>
      </p:sp>
    </p:spTree>
    <p:extLst>
      <p:ext uri="{BB962C8B-B14F-4D97-AF65-F5344CB8AC3E}">
        <p14:creationId xmlns:p14="http://schemas.microsoft.com/office/powerpoint/2010/main" val="336964965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042988" y="1946275"/>
            <a:ext cx="7273925" cy="1131888"/>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ES" altLang="zh-CN" u="none">
                <a:latin typeface="Arial" panose="020B0604020202020204" pitchFamily="34" charset="0"/>
                <a:ea typeface="SimSun" panose="02010600030101010101" pitchFamily="2" charset="-122"/>
                <a:cs typeface="Arial" panose="020B0604020202020204" pitchFamily="34" charset="0"/>
              </a:rPr>
              <a:t>Título: </a:t>
            </a:r>
            <a:r>
              <a:rPr lang="es-CU" u="none">
                <a:latin typeface="Arial" panose="020B0604020202020204" pitchFamily="34" charset="0"/>
                <a:ea typeface="SimSun" panose="02010600030101010101" pitchFamily="2" charset="-122"/>
                <a:cs typeface="Arial" panose="020B0604020202020204" pitchFamily="34" charset="0"/>
              </a:rPr>
              <a:t>Debe redactarse de modo claro, preciso, en correspondencia con el problema y los objetivos.</a:t>
            </a:r>
            <a:endParaRPr lang="es-ES" altLang="zh-CN" u="none">
              <a:latin typeface="Arial" panose="020B0604020202020204" pitchFamily="34" charset="0"/>
              <a:ea typeface="SimSun" panose="02010600030101010101" pitchFamily="2" charset="-122"/>
              <a:cs typeface="Arial" panose="020B0604020202020204" pitchFamily="34" charset="0"/>
            </a:endParaRPr>
          </a:p>
        </p:txBody>
      </p:sp>
      <p:sp>
        <p:nvSpPr>
          <p:cNvPr id="15363" name="Text Box 3"/>
          <p:cNvSpPr txBox="1">
            <a:spLocks noChangeArrowheads="1"/>
          </p:cNvSpPr>
          <p:nvPr/>
        </p:nvSpPr>
        <p:spPr bwMode="auto">
          <a:xfrm>
            <a:off x="1042988" y="555625"/>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827584" y="1851025"/>
            <a:ext cx="7489329" cy="2170113"/>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Planteamiento del problema</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Pregunta de investigación.</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hipótesis de investigación.</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Principales resultados, económicos y/o sociales a obtener.</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Novedad científico y bibliografía.</a:t>
            </a:r>
          </a:p>
        </p:txBody>
      </p:sp>
      <p:sp>
        <p:nvSpPr>
          <p:cNvPr id="17411" name="Text Box 3"/>
          <p:cNvSpPr txBox="1">
            <a:spLocks noChangeArrowheads="1"/>
          </p:cNvSpPr>
          <p:nvPr/>
        </p:nvSpPr>
        <p:spPr bwMode="auto">
          <a:xfrm>
            <a:off x="827584" y="1419225"/>
            <a:ext cx="7489329" cy="369888"/>
          </a:xfrm>
          <a:prstGeom prst="rect">
            <a:avLst/>
          </a:prstGeom>
          <a:noFill/>
          <a:ln w="38100" algn="ctr">
            <a:solidFill>
              <a:srgbClr val="FF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spcBef>
                <a:spcPct val="50000"/>
              </a:spcBef>
            </a:pPr>
            <a:r>
              <a:rPr lang="es-ES" sz="1800" b="1" u="none" dirty="0" smtClean="0">
                <a:solidFill>
                  <a:srgbClr val="FFFF00"/>
                </a:solidFill>
                <a:latin typeface="Arial" panose="020B0604020202020204" pitchFamily="34" charset="0"/>
                <a:cs typeface="Arial" panose="020B0604020202020204" pitchFamily="34" charset="0"/>
              </a:rPr>
              <a:t>1</a:t>
            </a:r>
            <a:r>
              <a:rPr lang="es-ES" sz="1800" b="1" u="none" dirty="0" smtClean="0">
                <a:latin typeface="Arial" panose="020B0604020202020204" pitchFamily="34" charset="0"/>
                <a:cs typeface="Arial" panose="020B0604020202020204" pitchFamily="34" charset="0"/>
              </a:rPr>
              <a:t>) (</a:t>
            </a:r>
            <a:r>
              <a:rPr lang="es-ES" sz="1800" b="1" u="none" dirty="0" smtClean="0">
                <a:solidFill>
                  <a:srgbClr val="FFC000"/>
                </a:solidFill>
                <a:latin typeface="Arial" panose="020B0604020202020204" pitchFamily="34" charset="0"/>
                <a:cs typeface="Arial" panose="020B0604020202020204" pitchFamily="34" charset="0"/>
              </a:rPr>
              <a:t>ESTADO </a:t>
            </a:r>
            <a:r>
              <a:rPr lang="es-ES" sz="1800" b="1" u="none" dirty="0">
                <a:solidFill>
                  <a:srgbClr val="FFC000"/>
                </a:solidFill>
                <a:latin typeface="Arial" panose="020B0604020202020204" pitchFamily="34" charset="0"/>
                <a:cs typeface="Arial" panose="020B0604020202020204" pitchFamily="34" charset="0"/>
              </a:rPr>
              <a:t>DE LA TEMÁTICA A </a:t>
            </a:r>
            <a:r>
              <a:rPr lang="es-ES" sz="1800" b="1" u="none" dirty="0" smtClean="0">
                <a:solidFill>
                  <a:srgbClr val="FFC000"/>
                </a:solidFill>
                <a:latin typeface="Arial" panose="020B0604020202020204" pitchFamily="34" charset="0"/>
                <a:cs typeface="Arial" panose="020B0604020202020204" pitchFamily="34" charset="0"/>
              </a:rPr>
              <a:t>INVESTIGAR </a:t>
            </a:r>
            <a:r>
              <a:rPr lang="es-ES" sz="1800" b="1" u="none" dirty="0" smtClean="0">
                <a:latin typeface="Arial" panose="020B0604020202020204" pitchFamily="34" charset="0"/>
                <a:cs typeface="Arial" panose="020B0604020202020204" pitchFamily="34" charset="0"/>
              </a:rPr>
              <a:t>)</a:t>
            </a:r>
            <a:endParaRPr lang="es-ES" sz="1800" b="1" u="none" dirty="0">
              <a:latin typeface="Arial" panose="020B0604020202020204" pitchFamily="34" charset="0"/>
              <a:cs typeface="Arial" panose="020B0604020202020204" pitchFamily="34" charset="0"/>
            </a:endParaRPr>
          </a:p>
        </p:txBody>
      </p:sp>
      <p:sp>
        <p:nvSpPr>
          <p:cNvPr id="17412" name="Text Box 3"/>
          <p:cNvSpPr txBox="1">
            <a:spLocks noChangeArrowheads="1"/>
          </p:cNvSpPr>
          <p:nvPr/>
        </p:nvSpPr>
        <p:spPr bwMode="auto">
          <a:xfrm>
            <a:off x="1042988" y="555625"/>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51520" y="699542"/>
            <a:ext cx="8568952" cy="1200329"/>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defPPr>
              <a:defRPr lang="es-ES"/>
            </a:defPPr>
            <a:lvl1pPr marL="285750" indent="-285750" eaLnBrk="1" hangingPunct="1">
              <a:lnSpc>
                <a:spcPct val="150000"/>
              </a:lnSpc>
              <a:buFont typeface="Wingdings" panose="05000000000000000000" pitchFamily="2" charset="2"/>
              <a:buChar char="ü"/>
              <a:defRPr sz="1800" u="none">
                <a:solidFill>
                  <a:schemeClr val="tx1"/>
                </a:solidFill>
                <a:latin typeface="Arial" pitchFamily="34" charset="0"/>
                <a:cs typeface="Arial" pitchFamily="34" charset="0"/>
              </a:defRPr>
            </a:lvl1pPr>
          </a:lstStyle>
          <a:p>
            <a:pPr marL="0" indent="0">
              <a:buNone/>
            </a:pPr>
            <a:r>
              <a:rPr lang="es-ES" altLang="zh-CN" sz="2000" dirty="0">
                <a:solidFill>
                  <a:srgbClr val="FFFF00"/>
                </a:solidFill>
              </a:rPr>
              <a:t>2.</a:t>
            </a:r>
            <a:r>
              <a:rPr lang="es-ES" altLang="zh-CN" sz="2000" dirty="0"/>
              <a:t> </a:t>
            </a:r>
            <a:r>
              <a:rPr lang="es-ES" altLang="zh-CN" sz="2800" dirty="0" smtClean="0">
                <a:solidFill>
                  <a:srgbClr val="FFC000"/>
                </a:solidFill>
              </a:rPr>
              <a:t>Objetivos</a:t>
            </a:r>
            <a:r>
              <a:rPr lang="es-ES" altLang="zh-CN" sz="2000" dirty="0" smtClean="0"/>
              <a:t>: </a:t>
            </a:r>
            <a:r>
              <a:rPr lang="es-ES" sz="2000" dirty="0"/>
              <a:t>Enuncie (el o los) Objetivos generales y específicos (Deben ser medibles y alcanzables</a:t>
            </a:r>
            <a:r>
              <a:rPr lang="es-ES" sz="2000" dirty="0" smtClean="0"/>
              <a:t>)</a:t>
            </a:r>
            <a:endParaRPr lang="es-ES" sz="2000" dirty="0"/>
          </a:p>
        </p:txBody>
      </p:sp>
      <p:sp>
        <p:nvSpPr>
          <p:cNvPr id="19459" name="Text Box 3"/>
          <p:cNvSpPr txBox="1">
            <a:spLocks noChangeArrowheads="1"/>
          </p:cNvSpPr>
          <p:nvPr/>
        </p:nvSpPr>
        <p:spPr bwMode="auto">
          <a:xfrm>
            <a:off x="1021315" y="12347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    Partes </a:t>
            </a:r>
            <a:r>
              <a:rPr lang="es-ES" altLang="zh-CN" b="1" u="none" dirty="0">
                <a:latin typeface="Arial" panose="020B0604020202020204" pitchFamily="34" charset="0"/>
                <a:ea typeface="SimSun" panose="02010600030101010101" pitchFamily="2" charset="-122"/>
                <a:cs typeface="Arial" panose="020B0604020202020204" pitchFamily="34" charset="0"/>
              </a:rPr>
              <a:t>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4" name="Text Box 2"/>
          <p:cNvSpPr txBox="1">
            <a:spLocks noChangeArrowheads="1"/>
          </p:cNvSpPr>
          <p:nvPr/>
        </p:nvSpPr>
        <p:spPr bwMode="auto">
          <a:xfrm>
            <a:off x="107504" y="1952709"/>
            <a:ext cx="8928992" cy="3139321"/>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defPPr>
              <a:defRPr lang="es-ES"/>
            </a:defPPr>
            <a:lvl1pPr marL="285750" indent="-285750" eaLnBrk="1" hangingPunct="1">
              <a:lnSpc>
                <a:spcPct val="150000"/>
              </a:lnSpc>
              <a:buFont typeface="Wingdings" panose="05000000000000000000" pitchFamily="2" charset="2"/>
              <a:buChar char="ü"/>
              <a:defRPr sz="1800" u="none">
                <a:solidFill>
                  <a:schemeClr val="tx1"/>
                </a:solidFill>
                <a:latin typeface="Arial" pitchFamily="34" charset="0"/>
                <a:cs typeface="Arial" pitchFamily="34" charset="0"/>
              </a:defRPr>
            </a:lvl1pPr>
          </a:lstStyle>
          <a:p>
            <a:pPr marL="0" indent="0">
              <a:buNone/>
            </a:pPr>
            <a:r>
              <a:rPr lang="es-ES" altLang="zh-CN" dirty="0" smtClean="0">
                <a:solidFill>
                  <a:srgbClr val="FFFF00"/>
                </a:solidFill>
              </a:rPr>
              <a:t>3.</a:t>
            </a:r>
            <a:r>
              <a:rPr lang="es-ES" altLang="zh-CN" dirty="0" smtClean="0"/>
              <a:t> </a:t>
            </a:r>
            <a:r>
              <a:rPr lang="es-ES" altLang="zh-CN" sz="2400" dirty="0" smtClean="0">
                <a:solidFill>
                  <a:srgbClr val="FFC000"/>
                </a:solidFill>
              </a:rPr>
              <a:t>Metodología</a:t>
            </a:r>
            <a:r>
              <a:rPr lang="es-ES" altLang="zh-CN" dirty="0" smtClean="0"/>
              <a:t>:</a:t>
            </a:r>
          </a:p>
          <a:p>
            <a:r>
              <a:rPr lang="es-CU" altLang="zh-CN" dirty="0"/>
              <a:t> </a:t>
            </a:r>
            <a:r>
              <a:rPr lang="es-CU" altLang="zh-CN" dirty="0" smtClean="0"/>
              <a:t>Clasificación de la investigación( Innnovación – Desarrollo) y según ejes.</a:t>
            </a:r>
            <a:endParaRPr lang="es-ES" altLang="zh-CN" dirty="0" smtClean="0"/>
          </a:p>
          <a:p>
            <a:r>
              <a:rPr lang="es-ES" dirty="0" smtClean="0"/>
              <a:t> Aspecto general del Estudio. (contexto temporal y geográfico). .</a:t>
            </a:r>
          </a:p>
          <a:p>
            <a:r>
              <a:rPr lang="es-ES" dirty="0"/>
              <a:t> </a:t>
            </a:r>
            <a:r>
              <a:rPr lang="es-ES" dirty="0" smtClean="0"/>
              <a:t>Población. Muestra y diseño </a:t>
            </a:r>
            <a:r>
              <a:rPr lang="es-ES" dirty="0" err="1" smtClean="0"/>
              <a:t>muestral</a:t>
            </a:r>
            <a:r>
              <a:rPr lang="es-ES" dirty="0"/>
              <a:t> </a:t>
            </a:r>
            <a:r>
              <a:rPr lang="es-ES" dirty="0" smtClean="0"/>
              <a:t>(cálculo y selección).</a:t>
            </a:r>
          </a:p>
          <a:p>
            <a:r>
              <a:rPr lang="es-ES" dirty="0"/>
              <a:t> </a:t>
            </a:r>
            <a:r>
              <a:rPr lang="es-ES" dirty="0" smtClean="0"/>
              <a:t>Métodos, técnicas y procedimientos de obtención de datos.</a:t>
            </a:r>
          </a:p>
          <a:p>
            <a:r>
              <a:rPr lang="es-ES" dirty="0"/>
              <a:t> </a:t>
            </a:r>
            <a:r>
              <a:rPr lang="es-ES" dirty="0" smtClean="0"/>
              <a:t>Describir las variables y su </a:t>
            </a:r>
            <a:r>
              <a:rPr lang="es-ES" dirty="0" err="1" smtClean="0"/>
              <a:t>operacionalización</a:t>
            </a:r>
            <a:r>
              <a:rPr lang="es-ES" dirty="0"/>
              <a:t>,</a:t>
            </a:r>
            <a:r>
              <a:rPr lang="es-ES" dirty="0" smtClean="0"/>
              <a:t> (criterios de inclusión o exclusión).</a:t>
            </a:r>
          </a:p>
          <a:p>
            <a:r>
              <a:rPr lang="es-ES" dirty="0"/>
              <a:t> </a:t>
            </a:r>
            <a:r>
              <a:rPr lang="es-ES" dirty="0" smtClean="0"/>
              <a:t>Consideraciones éticas.</a:t>
            </a:r>
            <a:endParaRPr lang="es-E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    Partes </a:t>
            </a:r>
            <a:r>
              <a:rPr lang="es-ES" altLang="zh-CN" b="1" u="none" dirty="0">
                <a:latin typeface="Arial" panose="020B0604020202020204" pitchFamily="34" charset="0"/>
                <a:ea typeface="SimSun" panose="02010600030101010101" pitchFamily="2" charset="-122"/>
                <a:cs typeface="Arial" panose="020B0604020202020204" pitchFamily="34" charset="0"/>
              </a:rPr>
              <a:t>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3" name="6 Rectángulo"/>
          <p:cNvSpPr/>
          <p:nvPr/>
        </p:nvSpPr>
        <p:spPr>
          <a:xfrm>
            <a:off x="899591" y="803850"/>
            <a:ext cx="7273925" cy="2169825"/>
          </a:xfrm>
          <a:prstGeom prst="rect">
            <a:avLst/>
          </a:prstGeom>
          <a:noFill/>
          <a:ln w="38100"/>
        </p:spPr>
        <p:style>
          <a:lnRef idx="1">
            <a:schemeClr val="accent1"/>
          </a:lnRef>
          <a:fillRef idx="2">
            <a:schemeClr val="accent1"/>
          </a:fillRef>
          <a:effectRef idx="1">
            <a:schemeClr val="accent1"/>
          </a:effectRef>
          <a:fontRef idx="minor">
            <a:schemeClr val="dk1"/>
          </a:fontRef>
        </p:style>
        <p:txBody>
          <a:bodyPr>
            <a:spAutoFit/>
          </a:bodyPr>
          <a:lstStyle/>
          <a:p>
            <a:pPr eaLnBrk="1" hangingPunct="1">
              <a:lnSpc>
                <a:spcPct val="150000"/>
              </a:lnSpc>
              <a:defRPr/>
            </a:pPr>
            <a:r>
              <a:rPr lang="es-ES" sz="1800" b="1" u="none" dirty="0" smtClean="0">
                <a:solidFill>
                  <a:srgbClr val="FFFF00"/>
                </a:solidFill>
                <a:latin typeface="Arial" pitchFamily="34" charset="0"/>
                <a:cs typeface="Arial" pitchFamily="34" charset="0"/>
              </a:rPr>
              <a:t>4. </a:t>
            </a:r>
            <a:r>
              <a:rPr lang="es-ES" sz="1800" u="none" dirty="0" smtClean="0">
                <a:solidFill>
                  <a:schemeClr val="tx1"/>
                </a:solidFill>
                <a:latin typeface="Arial" pitchFamily="34" charset="0"/>
                <a:cs typeface="Arial" pitchFamily="34" charset="0"/>
              </a:rPr>
              <a:t>Cronograma.</a:t>
            </a:r>
          </a:p>
          <a:p>
            <a:pPr eaLnBrk="1" hangingPunct="1">
              <a:lnSpc>
                <a:spcPct val="150000"/>
              </a:lnSpc>
              <a:defRPr/>
            </a:pPr>
            <a:endParaRPr lang="es-ES" sz="1800" u="none" dirty="0">
              <a:solidFill>
                <a:schemeClr val="tx1"/>
              </a:solidFill>
              <a:latin typeface="Arial" pitchFamily="34" charset="0"/>
              <a:cs typeface="Arial" pitchFamily="34" charset="0"/>
            </a:endParaRPr>
          </a:p>
          <a:p>
            <a:pPr eaLnBrk="1" hangingPunct="1">
              <a:lnSpc>
                <a:spcPct val="150000"/>
              </a:lnSpc>
              <a:defRPr/>
            </a:pPr>
            <a:endParaRPr lang="es-ES" sz="1800" u="none" dirty="0" smtClean="0">
              <a:solidFill>
                <a:schemeClr val="tx1"/>
              </a:solidFill>
              <a:latin typeface="Arial" pitchFamily="34" charset="0"/>
              <a:cs typeface="Arial" pitchFamily="34" charset="0"/>
            </a:endParaRPr>
          </a:p>
          <a:p>
            <a:pPr eaLnBrk="1" hangingPunct="1">
              <a:lnSpc>
                <a:spcPct val="150000"/>
              </a:lnSpc>
              <a:defRPr/>
            </a:pPr>
            <a:endParaRPr lang="es-ES" sz="1800" u="none" dirty="0">
              <a:solidFill>
                <a:schemeClr val="tx1"/>
              </a:solidFill>
              <a:latin typeface="Arial" pitchFamily="34" charset="0"/>
              <a:cs typeface="Arial" pitchFamily="34" charset="0"/>
            </a:endParaRPr>
          </a:p>
          <a:p>
            <a:pPr eaLnBrk="1" hangingPunct="1">
              <a:lnSpc>
                <a:spcPct val="150000"/>
              </a:lnSpc>
              <a:defRPr/>
            </a:pPr>
            <a:endParaRPr lang="es-ES" sz="1800" u="none" dirty="0">
              <a:solidFill>
                <a:schemeClr val="tx1"/>
              </a:solidFill>
              <a:latin typeface="Arial" pitchFamily="34" charset="0"/>
              <a:cs typeface="Arial"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9456735"/>
              </p:ext>
            </p:extLst>
          </p:nvPr>
        </p:nvGraphicFramePr>
        <p:xfrm>
          <a:off x="1115616" y="1491630"/>
          <a:ext cx="6840759" cy="1112520"/>
        </p:xfrm>
        <a:graphic>
          <a:graphicData uri="http://schemas.openxmlformats.org/drawingml/2006/table">
            <a:tbl>
              <a:tblPr firstRow="1" bandRow="1">
                <a:tableStyleId>{5C22544A-7EE6-4342-B048-85BDC9FD1C3A}</a:tableStyleId>
              </a:tblPr>
              <a:tblGrid>
                <a:gridCol w="2736304"/>
                <a:gridCol w="1824202"/>
                <a:gridCol w="2280253"/>
              </a:tblGrid>
              <a:tr h="370840">
                <a:tc>
                  <a:txBody>
                    <a:bodyPr/>
                    <a:lstStyle/>
                    <a:p>
                      <a:r>
                        <a:rPr lang="es-ES" dirty="0" smtClean="0"/>
                        <a:t>Actividades principales</a:t>
                      </a:r>
                      <a:endParaRPr lang="es-ES" dirty="0"/>
                    </a:p>
                  </a:txBody>
                  <a:tcPr/>
                </a:tc>
                <a:tc>
                  <a:txBody>
                    <a:bodyPr/>
                    <a:lstStyle/>
                    <a:p>
                      <a:r>
                        <a:rPr lang="es-ES" dirty="0" smtClean="0"/>
                        <a:t>Fecha</a:t>
                      </a:r>
                      <a:r>
                        <a:rPr lang="es-ES" baseline="0" dirty="0" smtClean="0"/>
                        <a:t> de inicio</a:t>
                      </a:r>
                      <a:endParaRPr lang="es-ES" dirty="0"/>
                    </a:p>
                  </a:txBody>
                  <a:tcPr/>
                </a:tc>
                <a:tc>
                  <a:txBody>
                    <a:bodyPr/>
                    <a:lstStyle/>
                    <a:p>
                      <a:r>
                        <a:rPr lang="es-ES" dirty="0" smtClean="0"/>
                        <a:t>Fecha de</a:t>
                      </a:r>
                      <a:r>
                        <a:rPr lang="es-ES" baseline="0" dirty="0" smtClean="0"/>
                        <a:t> terminación</a:t>
                      </a:r>
                      <a:endParaRPr lang="es-ES" dirty="0"/>
                    </a:p>
                  </a:txBody>
                  <a:tcPr/>
                </a:tc>
              </a:tr>
              <a:tr h="370840">
                <a:tc>
                  <a:txBody>
                    <a:bodyPr/>
                    <a:lstStyle/>
                    <a:p>
                      <a:endParaRPr lang="es-ES" dirty="0"/>
                    </a:p>
                  </a:txBody>
                  <a:tcPr/>
                </a:tc>
                <a:tc>
                  <a:txBody>
                    <a:bodyPr/>
                    <a:lstStyle/>
                    <a:p>
                      <a:endParaRPr lang="es-ES"/>
                    </a:p>
                  </a:txBody>
                  <a:tcPr/>
                </a:tc>
                <a:tc>
                  <a:txBody>
                    <a:bodyPr/>
                    <a:lstStyle/>
                    <a:p>
                      <a:endParaRPr lang="es-ES"/>
                    </a:p>
                  </a:txBody>
                  <a:tcPr/>
                </a:tc>
              </a:tr>
              <a:tr h="370840">
                <a:tc>
                  <a:txBody>
                    <a:bodyPr/>
                    <a:lstStyle/>
                    <a:p>
                      <a:endParaRPr lang="es-ES"/>
                    </a:p>
                  </a:txBody>
                  <a:tcPr/>
                </a:tc>
                <a:tc>
                  <a:txBody>
                    <a:bodyPr/>
                    <a:lstStyle/>
                    <a:p>
                      <a:endParaRPr lang="es-ES"/>
                    </a:p>
                  </a:txBody>
                  <a:tcPr/>
                </a:tc>
                <a:tc>
                  <a:txBody>
                    <a:bodyPr/>
                    <a:lstStyle/>
                    <a:p>
                      <a:endParaRPr lang="es-ES" dirty="0"/>
                    </a:p>
                  </a:txBody>
                  <a:tcPr/>
                </a:tc>
              </a:tr>
            </a:tbl>
          </a:graphicData>
        </a:graphic>
      </p:graphicFrame>
      <p:sp>
        <p:nvSpPr>
          <p:cNvPr id="5" name="6 Rectángulo"/>
          <p:cNvSpPr/>
          <p:nvPr/>
        </p:nvSpPr>
        <p:spPr>
          <a:xfrm>
            <a:off x="899591" y="2973675"/>
            <a:ext cx="7273925" cy="1754326"/>
          </a:xfrm>
          <a:prstGeom prst="rect">
            <a:avLst/>
          </a:prstGeom>
          <a:noFill/>
          <a:ln w="38100"/>
        </p:spPr>
        <p:style>
          <a:lnRef idx="1">
            <a:schemeClr val="accent1"/>
          </a:lnRef>
          <a:fillRef idx="2">
            <a:schemeClr val="accent1"/>
          </a:fillRef>
          <a:effectRef idx="1">
            <a:schemeClr val="accent1"/>
          </a:effectRef>
          <a:fontRef idx="minor">
            <a:schemeClr val="dk1"/>
          </a:fontRef>
        </p:style>
        <p:txBody>
          <a:bodyPr>
            <a:spAutoFit/>
          </a:bodyPr>
          <a:lstStyle/>
          <a:p>
            <a:pPr marL="0" lvl="1" algn="just" eaLnBrk="1" hangingPunct="1">
              <a:lnSpc>
                <a:spcPct val="150000"/>
              </a:lnSpc>
              <a:buClr>
                <a:srgbClr val="FFFF00"/>
              </a:buClr>
            </a:pPr>
            <a:r>
              <a:rPr lang="es-ES" sz="1800" b="1" u="none" dirty="0" smtClean="0">
                <a:solidFill>
                  <a:srgbClr val="FFFF00"/>
                </a:solidFill>
                <a:latin typeface="Arial" pitchFamily="34" charset="0"/>
                <a:cs typeface="Arial" pitchFamily="34" charset="0"/>
              </a:rPr>
              <a:t>5.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Recursos (</a:t>
            </a:r>
            <a:r>
              <a:rPr lang="es-ES"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incluye recursos materiales, salarios, servicios e 	inversiones que conforman la ficha de costo planificada).</a:t>
            </a:r>
          </a:p>
          <a:p>
            <a:pPr marL="0" lvl="1" algn="just" eaLnBrk="1" hangingPunct="1">
              <a:lnSpc>
                <a:spcPct val="150000"/>
              </a:lnSpc>
              <a:buClr>
                <a:srgbClr val="FFFF00"/>
              </a:buClr>
            </a:pPr>
            <a:r>
              <a:rPr lang="pt-PT" altLang="zh-CN" sz="1800" b="1" u="none" dirty="0" smtClean="0">
                <a:solidFill>
                  <a:srgbClr val="FFFF00"/>
                </a:solidFill>
                <a:latin typeface="Arial" panose="020B0604020202020204" pitchFamily="34" charset="0"/>
                <a:ea typeface="SimSun" panose="02010600030101010101" pitchFamily="2" charset="-122"/>
                <a:cs typeface="Arial" panose="020B0604020202020204" pitchFamily="34" charset="0"/>
              </a:rPr>
              <a:t>6.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Referencias bibliográficas.</a:t>
            </a:r>
          </a:p>
          <a:p>
            <a:pPr marL="0" lvl="1" algn="just" eaLnBrk="1" hangingPunct="1">
              <a:lnSpc>
                <a:spcPct val="150000"/>
              </a:lnSpc>
              <a:buClr>
                <a:srgbClr val="FFFF00"/>
              </a:buClr>
            </a:pPr>
            <a:r>
              <a:rPr lang="pt-PT" altLang="zh-CN" sz="1800" b="1" u="none" dirty="0" smtClean="0">
                <a:solidFill>
                  <a:srgbClr val="FFFF00"/>
                </a:solidFill>
                <a:latin typeface="Arial" panose="020B0604020202020204" pitchFamily="34" charset="0"/>
                <a:ea typeface="SimSun" panose="02010600030101010101" pitchFamily="2" charset="-122"/>
                <a:cs typeface="Arial" panose="020B0604020202020204" pitchFamily="34" charset="0"/>
              </a:rPr>
              <a:t>7.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Anexos (incluye plan de tabulación e instrumentos a utilizar).</a:t>
            </a:r>
            <a:endParaRPr lang="es-ES" sz="1800" u="none"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21306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385888" y="773113"/>
            <a:ext cx="6318250" cy="341630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2173288" indent="-457200">
              <a:defRPr sz="2400" u="sng">
                <a:solidFill>
                  <a:schemeClr val="tx1"/>
                </a:solidFill>
                <a:latin typeface="Times New Roman" panose="02020603050405020304" pitchFamily="18" charset="0"/>
              </a:defRPr>
            </a:lvl3pPr>
            <a:lvl4pPr marL="2809875" indent="-457200">
              <a:defRPr sz="2400" u="sng">
                <a:solidFill>
                  <a:schemeClr val="tx1"/>
                </a:solidFill>
                <a:latin typeface="Times New Roman" panose="02020603050405020304" pitchFamily="18" charset="0"/>
              </a:defRPr>
            </a:lvl4pPr>
            <a:lvl5pPr marL="3446463" indent="-457200">
              <a:defRPr sz="2400" u="sng">
                <a:solidFill>
                  <a:schemeClr val="tx1"/>
                </a:solidFill>
                <a:latin typeface="Times New Roman" panose="02020603050405020304" pitchFamily="18" charset="0"/>
              </a:defRPr>
            </a:lvl5pPr>
            <a:lvl6pPr marL="390366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436086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81806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527526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None/>
            </a:pPr>
            <a:r>
              <a:rPr lang="es-ES" altLang="zh-CN" sz="1800" u="none">
                <a:latin typeface="Arial" panose="020B0604020202020204" pitchFamily="34" charset="0"/>
                <a:ea typeface="SimSun" panose="02010600030101010101" pitchFamily="2" charset="-122"/>
                <a:cs typeface="Arial" panose="020B0604020202020204" pitchFamily="34" charset="0"/>
              </a:rPr>
              <a:t>Fuentes fundamentales de financiamiento de proyectos en Salud Pública en Cuba: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Ministerio de Ciencia, Tecnología y Medio Ambiente (CITMA).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Ministerio de Salud Pública.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Consejo de Estado.</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Otros ministerios, empresas y ramas de la economía nacional.</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179512" y="339502"/>
            <a:ext cx="2304256" cy="4339650"/>
          </a:xfrm>
          <a:prstGeom prst="rect">
            <a:avLst/>
          </a:prstGeom>
          <a:noFill/>
          <a:ln w="9525" algn="ctr">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Programas</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a los</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 que deben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responder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los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proyectos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en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Salud Pública</a:t>
            </a:r>
            <a:endParaRPr lang="es-ES" u="none">
              <a:latin typeface="Arial" panose="020B0604020202020204" pitchFamily="34" charset="0"/>
              <a:ea typeface="SimSun" panose="02010600030101010101" pitchFamily="2" charset="-122"/>
              <a:cs typeface="Arial" panose="020B0604020202020204" pitchFamily="34" charset="0"/>
            </a:endParaRPr>
          </a:p>
        </p:txBody>
      </p:sp>
      <p:sp>
        <p:nvSpPr>
          <p:cNvPr id="4" name="Marcador de contenido 2"/>
          <p:cNvSpPr txBox="1">
            <a:spLocks/>
          </p:cNvSpPr>
          <p:nvPr/>
        </p:nvSpPr>
        <p:spPr>
          <a:xfrm>
            <a:off x="2627784" y="198833"/>
            <a:ext cx="6408712" cy="4620988"/>
          </a:xfrm>
          <a:prstGeom prst="rect">
            <a:avLst/>
          </a:prstGeom>
        </p:spPr>
        <p:txBody>
          <a:bodyPr vert="horz" lIns="91440" tIns="45720" rIns="91440" bIns="45720" rtlCol="0">
            <a:noAutofit/>
          </a:bodyPr>
          <a:lst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Morbilidad y mortalidad por Enfermedades Vasculares y Metabólicas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Morbilidad y mortalidad por Tumores Malignos y sus causas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Envejecimiento Poblacional</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Atención Materno-Infantil</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Eventos Higiénico-Epidemiológicos y sus causas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Sociedad, Familia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Regulación, Legislación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Innovación en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Economía de la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Cambio Climático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err="1" smtClean="0">
                <a:ln>
                  <a:noFill/>
                </a:ln>
                <a:effectLst/>
                <a:uLnTx/>
                <a:uFillTx/>
                <a:latin typeface="Arial" panose="020B0604020202020204" pitchFamily="34" charset="0"/>
                <a:cs typeface="Arial" panose="020B0604020202020204" pitchFamily="34" charset="0"/>
              </a:rPr>
              <a:t>Nanociencia</a:t>
            </a: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 y nanotecnología</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8"/>
          <p:cNvGraphicFramePr>
            <a:graphicFrameLocks noChangeAspect="1"/>
          </p:cNvGraphicFramePr>
          <p:nvPr/>
        </p:nvGraphicFramePr>
        <p:xfrm>
          <a:off x="6046788" y="1714500"/>
          <a:ext cx="2292350" cy="1931988"/>
        </p:xfrm>
        <a:graphic>
          <a:graphicData uri="http://schemas.openxmlformats.org/presentationml/2006/ole">
            <mc:AlternateContent xmlns:mc="http://schemas.openxmlformats.org/markup-compatibility/2006">
              <mc:Choice xmlns:v="urn:schemas-microsoft-com:vml" Requires="v">
                <p:oleObj spid="_x0000_s49196" name="Clip" r:id="rId3" imgW="942857" imgH="952129" progId="MS_ClipArt_Gallery.5">
                  <p:embed/>
                </p:oleObj>
              </mc:Choice>
              <mc:Fallback>
                <p:oleObj name="Clip" r:id="rId3" imgW="942857" imgH="952129" progId="MS_ClipArt_Gallery.5">
                  <p:embed/>
                  <p:pic>
                    <p:nvPicPr>
                      <p:cNvPr id="0" name="Object 8"/>
                      <p:cNvPicPr>
                        <a:picLocks noChangeAspect="1" noChangeArrowheads="1"/>
                      </p:cNvPicPr>
                      <p:nvPr/>
                    </p:nvPicPr>
                    <p:blipFill>
                      <a:blip r:embed="rId4">
                        <a:lum bright="24000"/>
                        <a:grayscl/>
                        <a:extLst>
                          <a:ext uri="{28A0092B-C50C-407E-A947-70E740481C1C}">
                            <a14:useLocalDpi xmlns:a14="http://schemas.microsoft.com/office/drawing/2010/main" val="0"/>
                          </a:ext>
                        </a:extLst>
                      </a:blip>
                      <a:srcRect/>
                      <a:stretch>
                        <a:fillRect/>
                      </a:stretch>
                    </p:blipFill>
                    <p:spPr bwMode="auto">
                      <a:xfrm>
                        <a:off x="6046788" y="1714500"/>
                        <a:ext cx="229235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Text Box 5"/>
          <p:cNvSpPr txBox="1">
            <a:spLocks noChangeArrowheads="1"/>
          </p:cNvSpPr>
          <p:nvPr/>
        </p:nvSpPr>
        <p:spPr bwMode="auto">
          <a:xfrm>
            <a:off x="798350" y="1635646"/>
            <a:ext cx="46482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s-ES" altLang="es-ES" sz="4000" b="1" u="none" dirty="0">
                <a:effectLst>
                  <a:outerShdw blurRad="38100" dist="38100" dir="2700000" algn="tl">
                    <a:srgbClr val="000000"/>
                  </a:outerShdw>
                </a:effectLst>
                <a:latin typeface="Arial" charset="0"/>
              </a:rPr>
              <a:t>Informe final de la investigación</a:t>
            </a:r>
          </a:p>
        </p:txBody>
      </p:sp>
      <p:sp>
        <p:nvSpPr>
          <p:cNvPr id="49157" name="Rectangle 14"/>
          <p:cNvSpPr>
            <a:spLocks noChangeArrowheads="1"/>
          </p:cNvSpPr>
          <p:nvPr/>
        </p:nvSpPr>
        <p:spPr bwMode="auto">
          <a:xfrm>
            <a:off x="261938" y="222250"/>
            <a:ext cx="8680450" cy="472281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endParaRPr lang="en-US" altLang="en-US" sz="2400">
              <a:latin typeface="Times New Roman" panose="02020603050405020304" pitchFamily="18" charset="0"/>
            </a:endParaRPr>
          </a:p>
        </p:txBody>
      </p:sp>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411510"/>
            <a:ext cx="8280920" cy="2308324"/>
          </a:xfrm>
          <a:prstGeom prst="rect">
            <a:avLst/>
          </a:prstGeom>
          <a:ln w="44450">
            <a:solidFill>
              <a:srgbClr val="C00000"/>
            </a:solidFill>
          </a:ln>
        </p:spPr>
        <p:txBody>
          <a:bodyPr wrap="square">
            <a:spAutoFit/>
          </a:bodyPr>
          <a:lstStyle/>
          <a:p>
            <a:pPr algn="just">
              <a:lnSpc>
                <a:spcPct val="150000"/>
              </a:lnSpc>
            </a:pPr>
            <a:r>
              <a:rPr lang="es-ES" u="none" dirty="0">
                <a:latin typeface="+mn-lt"/>
              </a:rPr>
              <a:t>En Cuba hay una necesidad inaplazable de hacer más efectivas las alianzas universidades-centros de producción-entidades de Ciencia, tecnología e innovación, como premisa para lograr un mayor impacto de las investigaciones sobre los programas de desarrollo de la Isla.</a:t>
            </a:r>
          </a:p>
        </p:txBody>
      </p:sp>
      <p:sp>
        <p:nvSpPr>
          <p:cNvPr id="3" name="CuadroTexto 2"/>
          <p:cNvSpPr txBox="1"/>
          <p:nvPr/>
        </p:nvSpPr>
        <p:spPr>
          <a:xfrm>
            <a:off x="467544" y="3003798"/>
            <a:ext cx="8280920" cy="923330"/>
          </a:xfrm>
          <a:prstGeom prst="rect">
            <a:avLst/>
          </a:prstGeom>
          <a:noFill/>
        </p:spPr>
        <p:txBody>
          <a:bodyPr wrap="square" rtlCol="0">
            <a:spAutoFit/>
          </a:bodyPr>
          <a:lstStyle/>
          <a:p>
            <a:pPr algn="just"/>
            <a:r>
              <a:rPr lang="es-ES" sz="1800" u="none" dirty="0" smtClean="0">
                <a:solidFill>
                  <a:srgbClr val="FF0000"/>
                </a:solidFill>
              </a:rPr>
              <a:t>Tomado de</a:t>
            </a:r>
            <a:r>
              <a:rPr lang="es-ES" sz="1800" u="none" dirty="0" smtClean="0"/>
              <a:t>: </a:t>
            </a:r>
            <a:r>
              <a:rPr lang="es-ES" sz="1800" u="none" dirty="0" smtClean="0">
                <a:hlinkClick r:id="rId2"/>
              </a:rPr>
              <a:t>https</a:t>
            </a:r>
            <a:r>
              <a:rPr lang="es-ES" sz="1800" u="none" dirty="0">
                <a:hlinkClick r:id="rId2"/>
              </a:rPr>
              <a:t>://</a:t>
            </a:r>
            <a:r>
              <a:rPr lang="es-ES" sz="1800" u="none" dirty="0" smtClean="0">
                <a:hlinkClick r:id="rId2"/>
              </a:rPr>
              <a:t>www.tsp.gob.cu/noticias/ciencia-e-innovacion-tienen-que-significar-crecimiento-economico-y-desarrollo-social</a:t>
            </a:r>
            <a:endParaRPr lang="es-ES" sz="1800" u="none" dirty="0" smtClean="0"/>
          </a:p>
          <a:p>
            <a:pPr algn="just"/>
            <a:endParaRPr lang="es-ES" sz="1800" u="none" dirty="0"/>
          </a:p>
        </p:txBody>
      </p:sp>
    </p:spTree>
    <p:extLst>
      <p:ext uri="{BB962C8B-B14F-4D97-AF65-F5344CB8AC3E}">
        <p14:creationId xmlns:p14="http://schemas.microsoft.com/office/powerpoint/2010/main" val="783058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15616" y="771550"/>
            <a:ext cx="7273925" cy="2793842"/>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29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spcBef>
                <a:spcPct val="50000"/>
              </a:spcBef>
            </a:pPr>
            <a:r>
              <a:rPr lang="es-ES" altLang="zh-CN" b="1" u="none">
                <a:latin typeface="Arial" panose="020B0604020202020204" pitchFamily="34" charset="0"/>
                <a:cs typeface="方正姚体"/>
              </a:rPr>
              <a:t>Es el documento en el que se expresa lo acontecido durante la investigación. Su finalidad es comunicar los aspectos más relevantes, principalmente sus resultados y conclusiones. </a:t>
            </a:r>
          </a:p>
        </p:txBody>
      </p:sp>
      <p:sp>
        <p:nvSpPr>
          <p:cNvPr id="27662" name="Text Box 14"/>
          <p:cNvSpPr txBox="1">
            <a:spLocks noChangeArrowheads="1"/>
          </p:cNvSpPr>
          <p:nvPr/>
        </p:nvSpPr>
        <p:spPr bwMode="auto">
          <a:xfrm>
            <a:off x="1115617" y="3795886"/>
            <a:ext cx="7273924" cy="36933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1800" b="1" u="none" dirty="0">
                <a:solidFill>
                  <a:srgbClr val="002060"/>
                </a:solidFill>
                <a:latin typeface="Arial" panose="020B0604020202020204" pitchFamily="34" charset="0"/>
                <a:cs typeface="方正姚体"/>
              </a:rPr>
              <a:t>Debe dejar claro el aporte científico y social  de la investigación.</a:t>
            </a:r>
          </a:p>
        </p:txBody>
      </p:sp>
      <p:sp>
        <p:nvSpPr>
          <p:cNvPr id="5"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Informe de </a:t>
            </a:r>
            <a:r>
              <a:rPr lang="es-ES" altLang="zh-CN" b="1" u="none" dirty="0">
                <a:latin typeface="Arial" panose="020B0604020202020204" pitchFamily="34" charset="0"/>
                <a:ea typeface="SimSun" panose="02010600030101010101" pitchFamily="2" charset="-122"/>
                <a:cs typeface="Arial" panose="020B0604020202020204" pitchFamily="34" charset="0"/>
              </a:rPr>
              <a:t>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animEffect transition="in" filter="dissolve">
                                      <p:cBhvr>
                                        <p:cTn id="7" dur="500"/>
                                        <p:tgtEl>
                                          <p:spTgt spid="27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042077222"/>
              </p:ext>
            </p:extLst>
          </p:nvPr>
        </p:nvGraphicFramePr>
        <p:xfrm>
          <a:off x="1187625" y="915566"/>
          <a:ext cx="7107616" cy="3421396"/>
        </p:xfrm>
        <a:graphic>
          <a:graphicData uri="http://schemas.openxmlformats.org/drawingml/2006/table">
            <a:tbl>
              <a:tblPr firstRow="1">
                <a:tableStyleId>{2D5ABB26-0587-4C30-8999-92F81FD0307C}</a:tableStyleId>
              </a:tblPr>
              <a:tblGrid>
                <a:gridCol w="3674587">
                  <a:extLst>
                    <a:ext uri="{9D8B030D-6E8A-4147-A177-3AD203B41FA5}">
                      <a16:colId xmlns:a16="http://schemas.microsoft.com/office/drawing/2014/main" xmlns="" val="20000"/>
                    </a:ext>
                  </a:extLst>
                </a:gridCol>
                <a:gridCol w="3433029">
                  <a:extLst>
                    <a:ext uri="{9D8B030D-6E8A-4147-A177-3AD203B41FA5}">
                      <a16:colId xmlns:a16="http://schemas.microsoft.com/office/drawing/2014/main" xmlns="" val="20001"/>
                    </a:ext>
                  </a:extLst>
                </a:gridCol>
              </a:tblGrid>
              <a:tr h="3036888">
                <a:tc>
                  <a:txBody>
                    <a:bodyPr/>
                    <a:lstStyle/>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Título.</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Datos de identificación.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Resumen.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Introducción.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Material y métodos.</a:t>
                      </a:r>
                    </a:p>
                    <a:p>
                      <a:pPr marL="342900" indent="-342900">
                        <a:buFont typeface="+mj-lt"/>
                        <a:buAutoNum type="arabicParenR"/>
                      </a:pPr>
                      <a:endParaRPr lang="es-ES" sz="2000" dirty="0">
                        <a:latin typeface="Arial" panose="020B0604020202020204" pitchFamily="34" charset="0"/>
                        <a:cs typeface="Arial" panose="020B0604020202020204" pitchFamily="34" charset="0"/>
                      </a:endParaRPr>
                    </a:p>
                  </a:txBody>
                  <a:tcPr marL="68598" marR="68598" marT="34298" marB="34298">
                    <a:noFill/>
                  </a:tcPr>
                </a:tc>
                <a:tc>
                  <a:txBody>
                    <a:bodyPr/>
                    <a:lstStyle/>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Resultados.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Discusión.</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Conclusiones.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Referencias bibliográficas.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 Anexos.</a:t>
                      </a:r>
                    </a:p>
                    <a:p>
                      <a:endParaRPr lang="es-ES" sz="2000" dirty="0">
                        <a:latin typeface="Arial" panose="020B0604020202020204" pitchFamily="34" charset="0"/>
                        <a:cs typeface="Arial" panose="020B0604020202020204" pitchFamily="34" charset="0"/>
                      </a:endParaRPr>
                    </a:p>
                  </a:txBody>
                  <a:tcPr marL="68598" marR="68598" marT="34298" marB="34298">
                    <a:noFill/>
                  </a:tcPr>
                </a:tc>
                <a:extLst>
                  <a:ext uri="{0D108BD9-81ED-4DB2-BD59-A6C34878D82A}">
                    <a16:rowId xmlns:a16="http://schemas.microsoft.com/office/drawing/2014/main" xmlns="" val="10000"/>
                  </a:ext>
                </a:extLst>
              </a:tr>
            </a:tbl>
          </a:graphicData>
        </a:graphic>
      </p:graphicFrame>
      <p:sp>
        <p:nvSpPr>
          <p:cNvPr id="4"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Partes del informe de investigación</a:t>
            </a:r>
            <a:r>
              <a:rPr lang="es-ES" altLang="zh-CN" b="1" u="none" dirty="0">
                <a:latin typeface="Arial" panose="020B0604020202020204" pitchFamily="34" charset="0"/>
                <a:ea typeface="SimSun" panose="02010600030101010101" pitchFamily="2" charset="-122"/>
                <a:cs typeface="Arial" panose="020B0604020202020204" pitchFamily="34" charset="0"/>
              </a:rPr>
              <a:t>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73088" y="842963"/>
            <a:ext cx="7993062" cy="10906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Debe ser corto, preciso y específico y corresponderse en su totalidad con el problema de investigación y el objetivo general del estudio</a:t>
            </a:r>
          </a:p>
        </p:txBody>
      </p:sp>
      <p:sp>
        <p:nvSpPr>
          <p:cNvPr id="54275" name="Text Box 3"/>
          <p:cNvSpPr txBox="1">
            <a:spLocks noChangeArrowheads="1"/>
          </p:cNvSpPr>
          <p:nvPr/>
        </p:nvSpPr>
        <p:spPr bwMode="auto">
          <a:xfrm>
            <a:off x="609600" y="268288"/>
            <a:ext cx="7913688" cy="4603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Título</a:t>
            </a:r>
            <a:endParaRPr lang="es-ES" altLang="es-ES" sz="2400" b="1" u="none">
              <a:solidFill>
                <a:srgbClr val="002060"/>
              </a:solidFill>
              <a:latin typeface="Arial" panose="020B0604020202020204" pitchFamily="34" charset="0"/>
            </a:endParaRPr>
          </a:p>
        </p:txBody>
      </p:sp>
      <p:sp>
        <p:nvSpPr>
          <p:cNvPr id="54276" name="Text Box 4"/>
          <p:cNvSpPr txBox="1">
            <a:spLocks noChangeArrowheads="1"/>
          </p:cNvSpPr>
          <p:nvPr/>
        </p:nvSpPr>
        <p:spPr bwMode="auto">
          <a:xfrm>
            <a:off x="584200" y="2857500"/>
            <a:ext cx="7993063" cy="142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Incluye los investigadores, las instituciones científicas o académicas que han participado en la obtención de los resultados y las instituciones, organismos y agencias financieras del proyecto.</a:t>
            </a:r>
          </a:p>
        </p:txBody>
      </p:sp>
      <p:sp>
        <p:nvSpPr>
          <p:cNvPr id="54277" name="Text Box 5"/>
          <p:cNvSpPr txBox="1">
            <a:spLocks noChangeArrowheads="1"/>
          </p:cNvSpPr>
          <p:nvPr/>
        </p:nvSpPr>
        <p:spPr bwMode="auto">
          <a:xfrm>
            <a:off x="611188" y="2139950"/>
            <a:ext cx="7913687"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Datos de identificación</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573088" y="842963"/>
            <a:ext cx="7993062" cy="10906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No debe ser mayor de 250 palabras, incluye los objetivos y los   procedimientos básicos así como los principales resultados y las conclusiones.</a:t>
            </a:r>
          </a:p>
        </p:txBody>
      </p:sp>
      <p:sp>
        <p:nvSpPr>
          <p:cNvPr id="55299" name="Text Box 3"/>
          <p:cNvSpPr txBox="1">
            <a:spLocks noChangeArrowheads="1"/>
          </p:cNvSpPr>
          <p:nvPr/>
        </p:nvSpPr>
        <p:spPr bwMode="auto">
          <a:xfrm>
            <a:off x="609600" y="268288"/>
            <a:ext cx="7913688" cy="4603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Resumen</a:t>
            </a:r>
            <a:endParaRPr lang="es-ES" altLang="es-ES" sz="2400" b="1" u="none">
              <a:solidFill>
                <a:srgbClr val="002060"/>
              </a:solidFill>
              <a:latin typeface="Arial" panose="020B0604020202020204" pitchFamily="34" charset="0"/>
            </a:endParaRPr>
          </a:p>
        </p:txBody>
      </p:sp>
      <p:sp>
        <p:nvSpPr>
          <p:cNvPr id="55300" name="Text Box 5"/>
          <p:cNvSpPr txBox="1">
            <a:spLocks noChangeArrowheads="1"/>
          </p:cNvSpPr>
          <p:nvPr/>
        </p:nvSpPr>
        <p:spPr bwMode="auto">
          <a:xfrm>
            <a:off x="611188" y="2867025"/>
            <a:ext cx="7993062"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Debe quedar claramente identificado el problema de investigación, la justificación de por qué se realiza, el estado de la teoría en la que se inserta el tema, preguntas de la investigación e hipótesis.</a:t>
            </a:r>
          </a:p>
        </p:txBody>
      </p:sp>
      <p:sp>
        <p:nvSpPr>
          <p:cNvPr id="55301" name="Text Box 6"/>
          <p:cNvSpPr txBox="1">
            <a:spLocks noChangeArrowheads="1"/>
          </p:cNvSpPr>
          <p:nvPr/>
        </p:nvSpPr>
        <p:spPr bwMode="auto">
          <a:xfrm>
            <a:off x="611188" y="2211388"/>
            <a:ext cx="7913687"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Introducción</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517525" y="701675"/>
            <a:ext cx="7993063" cy="2085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Incluye la clasificación del estudio, el universo y la muestra, la operacionalización de las variables, los procedimientos para la recolección de la información, las consideraciones éticas así como las técnicas para el procesamiento estadístico de los datos.</a:t>
            </a:r>
          </a:p>
        </p:txBody>
      </p:sp>
      <p:sp>
        <p:nvSpPr>
          <p:cNvPr id="56323" name="Text Box 3"/>
          <p:cNvSpPr txBox="1">
            <a:spLocks noChangeArrowheads="1"/>
          </p:cNvSpPr>
          <p:nvPr/>
        </p:nvSpPr>
        <p:spPr bwMode="auto">
          <a:xfrm>
            <a:off x="468313" y="120650"/>
            <a:ext cx="8015287"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Material y métodos</a:t>
            </a:r>
            <a:endParaRPr lang="es-ES" altLang="es-ES" sz="2400" b="1" u="none">
              <a:solidFill>
                <a:srgbClr val="002060"/>
              </a:solidFill>
              <a:latin typeface="Arial" panose="020B0604020202020204" pitchFamily="34" charset="0"/>
            </a:endParaRPr>
          </a:p>
        </p:txBody>
      </p:sp>
      <p:sp>
        <p:nvSpPr>
          <p:cNvPr id="56324" name="Text Box 5"/>
          <p:cNvSpPr txBox="1">
            <a:spLocks noChangeArrowheads="1"/>
          </p:cNvSpPr>
          <p:nvPr/>
        </p:nvSpPr>
        <p:spPr bwMode="auto">
          <a:xfrm>
            <a:off x="517525" y="3538538"/>
            <a:ext cx="7993063" cy="1420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El texto es la principal forma de presentar los resultados, los cuadros (tablas) y los gráficos se utilizarán solo cuando aporten claridad a la exposición de los resultados.</a:t>
            </a:r>
          </a:p>
        </p:txBody>
      </p:sp>
      <p:sp>
        <p:nvSpPr>
          <p:cNvPr id="56325" name="Text Box 6"/>
          <p:cNvSpPr txBox="1">
            <a:spLocks noChangeArrowheads="1"/>
          </p:cNvSpPr>
          <p:nvPr/>
        </p:nvSpPr>
        <p:spPr bwMode="auto">
          <a:xfrm>
            <a:off x="546100" y="293211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Resultados</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61975" y="915988"/>
            <a:ext cx="7993063" cy="1416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Es la parte del informe donde el investigador aporta el nuevo conocimiento obtenido.  Se hace un interpretación de los resultados y  se comparan los hallazgos con los de otros autores.</a:t>
            </a:r>
          </a:p>
        </p:txBody>
      </p:sp>
      <p:sp>
        <p:nvSpPr>
          <p:cNvPr id="57347" name="Text Box 3"/>
          <p:cNvSpPr txBox="1">
            <a:spLocks noChangeArrowheads="1"/>
          </p:cNvSpPr>
          <p:nvPr/>
        </p:nvSpPr>
        <p:spPr bwMode="auto">
          <a:xfrm>
            <a:off x="609600" y="339725"/>
            <a:ext cx="7913688"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Discusión</a:t>
            </a:r>
            <a:endParaRPr lang="es-ES" altLang="es-ES" sz="2400" b="1" u="none">
              <a:solidFill>
                <a:srgbClr val="002060"/>
              </a:solidFill>
              <a:latin typeface="Arial" panose="020B0604020202020204" pitchFamily="34" charset="0"/>
            </a:endParaRPr>
          </a:p>
        </p:txBody>
      </p:sp>
      <p:sp>
        <p:nvSpPr>
          <p:cNvPr id="57348" name="Text Box 5"/>
          <p:cNvSpPr txBox="1">
            <a:spLocks noChangeArrowheads="1"/>
          </p:cNvSpPr>
          <p:nvPr/>
        </p:nvSpPr>
        <p:spPr bwMode="auto">
          <a:xfrm>
            <a:off x="473075" y="3363913"/>
            <a:ext cx="8081963" cy="1089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	No confundir con los resultados,  debe dejar explícita y de forma concreta y general las respuestas a las preguntas de investigación.</a:t>
            </a:r>
          </a:p>
        </p:txBody>
      </p:sp>
      <p:sp>
        <p:nvSpPr>
          <p:cNvPr id="57349" name="Text Box 6"/>
          <p:cNvSpPr txBox="1">
            <a:spLocks noChangeArrowheads="1"/>
          </p:cNvSpPr>
          <p:nvPr/>
        </p:nvSpPr>
        <p:spPr bwMode="auto">
          <a:xfrm>
            <a:off x="495300" y="2716213"/>
            <a:ext cx="805973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es-ES" sz="2400" b="1" u="none">
                <a:solidFill>
                  <a:srgbClr val="002060"/>
                </a:solidFill>
                <a:latin typeface="Arial" panose="020B0604020202020204" pitchFamily="34" charset="0"/>
              </a:rPr>
              <a:t>Conclusiones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611188" y="771525"/>
            <a:ext cx="7993062" cy="142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Permiten identificar las fuentes originales de los conceptos, métodos, técnicas y resultados provenientes de estudios publicados con anterioridad.</a:t>
            </a:r>
          </a:p>
        </p:txBody>
      </p:sp>
      <p:sp>
        <p:nvSpPr>
          <p:cNvPr id="58371" name="Text Box 3"/>
          <p:cNvSpPr txBox="1">
            <a:spLocks noChangeArrowheads="1"/>
          </p:cNvSpPr>
          <p:nvPr/>
        </p:nvSpPr>
        <p:spPr bwMode="auto">
          <a:xfrm>
            <a:off x="609600" y="19526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dirty="0">
                <a:solidFill>
                  <a:srgbClr val="002060"/>
                </a:solidFill>
                <a:latin typeface="Arial" panose="020B0604020202020204" pitchFamily="34" charset="0"/>
                <a:cs typeface="方正姚体"/>
              </a:rPr>
              <a:t>Referencias bibliográficas</a:t>
            </a:r>
            <a:endParaRPr lang="es-ES" altLang="es-ES" sz="2400" b="1" u="none" dirty="0">
              <a:solidFill>
                <a:srgbClr val="002060"/>
              </a:solidFill>
              <a:latin typeface="Arial" panose="020B0604020202020204" pitchFamily="34" charset="0"/>
            </a:endParaRPr>
          </a:p>
        </p:txBody>
      </p:sp>
      <p:sp>
        <p:nvSpPr>
          <p:cNvPr id="58372" name="Text Box 5"/>
          <p:cNvSpPr txBox="1">
            <a:spLocks noChangeArrowheads="1"/>
          </p:cNvSpPr>
          <p:nvPr/>
        </p:nvSpPr>
        <p:spPr bwMode="auto">
          <a:xfrm>
            <a:off x="611188" y="3076575"/>
            <a:ext cx="7993062"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Se incluirá toda la documentación que complete la información obtenida en la investigación y que por su carácter o configuración  no encuadren apropiadamente dentro del cuerpo del informe.</a:t>
            </a:r>
          </a:p>
        </p:txBody>
      </p:sp>
      <p:sp>
        <p:nvSpPr>
          <p:cNvPr id="58373" name="Text Box 6"/>
          <p:cNvSpPr txBox="1">
            <a:spLocks noChangeArrowheads="1"/>
          </p:cNvSpPr>
          <p:nvPr/>
        </p:nvSpPr>
        <p:spPr bwMode="auto">
          <a:xfrm>
            <a:off x="677863" y="2427288"/>
            <a:ext cx="7913687"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es-ES" sz="2400" b="1" u="none">
                <a:solidFill>
                  <a:srgbClr val="002060"/>
                </a:solidFill>
                <a:latin typeface="Arial" panose="020B0604020202020204" pitchFamily="34" charset="0"/>
              </a:rPr>
              <a:t>Anexos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352" y="979837"/>
            <a:ext cx="8752568" cy="17543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p>
            <a:pPr algn="just" eaLnBrk="1" hangingPunct="1">
              <a:lnSpc>
                <a:spcPct val="90000"/>
              </a:lnSpc>
              <a:spcBef>
                <a:spcPct val="50000"/>
              </a:spcBef>
            </a:pPr>
            <a:r>
              <a:rPr lang="es-ES" b="1" u="none" dirty="0" smtClean="0">
                <a:latin typeface="Arial" panose="020B0604020202020204" pitchFamily="34" charset="0"/>
                <a:cs typeface="方正姚体"/>
              </a:rPr>
              <a:t>Todo </a:t>
            </a:r>
            <a:r>
              <a:rPr lang="es-ES" b="1" u="none" dirty="0">
                <a:latin typeface="Arial" panose="020B0604020202020204" pitchFamily="34" charset="0"/>
                <a:cs typeface="方正姚体"/>
              </a:rPr>
              <a:t>profesional de salud debe </a:t>
            </a:r>
            <a:r>
              <a:rPr lang="es-ES" b="1" u="none" dirty="0" smtClean="0">
                <a:latin typeface="Arial" panose="020B0604020202020204" pitchFamily="34" charset="0"/>
                <a:cs typeface="方正姚体"/>
              </a:rPr>
              <a:t>conocer los elementos </a:t>
            </a:r>
            <a:r>
              <a:rPr lang="es-ES" b="1" u="none" dirty="0">
                <a:latin typeface="Arial" panose="020B0604020202020204" pitchFamily="34" charset="0"/>
                <a:cs typeface="方正姚体"/>
              </a:rPr>
              <a:t>básicos para preparar un proyecto de investigación que </a:t>
            </a:r>
            <a:r>
              <a:rPr lang="es-ES" b="1" u="none" dirty="0" smtClean="0">
                <a:latin typeface="Arial" panose="020B0604020202020204" pitchFamily="34" charset="0"/>
                <a:cs typeface="方正姚体"/>
              </a:rPr>
              <a:t>le permita </a:t>
            </a:r>
            <a:r>
              <a:rPr lang="es-ES" b="1" u="none" dirty="0">
                <a:latin typeface="Arial" panose="020B0604020202020204" pitchFamily="34" charset="0"/>
                <a:cs typeface="方正姚体"/>
              </a:rPr>
              <a:t>planificar y organizar todo el proceso, de forma tal </a:t>
            </a:r>
            <a:r>
              <a:rPr lang="es-ES" b="1" u="none" dirty="0" smtClean="0">
                <a:latin typeface="Arial" panose="020B0604020202020204" pitchFamily="34" charset="0"/>
                <a:cs typeface="方正姚体"/>
              </a:rPr>
              <a:t>que pueda </a:t>
            </a:r>
            <a:r>
              <a:rPr lang="es-ES" b="1" u="none" dirty="0">
                <a:latin typeface="Arial" panose="020B0604020202020204" pitchFamily="34" charset="0"/>
                <a:cs typeface="方正姚体"/>
              </a:rPr>
              <a:t>llevar a buen fin el propósito trazado</a:t>
            </a:r>
            <a:r>
              <a:rPr lang="es-ES" b="1" u="none" dirty="0" smtClean="0">
                <a:latin typeface="Arial" panose="020B0604020202020204" pitchFamily="34" charset="0"/>
                <a:cs typeface="方正姚体"/>
              </a:rPr>
              <a:t>.</a:t>
            </a:r>
          </a:p>
        </p:txBody>
      </p:sp>
      <p:sp>
        <p:nvSpPr>
          <p:cNvPr id="3" name="Text Box 3"/>
          <p:cNvSpPr txBox="1">
            <a:spLocks noChangeArrowheads="1"/>
          </p:cNvSpPr>
          <p:nvPr/>
        </p:nvSpPr>
        <p:spPr bwMode="auto">
          <a:xfrm>
            <a:off x="609600" y="19526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dirty="0" smtClean="0">
                <a:solidFill>
                  <a:srgbClr val="002060"/>
                </a:solidFill>
                <a:latin typeface="Arial" panose="020B0604020202020204" pitchFamily="34" charset="0"/>
                <a:cs typeface="方正姚体"/>
              </a:rPr>
              <a:t>Conclusiones</a:t>
            </a:r>
            <a:endParaRPr lang="es-ES" altLang="es-ES" sz="2400" b="1" u="none" dirty="0">
              <a:solidFill>
                <a:srgbClr val="002060"/>
              </a:solidFill>
              <a:latin typeface="Arial" panose="020B0604020202020204" pitchFamily="34" charset="0"/>
            </a:endParaRPr>
          </a:p>
        </p:txBody>
      </p:sp>
      <p:sp>
        <p:nvSpPr>
          <p:cNvPr id="4" name="Rectángulo 3"/>
          <p:cNvSpPr/>
          <p:nvPr/>
        </p:nvSpPr>
        <p:spPr>
          <a:xfrm>
            <a:off x="98352" y="2859782"/>
            <a:ext cx="8752568" cy="208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p>
            <a:pPr algn="just" eaLnBrk="1" hangingPunct="1">
              <a:lnSpc>
                <a:spcPct val="90000"/>
              </a:lnSpc>
              <a:spcBef>
                <a:spcPct val="50000"/>
              </a:spcBef>
            </a:pPr>
            <a:r>
              <a:rPr lang="es-ES" b="1" u="none" dirty="0">
                <a:latin typeface="Arial" panose="020B0604020202020204" pitchFamily="34" charset="0"/>
                <a:cs typeface="方正姚体"/>
              </a:rPr>
              <a:t>No se trata solo de tener más ciencia y más científicos; con más publicaciones y patentes. Se trata de que esas capacidades nos permitan impulsar un desarrollo próspero, sostenible, justo, y nos aseguren la independencia y la soberanía por la cual los cubanos hemos luchado durante dos siglos».</a:t>
            </a:r>
          </a:p>
        </p:txBody>
      </p:sp>
    </p:spTree>
    <p:extLst>
      <p:ext uri="{BB962C8B-B14F-4D97-AF65-F5344CB8AC3E}">
        <p14:creationId xmlns:p14="http://schemas.microsoft.com/office/powerpoint/2010/main" val="157504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15516" y="1392039"/>
            <a:ext cx="8712968" cy="2862322"/>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a:solidFill>
                  <a:schemeClr val="tx1"/>
                </a:solidFill>
                <a:latin typeface="Times New Roman" panose="02020603050405020304" pitchFamily="18" charset="0"/>
              </a:defRPr>
            </a:lvl1pPr>
            <a:lvl2pPr marL="539750">
              <a:defRPr sz="2400">
                <a:solidFill>
                  <a:schemeClr val="tx1"/>
                </a:solidFill>
                <a:latin typeface="Times New Roman" panose="02020603050405020304" pitchFamily="18" charset="0"/>
              </a:defRPr>
            </a:lvl2pPr>
            <a:lvl3pPr marL="2173288" indent="-457200">
              <a:defRPr sz="2400">
                <a:solidFill>
                  <a:schemeClr val="tx1"/>
                </a:solidFill>
                <a:latin typeface="Times New Roman" panose="02020603050405020304" pitchFamily="18" charset="0"/>
              </a:defRPr>
            </a:lvl3pPr>
            <a:lvl4pPr marL="2809875" indent="-457200">
              <a:defRPr sz="2400">
                <a:solidFill>
                  <a:schemeClr val="tx1"/>
                </a:solidFill>
                <a:latin typeface="Times New Roman" panose="02020603050405020304" pitchFamily="18" charset="0"/>
              </a:defRPr>
            </a:lvl4pPr>
            <a:lvl5pPr marL="3446463" indent="-457200">
              <a:defRPr sz="2400">
                <a:solidFill>
                  <a:schemeClr val="tx1"/>
                </a:solidFill>
                <a:latin typeface="Times New Roman" panose="02020603050405020304" pitchFamily="18" charset="0"/>
              </a:defRPr>
            </a:lvl5pPr>
            <a:lvl6pPr marL="3903663" indent="-457200" fontAlgn="base">
              <a:spcBef>
                <a:spcPct val="0"/>
              </a:spcBef>
              <a:spcAft>
                <a:spcPct val="0"/>
              </a:spcAft>
              <a:defRPr sz="2400">
                <a:solidFill>
                  <a:schemeClr val="tx1"/>
                </a:solidFill>
                <a:latin typeface="Times New Roman" panose="02020603050405020304" pitchFamily="18" charset="0"/>
              </a:defRPr>
            </a:lvl6pPr>
            <a:lvl7pPr marL="4360863" indent="-457200" fontAlgn="base">
              <a:spcBef>
                <a:spcPct val="0"/>
              </a:spcBef>
              <a:spcAft>
                <a:spcPct val="0"/>
              </a:spcAft>
              <a:defRPr sz="2400">
                <a:solidFill>
                  <a:schemeClr val="tx1"/>
                </a:solidFill>
                <a:latin typeface="Times New Roman" panose="02020603050405020304" pitchFamily="18" charset="0"/>
              </a:defRPr>
            </a:lvl7pPr>
            <a:lvl8pPr marL="4818063" indent="-457200" fontAlgn="base">
              <a:spcBef>
                <a:spcPct val="0"/>
              </a:spcBef>
              <a:spcAft>
                <a:spcPct val="0"/>
              </a:spcAft>
              <a:defRPr sz="2400">
                <a:solidFill>
                  <a:schemeClr val="tx1"/>
                </a:solidFill>
                <a:latin typeface="Times New Roman" panose="02020603050405020304" pitchFamily="18" charset="0"/>
              </a:defRPr>
            </a:lvl8pPr>
            <a:lvl9pPr marL="5275263"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Responda las siguientes preguntas:</a:t>
            </a:r>
          </a:p>
          <a:p>
            <a:pPr algn="just">
              <a:lnSpc>
                <a:spcPct val="150000"/>
              </a:lnSpc>
              <a:buClr>
                <a:srgbClr val="FFFF00"/>
              </a:buClr>
              <a:buFont typeface="Wingdings" panose="05000000000000000000" pitchFamily="2" charset="2"/>
              <a:buNone/>
            </a:pPr>
            <a:r>
              <a:rPr lang="es-ES" altLang="zh-CN" sz="2000" u="none" dirty="0">
                <a:latin typeface="Arial" panose="020B0604020202020204" pitchFamily="34" charset="0"/>
                <a:ea typeface="SimSun" panose="02010600030101010101" pitchFamily="2" charset="-122"/>
                <a:cs typeface="Arial" panose="020B0604020202020204" pitchFamily="34" charset="0"/>
              </a:rPr>
              <a:t>a) Fundamenta, con no menos de dos elementos, por qué es importante el Proyecto en la investigación científica.</a:t>
            </a:r>
          </a:p>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b) Explica brevemente los elementos a considerar en la sección Introducción de un proyecto de investigación.</a:t>
            </a:r>
          </a:p>
          <a:p>
            <a:pPr algn="just">
              <a:lnSpc>
                <a:spcPct val="150000"/>
              </a:lnSpc>
              <a:buClr>
                <a:srgbClr val="FFFF00"/>
              </a:buClr>
            </a:pPr>
            <a:endParaRPr lang="es-ES" altLang="zh-CN" sz="2000" u="none" dirty="0">
              <a:latin typeface="Arial" panose="020B0604020202020204" pitchFamily="34" charset="0"/>
              <a:ea typeface="SimSun" panose="02010600030101010101" pitchFamily="2" charset="-122"/>
              <a:cs typeface="Arial" panose="020B0604020202020204" pitchFamily="34" charset="0"/>
            </a:endParaRPr>
          </a:p>
        </p:txBody>
      </p:sp>
      <p:sp>
        <p:nvSpPr>
          <p:cNvPr id="59395" name="Text Box 3"/>
          <p:cNvSpPr txBox="1">
            <a:spLocks noChangeArrowheads="1"/>
          </p:cNvSpPr>
          <p:nvPr/>
        </p:nvSpPr>
        <p:spPr bwMode="auto">
          <a:xfrm>
            <a:off x="1143000" y="61913"/>
            <a:ext cx="6858000"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a:extLst/>
        </p:spPr>
        <p:txBody>
          <a:bodyPr>
            <a:spAutoFit/>
          </a:bodyPr>
          <a:lstStyle>
            <a:defPPr>
              <a:defRPr lang="es-ES"/>
            </a:defPPr>
            <a:lvl1pPr algn="ctr" eaLnBrk="1" hangingPunct="1">
              <a:spcBef>
                <a:spcPct val="50000"/>
              </a:spcBef>
              <a:buClrTx/>
              <a:buFontTx/>
              <a:buNone/>
              <a:defRPr b="1" u="none">
                <a:solidFill>
                  <a:srgbClr val="002060"/>
                </a:solidFill>
                <a:latin typeface="Arial" panose="020B0604020202020204" pitchFamily="34" charset="0"/>
                <a:cs typeface="方正姚体"/>
              </a:defRPr>
            </a:lvl1pPr>
            <a:lvl2pPr marL="742950" indent="-28575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9pPr>
          </a:lstStyle>
          <a:p>
            <a:r>
              <a:rPr lang="es-ES" altLang="zh-CN" dirty="0"/>
              <a:t>Orientación del estudio independiente</a:t>
            </a:r>
            <a:endParaRPr lang="es-ES" dirty="0"/>
          </a:p>
        </p:txBody>
      </p:sp>
    </p:spTree>
    <p:extLst>
      <p:ext uri="{BB962C8B-B14F-4D97-AF65-F5344CB8AC3E}">
        <p14:creationId xmlns:p14="http://schemas.microsoft.com/office/powerpoint/2010/main" val="1340205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79512" y="1059582"/>
            <a:ext cx="8765476" cy="26776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a:buAutoNum type="arabicPeriod"/>
            </a:pPr>
            <a:r>
              <a:rPr lang="es-ES" b="1" u="none" dirty="0" err="1" smtClean="0">
                <a:latin typeface="Arial" panose="020B0604020202020204" pitchFamily="34" charset="0"/>
                <a:cs typeface="方正姚体"/>
              </a:rPr>
              <a:t>Artiles</a:t>
            </a:r>
            <a:r>
              <a:rPr lang="es-ES" b="1" u="none" dirty="0" smtClean="0">
                <a:latin typeface="Arial" panose="020B0604020202020204" pitchFamily="34" charset="0"/>
                <a:cs typeface="方正姚体"/>
              </a:rPr>
              <a:t> </a:t>
            </a:r>
            <a:r>
              <a:rPr lang="es-ES" b="1" u="none" dirty="0" err="1">
                <a:latin typeface="Arial" panose="020B0604020202020204" pitchFamily="34" charset="0"/>
                <a:cs typeface="方正姚体"/>
              </a:rPr>
              <a:t>Visbal</a:t>
            </a:r>
            <a:r>
              <a:rPr lang="es-ES" b="1" u="none" dirty="0">
                <a:latin typeface="Arial" panose="020B0604020202020204" pitchFamily="34" charset="0"/>
                <a:cs typeface="方正姚体"/>
              </a:rPr>
              <a:t> L, Otero Iglesias J, Barrios Osuna I. Metodología de la Investigación para las ciencias de la salud. [Internet]. La Habana: </a:t>
            </a:r>
            <a:r>
              <a:rPr lang="es-ES" b="1" u="none" dirty="0" err="1">
                <a:latin typeface="Arial" panose="020B0604020202020204" pitchFamily="34" charset="0"/>
                <a:cs typeface="方正姚体"/>
              </a:rPr>
              <a:t>Ecimed</a:t>
            </a:r>
            <a:r>
              <a:rPr lang="es-ES" b="1" u="none" dirty="0">
                <a:latin typeface="Arial" panose="020B0604020202020204" pitchFamily="34" charset="0"/>
                <a:cs typeface="方正姚体"/>
              </a:rPr>
              <a:t>; 2008. Disponible en: </a:t>
            </a:r>
            <a:r>
              <a:rPr lang="es-ES" b="1" u="none" dirty="0">
                <a:latin typeface="Arial" panose="020B0604020202020204" pitchFamily="34" charset="0"/>
                <a:cs typeface="方正姚体"/>
                <a:hlinkClick r:id="rId2"/>
              </a:rPr>
              <a:t>https://</a:t>
            </a:r>
            <a:r>
              <a:rPr lang="es-ES" b="1" u="none" dirty="0" smtClean="0">
                <a:latin typeface="Arial" panose="020B0604020202020204" pitchFamily="34" charset="0"/>
                <a:cs typeface="方正姚体"/>
                <a:hlinkClick r:id="rId2"/>
              </a:rPr>
              <a:t>files.sld.cu/ortopedia/files/2017/12/Metodolog%C3%ADa-de-la-investigaci%C3%B3n.pdf</a:t>
            </a:r>
            <a:endParaRPr lang="es-ES" b="1" u="none" dirty="0" smtClean="0">
              <a:latin typeface="Arial" panose="020B0604020202020204" pitchFamily="34" charset="0"/>
              <a:cs typeface="方正姚体"/>
            </a:endParaRPr>
          </a:p>
          <a:p>
            <a:pPr algn="just">
              <a:buAutoNum type="arabicPeriod"/>
            </a:pPr>
            <a:endParaRPr lang="es-ES" b="1" u="none" dirty="0">
              <a:latin typeface="Arial" panose="020B0604020202020204" pitchFamily="34" charset="0"/>
              <a:cs typeface="方正姚体"/>
            </a:endParaRPr>
          </a:p>
        </p:txBody>
      </p:sp>
      <p:sp>
        <p:nvSpPr>
          <p:cNvPr id="60419" name="Text Box 3"/>
          <p:cNvSpPr txBox="1">
            <a:spLocks noChangeArrowheads="1"/>
          </p:cNvSpPr>
          <p:nvPr/>
        </p:nvSpPr>
        <p:spPr bwMode="auto">
          <a:xfrm>
            <a:off x="473075" y="195263"/>
            <a:ext cx="805973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Bibliografía</a:t>
            </a:r>
            <a:endParaRPr lang="es-ES" altLang="es-ES" sz="2400" b="1" u="none">
              <a:solidFill>
                <a:srgbClr val="002060"/>
              </a:solidFill>
              <a:latin typeface="Arial" panose="020B0604020202020204" pitchFamily="34" charset="0"/>
            </a:endParaRPr>
          </a:p>
        </p:txBody>
      </p:sp>
      <p:sp>
        <p:nvSpPr>
          <p:cNvPr id="2" name="Rectángulo 1"/>
          <p:cNvSpPr/>
          <p:nvPr/>
        </p:nvSpPr>
        <p:spPr>
          <a:xfrm>
            <a:off x="2216944" y="3939902"/>
            <a:ext cx="4572000" cy="830997"/>
          </a:xfrm>
          <a:prstGeom prst="rect">
            <a:avLst/>
          </a:prstGeom>
        </p:spPr>
        <p:txBody>
          <a:bodyPr>
            <a:spAutoFit/>
          </a:bodyPr>
          <a:lstStyle/>
          <a:p>
            <a:r>
              <a:rPr lang="es-ES" dirty="0"/>
              <a:t>https://www.mybib.com/es/herramientas/generador-citas-vancouver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643063" y="328613"/>
            <a:ext cx="5829300" cy="369887"/>
          </a:xfrm>
          <a:prstGeom prst="rect">
            <a:avLst/>
          </a:prstGeom>
          <a:noFill/>
          <a:ln>
            <a:noFill/>
          </a:ln>
          <a:effectLst/>
          <a:extLst>
            <a:ext uri="{909E8E84-426E-40DD-AFC4-6F175D3DCCD1}">
              <a14:hiddenFill xmlns:a14="http://schemas.microsoft.com/office/drawing/2010/main">
                <a:gradFill rotWithShape="0">
                  <a:gsLst>
                    <a:gs pos="0">
                      <a:srgbClr val="CCFFCC"/>
                    </a:gs>
                    <a:gs pos="50000">
                      <a:srgbClr val="CCFFFF"/>
                    </a:gs>
                    <a:gs pos="100000">
                      <a:srgbClr val="CCFFCC"/>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sz="1800" b="1" dirty="0">
                <a:ea typeface="SimSun" panose="02010600030101010101" pitchFamily="2" charset="-122"/>
              </a:rPr>
              <a:t>Tema I. </a:t>
            </a:r>
            <a:r>
              <a:rPr lang="es-ES" altLang="zh-CN" sz="1800" b="1" dirty="0">
                <a:latin typeface="Arial" panose="020B0604020202020204" pitchFamily="34" charset="0"/>
                <a:ea typeface="SimSun" panose="02010600030101010101" pitchFamily="2" charset="-122"/>
                <a:cs typeface="Arial" panose="020B0604020202020204" pitchFamily="34" charset="0"/>
              </a:rPr>
              <a:t>Metodología</a:t>
            </a:r>
            <a:r>
              <a:rPr lang="es-ES" altLang="zh-CN" sz="1800" b="1" dirty="0">
                <a:ea typeface="SimSun" panose="02010600030101010101" pitchFamily="2" charset="-122"/>
              </a:rPr>
              <a:t> de la investigación</a:t>
            </a:r>
            <a:endParaRPr lang="es-ES" sz="1800" b="1" dirty="0"/>
          </a:p>
        </p:txBody>
      </p:sp>
      <p:sp>
        <p:nvSpPr>
          <p:cNvPr id="3083" name="Rectangle 11"/>
          <p:cNvSpPr>
            <a:spLocks noChangeArrowheads="1"/>
          </p:cNvSpPr>
          <p:nvPr/>
        </p:nvSpPr>
        <p:spPr bwMode="auto">
          <a:xfrm>
            <a:off x="1763713" y="1006475"/>
            <a:ext cx="5708650" cy="757238"/>
          </a:xfrm>
          <a:prstGeom prst="rect">
            <a:avLst/>
          </a:prstGeom>
          <a:gradFill rotWithShape="0">
            <a:gsLst>
              <a:gs pos="0">
                <a:srgbClr val="CCFFFF"/>
              </a:gs>
              <a:gs pos="50000">
                <a:schemeClr val="bg1"/>
              </a:gs>
              <a:gs pos="100000">
                <a:srgbClr val="CCFFFF"/>
              </a:gs>
            </a:gsLst>
            <a:lin ang="2700000" scaled="1"/>
          </a:gradFill>
          <a:ln w="38100">
            <a:solidFill>
              <a:schemeClr val="accent2"/>
            </a:solidFill>
            <a:miter lim="800000"/>
            <a:headEnd/>
            <a:tailEnd/>
          </a:ln>
          <a:effectLst>
            <a:outerShdw dist="107763" dir="2700000" algn="ctr" rotWithShape="0">
              <a:schemeClr val="bg2"/>
            </a:outerShdw>
          </a:effectLst>
        </p:spPr>
        <p:txBody>
          <a:bodyPr>
            <a:spAutoFit/>
          </a:bodyPr>
          <a:lstStyle/>
          <a:p>
            <a:pPr algn="ctr" eaLnBrk="1" hangingPunct="1">
              <a:lnSpc>
                <a:spcPct val="120000"/>
              </a:lnSpc>
              <a:defRPr/>
            </a:pPr>
            <a:r>
              <a:rPr lang="es-ES" altLang="zh-CN" sz="1800" b="1" dirty="0">
                <a:latin typeface="Arial" panose="020B0604020202020204" pitchFamily="34" charset="0"/>
                <a:ea typeface="SimSun" panose="02010600030101010101" pitchFamily="2" charset="-122"/>
                <a:cs typeface="Arial" panose="020B0604020202020204" pitchFamily="34" charset="0"/>
              </a:rPr>
              <a:t>Clase Teórico Práctica</a:t>
            </a:r>
            <a:r>
              <a:rPr lang="en-US" altLang="zh-CN" sz="1800" b="1" dirty="0">
                <a:latin typeface="Arial" panose="020B0604020202020204" pitchFamily="34" charset="0"/>
                <a:ea typeface="SimSun" panose="02010600030101010101" pitchFamily="2" charset="-122"/>
                <a:cs typeface="Arial" panose="020B0604020202020204" pitchFamily="34" charset="0"/>
              </a:rPr>
              <a:t> 3</a:t>
            </a:r>
            <a:endParaRPr lang="es-ES" altLang="zh-CN" sz="1800" b="1" dirty="0">
              <a:latin typeface="Arial" panose="020B0604020202020204" pitchFamily="34" charset="0"/>
              <a:ea typeface="SimSun" panose="02010600030101010101" pitchFamily="2" charset="-122"/>
              <a:cs typeface="Arial" panose="020B0604020202020204" pitchFamily="34" charset="0"/>
            </a:endParaRPr>
          </a:p>
          <a:p>
            <a:pPr algn="ctr">
              <a:lnSpc>
                <a:spcPct val="120000"/>
              </a:lnSpc>
              <a:defRPr/>
            </a:pPr>
            <a:r>
              <a:rPr lang="es-ES" altLang="zh-CN" sz="1800" b="1" dirty="0">
                <a:latin typeface="Arial" panose="020B0604020202020204" pitchFamily="34" charset="0"/>
                <a:ea typeface="SimSun" panose="02010600030101010101" pitchFamily="2" charset="-122"/>
                <a:cs typeface="Arial" panose="020B0604020202020204" pitchFamily="34" charset="0"/>
              </a:rPr>
              <a:t> El proyecto  e Informe de investigación científica</a:t>
            </a:r>
          </a:p>
        </p:txBody>
      </p:sp>
      <p:sp>
        <p:nvSpPr>
          <p:cNvPr id="9220" name="Text Box 12"/>
          <p:cNvSpPr txBox="1">
            <a:spLocks noChangeArrowheads="1"/>
          </p:cNvSpPr>
          <p:nvPr/>
        </p:nvSpPr>
        <p:spPr bwMode="auto">
          <a:xfrm>
            <a:off x="395288" y="2192338"/>
            <a:ext cx="8424862" cy="2045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29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lnSpc>
                <a:spcPct val="90000"/>
              </a:lnSpc>
              <a:spcBef>
                <a:spcPct val="50000"/>
              </a:spcBef>
              <a:buClr>
                <a:srgbClr val="FFFF00"/>
              </a:buClr>
            </a:pPr>
            <a:r>
              <a:rPr lang="es-ES" sz="2100" b="1" dirty="0">
                <a:latin typeface="Arial" panose="020B0604020202020204" pitchFamily="34" charset="0"/>
              </a:rPr>
              <a:t>Sumario</a:t>
            </a:r>
            <a:r>
              <a:rPr lang="es-ES" sz="1800" b="1" dirty="0">
                <a:latin typeface="Arial" panose="020B0604020202020204" pitchFamily="34" charset="0"/>
              </a:rPr>
              <a:t>:</a:t>
            </a:r>
            <a:endParaRPr lang="es-ES" sz="1500" dirty="0">
              <a:latin typeface="Arial" panose="020B0604020202020204" pitchFamily="34" charset="0"/>
            </a:endParaRPr>
          </a:p>
          <a:p>
            <a:pPr eaLnBrk="1" hangingPunct="1">
              <a:lnSpc>
                <a:spcPct val="90000"/>
              </a:lnSpc>
              <a:spcBef>
                <a:spcPct val="50000"/>
              </a:spcBef>
              <a:buClr>
                <a:srgbClr val="FFFF00"/>
              </a:buClr>
              <a:buFontTx/>
              <a:buAutoNum type="arabicParenR"/>
            </a:pPr>
            <a:r>
              <a:rPr lang="es-ES" sz="1800" u="none" dirty="0">
                <a:latin typeface="Arial" panose="020B0604020202020204" pitchFamily="34" charset="0"/>
              </a:rPr>
              <a:t>El proyecto de investigación científica. Partes que lo integran. Tipos de proyectos</a:t>
            </a:r>
          </a:p>
          <a:p>
            <a:pPr eaLnBrk="1" hangingPunct="1">
              <a:lnSpc>
                <a:spcPct val="90000"/>
              </a:lnSpc>
              <a:spcBef>
                <a:spcPct val="50000"/>
              </a:spcBef>
              <a:buClr>
                <a:srgbClr val="FFFF00"/>
              </a:buClr>
              <a:buFontTx/>
              <a:buAutoNum type="arabicParenR"/>
            </a:pPr>
            <a:r>
              <a:rPr lang="es-ES" sz="1800" u="none" dirty="0">
                <a:latin typeface="Arial" panose="020B0604020202020204" pitchFamily="34" charset="0"/>
              </a:rPr>
              <a:t>El informe de investigación. </a:t>
            </a:r>
            <a:r>
              <a:rPr lang="es-ES" altLang="es-ES" sz="1800" u="none" dirty="0">
                <a:latin typeface="Arial" panose="020B0604020202020204" pitchFamily="34" charset="0"/>
              </a:rPr>
              <a:t>Importancia del informe final de investigación</a:t>
            </a:r>
            <a:r>
              <a:rPr lang="es-ES" sz="1800" u="none" dirty="0">
                <a:latin typeface="Arial" panose="020B0604020202020204" pitchFamily="34" charset="0"/>
              </a:rPr>
              <a:t>. </a:t>
            </a:r>
            <a:r>
              <a:rPr lang="es-ES" altLang="es-ES" sz="1800" u="none" dirty="0">
                <a:latin typeface="Arial" panose="020B0604020202020204" pitchFamily="34" charset="0"/>
              </a:rPr>
              <a:t>Partes que integran el informe final. </a:t>
            </a:r>
            <a:endParaRPr lang="es-ES" sz="1800" u="none" dirty="0">
              <a:latin typeface="Arial" panose="020B0604020202020204" pitchFamily="34" charset="0"/>
            </a:endParaRPr>
          </a:p>
          <a:p>
            <a:pPr eaLnBrk="1" hangingPunct="1">
              <a:lnSpc>
                <a:spcPct val="90000"/>
              </a:lnSpc>
              <a:spcBef>
                <a:spcPct val="50000"/>
              </a:spcBef>
              <a:buClr>
                <a:srgbClr val="FFFF00"/>
              </a:buClr>
            </a:pPr>
            <a:endParaRPr lang="es-ES" sz="1800" dirty="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p:cNvSpPr>
            <a:spLocks noChangeArrowheads="1"/>
          </p:cNvSpPr>
          <p:nvPr/>
        </p:nvSpPr>
        <p:spPr bwMode="auto">
          <a:xfrm>
            <a:off x="1655763" y="2571750"/>
            <a:ext cx="5778500" cy="917575"/>
          </a:xfrm>
          <a:prstGeom prst="downArrowCallout">
            <a:avLst>
              <a:gd name="adj1" fmla="val 157439"/>
              <a:gd name="adj2" fmla="val 157439"/>
              <a:gd name="adj3" fmla="val 16667"/>
              <a:gd name="adj4" fmla="val 66667"/>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
        <p:nvSpPr>
          <p:cNvPr id="10243" name="Text Box 5"/>
          <p:cNvSpPr txBox="1">
            <a:spLocks noChangeArrowheads="1"/>
          </p:cNvSpPr>
          <p:nvPr/>
        </p:nvSpPr>
        <p:spPr bwMode="auto">
          <a:xfrm>
            <a:off x="1441450" y="627063"/>
            <a:ext cx="6291263" cy="369887"/>
          </a:xfrm>
          <a:prstGeom prst="rect">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1800" b="1">
                <a:solidFill>
                  <a:schemeClr val="tx2"/>
                </a:solidFill>
              </a:rPr>
              <a:t>ORGANIZACIÓN DE LA CIENCIA EN CUBA</a:t>
            </a:r>
          </a:p>
        </p:txBody>
      </p:sp>
      <p:sp>
        <p:nvSpPr>
          <p:cNvPr id="10244" name="Text Box 6"/>
          <p:cNvSpPr txBox="1">
            <a:spLocks noChangeArrowheads="1"/>
          </p:cNvSpPr>
          <p:nvPr/>
        </p:nvSpPr>
        <p:spPr bwMode="auto">
          <a:xfrm>
            <a:off x="1601788" y="1600200"/>
            <a:ext cx="61023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1800" b="1">
                <a:solidFill>
                  <a:srgbClr val="CC3300"/>
                </a:solidFill>
              </a:rPr>
              <a:t>SISTEMA DE CIENCIA E INNOVACIÓN TECNOLÓGICA</a:t>
            </a:r>
          </a:p>
        </p:txBody>
      </p:sp>
      <p:sp>
        <p:nvSpPr>
          <p:cNvPr id="10245" name="Text Box 7"/>
          <p:cNvSpPr txBox="1">
            <a:spLocks noChangeArrowheads="1"/>
          </p:cNvSpPr>
          <p:nvPr/>
        </p:nvSpPr>
        <p:spPr bwMode="auto">
          <a:xfrm>
            <a:off x="1763713" y="2679700"/>
            <a:ext cx="56165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spcBef>
                <a:spcPct val="50000"/>
              </a:spcBef>
            </a:pPr>
            <a:r>
              <a:rPr lang="es-ES" sz="1800" b="1">
                <a:solidFill>
                  <a:srgbClr val="996633"/>
                </a:solidFill>
              </a:rPr>
              <a:t>PROYECTOS CIENTÍFICOS    BASE ECONÓMICA</a:t>
            </a:r>
          </a:p>
        </p:txBody>
      </p:sp>
      <p:sp>
        <p:nvSpPr>
          <p:cNvPr id="10246" name="Text Box 9"/>
          <p:cNvSpPr txBox="1">
            <a:spLocks noChangeArrowheads="1"/>
          </p:cNvSpPr>
          <p:nvPr/>
        </p:nvSpPr>
        <p:spPr bwMode="auto">
          <a:xfrm>
            <a:off x="2789238" y="3922713"/>
            <a:ext cx="36734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pt-PT" sz="2100" b="1"/>
              <a:t>CITMA    1994</a:t>
            </a:r>
          </a:p>
        </p:txBody>
      </p:sp>
      <p:sp>
        <p:nvSpPr>
          <p:cNvPr id="10247" name="Rectangle 10"/>
          <p:cNvSpPr>
            <a:spLocks noChangeArrowheads="1"/>
          </p:cNvSpPr>
          <p:nvPr/>
        </p:nvSpPr>
        <p:spPr bwMode="auto">
          <a:xfrm>
            <a:off x="2141538" y="574675"/>
            <a:ext cx="486092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95486"/>
            <a:ext cx="8784976" cy="4431983"/>
          </a:xfrm>
          <a:prstGeom prst="rect">
            <a:avLst/>
          </a:prstGeom>
          <a:noFill/>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s-ES" u="none" dirty="0">
                <a:solidFill>
                  <a:schemeClr val="tx1"/>
                </a:solidFill>
                <a:latin typeface="Arial" panose="020B0604020202020204" pitchFamily="34" charset="0"/>
                <a:cs typeface="Arial" panose="020B0604020202020204" pitchFamily="34" charset="0"/>
              </a:rPr>
              <a:t>Los proyectos de Ciencia, Tecnología e Innovación, en lo adelante Proyectos, constituyen la forma organizativa fundamental, con carácter temporal, para la planificación, ejecución, financiamiento, evaluación y control de las actividades y tareas de investigación, desarrollo e innovación con la finalidad de materializar objetivos concretos, obtener resultados de impacto y contribuir a la solución del problema que determine su puesta en ejecución, sea propio o del programa en el que están insertados</a:t>
            </a:r>
            <a:r>
              <a:rPr lang="es-ES" u="none" dirty="0" smtClean="0">
                <a:solidFill>
                  <a:schemeClr val="tx1"/>
                </a:solidFill>
                <a:latin typeface="Arial" panose="020B0604020202020204" pitchFamily="34" charset="0"/>
                <a:cs typeface="Arial" panose="020B0604020202020204" pitchFamily="34" charset="0"/>
              </a:rPr>
              <a:t>.</a:t>
            </a:r>
          </a:p>
          <a:p>
            <a:pPr algn="just">
              <a:defRPr/>
            </a:pPr>
            <a:endParaRPr lang="es-ES" u="none" dirty="0" smtClean="0">
              <a:solidFill>
                <a:schemeClr val="tx1"/>
              </a:solidFill>
              <a:latin typeface="Arial" panose="020B0604020202020204" pitchFamily="34" charset="0"/>
              <a:cs typeface="Arial" panose="020B0604020202020204" pitchFamily="34" charset="0"/>
            </a:endParaRPr>
          </a:p>
          <a:p>
            <a:pPr algn="r"/>
            <a:r>
              <a:rPr lang="es-ES" sz="1400" b="1" dirty="0">
                <a:solidFill>
                  <a:schemeClr val="tx1"/>
                </a:solidFill>
                <a:latin typeface="TimesNewRomanPS-BoldMT"/>
              </a:rPr>
              <a:t>Decreto-Ley 7/2020 “Del Sistema de Ciencia, Tecnología e</a:t>
            </a:r>
          </a:p>
          <a:p>
            <a:pPr algn="r"/>
            <a:r>
              <a:rPr lang="es-ES" sz="1400" b="1" dirty="0">
                <a:solidFill>
                  <a:schemeClr val="tx1"/>
                </a:solidFill>
                <a:latin typeface="TimesNewRomanPS-BoldMT"/>
              </a:rPr>
              <a:t>Innovación” (GOC-2021-765-O93)</a:t>
            </a:r>
            <a:endParaRPr lang="en-US" sz="1400" dirty="0">
              <a:solidFill>
                <a:schemeClr val="tx1"/>
              </a:solidFill>
            </a:endParaRPr>
          </a:p>
          <a:p>
            <a:pPr algn="r">
              <a:defRPr/>
            </a:pPr>
            <a:endParaRPr lang="en-US" sz="1400" dirty="0">
              <a:solidFill>
                <a:schemeClr val="tx1"/>
              </a:solidFill>
              <a:latin typeface="Arial" panose="020B0604020202020204" pitchFamily="34" charset="0"/>
              <a:cs typeface="Arial" panose="020B0604020202020204" pitchFamily="34" charset="0"/>
            </a:endParaRPr>
          </a:p>
        </p:txBody>
      </p:sp>
      <p:sp>
        <p:nvSpPr>
          <p:cNvPr id="22533" name="Rectangle 4"/>
          <p:cNvSpPr>
            <a:spLocks noChangeArrowheads="1"/>
          </p:cNvSpPr>
          <p:nvPr/>
        </p:nvSpPr>
        <p:spPr bwMode="auto">
          <a:xfrm>
            <a:off x="2951560" y="4407694"/>
            <a:ext cx="504944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sz="1800" b="1">
                <a:solidFill>
                  <a:srgbClr val="000000"/>
                </a:solidFill>
                <a:latin typeface="TimesNewRomanPS-BoldMT"/>
              </a:rPr>
              <a:t>Decreto-Ley 7/2020 “Del Sistema de Ciencia, Tecnología e</a:t>
            </a:r>
          </a:p>
          <a:p>
            <a:r>
              <a:rPr lang="es-ES" sz="1800" b="1">
                <a:solidFill>
                  <a:srgbClr val="000000"/>
                </a:solidFill>
                <a:latin typeface="TimesNewRomanPS-BoldMT"/>
              </a:rPr>
              <a:t>Innovación” (GOC-2021-765-O93)</a:t>
            </a:r>
            <a:endParaRPr lang="en-US" sz="1800"/>
          </a:p>
        </p:txBody>
      </p:sp>
    </p:spTree>
    <p:extLst>
      <p:ext uri="{BB962C8B-B14F-4D97-AF65-F5344CB8AC3E}">
        <p14:creationId xmlns:p14="http://schemas.microsoft.com/office/powerpoint/2010/main" val="189706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51820" y="224664"/>
            <a:ext cx="3186354"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b="1" u="none" dirty="0">
                <a:latin typeface="Arial" pitchFamily="34" charset="0"/>
                <a:cs typeface="Arial" pitchFamily="34" charset="0"/>
              </a:rPr>
              <a:t>TIPOS DE  PROYECTOS</a:t>
            </a:r>
            <a:endParaRPr lang="es-MX" sz="1500" b="1" u="none" dirty="0">
              <a:latin typeface="Arial" pitchFamily="34" charset="0"/>
              <a:cs typeface="Arial" pitchFamily="34" charset="0"/>
            </a:endParaRPr>
          </a:p>
        </p:txBody>
      </p:sp>
      <p:sp>
        <p:nvSpPr>
          <p:cNvPr id="3" name="2 Rectángulo"/>
          <p:cNvSpPr/>
          <p:nvPr/>
        </p:nvSpPr>
        <p:spPr>
          <a:xfrm>
            <a:off x="3646239" y="965733"/>
            <a:ext cx="1842492"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b="1" u="none" dirty="0">
                <a:latin typeface="Arial" pitchFamily="34" charset="0"/>
                <a:cs typeface="Arial" pitchFamily="34" charset="0"/>
              </a:rPr>
              <a:t>¿Qué quiero?</a:t>
            </a:r>
            <a:endParaRPr lang="es-MX" sz="1500" b="1" u="none" dirty="0">
              <a:latin typeface="Arial" pitchFamily="34" charset="0"/>
              <a:cs typeface="Arial" pitchFamily="34" charset="0"/>
            </a:endParaRPr>
          </a:p>
        </p:txBody>
      </p:sp>
      <p:cxnSp>
        <p:nvCxnSpPr>
          <p:cNvPr id="5" name="4 Conector recto"/>
          <p:cNvCxnSpPr/>
          <p:nvPr/>
        </p:nvCxnSpPr>
        <p:spPr>
          <a:xfrm flipH="1">
            <a:off x="3168650" y="1450975"/>
            <a:ext cx="1133475" cy="417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787900" y="1450975"/>
            <a:ext cx="1135063" cy="417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2354610" y="1881279"/>
            <a:ext cx="1245282"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u="none" dirty="0">
                <a:latin typeface="Arial" pitchFamily="34" charset="0"/>
                <a:cs typeface="Arial" pitchFamily="34" charset="0"/>
              </a:rPr>
              <a:t>Saber</a:t>
            </a:r>
            <a:endParaRPr lang="es-MX" sz="1500" u="none" dirty="0">
              <a:latin typeface="Arial" pitchFamily="34" charset="0"/>
              <a:cs typeface="Arial" pitchFamily="34" charset="0"/>
            </a:endParaRPr>
          </a:p>
        </p:txBody>
      </p:sp>
      <p:sp>
        <p:nvSpPr>
          <p:cNvPr id="13" name="12 Rectángulo"/>
          <p:cNvSpPr/>
          <p:nvPr/>
        </p:nvSpPr>
        <p:spPr>
          <a:xfrm>
            <a:off x="5436096" y="1869672"/>
            <a:ext cx="1191276"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u="none" dirty="0">
                <a:latin typeface="Arial" pitchFamily="34" charset="0"/>
                <a:cs typeface="Arial" pitchFamily="34" charset="0"/>
              </a:rPr>
              <a:t>Hacer</a:t>
            </a:r>
            <a:endParaRPr lang="es-MX" sz="1500" u="none" dirty="0">
              <a:latin typeface="Arial" pitchFamily="34" charset="0"/>
              <a:cs typeface="Arial" pitchFamily="34" charset="0"/>
            </a:endParaRPr>
          </a:p>
        </p:txBody>
      </p:sp>
      <p:cxnSp>
        <p:nvCxnSpPr>
          <p:cNvPr id="15" name="14 Conector recto de flecha"/>
          <p:cNvCxnSpPr/>
          <p:nvPr/>
        </p:nvCxnSpPr>
        <p:spPr>
          <a:xfrm flipH="1">
            <a:off x="2141538" y="2366963"/>
            <a:ext cx="809625" cy="5286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951163" y="2366963"/>
            <a:ext cx="695325" cy="5286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a:off x="5227638" y="2355850"/>
            <a:ext cx="809625" cy="52863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6037263" y="2355850"/>
            <a:ext cx="695325" cy="52863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Rectángulo"/>
          <p:cNvSpPr/>
          <p:nvPr/>
        </p:nvSpPr>
        <p:spPr>
          <a:xfrm>
            <a:off x="557364" y="2893293"/>
            <a:ext cx="2070420"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Algo nuevo</a:t>
            </a:r>
          </a:p>
          <a:p>
            <a:pPr algn="ctr" eaLnBrk="1" hangingPunct="1">
              <a:spcBef>
                <a:spcPct val="50000"/>
              </a:spcBef>
              <a:defRPr/>
            </a:pPr>
            <a:r>
              <a:rPr lang="es-ES" sz="1500" b="1" u="none" dirty="0"/>
              <a:t>Desconocido</a:t>
            </a:r>
          </a:p>
          <a:p>
            <a:pPr algn="ctr" eaLnBrk="1" hangingPunct="1">
              <a:spcBef>
                <a:spcPct val="50000"/>
              </a:spcBef>
              <a:defRPr/>
            </a:pPr>
            <a:r>
              <a:rPr lang="es-ES" sz="1500" b="1" u="none" dirty="0"/>
              <a:t>Poco claro</a:t>
            </a:r>
          </a:p>
        </p:txBody>
      </p:sp>
      <p:sp>
        <p:nvSpPr>
          <p:cNvPr id="21" name="20 Rectángulo"/>
          <p:cNvSpPr/>
          <p:nvPr/>
        </p:nvSpPr>
        <p:spPr>
          <a:xfrm>
            <a:off x="2951560" y="2893293"/>
            <a:ext cx="1565672"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La eficiencia</a:t>
            </a:r>
          </a:p>
          <a:p>
            <a:pPr algn="ctr" eaLnBrk="1" hangingPunct="1">
              <a:spcBef>
                <a:spcPct val="50000"/>
              </a:spcBef>
              <a:defRPr/>
            </a:pPr>
            <a:r>
              <a:rPr lang="es-ES" sz="1500" b="1" u="none" dirty="0"/>
              <a:t>La calidad</a:t>
            </a:r>
          </a:p>
          <a:p>
            <a:pPr algn="ctr" eaLnBrk="1" hangingPunct="1">
              <a:spcBef>
                <a:spcPct val="50000"/>
              </a:spcBef>
              <a:defRPr/>
            </a:pPr>
            <a:r>
              <a:rPr lang="es-ES" sz="1500" b="1" u="none" dirty="0"/>
              <a:t>El impacto</a:t>
            </a:r>
          </a:p>
        </p:txBody>
      </p:sp>
      <p:sp>
        <p:nvSpPr>
          <p:cNvPr id="22" name="21 Rectángulo"/>
          <p:cNvSpPr/>
          <p:nvPr/>
        </p:nvSpPr>
        <p:spPr>
          <a:xfrm>
            <a:off x="4680347" y="2895674"/>
            <a:ext cx="1457326" cy="118824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Cambios </a:t>
            </a:r>
          </a:p>
          <a:p>
            <a:pPr algn="ctr" eaLnBrk="1" hangingPunct="1">
              <a:spcBef>
                <a:spcPct val="50000"/>
              </a:spcBef>
              <a:defRPr/>
            </a:pPr>
            <a:r>
              <a:rPr lang="es-ES" sz="1500" b="1" u="none" dirty="0"/>
              <a:t>Variantes</a:t>
            </a:r>
          </a:p>
          <a:p>
            <a:pPr algn="ctr" eaLnBrk="1" hangingPunct="1">
              <a:spcBef>
                <a:spcPct val="50000"/>
              </a:spcBef>
              <a:defRPr/>
            </a:pPr>
            <a:r>
              <a:rPr lang="es-ES" sz="1500" b="1" u="none" dirty="0"/>
              <a:t>Novedades</a:t>
            </a:r>
          </a:p>
        </p:txBody>
      </p:sp>
      <p:sp>
        <p:nvSpPr>
          <p:cNvPr id="23" name="22 Rectángulo"/>
          <p:cNvSpPr/>
          <p:nvPr/>
        </p:nvSpPr>
        <p:spPr>
          <a:xfrm>
            <a:off x="6278166" y="2893293"/>
            <a:ext cx="2038250"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Programas</a:t>
            </a:r>
          </a:p>
          <a:p>
            <a:pPr algn="ctr" eaLnBrk="1" hangingPunct="1">
              <a:spcBef>
                <a:spcPct val="50000"/>
              </a:spcBef>
              <a:defRPr/>
            </a:pPr>
            <a:r>
              <a:rPr lang="es-ES" sz="1500" b="1" u="none" dirty="0"/>
              <a:t>Manuales</a:t>
            </a:r>
          </a:p>
          <a:p>
            <a:pPr algn="ctr" eaLnBrk="1" hangingPunct="1">
              <a:spcBef>
                <a:spcPct val="50000"/>
              </a:spcBef>
              <a:defRPr/>
            </a:pPr>
            <a:r>
              <a:rPr lang="es-ES" sz="1500" b="1" u="none" dirty="0"/>
              <a:t>Guías</a:t>
            </a:r>
          </a:p>
        </p:txBody>
      </p:sp>
      <p:cxnSp>
        <p:nvCxnSpPr>
          <p:cNvPr id="24" name="23 Conector recto de flecha"/>
          <p:cNvCxnSpPr/>
          <p:nvPr/>
        </p:nvCxnSpPr>
        <p:spPr>
          <a:xfrm>
            <a:off x="197971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377991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5436096"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702027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27 Elipse"/>
          <p:cNvSpPr/>
          <p:nvPr/>
        </p:nvSpPr>
        <p:spPr>
          <a:xfrm>
            <a:off x="790823" y="4443958"/>
            <a:ext cx="2160737" cy="627459"/>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Investigación</a:t>
            </a:r>
          </a:p>
        </p:txBody>
      </p:sp>
      <p:sp>
        <p:nvSpPr>
          <p:cNvPr id="29" name="28 Elipse"/>
          <p:cNvSpPr/>
          <p:nvPr/>
        </p:nvSpPr>
        <p:spPr>
          <a:xfrm>
            <a:off x="2897039" y="4443958"/>
            <a:ext cx="1783308" cy="627459"/>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Evaluación</a:t>
            </a:r>
          </a:p>
        </p:txBody>
      </p:sp>
      <p:sp>
        <p:nvSpPr>
          <p:cNvPr id="30" name="29 Elipse"/>
          <p:cNvSpPr/>
          <p:nvPr/>
        </p:nvSpPr>
        <p:spPr>
          <a:xfrm>
            <a:off x="4608263" y="4474914"/>
            <a:ext cx="1760936" cy="611981"/>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Intervención</a:t>
            </a:r>
          </a:p>
        </p:txBody>
      </p:sp>
      <p:sp>
        <p:nvSpPr>
          <p:cNvPr id="31" name="30 Elipse"/>
          <p:cNvSpPr/>
          <p:nvPr/>
        </p:nvSpPr>
        <p:spPr>
          <a:xfrm>
            <a:off x="6278166" y="4459436"/>
            <a:ext cx="1722834" cy="611981"/>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Desarrollo</a:t>
            </a:r>
          </a:p>
        </p:txBody>
      </p:sp>
    </p:spTree>
    <p:extLst>
      <p:ext uri="{BB962C8B-B14F-4D97-AF65-F5344CB8AC3E}">
        <p14:creationId xmlns:p14="http://schemas.microsoft.com/office/powerpoint/2010/main" val="111510477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979712" y="1063625"/>
            <a:ext cx="4680520" cy="3416320"/>
          </a:xfrm>
          <a:prstGeom prst="rect">
            <a:avLst/>
          </a:prstGeom>
        </p:spPr>
        <p:txBody>
          <a:bodyPr wrap="square">
            <a:spAutoFit/>
          </a:bodyPr>
          <a:lstStyle/>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Planificación.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Organización.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Ejecución.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Evaluación.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Informe </a:t>
            </a:r>
            <a:r>
              <a:rPr lang="es-ES" u="none" dirty="0">
                <a:latin typeface="Arial" panose="020B0604020202020204" pitchFamily="34" charset="0"/>
                <a:cs typeface="Arial" panose="020B0604020202020204" pitchFamily="34" charset="0"/>
              </a:rPr>
              <a:t>final</a:t>
            </a:r>
            <a:r>
              <a:rPr lang="es-ES" u="none" dirty="0" smtClean="0">
                <a:latin typeface="Arial" panose="020B0604020202020204" pitchFamily="34" charset="0"/>
                <a:cs typeface="Arial" panose="020B0604020202020204" pitchFamily="34" charset="0"/>
              </a:rPr>
              <a:t>.</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Publicación.</a:t>
            </a:r>
            <a:endParaRPr lang="es-ES" u="none" dirty="0">
              <a:latin typeface="Arial" panose="020B0604020202020204" pitchFamily="34" charset="0"/>
              <a:cs typeface="Arial" panose="020B0604020202020204" pitchFamily="34" charset="0"/>
            </a:endParaRPr>
          </a:p>
        </p:txBody>
      </p:sp>
      <p:sp>
        <p:nvSpPr>
          <p:cNvPr id="6" name="Título 5"/>
          <p:cNvSpPr>
            <a:spLocks noGrp="1"/>
          </p:cNvSpPr>
          <p:nvPr>
            <p:ph type="title"/>
          </p:nvPr>
        </p:nvSpPr>
        <p:spPr/>
        <p:txBody>
          <a:bodyPr/>
          <a:lstStyle/>
          <a:p>
            <a:r>
              <a:rPr lang="es-ES" dirty="0" smtClean="0"/>
              <a:t>Etapas de la investigación científica</a:t>
            </a:r>
            <a:endParaRPr lang="es-ES" dirty="0"/>
          </a:p>
        </p:txBody>
      </p:sp>
    </p:spTree>
    <p:extLst>
      <p:ext uri="{BB962C8B-B14F-4D97-AF65-F5344CB8AC3E}">
        <p14:creationId xmlns:p14="http://schemas.microsoft.com/office/powerpoint/2010/main" val="3257723150"/>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74846" y="1707654"/>
            <a:ext cx="8064896" cy="2308324"/>
          </a:xfrm>
          <a:prstGeom prst="rect">
            <a:avLst/>
          </a:prstGeom>
          <a:noFill/>
          <a:ln w="38100">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chemeClr val="accent2"/>
              </a:buClr>
              <a:buFont typeface="Wingdings" panose="05000000000000000000" pitchFamily="2" charset="2"/>
              <a:buNone/>
            </a:pPr>
            <a:r>
              <a:rPr lang="es-ES" altLang="zh-CN" u="none" dirty="0">
                <a:latin typeface="Arial" panose="020B0604020202020204" pitchFamily="34" charset="0"/>
                <a:ea typeface="SimSun" panose="02010600030101010101" pitchFamily="2" charset="-122"/>
                <a:cs typeface="Arial" panose="020B0604020202020204" pitchFamily="34" charset="0"/>
              </a:rPr>
              <a:t>Es el documento que contiene la exposición razonada de lo que se quiere estudiar o resolver, fundamenta la necesidad de su ejecución y expone cómo se realizará el proceso.</a:t>
            </a:r>
          </a:p>
        </p:txBody>
      </p:sp>
      <p:sp>
        <p:nvSpPr>
          <p:cNvPr id="11267" name="Text Box 3"/>
          <p:cNvSpPr txBox="1">
            <a:spLocks noChangeArrowheads="1"/>
          </p:cNvSpPr>
          <p:nvPr/>
        </p:nvSpPr>
        <p:spPr bwMode="auto">
          <a:xfrm>
            <a:off x="1584694" y="699542"/>
            <a:ext cx="6045200" cy="461665"/>
          </a:xfrm>
          <a:prstGeom prst="rect">
            <a:avLst/>
          </a:prstGeom>
          <a:noFill/>
          <a:ln w="9525">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a:latin typeface="Arial" panose="020B0604020202020204" pitchFamily="34" charset="0"/>
                <a:ea typeface="SimSun" panose="02010600030101010101" pitchFamily="2" charset="-122"/>
                <a:cs typeface="Arial" panose="020B0604020202020204" pitchFamily="34" charset="0"/>
              </a:rPr>
              <a:t>Proyecto de investigación:</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268538" y="1819275"/>
            <a:ext cx="3959225" cy="455613"/>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a:pPr>
            <a:r>
              <a:rPr lang="es-ES" altLang="zh-CN" sz="1800" u="none">
                <a:latin typeface="Arial" panose="020B0604020202020204" pitchFamily="34" charset="0"/>
                <a:ea typeface="SimSun" panose="02010600030101010101" pitchFamily="2" charset="-122"/>
                <a:cs typeface="Arial" panose="020B0604020202020204" pitchFamily="34" charset="0"/>
              </a:rPr>
              <a:t>Planificación</a:t>
            </a:r>
            <a:endParaRPr lang="es-ES" altLang="zh-CN" sz="1800">
              <a:latin typeface="Arial" panose="020B0604020202020204" pitchFamily="34" charset="0"/>
              <a:ea typeface="SimSun" panose="02010600030101010101" pitchFamily="2" charset="-122"/>
              <a:cs typeface="Arial" panose="020B0604020202020204" pitchFamily="34" charset="0"/>
            </a:endParaRPr>
          </a:p>
        </p:txBody>
      </p:sp>
      <p:sp>
        <p:nvSpPr>
          <p:cNvPr id="12291" name="Text Box 3"/>
          <p:cNvSpPr txBox="1">
            <a:spLocks noChangeArrowheads="1"/>
          </p:cNvSpPr>
          <p:nvPr/>
        </p:nvSpPr>
        <p:spPr bwMode="auto">
          <a:xfrm>
            <a:off x="1601788" y="1025525"/>
            <a:ext cx="6048375" cy="369888"/>
          </a:xfrm>
          <a:prstGeom prst="rect">
            <a:avLst/>
          </a:prstGeom>
          <a:noFill/>
          <a:ln w="38100" algn="ctr">
            <a:solidFill>
              <a:srgbClr val="FF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spcBef>
                <a:spcPct val="50000"/>
              </a:spcBef>
            </a:pPr>
            <a:r>
              <a:rPr lang="es-ES" altLang="zh-CN" sz="1800" b="1" u="none">
                <a:latin typeface="Arial" panose="020B0604020202020204" pitchFamily="34" charset="0"/>
                <a:ea typeface="SimSun" panose="02010600030101010101" pitchFamily="2" charset="-122"/>
                <a:cs typeface="Arial" panose="020B0604020202020204" pitchFamily="34" charset="0"/>
              </a:rPr>
              <a:t>Funciones del Proyecto  de investigación:</a:t>
            </a:r>
            <a:endParaRPr lang="es-ES" sz="1800" b="1" u="none">
              <a:latin typeface="Arial" panose="020B0604020202020204" pitchFamily="34" charset="0"/>
              <a:ea typeface="SimSun" panose="02010600030101010101" pitchFamily="2" charset="-122"/>
              <a:cs typeface="Arial" panose="020B0604020202020204" pitchFamily="34" charset="0"/>
            </a:endParaRPr>
          </a:p>
        </p:txBody>
      </p:sp>
      <p:sp>
        <p:nvSpPr>
          <p:cNvPr id="12292" name="Text Box 4"/>
          <p:cNvSpPr txBox="1">
            <a:spLocks noChangeArrowheads="1"/>
          </p:cNvSpPr>
          <p:nvPr/>
        </p:nvSpPr>
        <p:spPr bwMode="auto">
          <a:xfrm>
            <a:off x="2268538" y="3440113"/>
            <a:ext cx="3959225" cy="455612"/>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startAt="3"/>
            </a:pPr>
            <a:r>
              <a:rPr lang="es-ES" altLang="zh-CN" sz="1800" u="none">
                <a:latin typeface="Arial" panose="020B0604020202020204" pitchFamily="34" charset="0"/>
                <a:ea typeface="SimSun" panose="02010600030101010101" pitchFamily="2" charset="-122"/>
                <a:cs typeface="Arial" panose="020B0604020202020204" pitchFamily="34" charset="0"/>
              </a:rPr>
              <a:t>Administrativa</a:t>
            </a:r>
            <a:endParaRPr lang="es-ES" altLang="zh-CN" sz="1800">
              <a:latin typeface="Arial" panose="020B0604020202020204" pitchFamily="34" charset="0"/>
              <a:ea typeface="SimSun" panose="02010600030101010101" pitchFamily="2" charset="-122"/>
              <a:cs typeface="Arial" panose="020B0604020202020204" pitchFamily="34" charset="0"/>
            </a:endParaRPr>
          </a:p>
        </p:txBody>
      </p:sp>
      <p:sp>
        <p:nvSpPr>
          <p:cNvPr id="12293" name="Text Box 5"/>
          <p:cNvSpPr txBox="1">
            <a:spLocks noChangeArrowheads="1"/>
          </p:cNvSpPr>
          <p:nvPr/>
        </p:nvSpPr>
        <p:spPr bwMode="auto">
          <a:xfrm>
            <a:off x="2268538" y="2549525"/>
            <a:ext cx="3959225" cy="50800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startAt="2"/>
            </a:pPr>
            <a:r>
              <a:rPr lang="es-ES" altLang="zh-CN" sz="1800" u="none">
                <a:latin typeface="Arial" panose="020B0604020202020204" pitchFamily="34" charset="0"/>
                <a:ea typeface="SimSun" panose="02010600030101010101" pitchFamily="2" charset="-122"/>
                <a:cs typeface="Arial" panose="020B0604020202020204" pitchFamily="34" charset="0"/>
              </a:rPr>
              <a:t>Cognoscitiva</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2133</TotalTime>
  <Words>2297</Words>
  <Application>Microsoft Office PowerPoint</Application>
  <PresentationFormat>Presentación en pantalla (16:9)</PresentationFormat>
  <Paragraphs>241</Paragraphs>
  <Slides>29</Slides>
  <Notes>11</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40" baseType="lpstr">
      <vt:lpstr>SimSun</vt:lpstr>
      <vt:lpstr>Arial</vt:lpstr>
      <vt:lpstr>Arial Narrow</vt:lpstr>
      <vt:lpstr>Calibri</vt:lpstr>
      <vt:lpstr>方正姚体</vt:lpstr>
      <vt:lpstr>Tahoma</vt:lpstr>
      <vt:lpstr>Times New Roman</vt:lpstr>
      <vt:lpstr>TimesNewRomanPS-BoldMT</vt:lpstr>
      <vt:lpstr>Wingdings</vt:lpstr>
      <vt:lpstr>Horizonte</vt:lpstr>
      <vt:lpstr>Clip</vt:lpstr>
      <vt:lpstr>Presentación de PowerPoint</vt:lpstr>
      <vt:lpstr>Presentación de PowerPoint</vt:lpstr>
      <vt:lpstr>Presentación de PowerPoint</vt:lpstr>
      <vt:lpstr>Presentación de PowerPoint</vt:lpstr>
      <vt:lpstr>Presentación de PowerPoint</vt:lpstr>
      <vt:lpstr>Presentación de PowerPoint</vt:lpstr>
      <vt:lpstr>Etapas de la investigación científica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Fac. Medicina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barreto</dc:creator>
  <cp:lastModifiedBy>FCMSAGUA</cp:lastModifiedBy>
  <cp:revision>361</cp:revision>
  <dcterms:created xsi:type="dcterms:W3CDTF">2005-05-06T00:08:21Z</dcterms:created>
  <dcterms:modified xsi:type="dcterms:W3CDTF">2024-02-08T14:57:44Z</dcterms:modified>
</cp:coreProperties>
</file>