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8" r:id="rId4"/>
    <p:sldId id="264" r:id="rId5"/>
    <p:sldId id="270" r:id="rId6"/>
    <p:sldId id="271" r:id="rId7"/>
    <p:sldId id="272" r:id="rId8"/>
    <p:sldId id="273" r:id="rId9"/>
    <p:sldId id="277" r:id="rId10"/>
    <p:sldId id="265" r:id="rId11"/>
    <p:sldId id="282" r:id="rId12"/>
    <p:sldId id="281" r:id="rId13"/>
    <p:sldId id="257" r:id="rId14"/>
    <p:sldId id="283" r:id="rId15"/>
    <p:sldId id="266" r:id="rId16"/>
    <p:sldId id="260" r:id="rId17"/>
    <p:sldId id="284" r:id="rId18"/>
    <p:sldId id="261" r:id="rId19"/>
    <p:sldId id="267" r:id="rId20"/>
    <p:sldId id="274" r:id="rId21"/>
    <p:sldId id="275" r:id="rId22"/>
    <p:sldId id="276" r:id="rId23"/>
    <p:sldId id="279" r:id="rId24"/>
    <p:sldId id="280"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73" d="100"/>
          <a:sy n="73" d="100"/>
        </p:scale>
        <p:origin x="5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8D6274F-0F3B-471F-BC53-1CDC3C7143DA}" type="datetimeFigureOut">
              <a:rPr lang="es-ES" smtClean="0"/>
              <a:t>22/06/2020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3897736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8D6274F-0F3B-471F-BC53-1CDC3C7143DA}" type="datetimeFigureOut">
              <a:rPr lang="es-ES" smtClean="0"/>
              <a:t>22/06/2020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191690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8D6274F-0F3B-471F-BC53-1CDC3C7143DA}" type="datetimeFigureOut">
              <a:rPr lang="es-ES" smtClean="0"/>
              <a:t>22/06/2020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4219966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8D6274F-0F3B-471F-BC53-1CDC3C7143DA}" type="datetimeFigureOut">
              <a:rPr lang="es-ES" smtClean="0"/>
              <a:t>22/06/2020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2033664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8D6274F-0F3B-471F-BC53-1CDC3C7143DA}" type="datetimeFigureOut">
              <a:rPr lang="es-ES" smtClean="0"/>
              <a:t>22/06/2020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112461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8D6274F-0F3B-471F-BC53-1CDC3C7143DA}" type="datetimeFigureOut">
              <a:rPr lang="es-ES" smtClean="0"/>
              <a:t>22/06/2020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103433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8D6274F-0F3B-471F-BC53-1CDC3C7143DA}" type="datetimeFigureOut">
              <a:rPr lang="es-ES" smtClean="0"/>
              <a:t>22/06/2020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155567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8D6274F-0F3B-471F-BC53-1CDC3C7143DA}" type="datetimeFigureOut">
              <a:rPr lang="es-ES" smtClean="0"/>
              <a:t>22/06/2020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225673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8D6274F-0F3B-471F-BC53-1CDC3C7143DA}" type="datetimeFigureOut">
              <a:rPr lang="es-ES" smtClean="0"/>
              <a:t>22/06/2020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561756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D6274F-0F3B-471F-BC53-1CDC3C7143DA}" type="datetimeFigureOut">
              <a:rPr lang="es-ES" smtClean="0"/>
              <a:t>22/06/2020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251440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8D6274F-0F3B-471F-BC53-1CDC3C7143DA}" type="datetimeFigureOut">
              <a:rPr lang="es-ES" smtClean="0"/>
              <a:t>22/06/2020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19F6137-E61B-4DF4-9543-9E13E0373BD0}" type="slidenum">
              <a:rPr lang="es-ES" smtClean="0"/>
              <a:t>‹#›</a:t>
            </a:fld>
            <a:endParaRPr lang="es-ES"/>
          </a:p>
        </p:txBody>
      </p:sp>
    </p:spTree>
    <p:extLst>
      <p:ext uri="{BB962C8B-B14F-4D97-AF65-F5344CB8AC3E}">
        <p14:creationId xmlns:p14="http://schemas.microsoft.com/office/powerpoint/2010/main" val="3717161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6274F-0F3B-471F-BC53-1CDC3C7143DA}" type="datetimeFigureOut">
              <a:rPr lang="es-ES" smtClean="0"/>
              <a:t>22/06/2020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F6137-E61B-4DF4-9543-9E13E0373BD0}" type="slidenum">
              <a:rPr lang="es-ES" smtClean="0"/>
              <a:t>‹#›</a:t>
            </a:fld>
            <a:endParaRPr lang="es-ES"/>
          </a:p>
        </p:txBody>
      </p:sp>
    </p:spTree>
    <p:extLst>
      <p:ext uri="{BB962C8B-B14F-4D97-AF65-F5344CB8AC3E}">
        <p14:creationId xmlns:p14="http://schemas.microsoft.com/office/powerpoint/2010/main" val="1850458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40665" y="2371614"/>
            <a:ext cx="9144000" cy="2387600"/>
          </a:xfrm>
        </p:spPr>
        <p:txBody>
          <a:bodyPr/>
          <a:lstStyle/>
          <a:p>
            <a:r>
              <a:rPr lang="es-ES" b="1" dirty="0" smtClean="0"/>
              <a:t>Constitución de la República de Cuba</a:t>
            </a:r>
            <a:endParaRPr lang="es-ES" b="1" dirty="0"/>
          </a:p>
        </p:txBody>
      </p:sp>
    </p:spTree>
    <p:extLst>
      <p:ext uri="{BB962C8B-B14F-4D97-AF65-F5344CB8AC3E}">
        <p14:creationId xmlns:p14="http://schemas.microsoft.com/office/powerpoint/2010/main" val="1617841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28189816"/>
              </p:ext>
            </p:extLst>
          </p:nvPr>
        </p:nvGraphicFramePr>
        <p:xfrm>
          <a:off x="350730" y="212943"/>
          <a:ext cx="11411210" cy="6522642"/>
        </p:xfrm>
        <a:graphic>
          <a:graphicData uri="http://schemas.openxmlformats.org/drawingml/2006/table">
            <a:tbl>
              <a:tblPr firstRow="1" firstCol="1" bandRow="1">
                <a:tableStyleId>{5940675A-B579-460E-94D1-54222C63F5DA}</a:tableStyleId>
              </a:tblPr>
              <a:tblGrid>
                <a:gridCol w="2580360">
                  <a:extLst>
                    <a:ext uri="{9D8B030D-6E8A-4147-A177-3AD203B41FA5}">
                      <a16:colId xmlns:a16="http://schemas.microsoft.com/office/drawing/2014/main" val="20000"/>
                    </a:ext>
                  </a:extLst>
                </a:gridCol>
                <a:gridCol w="4196220">
                  <a:extLst>
                    <a:ext uri="{9D8B030D-6E8A-4147-A177-3AD203B41FA5}">
                      <a16:colId xmlns:a16="http://schemas.microsoft.com/office/drawing/2014/main" val="20001"/>
                    </a:ext>
                  </a:extLst>
                </a:gridCol>
                <a:gridCol w="3487774">
                  <a:extLst>
                    <a:ext uri="{9D8B030D-6E8A-4147-A177-3AD203B41FA5}">
                      <a16:colId xmlns:a16="http://schemas.microsoft.com/office/drawing/2014/main" val="20002"/>
                    </a:ext>
                  </a:extLst>
                </a:gridCol>
                <a:gridCol w="1146856">
                  <a:extLst>
                    <a:ext uri="{9D8B030D-6E8A-4147-A177-3AD203B41FA5}">
                      <a16:colId xmlns:a16="http://schemas.microsoft.com/office/drawing/2014/main" val="20003"/>
                    </a:ext>
                  </a:extLst>
                </a:gridCol>
              </a:tblGrid>
              <a:tr h="386740">
                <a:tc>
                  <a:txBody>
                    <a:bodyPr/>
                    <a:lstStyle/>
                    <a:p>
                      <a:pPr algn="ctr">
                        <a:lnSpc>
                          <a:spcPct val="107000"/>
                        </a:lnSpc>
                        <a:spcAft>
                          <a:spcPts val="0"/>
                        </a:spcAft>
                      </a:pPr>
                      <a:r>
                        <a:rPr lang="es-ES" sz="1800" b="1" dirty="0">
                          <a:effectLst/>
                        </a:rPr>
                        <a:t>Títulos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b="1" dirty="0">
                          <a:effectLst/>
                        </a:rPr>
                        <a:t>Capítulos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b="1" dirty="0">
                          <a:effectLst/>
                        </a:rPr>
                        <a:t>Secciones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b="1" dirty="0">
                          <a:effectLst/>
                        </a:rPr>
                        <a:t>Artículos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0"/>
                  </a:ext>
                </a:extLst>
              </a:tr>
              <a:tr h="580112">
                <a:tc rowSpan="13">
                  <a:txBody>
                    <a:bodyPr/>
                    <a:lstStyle/>
                    <a:p>
                      <a:pPr algn="ctr">
                        <a:lnSpc>
                          <a:spcPct val="107000"/>
                        </a:lnSpc>
                        <a:spcAft>
                          <a:spcPts val="0"/>
                        </a:spcAft>
                      </a:pPr>
                      <a:r>
                        <a:rPr lang="es-ES" sz="1800" dirty="0">
                          <a:effectLst/>
                        </a:rPr>
                        <a:t>VI Estructura del Estado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dirty="0">
                          <a:effectLst/>
                        </a:rPr>
                        <a:t>I Principios de organización y funcionamiento de los órganos del Estado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96</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1"/>
                  </a:ext>
                </a:extLst>
              </a:tr>
              <a:tr h="580112">
                <a:tc vMerge="1">
                  <a:txBody>
                    <a:bodyPr/>
                    <a:lstStyle/>
                    <a:p>
                      <a:endParaRPr lang="es-ES"/>
                    </a:p>
                  </a:txBody>
                  <a:tcPr/>
                </a:tc>
                <a:tc rowSpan="3">
                  <a:txBody>
                    <a:bodyPr/>
                    <a:lstStyle/>
                    <a:p>
                      <a:pPr algn="ctr">
                        <a:lnSpc>
                          <a:spcPct val="107000"/>
                        </a:lnSpc>
                        <a:spcAft>
                          <a:spcPts val="0"/>
                        </a:spcAft>
                      </a:pPr>
                      <a:r>
                        <a:rPr lang="es-ES" sz="1800" dirty="0">
                          <a:effectLst/>
                        </a:rPr>
                        <a:t>II Asamblea Nacional del Poder Popular y Consejo de Estado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1ra. Asamblea Nacional del Poder Popular</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97-107</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2"/>
                  </a:ext>
                </a:extLst>
              </a:tr>
              <a:tr h="580112">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a:effectLst/>
                        </a:rPr>
                        <a:t>2da. Diputados y comisiones de la ANPP</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108-114</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3"/>
                  </a:ext>
                </a:extLst>
              </a:tr>
              <a:tr h="386740">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a:effectLst/>
                        </a:rPr>
                        <a:t>3ra. Consejo de Estado</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115-119</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4"/>
                  </a:ext>
                </a:extLst>
              </a:tr>
              <a:tr h="386740">
                <a:tc vMerge="1">
                  <a:txBody>
                    <a:bodyPr/>
                    <a:lstStyle/>
                    <a:p>
                      <a:endParaRPr lang="es-ES"/>
                    </a:p>
                  </a:txBody>
                  <a:tcPr/>
                </a:tc>
                <a:tc>
                  <a:txBody>
                    <a:bodyPr/>
                    <a:lstStyle/>
                    <a:p>
                      <a:pPr algn="ctr">
                        <a:lnSpc>
                          <a:spcPct val="107000"/>
                        </a:lnSpc>
                        <a:spcAft>
                          <a:spcPts val="0"/>
                        </a:spcAft>
                      </a:pPr>
                      <a:r>
                        <a:rPr lang="es-ES" sz="1800" dirty="0">
                          <a:effectLst/>
                        </a:rPr>
                        <a:t>III Presidente y vicepresidente de la República</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120-127</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5"/>
                  </a:ext>
                </a:extLst>
              </a:tr>
              <a:tr h="386740">
                <a:tc vMerge="1">
                  <a:txBody>
                    <a:bodyPr/>
                    <a:lstStyle/>
                    <a:p>
                      <a:endParaRPr lang="es-ES"/>
                    </a:p>
                  </a:txBody>
                  <a:tcPr/>
                </a:tc>
                <a:tc rowSpan="4">
                  <a:txBody>
                    <a:bodyPr/>
                    <a:lstStyle/>
                    <a:p>
                      <a:pPr algn="ctr">
                        <a:lnSpc>
                          <a:spcPct val="107000"/>
                        </a:lnSpc>
                        <a:spcAft>
                          <a:spcPts val="0"/>
                        </a:spcAft>
                      </a:pPr>
                      <a:r>
                        <a:rPr lang="es-ES" sz="1800" dirty="0">
                          <a:effectLst/>
                        </a:rPr>
                        <a:t>IV Gobierno de la República</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dirty="0">
                          <a:effectLst/>
                        </a:rPr>
                        <a:t>1ra. Consejo de Ministros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128-134</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6"/>
                  </a:ext>
                </a:extLst>
              </a:tr>
              <a:tr h="386740">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2da. Primer Ministro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135-139</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7"/>
                  </a:ext>
                </a:extLst>
              </a:tr>
              <a:tr h="580112">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3ra. Miembros del Consejo de Ministros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140</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8"/>
                  </a:ext>
                </a:extLst>
              </a:tr>
              <a:tr h="773481">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4ta. Administración central del Estado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tc>
                  <a:txBody>
                    <a:bodyPr/>
                    <a:lstStyle/>
                    <a:p>
                      <a:pPr algn="ctr">
                        <a:lnSpc>
                          <a:spcPct val="107000"/>
                        </a:lnSpc>
                        <a:spcAft>
                          <a:spcPts val="0"/>
                        </a:spcAft>
                      </a:pPr>
                      <a:r>
                        <a:rPr lang="es-ES" sz="1800">
                          <a:effectLst/>
                        </a:rPr>
                        <a:t>141</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nchor="ctr"/>
                </a:tc>
                <a:extLst>
                  <a:ext uri="{0D108BD9-81ED-4DB2-BD59-A6C34878D82A}">
                    <a16:rowId xmlns:a16="http://schemas.microsoft.com/office/drawing/2014/main" val="10009"/>
                  </a:ext>
                </a:extLst>
              </a:tr>
              <a:tr h="193372">
                <a:tc vMerge="1">
                  <a:txBody>
                    <a:bodyPr/>
                    <a:lstStyle/>
                    <a:p>
                      <a:endParaRPr lang="es-ES"/>
                    </a:p>
                  </a:txBody>
                  <a:tcPr/>
                </a:tc>
                <a:tc>
                  <a:txBody>
                    <a:bodyPr/>
                    <a:lstStyle/>
                    <a:p>
                      <a:pPr algn="ctr">
                        <a:lnSpc>
                          <a:spcPct val="107000"/>
                        </a:lnSpc>
                        <a:spcAft>
                          <a:spcPts val="0"/>
                        </a:spcAft>
                      </a:pPr>
                      <a:r>
                        <a:rPr lang="es-ES" sz="1800">
                          <a:effectLst/>
                        </a:rPr>
                        <a:t>V Las leyes</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142-143</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extLst>
                  <a:ext uri="{0D108BD9-81ED-4DB2-BD59-A6C34878D82A}">
                    <a16:rowId xmlns:a16="http://schemas.microsoft.com/office/drawing/2014/main" val="10010"/>
                  </a:ext>
                </a:extLst>
              </a:tr>
              <a:tr h="193372">
                <a:tc vMerge="1">
                  <a:txBody>
                    <a:bodyPr/>
                    <a:lstStyle/>
                    <a:p>
                      <a:endParaRPr lang="es-ES"/>
                    </a:p>
                  </a:txBody>
                  <a:tcPr/>
                </a:tc>
                <a:tc>
                  <a:txBody>
                    <a:bodyPr/>
                    <a:lstStyle/>
                    <a:p>
                      <a:pPr algn="ctr">
                        <a:lnSpc>
                          <a:spcPct val="107000"/>
                        </a:lnSpc>
                        <a:spcAft>
                          <a:spcPts val="0"/>
                        </a:spcAft>
                      </a:pPr>
                      <a:r>
                        <a:rPr lang="es-ES" sz="1800">
                          <a:effectLst/>
                        </a:rPr>
                        <a:t>VI Tribunales de justicia</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144-152</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extLst>
                  <a:ext uri="{0D108BD9-81ED-4DB2-BD59-A6C34878D82A}">
                    <a16:rowId xmlns:a16="http://schemas.microsoft.com/office/drawing/2014/main" val="10011"/>
                  </a:ext>
                </a:extLst>
              </a:tr>
              <a:tr h="193372">
                <a:tc vMerge="1">
                  <a:txBody>
                    <a:bodyPr/>
                    <a:lstStyle/>
                    <a:p>
                      <a:endParaRPr lang="es-ES"/>
                    </a:p>
                  </a:txBody>
                  <a:tcPr/>
                </a:tc>
                <a:tc>
                  <a:txBody>
                    <a:bodyPr/>
                    <a:lstStyle/>
                    <a:p>
                      <a:pPr algn="ctr">
                        <a:lnSpc>
                          <a:spcPct val="107000"/>
                        </a:lnSpc>
                        <a:spcAft>
                          <a:spcPts val="0"/>
                        </a:spcAft>
                      </a:pPr>
                      <a:r>
                        <a:rPr lang="es-ES" sz="1800">
                          <a:effectLst/>
                        </a:rPr>
                        <a:t>VII Fiscalía general de la República</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153-156</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extLst>
                  <a:ext uri="{0D108BD9-81ED-4DB2-BD59-A6C34878D82A}">
                    <a16:rowId xmlns:a16="http://schemas.microsoft.com/office/drawing/2014/main" val="10012"/>
                  </a:ext>
                </a:extLst>
              </a:tr>
              <a:tr h="386740">
                <a:tc vMerge="1">
                  <a:txBody>
                    <a:bodyPr/>
                    <a:lstStyle/>
                    <a:p>
                      <a:endParaRPr lang="es-ES"/>
                    </a:p>
                  </a:txBody>
                  <a:tcPr/>
                </a:tc>
                <a:tc>
                  <a:txBody>
                    <a:bodyPr/>
                    <a:lstStyle/>
                    <a:p>
                      <a:pPr algn="ctr">
                        <a:lnSpc>
                          <a:spcPct val="107000"/>
                        </a:lnSpc>
                        <a:spcAft>
                          <a:spcPts val="0"/>
                        </a:spcAft>
                      </a:pPr>
                      <a:r>
                        <a:rPr lang="es-ES" sz="1800" dirty="0">
                          <a:effectLst/>
                        </a:rPr>
                        <a:t>VIII Contraloría general de la República</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tc>
                  <a:txBody>
                    <a:bodyPr/>
                    <a:lstStyle/>
                    <a:p>
                      <a:pPr algn="ctr">
                        <a:lnSpc>
                          <a:spcPct val="107000"/>
                        </a:lnSpc>
                        <a:spcAft>
                          <a:spcPts val="0"/>
                        </a:spcAft>
                      </a:pPr>
                      <a:r>
                        <a:rPr lang="es-ES" sz="1800" dirty="0">
                          <a:effectLst/>
                        </a:rPr>
                        <a:t>157-160</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907180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81263" y="465221"/>
            <a:ext cx="6368716" cy="4138864"/>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lang="es-419" sz="2800" b="1" dirty="0" smtClean="0">
              <a:solidFill>
                <a:schemeClr val="tx1"/>
              </a:solidFill>
            </a:endParaRPr>
          </a:p>
          <a:p>
            <a:pPr algn="ctr"/>
            <a:r>
              <a:rPr lang="es-419" sz="2800" b="1" dirty="0" smtClean="0">
                <a:solidFill>
                  <a:schemeClr val="tx1"/>
                </a:solidFill>
              </a:rPr>
              <a:t>Asamblea Nacional del Poder Popular</a:t>
            </a:r>
          </a:p>
          <a:p>
            <a:pPr algn="ctr"/>
            <a:r>
              <a:rPr lang="es-419" sz="2800" b="1" dirty="0" smtClean="0">
                <a:solidFill>
                  <a:schemeClr val="tx1"/>
                </a:solidFill>
              </a:rPr>
              <a:t>(ANPP)</a:t>
            </a:r>
            <a:endParaRPr lang="es-419" dirty="0" smtClean="0">
              <a:solidFill>
                <a:schemeClr val="tx1"/>
              </a:solidFill>
            </a:endParaRPr>
          </a:p>
          <a:p>
            <a:r>
              <a:rPr lang="es-419" sz="2400" dirty="0" smtClean="0">
                <a:solidFill>
                  <a:schemeClr val="tx1"/>
                </a:solidFill>
              </a:rPr>
              <a:t>La integran 605 diputados elegidos por el pueblo</a:t>
            </a:r>
          </a:p>
          <a:p>
            <a:r>
              <a:rPr lang="es-419" sz="2400" dirty="0" smtClean="0">
                <a:solidFill>
                  <a:schemeClr val="tx1"/>
                </a:solidFill>
              </a:rPr>
              <a:t>(Uno por cada 30 mil habitantes)</a:t>
            </a:r>
          </a:p>
          <a:p>
            <a:endParaRPr lang="es-419" sz="2400" dirty="0">
              <a:solidFill>
                <a:schemeClr val="tx1"/>
              </a:solidFill>
            </a:endParaRPr>
          </a:p>
          <a:p>
            <a:endParaRPr lang="es-419" sz="2400" dirty="0" smtClean="0">
              <a:solidFill>
                <a:schemeClr val="tx1"/>
              </a:solidFill>
            </a:endParaRPr>
          </a:p>
          <a:p>
            <a:endParaRPr lang="es-419" sz="2400" dirty="0">
              <a:solidFill>
                <a:schemeClr val="tx1"/>
              </a:solidFill>
            </a:endParaRPr>
          </a:p>
          <a:p>
            <a:endParaRPr lang="es-419" sz="2400" dirty="0" smtClean="0">
              <a:solidFill>
                <a:schemeClr val="tx1"/>
              </a:solidFill>
            </a:endParaRPr>
          </a:p>
          <a:p>
            <a:endParaRPr lang="es-419" sz="2400" dirty="0">
              <a:solidFill>
                <a:schemeClr val="tx1"/>
              </a:solidFill>
            </a:endParaRPr>
          </a:p>
          <a:p>
            <a:endParaRPr lang="es-419" sz="2400" dirty="0" smtClean="0">
              <a:solidFill>
                <a:schemeClr val="tx1"/>
              </a:solidFill>
            </a:endParaRPr>
          </a:p>
          <a:p>
            <a:pPr algn="ctr"/>
            <a:endParaRPr lang="es-419" dirty="0">
              <a:solidFill>
                <a:schemeClr val="tx1"/>
              </a:solidFill>
            </a:endParaRPr>
          </a:p>
          <a:p>
            <a:pPr algn="ctr"/>
            <a:endParaRPr lang="es-419" dirty="0" smtClean="0">
              <a:solidFill>
                <a:schemeClr val="tx1"/>
              </a:solidFill>
            </a:endParaRPr>
          </a:p>
        </p:txBody>
      </p:sp>
      <p:sp>
        <p:nvSpPr>
          <p:cNvPr id="3" name="2 Rectángulo"/>
          <p:cNvSpPr/>
          <p:nvPr/>
        </p:nvSpPr>
        <p:spPr>
          <a:xfrm>
            <a:off x="4315326" y="2486526"/>
            <a:ext cx="7202906" cy="3769895"/>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endParaRPr lang="es-419" sz="2800" dirty="0" smtClean="0"/>
          </a:p>
          <a:p>
            <a:endParaRPr lang="es-419" sz="2800" dirty="0"/>
          </a:p>
          <a:p>
            <a:r>
              <a:rPr lang="es-419" sz="2800" dirty="0" smtClean="0"/>
              <a:t>Presidente</a:t>
            </a:r>
          </a:p>
          <a:p>
            <a:r>
              <a:rPr lang="es-419" sz="2800" dirty="0" smtClean="0"/>
              <a:t>Vicepresidente</a:t>
            </a:r>
          </a:p>
          <a:p>
            <a:r>
              <a:rPr lang="es-419" sz="2800" dirty="0" smtClean="0"/>
              <a:t>Secretario</a:t>
            </a:r>
          </a:p>
          <a:p>
            <a:endParaRPr lang="es-419" dirty="0" smtClean="0"/>
          </a:p>
          <a:p>
            <a:pPr algn="r"/>
            <a:r>
              <a:rPr lang="es-419" sz="2400" b="1" dirty="0" smtClean="0"/>
              <a:t>Consejo de Estado</a:t>
            </a:r>
          </a:p>
          <a:p>
            <a:pPr algn="r"/>
            <a:r>
              <a:rPr lang="es-419" sz="2400" dirty="0" smtClean="0"/>
              <a:t>(Lo integran 21 diputados)</a:t>
            </a:r>
          </a:p>
          <a:p>
            <a:pPr algn="r"/>
            <a:r>
              <a:rPr lang="es-419" sz="2400" dirty="0" smtClean="0"/>
              <a:t>Representa a la asamblea mientras no sesiona</a:t>
            </a:r>
          </a:p>
          <a:p>
            <a:pPr algn="r"/>
            <a:r>
              <a:rPr lang="es-419" sz="2400" dirty="0" smtClean="0"/>
              <a:t> y le rinde cuentas de su gestión</a:t>
            </a:r>
            <a:endParaRPr lang="es-419" sz="2400" dirty="0"/>
          </a:p>
          <a:p>
            <a:endParaRPr lang="es-419" sz="2400" dirty="0" smtClean="0"/>
          </a:p>
          <a:p>
            <a:endParaRPr lang="es-419" dirty="0"/>
          </a:p>
          <a:p>
            <a:endParaRPr lang="es-419" dirty="0" smtClean="0"/>
          </a:p>
          <a:p>
            <a:endParaRPr lang="es-419" dirty="0"/>
          </a:p>
          <a:p>
            <a:endParaRPr lang="en-US" dirty="0"/>
          </a:p>
        </p:txBody>
      </p:sp>
      <p:cxnSp>
        <p:nvCxnSpPr>
          <p:cNvPr id="5" name="4 Conector recto"/>
          <p:cNvCxnSpPr/>
          <p:nvPr/>
        </p:nvCxnSpPr>
        <p:spPr>
          <a:xfrm>
            <a:off x="6849979" y="2486525"/>
            <a:ext cx="0" cy="21817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4315326" y="4604085"/>
            <a:ext cx="253465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02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1902191" y="139049"/>
            <a:ext cx="4973009" cy="11398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Atribuciones de la ANPP</a:t>
            </a:r>
            <a:endParaRPr lang="es-ES" sz="2800" b="1" dirty="0"/>
          </a:p>
        </p:txBody>
      </p:sp>
      <p:sp>
        <p:nvSpPr>
          <p:cNvPr id="3" name="Llamada de flecha hacia abajo 2"/>
          <p:cNvSpPr/>
          <p:nvPr/>
        </p:nvSpPr>
        <p:spPr>
          <a:xfrm>
            <a:off x="774568" y="1558042"/>
            <a:ext cx="2947201" cy="663879"/>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b="1" dirty="0" smtClean="0"/>
              <a:t>Elige entre sus miembros</a:t>
            </a:r>
            <a:endParaRPr lang="es-ES" sz="2000" b="1" dirty="0"/>
          </a:p>
        </p:txBody>
      </p:sp>
      <p:sp>
        <p:nvSpPr>
          <p:cNvPr id="4" name="Llamada de flecha hacia abajo 3"/>
          <p:cNvSpPr/>
          <p:nvPr/>
        </p:nvSpPr>
        <p:spPr>
          <a:xfrm>
            <a:off x="7998485" y="396742"/>
            <a:ext cx="3115981" cy="835069"/>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b="1" dirty="0" smtClean="0"/>
              <a:t>Designa a propuesta del Presidente</a:t>
            </a:r>
            <a:endParaRPr lang="es-ES" sz="2000" b="1" dirty="0"/>
          </a:p>
        </p:txBody>
      </p:sp>
      <p:sp>
        <p:nvSpPr>
          <p:cNvPr id="5" name="Rectángulo redondeado 4"/>
          <p:cNvSpPr/>
          <p:nvPr/>
        </p:nvSpPr>
        <p:spPr>
          <a:xfrm>
            <a:off x="491645" y="2412683"/>
            <a:ext cx="3524187" cy="7139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Presidente de la República</a:t>
            </a:r>
            <a:endParaRPr lang="es-ES" sz="2400" b="1" dirty="0"/>
          </a:p>
        </p:txBody>
      </p:sp>
      <p:sp>
        <p:nvSpPr>
          <p:cNvPr id="6" name="Rectángulo redondeado 5"/>
          <p:cNvSpPr/>
          <p:nvPr/>
        </p:nvSpPr>
        <p:spPr>
          <a:xfrm>
            <a:off x="491645" y="3452897"/>
            <a:ext cx="3524187" cy="7139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Vicepresidente </a:t>
            </a:r>
          </a:p>
          <a:p>
            <a:pPr algn="ctr"/>
            <a:r>
              <a:rPr lang="es-ES" sz="2400" b="1" dirty="0" smtClean="0"/>
              <a:t>de la República</a:t>
            </a:r>
            <a:endParaRPr lang="es-ES" sz="2400" b="1" dirty="0"/>
          </a:p>
        </p:txBody>
      </p:sp>
      <p:sp>
        <p:nvSpPr>
          <p:cNvPr id="7" name="Rectángulo redondeado 6"/>
          <p:cNvSpPr/>
          <p:nvPr/>
        </p:nvSpPr>
        <p:spPr>
          <a:xfrm>
            <a:off x="491645" y="4493111"/>
            <a:ext cx="3524188" cy="7139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Consejo de Estado</a:t>
            </a:r>
            <a:endParaRPr lang="es-ES" sz="2400" b="1" dirty="0"/>
          </a:p>
        </p:txBody>
      </p:sp>
      <p:sp>
        <p:nvSpPr>
          <p:cNvPr id="8" name="Rectángulo redondeado 7"/>
          <p:cNvSpPr/>
          <p:nvPr/>
        </p:nvSpPr>
        <p:spPr>
          <a:xfrm>
            <a:off x="7794381" y="1398563"/>
            <a:ext cx="3524188" cy="7139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Primer Ministro</a:t>
            </a:r>
            <a:endParaRPr lang="es-ES" sz="2400" b="1" dirty="0"/>
          </a:p>
        </p:txBody>
      </p:sp>
      <p:sp>
        <p:nvSpPr>
          <p:cNvPr id="9" name="Rectángulo redondeado 8"/>
          <p:cNvSpPr/>
          <p:nvPr/>
        </p:nvSpPr>
        <p:spPr>
          <a:xfrm>
            <a:off x="4652418" y="2425730"/>
            <a:ext cx="6959232" cy="7139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Tribunal Supremo Popular (TSP)</a:t>
            </a:r>
          </a:p>
          <a:p>
            <a:pPr algn="ctr"/>
            <a:r>
              <a:rPr lang="es-ES" sz="2400" dirty="0" smtClean="0"/>
              <a:t>(Imparte justicia)</a:t>
            </a:r>
            <a:endParaRPr lang="es-ES" sz="2400" dirty="0"/>
          </a:p>
        </p:txBody>
      </p:sp>
      <p:sp>
        <p:nvSpPr>
          <p:cNvPr id="10" name="Rectángulo redondeado 9"/>
          <p:cNvSpPr/>
          <p:nvPr/>
        </p:nvSpPr>
        <p:spPr>
          <a:xfrm>
            <a:off x="4652418" y="5518328"/>
            <a:ext cx="6990081" cy="9626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Fiscalía General de la República (FGR)</a:t>
            </a:r>
          </a:p>
          <a:p>
            <a:pPr algn="ctr"/>
            <a:r>
              <a:rPr lang="es-ES" sz="2400" dirty="0" smtClean="0"/>
              <a:t>(Ejerce control de la investigación penal, vela cumplimiento de la ley)</a:t>
            </a:r>
            <a:endParaRPr lang="es-ES" sz="2400" dirty="0"/>
          </a:p>
        </p:txBody>
      </p:sp>
      <p:sp>
        <p:nvSpPr>
          <p:cNvPr id="11" name="Rectángulo redondeado 10"/>
          <p:cNvSpPr/>
          <p:nvPr/>
        </p:nvSpPr>
        <p:spPr>
          <a:xfrm>
            <a:off x="4652418" y="4482226"/>
            <a:ext cx="6990081" cy="72486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Contraloría General de la República (CGR)</a:t>
            </a:r>
          </a:p>
          <a:p>
            <a:pPr algn="ctr"/>
            <a:r>
              <a:rPr lang="es-ES" sz="2400" dirty="0" smtClean="0"/>
              <a:t>(Control superior de la gestión administrativa)</a:t>
            </a:r>
            <a:endParaRPr lang="es-ES" sz="2400" dirty="0"/>
          </a:p>
        </p:txBody>
      </p:sp>
      <p:sp>
        <p:nvSpPr>
          <p:cNvPr id="12" name="Rectángulo redondeado 11"/>
          <p:cNvSpPr/>
          <p:nvPr/>
        </p:nvSpPr>
        <p:spPr>
          <a:xfrm>
            <a:off x="4652418" y="3452897"/>
            <a:ext cx="6990081" cy="71809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Consejo Electoral Nacional (CEN)</a:t>
            </a:r>
          </a:p>
          <a:p>
            <a:pPr algn="ctr"/>
            <a:r>
              <a:rPr lang="es-ES" sz="2400" dirty="0" smtClean="0"/>
              <a:t>(Organiza, dirige,  y supervisa las elecciones)</a:t>
            </a:r>
            <a:endParaRPr lang="es-ES" sz="2400" dirty="0"/>
          </a:p>
        </p:txBody>
      </p:sp>
    </p:spTree>
    <p:extLst>
      <p:ext uri="{BB962C8B-B14F-4D97-AF65-F5344CB8AC3E}">
        <p14:creationId xmlns:p14="http://schemas.microsoft.com/office/powerpoint/2010/main" val="3114919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1402915" y="141969"/>
            <a:ext cx="9538353" cy="70092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Presidente de la República</a:t>
            </a:r>
          </a:p>
          <a:p>
            <a:pPr algn="ctr"/>
            <a:r>
              <a:rPr lang="es-ES" sz="2400" b="1" dirty="0" smtClean="0"/>
              <a:t>(Jefe de Estado</a:t>
            </a:r>
            <a:r>
              <a:rPr lang="es-ES" sz="2000" b="1" dirty="0" smtClean="0"/>
              <a:t>)</a:t>
            </a:r>
            <a:endParaRPr lang="es-ES" sz="2000" b="1" dirty="0"/>
          </a:p>
        </p:txBody>
      </p:sp>
      <p:sp>
        <p:nvSpPr>
          <p:cNvPr id="3" name="Rectángulo 2"/>
          <p:cNvSpPr/>
          <p:nvPr/>
        </p:nvSpPr>
        <p:spPr>
          <a:xfrm>
            <a:off x="3753719" y="999997"/>
            <a:ext cx="4647069" cy="55165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Vicepresidente </a:t>
            </a:r>
            <a:r>
              <a:rPr lang="es-ES" sz="2400" b="1" dirty="0">
                <a:solidFill>
                  <a:schemeClr val="tx1"/>
                </a:solidFill>
              </a:rPr>
              <a:t>de la República</a:t>
            </a:r>
            <a:endParaRPr lang="es-ES" sz="2400" b="1" dirty="0" smtClean="0"/>
          </a:p>
        </p:txBody>
      </p:sp>
      <p:sp>
        <p:nvSpPr>
          <p:cNvPr id="4" name="Rectángulo 3"/>
          <p:cNvSpPr/>
          <p:nvPr/>
        </p:nvSpPr>
        <p:spPr>
          <a:xfrm>
            <a:off x="4620193" y="1708757"/>
            <a:ext cx="3018772" cy="7033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Primer Ministro</a:t>
            </a:r>
          </a:p>
          <a:p>
            <a:pPr algn="ctr"/>
            <a:r>
              <a:rPr lang="es-ES" sz="2400" b="1" dirty="0" smtClean="0"/>
              <a:t>(Jefe de Gobierno)</a:t>
            </a:r>
            <a:endParaRPr lang="es-ES" sz="2400" b="1" dirty="0"/>
          </a:p>
        </p:txBody>
      </p:sp>
      <p:sp>
        <p:nvSpPr>
          <p:cNvPr id="6" name="Rectángulo 5"/>
          <p:cNvSpPr/>
          <p:nvPr/>
        </p:nvSpPr>
        <p:spPr>
          <a:xfrm>
            <a:off x="7970123" y="1745292"/>
            <a:ext cx="2971145" cy="666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 Primeros Ministros (5)</a:t>
            </a:r>
            <a:endParaRPr lang="es-ES" sz="2400" b="1" dirty="0"/>
          </a:p>
        </p:txBody>
      </p:sp>
      <p:sp>
        <p:nvSpPr>
          <p:cNvPr id="7" name="Rectángulo redondeado 6"/>
          <p:cNvSpPr/>
          <p:nvPr/>
        </p:nvSpPr>
        <p:spPr>
          <a:xfrm>
            <a:off x="2789216" y="2585061"/>
            <a:ext cx="6576077" cy="54748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Comité Ejecutivo del Consejo de Ministros</a:t>
            </a:r>
            <a:endParaRPr lang="es-ES" sz="2400" b="1" dirty="0"/>
          </a:p>
        </p:txBody>
      </p:sp>
      <p:sp>
        <p:nvSpPr>
          <p:cNvPr id="8" name="Rectángulo 7"/>
          <p:cNvSpPr/>
          <p:nvPr/>
        </p:nvSpPr>
        <p:spPr>
          <a:xfrm>
            <a:off x="1402915" y="1782777"/>
            <a:ext cx="2873594" cy="5553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Secretario</a:t>
            </a:r>
            <a:endParaRPr lang="es-ES" sz="2400" b="1" dirty="0"/>
          </a:p>
        </p:txBody>
      </p:sp>
      <p:sp>
        <p:nvSpPr>
          <p:cNvPr id="9" name="Rectángulo redondeado 8"/>
          <p:cNvSpPr/>
          <p:nvPr/>
        </p:nvSpPr>
        <p:spPr>
          <a:xfrm>
            <a:off x="413358" y="4023459"/>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MINFAR</a:t>
            </a:r>
            <a:endParaRPr lang="es-ES" sz="2400" b="1" dirty="0"/>
          </a:p>
        </p:txBody>
      </p:sp>
      <p:sp>
        <p:nvSpPr>
          <p:cNvPr id="10" name="Rectángulo redondeado 9"/>
          <p:cNvSpPr/>
          <p:nvPr/>
        </p:nvSpPr>
        <p:spPr>
          <a:xfrm>
            <a:off x="7436285" y="4007808"/>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MINAGRI</a:t>
            </a:r>
            <a:endParaRPr lang="es-ES" sz="2400" b="1" dirty="0"/>
          </a:p>
        </p:txBody>
      </p:sp>
      <p:sp>
        <p:nvSpPr>
          <p:cNvPr id="11" name="Rectángulo redondeado 10"/>
          <p:cNvSpPr/>
          <p:nvPr/>
        </p:nvSpPr>
        <p:spPr>
          <a:xfrm>
            <a:off x="5165074" y="400780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MINEN</a:t>
            </a:r>
            <a:endParaRPr lang="es-ES" sz="2400" b="1" dirty="0"/>
          </a:p>
        </p:txBody>
      </p:sp>
      <p:sp>
        <p:nvSpPr>
          <p:cNvPr id="12" name="Rectángulo redondeado 11"/>
          <p:cNvSpPr/>
          <p:nvPr/>
        </p:nvSpPr>
        <p:spPr>
          <a:xfrm>
            <a:off x="2789216" y="4023459"/>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MINREX</a:t>
            </a:r>
            <a:endParaRPr lang="es-ES" sz="2400" b="1" dirty="0"/>
          </a:p>
        </p:txBody>
      </p:sp>
      <p:sp>
        <p:nvSpPr>
          <p:cNvPr id="13" name="Rectángulo redondeado 12"/>
          <p:cNvSpPr/>
          <p:nvPr/>
        </p:nvSpPr>
        <p:spPr>
          <a:xfrm>
            <a:off x="413358" y="4799023"/>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MININT</a:t>
            </a:r>
            <a:endParaRPr lang="es-ES" sz="2400" b="1" dirty="0"/>
          </a:p>
        </p:txBody>
      </p:sp>
      <p:sp>
        <p:nvSpPr>
          <p:cNvPr id="14" name="Rectángulo redondeado 13"/>
          <p:cNvSpPr/>
          <p:nvPr/>
        </p:nvSpPr>
        <p:spPr>
          <a:xfrm>
            <a:off x="9707496" y="400780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MES</a:t>
            </a:r>
            <a:endParaRPr lang="es-ES" sz="2400" b="1" dirty="0"/>
          </a:p>
        </p:txBody>
      </p:sp>
      <p:sp>
        <p:nvSpPr>
          <p:cNvPr id="15" name="Rectángulo redondeado 14"/>
          <p:cNvSpPr/>
          <p:nvPr/>
        </p:nvSpPr>
        <p:spPr>
          <a:xfrm>
            <a:off x="413358" y="5493712"/>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MEP</a:t>
            </a:r>
            <a:endParaRPr lang="es-ES" sz="2400" b="1" dirty="0"/>
          </a:p>
        </p:txBody>
      </p:sp>
      <p:sp>
        <p:nvSpPr>
          <p:cNvPr id="16" name="Rectángulo redondeado 15"/>
          <p:cNvSpPr/>
          <p:nvPr/>
        </p:nvSpPr>
        <p:spPr>
          <a:xfrm>
            <a:off x="413358" y="625778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MFP</a:t>
            </a:r>
            <a:endParaRPr lang="es-ES" sz="2400" b="1" dirty="0"/>
          </a:p>
        </p:txBody>
      </p:sp>
      <p:sp>
        <p:nvSpPr>
          <p:cNvPr id="17" name="Rectángulo redondeado 16"/>
          <p:cNvSpPr/>
          <p:nvPr/>
        </p:nvSpPr>
        <p:spPr>
          <a:xfrm>
            <a:off x="2789216" y="478676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MINCEX</a:t>
            </a:r>
            <a:endParaRPr lang="es-ES" sz="2400" b="1" dirty="0"/>
          </a:p>
        </p:txBody>
      </p:sp>
      <p:sp>
        <p:nvSpPr>
          <p:cNvPr id="18" name="Rectángulo redondeado 17"/>
          <p:cNvSpPr/>
          <p:nvPr/>
        </p:nvSpPr>
        <p:spPr>
          <a:xfrm>
            <a:off x="2789216" y="5550584"/>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MINCIN</a:t>
            </a:r>
            <a:endParaRPr lang="es-ES" sz="2400" b="1" dirty="0"/>
          </a:p>
        </p:txBody>
      </p:sp>
      <p:sp>
        <p:nvSpPr>
          <p:cNvPr id="19" name="Rectángulo redondeado 18"/>
          <p:cNvSpPr/>
          <p:nvPr/>
        </p:nvSpPr>
        <p:spPr>
          <a:xfrm>
            <a:off x="2789216" y="6237960"/>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MINSAP</a:t>
            </a:r>
            <a:endParaRPr lang="es-ES" sz="2400" b="1" dirty="0"/>
          </a:p>
        </p:txBody>
      </p:sp>
      <p:sp>
        <p:nvSpPr>
          <p:cNvPr id="20" name="Rectángulo redondeado 19"/>
          <p:cNvSpPr/>
          <p:nvPr/>
        </p:nvSpPr>
        <p:spPr>
          <a:xfrm>
            <a:off x="5165074" y="478676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MINCONS</a:t>
            </a:r>
            <a:endParaRPr lang="es-ES" sz="2400" b="1" dirty="0"/>
          </a:p>
        </p:txBody>
      </p:sp>
      <p:sp>
        <p:nvSpPr>
          <p:cNvPr id="21" name="Rectángulo redondeado 20"/>
          <p:cNvSpPr/>
          <p:nvPr/>
        </p:nvSpPr>
        <p:spPr>
          <a:xfrm>
            <a:off x="5165074" y="5550584"/>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MINCOM</a:t>
            </a:r>
            <a:endParaRPr lang="es-ES" sz="2400" b="1" dirty="0"/>
          </a:p>
        </p:txBody>
      </p:sp>
      <p:sp>
        <p:nvSpPr>
          <p:cNvPr id="22" name="Rectángulo redondeado 21"/>
          <p:cNvSpPr/>
          <p:nvPr/>
        </p:nvSpPr>
        <p:spPr>
          <a:xfrm>
            <a:off x="5165074" y="625778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MINAL</a:t>
            </a:r>
            <a:endParaRPr lang="es-ES" sz="2400" b="1" dirty="0"/>
          </a:p>
        </p:txBody>
      </p:sp>
      <p:sp>
        <p:nvSpPr>
          <p:cNvPr id="23" name="Rectángulo redondeado 22"/>
          <p:cNvSpPr/>
          <p:nvPr/>
        </p:nvSpPr>
        <p:spPr>
          <a:xfrm>
            <a:off x="7463425" y="4799023"/>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MINTUR</a:t>
            </a:r>
            <a:endParaRPr lang="es-ES" sz="2400" b="1" dirty="0"/>
          </a:p>
        </p:txBody>
      </p:sp>
      <p:sp>
        <p:nvSpPr>
          <p:cNvPr id="24" name="Rectángulo redondeado 23"/>
          <p:cNvSpPr/>
          <p:nvPr/>
        </p:nvSpPr>
        <p:spPr>
          <a:xfrm>
            <a:off x="7463425" y="5550584"/>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MINCULT</a:t>
            </a:r>
            <a:endParaRPr lang="es-ES" sz="2400" b="1" dirty="0"/>
          </a:p>
        </p:txBody>
      </p:sp>
      <p:sp>
        <p:nvSpPr>
          <p:cNvPr id="25" name="Rectángulo redondeado 24"/>
          <p:cNvSpPr/>
          <p:nvPr/>
        </p:nvSpPr>
        <p:spPr>
          <a:xfrm>
            <a:off x="7463425" y="6237960"/>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MINED</a:t>
            </a:r>
            <a:endParaRPr lang="es-ES" sz="2400" b="1" dirty="0"/>
          </a:p>
        </p:txBody>
      </p:sp>
      <p:sp>
        <p:nvSpPr>
          <p:cNvPr id="26" name="Rectángulo redondeado 25"/>
          <p:cNvSpPr/>
          <p:nvPr/>
        </p:nvSpPr>
        <p:spPr>
          <a:xfrm>
            <a:off x="9707496" y="4786767"/>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BCC</a:t>
            </a:r>
            <a:endParaRPr lang="es-ES" sz="2400" b="1" dirty="0"/>
          </a:p>
        </p:txBody>
      </p:sp>
      <p:sp>
        <p:nvSpPr>
          <p:cNvPr id="27" name="Rectángulo redondeado 26"/>
          <p:cNvSpPr/>
          <p:nvPr/>
        </p:nvSpPr>
        <p:spPr>
          <a:xfrm>
            <a:off x="9707496" y="5565728"/>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INRH</a:t>
            </a:r>
            <a:endParaRPr lang="es-ES" sz="2400" b="1" dirty="0"/>
          </a:p>
        </p:txBody>
      </p:sp>
      <p:sp>
        <p:nvSpPr>
          <p:cNvPr id="28" name="Rectángulo redondeado 27"/>
          <p:cNvSpPr/>
          <p:nvPr/>
        </p:nvSpPr>
        <p:spPr>
          <a:xfrm>
            <a:off x="9707496" y="6257788"/>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INDER</a:t>
            </a:r>
            <a:endParaRPr lang="es-ES" sz="2400" b="1" dirty="0"/>
          </a:p>
        </p:txBody>
      </p:sp>
      <p:sp>
        <p:nvSpPr>
          <p:cNvPr id="29" name="Rectángulo redondeado 28"/>
          <p:cNvSpPr/>
          <p:nvPr/>
        </p:nvSpPr>
        <p:spPr>
          <a:xfrm>
            <a:off x="5165074" y="3322539"/>
            <a:ext cx="1929008" cy="51356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MINDUS</a:t>
            </a:r>
            <a:endParaRPr lang="es-ES" sz="2400" b="1" dirty="0"/>
          </a:p>
        </p:txBody>
      </p:sp>
    </p:spTree>
    <p:extLst>
      <p:ext uri="{BB962C8B-B14F-4D97-AF65-F5344CB8AC3E}">
        <p14:creationId xmlns:p14="http://schemas.microsoft.com/office/powerpoint/2010/main" val="3432974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70924756"/>
              </p:ext>
            </p:extLst>
          </p:nvPr>
        </p:nvGraphicFramePr>
        <p:xfrm>
          <a:off x="287382" y="117562"/>
          <a:ext cx="11038115" cy="6910022"/>
        </p:xfrm>
        <a:graphic>
          <a:graphicData uri="http://schemas.openxmlformats.org/drawingml/2006/table">
            <a:tbl>
              <a:tblPr firstRow="1" firstCol="1" bandRow="1">
                <a:tableStyleId>{5940675A-B579-460E-94D1-54222C63F5DA}</a:tableStyleId>
              </a:tblPr>
              <a:tblGrid>
                <a:gridCol w="544061">
                  <a:extLst>
                    <a:ext uri="{9D8B030D-6E8A-4147-A177-3AD203B41FA5}">
                      <a16:colId xmlns:a16="http://schemas.microsoft.com/office/drawing/2014/main" val="492850240"/>
                    </a:ext>
                  </a:extLst>
                </a:gridCol>
                <a:gridCol w="4872353">
                  <a:extLst>
                    <a:ext uri="{9D8B030D-6E8A-4147-A177-3AD203B41FA5}">
                      <a16:colId xmlns:a16="http://schemas.microsoft.com/office/drawing/2014/main" val="1547912471"/>
                    </a:ext>
                  </a:extLst>
                </a:gridCol>
                <a:gridCol w="126331">
                  <a:extLst>
                    <a:ext uri="{9D8B030D-6E8A-4147-A177-3AD203B41FA5}">
                      <a16:colId xmlns:a16="http://schemas.microsoft.com/office/drawing/2014/main" val="3296157143"/>
                    </a:ext>
                  </a:extLst>
                </a:gridCol>
                <a:gridCol w="5495370">
                  <a:extLst>
                    <a:ext uri="{9D8B030D-6E8A-4147-A177-3AD203B41FA5}">
                      <a16:colId xmlns:a16="http://schemas.microsoft.com/office/drawing/2014/main" val="4196201306"/>
                    </a:ext>
                  </a:extLst>
                </a:gridCol>
              </a:tblGrid>
              <a:tr h="175466">
                <a:tc gridSpan="4">
                  <a:txBody>
                    <a:bodyPr/>
                    <a:lstStyle/>
                    <a:p>
                      <a:pPr algn="ctr">
                        <a:lnSpc>
                          <a:spcPct val="107000"/>
                        </a:lnSpc>
                        <a:spcAft>
                          <a:spcPts val="0"/>
                        </a:spcAft>
                      </a:pPr>
                      <a:r>
                        <a:rPr lang="es-ES" sz="1200" b="1" dirty="0">
                          <a:effectLst/>
                        </a:rPr>
                        <a:t>Comité Ejecutivo del Consejo de Ministros</a:t>
                      </a:r>
                      <a:endParaRPr lang="es-E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897122765"/>
                  </a:ext>
                </a:extLst>
              </a:tr>
              <a:tr h="175466">
                <a:tc>
                  <a:txBody>
                    <a:bodyPr/>
                    <a:lstStyle/>
                    <a:p>
                      <a:pPr algn="ctr">
                        <a:lnSpc>
                          <a:spcPct val="107000"/>
                        </a:lnSpc>
                        <a:spcAft>
                          <a:spcPts val="0"/>
                        </a:spcAft>
                      </a:pPr>
                      <a:r>
                        <a:rPr lang="es-ES" sz="900" b="1" dirty="0">
                          <a:effectLst/>
                        </a:rPr>
                        <a:t>No</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b="1" dirty="0">
                          <a:effectLst/>
                        </a:rPr>
                        <a:t>Cargo que desempeña</a:t>
                      </a:r>
                      <a:endParaRPr lang="es-E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b="1" dirty="0">
                          <a:effectLst/>
                        </a:rPr>
                        <a:t>Nombres y apellidos</a:t>
                      </a:r>
                      <a:endParaRPr lang="es-E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1927646766"/>
                  </a:ext>
                </a:extLst>
              </a:tr>
              <a:tr h="175466">
                <a:tc>
                  <a:txBody>
                    <a:bodyPr/>
                    <a:lstStyle/>
                    <a:p>
                      <a:pPr algn="ctr">
                        <a:lnSpc>
                          <a:spcPct val="107000"/>
                        </a:lnSpc>
                        <a:spcAft>
                          <a:spcPts val="0"/>
                        </a:spcAft>
                      </a:pPr>
                      <a:r>
                        <a:rPr lang="es-ES" sz="900" b="1" dirty="0">
                          <a:effectLst/>
                        </a:rPr>
                        <a:t>1</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Manuel Marrero Cruz</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1954146440"/>
                  </a:ext>
                </a:extLst>
              </a:tr>
              <a:tr h="175466">
                <a:tc>
                  <a:txBody>
                    <a:bodyPr/>
                    <a:lstStyle/>
                    <a:p>
                      <a:pPr algn="ctr">
                        <a:lnSpc>
                          <a:spcPct val="107000"/>
                        </a:lnSpc>
                        <a:spcAft>
                          <a:spcPts val="0"/>
                        </a:spcAft>
                      </a:pPr>
                      <a:r>
                        <a:rPr lang="es-ES" sz="900" b="1" dirty="0">
                          <a:effectLst/>
                        </a:rPr>
                        <a:t>2</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Vice 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Ramiro Valdés Menéndez</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1109031837"/>
                  </a:ext>
                </a:extLst>
              </a:tr>
              <a:tr h="175466">
                <a:tc>
                  <a:txBody>
                    <a:bodyPr/>
                    <a:lstStyle/>
                    <a:p>
                      <a:pPr algn="ctr">
                        <a:lnSpc>
                          <a:spcPct val="107000"/>
                        </a:lnSpc>
                        <a:spcAft>
                          <a:spcPts val="0"/>
                        </a:spcAft>
                      </a:pPr>
                      <a:r>
                        <a:rPr lang="es-ES" sz="900" b="1" dirty="0">
                          <a:effectLst/>
                        </a:rPr>
                        <a:t>3</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Vice 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Inés María Chapman Waugh</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1733899720"/>
                  </a:ext>
                </a:extLst>
              </a:tr>
              <a:tr h="175466">
                <a:tc>
                  <a:txBody>
                    <a:bodyPr/>
                    <a:lstStyle/>
                    <a:p>
                      <a:pPr algn="ctr">
                        <a:lnSpc>
                          <a:spcPct val="107000"/>
                        </a:lnSpc>
                        <a:spcAft>
                          <a:spcPts val="0"/>
                        </a:spcAft>
                      </a:pPr>
                      <a:r>
                        <a:rPr lang="es-ES" sz="900" b="1" dirty="0">
                          <a:effectLst/>
                        </a:rPr>
                        <a:t>4</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Vice 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Roberto Morales Ojeda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2056399906"/>
                  </a:ext>
                </a:extLst>
              </a:tr>
              <a:tr h="175466">
                <a:tc>
                  <a:txBody>
                    <a:bodyPr/>
                    <a:lstStyle/>
                    <a:p>
                      <a:pPr algn="ctr">
                        <a:lnSpc>
                          <a:spcPct val="107000"/>
                        </a:lnSpc>
                        <a:spcAft>
                          <a:spcPts val="0"/>
                        </a:spcAft>
                      </a:pPr>
                      <a:r>
                        <a:rPr lang="es-ES" sz="900" b="1" dirty="0">
                          <a:effectLst/>
                        </a:rPr>
                        <a:t>5</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Vice 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Jorge Luis Tapia Fonseca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2004370707"/>
                  </a:ext>
                </a:extLst>
              </a:tr>
              <a:tr h="175466">
                <a:tc>
                  <a:txBody>
                    <a:bodyPr/>
                    <a:lstStyle/>
                    <a:p>
                      <a:pPr algn="ctr">
                        <a:lnSpc>
                          <a:spcPct val="107000"/>
                        </a:lnSpc>
                        <a:spcAft>
                          <a:spcPts val="0"/>
                        </a:spcAft>
                      </a:pPr>
                      <a:r>
                        <a:rPr lang="es-ES" sz="900" b="1" dirty="0">
                          <a:effectLst/>
                        </a:rPr>
                        <a:t>6</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Vice 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Alejandro Gil Fernández</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1010860940"/>
                  </a:ext>
                </a:extLst>
              </a:tr>
              <a:tr h="175466">
                <a:tc>
                  <a:txBody>
                    <a:bodyPr/>
                    <a:lstStyle/>
                    <a:p>
                      <a:pPr algn="ctr">
                        <a:lnSpc>
                          <a:spcPct val="107000"/>
                        </a:lnSpc>
                        <a:spcAft>
                          <a:spcPts val="0"/>
                        </a:spcAft>
                      </a:pPr>
                      <a:r>
                        <a:rPr lang="es-ES" sz="900" b="1" dirty="0">
                          <a:effectLst/>
                        </a:rPr>
                        <a:t>7</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Vice Primer Ministro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Ricardo Cabrisas Ruiz</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2705274784"/>
                  </a:ext>
                </a:extLst>
              </a:tr>
              <a:tr h="175466">
                <a:tc>
                  <a:txBody>
                    <a:bodyPr/>
                    <a:lstStyle/>
                    <a:p>
                      <a:pPr algn="ctr">
                        <a:lnSpc>
                          <a:spcPct val="107000"/>
                        </a:lnSpc>
                        <a:spcAft>
                          <a:spcPts val="0"/>
                        </a:spcAft>
                      </a:pPr>
                      <a:r>
                        <a:rPr lang="es-ES" sz="900" b="1" dirty="0">
                          <a:effectLst/>
                        </a:rPr>
                        <a:t>8</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Secretario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a:txBody>
                    <a:bodyPr/>
                    <a:lstStyle/>
                    <a:p>
                      <a:pPr>
                        <a:lnSpc>
                          <a:spcPct val="107000"/>
                        </a:lnSpc>
                        <a:spcAft>
                          <a:spcPts val="0"/>
                        </a:spcAft>
                      </a:pPr>
                      <a:r>
                        <a:rPr lang="es-ES" sz="1200">
                          <a:effectLst/>
                        </a:rPr>
                        <a:t>José Amado Ricardo Guerra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extLst>
                  <a:ext uri="{0D108BD9-81ED-4DB2-BD59-A6C34878D82A}">
                    <a16:rowId xmlns:a16="http://schemas.microsoft.com/office/drawing/2014/main" val="3967765752"/>
                  </a:ext>
                </a:extLst>
              </a:tr>
              <a:tr h="175466">
                <a:tc gridSpan="4">
                  <a:txBody>
                    <a:bodyPr/>
                    <a:lstStyle/>
                    <a:p>
                      <a:pPr algn="ctr">
                        <a:lnSpc>
                          <a:spcPct val="107000"/>
                        </a:lnSpc>
                        <a:spcAft>
                          <a:spcPts val="0"/>
                        </a:spcAft>
                      </a:pPr>
                      <a:r>
                        <a:rPr lang="es-ES" sz="1200" b="1" dirty="0">
                          <a:effectLst/>
                        </a:rPr>
                        <a:t>Organismos de la Administración Central del Estado (OACE)</a:t>
                      </a:r>
                      <a:endParaRPr lang="es-E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472996165"/>
                  </a:ext>
                </a:extLst>
              </a:tr>
              <a:tr h="175466">
                <a:tc>
                  <a:txBody>
                    <a:bodyPr/>
                    <a:lstStyle/>
                    <a:p>
                      <a:pPr algn="ctr">
                        <a:lnSpc>
                          <a:spcPct val="107000"/>
                        </a:lnSpc>
                        <a:spcAft>
                          <a:spcPts val="0"/>
                        </a:spcAft>
                      </a:pPr>
                      <a:r>
                        <a:rPr lang="es-ES" sz="900" b="1" dirty="0">
                          <a:effectLst/>
                        </a:rPr>
                        <a:t>9</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las Fuerzas Armadas Revolucionarias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G.C.E. Leopoldo Cintra Frías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840847653"/>
                  </a:ext>
                </a:extLst>
              </a:tr>
              <a:tr h="175466">
                <a:tc>
                  <a:txBody>
                    <a:bodyPr/>
                    <a:lstStyle/>
                    <a:p>
                      <a:pPr algn="ctr">
                        <a:lnSpc>
                          <a:spcPct val="107000"/>
                        </a:lnSpc>
                        <a:spcAft>
                          <a:spcPts val="0"/>
                        </a:spcAft>
                      </a:pPr>
                      <a:r>
                        <a:rPr lang="es-ES" sz="900" b="1" dirty="0">
                          <a:effectLst/>
                        </a:rPr>
                        <a:t>10</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del Interior</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C.A. Julio Cesar Gandarilla Bermejo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413808292"/>
                  </a:ext>
                </a:extLst>
              </a:tr>
              <a:tr h="175466">
                <a:tc>
                  <a:txBody>
                    <a:bodyPr/>
                    <a:lstStyle/>
                    <a:p>
                      <a:pPr algn="ctr">
                        <a:lnSpc>
                          <a:spcPct val="107000"/>
                        </a:lnSpc>
                        <a:spcAft>
                          <a:spcPts val="0"/>
                        </a:spcAft>
                      </a:pPr>
                      <a:r>
                        <a:rPr lang="es-ES" sz="900" b="1" dirty="0">
                          <a:effectLst/>
                        </a:rPr>
                        <a:t>11</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Educación Superior</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a:effectLst/>
                        </a:rPr>
                        <a:t>José Ramón Saborido Loidi</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962457753"/>
                  </a:ext>
                </a:extLst>
              </a:tr>
              <a:tr h="175466">
                <a:tc>
                  <a:txBody>
                    <a:bodyPr/>
                    <a:lstStyle/>
                    <a:p>
                      <a:pPr algn="ctr">
                        <a:lnSpc>
                          <a:spcPct val="107000"/>
                        </a:lnSpc>
                        <a:spcAft>
                          <a:spcPts val="0"/>
                        </a:spcAft>
                      </a:pPr>
                      <a:r>
                        <a:rPr lang="es-ES" sz="900" b="1" dirty="0">
                          <a:effectLst/>
                        </a:rPr>
                        <a:t>12</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Educación</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a:effectLst/>
                        </a:rPr>
                        <a:t>Ena Elsa Velazquez Cobiella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594995849"/>
                  </a:ext>
                </a:extLst>
              </a:tr>
              <a:tr h="175466">
                <a:tc>
                  <a:txBody>
                    <a:bodyPr/>
                    <a:lstStyle/>
                    <a:p>
                      <a:pPr algn="ctr">
                        <a:lnSpc>
                          <a:spcPct val="107000"/>
                        </a:lnSpc>
                        <a:spcAft>
                          <a:spcPts val="0"/>
                        </a:spcAft>
                      </a:pPr>
                      <a:r>
                        <a:rPr lang="es-ES" sz="900" b="1" dirty="0">
                          <a:effectLst/>
                        </a:rPr>
                        <a:t>13</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Finanzas y Precios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err="1">
                          <a:effectLst/>
                        </a:rPr>
                        <a:t>Meisi</a:t>
                      </a:r>
                      <a:r>
                        <a:rPr lang="es-ES" sz="1200" dirty="0">
                          <a:effectLst/>
                        </a:rPr>
                        <a:t> Bolaños </a:t>
                      </a:r>
                      <a:r>
                        <a:rPr lang="es-ES" sz="1200" dirty="0" err="1">
                          <a:effectLst/>
                        </a:rPr>
                        <a:t>Weis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718446800"/>
                  </a:ext>
                </a:extLst>
              </a:tr>
              <a:tr h="175466">
                <a:tc>
                  <a:txBody>
                    <a:bodyPr/>
                    <a:lstStyle/>
                    <a:p>
                      <a:pPr algn="ctr">
                        <a:lnSpc>
                          <a:spcPct val="107000"/>
                        </a:lnSpc>
                        <a:spcAft>
                          <a:spcPts val="0"/>
                        </a:spcAft>
                      </a:pPr>
                      <a:r>
                        <a:rPr lang="es-ES" sz="900" b="1" dirty="0">
                          <a:effectLst/>
                        </a:rPr>
                        <a:t>14</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la Construcción</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René Mesa </a:t>
                      </a:r>
                      <a:r>
                        <a:rPr lang="es-ES" sz="1200" dirty="0" err="1">
                          <a:effectLst/>
                        </a:rPr>
                        <a:t>Villafaña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3161393235"/>
                  </a:ext>
                </a:extLst>
              </a:tr>
              <a:tr h="175466">
                <a:tc>
                  <a:txBody>
                    <a:bodyPr/>
                    <a:lstStyle/>
                    <a:p>
                      <a:pPr algn="ctr">
                        <a:lnSpc>
                          <a:spcPct val="107000"/>
                        </a:lnSpc>
                        <a:spcAft>
                          <a:spcPts val="0"/>
                        </a:spcAft>
                      </a:pPr>
                      <a:r>
                        <a:rPr lang="es-ES" sz="900" b="1" dirty="0">
                          <a:effectLst/>
                        </a:rPr>
                        <a:t>15</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Comercio Exterior e Inversión Extranjera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Rodrigo </a:t>
                      </a:r>
                      <a:r>
                        <a:rPr lang="es-ES" sz="1200" dirty="0" err="1">
                          <a:effectLst/>
                        </a:rPr>
                        <a:t>Malmierca</a:t>
                      </a:r>
                      <a:r>
                        <a:rPr lang="es-ES" sz="1200" dirty="0">
                          <a:effectLst/>
                        </a:rPr>
                        <a:t> Díaz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81222873"/>
                  </a:ext>
                </a:extLst>
              </a:tr>
              <a:tr h="175466">
                <a:tc>
                  <a:txBody>
                    <a:bodyPr/>
                    <a:lstStyle/>
                    <a:p>
                      <a:pPr algn="ctr">
                        <a:lnSpc>
                          <a:spcPct val="107000"/>
                        </a:lnSpc>
                        <a:spcAft>
                          <a:spcPts val="0"/>
                        </a:spcAft>
                      </a:pPr>
                      <a:r>
                        <a:rPr lang="es-ES" sz="900" b="1" dirty="0">
                          <a:effectLst/>
                        </a:rPr>
                        <a:t>16</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Relaciones Exteriores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Bruno Rodríguez Parrilla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4023675648"/>
                  </a:ext>
                </a:extLst>
              </a:tr>
              <a:tr h="175466">
                <a:tc>
                  <a:txBody>
                    <a:bodyPr/>
                    <a:lstStyle/>
                    <a:p>
                      <a:pPr algn="ctr">
                        <a:lnSpc>
                          <a:spcPct val="107000"/>
                        </a:lnSpc>
                        <a:spcAft>
                          <a:spcPts val="0"/>
                        </a:spcAft>
                      </a:pPr>
                      <a:r>
                        <a:rPr lang="es-ES" sz="900" b="1" dirty="0">
                          <a:effectLst/>
                        </a:rPr>
                        <a:t>17</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Transporte</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Eduardo Rodríguez Dávila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3278461441"/>
                  </a:ext>
                </a:extLst>
              </a:tr>
              <a:tr h="175466">
                <a:tc>
                  <a:txBody>
                    <a:bodyPr/>
                    <a:lstStyle/>
                    <a:p>
                      <a:pPr algn="ctr">
                        <a:lnSpc>
                          <a:spcPct val="107000"/>
                        </a:lnSpc>
                        <a:spcAft>
                          <a:spcPts val="0"/>
                        </a:spcAft>
                      </a:pPr>
                      <a:r>
                        <a:rPr lang="es-ES" sz="900" b="1" dirty="0">
                          <a:effectLst/>
                        </a:rPr>
                        <a:t>18</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Ciencia, Tecnología y Medio Ambiente</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Elba Rosa Pérez Montoya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1705959733"/>
                  </a:ext>
                </a:extLst>
              </a:tr>
              <a:tr h="175466">
                <a:tc>
                  <a:txBody>
                    <a:bodyPr/>
                    <a:lstStyle/>
                    <a:p>
                      <a:pPr algn="ctr">
                        <a:lnSpc>
                          <a:spcPct val="107000"/>
                        </a:lnSpc>
                        <a:spcAft>
                          <a:spcPts val="0"/>
                        </a:spcAft>
                      </a:pPr>
                      <a:r>
                        <a:rPr lang="es-ES" sz="900" b="1" dirty="0">
                          <a:effectLst/>
                        </a:rPr>
                        <a:t>19</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Justicia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Oscar Manuel Silveira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39384672"/>
                  </a:ext>
                </a:extLst>
              </a:tr>
              <a:tr h="175466">
                <a:tc>
                  <a:txBody>
                    <a:bodyPr/>
                    <a:lstStyle/>
                    <a:p>
                      <a:pPr algn="ctr">
                        <a:lnSpc>
                          <a:spcPct val="107000"/>
                        </a:lnSpc>
                        <a:spcAft>
                          <a:spcPts val="0"/>
                        </a:spcAft>
                      </a:pPr>
                      <a:r>
                        <a:rPr lang="es-ES" sz="900" b="1" dirty="0">
                          <a:effectLst/>
                        </a:rPr>
                        <a:t>20</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Comercio Interior</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err="1">
                          <a:effectLst/>
                        </a:rPr>
                        <a:t>Betsy</a:t>
                      </a:r>
                      <a:r>
                        <a:rPr lang="es-ES" sz="1200" dirty="0">
                          <a:effectLst/>
                        </a:rPr>
                        <a:t> Díaz </a:t>
                      </a:r>
                      <a:r>
                        <a:rPr lang="es-ES" sz="1200" dirty="0" err="1">
                          <a:effectLst/>
                        </a:rPr>
                        <a:t>Velazquez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152573824"/>
                  </a:ext>
                </a:extLst>
              </a:tr>
              <a:tr h="175466">
                <a:tc>
                  <a:txBody>
                    <a:bodyPr/>
                    <a:lstStyle/>
                    <a:p>
                      <a:pPr algn="ctr">
                        <a:lnSpc>
                          <a:spcPct val="107000"/>
                        </a:lnSpc>
                        <a:spcAft>
                          <a:spcPts val="0"/>
                        </a:spcAft>
                      </a:pPr>
                      <a:r>
                        <a:rPr lang="es-ES" sz="900" b="1" dirty="0">
                          <a:effectLst/>
                        </a:rPr>
                        <a:t>21</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Cultura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err="1">
                          <a:effectLst/>
                        </a:rPr>
                        <a:t>Alpidio</a:t>
                      </a:r>
                      <a:r>
                        <a:rPr lang="es-ES" sz="1200" dirty="0">
                          <a:effectLst/>
                        </a:rPr>
                        <a:t> Alonso Grau</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3330589473"/>
                  </a:ext>
                </a:extLst>
              </a:tr>
              <a:tr h="175466">
                <a:tc>
                  <a:txBody>
                    <a:bodyPr/>
                    <a:lstStyle/>
                    <a:p>
                      <a:pPr algn="ctr">
                        <a:lnSpc>
                          <a:spcPct val="107000"/>
                        </a:lnSpc>
                        <a:spcAft>
                          <a:spcPts val="0"/>
                        </a:spcAft>
                      </a:pPr>
                      <a:r>
                        <a:rPr lang="es-ES" sz="900" b="1" dirty="0">
                          <a:effectLst/>
                        </a:rPr>
                        <a:t>22</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Comunicaciones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Jorge Luis Perdomo </a:t>
                      </a:r>
                      <a:r>
                        <a:rPr lang="es-ES" sz="1200" dirty="0" err="1">
                          <a:effectLst/>
                        </a:rPr>
                        <a:t>Dilella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1348513076"/>
                  </a:ext>
                </a:extLst>
              </a:tr>
              <a:tr h="175466">
                <a:tc>
                  <a:txBody>
                    <a:bodyPr/>
                    <a:lstStyle/>
                    <a:p>
                      <a:pPr algn="ctr">
                        <a:lnSpc>
                          <a:spcPct val="107000"/>
                        </a:lnSpc>
                        <a:spcAft>
                          <a:spcPts val="0"/>
                        </a:spcAft>
                      </a:pPr>
                      <a:r>
                        <a:rPr lang="es-ES" sz="900" b="1" dirty="0">
                          <a:effectLst/>
                        </a:rPr>
                        <a:t>23</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Salud Pública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José Ángel Portal Miranda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834367792"/>
                  </a:ext>
                </a:extLst>
              </a:tr>
              <a:tr h="175466">
                <a:tc>
                  <a:txBody>
                    <a:bodyPr/>
                    <a:lstStyle/>
                    <a:p>
                      <a:pPr algn="ctr">
                        <a:lnSpc>
                          <a:spcPct val="107000"/>
                        </a:lnSpc>
                        <a:spcAft>
                          <a:spcPts val="0"/>
                        </a:spcAft>
                      </a:pPr>
                      <a:r>
                        <a:rPr lang="es-ES" sz="900" b="1" dirty="0">
                          <a:effectLst/>
                        </a:rPr>
                        <a:t>24</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Agricultura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Gustavo Rodríguez </a:t>
                      </a:r>
                      <a:r>
                        <a:rPr lang="es-ES" sz="1200" dirty="0" err="1">
                          <a:effectLst/>
                        </a:rPr>
                        <a:t>Rollero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378123395"/>
                  </a:ext>
                </a:extLst>
              </a:tr>
              <a:tr h="175466">
                <a:tc>
                  <a:txBody>
                    <a:bodyPr/>
                    <a:lstStyle/>
                    <a:p>
                      <a:pPr algn="ctr">
                        <a:lnSpc>
                          <a:spcPct val="107000"/>
                        </a:lnSpc>
                        <a:spcAft>
                          <a:spcPts val="0"/>
                        </a:spcAft>
                      </a:pPr>
                      <a:r>
                        <a:rPr lang="es-ES" sz="900" b="1" dirty="0">
                          <a:effectLst/>
                        </a:rPr>
                        <a:t>25</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Trabajo y Seguridad Social</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Marta Elena </a:t>
                      </a:r>
                      <a:r>
                        <a:rPr lang="es-ES" sz="1200" dirty="0" err="1">
                          <a:effectLst/>
                        </a:rPr>
                        <a:t>Feitó</a:t>
                      </a:r>
                      <a:r>
                        <a:rPr lang="es-ES" sz="1200" dirty="0">
                          <a:effectLst/>
                        </a:rPr>
                        <a:t> Cabrera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3295936745"/>
                  </a:ext>
                </a:extLst>
              </a:tr>
              <a:tr h="175466">
                <a:tc>
                  <a:txBody>
                    <a:bodyPr/>
                    <a:lstStyle/>
                    <a:p>
                      <a:pPr algn="ctr">
                        <a:lnSpc>
                          <a:spcPct val="107000"/>
                        </a:lnSpc>
                        <a:spcAft>
                          <a:spcPts val="0"/>
                        </a:spcAft>
                      </a:pPr>
                      <a:r>
                        <a:rPr lang="es-ES" sz="900" b="1" dirty="0">
                          <a:effectLst/>
                        </a:rPr>
                        <a:t>26</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Turismo</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Juan Carlos García Granda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466892464"/>
                  </a:ext>
                </a:extLst>
              </a:tr>
              <a:tr h="175466">
                <a:tc>
                  <a:txBody>
                    <a:bodyPr/>
                    <a:lstStyle/>
                    <a:p>
                      <a:pPr algn="ctr">
                        <a:lnSpc>
                          <a:spcPct val="107000"/>
                        </a:lnSpc>
                        <a:spcAft>
                          <a:spcPts val="0"/>
                        </a:spcAft>
                      </a:pPr>
                      <a:r>
                        <a:rPr lang="es-ES" sz="900" b="1" dirty="0">
                          <a:effectLst/>
                        </a:rPr>
                        <a:t>27</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la Industria Alimentaria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Manuel Santiago Sobrino Martínez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057450700"/>
                  </a:ext>
                </a:extLst>
              </a:tr>
              <a:tr h="175466">
                <a:tc>
                  <a:txBody>
                    <a:bodyPr/>
                    <a:lstStyle/>
                    <a:p>
                      <a:pPr algn="ctr">
                        <a:lnSpc>
                          <a:spcPct val="107000"/>
                        </a:lnSpc>
                        <a:spcAft>
                          <a:spcPts val="0"/>
                        </a:spcAft>
                      </a:pPr>
                      <a:r>
                        <a:rPr lang="es-ES" sz="900" b="1" dirty="0">
                          <a:effectLst/>
                        </a:rPr>
                        <a:t>28</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Industrias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Eloy Álvarez Martínez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798265002"/>
                  </a:ext>
                </a:extLst>
              </a:tr>
              <a:tr h="175466">
                <a:tc>
                  <a:txBody>
                    <a:bodyPr/>
                    <a:lstStyle/>
                    <a:p>
                      <a:pPr algn="ctr">
                        <a:lnSpc>
                          <a:spcPct val="107000"/>
                        </a:lnSpc>
                        <a:spcAft>
                          <a:spcPts val="0"/>
                        </a:spcAft>
                      </a:pPr>
                      <a:r>
                        <a:rPr lang="es-ES" sz="900" b="1" dirty="0">
                          <a:effectLst/>
                        </a:rPr>
                        <a:t>29</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Ministerio de Energía y Minas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err="1">
                          <a:effectLst/>
                        </a:rPr>
                        <a:t>Liván</a:t>
                      </a:r>
                      <a:r>
                        <a:rPr lang="es-ES" sz="1200" dirty="0">
                          <a:effectLst/>
                        </a:rPr>
                        <a:t> </a:t>
                      </a:r>
                      <a:r>
                        <a:rPr lang="es-ES" sz="1200" dirty="0" err="1">
                          <a:effectLst/>
                        </a:rPr>
                        <a:t>Arronte</a:t>
                      </a:r>
                      <a:r>
                        <a:rPr lang="es-ES" sz="1200" dirty="0">
                          <a:effectLst/>
                        </a:rPr>
                        <a:t> Cruz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463447257"/>
                  </a:ext>
                </a:extLst>
              </a:tr>
              <a:tr h="175466">
                <a:tc>
                  <a:txBody>
                    <a:bodyPr/>
                    <a:lstStyle/>
                    <a:p>
                      <a:pPr algn="ctr">
                        <a:lnSpc>
                          <a:spcPct val="107000"/>
                        </a:lnSpc>
                        <a:spcAft>
                          <a:spcPts val="0"/>
                        </a:spcAft>
                      </a:pPr>
                      <a:r>
                        <a:rPr lang="es-ES" sz="900" b="1" dirty="0">
                          <a:effectLst/>
                        </a:rPr>
                        <a:t>30</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Instituto Nacional de Recursos Hidráulicos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Antonio Rodríguez </a:t>
                      </a:r>
                      <a:r>
                        <a:rPr lang="es-ES" sz="1200" dirty="0" err="1">
                          <a:effectLst/>
                        </a:rPr>
                        <a:t>Rodríguez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612835833"/>
                  </a:ext>
                </a:extLst>
              </a:tr>
              <a:tr h="175466">
                <a:tc>
                  <a:txBody>
                    <a:bodyPr/>
                    <a:lstStyle/>
                    <a:p>
                      <a:pPr algn="ctr">
                        <a:lnSpc>
                          <a:spcPct val="107000"/>
                        </a:lnSpc>
                        <a:spcAft>
                          <a:spcPts val="0"/>
                        </a:spcAft>
                      </a:pPr>
                      <a:r>
                        <a:rPr lang="es-ES" sz="900" b="1" dirty="0">
                          <a:effectLst/>
                        </a:rPr>
                        <a:t>31</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Instituto Cubano de Radio y Televisión</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Alfonso </a:t>
                      </a:r>
                      <a:r>
                        <a:rPr lang="es-ES" sz="1200" dirty="0" err="1">
                          <a:effectLst/>
                        </a:rPr>
                        <a:t>Noya</a:t>
                      </a:r>
                      <a:r>
                        <a:rPr lang="es-ES" sz="1200" dirty="0">
                          <a:effectLst/>
                        </a:rPr>
                        <a:t> Martínez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966681208"/>
                  </a:ext>
                </a:extLst>
              </a:tr>
              <a:tr h="175466">
                <a:tc>
                  <a:txBody>
                    <a:bodyPr/>
                    <a:lstStyle/>
                    <a:p>
                      <a:pPr algn="ctr">
                        <a:lnSpc>
                          <a:spcPct val="107000"/>
                        </a:lnSpc>
                        <a:spcAft>
                          <a:spcPts val="0"/>
                        </a:spcAft>
                      </a:pPr>
                      <a:r>
                        <a:rPr lang="es-ES" sz="900" b="1" dirty="0">
                          <a:effectLst/>
                        </a:rPr>
                        <a:t>32</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Banco Central de Cuba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Marta Wilson González</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531177"/>
                  </a:ext>
                </a:extLst>
              </a:tr>
              <a:tr h="175466">
                <a:tc>
                  <a:txBody>
                    <a:bodyPr/>
                    <a:lstStyle/>
                    <a:p>
                      <a:pPr algn="ctr">
                        <a:lnSpc>
                          <a:spcPct val="107000"/>
                        </a:lnSpc>
                        <a:spcAft>
                          <a:spcPts val="0"/>
                        </a:spcAft>
                      </a:pPr>
                      <a:r>
                        <a:rPr lang="es-ES" sz="900" b="1" dirty="0">
                          <a:effectLst/>
                        </a:rPr>
                        <a:t>33</a:t>
                      </a:r>
                      <a:endParaRPr lang="es-E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1200" dirty="0">
                          <a:effectLst/>
                        </a:rPr>
                        <a:t>Instituto Nacional de Deportes Educación Física y Recreación</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1200" dirty="0">
                          <a:effectLst/>
                        </a:rPr>
                        <a:t>Osvaldo </a:t>
                      </a:r>
                      <a:r>
                        <a:rPr lang="es-ES" sz="1200" dirty="0" err="1">
                          <a:effectLst/>
                        </a:rPr>
                        <a:t>Vento</a:t>
                      </a:r>
                      <a:r>
                        <a:rPr lang="es-ES" sz="1200" dirty="0">
                          <a:effectLst/>
                        </a:rPr>
                        <a:t> </a:t>
                      </a:r>
                      <a:r>
                        <a:rPr lang="es-ES" sz="1200" dirty="0" err="1">
                          <a:effectLst/>
                        </a:rPr>
                        <a:t>Montiller</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905538363"/>
                  </a:ext>
                </a:extLst>
              </a:tr>
              <a:tr h="175466">
                <a:tc>
                  <a:txBody>
                    <a:bodyPr/>
                    <a:lstStyle/>
                    <a:p>
                      <a:pPr algn="ctr">
                        <a:lnSpc>
                          <a:spcPct val="107000"/>
                        </a:lnSpc>
                        <a:spcAft>
                          <a:spcPts val="0"/>
                        </a:spcAft>
                      </a:pPr>
                      <a:r>
                        <a:rPr lang="es-ES" sz="700" dirty="0">
                          <a:effectLst/>
                        </a:rPr>
                        <a:t> </a:t>
                      </a: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a:txBody>
                    <a:bodyPr/>
                    <a:lstStyle/>
                    <a:p>
                      <a:pPr>
                        <a:lnSpc>
                          <a:spcPct val="107000"/>
                        </a:lnSpc>
                        <a:spcAft>
                          <a:spcPts val="0"/>
                        </a:spcAft>
                      </a:pPr>
                      <a:r>
                        <a:rPr lang="es-ES" sz="700">
                          <a:effectLst/>
                        </a:rPr>
                        <a:t> </a:t>
                      </a:r>
                      <a:endParaRPr lang="es-ES" sz="70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gridSpan="2">
                  <a:txBody>
                    <a:bodyPr/>
                    <a:lstStyle/>
                    <a:p>
                      <a:pPr>
                        <a:lnSpc>
                          <a:spcPct val="107000"/>
                        </a:lnSpc>
                        <a:spcAft>
                          <a:spcPts val="0"/>
                        </a:spcAft>
                      </a:pPr>
                      <a:r>
                        <a:rPr lang="es-ES" sz="700" dirty="0">
                          <a:effectLst/>
                        </a:rPr>
                        <a:t> </a:t>
                      </a:r>
                      <a:endParaRPr lang="es-ES"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960" marR="44960" marT="0" marB="0"/>
                </a:tc>
                <a:tc hMerge="1">
                  <a:txBody>
                    <a:bodyPr/>
                    <a:lstStyle/>
                    <a:p>
                      <a:endParaRPr lang="es-ES"/>
                    </a:p>
                  </a:txBody>
                  <a:tcPr/>
                </a:tc>
                <a:extLst>
                  <a:ext uri="{0D108BD9-81ED-4DB2-BD59-A6C34878D82A}">
                    <a16:rowId xmlns:a16="http://schemas.microsoft.com/office/drawing/2014/main" val="2229515151"/>
                  </a:ext>
                </a:extLst>
              </a:tr>
            </a:tbl>
          </a:graphicData>
        </a:graphic>
      </p:graphicFrame>
      <p:sp>
        <p:nvSpPr>
          <p:cNvPr id="3" name="Rectangle 1"/>
          <p:cNvSpPr>
            <a:spLocks noChangeArrowheads="1"/>
          </p:cNvSpPr>
          <p:nvPr/>
        </p:nvSpPr>
        <p:spPr bwMode="auto">
          <a:xfrm>
            <a:off x="4090988" y="1825625"/>
            <a:ext cx="1252496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1727390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009238400"/>
              </p:ext>
            </p:extLst>
          </p:nvPr>
        </p:nvGraphicFramePr>
        <p:xfrm>
          <a:off x="513568" y="538623"/>
          <a:ext cx="11160691" cy="5799546"/>
        </p:xfrm>
        <a:graphic>
          <a:graphicData uri="http://schemas.openxmlformats.org/drawingml/2006/table">
            <a:tbl>
              <a:tblPr firstRow="1" firstCol="1" bandRow="1">
                <a:tableStyleId>{5940675A-B579-460E-94D1-54222C63F5DA}</a:tableStyleId>
              </a:tblPr>
              <a:tblGrid>
                <a:gridCol w="2668043">
                  <a:extLst>
                    <a:ext uri="{9D8B030D-6E8A-4147-A177-3AD203B41FA5}">
                      <a16:colId xmlns:a16="http://schemas.microsoft.com/office/drawing/2014/main" val="20000"/>
                    </a:ext>
                  </a:extLst>
                </a:gridCol>
                <a:gridCol w="2642992">
                  <a:extLst>
                    <a:ext uri="{9D8B030D-6E8A-4147-A177-3AD203B41FA5}">
                      <a16:colId xmlns:a16="http://schemas.microsoft.com/office/drawing/2014/main" val="20001"/>
                    </a:ext>
                  </a:extLst>
                </a:gridCol>
                <a:gridCol w="4729164">
                  <a:extLst>
                    <a:ext uri="{9D8B030D-6E8A-4147-A177-3AD203B41FA5}">
                      <a16:colId xmlns:a16="http://schemas.microsoft.com/office/drawing/2014/main" val="20002"/>
                    </a:ext>
                  </a:extLst>
                </a:gridCol>
                <a:gridCol w="1120492">
                  <a:extLst>
                    <a:ext uri="{9D8B030D-6E8A-4147-A177-3AD203B41FA5}">
                      <a16:colId xmlns:a16="http://schemas.microsoft.com/office/drawing/2014/main" val="20003"/>
                    </a:ext>
                  </a:extLst>
                </a:gridCol>
              </a:tblGrid>
              <a:tr h="581270">
                <a:tc>
                  <a:txBody>
                    <a:bodyPr/>
                    <a:lstStyle/>
                    <a:p>
                      <a:pPr algn="ctr">
                        <a:lnSpc>
                          <a:spcPct val="107000"/>
                        </a:lnSpc>
                        <a:spcAft>
                          <a:spcPts val="0"/>
                        </a:spcAft>
                      </a:pPr>
                      <a:r>
                        <a:rPr lang="es-ES" sz="1800" b="1" dirty="0">
                          <a:effectLst/>
                        </a:rPr>
                        <a:t>Títulos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b="1" dirty="0">
                          <a:effectLst/>
                        </a:rPr>
                        <a:t>Capítulos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b="1" dirty="0">
                          <a:effectLst/>
                        </a:rPr>
                        <a:t>Secciones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b="1" dirty="0">
                          <a:effectLst/>
                        </a:rPr>
                        <a:t>Artículos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81270">
                <a:tc>
                  <a:txBody>
                    <a:bodyPr/>
                    <a:lstStyle/>
                    <a:p>
                      <a:pPr algn="ctr">
                        <a:lnSpc>
                          <a:spcPct val="107000"/>
                        </a:lnSpc>
                        <a:spcAft>
                          <a:spcPts val="0"/>
                        </a:spcAft>
                      </a:pPr>
                      <a:r>
                        <a:rPr lang="es-ES" sz="1800" dirty="0">
                          <a:effectLst/>
                        </a:rPr>
                        <a:t>VII Organización territorial del Estado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161-164</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84059">
                <a:tc rowSpan="9">
                  <a:txBody>
                    <a:bodyPr/>
                    <a:lstStyle/>
                    <a:p>
                      <a:pPr algn="ctr">
                        <a:lnSpc>
                          <a:spcPct val="107000"/>
                        </a:lnSpc>
                        <a:spcAft>
                          <a:spcPts val="0"/>
                        </a:spcAft>
                      </a:pPr>
                      <a:r>
                        <a:rPr lang="es-ES" sz="1800" dirty="0">
                          <a:effectLst/>
                        </a:rPr>
                        <a:t>VIII Órganos locales del Poder Popular</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a:lnSpc>
                          <a:spcPct val="107000"/>
                        </a:lnSpc>
                        <a:spcAft>
                          <a:spcPts val="0"/>
                        </a:spcAft>
                      </a:pPr>
                      <a:r>
                        <a:rPr lang="es-ES" sz="1800" dirty="0">
                          <a:effectLst/>
                        </a:rPr>
                        <a:t>I Gobierno provincial</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1ra. Disposiciones generales</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165-168</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81270">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a:effectLst/>
                        </a:rPr>
                        <a:t>2da. Gobernador y vicegobernador provincial</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dirty="0">
                          <a:effectLst/>
                        </a:rPr>
                        <a:t>169-176</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84059">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a:effectLst/>
                        </a:rPr>
                        <a:t>3ra. Consejo provincial</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ES" sz="1800">
                          <a:effectLst/>
                        </a:rPr>
                        <a:t>177-179</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81270">
                <a:tc vMerge="1">
                  <a:txBody>
                    <a:bodyPr/>
                    <a:lstStyle/>
                    <a:p>
                      <a:endParaRPr lang="es-ES"/>
                    </a:p>
                  </a:txBody>
                  <a:tcPr/>
                </a:tc>
                <a:tc rowSpan="6">
                  <a:txBody>
                    <a:bodyPr/>
                    <a:lstStyle/>
                    <a:p>
                      <a:pPr algn="ctr">
                        <a:lnSpc>
                          <a:spcPct val="107000"/>
                        </a:lnSpc>
                        <a:spcAft>
                          <a:spcPts val="0"/>
                        </a:spcAft>
                      </a:pPr>
                      <a:r>
                        <a:rPr lang="es-ES" sz="1800" dirty="0">
                          <a:effectLst/>
                        </a:rPr>
                        <a:t>II Órganos municipales </a:t>
                      </a:r>
                      <a:endParaRPr lang="es-ES" sz="1800" dirty="0" smtClean="0">
                        <a:effectLst/>
                      </a:endParaRPr>
                    </a:p>
                    <a:p>
                      <a:pPr algn="ctr">
                        <a:lnSpc>
                          <a:spcPct val="107000"/>
                        </a:lnSpc>
                        <a:spcAft>
                          <a:spcPts val="0"/>
                        </a:spcAft>
                      </a:pPr>
                      <a:r>
                        <a:rPr lang="es-ES" sz="1800" dirty="0" smtClean="0">
                          <a:effectLst/>
                        </a:rPr>
                        <a:t>del </a:t>
                      </a:r>
                      <a:r>
                        <a:rPr lang="es-ES" sz="1800" dirty="0">
                          <a:effectLst/>
                        </a:rPr>
                        <a:t>Poder Popular</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1ra. Asamblea municipal del Poder Popular</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180-187</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581270">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2da. Delegados a la Asamblea municipal del Poder Popular</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188-191</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878480">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3ra. Comisiones de la Asamblea municipal del Poder Popular </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192</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284059">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4ta. Consejo popular</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193-194</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878480">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5ta. Garantías a los derechos de petición y participación popular local</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dirty="0">
                          <a:effectLst/>
                        </a:rPr>
                        <a:t>195</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284059">
                <a:tc vMerge="1">
                  <a:txBody>
                    <a:bodyPr/>
                    <a:lstStyle/>
                    <a:p>
                      <a:endParaRPr lang="es-ES"/>
                    </a:p>
                  </a:txBody>
                  <a:tcPr/>
                </a:tc>
                <a:tc vMerge="1">
                  <a:txBody>
                    <a:bodyPr/>
                    <a:lstStyle/>
                    <a:p>
                      <a:endParaRPr lang="es-ES"/>
                    </a:p>
                  </a:txBody>
                  <a:tcPr/>
                </a:tc>
                <a:tc>
                  <a:txBody>
                    <a:bodyPr/>
                    <a:lstStyle/>
                    <a:p>
                      <a:pPr algn="ctr">
                        <a:lnSpc>
                          <a:spcPct val="107000"/>
                        </a:lnSpc>
                        <a:spcAft>
                          <a:spcPts val="0"/>
                        </a:spcAft>
                      </a:pPr>
                      <a:r>
                        <a:rPr lang="es-ES" sz="1800" dirty="0">
                          <a:effectLst/>
                        </a:rPr>
                        <a:t>6ta. Administración municipal</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dirty="0">
                          <a:effectLst/>
                        </a:rPr>
                        <a:t>196-198</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1241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lamada de flecha hacia abajo 1"/>
          <p:cNvSpPr/>
          <p:nvPr/>
        </p:nvSpPr>
        <p:spPr>
          <a:xfrm>
            <a:off x="3720230" y="187890"/>
            <a:ext cx="4622104" cy="876822"/>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Gobierno Provincial</a:t>
            </a:r>
            <a:endParaRPr lang="es-ES" sz="2800" b="1" dirty="0"/>
          </a:p>
        </p:txBody>
      </p:sp>
      <p:sp>
        <p:nvSpPr>
          <p:cNvPr id="3" name="Elipse 2"/>
          <p:cNvSpPr/>
          <p:nvPr/>
        </p:nvSpPr>
        <p:spPr>
          <a:xfrm>
            <a:off x="4593812" y="1290181"/>
            <a:ext cx="2818356" cy="91648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Gobernador</a:t>
            </a:r>
            <a:endParaRPr lang="es-ES" sz="2400" b="1" dirty="0"/>
          </a:p>
        </p:txBody>
      </p:sp>
      <p:sp>
        <p:nvSpPr>
          <p:cNvPr id="4" name="Rectángulo 3"/>
          <p:cNvSpPr/>
          <p:nvPr/>
        </p:nvSpPr>
        <p:spPr>
          <a:xfrm>
            <a:off x="4584526" y="2605414"/>
            <a:ext cx="2855934" cy="6889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 Gobernador</a:t>
            </a:r>
            <a:endParaRPr lang="es-ES" sz="2400" b="1" dirty="0"/>
          </a:p>
        </p:txBody>
      </p:sp>
      <p:sp>
        <p:nvSpPr>
          <p:cNvPr id="6" name="Rectángulo 5"/>
          <p:cNvSpPr/>
          <p:nvPr/>
        </p:nvSpPr>
        <p:spPr>
          <a:xfrm>
            <a:off x="3704188" y="3747368"/>
            <a:ext cx="4622104" cy="28459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Consejo Provincial</a:t>
            </a:r>
          </a:p>
          <a:p>
            <a:pPr algn="ctr"/>
            <a:r>
              <a:rPr lang="es-ES" sz="2400" b="1" dirty="0"/>
              <a:t>Presidentes AMPP</a:t>
            </a:r>
          </a:p>
          <a:p>
            <a:pPr algn="ctr"/>
            <a:r>
              <a:rPr lang="es-ES" sz="2400" b="1" dirty="0"/>
              <a:t>Vice presidentes AMPP</a:t>
            </a:r>
          </a:p>
          <a:p>
            <a:pPr algn="ctr"/>
            <a:r>
              <a:rPr lang="es-ES" sz="2400" b="1" dirty="0"/>
              <a:t>Intendentes </a:t>
            </a:r>
            <a:r>
              <a:rPr lang="es-ES" sz="2400" b="1" dirty="0" smtClean="0"/>
              <a:t>Municipales</a:t>
            </a:r>
            <a:endParaRPr lang="es-ES" sz="2400" b="1" dirty="0"/>
          </a:p>
        </p:txBody>
      </p:sp>
      <p:cxnSp>
        <p:nvCxnSpPr>
          <p:cNvPr id="11" name="Conector recto 10"/>
          <p:cNvCxnSpPr>
            <a:stCxn id="3" idx="4"/>
            <a:endCxn id="4" idx="0"/>
          </p:cNvCxnSpPr>
          <p:nvPr/>
        </p:nvCxnSpPr>
        <p:spPr>
          <a:xfrm>
            <a:off x="6002990" y="2206669"/>
            <a:ext cx="9503" cy="3987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stCxn id="4" idx="2"/>
            <a:endCxn id="6" idx="0"/>
          </p:cNvCxnSpPr>
          <p:nvPr/>
        </p:nvCxnSpPr>
        <p:spPr>
          <a:xfrm>
            <a:off x="6012493" y="3294345"/>
            <a:ext cx="2747" cy="4530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6 Llamada de flecha a la derecha"/>
          <p:cNvSpPr/>
          <p:nvPr/>
        </p:nvSpPr>
        <p:spPr>
          <a:xfrm>
            <a:off x="545432" y="1064712"/>
            <a:ext cx="3850105" cy="2456144"/>
          </a:xfrm>
          <a:prstGeom prst="rightArrowCallout">
            <a:avLst>
              <a:gd name="adj1" fmla="val 25000"/>
              <a:gd name="adj2" fmla="val 25000"/>
              <a:gd name="adj3" fmla="val 25000"/>
              <a:gd name="adj4" fmla="val 7581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419" sz="2400" dirty="0" smtClean="0">
                <a:solidFill>
                  <a:schemeClr val="tx1"/>
                </a:solidFill>
              </a:rPr>
              <a:t>Son elegidos por las AMPP a propuesta del Presidente de la República</a:t>
            </a:r>
            <a:endParaRPr lang="en-US" sz="2400" dirty="0">
              <a:solidFill>
                <a:schemeClr val="tx1"/>
              </a:solidFill>
            </a:endParaRPr>
          </a:p>
        </p:txBody>
      </p:sp>
    </p:spTree>
    <p:extLst>
      <p:ext uri="{BB962C8B-B14F-4D97-AF65-F5344CB8AC3E}">
        <p14:creationId xmlns:p14="http://schemas.microsoft.com/office/powerpoint/2010/main" val="19739610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71244558"/>
              </p:ext>
            </p:extLst>
          </p:nvPr>
        </p:nvGraphicFramePr>
        <p:xfrm>
          <a:off x="838200" y="546094"/>
          <a:ext cx="10515600" cy="5969008"/>
        </p:xfrm>
        <a:graphic>
          <a:graphicData uri="http://schemas.openxmlformats.org/drawingml/2006/table">
            <a:tbl>
              <a:tblPr firstRow="1" firstCol="1" bandRow="1">
                <a:tableStyleId>{5940675A-B579-460E-94D1-54222C63F5DA}</a:tableStyleId>
              </a:tblPr>
              <a:tblGrid>
                <a:gridCol w="3505200">
                  <a:extLst>
                    <a:ext uri="{9D8B030D-6E8A-4147-A177-3AD203B41FA5}">
                      <a16:colId xmlns:a16="http://schemas.microsoft.com/office/drawing/2014/main" val="2233794899"/>
                    </a:ext>
                  </a:extLst>
                </a:gridCol>
                <a:gridCol w="3505200">
                  <a:extLst>
                    <a:ext uri="{9D8B030D-6E8A-4147-A177-3AD203B41FA5}">
                      <a16:colId xmlns:a16="http://schemas.microsoft.com/office/drawing/2014/main" val="3250073452"/>
                    </a:ext>
                  </a:extLst>
                </a:gridCol>
                <a:gridCol w="3505200">
                  <a:extLst>
                    <a:ext uri="{9D8B030D-6E8A-4147-A177-3AD203B41FA5}">
                      <a16:colId xmlns:a16="http://schemas.microsoft.com/office/drawing/2014/main" val="1249755152"/>
                    </a:ext>
                  </a:extLst>
                </a:gridCol>
              </a:tblGrid>
              <a:tr h="373063">
                <a:tc>
                  <a:txBody>
                    <a:bodyPr/>
                    <a:lstStyle/>
                    <a:p>
                      <a:pPr>
                        <a:lnSpc>
                          <a:spcPct val="107000"/>
                        </a:lnSpc>
                        <a:spcAft>
                          <a:spcPts val="0"/>
                        </a:spcAft>
                      </a:pPr>
                      <a:r>
                        <a:rPr lang="es-ES" sz="1800" b="1" dirty="0">
                          <a:effectLst/>
                        </a:rPr>
                        <a:t>Provincia</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b="1" dirty="0">
                          <a:effectLst/>
                        </a:rPr>
                        <a:t>Gobernador</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b="1" dirty="0">
                          <a:effectLst/>
                        </a:rPr>
                        <a:t>Vice Gobernador</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564551"/>
                  </a:ext>
                </a:extLst>
              </a:tr>
              <a:tr h="373063">
                <a:tc>
                  <a:txBody>
                    <a:bodyPr/>
                    <a:lstStyle/>
                    <a:p>
                      <a:pPr>
                        <a:lnSpc>
                          <a:spcPct val="107000"/>
                        </a:lnSpc>
                        <a:spcAft>
                          <a:spcPts val="0"/>
                        </a:spcAft>
                      </a:pPr>
                      <a:r>
                        <a:rPr lang="es-ES" sz="1800">
                          <a:effectLst/>
                        </a:rPr>
                        <a:t>Pinar del Río</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Rubén Ramos Moreno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Niurka Rodríguez Hernández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3326670"/>
                  </a:ext>
                </a:extLst>
              </a:tr>
              <a:tr h="373063">
                <a:tc>
                  <a:txBody>
                    <a:bodyPr/>
                    <a:lstStyle/>
                    <a:p>
                      <a:pPr>
                        <a:lnSpc>
                          <a:spcPct val="107000"/>
                        </a:lnSpc>
                        <a:spcAft>
                          <a:spcPts val="0"/>
                        </a:spcAft>
                      </a:pPr>
                      <a:r>
                        <a:rPr lang="es-ES" sz="1800">
                          <a:effectLst/>
                        </a:rPr>
                        <a:t>Artemisa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Ricardo Concepción Rodríguez</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Yamina Duarte Duarte</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24606"/>
                  </a:ext>
                </a:extLst>
              </a:tr>
              <a:tr h="373063">
                <a:tc>
                  <a:txBody>
                    <a:bodyPr/>
                    <a:lstStyle/>
                    <a:p>
                      <a:pPr>
                        <a:lnSpc>
                          <a:spcPct val="107000"/>
                        </a:lnSpc>
                        <a:spcAft>
                          <a:spcPts val="0"/>
                        </a:spcAft>
                      </a:pPr>
                      <a:r>
                        <a:rPr lang="es-ES" sz="1800">
                          <a:effectLst/>
                        </a:rPr>
                        <a:t>La Habana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Reinaldo García Zapata</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Yanet Hernández Pérez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3521377"/>
                  </a:ext>
                </a:extLst>
              </a:tr>
              <a:tr h="373063">
                <a:tc>
                  <a:txBody>
                    <a:bodyPr/>
                    <a:lstStyle/>
                    <a:p>
                      <a:pPr>
                        <a:lnSpc>
                          <a:spcPct val="107000"/>
                        </a:lnSpc>
                        <a:spcAft>
                          <a:spcPts val="0"/>
                        </a:spcAft>
                      </a:pPr>
                      <a:r>
                        <a:rPr lang="es-ES" sz="1800">
                          <a:effectLst/>
                        </a:rPr>
                        <a:t>Mayabeque</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Tamara Valido Benítez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Manuel Aguiar Lamas</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6215668"/>
                  </a:ext>
                </a:extLst>
              </a:tr>
              <a:tr h="373063">
                <a:tc>
                  <a:txBody>
                    <a:bodyPr/>
                    <a:lstStyle/>
                    <a:p>
                      <a:pPr>
                        <a:lnSpc>
                          <a:spcPct val="107000"/>
                        </a:lnSpc>
                        <a:spcAft>
                          <a:spcPts val="0"/>
                        </a:spcAft>
                      </a:pPr>
                      <a:r>
                        <a:rPr lang="es-ES" sz="1800">
                          <a:effectLst/>
                        </a:rPr>
                        <a:t>Matanzas</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Mario Felipe Sabines Lorenzo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Marieta Caridad Poey Zamor</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9245427"/>
                  </a:ext>
                </a:extLst>
              </a:tr>
              <a:tr h="373063">
                <a:tc>
                  <a:txBody>
                    <a:bodyPr/>
                    <a:lstStyle/>
                    <a:p>
                      <a:pPr>
                        <a:lnSpc>
                          <a:spcPct val="107000"/>
                        </a:lnSpc>
                        <a:spcAft>
                          <a:spcPts val="0"/>
                        </a:spcAft>
                      </a:pPr>
                      <a:r>
                        <a:rPr lang="es-ES" sz="1800">
                          <a:effectLst/>
                        </a:rPr>
                        <a:t>Villa Clara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Alberto López Díaz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err="1">
                          <a:effectLst/>
                        </a:rPr>
                        <a:t>Milaxy</a:t>
                      </a:r>
                      <a:r>
                        <a:rPr lang="es-ES" sz="1800" dirty="0">
                          <a:effectLst/>
                        </a:rPr>
                        <a:t> Yanet </a:t>
                      </a:r>
                      <a:r>
                        <a:rPr lang="es-ES" sz="1800" dirty="0" err="1">
                          <a:effectLst/>
                        </a:rPr>
                        <a:t>Sáchez</a:t>
                      </a:r>
                      <a:r>
                        <a:rPr lang="es-ES" sz="1800" dirty="0">
                          <a:effectLst/>
                        </a:rPr>
                        <a:t> </a:t>
                      </a:r>
                      <a:r>
                        <a:rPr lang="es-ES" sz="1800" dirty="0" err="1">
                          <a:effectLst/>
                        </a:rPr>
                        <a:t>Aemas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5797905"/>
                  </a:ext>
                </a:extLst>
              </a:tr>
              <a:tr h="373063">
                <a:tc>
                  <a:txBody>
                    <a:bodyPr/>
                    <a:lstStyle/>
                    <a:p>
                      <a:pPr>
                        <a:lnSpc>
                          <a:spcPct val="107000"/>
                        </a:lnSpc>
                        <a:spcAft>
                          <a:spcPts val="0"/>
                        </a:spcAft>
                      </a:pPr>
                      <a:r>
                        <a:rPr lang="es-ES" sz="1800">
                          <a:effectLst/>
                        </a:rPr>
                        <a:t>Cienfuegos</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Alexandre Corona Quintero</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err="1">
                          <a:effectLst/>
                        </a:rPr>
                        <a:t>Yolexis</a:t>
                      </a:r>
                      <a:r>
                        <a:rPr lang="es-ES" sz="1800" dirty="0">
                          <a:effectLst/>
                        </a:rPr>
                        <a:t> Rodríguez Armada</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8728843"/>
                  </a:ext>
                </a:extLst>
              </a:tr>
              <a:tr h="373063">
                <a:tc>
                  <a:txBody>
                    <a:bodyPr/>
                    <a:lstStyle/>
                    <a:p>
                      <a:pPr>
                        <a:lnSpc>
                          <a:spcPct val="107000"/>
                        </a:lnSpc>
                        <a:spcAft>
                          <a:spcPts val="0"/>
                        </a:spcAft>
                      </a:pPr>
                      <a:r>
                        <a:rPr lang="es-ES" sz="1800">
                          <a:effectLst/>
                        </a:rPr>
                        <a:t>Santi Spiritus</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Teresita Romero Rodríguez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Frank </a:t>
                      </a:r>
                      <a:r>
                        <a:rPr lang="es-ES" sz="1800" dirty="0" err="1">
                          <a:effectLst/>
                        </a:rPr>
                        <a:t>Osbel</a:t>
                      </a:r>
                      <a:r>
                        <a:rPr lang="es-ES" sz="1800" dirty="0">
                          <a:effectLst/>
                        </a:rPr>
                        <a:t> cañizares Rodríguez</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5652042"/>
                  </a:ext>
                </a:extLst>
              </a:tr>
              <a:tr h="373063">
                <a:tc>
                  <a:txBody>
                    <a:bodyPr/>
                    <a:lstStyle/>
                    <a:p>
                      <a:pPr>
                        <a:lnSpc>
                          <a:spcPct val="107000"/>
                        </a:lnSpc>
                        <a:spcAft>
                          <a:spcPts val="0"/>
                        </a:spcAft>
                      </a:pPr>
                      <a:r>
                        <a:rPr lang="es-ES" sz="1800">
                          <a:effectLst/>
                        </a:rPr>
                        <a:t>Ciego de Ávila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Tomás Alexis Martín Venegas</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Ania Rosa francisco Malde</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440970"/>
                  </a:ext>
                </a:extLst>
              </a:tr>
              <a:tr h="373063">
                <a:tc>
                  <a:txBody>
                    <a:bodyPr/>
                    <a:lstStyle/>
                    <a:p>
                      <a:pPr>
                        <a:lnSpc>
                          <a:spcPct val="107000"/>
                        </a:lnSpc>
                        <a:spcAft>
                          <a:spcPts val="0"/>
                        </a:spcAft>
                      </a:pPr>
                      <a:r>
                        <a:rPr lang="es-ES" sz="1800">
                          <a:effectLst/>
                        </a:rPr>
                        <a:t>Camagüey</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Yoseili Góngora López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Carmen María Hernández </a:t>
                      </a:r>
                      <a:r>
                        <a:rPr lang="es-ES" sz="1800" dirty="0" err="1">
                          <a:effectLst/>
                        </a:rPr>
                        <a:t>Requejo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6816230"/>
                  </a:ext>
                </a:extLst>
              </a:tr>
              <a:tr h="373063">
                <a:tc>
                  <a:txBody>
                    <a:bodyPr/>
                    <a:lstStyle/>
                    <a:p>
                      <a:pPr>
                        <a:lnSpc>
                          <a:spcPct val="107000"/>
                        </a:lnSpc>
                        <a:spcAft>
                          <a:spcPts val="0"/>
                        </a:spcAft>
                      </a:pPr>
                      <a:r>
                        <a:rPr lang="es-ES" sz="1800">
                          <a:effectLst/>
                        </a:rPr>
                        <a:t>Las Tunas</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Jaime Ernesto Chiang Vega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err="1">
                          <a:effectLst/>
                        </a:rPr>
                        <a:t>Yelenys</a:t>
                      </a:r>
                      <a:r>
                        <a:rPr lang="es-ES" sz="1800" dirty="0">
                          <a:effectLst/>
                        </a:rPr>
                        <a:t> </a:t>
                      </a:r>
                      <a:r>
                        <a:rPr lang="es-ES" sz="1800" dirty="0" err="1">
                          <a:effectLst/>
                        </a:rPr>
                        <a:t>Tornet</a:t>
                      </a:r>
                      <a:r>
                        <a:rPr lang="es-ES" sz="1800" dirty="0">
                          <a:effectLst/>
                        </a:rPr>
                        <a:t> Menéndez</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6783229"/>
                  </a:ext>
                </a:extLst>
              </a:tr>
              <a:tr h="373063">
                <a:tc>
                  <a:txBody>
                    <a:bodyPr/>
                    <a:lstStyle/>
                    <a:p>
                      <a:pPr>
                        <a:lnSpc>
                          <a:spcPct val="107000"/>
                        </a:lnSpc>
                        <a:spcAft>
                          <a:spcPts val="0"/>
                        </a:spcAft>
                      </a:pPr>
                      <a:r>
                        <a:rPr lang="es-ES" sz="1800">
                          <a:effectLst/>
                        </a:rPr>
                        <a:t>Holguín</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Julio Cesar Estupiñan Rodríguez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err="1">
                          <a:effectLst/>
                        </a:rPr>
                        <a:t>Yunia</a:t>
                      </a:r>
                      <a:r>
                        <a:rPr lang="es-ES" sz="1800" dirty="0">
                          <a:effectLst/>
                        </a:rPr>
                        <a:t> Pérez Hernández</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8157640"/>
                  </a:ext>
                </a:extLst>
              </a:tr>
              <a:tr h="373063">
                <a:tc>
                  <a:txBody>
                    <a:bodyPr/>
                    <a:lstStyle/>
                    <a:p>
                      <a:pPr>
                        <a:lnSpc>
                          <a:spcPct val="107000"/>
                        </a:lnSpc>
                        <a:spcAft>
                          <a:spcPts val="0"/>
                        </a:spcAft>
                      </a:pPr>
                      <a:r>
                        <a:rPr lang="es-ES" sz="1800">
                          <a:effectLst/>
                        </a:rPr>
                        <a:t>Granma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Francisco Alexis Escribano Cruz</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err="1">
                          <a:effectLst/>
                        </a:rPr>
                        <a:t>Yanetsy</a:t>
                      </a:r>
                      <a:r>
                        <a:rPr lang="es-ES" sz="1800" dirty="0">
                          <a:effectLst/>
                        </a:rPr>
                        <a:t> Terry Gutiérrez</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1891206"/>
                  </a:ext>
                </a:extLst>
              </a:tr>
              <a:tr h="373063">
                <a:tc>
                  <a:txBody>
                    <a:bodyPr/>
                    <a:lstStyle/>
                    <a:p>
                      <a:pPr>
                        <a:lnSpc>
                          <a:spcPct val="107000"/>
                        </a:lnSpc>
                        <a:spcAft>
                          <a:spcPts val="0"/>
                        </a:spcAft>
                      </a:pPr>
                      <a:r>
                        <a:rPr lang="es-ES" sz="1800">
                          <a:effectLst/>
                        </a:rPr>
                        <a:t>Santiago de Cuba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Beatriz Johson Urrutia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a:effectLst/>
                        </a:rPr>
                        <a:t>Manuel Falcón Hernández</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4370751"/>
                  </a:ext>
                </a:extLst>
              </a:tr>
              <a:tr h="373063">
                <a:tc>
                  <a:txBody>
                    <a:bodyPr/>
                    <a:lstStyle/>
                    <a:p>
                      <a:pPr>
                        <a:lnSpc>
                          <a:spcPct val="107000"/>
                        </a:lnSpc>
                        <a:spcAft>
                          <a:spcPts val="0"/>
                        </a:spcAft>
                      </a:pPr>
                      <a:r>
                        <a:rPr lang="es-ES" sz="1800">
                          <a:effectLst/>
                        </a:rPr>
                        <a:t>Guantánamo</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a:effectLst/>
                        </a:rPr>
                        <a:t>Emilio Matos Mosqueda</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S" sz="1800" dirty="0" err="1">
                          <a:effectLst/>
                        </a:rPr>
                        <a:t>Adis</a:t>
                      </a:r>
                      <a:r>
                        <a:rPr lang="es-ES" sz="1800" dirty="0">
                          <a:effectLst/>
                        </a:rPr>
                        <a:t> Azahares Torreblanca</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068888"/>
                  </a:ext>
                </a:extLst>
              </a:tr>
            </a:tbl>
          </a:graphicData>
        </a:graphic>
      </p:graphicFrame>
      <p:sp>
        <p:nvSpPr>
          <p:cNvPr id="3" name="Rectangle 1"/>
          <p:cNvSpPr>
            <a:spLocks noChangeArrowheads="1"/>
          </p:cNvSpPr>
          <p:nvPr/>
        </p:nvSpPr>
        <p:spPr bwMode="auto">
          <a:xfrm>
            <a:off x="838200" y="2565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2740449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3682652" y="438411"/>
            <a:ext cx="4647156" cy="96450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Asamblea Municipal </a:t>
            </a:r>
          </a:p>
          <a:p>
            <a:pPr algn="ctr"/>
            <a:r>
              <a:rPr lang="es-ES" sz="2800" b="1" dirty="0" smtClean="0"/>
              <a:t>del Poder Popular</a:t>
            </a:r>
            <a:endParaRPr lang="es-ES" sz="2800" b="1" dirty="0"/>
          </a:p>
        </p:txBody>
      </p:sp>
      <p:sp>
        <p:nvSpPr>
          <p:cNvPr id="3" name="Rectángulo 2"/>
          <p:cNvSpPr/>
          <p:nvPr/>
        </p:nvSpPr>
        <p:spPr>
          <a:xfrm>
            <a:off x="4509370" y="1791222"/>
            <a:ext cx="3031298" cy="7265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Presidente</a:t>
            </a:r>
            <a:endParaRPr lang="es-ES" sz="2400" b="1" dirty="0"/>
          </a:p>
        </p:txBody>
      </p:sp>
      <p:sp>
        <p:nvSpPr>
          <p:cNvPr id="4" name="Rectángulo redondeado 3"/>
          <p:cNvSpPr/>
          <p:nvPr/>
        </p:nvSpPr>
        <p:spPr>
          <a:xfrm>
            <a:off x="4509370" y="2906038"/>
            <a:ext cx="3031298" cy="726510"/>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 presidente</a:t>
            </a:r>
            <a:endParaRPr lang="es-ES" sz="2400" b="1" dirty="0"/>
          </a:p>
        </p:txBody>
      </p:sp>
      <p:sp>
        <p:nvSpPr>
          <p:cNvPr id="5" name="Rectángulo redondeado 4"/>
          <p:cNvSpPr/>
          <p:nvPr/>
        </p:nvSpPr>
        <p:spPr>
          <a:xfrm>
            <a:off x="8206635" y="3784948"/>
            <a:ext cx="3006246" cy="726510"/>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Intendente</a:t>
            </a:r>
            <a:endParaRPr lang="es-ES" sz="2400" b="1" dirty="0"/>
          </a:p>
        </p:txBody>
      </p:sp>
      <p:sp>
        <p:nvSpPr>
          <p:cNvPr id="6" name="Rectángulo redondeado 5"/>
          <p:cNvSpPr/>
          <p:nvPr/>
        </p:nvSpPr>
        <p:spPr>
          <a:xfrm>
            <a:off x="956153" y="3784948"/>
            <a:ext cx="3006246"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Secretario</a:t>
            </a:r>
            <a:endParaRPr lang="es-ES" sz="2400" b="1" dirty="0"/>
          </a:p>
        </p:txBody>
      </p:sp>
      <p:sp>
        <p:nvSpPr>
          <p:cNvPr id="7" name="Rectángulo redondeado 6"/>
          <p:cNvSpPr/>
          <p:nvPr/>
        </p:nvSpPr>
        <p:spPr>
          <a:xfrm>
            <a:off x="4012503" y="5139846"/>
            <a:ext cx="4004154" cy="1325122"/>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Delegados de Circunscripción</a:t>
            </a:r>
            <a:endParaRPr lang="es-ES" sz="2400" b="1" dirty="0"/>
          </a:p>
        </p:txBody>
      </p:sp>
      <p:cxnSp>
        <p:nvCxnSpPr>
          <p:cNvPr id="9" name="Conector recto 8"/>
          <p:cNvCxnSpPr>
            <a:stCxn id="3" idx="2"/>
            <a:endCxn id="4" idx="0"/>
          </p:cNvCxnSpPr>
          <p:nvPr/>
        </p:nvCxnSpPr>
        <p:spPr>
          <a:xfrm>
            <a:off x="6025019" y="2517732"/>
            <a:ext cx="0" cy="388306"/>
          </a:xfrm>
          <a:prstGeom prst="line">
            <a:avLst/>
          </a:prstGeom>
        </p:spPr>
        <p:style>
          <a:lnRef idx="1">
            <a:schemeClr val="dk1"/>
          </a:lnRef>
          <a:fillRef idx="0">
            <a:schemeClr val="dk1"/>
          </a:fillRef>
          <a:effectRef idx="0">
            <a:schemeClr val="dk1"/>
          </a:effectRef>
          <a:fontRef idx="minor">
            <a:schemeClr val="tx1"/>
          </a:fontRef>
        </p:style>
      </p:cxnSp>
      <p:cxnSp>
        <p:nvCxnSpPr>
          <p:cNvPr id="12" name="Conector recto 11"/>
          <p:cNvCxnSpPr>
            <a:stCxn id="4" idx="2"/>
            <a:endCxn id="7" idx="0"/>
          </p:cNvCxnSpPr>
          <p:nvPr/>
        </p:nvCxnSpPr>
        <p:spPr>
          <a:xfrm flipH="1">
            <a:off x="6014580" y="3632548"/>
            <a:ext cx="10439" cy="15072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a:stCxn id="6" idx="3"/>
            <a:endCxn id="5" idx="1"/>
          </p:cNvCxnSpPr>
          <p:nvPr/>
        </p:nvCxnSpPr>
        <p:spPr>
          <a:xfrm>
            <a:off x="3962399" y="4148203"/>
            <a:ext cx="424423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820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856472937"/>
              </p:ext>
            </p:extLst>
          </p:nvPr>
        </p:nvGraphicFramePr>
        <p:xfrm>
          <a:off x="425886" y="601250"/>
          <a:ext cx="11173216" cy="5862184"/>
        </p:xfrm>
        <a:graphic>
          <a:graphicData uri="http://schemas.openxmlformats.org/drawingml/2006/table">
            <a:tbl>
              <a:tblPr firstRow="1" firstCol="1" bandRow="1">
                <a:tableStyleId>{5940675A-B579-460E-94D1-54222C63F5DA}</a:tableStyleId>
              </a:tblPr>
              <a:tblGrid>
                <a:gridCol w="4170677">
                  <a:extLst>
                    <a:ext uri="{9D8B030D-6E8A-4147-A177-3AD203B41FA5}">
                      <a16:colId xmlns:a16="http://schemas.microsoft.com/office/drawing/2014/main" val="20000"/>
                    </a:ext>
                  </a:extLst>
                </a:gridCol>
                <a:gridCol w="4170677">
                  <a:extLst>
                    <a:ext uri="{9D8B030D-6E8A-4147-A177-3AD203B41FA5}">
                      <a16:colId xmlns:a16="http://schemas.microsoft.com/office/drawing/2014/main" val="20001"/>
                    </a:ext>
                  </a:extLst>
                </a:gridCol>
                <a:gridCol w="1635744">
                  <a:extLst>
                    <a:ext uri="{9D8B030D-6E8A-4147-A177-3AD203B41FA5}">
                      <a16:colId xmlns:a16="http://schemas.microsoft.com/office/drawing/2014/main" val="20002"/>
                    </a:ext>
                  </a:extLst>
                </a:gridCol>
                <a:gridCol w="1196118">
                  <a:extLst>
                    <a:ext uri="{9D8B030D-6E8A-4147-A177-3AD203B41FA5}">
                      <a16:colId xmlns:a16="http://schemas.microsoft.com/office/drawing/2014/main" val="20003"/>
                    </a:ext>
                  </a:extLst>
                </a:gridCol>
              </a:tblGrid>
              <a:tr h="449337">
                <a:tc>
                  <a:txBody>
                    <a:bodyPr/>
                    <a:lstStyle/>
                    <a:p>
                      <a:pPr algn="ctr">
                        <a:lnSpc>
                          <a:spcPct val="107000"/>
                        </a:lnSpc>
                        <a:spcAft>
                          <a:spcPts val="0"/>
                        </a:spcAft>
                      </a:pPr>
                      <a:r>
                        <a:rPr lang="es-ES" sz="1800" b="1" dirty="0">
                          <a:effectLst/>
                        </a:rPr>
                        <a:t>Títulos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b="1" dirty="0">
                          <a:effectLst/>
                        </a:rPr>
                        <a:t>Capítulos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b="1" dirty="0">
                          <a:effectLst/>
                        </a:rPr>
                        <a:t>Secciones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b="1" dirty="0">
                          <a:effectLst/>
                        </a:rPr>
                        <a:t>Artículos</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49337">
                <a:tc rowSpan="2">
                  <a:txBody>
                    <a:bodyPr/>
                    <a:lstStyle/>
                    <a:p>
                      <a:pPr algn="ctr">
                        <a:lnSpc>
                          <a:spcPct val="107000"/>
                        </a:lnSpc>
                        <a:spcAft>
                          <a:spcPts val="0"/>
                        </a:spcAft>
                      </a:pPr>
                      <a:r>
                        <a:rPr lang="es-ES" sz="1800" dirty="0">
                          <a:effectLst/>
                        </a:rPr>
                        <a:t>IX Sistema electoral</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I Disposiciones generales</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199-205</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449337">
                <a:tc vMerge="1">
                  <a:txBody>
                    <a:bodyPr/>
                    <a:lstStyle/>
                    <a:p>
                      <a:endParaRPr lang="es-ES"/>
                    </a:p>
                  </a:txBody>
                  <a:tcPr/>
                </a:tc>
                <a:tc>
                  <a:txBody>
                    <a:bodyPr/>
                    <a:lstStyle/>
                    <a:p>
                      <a:pPr algn="ctr">
                        <a:lnSpc>
                          <a:spcPct val="107000"/>
                        </a:lnSpc>
                        <a:spcAft>
                          <a:spcPts val="0"/>
                        </a:spcAft>
                      </a:pPr>
                      <a:r>
                        <a:rPr lang="es-ES" sz="1800">
                          <a:effectLst/>
                        </a:rPr>
                        <a:t>II Consejo nacional electoral</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206-211</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449337">
                <a:tc rowSpan="4">
                  <a:txBody>
                    <a:bodyPr/>
                    <a:lstStyle/>
                    <a:p>
                      <a:pPr algn="ctr">
                        <a:lnSpc>
                          <a:spcPct val="107000"/>
                        </a:lnSpc>
                        <a:spcAft>
                          <a:spcPts val="0"/>
                        </a:spcAft>
                      </a:pPr>
                      <a:r>
                        <a:rPr lang="es-ES" sz="1800" dirty="0">
                          <a:effectLst/>
                        </a:rPr>
                        <a:t>X Defensa y seguridad nacional</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I Disposiciones generales</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212</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449337">
                <a:tc vMerge="1">
                  <a:txBody>
                    <a:bodyPr/>
                    <a:lstStyle/>
                    <a:p>
                      <a:endParaRPr lang="es-ES"/>
                    </a:p>
                  </a:txBody>
                  <a:tcPr/>
                </a:tc>
                <a:tc>
                  <a:txBody>
                    <a:bodyPr/>
                    <a:lstStyle/>
                    <a:p>
                      <a:pPr algn="ctr">
                        <a:lnSpc>
                          <a:spcPct val="107000"/>
                        </a:lnSpc>
                        <a:spcAft>
                          <a:spcPts val="0"/>
                        </a:spcAft>
                      </a:pPr>
                      <a:r>
                        <a:rPr lang="es-ES" sz="1800" dirty="0">
                          <a:effectLst/>
                        </a:rPr>
                        <a:t>II Consejo de defensa nacional</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213-214</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449337">
                <a:tc vMerge="1">
                  <a:txBody>
                    <a:bodyPr/>
                    <a:lstStyle/>
                    <a:p>
                      <a:endParaRPr lang="es-ES"/>
                    </a:p>
                  </a:txBody>
                  <a:tcPr/>
                </a:tc>
                <a:tc>
                  <a:txBody>
                    <a:bodyPr/>
                    <a:lstStyle/>
                    <a:p>
                      <a:pPr algn="ctr">
                        <a:lnSpc>
                          <a:spcPct val="107000"/>
                        </a:lnSpc>
                        <a:spcAft>
                          <a:spcPts val="0"/>
                        </a:spcAft>
                      </a:pPr>
                      <a:r>
                        <a:rPr lang="es-ES" sz="1800" dirty="0">
                          <a:effectLst/>
                        </a:rPr>
                        <a:t>III Instituciones armadas del Estado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215-216</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919477">
                <a:tc vMerge="1">
                  <a:txBody>
                    <a:bodyPr/>
                    <a:lstStyle/>
                    <a:p>
                      <a:endParaRPr lang="es-ES"/>
                    </a:p>
                  </a:txBody>
                  <a:tcPr/>
                </a:tc>
                <a:tc>
                  <a:txBody>
                    <a:bodyPr/>
                    <a:lstStyle/>
                    <a:p>
                      <a:pPr algn="ctr">
                        <a:lnSpc>
                          <a:spcPct val="107000"/>
                        </a:lnSpc>
                        <a:spcAft>
                          <a:spcPts val="0"/>
                        </a:spcAft>
                      </a:pPr>
                      <a:r>
                        <a:rPr lang="es-ES" sz="1800" dirty="0">
                          <a:effectLst/>
                        </a:rPr>
                        <a:t>IV Situaciones excepcionales y de desastre</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a:effectLst/>
                        </a:rPr>
                        <a:t>217-220</a:t>
                      </a:r>
                      <a:endParaRPr lang="es-E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449337">
                <a:tc>
                  <a:txBody>
                    <a:bodyPr/>
                    <a:lstStyle/>
                    <a:p>
                      <a:pPr algn="ctr">
                        <a:lnSpc>
                          <a:spcPct val="107000"/>
                        </a:lnSpc>
                        <a:spcAft>
                          <a:spcPts val="0"/>
                        </a:spcAft>
                      </a:pPr>
                      <a:r>
                        <a:rPr lang="es-ES" sz="1800" dirty="0">
                          <a:effectLst/>
                        </a:rPr>
                        <a:t>XI Reforma de la Constitución</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dirty="0">
                          <a:effectLst/>
                        </a:rPr>
                        <a:t>-</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dirty="0">
                          <a:effectLst/>
                        </a:rPr>
                        <a:t>-</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1800" dirty="0">
                          <a:effectLst/>
                        </a:rPr>
                        <a:t>221-224</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449337">
                <a:tc gridSpan="4">
                  <a:txBody>
                    <a:bodyPr/>
                    <a:lstStyle/>
                    <a:p>
                      <a:pPr>
                        <a:lnSpc>
                          <a:spcPct val="107000"/>
                        </a:lnSpc>
                        <a:spcAft>
                          <a:spcPts val="0"/>
                        </a:spcAft>
                      </a:pPr>
                      <a:r>
                        <a:rPr lang="es-ES" sz="1800" dirty="0">
                          <a:effectLst/>
                        </a:rPr>
                        <a:t>Disposiciones especiales (2)</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449337">
                <a:tc gridSpan="4">
                  <a:txBody>
                    <a:bodyPr/>
                    <a:lstStyle/>
                    <a:p>
                      <a:pPr>
                        <a:lnSpc>
                          <a:spcPct val="107000"/>
                        </a:lnSpc>
                        <a:spcAft>
                          <a:spcPts val="0"/>
                        </a:spcAft>
                      </a:pPr>
                      <a:r>
                        <a:rPr lang="es-ES" sz="1800" dirty="0">
                          <a:effectLst/>
                        </a:rPr>
                        <a:t>Disposiciones transitorias (13)</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449337">
                <a:tc gridSpan="4">
                  <a:txBody>
                    <a:bodyPr/>
                    <a:lstStyle/>
                    <a:p>
                      <a:pPr>
                        <a:lnSpc>
                          <a:spcPct val="107000"/>
                        </a:lnSpc>
                        <a:spcAft>
                          <a:spcPts val="0"/>
                        </a:spcAft>
                      </a:pPr>
                      <a:r>
                        <a:rPr lang="es-ES" sz="1800" dirty="0">
                          <a:effectLst/>
                        </a:rPr>
                        <a:t>Disposiciones finales (2)</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0"/>
                  </a:ext>
                </a:extLst>
              </a:tr>
              <a:tr h="449337">
                <a:tc gridSpan="4">
                  <a:txBody>
                    <a:bodyPr/>
                    <a:lstStyle/>
                    <a:p>
                      <a:pPr>
                        <a:lnSpc>
                          <a:spcPct val="107000"/>
                        </a:lnSpc>
                        <a:spcAft>
                          <a:spcPts val="0"/>
                        </a:spcAft>
                      </a:pPr>
                      <a:r>
                        <a:rPr lang="es-ES" sz="1800" dirty="0">
                          <a:effectLst/>
                        </a:rPr>
                        <a:t>Glosario</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149305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232475" y="278970"/>
            <a:ext cx="2944678" cy="10228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Preámbulo</a:t>
            </a:r>
            <a:endParaRPr lang="es-ES" sz="2400" b="1" dirty="0"/>
          </a:p>
        </p:txBody>
      </p:sp>
      <p:sp>
        <p:nvSpPr>
          <p:cNvPr id="3" name="Rectángulo redondeado 2"/>
          <p:cNvSpPr/>
          <p:nvPr/>
        </p:nvSpPr>
        <p:spPr>
          <a:xfrm>
            <a:off x="2624379" y="4234911"/>
            <a:ext cx="2944678" cy="10228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Secciones (16)</a:t>
            </a:r>
            <a:endParaRPr lang="es-ES" sz="2400" b="1" dirty="0"/>
          </a:p>
        </p:txBody>
      </p:sp>
      <p:sp>
        <p:nvSpPr>
          <p:cNvPr id="4" name="Rectángulo redondeado 3"/>
          <p:cNvSpPr/>
          <p:nvPr/>
        </p:nvSpPr>
        <p:spPr>
          <a:xfrm>
            <a:off x="1854630" y="2916264"/>
            <a:ext cx="2944678" cy="10228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Capítulos (24)</a:t>
            </a:r>
            <a:endParaRPr lang="es-ES" sz="2400" b="1" dirty="0"/>
          </a:p>
        </p:txBody>
      </p:sp>
      <p:sp>
        <p:nvSpPr>
          <p:cNvPr id="5" name="Rectángulo redondeado 4"/>
          <p:cNvSpPr/>
          <p:nvPr/>
        </p:nvSpPr>
        <p:spPr>
          <a:xfrm>
            <a:off x="1126210" y="1597617"/>
            <a:ext cx="2944678" cy="10228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Títulos (11)</a:t>
            </a:r>
            <a:endParaRPr lang="es-ES" sz="2400" b="1" dirty="0"/>
          </a:p>
        </p:txBody>
      </p:sp>
      <p:sp>
        <p:nvSpPr>
          <p:cNvPr id="6" name="Rectángulo redondeado 5"/>
          <p:cNvSpPr/>
          <p:nvPr/>
        </p:nvSpPr>
        <p:spPr>
          <a:xfrm>
            <a:off x="3763505" y="5553558"/>
            <a:ext cx="2944678" cy="10228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Artículos (224)</a:t>
            </a:r>
            <a:endParaRPr lang="es-ES" sz="2400" b="1" dirty="0"/>
          </a:p>
        </p:txBody>
      </p:sp>
      <p:sp>
        <p:nvSpPr>
          <p:cNvPr id="9" name="Elipse 8"/>
          <p:cNvSpPr/>
          <p:nvPr/>
        </p:nvSpPr>
        <p:spPr>
          <a:xfrm>
            <a:off x="6230319" y="774914"/>
            <a:ext cx="5315918" cy="265279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Estructura de la Constitución de la República</a:t>
            </a:r>
            <a:endParaRPr lang="es-ES" sz="2800" b="1" dirty="0"/>
          </a:p>
        </p:txBody>
      </p:sp>
      <p:sp>
        <p:nvSpPr>
          <p:cNvPr id="10" name="Rectángulo 9"/>
          <p:cNvSpPr/>
          <p:nvPr/>
        </p:nvSpPr>
        <p:spPr>
          <a:xfrm>
            <a:off x="7581254" y="5553558"/>
            <a:ext cx="4525505" cy="10228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Mantiene 11, modifica 113</a:t>
            </a:r>
          </a:p>
          <a:p>
            <a:pPr algn="ctr"/>
            <a:r>
              <a:rPr lang="es-ES" sz="2400" b="1" dirty="0" smtClean="0"/>
              <a:t> y elimina 13</a:t>
            </a:r>
            <a:endParaRPr lang="es-ES" sz="2400" b="1" dirty="0"/>
          </a:p>
        </p:txBody>
      </p:sp>
      <p:sp>
        <p:nvSpPr>
          <p:cNvPr id="11" name="Flecha derecha 10"/>
          <p:cNvSpPr/>
          <p:nvPr/>
        </p:nvSpPr>
        <p:spPr>
          <a:xfrm>
            <a:off x="6927742" y="5920353"/>
            <a:ext cx="433953" cy="371959"/>
          </a:xfrm>
          <a:prstGeom prst="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39743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9865"/>
            <a:ext cx="10515600" cy="737165"/>
          </a:xfrm>
        </p:spPr>
        <p:txBody>
          <a:bodyPr/>
          <a:lstStyle/>
          <a:p>
            <a:pPr algn="ctr"/>
            <a:r>
              <a:rPr lang="es-ES" b="1" dirty="0" smtClean="0"/>
              <a:t>Título IX Sistema electoral</a:t>
            </a:r>
            <a:endParaRPr lang="es-ES" b="1" dirty="0"/>
          </a:p>
        </p:txBody>
      </p:sp>
      <p:sp>
        <p:nvSpPr>
          <p:cNvPr id="3" name="Rectángulo 2"/>
          <p:cNvSpPr/>
          <p:nvPr/>
        </p:nvSpPr>
        <p:spPr>
          <a:xfrm>
            <a:off x="268013" y="926927"/>
            <a:ext cx="11650717" cy="10146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El voto es un derecho y un deber ciudadano, es libre, directo y secreto</a:t>
            </a:r>
          </a:p>
          <a:p>
            <a:pPr algn="ctr"/>
            <a:r>
              <a:rPr lang="es-ES" sz="2400" b="1" dirty="0" smtClean="0"/>
              <a:t>Lo ejercen voluntariamente los cubanos (hombres y mujeres) mayores de 16 años, excepto</a:t>
            </a:r>
            <a:r>
              <a:rPr lang="es-ES" sz="2000" b="1" dirty="0" smtClean="0"/>
              <a:t>:</a:t>
            </a:r>
            <a:endParaRPr lang="es-ES" sz="2000" b="1" dirty="0"/>
          </a:p>
        </p:txBody>
      </p:sp>
      <p:sp>
        <p:nvSpPr>
          <p:cNvPr id="4" name="Rectángulo redondeado 3"/>
          <p:cNvSpPr/>
          <p:nvPr/>
        </p:nvSpPr>
        <p:spPr>
          <a:xfrm>
            <a:off x="838200" y="2099195"/>
            <a:ext cx="3632548" cy="73903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Incapacitados mentales, </a:t>
            </a:r>
          </a:p>
          <a:p>
            <a:pPr algn="ctr"/>
            <a:r>
              <a:rPr lang="es-ES" sz="2400" b="1" dirty="0" smtClean="0">
                <a:solidFill>
                  <a:schemeClr val="tx1"/>
                </a:solidFill>
              </a:rPr>
              <a:t>previa declaración judicial</a:t>
            </a:r>
            <a:endParaRPr lang="es-ES" sz="2400" b="1" dirty="0">
              <a:solidFill>
                <a:schemeClr val="tx1"/>
              </a:solidFill>
            </a:endParaRPr>
          </a:p>
        </p:txBody>
      </p:sp>
      <p:sp>
        <p:nvSpPr>
          <p:cNvPr id="5" name="Rectángulo redondeado 4"/>
          <p:cNvSpPr/>
          <p:nvPr/>
        </p:nvSpPr>
        <p:spPr>
          <a:xfrm>
            <a:off x="4267200" y="3079459"/>
            <a:ext cx="3632548" cy="7139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No cumplen los requisitos de permanencia en el país</a:t>
            </a:r>
            <a:endParaRPr lang="es-ES" sz="2000" b="1" dirty="0">
              <a:solidFill>
                <a:schemeClr val="tx1"/>
              </a:solidFill>
            </a:endParaRPr>
          </a:p>
        </p:txBody>
      </p:sp>
      <p:sp>
        <p:nvSpPr>
          <p:cNvPr id="6" name="Rectángulo redondeado 5"/>
          <p:cNvSpPr/>
          <p:nvPr/>
        </p:nvSpPr>
        <p:spPr>
          <a:xfrm>
            <a:off x="7721252" y="2099194"/>
            <a:ext cx="3897934" cy="73903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Inhabilitados judicialmente</a:t>
            </a:r>
            <a:endParaRPr lang="es-ES" sz="2400" b="1" dirty="0">
              <a:solidFill>
                <a:schemeClr val="tx1"/>
              </a:solidFill>
            </a:endParaRPr>
          </a:p>
        </p:txBody>
      </p:sp>
      <p:sp>
        <p:nvSpPr>
          <p:cNvPr id="7" name="Elipse 6"/>
          <p:cNvSpPr/>
          <p:nvPr/>
        </p:nvSpPr>
        <p:spPr>
          <a:xfrm>
            <a:off x="4267200" y="3958225"/>
            <a:ext cx="3636723" cy="71398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Consejo Electoral Nacional</a:t>
            </a:r>
            <a:endParaRPr lang="es-ES" sz="2400" b="1" dirty="0"/>
          </a:p>
        </p:txBody>
      </p:sp>
      <p:sp>
        <p:nvSpPr>
          <p:cNvPr id="8" name="Rectángulo 7"/>
          <p:cNvSpPr/>
          <p:nvPr/>
        </p:nvSpPr>
        <p:spPr>
          <a:xfrm>
            <a:off x="4722312" y="4935255"/>
            <a:ext cx="2843409" cy="6889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Presidente</a:t>
            </a:r>
            <a:endParaRPr lang="es-ES" sz="2400" b="1" dirty="0"/>
          </a:p>
        </p:txBody>
      </p:sp>
      <p:sp>
        <p:nvSpPr>
          <p:cNvPr id="9" name="Rectángulo redondeado 8"/>
          <p:cNvSpPr/>
          <p:nvPr/>
        </p:nvSpPr>
        <p:spPr>
          <a:xfrm>
            <a:off x="4709786" y="5862181"/>
            <a:ext cx="2830882" cy="7265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 presidente</a:t>
            </a:r>
            <a:endParaRPr lang="es-ES" sz="2400" b="1" dirty="0"/>
          </a:p>
        </p:txBody>
      </p:sp>
      <p:sp>
        <p:nvSpPr>
          <p:cNvPr id="10" name="Rectángulo redondeado 9"/>
          <p:cNvSpPr/>
          <p:nvPr/>
        </p:nvSpPr>
        <p:spPr>
          <a:xfrm>
            <a:off x="1297487" y="5862179"/>
            <a:ext cx="2830882" cy="7265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Secretario </a:t>
            </a:r>
            <a:endParaRPr lang="es-ES" sz="2400" b="1" dirty="0"/>
          </a:p>
        </p:txBody>
      </p:sp>
      <p:sp>
        <p:nvSpPr>
          <p:cNvPr id="11" name="Rectángulo redondeado 10"/>
          <p:cNvSpPr/>
          <p:nvPr/>
        </p:nvSpPr>
        <p:spPr>
          <a:xfrm>
            <a:off x="8122085" y="5862180"/>
            <a:ext cx="2830882" cy="7265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Vocales </a:t>
            </a:r>
            <a:endParaRPr lang="es-ES" sz="2400" b="1" dirty="0"/>
          </a:p>
        </p:txBody>
      </p:sp>
      <p:sp>
        <p:nvSpPr>
          <p:cNvPr id="12" name="11 Flecha izquierda, derecha y arriba"/>
          <p:cNvSpPr/>
          <p:nvPr/>
        </p:nvSpPr>
        <p:spPr>
          <a:xfrm rot="10800000">
            <a:off x="5369830" y="2248213"/>
            <a:ext cx="1447081" cy="731911"/>
          </a:xfrm>
          <a:prstGeom prst="leftRightUp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2705894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99587"/>
          </a:xfrm>
        </p:spPr>
        <p:txBody>
          <a:bodyPr/>
          <a:lstStyle/>
          <a:p>
            <a:pPr algn="ctr"/>
            <a:r>
              <a:rPr lang="es-ES" b="1" dirty="0" smtClean="0"/>
              <a:t>Título X Seguridad y defensa nacional</a:t>
            </a:r>
            <a:endParaRPr lang="es-ES" b="1" dirty="0"/>
          </a:p>
        </p:txBody>
      </p:sp>
      <p:sp>
        <p:nvSpPr>
          <p:cNvPr id="3" name="Elipse 2"/>
          <p:cNvSpPr/>
          <p:nvPr/>
        </p:nvSpPr>
        <p:spPr>
          <a:xfrm>
            <a:off x="3213970" y="1227551"/>
            <a:ext cx="5764060" cy="789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Consejo de </a:t>
            </a:r>
          </a:p>
          <a:p>
            <a:pPr algn="ctr"/>
            <a:r>
              <a:rPr lang="es-ES" sz="2800" b="1" dirty="0" smtClean="0"/>
              <a:t>Defensa Nacional</a:t>
            </a:r>
            <a:endParaRPr lang="es-ES" sz="2800" b="1" dirty="0"/>
          </a:p>
        </p:txBody>
      </p:sp>
      <p:sp>
        <p:nvSpPr>
          <p:cNvPr id="4" name="Rectángulo 3"/>
          <p:cNvSpPr/>
          <p:nvPr/>
        </p:nvSpPr>
        <p:spPr>
          <a:xfrm>
            <a:off x="4094967" y="2242159"/>
            <a:ext cx="4002065" cy="6764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Presidente</a:t>
            </a:r>
          </a:p>
          <a:p>
            <a:pPr algn="ctr"/>
            <a:r>
              <a:rPr lang="es-ES" sz="2400" b="1" dirty="0" smtClean="0"/>
              <a:t>(Presidente de la República)</a:t>
            </a:r>
            <a:endParaRPr lang="es-ES" sz="2400" b="1" dirty="0"/>
          </a:p>
        </p:txBody>
      </p:sp>
      <p:sp>
        <p:nvSpPr>
          <p:cNvPr id="5" name="Rectángulo redondeado 4"/>
          <p:cNvSpPr/>
          <p:nvPr/>
        </p:nvSpPr>
        <p:spPr>
          <a:xfrm>
            <a:off x="4396636" y="3093929"/>
            <a:ext cx="3444657" cy="70145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Vice Presidente</a:t>
            </a:r>
            <a:endParaRPr lang="es-ES" sz="2400" b="1" dirty="0"/>
          </a:p>
        </p:txBody>
      </p:sp>
      <p:sp>
        <p:nvSpPr>
          <p:cNvPr id="6" name="Rectángulo redondeado 5"/>
          <p:cNvSpPr/>
          <p:nvPr/>
        </p:nvSpPr>
        <p:spPr>
          <a:xfrm>
            <a:off x="377869" y="3958224"/>
            <a:ext cx="3444657" cy="99214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Jefe </a:t>
            </a:r>
          </a:p>
          <a:p>
            <a:pPr algn="ctr"/>
            <a:r>
              <a:rPr lang="es-ES" sz="2400" b="1" dirty="0" smtClean="0"/>
              <a:t>Región Estratégica Occidental</a:t>
            </a:r>
            <a:endParaRPr lang="es-ES" sz="2400" b="1" dirty="0"/>
          </a:p>
        </p:txBody>
      </p:sp>
      <p:sp>
        <p:nvSpPr>
          <p:cNvPr id="7" name="Rectángulo redondeado 6"/>
          <p:cNvSpPr/>
          <p:nvPr/>
        </p:nvSpPr>
        <p:spPr>
          <a:xfrm>
            <a:off x="8381999" y="3958225"/>
            <a:ext cx="3444657" cy="99214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Jefe</a:t>
            </a:r>
          </a:p>
          <a:p>
            <a:pPr algn="ctr"/>
            <a:r>
              <a:rPr lang="es-ES" sz="2400" b="1" dirty="0" smtClean="0"/>
              <a:t>Región Estratégica Oriental</a:t>
            </a:r>
            <a:endParaRPr lang="es-ES" sz="2400" b="1" dirty="0"/>
          </a:p>
        </p:txBody>
      </p:sp>
      <p:sp>
        <p:nvSpPr>
          <p:cNvPr id="8" name="Rectángulo redondeado 7"/>
          <p:cNvSpPr/>
          <p:nvPr/>
        </p:nvSpPr>
        <p:spPr>
          <a:xfrm>
            <a:off x="4379934" y="3958225"/>
            <a:ext cx="3444657" cy="99214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Jefe </a:t>
            </a:r>
          </a:p>
          <a:p>
            <a:pPr algn="ctr"/>
            <a:r>
              <a:rPr lang="es-ES" sz="2400" b="1" dirty="0" smtClean="0"/>
              <a:t>Región Estratégica Central</a:t>
            </a:r>
            <a:endParaRPr lang="es-ES" sz="2400" b="1" dirty="0"/>
          </a:p>
        </p:txBody>
      </p:sp>
      <p:sp>
        <p:nvSpPr>
          <p:cNvPr id="9" name="Rectángulo redondeado 8"/>
          <p:cNvSpPr/>
          <p:nvPr/>
        </p:nvSpPr>
        <p:spPr>
          <a:xfrm>
            <a:off x="4396636" y="5173250"/>
            <a:ext cx="3444657" cy="70145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Órganos de trabajo</a:t>
            </a:r>
            <a:endParaRPr lang="es-ES" sz="2400" b="1" dirty="0"/>
          </a:p>
        </p:txBody>
      </p:sp>
      <p:sp>
        <p:nvSpPr>
          <p:cNvPr id="10" name="Rectángulo 9"/>
          <p:cNvSpPr/>
          <p:nvPr/>
        </p:nvSpPr>
        <p:spPr>
          <a:xfrm>
            <a:off x="377869" y="6025019"/>
            <a:ext cx="11448787" cy="6137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Nuestra concepción de defensa se sustenta en la </a:t>
            </a:r>
          </a:p>
          <a:p>
            <a:pPr algn="ctr"/>
            <a:r>
              <a:rPr lang="es-ES" sz="2400" b="1" dirty="0" smtClean="0"/>
              <a:t>doctrina de la Guerra de todo el pueblo (GTP)</a:t>
            </a:r>
            <a:endParaRPr lang="es-ES" sz="2400" b="1" dirty="0"/>
          </a:p>
        </p:txBody>
      </p:sp>
    </p:spTree>
    <p:extLst>
      <p:ext uri="{BB962C8B-B14F-4D97-AF65-F5344CB8AC3E}">
        <p14:creationId xmlns:p14="http://schemas.microsoft.com/office/powerpoint/2010/main" val="2786223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13148" y="302496"/>
            <a:ext cx="10515600" cy="799794"/>
          </a:xfrm>
        </p:spPr>
        <p:txBody>
          <a:bodyPr/>
          <a:lstStyle/>
          <a:p>
            <a:pPr algn="ctr"/>
            <a:r>
              <a:rPr lang="es-ES" b="1" dirty="0" smtClean="0"/>
              <a:t>Título XI Reforma de la Constitución</a:t>
            </a:r>
            <a:endParaRPr lang="es-ES" b="1" dirty="0"/>
          </a:p>
        </p:txBody>
      </p:sp>
      <p:sp>
        <p:nvSpPr>
          <p:cNvPr id="3" name="Rectángulo 2"/>
          <p:cNvSpPr/>
          <p:nvPr/>
        </p:nvSpPr>
        <p:spPr>
          <a:xfrm>
            <a:off x="563671" y="1189973"/>
            <a:ext cx="11123113" cy="9645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Esta Constitución solo puede ser reformada por la ANPP, </a:t>
            </a:r>
          </a:p>
          <a:p>
            <a:pPr algn="ctr"/>
            <a:r>
              <a:rPr lang="es-ES" sz="2400" b="1" dirty="0" smtClean="0"/>
              <a:t>mediante acuerdo en votación nominal de las 2/3 partes del número </a:t>
            </a:r>
          </a:p>
          <a:p>
            <a:pPr algn="ctr"/>
            <a:r>
              <a:rPr lang="es-ES" sz="2400" b="1" dirty="0" smtClean="0"/>
              <a:t>total de sus integrantes</a:t>
            </a:r>
            <a:endParaRPr lang="es-ES" sz="2400" b="1" dirty="0"/>
          </a:p>
        </p:txBody>
      </p:sp>
      <p:sp>
        <p:nvSpPr>
          <p:cNvPr id="4" name="Rectángulo 3"/>
          <p:cNvSpPr/>
          <p:nvPr/>
        </p:nvSpPr>
        <p:spPr>
          <a:xfrm>
            <a:off x="4083485" y="2454056"/>
            <a:ext cx="4258849" cy="851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Iniciativa para promover reformas a la Constitución</a:t>
            </a:r>
            <a:endParaRPr lang="es-ES" sz="2400" b="1" dirty="0"/>
          </a:p>
        </p:txBody>
      </p:sp>
      <p:sp>
        <p:nvSpPr>
          <p:cNvPr id="5" name="Rectángulo redondeado 4"/>
          <p:cNvSpPr/>
          <p:nvPr/>
        </p:nvSpPr>
        <p:spPr>
          <a:xfrm>
            <a:off x="813148" y="3605405"/>
            <a:ext cx="3270337" cy="776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Presidente de la República</a:t>
            </a:r>
            <a:endParaRPr lang="es-ES" sz="2400" b="1" dirty="0"/>
          </a:p>
        </p:txBody>
      </p:sp>
      <p:sp>
        <p:nvSpPr>
          <p:cNvPr id="6" name="Rectángulo redondeado 5"/>
          <p:cNvSpPr/>
          <p:nvPr/>
        </p:nvSpPr>
        <p:spPr>
          <a:xfrm>
            <a:off x="1478071" y="5747358"/>
            <a:ext cx="9532308" cy="776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Ciudadanos mediante petición dirigida a la ANPP, suscrita ante el CEN, </a:t>
            </a:r>
          </a:p>
          <a:p>
            <a:pPr algn="ctr"/>
            <a:r>
              <a:rPr lang="es-ES" sz="2400" b="1" dirty="0" smtClean="0"/>
              <a:t>como mínimo por 50 mil electores</a:t>
            </a:r>
            <a:endParaRPr lang="es-ES" sz="2400" b="1" dirty="0"/>
          </a:p>
        </p:txBody>
      </p:sp>
      <p:sp>
        <p:nvSpPr>
          <p:cNvPr id="7" name="Rectángulo redondeado 6"/>
          <p:cNvSpPr/>
          <p:nvPr/>
        </p:nvSpPr>
        <p:spPr>
          <a:xfrm>
            <a:off x="813148" y="4678464"/>
            <a:ext cx="3270337" cy="776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Consejo de Estado </a:t>
            </a:r>
            <a:endParaRPr lang="es-ES" sz="2400" b="1" dirty="0"/>
          </a:p>
        </p:txBody>
      </p:sp>
      <p:sp>
        <p:nvSpPr>
          <p:cNvPr id="8" name="Rectángulo redondeado 7"/>
          <p:cNvSpPr/>
          <p:nvPr/>
        </p:nvSpPr>
        <p:spPr>
          <a:xfrm>
            <a:off x="8342333" y="4678464"/>
            <a:ext cx="3270337" cy="776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Diputados a la ANPP</a:t>
            </a:r>
            <a:endParaRPr lang="es-ES" sz="2400" b="1" dirty="0"/>
          </a:p>
        </p:txBody>
      </p:sp>
      <p:sp>
        <p:nvSpPr>
          <p:cNvPr id="9" name="Rectángulo redondeado 8"/>
          <p:cNvSpPr/>
          <p:nvPr/>
        </p:nvSpPr>
        <p:spPr>
          <a:xfrm>
            <a:off x="8342334" y="3603838"/>
            <a:ext cx="3270337" cy="776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Consejo de Ministros</a:t>
            </a:r>
            <a:endParaRPr lang="es-ES" sz="2400" b="1" dirty="0"/>
          </a:p>
        </p:txBody>
      </p:sp>
      <p:cxnSp>
        <p:nvCxnSpPr>
          <p:cNvPr id="11" name="Conector recto de flecha 10"/>
          <p:cNvCxnSpPr>
            <a:stCxn id="4" idx="2"/>
            <a:endCxn id="6" idx="0"/>
          </p:cNvCxnSpPr>
          <p:nvPr/>
        </p:nvCxnSpPr>
        <p:spPr>
          <a:xfrm>
            <a:off x="6212910" y="3305826"/>
            <a:ext cx="31315" cy="24415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a:stCxn id="4" idx="2"/>
            <a:endCxn id="5" idx="3"/>
          </p:cNvCxnSpPr>
          <p:nvPr/>
        </p:nvCxnSpPr>
        <p:spPr>
          <a:xfrm flipH="1">
            <a:off x="4083485" y="3305826"/>
            <a:ext cx="2129425" cy="6878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a:stCxn id="4" idx="2"/>
            <a:endCxn id="7" idx="3"/>
          </p:cNvCxnSpPr>
          <p:nvPr/>
        </p:nvCxnSpPr>
        <p:spPr>
          <a:xfrm flipH="1">
            <a:off x="4083485" y="3305826"/>
            <a:ext cx="2129425" cy="17609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a:stCxn id="4" idx="2"/>
            <a:endCxn id="8" idx="1"/>
          </p:cNvCxnSpPr>
          <p:nvPr/>
        </p:nvCxnSpPr>
        <p:spPr>
          <a:xfrm>
            <a:off x="6212910" y="3305826"/>
            <a:ext cx="2129423" cy="17609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a:stCxn id="4" idx="2"/>
            <a:endCxn id="9" idx="1"/>
          </p:cNvCxnSpPr>
          <p:nvPr/>
        </p:nvCxnSpPr>
        <p:spPr>
          <a:xfrm>
            <a:off x="6212910" y="3305826"/>
            <a:ext cx="2129424" cy="6863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2260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093" y="365125"/>
            <a:ext cx="11578107" cy="6112948"/>
          </a:xfrm>
        </p:spPr>
        <p:txBody>
          <a:bodyPr>
            <a:normAutofit fontScale="90000"/>
          </a:bodyPr>
          <a:lstStyle/>
          <a:p>
            <a:pPr algn="ctr"/>
            <a:r>
              <a:rPr lang="es-ES" sz="3600" b="1" dirty="0"/>
              <a:t>Resumen</a:t>
            </a:r>
            <a:r>
              <a:rPr lang="es-ES" sz="3600" dirty="0"/>
              <a:t/>
            </a:r>
            <a:br>
              <a:rPr lang="es-ES" sz="3600" dirty="0"/>
            </a:br>
            <a:r>
              <a:rPr lang="es-ES" sz="3600" dirty="0"/>
              <a:t>La actual Constitución de la República de Cuba, la segunda de la etapa socialista de nuestra nación, tuvo la peculiaridad de haber sido discutida por todo los sectores de la población cubana en un ejercicio democrático sin precedentes, al proyecto inicial propuesto por la comisión redactora de la ANPP los ciudadanos añadieron, rectificaron y enriquecieron con sus opiniones, logrando acercarla a los tiempos actuales y futuros del modelo económico y social de la </a:t>
            </a:r>
            <a:r>
              <a:rPr lang="es-ES" sz="3600" dirty="0" smtClean="0"/>
              <a:t>nación, </a:t>
            </a:r>
            <a:r>
              <a:rPr lang="es-ES" sz="3600" dirty="0"/>
              <a:t>se afianzaron los derechos y deberes de los ciudadanos, modificaron las instituciones de poder del Estado a todos los niveles, para lograr una carta magna acorde a la construcción del socialismo próspero y sostenible</a:t>
            </a:r>
            <a:r>
              <a:rPr lang="es-ES" sz="3600" dirty="0" smtClean="0"/>
              <a:t>.</a:t>
            </a:r>
            <a:endParaRPr lang="es-ES" dirty="0"/>
          </a:p>
        </p:txBody>
      </p:sp>
    </p:spTree>
    <p:extLst>
      <p:ext uri="{BB962C8B-B14F-4D97-AF65-F5344CB8AC3E}">
        <p14:creationId xmlns:p14="http://schemas.microsoft.com/office/powerpoint/2010/main" val="3483107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4851" y="365125"/>
            <a:ext cx="11475076" cy="6125827"/>
          </a:xfrm>
        </p:spPr>
        <p:txBody>
          <a:bodyPr>
            <a:noAutofit/>
          </a:bodyPr>
          <a:lstStyle/>
          <a:p>
            <a:r>
              <a:rPr lang="es-ES" sz="3600" b="1" dirty="0"/>
              <a:t>Cuestionario</a:t>
            </a:r>
            <a:r>
              <a:rPr lang="es-ES" sz="3600" dirty="0"/>
              <a:t/>
            </a:r>
            <a:br>
              <a:rPr lang="es-ES" sz="3600" dirty="0"/>
            </a:br>
            <a:r>
              <a:rPr lang="es-ES" sz="3600" dirty="0"/>
              <a:t>Argumente el siguiente planteamiento: La defensa de la patria socialista es el más grande honor y deber supremo de cada cubano</a:t>
            </a:r>
            <a:br>
              <a:rPr lang="es-ES" sz="3600" dirty="0"/>
            </a:br>
            <a:r>
              <a:rPr lang="es-ES" sz="3600" dirty="0"/>
              <a:t>Sobre qué ejerce el Estado su soberanía y jurisdicción</a:t>
            </a:r>
            <a:br>
              <a:rPr lang="es-ES" sz="3600" dirty="0"/>
            </a:br>
            <a:r>
              <a:rPr lang="es-ES" sz="3600" dirty="0"/>
              <a:t>Cómo se obtiene la ciudadanía cubana</a:t>
            </a:r>
            <a:br>
              <a:rPr lang="es-ES" sz="3600" dirty="0"/>
            </a:br>
            <a:r>
              <a:rPr lang="es-ES" sz="3600" dirty="0"/>
              <a:t>Mencione ocho deberes de los ciudadanos</a:t>
            </a:r>
            <a:br>
              <a:rPr lang="es-ES" sz="3600" dirty="0"/>
            </a:br>
            <a:r>
              <a:rPr lang="es-ES" sz="3600" dirty="0"/>
              <a:t>Mencione ocho derechos de los ciudadanos</a:t>
            </a:r>
            <a:br>
              <a:rPr lang="es-ES" sz="3600" dirty="0"/>
            </a:br>
            <a:r>
              <a:rPr lang="es-ES" sz="3600" dirty="0"/>
              <a:t>Describa cómo está integrada la Asamblea nacional del </a:t>
            </a:r>
            <a:r>
              <a:rPr lang="es-ES" sz="3600"/>
              <a:t>poder </a:t>
            </a:r>
            <a:r>
              <a:rPr lang="es-ES" sz="3600" smtClean="0"/>
              <a:t>popular (ANPP)</a:t>
            </a:r>
            <a:r>
              <a:rPr lang="es-ES" sz="3600" dirty="0"/>
              <a:t/>
            </a:r>
            <a:br>
              <a:rPr lang="es-ES" sz="3600" dirty="0"/>
            </a:br>
            <a:r>
              <a:rPr lang="es-ES" sz="3600" dirty="0"/>
              <a:t>Describa cómo está integrado el Gobierno de la República</a:t>
            </a:r>
            <a:br>
              <a:rPr lang="es-ES" sz="3600" dirty="0"/>
            </a:br>
            <a:r>
              <a:rPr lang="es-ES" sz="3600" dirty="0"/>
              <a:t>Cuáles son las situaciones excepcionales</a:t>
            </a:r>
          </a:p>
        </p:txBody>
      </p:sp>
    </p:spTree>
    <p:extLst>
      <p:ext uri="{BB962C8B-B14F-4D97-AF65-F5344CB8AC3E}">
        <p14:creationId xmlns:p14="http://schemas.microsoft.com/office/powerpoint/2010/main" val="289577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8"/>
          <p:cNvSpPr/>
          <p:nvPr/>
        </p:nvSpPr>
        <p:spPr>
          <a:xfrm>
            <a:off x="4250410" y="2017986"/>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Título V</a:t>
            </a:r>
          </a:p>
          <a:p>
            <a:pPr algn="ctr"/>
            <a:r>
              <a:rPr lang="es-ES" sz="2400" b="1" dirty="0" smtClean="0"/>
              <a:t>Principios de la política educacional, científica</a:t>
            </a:r>
          </a:p>
          <a:p>
            <a:pPr algn="ctr"/>
            <a:r>
              <a:rPr lang="es-ES" sz="2400" b="1" dirty="0" smtClean="0"/>
              <a:t> y cultural</a:t>
            </a:r>
            <a:endParaRPr lang="es-ES" sz="2400" b="1" dirty="0"/>
          </a:p>
        </p:txBody>
      </p:sp>
      <p:sp>
        <p:nvSpPr>
          <p:cNvPr id="3" name="Rectángulo 8"/>
          <p:cNvSpPr/>
          <p:nvPr/>
        </p:nvSpPr>
        <p:spPr>
          <a:xfrm>
            <a:off x="4250410" y="321990"/>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II</a:t>
            </a:r>
          </a:p>
          <a:p>
            <a:pPr algn="ctr"/>
            <a:r>
              <a:rPr lang="es-ES" sz="2400" b="1" dirty="0"/>
              <a:t>Fundamentos económicos</a:t>
            </a:r>
          </a:p>
        </p:txBody>
      </p:sp>
      <p:sp>
        <p:nvSpPr>
          <p:cNvPr id="4" name="Rectángulo 8"/>
          <p:cNvSpPr/>
          <p:nvPr/>
        </p:nvSpPr>
        <p:spPr>
          <a:xfrm>
            <a:off x="409836" y="330095"/>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I</a:t>
            </a:r>
          </a:p>
          <a:p>
            <a:pPr algn="ctr"/>
            <a:r>
              <a:rPr lang="es-ES" sz="2400" b="1" dirty="0"/>
              <a:t>Fundamentos políticos</a:t>
            </a:r>
          </a:p>
        </p:txBody>
      </p:sp>
      <p:sp>
        <p:nvSpPr>
          <p:cNvPr id="5" name="Rectángulo 8"/>
          <p:cNvSpPr/>
          <p:nvPr/>
        </p:nvSpPr>
        <p:spPr>
          <a:xfrm>
            <a:off x="8155004" y="309074"/>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Títulos III</a:t>
            </a:r>
          </a:p>
          <a:p>
            <a:pPr algn="ctr"/>
            <a:r>
              <a:rPr lang="es-ES" sz="2400" b="1" dirty="0"/>
              <a:t>Ciudadanía</a:t>
            </a:r>
          </a:p>
        </p:txBody>
      </p:sp>
      <p:sp>
        <p:nvSpPr>
          <p:cNvPr id="6" name="Rectángulo 8"/>
          <p:cNvSpPr/>
          <p:nvPr/>
        </p:nvSpPr>
        <p:spPr>
          <a:xfrm>
            <a:off x="422594" y="2017986"/>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IV</a:t>
            </a:r>
          </a:p>
          <a:p>
            <a:pPr algn="ctr"/>
            <a:r>
              <a:rPr lang="es-ES" sz="2400" b="1" dirty="0"/>
              <a:t>Derechos, deberes</a:t>
            </a:r>
          </a:p>
          <a:p>
            <a:pPr algn="ctr"/>
            <a:r>
              <a:rPr lang="es-ES" sz="2400" b="1" dirty="0"/>
              <a:t> y garantías</a:t>
            </a:r>
          </a:p>
        </p:txBody>
      </p:sp>
      <p:sp>
        <p:nvSpPr>
          <p:cNvPr id="7" name="Rectángulo 8"/>
          <p:cNvSpPr/>
          <p:nvPr/>
        </p:nvSpPr>
        <p:spPr>
          <a:xfrm>
            <a:off x="8155004" y="2017985"/>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VI</a:t>
            </a:r>
          </a:p>
          <a:p>
            <a:pPr algn="ctr"/>
            <a:r>
              <a:rPr lang="es-ES" sz="2400" b="1" dirty="0"/>
              <a:t>Estructura del Estado</a:t>
            </a:r>
          </a:p>
        </p:txBody>
      </p:sp>
      <p:sp>
        <p:nvSpPr>
          <p:cNvPr id="8" name="Rectángulo 8"/>
          <p:cNvSpPr/>
          <p:nvPr/>
        </p:nvSpPr>
        <p:spPr>
          <a:xfrm>
            <a:off x="8167763" y="3723067"/>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IX</a:t>
            </a:r>
          </a:p>
          <a:p>
            <a:pPr algn="ctr"/>
            <a:r>
              <a:rPr lang="es-ES" sz="2400" b="1" dirty="0"/>
              <a:t>Sistema electoral</a:t>
            </a:r>
          </a:p>
        </p:txBody>
      </p:sp>
      <p:sp>
        <p:nvSpPr>
          <p:cNvPr id="9" name="Rectángulo 8"/>
          <p:cNvSpPr/>
          <p:nvPr/>
        </p:nvSpPr>
        <p:spPr>
          <a:xfrm>
            <a:off x="409836" y="3723067"/>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VII</a:t>
            </a:r>
          </a:p>
          <a:p>
            <a:pPr algn="ctr"/>
            <a:r>
              <a:rPr lang="es-ES" sz="2400" b="1" dirty="0"/>
              <a:t>Organización territorial </a:t>
            </a:r>
          </a:p>
          <a:p>
            <a:pPr algn="ctr"/>
            <a:r>
              <a:rPr lang="es-ES" sz="2400" b="1" dirty="0"/>
              <a:t>del Estado</a:t>
            </a:r>
          </a:p>
        </p:txBody>
      </p:sp>
      <p:sp>
        <p:nvSpPr>
          <p:cNvPr id="10" name="Rectángulo 4"/>
          <p:cNvSpPr/>
          <p:nvPr/>
        </p:nvSpPr>
        <p:spPr>
          <a:xfrm>
            <a:off x="409836" y="5776324"/>
            <a:ext cx="3954206" cy="7129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Título X</a:t>
            </a:r>
          </a:p>
          <a:p>
            <a:pPr algn="ctr"/>
            <a:r>
              <a:rPr lang="es-ES" sz="2400" b="1" dirty="0" smtClean="0"/>
              <a:t>Defensa y seguridad nacional</a:t>
            </a:r>
            <a:endParaRPr lang="es-ES" sz="2400" b="1" dirty="0"/>
          </a:p>
        </p:txBody>
      </p:sp>
      <p:sp>
        <p:nvSpPr>
          <p:cNvPr id="11" name="Rectángulo 4"/>
          <p:cNvSpPr/>
          <p:nvPr/>
        </p:nvSpPr>
        <p:spPr>
          <a:xfrm>
            <a:off x="7756902" y="5755748"/>
            <a:ext cx="3954206" cy="7129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XI</a:t>
            </a:r>
          </a:p>
          <a:p>
            <a:pPr algn="ctr"/>
            <a:r>
              <a:rPr lang="es-ES" sz="2400" b="1" dirty="0"/>
              <a:t>Reforma de la Constitución</a:t>
            </a:r>
          </a:p>
        </p:txBody>
      </p:sp>
      <p:sp>
        <p:nvSpPr>
          <p:cNvPr id="12" name="Rectángulo 8"/>
          <p:cNvSpPr/>
          <p:nvPr/>
        </p:nvSpPr>
        <p:spPr>
          <a:xfrm>
            <a:off x="4250410" y="3723067"/>
            <a:ext cx="3506492" cy="15001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Título  VIII</a:t>
            </a:r>
          </a:p>
          <a:p>
            <a:pPr algn="ctr"/>
            <a:r>
              <a:rPr lang="es-ES" sz="2400" b="1" dirty="0"/>
              <a:t>Órganos locales del </a:t>
            </a:r>
          </a:p>
          <a:p>
            <a:pPr algn="ctr"/>
            <a:r>
              <a:rPr lang="es-ES" sz="2400" b="1" dirty="0"/>
              <a:t>poder popular</a:t>
            </a:r>
          </a:p>
        </p:txBody>
      </p:sp>
    </p:spTree>
    <p:extLst>
      <p:ext uri="{BB962C8B-B14F-4D97-AF65-F5344CB8AC3E}">
        <p14:creationId xmlns:p14="http://schemas.microsoft.com/office/powerpoint/2010/main" val="2136560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685982740"/>
              </p:ext>
            </p:extLst>
          </p:nvPr>
        </p:nvGraphicFramePr>
        <p:xfrm>
          <a:off x="304801" y="350730"/>
          <a:ext cx="11469667" cy="6401984"/>
        </p:xfrm>
        <a:graphic>
          <a:graphicData uri="http://schemas.openxmlformats.org/drawingml/2006/table">
            <a:tbl>
              <a:tblPr firstRow="1" firstCol="1" bandRow="1">
                <a:tableStyleId>{5940675A-B579-460E-94D1-54222C63F5DA}</a:tableStyleId>
              </a:tblPr>
              <a:tblGrid>
                <a:gridCol w="4145921">
                  <a:extLst>
                    <a:ext uri="{9D8B030D-6E8A-4147-A177-3AD203B41FA5}">
                      <a16:colId xmlns:a16="http://schemas.microsoft.com/office/drawing/2014/main" val="20000"/>
                    </a:ext>
                  </a:extLst>
                </a:gridCol>
                <a:gridCol w="4430232">
                  <a:extLst>
                    <a:ext uri="{9D8B030D-6E8A-4147-A177-3AD203B41FA5}">
                      <a16:colId xmlns:a16="http://schemas.microsoft.com/office/drawing/2014/main" val="20001"/>
                    </a:ext>
                  </a:extLst>
                </a:gridCol>
                <a:gridCol w="1726627">
                  <a:extLst>
                    <a:ext uri="{9D8B030D-6E8A-4147-A177-3AD203B41FA5}">
                      <a16:colId xmlns:a16="http://schemas.microsoft.com/office/drawing/2014/main" val="20002"/>
                    </a:ext>
                  </a:extLst>
                </a:gridCol>
                <a:gridCol w="1166887">
                  <a:extLst>
                    <a:ext uri="{9D8B030D-6E8A-4147-A177-3AD203B41FA5}">
                      <a16:colId xmlns:a16="http://schemas.microsoft.com/office/drawing/2014/main" val="20003"/>
                    </a:ext>
                  </a:extLst>
                </a:gridCol>
              </a:tblGrid>
              <a:tr h="631218">
                <a:tc>
                  <a:txBody>
                    <a:bodyPr/>
                    <a:lstStyle/>
                    <a:p>
                      <a:pPr algn="ctr">
                        <a:lnSpc>
                          <a:spcPct val="107000"/>
                        </a:lnSpc>
                        <a:spcAft>
                          <a:spcPts val="0"/>
                        </a:spcAft>
                      </a:pPr>
                      <a:r>
                        <a:rPr lang="es-ES" sz="2000" b="1" dirty="0">
                          <a:effectLst/>
                        </a:rPr>
                        <a:t>Títulos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b="1" dirty="0">
                          <a:effectLst/>
                        </a:rPr>
                        <a:t>Capítulos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b="1" dirty="0">
                          <a:effectLst/>
                        </a:rPr>
                        <a:t>Secciones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s-ES" sz="2000" b="1" dirty="0">
                          <a:effectLst/>
                        </a:rPr>
                        <a:t>Artículos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920834">
                <a:tc rowSpan="2">
                  <a:txBody>
                    <a:bodyPr/>
                    <a:lstStyle/>
                    <a:p>
                      <a:pPr algn="ctr">
                        <a:lnSpc>
                          <a:spcPct val="107000"/>
                        </a:lnSpc>
                        <a:spcAft>
                          <a:spcPts val="0"/>
                        </a:spcAft>
                      </a:pPr>
                      <a:r>
                        <a:rPr lang="es-ES" sz="2000" dirty="0">
                          <a:effectLst/>
                        </a:rPr>
                        <a:t>I Fundamentos políticos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I Principios fundamentales de la nación</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1-15</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08468">
                <a:tc vMerge="1">
                  <a:txBody>
                    <a:bodyPr/>
                    <a:lstStyle/>
                    <a:p>
                      <a:endParaRPr lang="es-ES"/>
                    </a:p>
                  </a:txBody>
                  <a:tcPr/>
                </a:tc>
                <a:tc>
                  <a:txBody>
                    <a:bodyPr/>
                    <a:lstStyle/>
                    <a:p>
                      <a:pPr algn="ctr">
                        <a:lnSpc>
                          <a:spcPct val="107000"/>
                        </a:lnSpc>
                        <a:spcAft>
                          <a:spcPts val="0"/>
                        </a:spcAft>
                      </a:pPr>
                      <a:r>
                        <a:rPr lang="es-ES" sz="2000" dirty="0">
                          <a:effectLst/>
                        </a:rPr>
                        <a:t>II Relaciones internacionales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16-19</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08468">
                <a:tc>
                  <a:txBody>
                    <a:bodyPr/>
                    <a:lstStyle/>
                    <a:p>
                      <a:pPr algn="ctr">
                        <a:lnSpc>
                          <a:spcPct val="107000"/>
                        </a:lnSpc>
                        <a:spcAft>
                          <a:spcPts val="0"/>
                        </a:spcAft>
                      </a:pPr>
                      <a:r>
                        <a:rPr lang="es-ES" sz="2000" dirty="0">
                          <a:effectLst/>
                        </a:rPr>
                        <a:t>II Fundamentos económicos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20-31</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08468">
                <a:tc>
                  <a:txBody>
                    <a:bodyPr/>
                    <a:lstStyle/>
                    <a:p>
                      <a:pPr algn="ctr">
                        <a:lnSpc>
                          <a:spcPct val="107000"/>
                        </a:lnSpc>
                        <a:spcAft>
                          <a:spcPts val="0"/>
                        </a:spcAft>
                      </a:pPr>
                      <a:r>
                        <a:rPr lang="es-ES" sz="2000" dirty="0">
                          <a:effectLst/>
                        </a:rPr>
                        <a:t>III Ciudadanía</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32-38</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08468">
                <a:tc rowSpan="6">
                  <a:txBody>
                    <a:bodyPr/>
                    <a:lstStyle/>
                    <a:p>
                      <a:pPr algn="ctr">
                        <a:lnSpc>
                          <a:spcPct val="107000"/>
                        </a:lnSpc>
                        <a:spcAft>
                          <a:spcPts val="0"/>
                        </a:spcAft>
                      </a:pPr>
                      <a:r>
                        <a:rPr lang="es-ES" sz="2000" dirty="0">
                          <a:effectLst/>
                        </a:rPr>
                        <a:t>IV Derechos, deberes y garantías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I Disposiciones generales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39-42</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08468">
                <a:tc vMerge="1">
                  <a:txBody>
                    <a:bodyPr/>
                    <a:lstStyle/>
                    <a:p>
                      <a:endParaRPr lang="es-ES"/>
                    </a:p>
                  </a:txBody>
                  <a:tcPr/>
                </a:tc>
                <a:tc>
                  <a:txBody>
                    <a:bodyPr/>
                    <a:lstStyle/>
                    <a:p>
                      <a:pPr algn="ctr">
                        <a:lnSpc>
                          <a:spcPct val="107000"/>
                        </a:lnSpc>
                        <a:spcAft>
                          <a:spcPts val="0"/>
                        </a:spcAft>
                      </a:pPr>
                      <a:r>
                        <a:rPr lang="es-ES" sz="2000" dirty="0">
                          <a:effectLst/>
                        </a:rPr>
                        <a:t>II Derechos individuales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43-66</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631218">
                <a:tc vMerge="1">
                  <a:txBody>
                    <a:bodyPr/>
                    <a:lstStyle/>
                    <a:p>
                      <a:endParaRPr lang="es-ES"/>
                    </a:p>
                  </a:txBody>
                  <a:tcPr/>
                </a:tc>
                <a:tc>
                  <a:txBody>
                    <a:bodyPr/>
                    <a:lstStyle/>
                    <a:p>
                      <a:pPr algn="ctr">
                        <a:lnSpc>
                          <a:spcPct val="107000"/>
                        </a:lnSpc>
                        <a:spcAft>
                          <a:spcPts val="0"/>
                        </a:spcAft>
                      </a:pPr>
                      <a:r>
                        <a:rPr lang="es-ES" sz="2000" dirty="0">
                          <a:effectLst/>
                        </a:rPr>
                        <a:t>III Derechos sociales, económicos y culturales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67-90</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631218">
                <a:tc vMerge="1">
                  <a:txBody>
                    <a:bodyPr/>
                    <a:lstStyle/>
                    <a:p>
                      <a:endParaRPr lang="es-ES"/>
                    </a:p>
                  </a:txBody>
                  <a:tcPr/>
                </a:tc>
                <a:tc>
                  <a:txBody>
                    <a:bodyPr/>
                    <a:lstStyle/>
                    <a:p>
                      <a:pPr algn="ctr">
                        <a:lnSpc>
                          <a:spcPct val="107000"/>
                        </a:lnSpc>
                        <a:spcAft>
                          <a:spcPts val="0"/>
                        </a:spcAft>
                      </a:pPr>
                      <a:r>
                        <a:rPr lang="es-ES" sz="2000" dirty="0">
                          <a:effectLst/>
                        </a:rPr>
                        <a:t>IV Derechos y deberes cívicos y políticos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91-92</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631218">
                <a:tc vMerge="1">
                  <a:txBody>
                    <a:bodyPr/>
                    <a:lstStyle/>
                    <a:p>
                      <a:endParaRPr lang="es-ES"/>
                    </a:p>
                  </a:txBody>
                  <a:tcPr/>
                </a:tc>
                <a:tc>
                  <a:txBody>
                    <a:bodyPr/>
                    <a:lstStyle/>
                    <a:p>
                      <a:pPr algn="ctr">
                        <a:lnSpc>
                          <a:spcPct val="107000"/>
                        </a:lnSpc>
                        <a:spcAft>
                          <a:spcPts val="0"/>
                        </a:spcAft>
                      </a:pPr>
                      <a:r>
                        <a:rPr lang="es-ES" sz="2000" dirty="0">
                          <a:effectLst/>
                        </a:rPr>
                        <a:t>V Derechos y deberes de los extranjeros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93</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631218">
                <a:tc vMerge="1">
                  <a:txBody>
                    <a:bodyPr/>
                    <a:lstStyle/>
                    <a:p>
                      <a:endParaRPr lang="es-ES"/>
                    </a:p>
                  </a:txBody>
                  <a:tcPr/>
                </a:tc>
                <a:tc>
                  <a:txBody>
                    <a:bodyPr/>
                    <a:lstStyle/>
                    <a:p>
                      <a:pPr algn="ctr">
                        <a:lnSpc>
                          <a:spcPct val="107000"/>
                        </a:lnSpc>
                        <a:spcAft>
                          <a:spcPts val="0"/>
                        </a:spcAft>
                      </a:pPr>
                      <a:r>
                        <a:rPr lang="es-ES" sz="2000" dirty="0">
                          <a:effectLst/>
                        </a:rPr>
                        <a:t>VI Garantías jurisdiccionales de los derechos</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94</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631218">
                <a:tc>
                  <a:txBody>
                    <a:bodyPr/>
                    <a:lstStyle/>
                    <a:p>
                      <a:pPr algn="ctr">
                        <a:lnSpc>
                          <a:spcPct val="107000"/>
                        </a:lnSpc>
                        <a:spcAft>
                          <a:spcPts val="0"/>
                        </a:spcAft>
                      </a:pPr>
                      <a:r>
                        <a:rPr lang="es-ES" sz="2000" dirty="0">
                          <a:effectLst/>
                        </a:rPr>
                        <a:t>V Principios de la política educacional, científica y cultural</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s-ES" sz="2000" dirty="0">
                          <a:effectLst/>
                        </a:rPr>
                        <a:t>95</a:t>
                      </a:r>
                      <a:endParaRPr lang="es-E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44514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b="1" dirty="0" smtClean="0"/>
              <a:t>Título I Fundamentos Políticos</a:t>
            </a:r>
            <a:br>
              <a:rPr lang="es-ES" b="1" dirty="0" smtClean="0"/>
            </a:br>
            <a:r>
              <a:rPr lang="es-ES" b="1" dirty="0" smtClean="0"/>
              <a:t>Cap. I Principios fundamentales de la nación</a:t>
            </a:r>
            <a:endParaRPr lang="es-ES" b="1" dirty="0"/>
          </a:p>
        </p:txBody>
      </p:sp>
      <p:sp>
        <p:nvSpPr>
          <p:cNvPr id="3" name="Elipse 2"/>
          <p:cNvSpPr/>
          <p:nvPr/>
        </p:nvSpPr>
        <p:spPr>
          <a:xfrm>
            <a:off x="4999447" y="2013002"/>
            <a:ext cx="2179529" cy="190127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3200" b="1" dirty="0" smtClean="0"/>
              <a:t>CUBA</a:t>
            </a:r>
            <a:endParaRPr lang="es-ES" sz="3200" b="1" dirty="0"/>
          </a:p>
        </p:txBody>
      </p:sp>
      <p:sp>
        <p:nvSpPr>
          <p:cNvPr id="4" name="Rectángulo 3"/>
          <p:cNvSpPr/>
          <p:nvPr/>
        </p:nvSpPr>
        <p:spPr>
          <a:xfrm>
            <a:off x="309966" y="1923393"/>
            <a:ext cx="3741772" cy="13834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Estado socialista, de derecho, democrático, independiente, soberano, unitario e indivisible</a:t>
            </a:r>
            <a:endParaRPr lang="es-ES" sz="2400" b="1" dirty="0"/>
          </a:p>
        </p:txBody>
      </p:sp>
      <p:sp>
        <p:nvSpPr>
          <p:cNvPr id="5" name="Rectángulo 4"/>
          <p:cNvSpPr/>
          <p:nvPr/>
        </p:nvSpPr>
        <p:spPr>
          <a:xfrm>
            <a:off x="309965" y="3588707"/>
            <a:ext cx="3741773" cy="11398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Nombre: República de Cuba Idioma: español</a:t>
            </a:r>
          </a:p>
          <a:p>
            <a:pPr algn="ctr"/>
            <a:r>
              <a:rPr lang="es-ES" sz="2400" b="1" dirty="0" smtClean="0"/>
              <a:t>Capital: La Habana</a:t>
            </a:r>
            <a:endParaRPr lang="es-ES" sz="2400" b="1" dirty="0"/>
          </a:p>
        </p:txBody>
      </p:sp>
      <p:sp>
        <p:nvSpPr>
          <p:cNvPr id="6" name="Rectángulo 5"/>
          <p:cNvSpPr/>
          <p:nvPr/>
        </p:nvSpPr>
        <p:spPr>
          <a:xfrm>
            <a:off x="8308932" y="4966138"/>
            <a:ext cx="3547270" cy="11841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El PCC es</a:t>
            </a:r>
          </a:p>
          <a:p>
            <a:pPr algn="ctr"/>
            <a:r>
              <a:rPr lang="es-ES" sz="2400" b="1" dirty="0" smtClean="0"/>
              <a:t> único, martiano, fidelista, marxista leninista</a:t>
            </a:r>
            <a:endParaRPr lang="es-ES" sz="2400" b="1" dirty="0"/>
          </a:p>
        </p:txBody>
      </p:sp>
      <p:sp>
        <p:nvSpPr>
          <p:cNvPr id="7" name="Rectángulo 6"/>
          <p:cNvSpPr/>
          <p:nvPr/>
        </p:nvSpPr>
        <p:spPr>
          <a:xfrm>
            <a:off x="8308932" y="3588707"/>
            <a:ext cx="3547270" cy="11398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Derecho a la defensa por </a:t>
            </a:r>
          </a:p>
          <a:p>
            <a:pPr algn="ctr"/>
            <a:r>
              <a:rPr lang="es-ES" sz="2400" b="1" dirty="0" smtClean="0"/>
              <a:t>todos medios incluyendo </a:t>
            </a:r>
          </a:p>
          <a:p>
            <a:pPr algn="ctr"/>
            <a:r>
              <a:rPr lang="es-ES" sz="2400" b="1" dirty="0" smtClean="0"/>
              <a:t>La lucha armada</a:t>
            </a:r>
            <a:endParaRPr lang="es-ES" sz="2400" b="1" dirty="0"/>
          </a:p>
        </p:txBody>
      </p:sp>
      <p:sp>
        <p:nvSpPr>
          <p:cNvPr id="8" name="Rectángulo 7"/>
          <p:cNvSpPr/>
          <p:nvPr/>
        </p:nvSpPr>
        <p:spPr>
          <a:xfrm>
            <a:off x="8308931" y="1923393"/>
            <a:ext cx="3547271" cy="13834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La defensa de la Patria</a:t>
            </a:r>
          </a:p>
          <a:p>
            <a:pPr algn="ctr"/>
            <a:r>
              <a:rPr lang="es-ES" sz="2400" b="1" dirty="0" smtClean="0"/>
              <a:t> es el más grande honor </a:t>
            </a:r>
          </a:p>
          <a:p>
            <a:pPr algn="ctr"/>
            <a:r>
              <a:rPr lang="es-ES" sz="2400" b="1" dirty="0" smtClean="0"/>
              <a:t>y deber supremo</a:t>
            </a:r>
            <a:endParaRPr lang="es-ES" sz="2400" b="1" dirty="0"/>
          </a:p>
        </p:txBody>
      </p:sp>
      <p:sp>
        <p:nvSpPr>
          <p:cNvPr id="9" name="Rectángulo 8"/>
          <p:cNvSpPr/>
          <p:nvPr/>
        </p:nvSpPr>
        <p:spPr>
          <a:xfrm>
            <a:off x="309966" y="4966138"/>
            <a:ext cx="3741772" cy="11841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El socialismo es el sistema social y es irrevocable</a:t>
            </a:r>
            <a:endParaRPr lang="es-ES" sz="2400" b="1" dirty="0"/>
          </a:p>
        </p:txBody>
      </p:sp>
      <p:sp>
        <p:nvSpPr>
          <p:cNvPr id="10" name="Rectángulo 9"/>
          <p:cNvSpPr/>
          <p:nvPr/>
        </p:nvSpPr>
        <p:spPr>
          <a:xfrm>
            <a:off x="4272455" y="4320832"/>
            <a:ext cx="3846785" cy="18294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Símbolos nacionales:</a:t>
            </a:r>
          </a:p>
          <a:p>
            <a:pPr algn="ctr"/>
            <a:r>
              <a:rPr lang="es-ES" sz="2400" b="1" dirty="0" smtClean="0"/>
              <a:t>La bandera de la estrella solitaria, </a:t>
            </a:r>
          </a:p>
          <a:p>
            <a:pPr algn="ctr"/>
            <a:r>
              <a:rPr lang="es-ES" sz="2400" b="1" dirty="0" smtClean="0"/>
              <a:t>el escudo de la palma real </a:t>
            </a:r>
          </a:p>
          <a:p>
            <a:pPr algn="ctr"/>
            <a:r>
              <a:rPr lang="es-ES" sz="2400" b="1" dirty="0" smtClean="0"/>
              <a:t>y el himno de Bayamo</a:t>
            </a:r>
            <a:endParaRPr lang="es-ES" sz="2400" b="1" dirty="0"/>
          </a:p>
        </p:txBody>
      </p:sp>
    </p:spTree>
    <p:extLst>
      <p:ext uri="{BB962C8B-B14F-4D97-AF65-F5344CB8AC3E}">
        <p14:creationId xmlns:p14="http://schemas.microsoft.com/office/powerpoint/2010/main" val="571168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smtClean="0"/>
              <a:t>Título II Fundamentos económicos</a:t>
            </a:r>
            <a:endParaRPr lang="es-ES" b="1" dirty="0"/>
          </a:p>
        </p:txBody>
      </p:sp>
      <p:sp>
        <p:nvSpPr>
          <p:cNvPr id="3" name="Rectángulo 2"/>
          <p:cNvSpPr/>
          <p:nvPr/>
        </p:nvSpPr>
        <p:spPr>
          <a:xfrm>
            <a:off x="838200" y="1690688"/>
            <a:ext cx="10515600" cy="11527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solidFill>
                  <a:schemeClr val="tx1"/>
                </a:solidFill>
              </a:rPr>
              <a:t>Sistema de economía basado en la propiedad socialista de todo el pueblo sobre los medios fundamentales de producción como forma principal, </a:t>
            </a:r>
          </a:p>
          <a:p>
            <a:pPr algn="ctr"/>
            <a:r>
              <a:rPr lang="es-ES" sz="2400" b="1" dirty="0" smtClean="0">
                <a:solidFill>
                  <a:schemeClr val="tx1"/>
                </a:solidFill>
              </a:rPr>
              <a:t>también reconoce:</a:t>
            </a:r>
            <a:endParaRPr lang="es-ES" sz="2400" b="1" dirty="0">
              <a:solidFill>
                <a:schemeClr val="tx1"/>
              </a:solidFill>
            </a:endParaRPr>
          </a:p>
        </p:txBody>
      </p:sp>
      <p:sp>
        <p:nvSpPr>
          <p:cNvPr id="4" name="Rectángulo redondeado 3"/>
          <p:cNvSpPr/>
          <p:nvPr/>
        </p:nvSpPr>
        <p:spPr>
          <a:xfrm>
            <a:off x="838200" y="3256767"/>
            <a:ext cx="3996847"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Socialista</a:t>
            </a:r>
            <a:endParaRPr lang="es-ES" sz="2400" b="1" dirty="0"/>
          </a:p>
        </p:txBody>
      </p:sp>
      <p:sp>
        <p:nvSpPr>
          <p:cNvPr id="7" name="Rectángulo redondeado 6"/>
          <p:cNvSpPr/>
          <p:nvPr/>
        </p:nvSpPr>
        <p:spPr>
          <a:xfrm>
            <a:off x="838199" y="5081175"/>
            <a:ext cx="3996847"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Organizaciones políticas, </a:t>
            </a:r>
          </a:p>
          <a:p>
            <a:pPr algn="ctr"/>
            <a:r>
              <a:rPr lang="es-ES" sz="2400" b="1" dirty="0" smtClean="0"/>
              <a:t>de masas y sociales</a:t>
            </a:r>
            <a:endParaRPr lang="es-ES" sz="2400" b="1" dirty="0"/>
          </a:p>
        </p:txBody>
      </p:sp>
      <p:sp>
        <p:nvSpPr>
          <p:cNvPr id="8" name="Rectángulo redondeado 7"/>
          <p:cNvSpPr/>
          <p:nvPr/>
        </p:nvSpPr>
        <p:spPr>
          <a:xfrm>
            <a:off x="838200" y="4168971"/>
            <a:ext cx="3996847"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Mixta</a:t>
            </a:r>
            <a:endParaRPr lang="es-ES" sz="2400" b="1" dirty="0"/>
          </a:p>
        </p:txBody>
      </p:sp>
      <p:sp>
        <p:nvSpPr>
          <p:cNvPr id="9" name="Rectángulo redondeado 8"/>
          <p:cNvSpPr/>
          <p:nvPr/>
        </p:nvSpPr>
        <p:spPr>
          <a:xfrm>
            <a:off x="7356953" y="4168971"/>
            <a:ext cx="3996847"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Privada</a:t>
            </a:r>
            <a:endParaRPr lang="es-ES" sz="2400" b="1" dirty="0"/>
          </a:p>
        </p:txBody>
      </p:sp>
      <p:sp>
        <p:nvSpPr>
          <p:cNvPr id="10" name="Rectángulo redondeado 9"/>
          <p:cNvSpPr/>
          <p:nvPr/>
        </p:nvSpPr>
        <p:spPr>
          <a:xfrm>
            <a:off x="7356953" y="3256767"/>
            <a:ext cx="3996847"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Cooperativa</a:t>
            </a:r>
            <a:endParaRPr lang="es-ES" sz="2400" b="1" dirty="0"/>
          </a:p>
        </p:txBody>
      </p:sp>
      <p:sp>
        <p:nvSpPr>
          <p:cNvPr id="11" name="Rectángulo redondeado 10"/>
          <p:cNvSpPr/>
          <p:nvPr/>
        </p:nvSpPr>
        <p:spPr>
          <a:xfrm>
            <a:off x="7356953" y="5076783"/>
            <a:ext cx="3996847" cy="72651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Personal </a:t>
            </a:r>
            <a:endParaRPr lang="es-ES" sz="2400" b="1" dirty="0"/>
          </a:p>
        </p:txBody>
      </p:sp>
      <p:sp>
        <p:nvSpPr>
          <p:cNvPr id="12" name="Rectángulo 11"/>
          <p:cNvSpPr/>
          <p:nvPr/>
        </p:nvSpPr>
        <p:spPr>
          <a:xfrm>
            <a:off x="252248" y="6025019"/>
            <a:ext cx="11698014" cy="6263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Regula que no exista concentración </a:t>
            </a:r>
          </a:p>
          <a:p>
            <a:pPr algn="ctr"/>
            <a:r>
              <a:rPr lang="es-ES" sz="2400" b="1" dirty="0" smtClean="0"/>
              <a:t>de la propiedad en personas naturales  o jurídicas no estatales</a:t>
            </a:r>
            <a:endParaRPr lang="es-ES" sz="2400" b="1" dirty="0"/>
          </a:p>
        </p:txBody>
      </p:sp>
      <p:cxnSp>
        <p:nvCxnSpPr>
          <p:cNvPr id="6" name="5 Conector recto de flecha"/>
          <p:cNvCxnSpPr>
            <a:stCxn id="3" idx="2"/>
            <a:endCxn id="4" idx="3"/>
          </p:cNvCxnSpPr>
          <p:nvPr/>
        </p:nvCxnSpPr>
        <p:spPr>
          <a:xfrm flipH="1">
            <a:off x="4835047" y="2843408"/>
            <a:ext cx="1260953" cy="7766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a:stCxn id="3" idx="2"/>
            <a:endCxn id="8" idx="3"/>
          </p:cNvCxnSpPr>
          <p:nvPr/>
        </p:nvCxnSpPr>
        <p:spPr>
          <a:xfrm flipH="1">
            <a:off x="4835047" y="2843408"/>
            <a:ext cx="1260953" cy="1688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a:stCxn id="3" idx="2"/>
            <a:endCxn id="7" idx="3"/>
          </p:cNvCxnSpPr>
          <p:nvPr/>
        </p:nvCxnSpPr>
        <p:spPr>
          <a:xfrm flipH="1">
            <a:off x="4835046" y="2843408"/>
            <a:ext cx="1260954" cy="26010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a:stCxn id="3" idx="2"/>
            <a:endCxn id="10" idx="1"/>
          </p:cNvCxnSpPr>
          <p:nvPr/>
        </p:nvCxnSpPr>
        <p:spPr>
          <a:xfrm>
            <a:off x="6096000" y="2843408"/>
            <a:ext cx="1260953" cy="7766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a:stCxn id="3" idx="2"/>
          </p:cNvCxnSpPr>
          <p:nvPr/>
        </p:nvCxnSpPr>
        <p:spPr>
          <a:xfrm>
            <a:off x="6096000" y="2843408"/>
            <a:ext cx="1260953" cy="1688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a:stCxn id="3" idx="2"/>
            <a:endCxn id="11" idx="1"/>
          </p:cNvCxnSpPr>
          <p:nvPr/>
        </p:nvCxnSpPr>
        <p:spPr>
          <a:xfrm>
            <a:off x="6096000" y="2843408"/>
            <a:ext cx="1260953" cy="259663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644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smtClean="0"/>
              <a:t>Título III Ciudadanía</a:t>
            </a:r>
            <a:endParaRPr lang="es-ES" b="1" dirty="0"/>
          </a:p>
        </p:txBody>
      </p:sp>
      <p:sp>
        <p:nvSpPr>
          <p:cNvPr id="3" name="Rectángulo redondeado 2"/>
          <p:cNvSpPr/>
          <p:nvPr/>
        </p:nvSpPr>
        <p:spPr>
          <a:xfrm>
            <a:off x="472966" y="2970203"/>
            <a:ext cx="5549462" cy="319413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solidFill>
                  <a:schemeClr val="tx1"/>
                </a:solidFill>
              </a:rPr>
              <a:t>Ciudadanos cubanos por nacimiento:</a:t>
            </a:r>
          </a:p>
          <a:p>
            <a:pPr marL="285750" indent="-285750" algn="ctr">
              <a:buFontTx/>
              <a:buChar char="-"/>
            </a:pPr>
            <a:r>
              <a:rPr lang="es-ES" sz="2400" b="1" dirty="0" smtClean="0">
                <a:solidFill>
                  <a:schemeClr val="tx1"/>
                </a:solidFill>
              </a:rPr>
              <a:t>Nacidos en territorio nacional</a:t>
            </a:r>
          </a:p>
          <a:p>
            <a:pPr marL="285750" indent="-285750" algn="ctr">
              <a:buFontTx/>
              <a:buChar char="-"/>
            </a:pPr>
            <a:r>
              <a:rPr lang="es-ES" sz="2400" b="1" dirty="0" smtClean="0">
                <a:solidFill>
                  <a:schemeClr val="tx1"/>
                </a:solidFill>
              </a:rPr>
              <a:t>Nacidos en el extranjero</a:t>
            </a:r>
          </a:p>
          <a:p>
            <a:pPr marL="285750" indent="-285750" algn="ctr">
              <a:buFontTx/>
              <a:buChar char="-"/>
            </a:pPr>
            <a:endParaRPr lang="es-ES" dirty="0">
              <a:solidFill>
                <a:schemeClr val="tx1"/>
              </a:solidFill>
            </a:endParaRPr>
          </a:p>
        </p:txBody>
      </p:sp>
      <p:sp>
        <p:nvSpPr>
          <p:cNvPr id="4" name="Rectángulo redondeado 3"/>
          <p:cNvSpPr/>
          <p:nvPr/>
        </p:nvSpPr>
        <p:spPr>
          <a:xfrm>
            <a:off x="6227380" y="2970202"/>
            <a:ext cx="5533696" cy="319413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smtClean="0"/>
              <a:t>Ciudadanos cubanos por naturalización:</a:t>
            </a:r>
          </a:p>
          <a:p>
            <a:pPr marL="285750" indent="-285750" algn="ctr">
              <a:buFontTx/>
              <a:buChar char="-"/>
            </a:pPr>
            <a:r>
              <a:rPr lang="es-ES" sz="2400" b="1" dirty="0" smtClean="0"/>
              <a:t>Extranjeros que adquieren la ciudadanía</a:t>
            </a:r>
          </a:p>
          <a:p>
            <a:pPr marL="285750" indent="-285750" algn="ctr">
              <a:buFontTx/>
              <a:buChar char="-"/>
            </a:pPr>
            <a:r>
              <a:rPr lang="es-ES" sz="2400" b="1" dirty="0" smtClean="0"/>
              <a:t>Pierden la ciudadanía original</a:t>
            </a:r>
            <a:endParaRPr lang="es-ES" sz="2400" b="1" dirty="0"/>
          </a:p>
        </p:txBody>
      </p:sp>
      <p:sp>
        <p:nvSpPr>
          <p:cNvPr id="5" name="4 Flecha abajo"/>
          <p:cNvSpPr/>
          <p:nvPr/>
        </p:nvSpPr>
        <p:spPr>
          <a:xfrm>
            <a:off x="625642" y="1459832"/>
            <a:ext cx="10924673" cy="1010652"/>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419" sz="3200" b="1" dirty="0" smtClean="0"/>
              <a:t>Se obtiene de dos formas:</a:t>
            </a:r>
            <a:endParaRPr lang="en-US" sz="3200" b="1" dirty="0"/>
          </a:p>
        </p:txBody>
      </p:sp>
    </p:spTree>
    <p:extLst>
      <p:ext uri="{BB962C8B-B14F-4D97-AF65-F5344CB8AC3E}">
        <p14:creationId xmlns:p14="http://schemas.microsoft.com/office/powerpoint/2010/main" val="2275320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60167"/>
            <a:ext cx="10515600" cy="1325563"/>
          </a:xfrm>
        </p:spPr>
        <p:txBody>
          <a:bodyPr/>
          <a:lstStyle/>
          <a:p>
            <a:pPr algn="ctr"/>
            <a:r>
              <a:rPr lang="es-ES" b="1" dirty="0" smtClean="0"/>
              <a:t>Título IV Derechos, deberes y garantías</a:t>
            </a:r>
            <a:endParaRPr lang="es-ES" b="1" dirty="0"/>
          </a:p>
        </p:txBody>
      </p:sp>
      <p:sp>
        <p:nvSpPr>
          <p:cNvPr id="3" name="Rectángulo 2"/>
          <p:cNvSpPr/>
          <p:nvPr/>
        </p:nvSpPr>
        <p:spPr>
          <a:xfrm>
            <a:off x="173421" y="1453019"/>
            <a:ext cx="11808372" cy="175364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u="sng" dirty="0" smtClean="0"/>
              <a:t>Cap. II Derechos individuales</a:t>
            </a:r>
            <a:endParaRPr lang="es-ES" sz="2400" b="1" u="sng" dirty="0"/>
          </a:p>
          <a:p>
            <a:pPr algn="ctr"/>
            <a:r>
              <a:rPr lang="es-ES" sz="2400" b="1" dirty="0" smtClean="0"/>
              <a:t>Vida, justicia, libertad, salud, educación, trabajo, cultura, iguales derechos de género, raza, </a:t>
            </a:r>
          </a:p>
          <a:p>
            <a:pPr algn="ctr"/>
            <a:r>
              <a:rPr lang="es-ES" sz="2400" b="1" dirty="0" smtClean="0"/>
              <a:t>orientación sexual, confesión religiosa, intimidad personal y familiar, desaparición forzosa ni tortura, debido proceso penal, inviolabilidad del domicilio y la correspondencia, libertad de pensamiento, conciencia y expresión, dirigir quejas y peticiones a las autoridades</a:t>
            </a:r>
            <a:endParaRPr lang="es-ES" sz="2400" b="1" dirty="0"/>
          </a:p>
        </p:txBody>
      </p:sp>
      <p:sp>
        <p:nvSpPr>
          <p:cNvPr id="5" name="Rectángulo 4"/>
          <p:cNvSpPr/>
          <p:nvPr/>
        </p:nvSpPr>
        <p:spPr>
          <a:xfrm>
            <a:off x="173421" y="5265683"/>
            <a:ext cx="11808371" cy="143466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u="sng" dirty="0" smtClean="0"/>
              <a:t>Cap. III Derechos y deberes cívicos y políticos</a:t>
            </a:r>
          </a:p>
          <a:p>
            <a:pPr algn="ctr"/>
            <a:r>
              <a:rPr lang="es-ES" sz="2400" b="1" dirty="0" smtClean="0"/>
              <a:t>Servir y defender la Patria, cumplir la constitución y las leyes, </a:t>
            </a:r>
          </a:p>
          <a:p>
            <a:pPr algn="ctr"/>
            <a:r>
              <a:rPr lang="es-ES" sz="2400" b="1" dirty="0" smtClean="0"/>
              <a:t>contribuir a los gastos públicos, respetar las autoridades y el derecho ajeno,</a:t>
            </a:r>
          </a:p>
          <a:p>
            <a:pPr algn="ctr"/>
            <a:r>
              <a:rPr lang="es-ES" sz="2400" b="1" dirty="0" smtClean="0"/>
              <a:t> elegir y ser elegido, conservar y proteger  los recursos del estado</a:t>
            </a:r>
            <a:endParaRPr lang="es-ES" sz="2400" b="1" dirty="0"/>
          </a:p>
        </p:txBody>
      </p:sp>
      <p:sp>
        <p:nvSpPr>
          <p:cNvPr id="6" name="Rectángulo 5"/>
          <p:cNvSpPr/>
          <p:nvPr/>
        </p:nvSpPr>
        <p:spPr>
          <a:xfrm>
            <a:off x="173421" y="3366938"/>
            <a:ext cx="11808372" cy="17410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u="sng" dirty="0" smtClean="0"/>
              <a:t>Cap. III Derechos sociales, económicos y culturales</a:t>
            </a:r>
          </a:p>
          <a:p>
            <a:pPr algn="ctr"/>
            <a:r>
              <a:rPr lang="es-ES" sz="2400" b="1" dirty="0" smtClean="0"/>
              <a:t>Protege a la familia, maternidad, paternidad y el matrimonio, matrimonio como unión voluntaria entre dos personas, respeto de los hijos a los padres, cuidado de la familia por los hijos, ancianos y discapacitados, descanso remunerado, asistencia y seguridad social, vivienda digna, educación física</a:t>
            </a:r>
            <a:endParaRPr lang="es-ES" sz="2400" b="1" dirty="0"/>
          </a:p>
        </p:txBody>
      </p:sp>
    </p:spTree>
    <p:extLst>
      <p:ext uri="{BB962C8B-B14F-4D97-AF65-F5344CB8AC3E}">
        <p14:creationId xmlns:p14="http://schemas.microsoft.com/office/powerpoint/2010/main" val="3561465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smtClean="0"/>
              <a:t>Título V Principios de la política educacional, científica y cultural</a:t>
            </a:r>
            <a:endParaRPr lang="es-ES" b="1" dirty="0"/>
          </a:p>
        </p:txBody>
      </p:sp>
      <p:sp>
        <p:nvSpPr>
          <p:cNvPr id="3" name="Rectángulo 2"/>
          <p:cNvSpPr/>
          <p:nvPr/>
        </p:nvSpPr>
        <p:spPr>
          <a:xfrm>
            <a:off x="513567" y="2242159"/>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Se fundamenta en los avances </a:t>
            </a:r>
          </a:p>
          <a:p>
            <a:pPr algn="ctr"/>
            <a:r>
              <a:rPr lang="es-ES" sz="2400" b="1" dirty="0" smtClean="0"/>
              <a:t>de la ciencia y la tecnología </a:t>
            </a:r>
            <a:endParaRPr lang="es-ES" sz="2400" b="1" dirty="0"/>
          </a:p>
        </p:txBody>
      </p:sp>
      <p:sp>
        <p:nvSpPr>
          <p:cNvPr id="4" name="Rectángulo 3"/>
          <p:cNvSpPr/>
          <p:nvPr/>
        </p:nvSpPr>
        <p:spPr>
          <a:xfrm>
            <a:off x="6240049" y="2242159"/>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Tradición pedagógica progresista cubana</a:t>
            </a:r>
            <a:endParaRPr lang="es-ES" sz="2400" b="1" dirty="0"/>
          </a:p>
        </p:txBody>
      </p:sp>
      <p:sp>
        <p:nvSpPr>
          <p:cNvPr id="5" name="Rectángulo 4"/>
          <p:cNvSpPr/>
          <p:nvPr/>
        </p:nvSpPr>
        <p:spPr>
          <a:xfrm>
            <a:off x="513567" y="3421694"/>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La enseñanza es función del Estado</a:t>
            </a:r>
          </a:p>
          <a:p>
            <a:pPr algn="ctr"/>
            <a:r>
              <a:rPr lang="es-ES" sz="2400" b="1" dirty="0" smtClean="0"/>
              <a:t> y es laica</a:t>
            </a:r>
            <a:endParaRPr lang="es-ES" sz="2400" b="1" dirty="0"/>
          </a:p>
        </p:txBody>
      </p:sp>
      <p:sp>
        <p:nvSpPr>
          <p:cNvPr id="6" name="Rectángulo 5"/>
          <p:cNvSpPr/>
          <p:nvPr/>
        </p:nvSpPr>
        <p:spPr>
          <a:xfrm>
            <a:off x="6240049" y="3421694"/>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Estimula la investigación </a:t>
            </a:r>
          </a:p>
          <a:p>
            <a:pPr algn="ctr"/>
            <a:r>
              <a:rPr lang="es-ES" sz="2400" b="1" dirty="0" smtClean="0"/>
              <a:t>científico-técnica con enfoque de desarrollo innovador</a:t>
            </a:r>
            <a:endParaRPr lang="es-ES" sz="2400" b="1" dirty="0"/>
          </a:p>
        </p:txBody>
      </p:sp>
      <p:sp>
        <p:nvSpPr>
          <p:cNvPr id="7" name="Rectángulo 6"/>
          <p:cNvSpPr/>
          <p:nvPr/>
        </p:nvSpPr>
        <p:spPr>
          <a:xfrm>
            <a:off x="513567" y="4601229"/>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Estimula, fomenta y promueve</a:t>
            </a:r>
          </a:p>
          <a:p>
            <a:pPr algn="ctr"/>
            <a:r>
              <a:rPr lang="es-ES" sz="2400" b="1" dirty="0" smtClean="0"/>
              <a:t> la cultura física y el deporte</a:t>
            </a:r>
            <a:endParaRPr lang="es-ES" sz="2400" b="1" dirty="0"/>
          </a:p>
        </p:txBody>
      </p:sp>
      <p:sp>
        <p:nvSpPr>
          <p:cNvPr id="8" name="Rectángulo 7"/>
          <p:cNvSpPr/>
          <p:nvPr/>
        </p:nvSpPr>
        <p:spPr>
          <a:xfrm>
            <a:off x="6240049" y="4601229"/>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La creación artística es libre en su contenido respetando los valores </a:t>
            </a:r>
          </a:p>
          <a:p>
            <a:pPr algn="ctr"/>
            <a:r>
              <a:rPr lang="es-ES" sz="2400" b="1" dirty="0" smtClean="0"/>
              <a:t>de la sociedad socialista</a:t>
            </a:r>
            <a:endParaRPr lang="es-ES" sz="2400" b="1" dirty="0"/>
          </a:p>
        </p:txBody>
      </p:sp>
      <p:sp>
        <p:nvSpPr>
          <p:cNvPr id="9" name="Rectángulo 8"/>
          <p:cNvSpPr/>
          <p:nvPr/>
        </p:nvSpPr>
        <p:spPr>
          <a:xfrm>
            <a:off x="513567" y="5780764"/>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Defiende la identidad cultural, la riqueza artística y el patrimonio de la nación</a:t>
            </a:r>
            <a:endParaRPr lang="es-ES" sz="2400" b="1" dirty="0"/>
          </a:p>
        </p:txBody>
      </p:sp>
      <p:sp>
        <p:nvSpPr>
          <p:cNvPr id="10" name="Rectángulo 9"/>
          <p:cNvSpPr/>
          <p:nvPr/>
        </p:nvSpPr>
        <p:spPr>
          <a:xfrm>
            <a:off x="6240049" y="5780764"/>
            <a:ext cx="5448822" cy="9519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El patrimonio cultural es inalienable, imprescriptible e inembargable</a:t>
            </a:r>
            <a:endParaRPr lang="es-ES" sz="2400" b="1" dirty="0"/>
          </a:p>
        </p:txBody>
      </p:sp>
    </p:spTree>
    <p:extLst>
      <p:ext uri="{BB962C8B-B14F-4D97-AF65-F5344CB8AC3E}">
        <p14:creationId xmlns:p14="http://schemas.microsoft.com/office/powerpoint/2010/main" val="2425562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2170</TotalTime>
  <Words>1818</Words>
  <Application>Microsoft Office PowerPoint</Application>
  <PresentationFormat>Widescreen</PresentationFormat>
  <Paragraphs>519</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Tema de Office</vt:lpstr>
      <vt:lpstr>Constitución de la República de Cuba</vt:lpstr>
      <vt:lpstr>PowerPoint Presentation</vt:lpstr>
      <vt:lpstr>PowerPoint Presentation</vt:lpstr>
      <vt:lpstr>PowerPoint Presentation</vt:lpstr>
      <vt:lpstr>Título I Fundamentos Políticos Cap. I Principios fundamentales de la nación</vt:lpstr>
      <vt:lpstr>Título II Fundamentos económicos</vt:lpstr>
      <vt:lpstr>Título III Ciudadanía</vt:lpstr>
      <vt:lpstr>Título IV Derechos, deberes y garantías</vt:lpstr>
      <vt:lpstr>Título V Principios de la política educacional, científica y cultural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Título IX Sistema electoral</vt:lpstr>
      <vt:lpstr>Título X Seguridad y defensa nacional</vt:lpstr>
      <vt:lpstr>Título XI Reforma de la Constitución</vt:lpstr>
      <vt:lpstr>Resumen La actual Constitución de la República de Cuba, la segunda de la etapa socialista de nuestra nación, tuvo la peculiaridad de haber sido discutida por todo los sectores de la población cubana en un ejercicio democrático sin precedentes, al proyecto inicial propuesto por la comisión redactora de la ANPP los ciudadanos añadieron, rectificaron y enriquecieron con sus opiniones, logrando acercarla a los tiempos actuales y futuros del modelo económico y social de la nación, se afianzaron los derechos y deberes de los ciudadanos, modificaron las instituciones de poder del Estado a todos los niveles, para lograr una carta magna acorde a la construcción del socialismo próspero y sostenible.</vt:lpstr>
      <vt:lpstr>Cuestionario Argumente el siguiente planteamiento: La defensa de la patria socialista es el más grande honor y deber supremo de cada cubano Sobre qué ejerce el Estado su soberanía y jurisdicción Cómo se obtiene la ciudadanía cubana Mencione ocho deberes de los ciudadanos Mencione ocho derechos de los ciudadanos Describa cómo está integrada la Asamblea nacional del poder popular (ANPP) Describa cómo está integrado el Gobierno de la República Cuáles son las situaciones excepcionales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Constitución</dc:title>
  <dc:creator>Delfina-Laptop</dc:creator>
  <cp:lastModifiedBy>MABEL</cp:lastModifiedBy>
  <cp:revision>70</cp:revision>
  <dcterms:created xsi:type="dcterms:W3CDTF">2018-08-12T17:15:04Z</dcterms:created>
  <dcterms:modified xsi:type="dcterms:W3CDTF">2020-06-22T19:43:50Z</dcterms:modified>
</cp:coreProperties>
</file>