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9" r:id="rId3"/>
    <p:sldId id="258" r:id="rId4"/>
    <p:sldId id="257" r:id="rId5"/>
    <p:sldId id="260" r:id="rId6"/>
    <p:sldId id="261" r:id="rId7"/>
    <p:sldId id="262" r:id="rId8"/>
    <p:sldId id="263" r:id="rId9"/>
    <p:sldId id="264" r:id="rId10"/>
    <p:sldId id="265" r:id="rId11"/>
    <p:sldId id="266" r:id="rId12"/>
    <p:sldId id="267" r:id="rId13"/>
    <p:sldId id="268" r:id="rId14"/>
    <p:sldId id="269" r:id="rId15"/>
    <p:sldId id="270" r:id="rId16"/>
    <p:sldId id="275" r:id="rId17"/>
    <p:sldId id="276" r:id="rId18"/>
    <p:sldId id="274" r:id="rId19"/>
    <p:sldId id="271" r:id="rId20"/>
    <p:sldId id="273" r:id="rId21"/>
    <p:sldId id="272" r:id="rId2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787" autoAdjust="0"/>
  </p:normalViewPr>
  <p:slideViewPr>
    <p:cSldViewPr>
      <p:cViewPr varScale="1">
        <p:scale>
          <a:sx n="46" d="100"/>
          <a:sy n="46" d="100"/>
        </p:scale>
        <p:origin x="105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FAC306-B34D-461E-9AE2-74084B56D2C6}" type="datetimeFigureOut">
              <a:rPr lang="es-ES" smtClean="0"/>
              <a:t>02/03/2023</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7C8A33-7489-4A2D-A3D3-028D24785231}" type="slidenum">
              <a:rPr lang="es-ES" smtClean="0"/>
              <a:t>‹Nº›</a:t>
            </a:fld>
            <a:endParaRPr lang="es-ES"/>
          </a:p>
        </p:txBody>
      </p:sp>
    </p:spTree>
    <p:extLst>
      <p:ext uri="{BB962C8B-B14F-4D97-AF65-F5344CB8AC3E}">
        <p14:creationId xmlns:p14="http://schemas.microsoft.com/office/powerpoint/2010/main" val="1059502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800" b="1" dirty="0">
                <a:solidFill>
                  <a:schemeClr val="tx2">
                    <a:lumMod val="75000"/>
                  </a:schemeClr>
                </a:solidFill>
              </a:rPr>
              <a:t>CONCEPTO</a:t>
            </a:r>
          </a:p>
          <a:p>
            <a:pPr algn="just"/>
            <a:r>
              <a:rPr lang="es-ES" sz="1200" dirty="0">
                <a:solidFill>
                  <a:schemeClr val="tx2">
                    <a:lumMod val="75000"/>
                  </a:schemeClr>
                </a:solidFill>
              </a:rPr>
              <a:t>Si el nombre de reuma o reumatismo se asocia a todas las causas que producen dolor en el aparato locomotor, Se denomina reumatismo de partes blandas al “Síndrome doloroso del aparato músculo-esquelético”, en las cuales se excluyen las afecciones de las articulaciones y de los huesos</a:t>
            </a:r>
            <a:r>
              <a:rPr lang="es-ES" dirty="0">
                <a:solidFill>
                  <a:schemeClr val="tx2">
                    <a:lumMod val="75000"/>
                  </a:schemeClr>
                </a:solidFill>
              </a:rPr>
              <a:t>.</a:t>
            </a:r>
          </a:p>
          <a:p>
            <a:endParaRPr lang="es-ES" dirty="0"/>
          </a:p>
        </p:txBody>
      </p:sp>
      <p:sp>
        <p:nvSpPr>
          <p:cNvPr id="4" name="Marcador de número de diapositiva 3"/>
          <p:cNvSpPr>
            <a:spLocks noGrp="1"/>
          </p:cNvSpPr>
          <p:nvPr>
            <p:ph type="sldNum" sz="quarter" idx="5"/>
          </p:nvPr>
        </p:nvSpPr>
        <p:spPr/>
        <p:txBody>
          <a:bodyPr/>
          <a:lstStyle/>
          <a:p>
            <a:fld id="{F57C8A33-7489-4A2D-A3D3-028D24785231}" type="slidenum">
              <a:rPr lang="es-ES" smtClean="0"/>
              <a:t>2</a:t>
            </a:fld>
            <a:endParaRPr lang="es-ES"/>
          </a:p>
        </p:txBody>
      </p:sp>
    </p:spTree>
    <p:extLst>
      <p:ext uri="{BB962C8B-B14F-4D97-AF65-F5344CB8AC3E}">
        <p14:creationId xmlns:p14="http://schemas.microsoft.com/office/powerpoint/2010/main" val="2190311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b="1" dirty="0">
                <a:solidFill>
                  <a:schemeClr val="tx2">
                    <a:lumMod val="75000"/>
                  </a:schemeClr>
                </a:solidFill>
              </a:rPr>
              <a:t>Reumatismo de partes blandas localizados</a:t>
            </a:r>
          </a:p>
          <a:p>
            <a:pPr marL="342900" indent="-342900">
              <a:buFont typeface="Arial" panose="020B0604020202020204" pitchFamily="34" charset="0"/>
              <a:buChar char="•"/>
            </a:pPr>
            <a:r>
              <a:rPr lang="es-ES" sz="1200" dirty="0">
                <a:solidFill>
                  <a:schemeClr val="tx2">
                    <a:lumMod val="75000"/>
                  </a:schemeClr>
                </a:solidFill>
              </a:rPr>
              <a:t>Bursitis, las tendinitis y fascitis</a:t>
            </a:r>
          </a:p>
          <a:p>
            <a:pPr marL="342900" indent="-342900" algn="l">
              <a:buFont typeface="Arial" panose="020B0604020202020204" pitchFamily="34" charset="0"/>
              <a:buChar char="•"/>
            </a:pPr>
            <a:r>
              <a:rPr lang="es-ES" sz="1200" b="0" i="0" u="none" strike="noStrike" baseline="0" dirty="0">
                <a:solidFill>
                  <a:schemeClr val="tx2">
                    <a:lumMod val="75000"/>
                  </a:schemeClr>
                </a:solidFill>
              </a:rPr>
              <a:t>Neuropatías por compresión</a:t>
            </a:r>
          </a:p>
          <a:p>
            <a:pPr marL="342900" indent="-342900" algn="l">
              <a:buFont typeface="Arial" panose="020B0604020202020204" pitchFamily="34" charset="0"/>
              <a:buChar char="•"/>
            </a:pPr>
            <a:r>
              <a:rPr lang="es-ES" sz="1200" b="0" i="0" u="none" strike="noStrike" baseline="0" dirty="0">
                <a:solidFill>
                  <a:schemeClr val="tx2">
                    <a:lumMod val="75000"/>
                  </a:schemeClr>
                </a:solidFill>
              </a:rPr>
              <a:t>Síndrome doloroso regional complejo</a:t>
            </a:r>
          </a:p>
          <a:p>
            <a:pPr algn="l"/>
            <a:r>
              <a:rPr lang="es-ES" sz="1200" b="1" i="0" u="none" strike="noStrike" baseline="0" dirty="0">
                <a:solidFill>
                  <a:schemeClr val="tx2">
                    <a:lumMod val="75000"/>
                  </a:schemeClr>
                </a:solidFill>
              </a:rPr>
              <a:t>Reumatismo de partes blandas generalizados</a:t>
            </a:r>
          </a:p>
          <a:p>
            <a:pPr marL="342900" indent="-342900" algn="l">
              <a:buFont typeface="Arial" panose="020B0604020202020204" pitchFamily="34" charset="0"/>
              <a:buChar char="•"/>
            </a:pPr>
            <a:r>
              <a:rPr lang="es-ES" sz="1200" b="0" i="0" u="none" strike="noStrike" baseline="0" dirty="0">
                <a:solidFill>
                  <a:schemeClr val="tx2">
                    <a:lumMod val="75000"/>
                  </a:schemeClr>
                </a:solidFill>
              </a:rPr>
              <a:t>Fibromialgia</a:t>
            </a:r>
          </a:p>
          <a:p>
            <a:pPr marL="342900" indent="-342900" algn="l">
              <a:buFont typeface="Arial" panose="020B0604020202020204" pitchFamily="34" charset="0"/>
              <a:buChar char="•"/>
            </a:pPr>
            <a:r>
              <a:rPr lang="es-ES" sz="1200" b="0" i="0" u="none" strike="noStrike" baseline="0" dirty="0">
                <a:solidFill>
                  <a:schemeClr val="tx2">
                    <a:lumMod val="75000"/>
                  </a:schemeClr>
                </a:solidFill>
              </a:rPr>
              <a:t>Dolor musculoesquelético en niños</a:t>
            </a:r>
          </a:p>
          <a:p>
            <a:pPr marL="342900" indent="-342900" algn="l">
              <a:buFont typeface="Arial" panose="020B0604020202020204" pitchFamily="34" charset="0"/>
              <a:buChar char="•"/>
            </a:pPr>
            <a:r>
              <a:rPr lang="es-ES" sz="1200" b="0" i="0" u="none" strike="noStrike" baseline="0" dirty="0">
                <a:solidFill>
                  <a:schemeClr val="tx2">
                    <a:lumMod val="75000"/>
                  </a:schemeClr>
                </a:solidFill>
              </a:rPr>
              <a:t>Distrofias simpáticas reflejas</a:t>
            </a:r>
          </a:p>
          <a:p>
            <a:pPr algn="l"/>
            <a:r>
              <a:rPr lang="es-ES" sz="1200" b="1" dirty="0">
                <a:solidFill>
                  <a:schemeClr val="tx2">
                    <a:lumMod val="75000"/>
                  </a:schemeClr>
                </a:solidFill>
              </a:rPr>
              <a:t>Síndromes dolorosos regionales</a:t>
            </a:r>
          </a:p>
          <a:p>
            <a:pPr marL="342900" indent="-342900" algn="l">
              <a:buFont typeface="Arial" panose="020B0604020202020204" pitchFamily="34" charset="0"/>
              <a:buChar char="•"/>
            </a:pPr>
            <a:r>
              <a:rPr lang="es-ES" sz="1200" dirty="0">
                <a:solidFill>
                  <a:schemeClr val="tx2">
                    <a:lumMod val="75000"/>
                  </a:schemeClr>
                </a:solidFill>
              </a:rPr>
              <a:t>mano dolorosa</a:t>
            </a:r>
          </a:p>
          <a:p>
            <a:pPr marL="342900" indent="-342900" algn="l">
              <a:buFont typeface="Arial" panose="020B0604020202020204" pitchFamily="34" charset="0"/>
              <a:buChar char="•"/>
            </a:pPr>
            <a:r>
              <a:rPr lang="es-ES" sz="1200" dirty="0">
                <a:solidFill>
                  <a:schemeClr val="tx2">
                    <a:lumMod val="75000"/>
                  </a:schemeClr>
                </a:solidFill>
              </a:rPr>
              <a:t>hombro doloroso</a:t>
            </a:r>
          </a:p>
          <a:p>
            <a:pPr marL="342900" indent="-342900" algn="l">
              <a:buFont typeface="Arial" panose="020B0604020202020204" pitchFamily="34" charset="0"/>
              <a:buChar char="•"/>
            </a:pPr>
            <a:r>
              <a:rPr lang="es-ES" sz="1200" dirty="0">
                <a:solidFill>
                  <a:schemeClr val="tx2">
                    <a:lumMod val="75000"/>
                  </a:schemeClr>
                </a:solidFill>
              </a:rPr>
              <a:t>cadera dolorosa</a:t>
            </a:r>
          </a:p>
          <a:p>
            <a:pPr marL="342900" indent="-342900" algn="l">
              <a:buFont typeface="Arial" panose="020B0604020202020204" pitchFamily="34" charset="0"/>
              <a:buChar char="•"/>
            </a:pPr>
            <a:r>
              <a:rPr lang="es-ES" sz="1200" dirty="0">
                <a:solidFill>
                  <a:schemeClr val="tx2">
                    <a:lumMod val="75000"/>
                  </a:schemeClr>
                </a:solidFill>
              </a:rPr>
              <a:t>rodilla dolorosa</a:t>
            </a:r>
          </a:p>
          <a:p>
            <a:pPr marL="342900" indent="-342900" algn="l">
              <a:buFont typeface="Arial" panose="020B0604020202020204" pitchFamily="34" charset="0"/>
              <a:buChar char="•"/>
            </a:pPr>
            <a:r>
              <a:rPr lang="es-ES" sz="1200" dirty="0">
                <a:solidFill>
                  <a:schemeClr val="tx2">
                    <a:lumMod val="75000"/>
                  </a:schemeClr>
                </a:solidFill>
              </a:rPr>
              <a:t>pie doloroso</a:t>
            </a:r>
          </a:p>
          <a:p>
            <a:pPr marL="342900" indent="-342900" algn="l">
              <a:buFont typeface="Arial" panose="020B0604020202020204" pitchFamily="34" charset="0"/>
              <a:buChar char="•"/>
            </a:pPr>
            <a:r>
              <a:rPr lang="es-ES" sz="1200" dirty="0">
                <a:solidFill>
                  <a:schemeClr val="tx2">
                    <a:lumMod val="75000"/>
                  </a:schemeClr>
                </a:solidFill>
              </a:rPr>
              <a:t>dolor cervical</a:t>
            </a:r>
          </a:p>
          <a:p>
            <a:pPr marL="342900" indent="-342900" algn="l">
              <a:buFont typeface="Arial" panose="020B0604020202020204" pitchFamily="34" charset="0"/>
              <a:buChar char="•"/>
            </a:pPr>
            <a:r>
              <a:rPr lang="es-ES" sz="1200" dirty="0">
                <a:solidFill>
                  <a:schemeClr val="tx2">
                    <a:lumMod val="75000"/>
                  </a:schemeClr>
                </a:solidFill>
              </a:rPr>
              <a:t>enfermedad discal lumbar degenerativa</a:t>
            </a:r>
          </a:p>
          <a:p>
            <a:endParaRPr lang="es-ES" dirty="0"/>
          </a:p>
        </p:txBody>
      </p:sp>
      <p:sp>
        <p:nvSpPr>
          <p:cNvPr id="4" name="Marcador de número de diapositiva 3"/>
          <p:cNvSpPr>
            <a:spLocks noGrp="1"/>
          </p:cNvSpPr>
          <p:nvPr>
            <p:ph type="sldNum" sz="quarter" idx="5"/>
          </p:nvPr>
        </p:nvSpPr>
        <p:spPr/>
        <p:txBody>
          <a:bodyPr/>
          <a:lstStyle/>
          <a:p>
            <a:fld id="{F57C8A33-7489-4A2D-A3D3-028D24785231}" type="slidenum">
              <a:rPr lang="es-ES" smtClean="0"/>
              <a:t>4</a:t>
            </a:fld>
            <a:endParaRPr lang="es-ES"/>
          </a:p>
        </p:txBody>
      </p:sp>
    </p:spTree>
    <p:extLst>
      <p:ext uri="{BB962C8B-B14F-4D97-AF65-F5344CB8AC3E}">
        <p14:creationId xmlns:p14="http://schemas.microsoft.com/office/powerpoint/2010/main" val="2342140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r>
              <a:rPr lang="es-ES" sz="1800" b="0" i="0" u="none" strike="noStrike" baseline="0" dirty="0">
                <a:latin typeface="MinionPro-Regular"/>
              </a:rPr>
              <a:t>Las superficiales constituyen una especialización (por cavitación) del tejido celular subcutáneo sobre prominencias</a:t>
            </a:r>
          </a:p>
          <a:p>
            <a:pPr algn="l"/>
            <a:r>
              <a:rPr lang="es-ES" sz="1800" b="0" i="0" u="none" strike="noStrike" baseline="0" dirty="0">
                <a:latin typeface="MinionPro-Regular"/>
              </a:rPr>
              <a:t>óseas donde la piel sufre presiones y desplazamientos sin un tejido blando subyacente. Entre estas bursas se</a:t>
            </a:r>
          </a:p>
          <a:p>
            <a:pPr algn="l"/>
            <a:r>
              <a:rPr lang="es-ES" sz="1800" b="0" i="0" u="none" strike="noStrike" baseline="0" dirty="0">
                <a:latin typeface="MinionPro-Regular"/>
              </a:rPr>
              <a:t>destacan, por su frecuente patología, la olecraniana y la prepatelar. En la región olecraniana, la distancia entre la</a:t>
            </a:r>
          </a:p>
          <a:p>
            <a:pPr algn="l"/>
            <a:r>
              <a:rPr lang="es-ES" sz="1800" b="0" i="0" u="none" strike="noStrike" baseline="0" dirty="0">
                <a:latin typeface="MinionPro-Regular"/>
              </a:rPr>
              <a:t>superficie de la piel y la cavidad de la bursa es de unos pocos milímetros. La pared superficial de</a:t>
            </a:r>
          </a:p>
          <a:p>
            <a:pPr algn="l"/>
            <a:r>
              <a:rPr lang="es-ES" sz="1800" b="0" i="0" u="none" strike="noStrike" baseline="0" dirty="0">
                <a:latin typeface="MinionPro-Regular"/>
              </a:rPr>
              <a:t>esta bursa es solidaria con la piel y la profunda descansa–con escaso tejido laxo interpuesto- sobre el periostio olecraniano en su mitad distal y el tendón del tríceps en su mitad proximal. La bursa prepatelar guarda una</a:t>
            </a:r>
          </a:p>
          <a:p>
            <a:pPr algn="l"/>
            <a:r>
              <a:rPr lang="es-ES" sz="1800" b="0" i="0" u="none" strike="noStrike" baseline="0" dirty="0">
                <a:latin typeface="MinionPro-Regular"/>
              </a:rPr>
              <a:t>relación similar con la piel de la rodilla, la rótula y el tendón patelar.</a:t>
            </a:r>
          </a:p>
          <a:p>
            <a:pPr algn="l"/>
            <a:endParaRPr lang="es-ES" sz="1800" b="0" i="0" u="none" strike="noStrike" baseline="0" dirty="0">
              <a:latin typeface="MinionPro-Regular"/>
            </a:endParaRPr>
          </a:p>
          <a:p>
            <a:pPr algn="l"/>
            <a:r>
              <a:rPr lang="es-ES" sz="1800" b="0" i="0" u="none" strike="noStrike" baseline="0" dirty="0">
                <a:latin typeface="MinionPro-Regular"/>
              </a:rPr>
              <a:t>Las bursas superficiales no existen en el feto y su desarrollo ocurre en los primeros años de vida. Basado en disecciones cadavéricas, uno de nosotros (J.J. Canoso) adquirió la impresión de que las bursas superficiales crecen  en el transcurso de la vida y alcanzan, a veces, dimensiones insospechadas, por ejemplo, bursas prepatelares de 8 cm de diámetro y olecranianas de 4 o 6 cm de diámetro en individuos octogenarios. Enfatizando la potencialidad con escaso tejido laxo interpuesto- sobre el periostio olecraniano en su mitad distal y el tendón del tríceps en su mitad proximal. La bursa prepatelar guarda una relación similar con la piel de la rodilla, la rótula y el tendón patelar</a:t>
            </a:r>
            <a:endParaRPr lang="es-ES" dirty="0"/>
          </a:p>
        </p:txBody>
      </p:sp>
      <p:sp>
        <p:nvSpPr>
          <p:cNvPr id="4" name="Marcador de número de diapositiva 3"/>
          <p:cNvSpPr>
            <a:spLocks noGrp="1"/>
          </p:cNvSpPr>
          <p:nvPr>
            <p:ph type="sldNum" sz="quarter" idx="5"/>
          </p:nvPr>
        </p:nvSpPr>
        <p:spPr/>
        <p:txBody>
          <a:bodyPr/>
          <a:lstStyle/>
          <a:p>
            <a:fld id="{F57C8A33-7489-4A2D-A3D3-028D24785231}" type="slidenum">
              <a:rPr lang="es-ES" smtClean="0"/>
              <a:t>5</a:t>
            </a:fld>
            <a:endParaRPr lang="es-ES"/>
          </a:p>
        </p:txBody>
      </p:sp>
    </p:spTree>
    <p:extLst>
      <p:ext uri="{BB962C8B-B14F-4D97-AF65-F5344CB8AC3E}">
        <p14:creationId xmlns:p14="http://schemas.microsoft.com/office/powerpoint/2010/main" val="3396524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1243D9AE-A415-46CE-8C9E-FDC2E3560BED}" type="datetimeFigureOut">
              <a:rPr lang="es-ES" smtClean="0"/>
              <a:t>02/03/2023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1243D9AE-A415-46CE-8C9E-FDC2E3560BED}" type="datetimeFigureOut">
              <a:rPr lang="es-ES" smtClean="0"/>
              <a:t>02/03/2023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1243D9AE-A415-46CE-8C9E-FDC2E3560BED}" type="datetimeFigureOut">
              <a:rPr lang="es-ES" smtClean="0"/>
              <a:t>02/03/2023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1243D9AE-A415-46CE-8C9E-FDC2E3560BED}" type="datetimeFigureOut">
              <a:rPr lang="es-ES" smtClean="0"/>
              <a:t>02/03/2023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1243D9AE-A415-46CE-8C9E-FDC2E3560BED}" type="datetimeFigureOut">
              <a:rPr lang="es-ES" smtClean="0"/>
              <a:t>02/03/2023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1243D9AE-A415-46CE-8C9E-FDC2E3560BED}" type="datetimeFigureOut">
              <a:rPr lang="es-ES" smtClean="0"/>
              <a:t>02/03/2023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1243D9AE-A415-46CE-8C9E-FDC2E3560BED}" type="datetimeFigureOut">
              <a:rPr lang="es-ES" smtClean="0"/>
              <a:t>02/03/2023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1243D9AE-A415-46CE-8C9E-FDC2E3560BED}" type="datetimeFigureOut">
              <a:rPr lang="es-ES" smtClean="0"/>
              <a:t>02/03/2023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243D9AE-A415-46CE-8C9E-FDC2E3560BED}" type="datetimeFigureOut">
              <a:rPr lang="es-ES" smtClean="0"/>
              <a:t>02/03/2023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243D9AE-A415-46CE-8C9E-FDC2E3560BED}" type="datetimeFigureOut">
              <a:rPr lang="es-ES" smtClean="0"/>
              <a:t>02/03/2023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243D9AE-A415-46CE-8C9E-FDC2E3560BED}" type="datetimeFigureOut">
              <a:rPr lang="es-ES" smtClean="0"/>
              <a:t>02/03/2023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5B5A3E5-B21C-470F-BCC2-F93D313A73C4}"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43D9AE-A415-46CE-8C9E-FDC2E3560BED}" type="datetimeFigureOut">
              <a:rPr lang="es-ES" smtClean="0"/>
              <a:t>02/03/2023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B5A3E5-B21C-470F-BCC2-F93D313A73C4}"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85720" y="866323"/>
            <a:ext cx="8606760" cy="4647426"/>
          </a:xfrm>
          <a:prstGeom prst="rect">
            <a:avLst/>
          </a:prstGeom>
          <a:noFill/>
        </p:spPr>
        <p:txBody>
          <a:bodyPr wrap="square" rtlCol="0">
            <a:spAutoFit/>
          </a:bodyPr>
          <a:lstStyle/>
          <a:p>
            <a:pPr algn="ctr"/>
            <a:r>
              <a:rPr lang="es-ES" sz="2800" dirty="0">
                <a:solidFill>
                  <a:schemeClr val="tx2">
                    <a:lumMod val="75000"/>
                  </a:schemeClr>
                </a:solidFill>
              </a:rPr>
              <a:t>Maestría de atención integral al paciente reumático</a:t>
            </a:r>
          </a:p>
          <a:p>
            <a:endParaRPr lang="es-ES" sz="2800" b="1" dirty="0">
              <a:solidFill>
                <a:schemeClr val="tx2">
                  <a:lumMod val="75000"/>
                </a:schemeClr>
              </a:solidFill>
            </a:endParaRPr>
          </a:p>
          <a:p>
            <a:pPr algn="ctr"/>
            <a:r>
              <a:rPr lang="es-ES" sz="2800" b="1" dirty="0">
                <a:solidFill>
                  <a:schemeClr val="tx2">
                    <a:lumMod val="75000"/>
                  </a:schemeClr>
                </a:solidFill>
              </a:rPr>
              <a:t>Curso 5 </a:t>
            </a:r>
            <a:r>
              <a:rPr lang="es-ES" sz="3200" dirty="0">
                <a:solidFill>
                  <a:schemeClr val="tx2">
                    <a:lumMod val="75000"/>
                  </a:schemeClr>
                </a:solidFill>
              </a:rPr>
              <a:t>Reumatismo de partes blandas</a:t>
            </a:r>
          </a:p>
          <a:p>
            <a:endParaRPr lang="es-ES" sz="3200" dirty="0">
              <a:solidFill>
                <a:schemeClr val="tx2">
                  <a:lumMod val="75000"/>
                </a:schemeClr>
              </a:solidFill>
            </a:endParaRPr>
          </a:p>
          <a:p>
            <a:r>
              <a:rPr lang="es-ES" sz="3200" dirty="0">
                <a:solidFill>
                  <a:schemeClr val="tx2">
                    <a:lumMod val="75000"/>
                  </a:schemeClr>
                </a:solidFill>
              </a:rPr>
              <a:t>Conferencia 1: Reumatismo de partes blandas localizados</a:t>
            </a:r>
          </a:p>
          <a:p>
            <a:endParaRPr lang="es-ES" sz="4000" dirty="0">
              <a:solidFill>
                <a:schemeClr val="tx2">
                  <a:lumMod val="75000"/>
                </a:schemeClr>
              </a:solidFill>
            </a:endParaRPr>
          </a:p>
          <a:p>
            <a:endParaRPr lang="es-MX" sz="2400" dirty="0">
              <a:solidFill>
                <a:schemeClr val="tx2">
                  <a:lumMod val="75000"/>
                </a:schemeClr>
              </a:solidFill>
            </a:endParaRPr>
          </a:p>
          <a:p>
            <a:endParaRPr lang="es-MX" sz="2400" dirty="0">
              <a:solidFill>
                <a:schemeClr val="tx2">
                  <a:lumMod val="75000"/>
                </a:schemeClr>
              </a:solidFill>
            </a:endParaRPr>
          </a:p>
          <a:p>
            <a:r>
              <a:rPr lang="es-MX" sz="2400" dirty="0">
                <a:solidFill>
                  <a:schemeClr val="tx2">
                    <a:lumMod val="75000"/>
                  </a:schemeClr>
                </a:solidFill>
              </a:rPr>
              <a:t>Dr. José Pedro Martínez Larrarte </a:t>
            </a:r>
            <a:endParaRPr lang="es-ES" sz="2400" dirty="0">
              <a:solidFill>
                <a:schemeClr val="tx2">
                  <a:lumMod val="75000"/>
                </a:schemeClr>
              </a:solidFill>
            </a:endParaRPr>
          </a:p>
        </p:txBody>
      </p:sp>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BF1FF4A6-3E0A-E19B-D9EF-8FDF9335893D}"/>
              </a:ext>
            </a:extLst>
          </p:cNvPr>
          <p:cNvSpPr txBox="1"/>
          <p:nvPr/>
        </p:nvSpPr>
        <p:spPr>
          <a:xfrm>
            <a:off x="285720" y="908720"/>
            <a:ext cx="8501122" cy="5262979"/>
          </a:xfrm>
          <a:prstGeom prst="rect">
            <a:avLst/>
          </a:prstGeom>
          <a:noFill/>
        </p:spPr>
        <p:txBody>
          <a:bodyPr wrap="square" rtlCol="0">
            <a:spAutoFit/>
          </a:bodyPr>
          <a:lstStyle/>
          <a:p>
            <a:pPr marL="342900" indent="-342900">
              <a:buFont typeface="Arial" panose="020B0604020202020204" pitchFamily="34" charset="0"/>
              <a:buChar char="•"/>
            </a:pPr>
            <a:r>
              <a:rPr lang="es-ES" sz="2400" dirty="0">
                <a:solidFill>
                  <a:schemeClr val="tx2">
                    <a:lumMod val="75000"/>
                  </a:schemeClr>
                </a:solidFill>
              </a:rPr>
              <a:t>Dedo en gatillo (dedo en resorte). tendinopatía estenosante que ocurre en el sitio de entrada del tendón en la vaina digital flexora</a:t>
            </a:r>
          </a:p>
          <a:p>
            <a:pPr marL="342900" indent="-342900">
              <a:buFont typeface="Arial" panose="020B0604020202020204" pitchFamily="34" charset="0"/>
              <a:buChar char="•"/>
            </a:pPr>
            <a:r>
              <a:rPr lang="es-ES" sz="2400" dirty="0">
                <a:solidFill>
                  <a:schemeClr val="tx2">
                    <a:lumMod val="75000"/>
                  </a:schemeClr>
                </a:solidFill>
              </a:rPr>
              <a:t>Síndrome de </a:t>
            </a:r>
            <a:r>
              <a:rPr lang="es-ES" sz="2400" dirty="0" err="1">
                <a:solidFill>
                  <a:schemeClr val="tx2">
                    <a:lumMod val="75000"/>
                  </a:schemeClr>
                </a:solidFill>
              </a:rPr>
              <a:t>De</a:t>
            </a:r>
            <a:r>
              <a:rPr lang="es-ES" sz="2400" dirty="0">
                <a:solidFill>
                  <a:schemeClr val="tx2">
                    <a:lumMod val="75000"/>
                  </a:schemeClr>
                </a:solidFill>
              </a:rPr>
              <a:t> Quervain (tendinosis estenosante del extensor corto y el abductor largo del pulgar</a:t>
            </a:r>
          </a:p>
          <a:p>
            <a:pPr marL="342900" indent="-342900">
              <a:buFont typeface="Arial" panose="020B0604020202020204" pitchFamily="34" charset="0"/>
              <a:buChar char="•"/>
            </a:pPr>
            <a:r>
              <a:rPr lang="es-ES" sz="2400" dirty="0">
                <a:solidFill>
                  <a:schemeClr val="tx2">
                    <a:lumMod val="75000"/>
                  </a:schemeClr>
                </a:solidFill>
              </a:rPr>
              <a:t>Síndrome epicondilitis lateral (codo de tenista)</a:t>
            </a:r>
          </a:p>
          <a:p>
            <a:pPr marL="342900" indent="-342900">
              <a:buFont typeface="Arial" panose="020B0604020202020204" pitchFamily="34" charset="0"/>
              <a:buChar char="•"/>
            </a:pPr>
            <a:r>
              <a:rPr lang="es-ES" sz="2400" dirty="0">
                <a:solidFill>
                  <a:schemeClr val="tx2">
                    <a:lumMod val="75000"/>
                  </a:schemeClr>
                </a:solidFill>
              </a:rPr>
              <a:t>Síndrome epicondilitis medial (codo de golfista).</a:t>
            </a:r>
          </a:p>
          <a:p>
            <a:pPr marL="342900" indent="-342900">
              <a:buFont typeface="Arial" panose="020B0604020202020204" pitchFamily="34" charset="0"/>
              <a:buChar char="•"/>
            </a:pPr>
            <a:r>
              <a:rPr lang="es-ES" sz="2400" dirty="0">
                <a:solidFill>
                  <a:schemeClr val="tx2">
                    <a:lumMod val="75000"/>
                  </a:schemeClr>
                </a:solidFill>
              </a:rPr>
              <a:t>Tendinopatía del tendón de Aquiles.</a:t>
            </a:r>
          </a:p>
          <a:p>
            <a:pPr marL="800100" lvl="1" indent="-342900">
              <a:buFont typeface="Wingdings" panose="05000000000000000000" pitchFamily="2" charset="2"/>
              <a:buChar char="ü"/>
            </a:pPr>
            <a:r>
              <a:rPr lang="es-ES" sz="2400" dirty="0">
                <a:solidFill>
                  <a:schemeClr val="tx2">
                    <a:lumMod val="75000"/>
                  </a:schemeClr>
                </a:solidFill>
              </a:rPr>
              <a:t>de no inserción: ciprofloxacino, estiramientos repetidos más allá de su capacidad física </a:t>
            </a:r>
          </a:p>
          <a:p>
            <a:pPr marL="800100" lvl="1" indent="-342900">
              <a:buFont typeface="Wingdings" panose="05000000000000000000" pitchFamily="2" charset="2"/>
              <a:buChar char="ü"/>
            </a:pPr>
            <a:r>
              <a:rPr lang="es-ES" sz="2400" dirty="0">
                <a:solidFill>
                  <a:schemeClr val="tx2">
                    <a:lumMod val="75000"/>
                  </a:schemeClr>
                </a:solidFill>
              </a:rPr>
              <a:t>de la inserción del tendón de Aquiles; abuso atlético, Espondiloartropatías. por microcristales en la gota y de pirofosfato de calcio</a:t>
            </a:r>
          </a:p>
          <a:p>
            <a:endParaRPr lang="es-ES" sz="2400" dirty="0">
              <a:solidFill>
                <a:schemeClr val="tx2">
                  <a:lumMod val="75000"/>
                </a:schemeClr>
              </a:solidFill>
            </a:endParaRPr>
          </a:p>
        </p:txBody>
      </p:sp>
    </p:spTree>
    <p:extLst>
      <p:ext uri="{BB962C8B-B14F-4D97-AF65-F5344CB8AC3E}">
        <p14:creationId xmlns:p14="http://schemas.microsoft.com/office/powerpoint/2010/main" val="821366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DBF55636-677E-E1EA-6B1C-E5ACA9DD5403}"/>
              </a:ext>
            </a:extLst>
          </p:cNvPr>
          <p:cNvSpPr txBox="1"/>
          <p:nvPr/>
        </p:nvSpPr>
        <p:spPr>
          <a:xfrm>
            <a:off x="467544" y="1093386"/>
            <a:ext cx="7358114" cy="2862322"/>
          </a:xfrm>
          <a:prstGeom prst="rect">
            <a:avLst/>
          </a:prstGeom>
          <a:noFill/>
        </p:spPr>
        <p:txBody>
          <a:bodyPr wrap="square" rtlCol="0">
            <a:spAutoFit/>
          </a:bodyPr>
          <a:lstStyle/>
          <a:p>
            <a:r>
              <a:rPr lang="es-ES" sz="3600" b="1" i="0" u="none" strike="noStrike" baseline="0" dirty="0">
                <a:solidFill>
                  <a:schemeClr val="tx2">
                    <a:lumMod val="75000"/>
                  </a:schemeClr>
                </a:solidFill>
              </a:rPr>
              <a:t>Procesos faciales</a:t>
            </a:r>
          </a:p>
          <a:p>
            <a:r>
              <a:rPr lang="es-ES" sz="2400" dirty="0">
                <a:solidFill>
                  <a:schemeClr val="tx2">
                    <a:lumMod val="75000"/>
                  </a:schemeClr>
                </a:solidFill>
              </a:rPr>
              <a:t>Síndrome de la banda iliotibial</a:t>
            </a:r>
          </a:p>
          <a:p>
            <a:r>
              <a:rPr lang="es-ES" sz="2400" dirty="0">
                <a:solidFill>
                  <a:schemeClr val="tx2">
                    <a:lumMod val="75000"/>
                  </a:schemeClr>
                </a:solidFill>
              </a:rPr>
              <a:t>Talalgia plantar (fascitis plantar): punto hipersensible puede estar en el centro del talón (hipersensibilidad central) o </a:t>
            </a:r>
          </a:p>
          <a:p>
            <a:endParaRPr lang="es-ES" sz="2400" dirty="0">
              <a:solidFill>
                <a:schemeClr val="tx2">
                  <a:lumMod val="75000"/>
                </a:schemeClr>
              </a:solidFill>
            </a:endParaRPr>
          </a:p>
          <a:p>
            <a:endParaRPr lang="es-ES" sz="2400" dirty="0">
              <a:solidFill>
                <a:schemeClr val="tx2">
                  <a:lumMod val="75000"/>
                </a:schemeClr>
              </a:solidFill>
            </a:endParaRPr>
          </a:p>
        </p:txBody>
      </p:sp>
    </p:spTree>
    <p:extLst>
      <p:ext uri="{BB962C8B-B14F-4D97-AF65-F5344CB8AC3E}">
        <p14:creationId xmlns:p14="http://schemas.microsoft.com/office/powerpoint/2010/main" val="150104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277BACFA-8F8A-CD88-2335-4C2DF3AF95F3}"/>
              </a:ext>
            </a:extLst>
          </p:cNvPr>
          <p:cNvSpPr txBox="1"/>
          <p:nvPr/>
        </p:nvSpPr>
        <p:spPr>
          <a:xfrm>
            <a:off x="285720" y="620688"/>
            <a:ext cx="8858280" cy="6186309"/>
          </a:xfrm>
          <a:prstGeom prst="rect">
            <a:avLst/>
          </a:prstGeom>
          <a:noFill/>
        </p:spPr>
        <p:txBody>
          <a:bodyPr wrap="square" rtlCol="0">
            <a:spAutoFit/>
          </a:bodyPr>
          <a:lstStyle/>
          <a:p>
            <a:r>
              <a:rPr lang="es-ES" sz="3600" b="1" dirty="0">
                <a:solidFill>
                  <a:schemeClr val="tx2">
                    <a:lumMod val="75000"/>
                  </a:schemeClr>
                </a:solidFill>
              </a:rPr>
              <a:t>Neuropatías por compresión</a:t>
            </a:r>
          </a:p>
          <a:p>
            <a:pPr marL="342900" indent="-342900">
              <a:buFont typeface="Arial" panose="020B0604020202020204" pitchFamily="34" charset="0"/>
              <a:buChar char="•"/>
            </a:pPr>
            <a:r>
              <a:rPr lang="es-ES" sz="2400" dirty="0">
                <a:solidFill>
                  <a:schemeClr val="tx2">
                    <a:lumMod val="75000"/>
                  </a:schemeClr>
                </a:solidFill>
              </a:rPr>
              <a:t>Síndrome de opérculo torácico: plexo braquial porción anteroinferior</a:t>
            </a:r>
          </a:p>
          <a:p>
            <a:pPr marL="800100" lvl="1" indent="-342900">
              <a:buFont typeface="Wingdings" panose="05000000000000000000" pitchFamily="2" charset="2"/>
              <a:buChar char="ü"/>
            </a:pPr>
            <a:r>
              <a:rPr lang="es-ES" sz="2400" dirty="0">
                <a:solidFill>
                  <a:schemeClr val="tx2">
                    <a:lumMod val="75000"/>
                  </a:schemeClr>
                </a:solidFill>
              </a:rPr>
              <a:t>síndrome del escaleno anterior</a:t>
            </a:r>
          </a:p>
          <a:p>
            <a:pPr marL="800100" lvl="1" indent="-342900">
              <a:buFont typeface="Wingdings" panose="05000000000000000000" pitchFamily="2" charset="2"/>
              <a:buChar char="ü"/>
            </a:pPr>
            <a:r>
              <a:rPr lang="es-ES" sz="2400" dirty="0">
                <a:solidFill>
                  <a:schemeClr val="tx2">
                    <a:lumMod val="75000"/>
                  </a:schemeClr>
                </a:solidFill>
              </a:rPr>
              <a:t>síndrome costoclavicular </a:t>
            </a:r>
          </a:p>
          <a:p>
            <a:pPr marL="800100" lvl="1" indent="-342900">
              <a:buFont typeface="Wingdings" panose="05000000000000000000" pitchFamily="2" charset="2"/>
              <a:buChar char="ü"/>
            </a:pPr>
            <a:r>
              <a:rPr lang="es-ES" sz="2400" dirty="0">
                <a:solidFill>
                  <a:schemeClr val="tx2">
                    <a:lumMod val="75000"/>
                  </a:schemeClr>
                </a:solidFill>
              </a:rPr>
              <a:t>Síndrome de hiperabducción</a:t>
            </a:r>
          </a:p>
          <a:p>
            <a:pPr marL="342900" indent="-342900">
              <a:buFont typeface="Arial" panose="020B0604020202020204" pitchFamily="34" charset="0"/>
              <a:buChar char="•"/>
            </a:pPr>
            <a:r>
              <a:rPr lang="es-ES" sz="2400" dirty="0">
                <a:solidFill>
                  <a:schemeClr val="tx2">
                    <a:lumMod val="75000"/>
                  </a:schemeClr>
                </a:solidFill>
              </a:rPr>
              <a:t>Síndrome de compresión del nervio mediano (síndrome del túnel del carpo) signo de Tinel  y maniobra de Phalen</a:t>
            </a:r>
          </a:p>
          <a:p>
            <a:pPr marL="342900" indent="-342900">
              <a:buFont typeface="Arial" panose="020B0604020202020204" pitchFamily="34" charset="0"/>
              <a:buChar char="•"/>
            </a:pPr>
            <a:r>
              <a:rPr lang="es-ES" sz="2400" dirty="0">
                <a:solidFill>
                  <a:schemeClr val="tx2">
                    <a:lumMod val="75000"/>
                  </a:schemeClr>
                </a:solidFill>
              </a:rPr>
              <a:t>Neuropatía cubital en el codo</a:t>
            </a:r>
          </a:p>
          <a:p>
            <a:pPr marL="342900" indent="-342900">
              <a:buFont typeface="Arial" panose="020B0604020202020204" pitchFamily="34" charset="0"/>
              <a:buChar char="•"/>
            </a:pPr>
            <a:r>
              <a:rPr lang="es-ES" sz="2400" dirty="0">
                <a:solidFill>
                  <a:schemeClr val="tx2">
                    <a:lumMod val="75000"/>
                  </a:schemeClr>
                </a:solidFill>
              </a:rPr>
              <a:t>Neuropatía cubital en la muñeca</a:t>
            </a:r>
          </a:p>
          <a:p>
            <a:pPr marL="342900" indent="-342900">
              <a:buFont typeface="Arial" panose="020B0604020202020204" pitchFamily="34" charset="0"/>
              <a:buChar char="•"/>
            </a:pPr>
            <a:r>
              <a:rPr lang="es-ES" sz="2400" dirty="0">
                <a:solidFill>
                  <a:schemeClr val="tx2">
                    <a:lumMod val="75000"/>
                  </a:schemeClr>
                </a:solidFill>
              </a:rPr>
              <a:t>Neuropatía por compresión del nervio radial</a:t>
            </a:r>
          </a:p>
          <a:p>
            <a:pPr marL="342900" indent="-342900">
              <a:buFont typeface="Arial" panose="020B0604020202020204" pitchFamily="34" charset="0"/>
              <a:buChar char="•"/>
            </a:pPr>
            <a:r>
              <a:rPr lang="es-ES" sz="2400" dirty="0">
                <a:solidFill>
                  <a:schemeClr val="tx2">
                    <a:lumMod val="75000"/>
                  </a:schemeClr>
                </a:solidFill>
              </a:rPr>
              <a:t>Neuropatía por compresión del nervio ciático</a:t>
            </a:r>
          </a:p>
          <a:p>
            <a:pPr marL="342900" indent="-342900">
              <a:buFont typeface="Arial" panose="020B0604020202020204" pitchFamily="34" charset="0"/>
              <a:buChar char="•"/>
            </a:pPr>
            <a:r>
              <a:rPr lang="es-ES" sz="2400" dirty="0">
                <a:solidFill>
                  <a:schemeClr val="tx2">
                    <a:lumMod val="75000"/>
                  </a:schemeClr>
                </a:solidFill>
              </a:rPr>
              <a:t>Neuropatía por compresión del nervio peroneo</a:t>
            </a:r>
          </a:p>
          <a:p>
            <a:pPr marL="342900" indent="-342900">
              <a:buFont typeface="Arial" panose="020B0604020202020204" pitchFamily="34" charset="0"/>
              <a:buChar char="•"/>
            </a:pPr>
            <a:r>
              <a:rPr lang="es-ES" sz="2400" dirty="0">
                <a:solidFill>
                  <a:schemeClr val="tx2">
                    <a:lumMod val="75000"/>
                  </a:schemeClr>
                </a:solidFill>
              </a:rPr>
              <a:t>Neuropatía por compresión del nervio femorocutáneo Lateral:  </a:t>
            </a:r>
            <a:r>
              <a:rPr lang="es-ES" sz="2400" dirty="0" err="1">
                <a:solidFill>
                  <a:schemeClr val="tx2">
                    <a:lumMod val="75000"/>
                  </a:schemeClr>
                </a:solidFill>
              </a:rPr>
              <a:t>meralgia</a:t>
            </a:r>
            <a:r>
              <a:rPr lang="es-ES" sz="2400" dirty="0">
                <a:solidFill>
                  <a:schemeClr val="tx2">
                    <a:lumMod val="75000"/>
                  </a:schemeClr>
                </a:solidFill>
              </a:rPr>
              <a:t> </a:t>
            </a:r>
            <a:r>
              <a:rPr lang="es-ES" sz="2400" dirty="0" err="1">
                <a:solidFill>
                  <a:schemeClr val="tx2">
                    <a:lumMod val="75000"/>
                  </a:schemeClr>
                </a:solidFill>
              </a:rPr>
              <a:t>parestésica</a:t>
            </a:r>
            <a:endParaRPr lang="es-ES" sz="2400" dirty="0">
              <a:solidFill>
                <a:schemeClr val="tx2">
                  <a:lumMod val="75000"/>
                </a:schemeClr>
              </a:solidFill>
            </a:endParaRPr>
          </a:p>
          <a:p>
            <a:pPr marL="342900" indent="-342900">
              <a:buFont typeface="Arial" panose="020B0604020202020204" pitchFamily="34" charset="0"/>
              <a:buChar char="•"/>
            </a:pPr>
            <a:endParaRPr lang="es-ES" sz="2400" dirty="0">
              <a:solidFill>
                <a:schemeClr val="tx2">
                  <a:lumMod val="75000"/>
                </a:schemeClr>
              </a:solidFill>
            </a:endParaRPr>
          </a:p>
        </p:txBody>
      </p:sp>
    </p:spTree>
    <p:extLst>
      <p:ext uri="{BB962C8B-B14F-4D97-AF65-F5344CB8AC3E}">
        <p14:creationId xmlns:p14="http://schemas.microsoft.com/office/powerpoint/2010/main" val="2497665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pic>
        <p:nvPicPr>
          <p:cNvPr id="3" name="Imagen 2">
            <a:extLst>
              <a:ext uri="{FF2B5EF4-FFF2-40B4-BE49-F238E27FC236}">
                <a16:creationId xmlns:a16="http://schemas.microsoft.com/office/drawing/2014/main" id="{EB1B5120-8E1D-DCE4-F3AC-C6502837CD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820146"/>
            <a:ext cx="6024162" cy="5116214"/>
          </a:xfrm>
          <a:prstGeom prst="rect">
            <a:avLst/>
          </a:prstGeom>
        </p:spPr>
      </p:pic>
    </p:spTree>
    <p:extLst>
      <p:ext uri="{BB962C8B-B14F-4D97-AF65-F5344CB8AC3E}">
        <p14:creationId xmlns:p14="http://schemas.microsoft.com/office/powerpoint/2010/main" val="1936448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5D801526-54EC-0E26-0726-0EB9E3F37682}"/>
              </a:ext>
            </a:extLst>
          </p:cNvPr>
          <p:cNvSpPr txBox="1"/>
          <p:nvPr/>
        </p:nvSpPr>
        <p:spPr>
          <a:xfrm>
            <a:off x="611560" y="879345"/>
            <a:ext cx="7704856" cy="5632311"/>
          </a:xfrm>
          <a:prstGeom prst="rect">
            <a:avLst/>
          </a:prstGeom>
          <a:noFill/>
        </p:spPr>
        <p:txBody>
          <a:bodyPr wrap="square" rtlCol="0">
            <a:spAutoFit/>
          </a:bodyPr>
          <a:lstStyle/>
          <a:p>
            <a:r>
              <a:rPr lang="es-ES" sz="3600" b="1" dirty="0">
                <a:solidFill>
                  <a:schemeClr val="tx2">
                    <a:lumMod val="75000"/>
                  </a:schemeClr>
                </a:solidFill>
                <a:latin typeface="+mj-lt"/>
              </a:rPr>
              <a:t>Síndrome doloroso regional complejo</a:t>
            </a:r>
          </a:p>
          <a:p>
            <a:r>
              <a:rPr lang="es-ES" sz="3600" dirty="0">
                <a:solidFill>
                  <a:schemeClr val="tx2">
                    <a:lumMod val="75000"/>
                  </a:schemeClr>
                </a:solidFill>
                <a:latin typeface="+mj-lt"/>
              </a:rPr>
              <a:t>(distrofia simpática refleja)</a:t>
            </a:r>
          </a:p>
          <a:p>
            <a:r>
              <a:rPr lang="es-ES" sz="2400" dirty="0">
                <a:solidFill>
                  <a:schemeClr val="tx2">
                    <a:lumMod val="75000"/>
                  </a:schemeClr>
                </a:solidFill>
                <a:latin typeface="+mj-lt"/>
              </a:rPr>
              <a:t>Síndrome que se manifiesta por:</a:t>
            </a:r>
          </a:p>
          <a:p>
            <a:pPr marL="342900" indent="-342900">
              <a:buFont typeface="Wingdings" panose="05000000000000000000" pitchFamily="2" charset="2"/>
              <a:buChar char="ü"/>
            </a:pPr>
            <a:r>
              <a:rPr lang="es-ES" sz="2400" dirty="0">
                <a:solidFill>
                  <a:schemeClr val="tx2">
                    <a:lumMod val="75000"/>
                  </a:schemeClr>
                </a:solidFill>
                <a:latin typeface="+mj-lt"/>
              </a:rPr>
              <a:t>dolor intenso</a:t>
            </a:r>
          </a:p>
          <a:p>
            <a:pPr marL="342900" indent="-342900">
              <a:buFont typeface="Wingdings" panose="05000000000000000000" pitchFamily="2" charset="2"/>
              <a:buChar char="ü"/>
            </a:pPr>
            <a:r>
              <a:rPr lang="es-ES" sz="2400" dirty="0">
                <a:solidFill>
                  <a:schemeClr val="tx2">
                    <a:lumMod val="75000"/>
                  </a:schemeClr>
                </a:solidFill>
                <a:latin typeface="+mj-lt"/>
              </a:rPr>
              <a:t>trastornos sensitivos (alodinia, hiperalgesia)</a:t>
            </a:r>
          </a:p>
          <a:p>
            <a:pPr marL="342900" indent="-342900">
              <a:buFont typeface="Wingdings" panose="05000000000000000000" pitchFamily="2" charset="2"/>
              <a:buChar char="ü"/>
            </a:pPr>
            <a:r>
              <a:rPr lang="es-ES" sz="2400" dirty="0">
                <a:solidFill>
                  <a:schemeClr val="tx2">
                    <a:lumMod val="75000"/>
                  </a:schemeClr>
                </a:solidFill>
                <a:latin typeface="+mj-lt"/>
              </a:rPr>
              <a:t>alteración en la regulación térmica y la sudoración</a:t>
            </a:r>
          </a:p>
          <a:p>
            <a:pPr marL="342900" indent="-342900">
              <a:buFont typeface="Wingdings" panose="05000000000000000000" pitchFamily="2" charset="2"/>
              <a:buChar char="ü"/>
            </a:pPr>
            <a:r>
              <a:rPr lang="es-ES" sz="2400" dirty="0">
                <a:solidFill>
                  <a:schemeClr val="tx2">
                    <a:lumMod val="75000"/>
                  </a:schemeClr>
                </a:solidFill>
                <a:latin typeface="+mj-lt"/>
              </a:rPr>
              <a:t>edema y cambios tróficos, de tejidos profundos,</a:t>
            </a:r>
          </a:p>
          <a:p>
            <a:pPr marL="342900" indent="-342900">
              <a:buFont typeface="Wingdings" panose="05000000000000000000" pitchFamily="2" charset="2"/>
              <a:buChar char="ü"/>
            </a:pPr>
            <a:r>
              <a:rPr lang="es-ES" sz="2400" dirty="0">
                <a:solidFill>
                  <a:schemeClr val="tx2">
                    <a:lumMod val="75000"/>
                  </a:schemeClr>
                </a:solidFill>
                <a:latin typeface="+mj-lt"/>
              </a:rPr>
              <a:t>en una extremidad</a:t>
            </a:r>
          </a:p>
          <a:p>
            <a:pPr marL="342900" indent="-342900">
              <a:buFont typeface="Arial" panose="020B0604020202020204" pitchFamily="34" charset="0"/>
              <a:buChar char="•"/>
            </a:pPr>
            <a:r>
              <a:rPr lang="es-ES" sz="2400" dirty="0">
                <a:solidFill>
                  <a:schemeClr val="tx2">
                    <a:lumMod val="75000"/>
                  </a:schemeClr>
                </a:solidFill>
                <a:latin typeface="+mj-lt"/>
              </a:rPr>
              <a:t>ocurre como respuesta a un trauma mayor o menor de la extremidad o una lesión nerviosa, en cuyo caso se denominaba causalgia</a:t>
            </a:r>
          </a:p>
          <a:p>
            <a:pPr marL="342900" indent="-342900">
              <a:buFont typeface="Arial" panose="020B0604020202020204" pitchFamily="34" charset="0"/>
              <a:buChar char="•"/>
            </a:pPr>
            <a:r>
              <a:rPr lang="es-ES" sz="2400" dirty="0">
                <a:solidFill>
                  <a:schemeClr val="tx2">
                    <a:lumMod val="75000"/>
                  </a:schemeClr>
                </a:solidFill>
                <a:latin typeface="+mj-lt"/>
              </a:rPr>
              <a:t>Evoluciona en forma crónica como consecuencia de una lesión inicial, generalmente traumática,</a:t>
            </a:r>
          </a:p>
          <a:p>
            <a:endParaRPr lang="es-ES" sz="2400" dirty="0">
              <a:solidFill>
                <a:schemeClr val="tx2">
                  <a:lumMod val="75000"/>
                </a:schemeClr>
              </a:solidFill>
              <a:latin typeface="+mj-lt"/>
            </a:endParaRPr>
          </a:p>
        </p:txBody>
      </p:sp>
    </p:spTree>
    <p:extLst>
      <p:ext uri="{BB962C8B-B14F-4D97-AF65-F5344CB8AC3E}">
        <p14:creationId xmlns:p14="http://schemas.microsoft.com/office/powerpoint/2010/main" val="3199664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D0F8DC13-92EA-8EA2-AFDD-52820302F887}"/>
              </a:ext>
            </a:extLst>
          </p:cNvPr>
          <p:cNvSpPr txBox="1"/>
          <p:nvPr/>
        </p:nvSpPr>
        <p:spPr>
          <a:xfrm>
            <a:off x="539552" y="922069"/>
            <a:ext cx="7776864" cy="4955203"/>
          </a:xfrm>
          <a:prstGeom prst="rect">
            <a:avLst/>
          </a:prstGeom>
          <a:noFill/>
        </p:spPr>
        <p:txBody>
          <a:bodyPr wrap="square" rtlCol="0">
            <a:spAutoFit/>
          </a:bodyPr>
          <a:lstStyle/>
          <a:p>
            <a:r>
              <a:rPr lang="es-ES" sz="2800" b="1" dirty="0">
                <a:solidFill>
                  <a:schemeClr val="tx2">
                    <a:lumMod val="75000"/>
                  </a:schemeClr>
                </a:solidFill>
              </a:rPr>
              <a:t>Síntomas sensitivos</a:t>
            </a:r>
          </a:p>
          <a:p>
            <a:pPr marL="342900" indent="-342900">
              <a:buFont typeface="Arial" panose="020B0604020202020204" pitchFamily="34" charset="0"/>
              <a:buChar char="•"/>
            </a:pPr>
            <a:r>
              <a:rPr lang="es-ES" sz="2400" dirty="0">
                <a:solidFill>
                  <a:schemeClr val="tx2">
                    <a:lumMod val="75000"/>
                  </a:schemeClr>
                </a:solidFill>
              </a:rPr>
              <a:t>El síntoma predominante es dolor intenso y mal localizado</a:t>
            </a:r>
          </a:p>
          <a:p>
            <a:pPr marL="342900" indent="-342900">
              <a:buFont typeface="Arial" panose="020B0604020202020204" pitchFamily="34" charset="0"/>
              <a:buChar char="•"/>
            </a:pPr>
            <a:r>
              <a:rPr lang="es-ES" sz="2400" dirty="0">
                <a:solidFill>
                  <a:schemeClr val="tx2">
                    <a:lumMod val="75000"/>
                  </a:schemeClr>
                </a:solidFill>
              </a:rPr>
              <a:t>de predominio distal en la extremidad</a:t>
            </a:r>
          </a:p>
          <a:p>
            <a:pPr marL="342900" indent="-342900">
              <a:buFont typeface="Arial" panose="020B0604020202020204" pitchFamily="34" charset="0"/>
              <a:buChar char="•"/>
            </a:pPr>
            <a:r>
              <a:rPr lang="es-ES" sz="2400" dirty="0">
                <a:solidFill>
                  <a:schemeClr val="tx2">
                    <a:lumMod val="75000"/>
                  </a:schemeClr>
                </a:solidFill>
              </a:rPr>
              <a:t>tipo quemante, punzante o lancinante</a:t>
            </a:r>
          </a:p>
          <a:p>
            <a:pPr marL="342900" indent="-342900">
              <a:buFont typeface="Arial" panose="020B0604020202020204" pitchFamily="34" charset="0"/>
              <a:buChar char="•"/>
            </a:pPr>
            <a:r>
              <a:rPr lang="es-ES" sz="2400" dirty="0">
                <a:solidFill>
                  <a:schemeClr val="tx2">
                    <a:lumMod val="75000"/>
                  </a:schemeClr>
                </a:solidFill>
              </a:rPr>
              <a:t>puede comprometer toda la extremidad y, rara vez, la extremidad contralateral</a:t>
            </a:r>
          </a:p>
          <a:p>
            <a:pPr marL="342900" indent="-342900">
              <a:buFont typeface="Arial" panose="020B0604020202020204" pitchFamily="34" charset="0"/>
              <a:buChar char="•"/>
            </a:pPr>
            <a:r>
              <a:rPr lang="es-ES" sz="2400" dirty="0">
                <a:solidFill>
                  <a:schemeClr val="tx2">
                    <a:lumMod val="75000"/>
                  </a:schemeClr>
                </a:solidFill>
              </a:rPr>
              <a:t>La alodinia se define como una respuesta exagerada a un estímulo que usualmente no provoca dolor, el tacto, el roce o la presión suave.</a:t>
            </a:r>
          </a:p>
          <a:p>
            <a:pPr marL="342900" indent="-342900">
              <a:buFont typeface="Arial" panose="020B0604020202020204" pitchFamily="34" charset="0"/>
              <a:buChar char="•"/>
            </a:pPr>
            <a:r>
              <a:rPr lang="es-ES" sz="2400" dirty="0">
                <a:solidFill>
                  <a:schemeClr val="tx2">
                    <a:lumMod val="75000"/>
                  </a:schemeClr>
                </a:solidFill>
              </a:rPr>
              <a:t>La hiperalgesia es una respuesta también exagerada a</a:t>
            </a:r>
          </a:p>
          <a:p>
            <a:pPr marL="342900" indent="-342900">
              <a:buFont typeface="Arial" panose="020B0604020202020204" pitchFamily="34" charset="0"/>
              <a:buChar char="•"/>
            </a:pPr>
            <a:r>
              <a:rPr lang="es-ES" sz="2400" dirty="0">
                <a:solidFill>
                  <a:schemeClr val="tx2">
                    <a:lumMod val="75000"/>
                  </a:schemeClr>
                </a:solidFill>
              </a:rPr>
              <a:t>un estímulo ligeramente molesto, tal como un leve pinchazo.</a:t>
            </a:r>
          </a:p>
          <a:p>
            <a:endParaRPr lang="es-ES" sz="2400" dirty="0">
              <a:solidFill>
                <a:schemeClr val="tx2">
                  <a:lumMod val="75000"/>
                </a:schemeClr>
              </a:solidFill>
            </a:endParaRPr>
          </a:p>
        </p:txBody>
      </p:sp>
    </p:spTree>
    <p:extLst>
      <p:ext uri="{BB962C8B-B14F-4D97-AF65-F5344CB8AC3E}">
        <p14:creationId xmlns:p14="http://schemas.microsoft.com/office/powerpoint/2010/main" val="138393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D0F8DC13-92EA-8EA2-AFDD-52820302F887}"/>
              </a:ext>
            </a:extLst>
          </p:cNvPr>
          <p:cNvSpPr txBox="1"/>
          <p:nvPr/>
        </p:nvSpPr>
        <p:spPr>
          <a:xfrm>
            <a:off x="539552" y="764704"/>
            <a:ext cx="7776864" cy="4585871"/>
          </a:xfrm>
          <a:prstGeom prst="rect">
            <a:avLst/>
          </a:prstGeom>
          <a:noFill/>
        </p:spPr>
        <p:txBody>
          <a:bodyPr wrap="square" rtlCol="0">
            <a:spAutoFit/>
          </a:bodyPr>
          <a:lstStyle/>
          <a:p>
            <a:r>
              <a:rPr lang="es-ES" sz="2800" b="1" dirty="0">
                <a:solidFill>
                  <a:schemeClr val="tx2">
                    <a:lumMod val="75000"/>
                  </a:schemeClr>
                </a:solidFill>
              </a:rPr>
              <a:t>Signos y síntomas autonómicos</a:t>
            </a:r>
          </a:p>
          <a:p>
            <a:pPr marL="342900" indent="-342900">
              <a:buFont typeface="Arial" panose="020B0604020202020204" pitchFamily="34" charset="0"/>
              <a:buChar char="•"/>
            </a:pPr>
            <a:r>
              <a:rPr lang="es-ES" sz="2400" dirty="0">
                <a:solidFill>
                  <a:schemeClr val="tx2">
                    <a:lumMod val="75000"/>
                  </a:schemeClr>
                </a:solidFill>
              </a:rPr>
              <a:t>El más característico es la diferencia de temperatura entre la extremidad afectada y la contralateral.</a:t>
            </a:r>
          </a:p>
          <a:p>
            <a:pPr marL="342900" indent="-342900">
              <a:buFont typeface="Arial" panose="020B0604020202020204" pitchFamily="34" charset="0"/>
              <a:buChar char="•"/>
            </a:pPr>
            <a:r>
              <a:rPr lang="es-ES" sz="2400" dirty="0">
                <a:solidFill>
                  <a:schemeClr val="tx2">
                    <a:lumMod val="75000"/>
                  </a:schemeClr>
                </a:solidFill>
              </a:rPr>
              <a:t>cambios de coloración</a:t>
            </a:r>
          </a:p>
          <a:p>
            <a:pPr marL="342900" indent="-342900">
              <a:buFont typeface="Arial" panose="020B0604020202020204" pitchFamily="34" charset="0"/>
              <a:buChar char="•"/>
            </a:pPr>
            <a:r>
              <a:rPr lang="es-ES" sz="2400" dirty="0">
                <a:solidFill>
                  <a:schemeClr val="tx2">
                    <a:lumMod val="75000"/>
                  </a:schemeClr>
                </a:solidFill>
              </a:rPr>
              <a:t>cambio de temperatura</a:t>
            </a:r>
          </a:p>
          <a:p>
            <a:pPr marL="342900" indent="-342900">
              <a:buFont typeface="Arial" panose="020B0604020202020204" pitchFamily="34" charset="0"/>
              <a:buChar char="•"/>
            </a:pPr>
            <a:r>
              <a:rPr lang="es-ES" sz="2400" dirty="0">
                <a:solidFill>
                  <a:schemeClr val="tx2">
                    <a:lumMod val="75000"/>
                  </a:schemeClr>
                </a:solidFill>
              </a:rPr>
              <a:t>sudoración excesiva</a:t>
            </a:r>
          </a:p>
          <a:p>
            <a:pPr marL="342900" indent="-342900">
              <a:buFont typeface="Arial" panose="020B0604020202020204" pitchFamily="34" charset="0"/>
              <a:buChar char="•"/>
            </a:pPr>
            <a:r>
              <a:rPr lang="es-ES" sz="2400" dirty="0">
                <a:solidFill>
                  <a:schemeClr val="tx2">
                    <a:lumMod val="75000"/>
                  </a:schemeClr>
                </a:solidFill>
              </a:rPr>
              <a:t>El edema es de predominio distal y se puede agravar con los cambios ambientales, la inmovilidad o el ejercicio. </a:t>
            </a:r>
          </a:p>
          <a:p>
            <a:pPr marL="342900" indent="-342900">
              <a:buFont typeface="Arial" panose="020B0604020202020204" pitchFamily="34" charset="0"/>
              <a:buChar char="•"/>
            </a:pPr>
            <a:r>
              <a:rPr lang="es-ES" sz="2400" dirty="0">
                <a:solidFill>
                  <a:schemeClr val="tx2">
                    <a:lumMod val="75000"/>
                  </a:schemeClr>
                </a:solidFill>
              </a:rPr>
              <a:t>Si el dolor y las manifestaciones de disfunción autonómica disminuyen con bloqueos simpáticos, se define como un dolor “relacionado o mantenido por el simpático”</a:t>
            </a:r>
          </a:p>
          <a:p>
            <a:endParaRPr lang="es-ES" sz="2400" dirty="0">
              <a:solidFill>
                <a:schemeClr val="tx2">
                  <a:lumMod val="75000"/>
                </a:schemeClr>
              </a:solidFill>
            </a:endParaRPr>
          </a:p>
        </p:txBody>
      </p:sp>
    </p:spTree>
    <p:extLst>
      <p:ext uri="{BB962C8B-B14F-4D97-AF65-F5344CB8AC3E}">
        <p14:creationId xmlns:p14="http://schemas.microsoft.com/office/powerpoint/2010/main" val="3807166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D0F8DC13-92EA-8EA2-AFDD-52820302F887}"/>
              </a:ext>
            </a:extLst>
          </p:cNvPr>
          <p:cNvSpPr txBox="1"/>
          <p:nvPr/>
        </p:nvSpPr>
        <p:spPr>
          <a:xfrm>
            <a:off x="683568" y="764704"/>
            <a:ext cx="7776864" cy="3539430"/>
          </a:xfrm>
          <a:prstGeom prst="rect">
            <a:avLst/>
          </a:prstGeom>
          <a:noFill/>
        </p:spPr>
        <p:txBody>
          <a:bodyPr wrap="square" rtlCol="0">
            <a:spAutoFit/>
          </a:bodyPr>
          <a:lstStyle/>
          <a:p>
            <a:r>
              <a:rPr lang="es-ES" sz="2800" b="1" dirty="0">
                <a:solidFill>
                  <a:schemeClr val="tx2">
                    <a:lumMod val="75000"/>
                  </a:schemeClr>
                </a:solidFill>
              </a:rPr>
              <a:t>Cambios tróficos</a:t>
            </a:r>
          </a:p>
          <a:p>
            <a:pPr marL="457200" indent="-457200">
              <a:buFont typeface="Arial" panose="020B0604020202020204" pitchFamily="34" charset="0"/>
              <a:buChar char="•"/>
            </a:pPr>
            <a:r>
              <a:rPr lang="es-ES" sz="2800" dirty="0">
                <a:solidFill>
                  <a:schemeClr val="tx2">
                    <a:lumMod val="75000"/>
                  </a:schemeClr>
                </a:solidFill>
              </a:rPr>
              <a:t>Ocurren cuando la enfermedad ha avanzado.</a:t>
            </a:r>
          </a:p>
          <a:p>
            <a:pPr marL="457200" indent="-457200">
              <a:buFont typeface="Arial" panose="020B0604020202020204" pitchFamily="34" charset="0"/>
              <a:buChar char="•"/>
            </a:pPr>
            <a:r>
              <a:rPr lang="es-ES" sz="2800" dirty="0">
                <a:solidFill>
                  <a:schemeClr val="tx2">
                    <a:lumMod val="75000"/>
                  </a:schemeClr>
                </a:solidFill>
              </a:rPr>
              <a:t>Las uñas pueden hipertrofiarse o atrofiarse;</a:t>
            </a:r>
          </a:p>
          <a:p>
            <a:pPr marL="457200" indent="-457200">
              <a:buFont typeface="Arial" panose="020B0604020202020204" pitchFamily="34" charset="0"/>
              <a:buChar char="•"/>
            </a:pPr>
            <a:r>
              <a:rPr lang="es-ES" sz="2800" dirty="0">
                <a:solidFill>
                  <a:schemeClr val="tx2">
                    <a:lumMod val="75000"/>
                  </a:schemeClr>
                </a:solidFill>
              </a:rPr>
              <a:t>el pelo puede cambiar en crecimiento y textura</a:t>
            </a:r>
          </a:p>
          <a:p>
            <a:pPr marL="457200" indent="-457200">
              <a:buFont typeface="Arial" panose="020B0604020202020204" pitchFamily="34" charset="0"/>
              <a:buChar char="•"/>
            </a:pPr>
            <a:r>
              <a:rPr lang="es-ES" sz="2800" dirty="0">
                <a:solidFill>
                  <a:schemeClr val="tx2">
                    <a:lumMod val="75000"/>
                  </a:schemeClr>
                </a:solidFill>
              </a:rPr>
              <a:t>la piel puede también atrofiarse o mostrar hiperqueratosis</a:t>
            </a:r>
          </a:p>
          <a:p>
            <a:pPr marL="457200" indent="-457200">
              <a:buFont typeface="Arial" panose="020B0604020202020204" pitchFamily="34" charset="0"/>
              <a:buChar char="•"/>
            </a:pPr>
            <a:r>
              <a:rPr lang="es-ES" sz="2800" dirty="0">
                <a:solidFill>
                  <a:schemeClr val="tx2">
                    <a:lumMod val="75000"/>
                  </a:schemeClr>
                </a:solidFill>
              </a:rPr>
              <a:t>En casos crónicos, se presentan contracturas articulares y osteopenia en la región afectada.</a:t>
            </a:r>
            <a:endParaRPr lang="es-ES" sz="2400" dirty="0">
              <a:solidFill>
                <a:schemeClr val="tx2">
                  <a:lumMod val="75000"/>
                </a:schemeClr>
              </a:solidFill>
            </a:endParaRPr>
          </a:p>
        </p:txBody>
      </p:sp>
    </p:spTree>
    <p:extLst>
      <p:ext uri="{BB962C8B-B14F-4D97-AF65-F5344CB8AC3E}">
        <p14:creationId xmlns:p14="http://schemas.microsoft.com/office/powerpoint/2010/main" val="3865000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D0F8DC13-92EA-8EA2-AFDD-52820302F887}"/>
              </a:ext>
            </a:extLst>
          </p:cNvPr>
          <p:cNvSpPr txBox="1"/>
          <p:nvPr/>
        </p:nvSpPr>
        <p:spPr>
          <a:xfrm>
            <a:off x="539552" y="764704"/>
            <a:ext cx="7776864" cy="563231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1F497D">
                    <a:lumMod val="75000"/>
                  </a:srgbClr>
                </a:solidFill>
                <a:effectLst/>
                <a:uLnTx/>
                <a:uFillTx/>
                <a:latin typeface="Calibri"/>
                <a:ea typeface="+mn-ea"/>
                <a:cs typeface="+mn-cs"/>
              </a:rPr>
              <a:t>Evoluciona en tres fases </a:t>
            </a:r>
            <a:r>
              <a:rPr kumimoji="0" lang="es-ES" sz="2400" b="0" i="0" u="none" strike="noStrike" kern="1200" cap="none" spc="0" normalizeH="0" baseline="0" noProof="0" dirty="0">
                <a:ln>
                  <a:noFill/>
                </a:ln>
                <a:solidFill>
                  <a:srgbClr val="1F497D">
                    <a:lumMod val="75000"/>
                  </a:srgbClr>
                </a:solidFill>
                <a:effectLst/>
                <a:uLnTx/>
                <a:uFillTx/>
                <a:latin typeface="Calibri"/>
                <a:ea typeface="+mn-ea"/>
                <a:cs typeface="+mn-cs"/>
              </a:rPr>
              <a:t>que se pueden superponer en el tiempo, o no ser completas: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2400" b="1" i="0" u="none" strike="noStrike" kern="1200" cap="none" spc="0" normalizeH="0" baseline="0" noProof="0" dirty="0">
              <a:ln>
                <a:noFill/>
              </a:ln>
              <a:solidFill>
                <a:srgbClr val="1F497D">
                  <a:lumMod val="75000"/>
                </a:srgb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1F497D">
                    <a:lumMod val="75000"/>
                  </a:srgbClr>
                </a:solidFill>
                <a:effectLst/>
                <a:uLnTx/>
                <a:uFillTx/>
                <a:latin typeface="Calibri"/>
                <a:ea typeface="+mn-ea"/>
                <a:cs typeface="+mn-cs"/>
              </a:rPr>
              <a:t>fase aguda </a:t>
            </a:r>
            <a:r>
              <a:rPr kumimoji="0" lang="es-ES" sz="2400" b="0" i="0" u="none" strike="noStrike" kern="1200" cap="none" spc="0" normalizeH="0" baseline="0" noProof="0" dirty="0">
                <a:ln>
                  <a:noFill/>
                </a:ln>
                <a:solidFill>
                  <a:srgbClr val="1F497D">
                    <a:lumMod val="75000"/>
                  </a:srgbClr>
                </a:solidFill>
                <a:effectLst/>
                <a:uLnTx/>
                <a:uFillTx/>
                <a:latin typeface="Calibri"/>
                <a:ea typeface="+mn-ea"/>
                <a:cs typeface="+mn-cs"/>
              </a:rPr>
              <a:t>durar días y se caracteriza por dolor diseminado en la extremidad, edema y muchas alteraciones sensitivas y autonómicas.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2400" b="1" i="0" u="none" strike="noStrike" kern="1200" cap="none" spc="0" normalizeH="0" baseline="0" noProof="0" dirty="0">
              <a:ln>
                <a:noFill/>
              </a:ln>
              <a:solidFill>
                <a:srgbClr val="1F497D">
                  <a:lumMod val="75000"/>
                </a:srgb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1F497D">
                    <a:lumMod val="75000"/>
                  </a:srgbClr>
                </a:solidFill>
                <a:effectLst/>
                <a:uLnTx/>
                <a:uFillTx/>
                <a:latin typeface="Calibri"/>
                <a:ea typeface="+mn-ea"/>
                <a:cs typeface="+mn-cs"/>
              </a:rPr>
              <a:t>fase distrófica típica </a:t>
            </a:r>
            <a:r>
              <a:rPr kumimoji="0" lang="es-ES" sz="2400" b="0" i="0" u="none" strike="noStrike" kern="1200" cap="none" spc="0" normalizeH="0" baseline="0" noProof="0" dirty="0">
                <a:ln>
                  <a:noFill/>
                </a:ln>
                <a:solidFill>
                  <a:srgbClr val="1F497D">
                    <a:lumMod val="75000"/>
                  </a:srgbClr>
                </a:solidFill>
                <a:effectLst/>
                <a:uLnTx/>
                <a:uFillTx/>
                <a:latin typeface="Calibri"/>
                <a:ea typeface="+mn-ea"/>
                <a:cs typeface="+mn-cs"/>
              </a:rPr>
              <a:t>durar meses, caracterizada por dolor intenso, pero con cambios francos en el volumen, peso y actividad funcional de los tejidos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2400" b="1" i="0" u="none" strike="noStrike" kern="1200" cap="none" spc="0" normalizeH="0" baseline="0" noProof="0" dirty="0">
              <a:ln>
                <a:noFill/>
              </a:ln>
              <a:solidFill>
                <a:srgbClr val="1F497D">
                  <a:lumMod val="75000"/>
                </a:srgb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1F497D">
                    <a:lumMod val="75000"/>
                  </a:srgbClr>
                </a:solidFill>
                <a:effectLst/>
                <a:uLnTx/>
                <a:uFillTx/>
                <a:latin typeface="Calibri"/>
                <a:ea typeface="+mn-ea"/>
                <a:cs typeface="+mn-cs"/>
              </a:rPr>
              <a:t>Fase atrófica </a:t>
            </a:r>
            <a:r>
              <a:rPr kumimoji="0" lang="es-ES" sz="2400" b="0" i="0" u="none" strike="noStrike" kern="1200" cap="none" spc="0" normalizeH="0" baseline="0" noProof="0" dirty="0">
                <a:ln>
                  <a:noFill/>
                </a:ln>
                <a:solidFill>
                  <a:srgbClr val="1F497D">
                    <a:lumMod val="75000"/>
                  </a:srgbClr>
                </a:solidFill>
                <a:effectLst/>
                <a:uLnTx/>
                <a:uFillTx/>
                <a:latin typeface="Calibri"/>
                <a:ea typeface="+mn-ea"/>
                <a:cs typeface="+mn-cs"/>
              </a:rPr>
              <a:t>cambios marcados, a veces, irreversibles, en las articulaciones y los tejidos blandos que resultan en gran alteración funcional</a:t>
            </a:r>
          </a:p>
          <a:p>
            <a:endParaRPr lang="es-ES" sz="2400" dirty="0">
              <a:solidFill>
                <a:schemeClr val="tx2">
                  <a:lumMod val="75000"/>
                </a:schemeClr>
              </a:solidFill>
            </a:endParaRPr>
          </a:p>
        </p:txBody>
      </p:sp>
    </p:spTree>
    <p:extLst>
      <p:ext uri="{BB962C8B-B14F-4D97-AF65-F5344CB8AC3E}">
        <p14:creationId xmlns:p14="http://schemas.microsoft.com/office/powerpoint/2010/main" val="3379135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pic>
        <p:nvPicPr>
          <p:cNvPr id="5" name="Imagen 4">
            <a:extLst>
              <a:ext uri="{FF2B5EF4-FFF2-40B4-BE49-F238E27FC236}">
                <a16:creationId xmlns:a16="http://schemas.microsoft.com/office/drawing/2014/main" id="{BB3B9EB5-6125-96F8-B856-CEABF8037A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661835"/>
            <a:ext cx="6552727" cy="4937489"/>
          </a:xfrm>
          <a:prstGeom prst="rect">
            <a:avLst/>
          </a:prstGeom>
        </p:spPr>
      </p:pic>
      <p:sp>
        <p:nvSpPr>
          <p:cNvPr id="8" name="CuadroTexto 7">
            <a:extLst>
              <a:ext uri="{FF2B5EF4-FFF2-40B4-BE49-F238E27FC236}">
                <a16:creationId xmlns:a16="http://schemas.microsoft.com/office/drawing/2014/main" id="{20A50C72-092E-04C4-A0E9-1C733C9788A7}"/>
              </a:ext>
            </a:extLst>
          </p:cNvPr>
          <p:cNvSpPr txBox="1"/>
          <p:nvPr/>
        </p:nvSpPr>
        <p:spPr>
          <a:xfrm>
            <a:off x="683568" y="6021288"/>
            <a:ext cx="7920880" cy="461665"/>
          </a:xfrm>
          <a:prstGeom prst="rect">
            <a:avLst/>
          </a:prstGeom>
          <a:noFill/>
        </p:spPr>
        <p:txBody>
          <a:bodyPr wrap="square" rtlCol="0">
            <a:spAutoFit/>
          </a:bodyPr>
          <a:lstStyle/>
          <a:p>
            <a:pPr algn="ctr"/>
            <a:r>
              <a:rPr lang="es-ES" sz="2400" dirty="0">
                <a:solidFill>
                  <a:schemeClr val="tx2">
                    <a:lumMod val="75000"/>
                  </a:schemeClr>
                </a:solidFill>
              </a:rPr>
              <a:t>Osteopenia en un síndrome doloroso regional  complejo</a:t>
            </a:r>
          </a:p>
        </p:txBody>
      </p:sp>
    </p:spTree>
    <p:extLst>
      <p:ext uri="{BB962C8B-B14F-4D97-AF65-F5344CB8AC3E}">
        <p14:creationId xmlns:p14="http://schemas.microsoft.com/office/powerpoint/2010/main" val="3552792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CD7615FF-07D3-3B4C-1A7B-508A50F8446C}"/>
              </a:ext>
            </a:extLst>
          </p:cNvPr>
          <p:cNvSpPr txBox="1"/>
          <p:nvPr/>
        </p:nvSpPr>
        <p:spPr>
          <a:xfrm>
            <a:off x="683568" y="980728"/>
            <a:ext cx="7632848" cy="2492990"/>
          </a:xfrm>
          <a:prstGeom prst="rect">
            <a:avLst/>
          </a:prstGeom>
          <a:noFill/>
        </p:spPr>
        <p:txBody>
          <a:bodyPr wrap="square" rtlCol="0">
            <a:spAutoFit/>
          </a:bodyPr>
          <a:lstStyle/>
          <a:p>
            <a:r>
              <a:rPr lang="es-ES" sz="3600" b="1" dirty="0">
                <a:solidFill>
                  <a:schemeClr val="tx2">
                    <a:lumMod val="75000"/>
                  </a:schemeClr>
                </a:solidFill>
              </a:rPr>
              <a:t>CONCEPTO</a:t>
            </a:r>
          </a:p>
          <a:p>
            <a:pPr algn="just"/>
            <a:r>
              <a:rPr lang="es-ES" sz="2400" dirty="0">
                <a:solidFill>
                  <a:schemeClr val="tx2">
                    <a:lumMod val="75000"/>
                  </a:schemeClr>
                </a:solidFill>
              </a:rPr>
              <a:t>Si el nombre de reuma o reumatismo se asocia a todas las causas que producen dolor en el aparato locomotor, Se denomina reumatismo de partes blandas al “Síndrome doloroso del aparato músculo-esquelético”, en las cuales se excluyen las afecciones de las articulaciones y de los huesos</a:t>
            </a:r>
            <a:r>
              <a:rPr lang="es-ES" dirty="0">
                <a:solidFill>
                  <a:schemeClr val="tx2">
                    <a:lumMod val="75000"/>
                  </a:schemeClr>
                </a:solidFill>
              </a:rPr>
              <a:t>.</a:t>
            </a:r>
          </a:p>
        </p:txBody>
      </p:sp>
    </p:spTree>
    <p:extLst>
      <p:ext uri="{BB962C8B-B14F-4D97-AF65-F5344CB8AC3E}">
        <p14:creationId xmlns:p14="http://schemas.microsoft.com/office/powerpoint/2010/main" val="26052460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8" name="CuadroTexto 7">
            <a:extLst>
              <a:ext uri="{FF2B5EF4-FFF2-40B4-BE49-F238E27FC236}">
                <a16:creationId xmlns:a16="http://schemas.microsoft.com/office/drawing/2014/main" id="{20A50C72-092E-04C4-A0E9-1C733C9788A7}"/>
              </a:ext>
            </a:extLst>
          </p:cNvPr>
          <p:cNvSpPr txBox="1"/>
          <p:nvPr/>
        </p:nvSpPr>
        <p:spPr>
          <a:xfrm>
            <a:off x="683568" y="5805264"/>
            <a:ext cx="7920880" cy="830997"/>
          </a:xfrm>
          <a:prstGeom prst="rect">
            <a:avLst/>
          </a:prstGeom>
          <a:noFill/>
        </p:spPr>
        <p:txBody>
          <a:bodyPr wrap="square" rtlCol="0">
            <a:spAutoFit/>
          </a:bodyPr>
          <a:lstStyle/>
          <a:p>
            <a:pPr algn="ctr"/>
            <a:r>
              <a:rPr lang="es-ES" sz="2400" dirty="0">
                <a:solidFill>
                  <a:schemeClr val="tx2">
                    <a:lumMod val="75000"/>
                  </a:schemeClr>
                </a:solidFill>
              </a:rPr>
              <a:t>Gammagrafía ósea con hipercaptación en un  síndrome doloroso regional complejo de la mano derecha</a:t>
            </a:r>
          </a:p>
        </p:txBody>
      </p:sp>
      <p:pic>
        <p:nvPicPr>
          <p:cNvPr id="11" name="Imagen 10">
            <a:extLst>
              <a:ext uri="{FF2B5EF4-FFF2-40B4-BE49-F238E27FC236}">
                <a16:creationId xmlns:a16="http://schemas.microsoft.com/office/drawing/2014/main" id="{A267DA54-7F50-EB80-1CA3-71F8C1405B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620688"/>
            <a:ext cx="6624736" cy="5088275"/>
          </a:xfrm>
          <a:prstGeom prst="rect">
            <a:avLst/>
          </a:prstGeom>
        </p:spPr>
      </p:pic>
    </p:spTree>
    <p:extLst>
      <p:ext uri="{BB962C8B-B14F-4D97-AF65-F5344CB8AC3E}">
        <p14:creationId xmlns:p14="http://schemas.microsoft.com/office/powerpoint/2010/main" val="531596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89BA482D-98D9-2333-9B17-0F6A55375567}"/>
              </a:ext>
            </a:extLst>
          </p:cNvPr>
          <p:cNvSpPr txBox="1"/>
          <p:nvPr/>
        </p:nvSpPr>
        <p:spPr>
          <a:xfrm>
            <a:off x="1547664" y="2276872"/>
            <a:ext cx="5688632" cy="646331"/>
          </a:xfrm>
          <a:prstGeom prst="rect">
            <a:avLst/>
          </a:prstGeom>
          <a:noFill/>
        </p:spPr>
        <p:txBody>
          <a:bodyPr wrap="square" rtlCol="0">
            <a:spAutoFit/>
          </a:bodyPr>
          <a:lstStyle/>
          <a:p>
            <a:r>
              <a:rPr lang="es-ES" sz="3600" dirty="0">
                <a:solidFill>
                  <a:schemeClr val="tx2">
                    <a:lumMod val="75000"/>
                  </a:schemeClr>
                </a:solidFill>
              </a:rPr>
              <a:t>Muchas gracias</a:t>
            </a:r>
          </a:p>
        </p:txBody>
      </p:sp>
    </p:spTree>
    <p:extLst>
      <p:ext uri="{BB962C8B-B14F-4D97-AF65-F5344CB8AC3E}">
        <p14:creationId xmlns:p14="http://schemas.microsoft.com/office/powerpoint/2010/main" val="3573145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1B64631B-BCEE-0D50-C79D-107D6312705C}"/>
              </a:ext>
            </a:extLst>
          </p:cNvPr>
          <p:cNvSpPr txBox="1"/>
          <p:nvPr/>
        </p:nvSpPr>
        <p:spPr>
          <a:xfrm>
            <a:off x="321439" y="908720"/>
            <a:ext cx="8501122" cy="4524315"/>
          </a:xfrm>
          <a:prstGeom prst="rect">
            <a:avLst/>
          </a:prstGeom>
          <a:noFill/>
        </p:spPr>
        <p:txBody>
          <a:bodyPr wrap="square" rtlCol="0">
            <a:spAutoFit/>
          </a:bodyPr>
          <a:lstStyle/>
          <a:p>
            <a:r>
              <a:rPr lang="es-ES" sz="3600" b="1" dirty="0">
                <a:solidFill>
                  <a:schemeClr val="tx2">
                    <a:lumMod val="75000"/>
                  </a:schemeClr>
                </a:solidFill>
              </a:rPr>
              <a:t>CARACTERISTICAS</a:t>
            </a:r>
          </a:p>
          <a:p>
            <a:pPr marL="457200" indent="-457200">
              <a:buFont typeface="Arial" panose="020B0604020202020204" pitchFamily="34" charset="0"/>
              <a:buChar char="•"/>
            </a:pPr>
            <a:r>
              <a:rPr lang="es-ES" sz="2800" dirty="0">
                <a:solidFill>
                  <a:schemeClr val="tx2">
                    <a:lumMod val="75000"/>
                  </a:schemeClr>
                </a:solidFill>
              </a:rPr>
              <a:t>Los reumatismos de partes blandas son un amplio grupo de afecciones reumáticas de diferentes causas y variadas manifestaciones clínicas. </a:t>
            </a:r>
          </a:p>
          <a:p>
            <a:pPr marL="457200" indent="-457200">
              <a:buFont typeface="Arial" panose="020B0604020202020204" pitchFamily="34" charset="0"/>
              <a:buChar char="•"/>
            </a:pPr>
            <a:r>
              <a:rPr lang="es-ES" sz="2800" dirty="0">
                <a:solidFill>
                  <a:schemeClr val="tx2">
                    <a:lumMod val="75000"/>
                  </a:schemeClr>
                </a:solidFill>
              </a:rPr>
              <a:t>Aproximadamente la tercera parte de los pacientes que atiende el reumatólogo fuera del ámbito hospitalario tiene un reumatismo de parte blanda </a:t>
            </a:r>
          </a:p>
          <a:p>
            <a:pPr marL="457200" indent="-457200">
              <a:buFont typeface="Arial" panose="020B0604020202020204" pitchFamily="34" charset="0"/>
              <a:buChar char="•"/>
            </a:pPr>
            <a:r>
              <a:rPr lang="es-ES" sz="2800" dirty="0">
                <a:solidFill>
                  <a:schemeClr val="tx2">
                    <a:lumMod val="75000"/>
                  </a:schemeClr>
                </a:solidFill>
              </a:rPr>
              <a:t>Se ha estimado que el 95 % de las personas que llegan a la adultes han sufrido al menos un reumatismo de partes blandas</a:t>
            </a:r>
          </a:p>
        </p:txBody>
      </p:sp>
    </p:spTree>
    <p:extLst>
      <p:ext uri="{BB962C8B-B14F-4D97-AF65-F5344CB8AC3E}">
        <p14:creationId xmlns:p14="http://schemas.microsoft.com/office/powerpoint/2010/main" val="1221823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ACD21C00-76C8-D5DA-7757-ACA7419B712A}"/>
              </a:ext>
            </a:extLst>
          </p:cNvPr>
          <p:cNvSpPr txBox="1"/>
          <p:nvPr/>
        </p:nvSpPr>
        <p:spPr>
          <a:xfrm>
            <a:off x="1437768" y="476672"/>
            <a:ext cx="6734632" cy="6001643"/>
          </a:xfrm>
          <a:prstGeom prst="rect">
            <a:avLst/>
          </a:prstGeom>
          <a:noFill/>
        </p:spPr>
        <p:txBody>
          <a:bodyPr wrap="square" rtlCol="0">
            <a:spAutoFit/>
          </a:bodyPr>
          <a:lstStyle/>
          <a:p>
            <a:r>
              <a:rPr lang="es-ES" sz="2400" b="1" dirty="0">
                <a:solidFill>
                  <a:schemeClr val="tx2">
                    <a:lumMod val="75000"/>
                  </a:schemeClr>
                </a:solidFill>
              </a:rPr>
              <a:t>Reumatismo de partes blandas localizados</a:t>
            </a:r>
          </a:p>
          <a:p>
            <a:pPr marL="342900" indent="-342900">
              <a:buFont typeface="Arial" panose="020B0604020202020204" pitchFamily="34" charset="0"/>
              <a:buChar char="•"/>
            </a:pPr>
            <a:r>
              <a:rPr lang="es-ES" sz="2400" dirty="0">
                <a:solidFill>
                  <a:schemeClr val="tx2">
                    <a:lumMod val="75000"/>
                  </a:schemeClr>
                </a:solidFill>
              </a:rPr>
              <a:t>Bursitis, las tendinitis y fascitis</a:t>
            </a:r>
          </a:p>
          <a:p>
            <a:pPr marL="342900" indent="-342900" algn="l">
              <a:buFont typeface="Arial" panose="020B0604020202020204" pitchFamily="34" charset="0"/>
              <a:buChar char="•"/>
            </a:pPr>
            <a:r>
              <a:rPr lang="es-ES" sz="2400" b="0" i="0" u="none" strike="noStrike" baseline="0" dirty="0">
                <a:solidFill>
                  <a:schemeClr val="tx2">
                    <a:lumMod val="75000"/>
                  </a:schemeClr>
                </a:solidFill>
              </a:rPr>
              <a:t>Neuropatías por compresión</a:t>
            </a:r>
          </a:p>
          <a:p>
            <a:pPr marL="342900" indent="-342900" algn="l">
              <a:buFont typeface="Arial" panose="020B0604020202020204" pitchFamily="34" charset="0"/>
              <a:buChar char="•"/>
            </a:pPr>
            <a:r>
              <a:rPr lang="es-ES" sz="2400" b="0" i="0" u="none" strike="noStrike" baseline="0" dirty="0">
                <a:solidFill>
                  <a:schemeClr val="tx2">
                    <a:lumMod val="75000"/>
                  </a:schemeClr>
                </a:solidFill>
              </a:rPr>
              <a:t>Síndrome doloroso regional complejo</a:t>
            </a:r>
          </a:p>
          <a:p>
            <a:pPr algn="l"/>
            <a:r>
              <a:rPr lang="es-ES" sz="2400" b="1" i="0" u="none" strike="noStrike" baseline="0" dirty="0">
                <a:solidFill>
                  <a:schemeClr val="tx2">
                    <a:lumMod val="75000"/>
                  </a:schemeClr>
                </a:solidFill>
              </a:rPr>
              <a:t>Reumatismo de partes blandas generalizados</a:t>
            </a:r>
          </a:p>
          <a:p>
            <a:pPr marL="342900" indent="-342900" algn="l">
              <a:buFont typeface="Arial" panose="020B0604020202020204" pitchFamily="34" charset="0"/>
              <a:buChar char="•"/>
            </a:pPr>
            <a:r>
              <a:rPr lang="es-ES" sz="2400" b="0" i="0" u="none" strike="noStrike" baseline="0" dirty="0">
                <a:solidFill>
                  <a:schemeClr val="tx2">
                    <a:lumMod val="75000"/>
                  </a:schemeClr>
                </a:solidFill>
              </a:rPr>
              <a:t>Fibromialgia</a:t>
            </a:r>
          </a:p>
          <a:p>
            <a:pPr marL="342900" indent="-342900" algn="l">
              <a:buFont typeface="Arial" panose="020B0604020202020204" pitchFamily="34" charset="0"/>
              <a:buChar char="•"/>
            </a:pPr>
            <a:r>
              <a:rPr lang="es-ES" sz="2400" b="0" i="0" u="none" strike="noStrike" baseline="0" dirty="0">
                <a:solidFill>
                  <a:schemeClr val="tx2">
                    <a:lumMod val="75000"/>
                  </a:schemeClr>
                </a:solidFill>
              </a:rPr>
              <a:t>Dolor musculoesquelético en niños</a:t>
            </a:r>
          </a:p>
          <a:p>
            <a:pPr marL="342900" indent="-342900" algn="l">
              <a:buFont typeface="Arial" panose="020B0604020202020204" pitchFamily="34" charset="0"/>
              <a:buChar char="•"/>
            </a:pPr>
            <a:r>
              <a:rPr lang="es-ES" sz="2400" b="0" i="0" u="none" strike="noStrike" baseline="0" dirty="0">
                <a:solidFill>
                  <a:schemeClr val="tx2">
                    <a:lumMod val="75000"/>
                  </a:schemeClr>
                </a:solidFill>
              </a:rPr>
              <a:t>Distrofias simpáticas reflejas</a:t>
            </a:r>
          </a:p>
          <a:p>
            <a:pPr algn="l"/>
            <a:r>
              <a:rPr lang="es-ES" sz="2400" b="1" dirty="0">
                <a:solidFill>
                  <a:schemeClr val="tx2">
                    <a:lumMod val="75000"/>
                  </a:schemeClr>
                </a:solidFill>
              </a:rPr>
              <a:t>Síndromes dolorosos regionales</a:t>
            </a:r>
          </a:p>
          <a:p>
            <a:pPr marL="342900" indent="-342900" algn="l">
              <a:buFont typeface="Arial" panose="020B0604020202020204" pitchFamily="34" charset="0"/>
              <a:buChar char="•"/>
            </a:pPr>
            <a:r>
              <a:rPr lang="es-ES" sz="2400" dirty="0">
                <a:solidFill>
                  <a:schemeClr val="tx2">
                    <a:lumMod val="75000"/>
                  </a:schemeClr>
                </a:solidFill>
              </a:rPr>
              <a:t>mano dolorosa</a:t>
            </a:r>
          </a:p>
          <a:p>
            <a:pPr marL="342900" indent="-342900" algn="l">
              <a:buFont typeface="Arial" panose="020B0604020202020204" pitchFamily="34" charset="0"/>
              <a:buChar char="•"/>
            </a:pPr>
            <a:r>
              <a:rPr lang="es-ES" sz="2400" dirty="0">
                <a:solidFill>
                  <a:schemeClr val="tx2">
                    <a:lumMod val="75000"/>
                  </a:schemeClr>
                </a:solidFill>
              </a:rPr>
              <a:t>hombro doloroso</a:t>
            </a:r>
          </a:p>
          <a:p>
            <a:pPr marL="342900" indent="-342900" algn="l">
              <a:buFont typeface="Arial" panose="020B0604020202020204" pitchFamily="34" charset="0"/>
              <a:buChar char="•"/>
            </a:pPr>
            <a:r>
              <a:rPr lang="es-ES" sz="2400" dirty="0">
                <a:solidFill>
                  <a:schemeClr val="tx2">
                    <a:lumMod val="75000"/>
                  </a:schemeClr>
                </a:solidFill>
              </a:rPr>
              <a:t>cadera dolorosa</a:t>
            </a:r>
          </a:p>
          <a:p>
            <a:pPr marL="342900" indent="-342900" algn="l">
              <a:buFont typeface="Arial" panose="020B0604020202020204" pitchFamily="34" charset="0"/>
              <a:buChar char="•"/>
            </a:pPr>
            <a:r>
              <a:rPr lang="es-ES" sz="2400" dirty="0">
                <a:solidFill>
                  <a:schemeClr val="tx2">
                    <a:lumMod val="75000"/>
                  </a:schemeClr>
                </a:solidFill>
              </a:rPr>
              <a:t>rodilla dolorosa</a:t>
            </a:r>
          </a:p>
          <a:p>
            <a:pPr marL="342900" indent="-342900" algn="l">
              <a:buFont typeface="Arial" panose="020B0604020202020204" pitchFamily="34" charset="0"/>
              <a:buChar char="•"/>
            </a:pPr>
            <a:r>
              <a:rPr lang="es-ES" sz="2400" dirty="0">
                <a:solidFill>
                  <a:schemeClr val="tx2">
                    <a:lumMod val="75000"/>
                  </a:schemeClr>
                </a:solidFill>
              </a:rPr>
              <a:t>pie doloroso</a:t>
            </a:r>
          </a:p>
          <a:p>
            <a:pPr marL="342900" indent="-342900" algn="l">
              <a:buFont typeface="Arial" panose="020B0604020202020204" pitchFamily="34" charset="0"/>
              <a:buChar char="•"/>
            </a:pPr>
            <a:r>
              <a:rPr lang="es-ES" sz="2400" dirty="0">
                <a:solidFill>
                  <a:schemeClr val="tx2">
                    <a:lumMod val="75000"/>
                  </a:schemeClr>
                </a:solidFill>
              </a:rPr>
              <a:t>dolor cervical</a:t>
            </a:r>
          </a:p>
          <a:p>
            <a:pPr marL="342900" indent="-342900" algn="l">
              <a:buFont typeface="Arial" panose="020B0604020202020204" pitchFamily="34" charset="0"/>
              <a:buChar char="•"/>
            </a:pPr>
            <a:r>
              <a:rPr lang="es-ES" sz="2400" dirty="0">
                <a:solidFill>
                  <a:schemeClr val="tx2">
                    <a:lumMod val="75000"/>
                  </a:schemeClr>
                </a:solidFill>
              </a:rPr>
              <a:t>enfermedad discal lumbar degenerativa</a:t>
            </a:r>
          </a:p>
        </p:txBody>
      </p:sp>
    </p:spTree>
    <p:extLst>
      <p:ext uri="{BB962C8B-B14F-4D97-AF65-F5344CB8AC3E}">
        <p14:creationId xmlns:p14="http://schemas.microsoft.com/office/powerpoint/2010/main" val="2785325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47A4149F-8B93-A24A-535D-D1513AD91CEF}"/>
              </a:ext>
            </a:extLst>
          </p:cNvPr>
          <p:cNvSpPr txBox="1"/>
          <p:nvPr/>
        </p:nvSpPr>
        <p:spPr>
          <a:xfrm>
            <a:off x="611560" y="908720"/>
            <a:ext cx="8175282" cy="3600986"/>
          </a:xfrm>
          <a:prstGeom prst="rect">
            <a:avLst/>
          </a:prstGeom>
          <a:noFill/>
        </p:spPr>
        <p:txBody>
          <a:bodyPr wrap="square" rtlCol="0">
            <a:spAutoFit/>
          </a:bodyPr>
          <a:lstStyle/>
          <a:p>
            <a:r>
              <a:rPr lang="es-ES" sz="3600" b="1" dirty="0">
                <a:solidFill>
                  <a:schemeClr val="tx2">
                    <a:lumMod val="75000"/>
                  </a:schemeClr>
                </a:solidFill>
              </a:rPr>
              <a:t>Bursas (bolsa)</a:t>
            </a:r>
          </a:p>
          <a:p>
            <a:pPr algn="l"/>
            <a:r>
              <a:rPr lang="es-ES" sz="2400" b="0" i="0" u="none" strike="noStrike" baseline="0" dirty="0">
                <a:solidFill>
                  <a:schemeClr val="tx2">
                    <a:lumMod val="75000"/>
                  </a:schemeClr>
                </a:solidFill>
              </a:rPr>
              <a:t>Las bursas son sacos sinoviales cuya función es promover el deslizamiento de los tejidos adyacentes.</a:t>
            </a:r>
          </a:p>
          <a:p>
            <a:pPr algn="l"/>
            <a:endParaRPr lang="es-ES" sz="2400" b="1" dirty="0">
              <a:solidFill>
                <a:schemeClr val="tx2">
                  <a:lumMod val="75000"/>
                </a:schemeClr>
              </a:solidFill>
            </a:endParaRPr>
          </a:p>
          <a:p>
            <a:pPr algn="l"/>
            <a:r>
              <a:rPr lang="es-ES" sz="2400" b="1" dirty="0">
                <a:solidFill>
                  <a:schemeClr val="tx2">
                    <a:lumMod val="75000"/>
                  </a:schemeClr>
                </a:solidFill>
              </a:rPr>
              <a:t>Bursas superficiales :</a:t>
            </a:r>
            <a:r>
              <a:rPr lang="es-ES" sz="2400" dirty="0">
                <a:solidFill>
                  <a:schemeClr val="tx2">
                    <a:lumMod val="75000"/>
                  </a:schemeClr>
                </a:solidFill>
              </a:rPr>
              <a:t> Sobre prominencias óseas: olecraneana y la prepatelar</a:t>
            </a:r>
          </a:p>
          <a:p>
            <a:pPr algn="l"/>
            <a:r>
              <a:rPr lang="es-ES" sz="2400" dirty="0">
                <a:solidFill>
                  <a:schemeClr val="tx2">
                    <a:lumMod val="75000"/>
                  </a:schemeClr>
                </a:solidFill>
              </a:rPr>
              <a:t>Bursitis traumática, séptica, por microcristales de acido úrico o reumatoide, otras enfermedades reumáticas</a:t>
            </a:r>
          </a:p>
          <a:p>
            <a:pPr algn="l"/>
            <a:endParaRPr lang="es-ES" sz="2400" b="1" dirty="0">
              <a:solidFill>
                <a:schemeClr val="tx2">
                  <a:lumMod val="75000"/>
                </a:schemeClr>
              </a:solidFill>
            </a:endParaRPr>
          </a:p>
        </p:txBody>
      </p:sp>
    </p:spTree>
    <p:extLst>
      <p:ext uri="{BB962C8B-B14F-4D97-AF65-F5344CB8AC3E}">
        <p14:creationId xmlns:p14="http://schemas.microsoft.com/office/powerpoint/2010/main" val="3274278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pic>
        <p:nvPicPr>
          <p:cNvPr id="3" name="Imagen 2">
            <a:extLst>
              <a:ext uri="{FF2B5EF4-FFF2-40B4-BE49-F238E27FC236}">
                <a16:creationId xmlns:a16="http://schemas.microsoft.com/office/drawing/2014/main" id="{9AB8BB66-DD1D-55F3-35EB-C945FDD300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1900" y="1441028"/>
            <a:ext cx="4140200" cy="4940300"/>
          </a:xfrm>
          <a:prstGeom prst="rect">
            <a:avLst/>
          </a:prstGeom>
        </p:spPr>
      </p:pic>
      <p:sp>
        <p:nvSpPr>
          <p:cNvPr id="4" name="CuadroTexto 3">
            <a:extLst>
              <a:ext uri="{FF2B5EF4-FFF2-40B4-BE49-F238E27FC236}">
                <a16:creationId xmlns:a16="http://schemas.microsoft.com/office/drawing/2014/main" id="{28CF65B2-AE0B-D6B6-A386-4D46328A83AD}"/>
              </a:ext>
            </a:extLst>
          </p:cNvPr>
          <p:cNvSpPr txBox="1"/>
          <p:nvPr/>
        </p:nvSpPr>
        <p:spPr>
          <a:xfrm>
            <a:off x="1727684" y="6444044"/>
            <a:ext cx="5688632" cy="369332"/>
          </a:xfrm>
          <a:prstGeom prst="rect">
            <a:avLst/>
          </a:prstGeom>
          <a:noFill/>
        </p:spPr>
        <p:txBody>
          <a:bodyPr wrap="square" rtlCol="0">
            <a:spAutoFit/>
          </a:bodyPr>
          <a:lstStyle/>
          <a:p>
            <a:pPr algn="l"/>
            <a:r>
              <a:rPr lang="es-ES" sz="1800" b="1" i="0" u="none" strike="noStrike" baseline="0" dirty="0">
                <a:solidFill>
                  <a:srgbClr val="6D6E70"/>
                </a:solidFill>
                <a:latin typeface="Frutiger-Bold"/>
              </a:rPr>
              <a:t>Canoso JJ, </a:t>
            </a:r>
            <a:r>
              <a:rPr lang="es-ES" sz="1800" b="1" i="0" u="none" strike="noStrike" baseline="0" dirty="0" err="1">
                <a:solidFill>
                  <a:srgbClr val="6D6E70"/>
                </a:solidFill>
                <a:latin typeface="Frutiger-Bold"/>
              </a:rPr>
              <a:t>Sheckman</a:t>
            </a:r>
            <a:r>
              <a:rPr lang="es-ES" sz="1800" b="1" i="0" u="none" strike="noStrike" baseline="0" dirty="0">
                <a:solidFill>
                  <a:srgbClr val="6D6E70"/>
                </a:solidFill>
                <a:latin typeface="Frutiger-Bold"/>
              </a:rPr>
              <a:t> PR, J </a:t>
            </a:r>
            <a:r>
              <a:rPr lang="es-ES" sz="1800" b="1" i="0" u="none" strike="noStrike" baseline="0" dirty="0" err="1">
                <a:solidFill>
                  <a:srgbClr val="6D6E70"/>
                </a:solidFill>
                <a:latin typeface="Frutiger-Bold"/>
              </a:rPr>
              <a:t>Rheumatol</a:t>
            </a:r>
            <a:r>
              <a:rPr lang="es-ES" b="1" dirty="0">
                <a:solidFill>
                  <a:srgbClr val="6D6E70"/>
                </a:solidFill>
                <a:latin typeface="Frutiger-Bold"/>
              </a:rPr>
              <a:t> </a:t>
            </a:r>
            <a:r>
              <a:rPr lang="es-ES" sz="1800" b="1" i="0" u="none" strike="noStrike" baseline="0" dirty="0">
                <a:solidFill>
                  <a:srgbClr val="6D6E70"/>
                </a:solidFill>
                <a:latin typeface="Frutiger-Bold"/>
              </a:rPr>
              <a:t>1979;6:96-102).</a:t>
            </a:r>
            <a:endParaRPr lang="es-ES" dirty="0"/>
          </a:p>
        </p:txBody>
      </p:sp>
      <p:sp>
        <p:nvSpPr>
          <p:cNvPr id="5" name="CuadroTexto 4">
            <a:extLst>
              <a:ext uri="{FF2B5EF4-FFF2-40B4-BE49-F238E27FC236}">
                <a16:creationId xmlns:a16="http://schemas.microsoft.com/office/drawing/2014/main" id="{5CD6CFE2-22AC-4595-6D96-88E5BB441C89}"/>
              </a:ext>
            </a:extLst>
          </p:cNvPr>
          <p:cNvSpPr txBox="1"/>
          <p:nvPr/>
        </p:nvSpPr>
        <p:spPr>
          <a:xfrm>
            <a:off x="2051720" y="764704"/>
            <a:ext cx="5688632" cy="461665"/>
          </a:xfrm>
          <a:prstGeom prst="rect">
            <a:avLst/>
          </a:prstGeom>
          <a:noFill/>
        </p:spPr>
        <p:txBody>
          <a:bodyPr wrap="square" rtlCol="0">
            <a:spAutoFit/>
          </a:bodyPr>
          <a:lstStyle/>
          <a:p>
            <a:pPr algn="ctr"/>
            <a:r>
              <a:rPr lang="es-ES" sz="2400" dirty="0">
                <a:solidFill>
                  <a:schemeClr val="tx2">
                    <a:lumMod val="75000"/>
                  </a:schemeClr>
                </a:solidFill>
              </a:rPr>
              <a:t>Bursitis retroolecraneana séptica</a:t>
            </a:r>
          </a:p>
        </p:txBody>
      </p:sp>
    </p:spTree>
    <p:extLst>
      <p:ext uri="{BB962C8B-B14F-4D97-AF65-F5344CB8AC3E}">
        <p14:creationId xmlns:p14="http://schemas.microsoft.com/office/powerpoint/2010/main" val="1474240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CA2D71EE-EE09-33E8-67B2-DD02508F09D7}"/>
              </a:ext>
            </a:extLst>
          </p:cNvPr>
          <p:cNvSpPr txBox="1"/>
          <p:nvPr/>
        </p:nvSpPr>
        <p:spPr>
          <a:xfrm>
            <a:off x="683568" y="1124744"/>
            <a:ext cx="7848872"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1F497D">
                    <a:lumMod val="75000"/>
                  </a:srgbClr>
                </a:solidFill>
                <a:effectLst/>
                <a:uLnTx/>
                <a:uFillTx/>
                <a:latin typeface="Calibri"/>
                <a:ea typeface="+mn-ea"/>
                <a:cs typeface="+mn-cs"/>
              </a:rPr>
              <a:t>Profundas: </a:t>
            </a:r>
            <a:r>
              <a:rPr kumimoji="0" lang="es-ES" sz="2400" b="0" i="0" u="none" strike="noStrike" kern="1200" cap="none" spc="0" normalizeH="0" baseline="0" noProof="0" dirty="0">
                <a:ln>
                  <a:noFill/>
                </a:ln>
                <a:solidFill>
                  <a:srgbClr val="1F497D">
                    <a:lumMod val="75000"/>
                  </a:srgbClr>
                </a:solidFill>
                <a:effectLst/>
                <a:uLnTx/>
                <a:uFillTx/>
                <a:latin typeface="Calibri"/>
                <a:ea typeface="+mn-ea"/>
                <a:cs typeface="+mn-cs"/>
              </a:rPr>
              <a:t>bursa subacromial y gemelo-semimembranosa se comunican con la articulación subyacente;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2400" b="0" i="0" u="none" strike="noStrike" kern="1200" cap="none" spc="0" normalizeH="0" baseline="0" noProof="0" dirty="0">
                <a:ln>
                  <a:noFill/>
                </a:ln>
                <a:solidFill>
                  <a:srgbClr val="1F497D">
                    <a:lumMod val="75000"/>
                  </a:srgbClr>
                </a:solidFill>
                <a:effectLst/>
                <a:uLnTx/>
                <a:uFillTx/>
                <a:ea typeface="+mn-ea"/>
                <a:cs typeface="+mn-cs"/>
              </a:rPr>
              <a:t>Infrapatelar</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2400" b="0" i="0" u="none" strike="noStrike" kern="1200" cap="none" spc="0" normalizeH="0" baseline="0" noProof="0" dirty="0">
                <a:ln>
                  <a:noFill/>
                </a:ln>
                <a:solidFill>
                  <a:srgbClr val="1F497D">
                    <a:lumMod val="75000"/>
                  </a:srgbClr>
                </a:solidFill>
                <a:effectLst/>
                <a:uLnTx/>
                <a:uFillTx/>
                <a:ea typeface="+mn-ea"/>
                <a:cs typeface="+mn-cs"/>
              </a:rPr>
              <a:t>Trocantérica (síndrome de dolor peritrocantérico)</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2400" b="0" i="0" u="none" strike="noStrike" kern="1200" cap="none" spc="0" normalizeH="0" baseline="0" noProof="0" dirty="0">
                <a:ln>
                  <a:noFill/>
                </a:ln>
                <a:solidFill>
                  <a:srgbClr val="1F497D">
                    <a:lumMod val="75000"/>
                  </a:srgbClr>
                </a:solidFill>
                <a:effectLst/>
                <a:uLnTx/>
                <a:uFillTx/>
                <a:ea typeface="+mn-ea"/>
                <a:cs typeface="+mn-cs"/>
              </a:rPr>
              <a:t>Isquioglútea (Bursitis isquioglútea)</a:t>
            </a:r>
          </a:p>
          <a:p>
            <a:pPr marL="342900" indent="-342900">
              <a:buFont typeface="Arial" panose="020B0604020202020204" pitchFamily="34" charset="0"/>
              <a:buChar char="•"/>
            </a:pPr>
            <a:r>
              <a:rPr lang="es-ES" sz="2400" b="0" i="0" u="none" strike="noStrike" baseline="0" dirty="0">
                <a:solidFill>
                  <a:schemeClr val="tx2">
                    <a:lumMod val="75000"/>
                  </a:schemeClr>
                </a:solidFill>
              </a:rPr>
              <a:t>Anserina (Bursitis anserina)</a:t>
            </a:r>
          </a:p>
          <a:p>
            <a:pPr marL="342900" indent="-342900">
              <a:buFont typeface="Arial" panose="020B0604020202020204" pitchFamily="34" charset="0"/>
              <a:buChar char="•"/>
            </a:pPr>
            <a:r>
              <a:rPr lang="es-ES" sz="2400" dirty="0">
                <a:solidFill>
                  <a:schemeClr val="tx2">
                    <a:lumMod val="75000"/>
                  </a:schemeClr>
                </a:solidFill>
              </a:rPr>
              <a:t>bursa gastrocnemio/semimembranosa (</a:t>
            </a:r>
            <a:r>
              <a:rPr lang="pt-BR" sz="2400" dirty="0">
                <a:solidFill>
                  <a:schemeClr val="tx2">
                    <a:lumMod val="75000"/>
                  </a:schemeClr>
                </a:solidFill>
              </a:rPr>
              <a:t>Quiste poplíteo o de Baker)</a:t>
            </a:r>
            <a:endParaRPr lang="es-ES" sz="2400" dirty="0">
              <a:solidFill>
                <a:schemeClr val="tx2">
                  <a:lumMod val="75000"/>
                </a:schemeClr>
              </a:solidFill>
            </a:endParaRPr>
          </a:p>
          <a:p>
            <a:pPr marL="342900" indent="-342900">
              <a:buFont typeface="Arial" panose="020B0604020202020204" pitchFamily="34" charset="0"/>
              <a:buChar char="•"/>
            </a:pPr>
            <a:r>
              <a:rPr lang="es-ES" sz="2400" dirty="0">
                <a:solidFill>
                  <a:schemeClr val="tx2">
                    <a:lumMod val="75000"/>
                  </a:schemeClr>
                </a:solidFill>
              </a:rPr>
              <a:t>Retrocalcánea (Bursitis retrocalcánea)</a:t>
            </a:r>
          </a:p>
          <a:p>
            <a:pPr marL="342900" indent="-342900">
              <a:buFont typeface="Arial" panose="020B0604020202020204" pitchFamily="34" charset="0"/>
              <a:buChar char="•"/>
            </a:pPr>
            <a:r>
              <a:rPr lang="es-ES" sz="2400" dirty="0">
                <a:solidFill>
                  <a:schemeClr val="tx2">
                    <a:lumMod val="75000"/>
                  </a:schemeClr>
                </a:solidFill>
              </a:rPr>
              <a:t>Bursitis Aquílea superficial</a:t>
            </a:r>
          </a:p>
          <a:p>
            <a:endParaRPr lang="es-ES" sz="2400" dirty="0">
              <a:solidFill>
                <a:schemeClr val="tx2">
                  <a:lumMod val="75000"/>
                </a:schemeClr>
              </a:solidFill>
            </a:endParaRPr>
          </a:p>
        </p:txBody>
      </p:sp>
    </p:spTree>
    <p:extLst>
      <p:ext uri="{BB962C8B-B14F-4D97-AF65-F5344CB8AC3E}">
        <p14:creationId xmlns:p14="http://schemas.microsoft.com/office/powerpoint/2010/main" val="2219897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pic>
        <p:nvPicPr>
          <p:cNvPr id="3" name="Imagen 2">
            <a:extLst>
              <a:ext uri="{FF2B5EF4-FFF2-40B4-BE49-F238E27FC236}">
                <a16:creationId xmlns:a16="http://schemas.microsoft.com/office/drawing/2014/main" id="{2DDF723F-CF2F-081A-08B2-E72983539D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5817" y="643416"/>
            <a:ext cx="3084766" cy="4657792"/>
          </a:xfrm>
          <a:prstGeom prst="rect">
            <a:avLst/>
          </a:prstGeom>
        </p:spPr>
      </p:pic>
      <p:sp>
        <p:nvSpPr>
          <p:cNvPr id="4" name="CuadroTexto 3">
            <a:extLst>
              <a:ext uri="{FF2B5EF4-FFF2-40B4-BE49-F238E27FC236}">
                <a16:creationId xmlns:a16="http://schemas.microsoft.com/office/drawing/2014/main" id="{A2448876-21E1-5D22-B7FF-515AB5C1F093}"/>
              </a:ext>
            </a:extLst>
          </p:cNvPr>
          <p:cNvSpPr txBox="1"/>
          <p:nvPr/>
        </p:nvSpPr>
        <p:spPr>
          <a:xfrm>
            <a:off x="285720" y="5445224"/>
            <a:ext cx="8501122" cy="1200329"/>
          </a:xfrm>
          <a:prstGeom prst="rect">
            <a:avLst/>
          </a:prstGeom>
          <a:noFill/>
        </p:spPr>
        <p:txBody>
          <a:bodyPr wrap="square" rtlCol="0">
            <a:spAutoFit/>
          </a:bodyPr>
          <a:lstStyle/>
          <a:p>
            <a:pPr algn="ctr"/>
            <a:r>
              <a:rPr lang="es-ES" sz="2400" dirty="0">
                <a:solidFill>
                  <a:schemeClr val="tx2">
                    <a:lumMod val="75000"/>
                  </a:schemeClr>
                </a:solidFill>
              </a:rPr>
              <a:t>Bursas de la cara medial de la rodilla </a:t>
            </a:r>
          </a:p>
          <a:p>
            <a:r>
              <a:rPr lang="es-ES" sz="2400" dirty="0">
                <a:solidFill>
                  <a:schemeClr val="tx2">
                    <a:lumMod val="75000"/>
                  </a:schemeClr>
                </a:solidFill>
              </a:rPr>
              <a:t>A: bursa anserina; S: bursa </a:t>
            </a:r>
            <a:r>
              <a:rPr lang="es-ES" sz="2400" dirty="0" err="1">
                <a:solidFill>
                  <a:schemeClr val="tx2">
                    <a:lumMod val="75000"/>
                  </a:schemeClr>
                </a:solidFill>
              </a:rPr>
              <a:t>subligamentaria</a:t>
            </a:r>
            <a:r>
              <a:rPr lang="es-ES" sz="2400" dirty="0">
                <a:solidFill>
                  <a:schemeClr val="tx2">
                    <a:lumMod val="75000"/>
                  </a:schemeClr>
                </a:solidFill>
              </a:rPr>
              <a:t> o “sin fama y sin nombre”; SM: bursa semimembranosa.</a:t>
            </a:r>
          </a:p>
        </p:txBody>
      </p:sp>
    </p:spTree>
    <p:extLst>
      <p:ext uri="{BB962C8B-B14F-4D97-AF65-F5344CB8AC3E}">
        <p14:creationId xmlns:p14="http://schemas.microsoft.com/office/powerpoint/2010/main" val="3816061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5 Conector recto"/>
          <p:cNvCxnSpPr/>
          <p:nvPr/>
        </p:nvCxnSpPr>
        <p:spPr>
          <a:xfrm>
            <a:off x="285720" y="428604"/>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285720" y="90050"/>
            <a:ext cx="7358114" cy="307777"/>
          </a:xfrm>
          <a:prstGeom prst="rect">
            <a:avLst/>
          </a:prstGeom>
          <a:noFill/>
        </p:spPr>
        <p:txBody>
          <a:bodyPr wrap="square" rtlCol="0">
            <a:spAutoFit/>
          </a:bodyPr>
          <a:lstStyle/>
          <a:p>
            <a:pPr algn="ctr"/>
            <a:r>
              <a:rPr lang="es-ES" sz="1400" dirty="0">
                <a:solidFill>
                  <a:schemeClr val="tx2">
                    <a:lumMod val="50000"/>
                  </a:schemeClr>
                </a:solidFill>
              </a:rPr>
              <a:t>Maestría de atención integral al paciente reumático</a:t>
            </a:r>
          </a:p>
        </p:txBody>
      </p:sp>
      <p:sp>
        <p:nvSpPr>
          <p:cNvPr id="2" name="CuadroTexto 1">
            <a:extLst>
              <a:ext uri="{FF2B5EF4-FFF2-40B4-BE49-F238E27FC236}">
                <a16:creationId xmlns:a16="http://schemas.microsoft.com/office/drawing/2014/main" id="{6097ADB9-CE3B-B14C-6E06-EFE83D48B9F2}"/>
              </a:ext>
            </a:extLst>
          </p:cNvPr>
          <p:cNvSpPr txBox="1"/>
          <p:nvPr/>
        </p:nvSpPr>
        <p:spPr>
          <a:xfrm>
            <a:off x="357158" y="908720"/>
            <a:ext cx="8501122" cy="3231654"/>
          </a:xfrm>
          <a:prstGeom prst="rect">
            <a:avLst/>
          </a:prstGeom>
          <a:noFill/>
        </p:spPr>
        <p:txBody>
          <a:bodyPr wrap="square" rtlCol="0">
            <a:spAutoFit/>
          </a:bodyPr>
          <a:lstStyle/>
          <a:p>
            <a:r>
              <a:rPr lang="es-ES" sz="3600" b="1" i="0" u="none" strike="noStrike" baseline="0" dirty="0">
                <a:solidFill>
                  <a:schemeClr val="tx2">
                    <a:lumMod val="75000"/>
                  </a:schemeClr>
                </a:solidFill>
              </a:rPr>
              <a:t>Tendinopatías</a:t>
            </a:r>
          </a:p>
          <a:p>
            <a:r>
              <a:rPr lang="es-ES" sz="2400" dirty="0">
                <a:solidFill>
                  <a:schemeClr val="tx2">
                    <a:lumMod val="75000"/>
                  </a:schemeClr>
                </a:solidFill>
              </a:rPr>
              <a:t>Las tendinopatías son entidades comunes en la población general y un motivo frecuente de consulta en medicina de atención primaria, reumatológica y ortopédica. son estructuras de colágeno Son estructuras altamente organizadas y de gran fuerza tensora y elasticidad, cuya principal función es transmitir la fuerza muscular al hueso</a:t>
            </a:r>
          </a:p>
          <a:p>
            <a:endParaRPr lang="es-ES" sz="2400" dirty="0">
              <a:solidFill>
                <a:schemeClr val="tx2">
                  <a:lumMod val="75000"/>
                </a:schemeClr>
              </a:solidFill>
            </a:endParaRPr>
          </a:p>
        </p:txBody>
      </p:sp>
    </p:spTree>
    <p:extLst>
      <p:ext uri="{BB962C8B-B14F-4D97-AF65-F5344CB8AC3E}">
        <p14:creationId xmlns:p14="http://schemas.microsoft.com/office/powerpoint/2010/main" val="14480253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572</TotalTime>
  <Words>1497</Words>
  <Application>Microsoft Office PowerPoint</Application>
  <PresentationFormat>Presentación en pantalla (4:3)</PresentationFormat>
  <Paragraphs>163</Paragraphs>
  <Slides>21</Slides>
  <Notes>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Arial</vt:lpstr>
      <vt:lpstr>Calibri</vt:lpstr>
      <vt:lpstr>Frutiger-Bold</vt:lpstr>
      <vt:lpstr>MinionPro-Regular</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LABCEL</dc:creator>
  <cp:lastModifiedBy>José</cp:lastModifiedBy>
  <cp:revision>8</cp:revision>
  <dcterms:created xsi:type="dcterms:W3CDTF">2023-03-02T18:44:41Z</dcterms:created>
  <dcterms:modified xsi:type="dcterms:W3CDTF">2023-03-02T21:40:05Z</dcterms:modified>
</cp:coreProperties>
</file>