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38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0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6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88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52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6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5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9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5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6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31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763DB1-94E9-4562-8934-42C4D379346E}" type="datetimeFigureOut">
              <a:rPr lang="es-ES" smtClean="0"/>
              <a:t>04/03/2019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499C95-688A-4FE4-BEF5-502E2DBA1D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5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94344" y="194445"/>
            <a:ext cx="12931308" cy="1094508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Presentación de un caso de quiste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renal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02182" y="2408305"/>
            <a:ext cx="5417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Ernesto Izquierdo Rodríguez</a:t>
            </a:r>
          </a:p>
          <a:p>
            <a:r>
              <a:rPr lang="es-ES" sz="3600" dirty="0" err="1" smtClean="0"/>
              <a:t>Angel</a:t>
            </a:r>
            <a:r>
              <a:rPr lang="es-ES" sz="3600" dirty="0" smtClean="0"/>
              <a:t> María Franco Orozco</a:t>
            </a:r>
          </a:p>
          <a:p>
            <a:endParaRPr lang="es-ES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27564" y="2408305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endParaRPr lang="es-E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27564" y="4087091"/>
            <a:ext cx="7287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Tutora</a:t>
            </a:r>
            <a:r>
              <a:rPr lang="es-ES" sz="3600" u="sng" dirty="0" smtClean="0"/>
              <a:t>:</a:t>
            </a:r>
            <a:r>
              <a:rPr lang="es-ES" sz="3200" dirty="0" smtClean="0"/>
              <a:t> </a:t>
            </a:r>
            <a:r>
              <a:rPr lang="es-ES" sz="3600" dirty="0" smtClean="0"/>
              <a:t>Dra. Rosario </a:t>
            </a:r>
            <a:r>
              <a:rPr lang="es-ES" sz="3600" dirty="0" err="1" smtClean="0"/>
              <a:t>Calviac</a:t>
            </a:r>
            <a:r>
              <a:rPr lang="es-ES" sz="3600" dirty="0" smtClean="0"/>
              <a:t> Mendoza</a:t>
            </a:r>
          </a:p>
          <a:p>
            <a:r>
              <a:rPr lang="es-ES" sz="2800" dirty="0" smtClean="0"/>
              <a:t>                        Esp. Urología. Profesora auxiliar.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682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12618" y="762276"/>
            <a:ext cx="77031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Ultrasonido renal y vesical</a:t>
            </a:r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5238" y="1593273"/>
            <a:ext cx="109348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Ri</a:t>
            </a:r>
            <a:r>
              <a:rPr lang="es-ES" sz="2800" dirty="0" smtClean="0"/>
              <a:t>: tamaño y posición normal. Mide 44x24x30 </a:t>
            </a:r>
            <a:r>
              <a:rPr lang="es-ES" sz="2800" dirty="0" err="1" smtClean="0"/>
              <a:t>mm.</a:t>
            </a:r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err="1" smtClean="0"/>
              <a:t>Rd</a:t>
            </a:r>
            <a:r>
              <a:rPr lang="es-ES" sz="2800" dirty="0" smtClean="0"/>
              <a:t>: ectópico pélvico. Parénquima renal de 0,5 </a:t>
            </a:r>
            <a:r>
              <a:rPr lang="es-ES" sz="2800" dirty="0" err="1" smtClean="0"/>
              <a:t>mm.</a:t>
            </a:r>
            <a:r>
              <a:rPr lang="es-ES" sz="2800" dirty="0" smtClean="0"/>
              <a:t> Pelvis y cálices renales muy dilatadas. En estudio </a:t>
            </a:r>
            <a:r>
              <a:rPr lang="es-ES" sz="2800" dirty="0" err="1" smtClean="0"/>
              <a:t>Doppler</a:t>
            </a:r>
            <a:r>
              <a:rPr lang="es-ES" sz="2800" dirty="0" smtClean="0"/>
              <a:t> no se definen vasos anómalos. </a:t>
            </a:r>
          </a:p>
          <a:p>
            <a:endParaRPr lang="es-ES" sz="2400" dirty="0"/>
          </a:p>
          <a:p>
            <a:r>
              <a:rPr lang="es-E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Uretrocistografía</a:t>
            </a:r>
            <a:r>
              <a:rPr lang="es-E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miccional</a:t>
            </a:r>
            <a:r>
              <a:rPr lang="es-ES" sz="4400" dirty="0" smtClean="0"/>
              <a:t>: </a:t>
            </a:r>
          </a:p>
          <a:p>
            <a:r>
              <a:rPr lang="es-ES" sz="2800" dirty="0" err="1"/>
              <a:t>V</a:t>
            </a:r>
            <a:r>
              <a:rPr lang="es-ES" sz="2800" dirty="0" err="1" smtClean="0"/>
              <a:t>egiga</a:t>
            </a:r>
            <a:r>
              <a:rPr lang="es-ES" sz="2800" dirty="0" smtClean="0"/>
              <a:t> normal, uretra sin alteraciones, no demostró reflujo </a:t>
            </a:r>
            <a:r>
              <a:rPr lang="es-ES" sz="2800" dirty="0" err="1" smtClean="0"/>
              <a:t>vesico</a:t>
            </a:r>
            <a:r>
              <a:rPr lang="es-ES" sz="2800" dirty="0" smtClean="0"/>
              <a:t> </a:t>
            </a:r>
            <a:r>
              <a:rPr lang="es-ES" sz="2800" dirty="0" err="1" smtClean="0"/>
              <a:t>ureteral</a:t>
            </a:r>
            <a:r>
              <a:rPr lang="es-ES" sz="2800" dirty="0"/>
              <a:t>.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901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9927" y="839818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3200" dirty="0" smtClean="0"/>
              <a:t>En varias consultas de urología tiene </a:t>
            </a:r>
            <a:r>
              <a:rPr lang="es-ES" sz="3200" dirty="0" err="1" smtClean="0"/>
              <a:t>urocultivos</a:t>
            </a:r>
            <a:r>
              <a:rPr lang="es-ES" sz="3200" dirty="0" smtClean="0"/>
              <a:t> sin crecimiento bacteriano.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3200" dirty="0" smtClean="0"/>
              <a:t>Se realiza ultrasonido evolutivo a los 10 meses de edad e informa: 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90255" y="3726872"/>
            <a:ext cx="901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Riñón izquierdo normal 62x32 mm, parénquima normal.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Riñón derecho con gran imagen multilobulada de paredes finas que llega al hipogastrio 93x47x34 mm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4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164" y="606681"/>
            <a:ext cx="10934007" cy="931303"/>
          </a:xfrm>
        </p:spPr>
        <p:txBody>
          <a:bodyPr>
            <a:noAutofit/>
          </a:bodyPr>
          <a:lstStyle/>
          <a:p>
            <a:r>
              <a:rPr lang="es-E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Gammagrafía renal </a:t>
            </a:r>
            <a:r>
              <a:rPr lang="es-E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DMSA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91730" y="3946615"/>
            <a:ext cx="2842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u="sng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Conclusión:</a:t>
            </a:r>
            <a:endParaRPr lang="es-ES" sz="4400" b="0" u="sng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1730" y="4716056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Mono reno izquierdo.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1052945" y="1537984"/>
            <a:ext cx="9864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Rd</a:t>
            </a:r>
            <a:r>
              <a:rPr lang="es-ES" sz="2800" dirty="0"/>
              <a:t>: no se observa en el estudio. Existen restos de parénquima en su sitio que puede ser atrofia de vida embrionaria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r>
              <a:rPr lang="es-ES" sz="2800" dirty="0" err="1"/>
              <a:t>Ri</a:t>
            </a:r>
            <a:r>
              <a:rPr lang="es-ES" sz="2800" dirty="0"/>
              <a:t>: algo aumentado de tamaño,  irregular en forma afilada hacia el polo inferior.</a:t>
            </a:r>
          </a:p>
        </p:txBody>
      </p:sp>
    </p:spTree>
    <p:extLst>
      <p:ext uri="{BB962C8B-B14F-4D97-AF65-F5344CB8AC3E}">
        <p14:creationId xmlns:p14="http://schemas.microsoft.com/office/powerpoint/2010/main" val="36985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10100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540327"/>
            <a:ext cx="4613563" cy="58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1010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15" y="540327"/>
            <a:ext cx="4565650" cy="58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4334" y="2050472"/>
            <a:ext cx="4319847" cy="1925783"/>
          </a:xfrm>
        </p:spPr>
        <p:txBody>
          <a:bodyPr>
            <a:noAutofit/>
          </a:bodyPr>
          <a:lstStyle/>
          <a:p>
            <a:r>
              <a:rPr lang="es-ES" sz="9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9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4988"/>
            <a:ext cx="10698480" cy="704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Quiste renal simple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4292" y="1055715"/>
            <a:ext cx="108619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/>
              <a:t>El quiste simple se cree que es adquirido, su patogenia exacta no se conoce.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/>
              <a:t>Su incidencia aumenta con la edad, siendo menos de 4% en la infancia y de más de 30% después de los 70 años; no se ha informado de ningún predominio respecto al sexo.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 smtClean="0"/>
              <a:t>La mayoría de los quistes son </a:t>
            </a:r>
            <a:r>
              <a:rPr lang="es-ES" sz="2400" dirty="0" err="1" smtClean="0"/>
              <a:t>uniloculares</a:t>
            </a:r>
            <a:r>
              <a:rPr lang="es-ES" sz="2400" dirty="0" smtClean="0"/>
              <a:t>, de tamaño variable. La pared del quiste es lisa, blanca o amarillenta, delgada y translúcida. El contenido del quiste suele ser claro o pajizo con características químicas de trasudado plasmático. Microscópicamente, la pared del quiste está formada por una capa de epitelio indeterminado, plano y en ocasiones discontinuo.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03194" y="803563"/>
            <a:ext cx="10112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El diagnóstico se hará por </a:t>
            </a:r>
            <a:r>
              <a:rPr lang="es-ES" sz="2800" dirty="0" smtClean="0"/>
              <a:t>ecografía </a:t>
            </a:r>
            <a:r>
              <a:rPr lang="es-ES" sz="2800" dirty="0"/>
              <a:t>renal ante una tumoración esférica bien delimitada y con ausencia de ecos internos; la gammagrafía renal </a:t>
            </a:r>
            <a:r>
              <a:rPr lang="es-ES" sz="2800" dirty="0" err="1"/>
              <a:t>TcDMSA</a:t>
            </a:r>
            <a:r>
              <a:rPr lang="es-ES" sz="2800" dirty="0"/>
              <a:t> muestra la zona </a:t>
            </a:r>
            <a:r>
              <a:rPr lang="es-ES" sz="2800" dirty="0" err="1"/>
              <a:t>hipocaptante</a:t>
            </a:r>
            <a:r>
              <a:rPr lang="es-ES" sz="2800" dirty="0"/>
              <a:t>. Si el diagnóstico es </a:t>
            </a:r>
            <a:r>
              <a:rPr lang="es-ES" sz="2800" dirty="0" smtClean="0"/>
              <a:t>dudoso, </a:t>
            </a:r>
            <a:r>
              <a:rPr lang="es-ES" sz="2800" dirty="0"/>
              <a:t>se indicará le urografía excretora y la </a:t>
            </a:r>
            <a:r>
              <a:rPr lang="es-ES" sz="2800" dirty="0" smtClean="0"/>
              <a:t>TAC.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/>
              <a:t>En </a:t>
            </a:r>
            <a:r>
              <a:rPr lang="es-ES" sz="2800" dirty="0"/>
              <a:t>la mayoría de los casos la conducta es expectante por tanto el tratamiento solo se aplica en  los quistes grandes que provocan síntomas; para ello se cuenta con diferentes variantes que incluyen desde la punción e inyección  de sustancia </a:t>
            </a:r>
            <a:r>
              <a:rPr lang="es-ES" sz="2800" dirty="0" err="1"/>
              <a:t>esclerosante</a:t>
            </a:r>
            <a:r>
              <a:rPr lang="es-ES" sz="2800" dirty="0"/>
              <a:t> hasta la </a:t>
            </a:r>
            <a:r>
              <a:rPr lang="es-ES" sz="2800" dirty="0" err="1"/>
              <a:t>exéresis</a:t>
            </a:r>
            <a:r>
              <a:rPr lang="es-ES" sz="2800" dirty="0"/>
              <a:t> por cirugía laparoscópica o cirugía abierta.</a:t>
            </a:r>
          </a:p>
        </p:txBody>
      </p:sp>
    </p:spTree>
    <p:extLst>
      <p:ext uri="{BB962C8B-B14F-4D97-AF65-F5344CB8AC3E}">
        <p14:creationId xmlns:p14="http://schemas.microsoft.com/office/powerpoint/2010/main" val="26413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6855" y="740447"/>
            <a:ext cx="9601196" cy="1303867"/>
          </a:xfrm>
        </p:spPr>
        <p:txBody>
          <a:bodyPr/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Riñón </a:t>
            </a:r>
            <a:r>
              <a:rPr lang="es-E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multiquístico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044314"/>
            <a:ext cx="9601196" cy="331893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s-ES" sz="2800" dirty="0" smtClean="0"/>
              <a:t>Se caracteriza por un riñón constituido sólo por quistes, sin parénquima o con muy escasa cantidad de este, por lo general la pelvis renal está ausente, al igual que los cálices, el uréter casi siempre es atrésico. La función renal está abolida o es prácticamente inexistente.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s-ES" sz="2800" dirty="0" smtClean="0"/>
              <a:t>La prevalencia es de 1 por 4000 nacidos vivos, la afección es frecuentemente unilateral, con predominio del lado izquierdo, existe un ligero predominio en el sexo masculino. 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287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2" y="2446096"/>
            <a:ext cx="9601196" cy="331893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s-ES" sz="2800" dirty="0" smtClean="0"/>
              <a:t>Se realiza por ecografía prenatal y puede confundirse con hidronefrosis con pelvis </a:t>
            </a:r>
            <a:r>
              <a:rPr lang="es-ES" sz="2800" dirty="0" err="1" smtClean="0"/>
              <a:t>intrarrenal</a:t>
            </a:r>
            <a:r>
              <a:rPr lang="es-ES" sz="2800" dirty="0" smtClean="0"/>
              <a:t>. Se detecta con menor frecuencia y fortuitamente con el nacimiento, cuando se realiza un estudio </a:t>
            </a:r>
            <a:r>
              <a:rPr lang="es-ES" sz="2800" dirty="0" err="1" smtClean="0"/>
              <a:t>ultrasonográfico</a:t>
            </a:r>
            <a:r>
              <a:rPr lang="es-ES" sz="2800" dirty="0" smtClean="0"/>
              <a:t> o radiológico por otra causa.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s-ES" sz="2800" dirty="0" smtClean="0"/>
              <a:t>La gammagrafía dinámica DPTA o MAG-3 evidencia la ausencia funcional del riñón afecto y la posible existencia de procesos obstructivos en el riñón contralateral.</a:t>
            </a:r>
            <a:endParaRPr lang="es-ES" sz="2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  <a:endParaRPr lang="es-E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8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789" y="842078"/>
            <a:ext cx="10058400" cy="972867"/>
          </a:xfrm>
        </p:spPr>
        <p:txBody>
          <a:bodyPr>
            <a:normAutofit/>
          </a:bodyPr>
          <a:lstStyle/>
          <a:p>
            <a:r>
              <a:rPr lang="es-E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trata de:</a:t>
            </a:r>
            <a:endParaRPr lang="es-E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22763" y="2327563"/>
            <a:ext cx="8908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Una paciente femenina de 11 meses de edad con antecedentes prenatal renal, de dilatación </a:t>
            </a:r>
            <a:r>
              <a:rPr lang="es-ES" sz="3200" dirty="0" err="1" smtClean="0"/>
              <a:t>pielocalicial</a:t>
            </a:r>
            <a:r>
              <a:rPr lang="es-ES" sz="3200" dirty="0" smtClean="0"/>
              <a:t> que se interpreta como posible riñón </a:t>
            </a:r>
            <a:r>
              <a:rPr lang="es-ES" sz="3200" dirty="0" err="1" smtClean="0"/>
              <a:t>multiquístico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624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54727" y="1343891"/>
            <a:ext cx="102939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ultrasonido post natal inmediato informa: </a:t>
            </a:r>
          </a:p>
          <a:p>
            <a:endParaRPr lang="es-ES" sz="4000" dirty="0" smtClean="0"/>
          </a:p>
          <a:p>
            <a:r>
              <a:rPr lang="es-ES" sz="3200" dirty="0" smtClean="0"/>
              <a:t>Imagen </a:t>
            </a:r>
            <a:r>
              <a:rPr lang="es-ES" sz="3200" dirty="0" err="1" smtClean="0"/>
              <a:t>ecolúcida</a:t>
            </a:r>
            <a:r>
              <a:rPr lang="es-ES" sz="3200" dirty="0" smtClean="0"/>
              <a:t> de 49x28x40 mm con pared de 4,6 mm y elementos celulares en su interior que puede corresponder a un quiste de ovario. Riñón derecho ectópico con dilatación de sus cavidades de moderada a severa y parénquima renal de 3,5 </a:t>
            </a:r>
            <a:r>
              <a:rPr lang="es-ES" sz="3200" dirty="0" err="1" smtClean="0"/>
              <a:t>mm.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32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71601" y="1399309"/>
            <a:ext cx="10086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Se decide realizar laparoscopia para el tratamiento de quiste de ovarios y a su vez informan que hay una gran estructura quística renal dependiente del riñón derecho, posiblemente ectópico.</a:t>
            </a:r>
          </a:p>
          <a:p>
            <a:endParaRPr lang="es-ES" sz="3200" dirty="0" smtClean="0"/>
          </a:p>
          <a:p>
            <a:r>
              <a:rPr lang="es-ES" sz="3200" dirty="0" smtClean="0"/>
              <a:t>En el servicio de urología a los 2 meses de edad recibimos la paciente asintomática, eutrófica con el antecedente de riñón derecho con hidronefrosis y ectópico.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284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51" y="634261"/>
            <a:ext cx="10781607" cy="1042139"/>
          </a:xfrm>
        </p:spPr>
        <p:txBody>
          <a:bodyPr>
            <a:normAutofit fontScale="90000"/>
          </a:bodyPr>
          <a:lstStyle/>
          <a:p>
            <a:r>
              <a:rPr lang="es-ES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Investigaciones realizadas</a:t>
            </a:r>
            <a:endParaRPr lang="es-E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21378" y="1995055"/>
            <a:ext cx="101706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4000" dirty="0" smtClean="0"/>
              <a:t>Urocultivo: no crecimiento bacteriano.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4000" dirty="0" smtClean="0"/>
              <a:t>Hemoglobina: 13,3 g/dl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4000" dirty="0" err="1" smtClean="0"/>
              <a:t>Eritrosedimentación</a:t>
            </a:r>
            <a:r>
              <a:rPr lang="es-ES" sz="4000" dirty="0" smtClean="0"/>
              <a:t>: 14 mm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4000" dirty="0" err="1" smtClean="0"/>
              <a:t>Leucograma</a:t>
            </a:r>
            <a:r>
              <a:rPr lang="es-ES" sz="4000" dirty="0" smtClean="0"/>
              <a:t>: normal.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4000" dirty="0" smtClean="0"/>
              <a:t>Creatinina: 56 mol/l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2230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712</Words>
  <Application>Microsoft Office PowerPoint</Application>
  <PresentationFormat>Personalizado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Presentación de un caso de quiste renal</vt:lpstr>
      <vt:lpstr> Quiste renal simple</vt:lpstr>
      <vt:lpstr>Presentación de PowerPoint</vt:lpstr>
      <vt:lpstr>Riñón multiquístico</vt:lpstr>
      <vt:lpstr>Diagnóstico</vt:lpstr>
      <vt:lpstr>Se trata de:</vt:lpstr>
      <vt:lpstr>Presentación de PowerPoint</vt:lpstr>
      <vt:lpstr>Presentación de PowerPoint</vt:lpstr>
      <vt:lpstr>Investigaciones realizadas</vt:lpstr>
      <vt:lpstr>Presentación de PowerPoint</vt:lpstr>
      <vt:lpstr>Presentación de PowerPoint</vt:lpstr>
      <vt:lpstr>Gammagrafía renal DMSA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un caso de quiste renal</dc:title>
  <dc:creator>Ernesto</dc:creator>
  <cp:lastModifiedBy>vulcan</cp:lastModifiedBy>
  <cp:revision>29</cp:revision>
  <dcterms:created xsi:type="dcterms:W3CDTF">2018-02-24T18:08:59Z</dcterms:created>
  <dcterms:modified xsi:type="dcterms:W3CDTF">2019-03-04T23:27:42Z</dcterms:modified>
</cp:coreProperties>
</file>