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53"/>
  </p:notesMasterIdLst>
  <p:handoutMasterIdLst>
    <p:handoutMasterId r:id="rId54"/>
  </p:handoutMasterIdLst>
  <p:sldIdLst>
    <p:sldId id="538" r:id="rId2"/>
    <p:sldId id="395" r:id="rId3"/>
    <p:sldId id="541" r:id="rId4"/>
    <p:sldId id="464" r:id="rId5"/>
    <p:sldId id="454" r:id="rId6"/>
    <p:sldId id="455" r:id="rId7"/>
    <p:sldId id="465" r:id="rId8"/>
    <p:sldId id="532" r:id="rId9"/>
    <p:sldId id="439" r:id="rId10"/>
    <p:sldId id="467" r:id="rId11"/>
    <p:sldId id="468" r:id="rId12"/>
    <p:sldId id="469" r:id="rId13"/>
    <p:sldId id="537" r:id="rId14"/>
    <p:sldId id="472" r:id="rId15"/>
    <p:sldId id="473" r:id="rId16"/>
    <p:sldId id="474" r:id="rId17"/>
    <p:sldId id="470" r:id="rId18"/>
    <p:sldId id="584" r:id="rId19"/>
    <p:sldId id="585" r:id="rId20"/>
    <p:sldId id="542" r:id="rId21"/>
    <p:sldId id="543" r:id="rId22"/>
    <p:sldId id="546" r:id="rId23"/>
    <p:sldId id="548" r:id="rId24"/>
    <p:sldId id="556" r:id="rId25"/>
    <p:sldId id="557" r:id="rId26"/>
    <p:sldId id="558" r:id="rId27"/>
    <p:sldId id="559" r:id="rId28"/>
    <p:sldId id="560" r:id="rId29"/>
    <p:sldId id="561" r:id="rId30"/>
    <p:sldId id="562" r:id="rId31"/>
    <p:sldId id="563" r:id="rId32"/>
    <p:sldId id="564" r:id="rId33"/>
    <p:sldId id="565" r:id="rId34"/>
    <p:sldId id="566" r:id="rId35"/>
    <p:sldId id="567" r:id="rId36"/>
    <p:sldId id="568" r:id="rId37"/>
    <p:sldId id="569" r:id="rId38"/>
    <p:sldId id="570" r:id="rId39"/>
    <p:sldId id="571" r:id="rId40"/>
    <p:sldId id="572" r:id="rId41"/>
    <p:sldId id="573" r:id="rId42"/>
    <p:sldId id="574" r:id="rId43"/>
    <p:sldId id="575" r:id="rId44"/>
    <p:sldId id="576" r:id="rId45"/>
    <p:sldId id="577" r:id="rId46"/>
    <p:sldId id="578" r:id="rId47"/>
    <p:sldId id="579" r:id="rId48"/>
    <p:sldId id="580" r:id="rId49"/>
    <p:sldId id="581" r:id="rId50"/>
    <p:sldId id="582" r:id="rId51"/>
    <p:sldId id="583" r:id="rId52"/>
  </p:sldIdLst>
  <p:sldSz cx="9906000" cy="6858000" type="A4"/>
  <p:notesSz cx="7180263" cy="4940300"/>
  <p:defaultTextStyle>
    <a:defPPr>
      <a:defRPr lang="es-ES"/>
    </a:defPPr>
    <a:lvl1pPr algn="l" rtl="0" fontAlgn="base">
      <a:spcBef>
        <a:spcPct val="0"/>
      </a:spcBef>
      <a:spcAft>
        <a:spcPct val="0"/>
      </a:spcAft>
      <a:defRPr sz="1900" kern="1200">
        <a:solidFill>
          <a:schemeClr val="tx1"/>
        </a:solidFill>
        <a:latin typeface="Arial" charset="0"/>
        <a:ea typeface="+mn-ea"/>
        <a:cs typeface="+mn-cs"/>
      </a:defRPr>
    </a:lvl1pPr>
    <a:lvl2pPr marL="457200" algn="l" rtl="0" fontAlgn="base">
      <a:spcBef>
        <a:spcPct val="0"/>
      </a:spcBef>
      <a:spcAft>
        <a:spcPct val="0"/>
      </a:spcAft>
      <a:defRPr sz="1900" kern="1200">
        <a:solidFill>
          <a:schemeClr val="tx1"/>
        </a:solidFill>
        <a:latin typeface="Arial" charset="0"/>
        <a:ea typeface="+mn-ea"/>
        <a:cs typeface="+mn-cs"/>
      </a:defRPr>
    </a:lvl2pPr>
    <a:lvl3pPr marL="914400" algn="l" rtl="0" fontAlgn="base">
      <a:spcBef>
        <a:spcPct val="0"/>
      </a:spcBef>
      <a:spcAft>
        <a:spcPct val="0"/>
      </a:spcAft>
      <a:defRPr sz="1900" kern="1200">
        <a:solidFill>
          <a:schemeClr val="tx1"/>
        </a:solidFill>
        <a:latin typeface="Arial" charset="0"/>
        <a:ea typeface="+mn-ea"/>
        <a:cs typeface="+mn-cs"/>
      </a:defRPr>
    </a:lvl3pPr>
    <a:lvl4pPr marL="1371600" algn="l" rtl="0" fontAlgn="base">
      <a:spcBef>
        <a:spcPct val="0"/>
      </a:spcBef>
      <a:spcAft>
        <a:spcPct val="0"/>
      </a:spcAft>
      <a:defRPr sz="1900" kern="1200">
        <a:solidFill>
          <a:schemeClr val="tx1"/>
        </a:solidFill>
        <a:latin typeface="Arial" charset="0"/>
        <a:ea typeface="+mn-ea"/>
        <a:cs typeface="+mn-cs"/>
      </a:defRPr>
    </a:lvl4pPr>
    <a:lvl5pPr marL="1828800" algn="l" rtl="0" fontAlgn="base">
      <a:spcBef>
        <a:spcPct val="0"/>
      </a:spcBef>
      <a:spcAft>
        <a:spcPct val="0"/>
      </a:spcAft>
      <a:defRPr sz="1900" kern="1200">
        <a:solidFill>
          <a:schemeClr val="tx1"/>
        </a:solidFill>
        <a:latin typeface="Arial" charset="0"/>
        <a:ea typeface="+mn-ea"/>
        <a:cs typeface="+mn-cs"/>
      </a:defRPr>
    </a:lvl5pPr>
    <a:lvl6pPr marL="2286000" algn="l" defTabSz="914400" rtl="0" eaLnBrk="1" latinLnBrk="0" hangingPunct="1">
      <a:defRPr sz="1900" kern="1200">
        <a:solidFill>
          <a:schemeClr val="tx1"/>
        </a:solidFill>
        <a:latin typeface="Arial" charset="0"/>
        <a:ea typeface="+mn-ea"/>
        <a:cs typeface="+mn-cs"/>
      </a:defRPr>
    </a:lvl6pPr>
    <a:lvl7pPr marL="2743200" algn="l" defTabSz="914400" rtl="0" eaLnBrk="1" latinLnBrk="0" hangingPunct="1">
      <a:defRPr sz="1900" kern="1200">
        <a:solidFill>
          <a:schemeClr val="tx1"/>
        </a:solidFill>
        <a:latin typeface="Arial" charset="0"/>
        <a:ea typeface="+mn-ea"/>
        <a:cs typeface="+mn-cs"/>
      </a:defRPr>
    </a:lvl7pPr>
    <a:lvl8pPr marL="3200400" algn="l" defTabSz="914400" rtl="0" eaLnBrk="1" latinLnBrk="0" hangingPunct="1">
      <a:defRPr sz="1900" kern="1200">
        <a:solidFill>
          <a:schemeClr val="tx1"/>
        </a:solidFill>
        <a:latin typeface="Arial" charset="0"/>
        <a:ea typeface="+mn-ea"/>
        <a:cs typeface="+mn-cs"/>
      </a:defRPr>
    </a:lvl8pPr>
    <a:lvl9pPr marL="3657600" algn="l" defTabSz="914400" rtl="0" eaLnBrk="1" latinLnBrk="0" hangingPunct="1">
      <a:defRPr sz="1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 uri="{2D200454-40CA-4A62-9FC3-DE9A4176ACB9}">
      <p15:notesGuideLst xmlns:p15="http://schemas.microsoft.com/office/powerpoint/2012/main">
        <p15:guide id="1" orient="horz" pos="1556" userDrawn="1">
          <p15:clr>
            <a:srgbClr val="A4A3A4"/>
          </p15:clr>
        </p15:guide>
        <p15:guide id="2" pos="226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66FF"/>
    <a:srgbClr val="9933FF"/>
    <a:srgbClr val="FFFF00"/>
    <a:srgbClr val="FF0000"/>
    <a:srgbClr val="CCECFF"/>
    <a:srgbClr val="99FF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737" autoAdjust="0"/>
  </p:normalViewPr>
  <p:slideViewPr>
    <p:cSldViewPr>
      <p:cViewPr varScale="1">
        <p:scale>
          <a:sx n="92" d="100"/>
          <a:sy n="92" d="100"/>
        </p:scale>
        <p:origin x="918" y="90"/>
      </p:cViewPr>
      <p:guideLst>
        <p:guide orient="horz" pos="2160"/>
        <p:guide pos="31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0"/>
    </p:cViewPr>
  </p:sorterViewPr>
  <p:notesViewPr>
    <p:cSldViewPr>
      <p:cViewPr varScale="1">
        <p:scale>
          <a:sx n="77" d="100"/>
          <a:sy n="77" d="100"/>
        </p:scale>
        <p:origin x="-1254" y="-90"/>
      </p:cViewPr>
      <p:guideLst>
        <p:guide orient="horz" pos="1556"/>
        <p:guide pos="226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4" Type="http://schemas.openxmlformats.org/officeDocument/2006/relationships/image" Target="../media/image4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110217" cy="246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251" tIns="34625" rIns="69251" bIns="34625" numCol="1" anchor="t" anchorCtr="0" compatLnSpc="1">
            <a:prstTxWarp prst="textNoShape">
              <a:avLst/>
            </a:prstTxWarp>
          </a:bodyPr>
          <a:lstStyle>
            <a:lvl1pPr defTabSz="692150">
              <a:defRPr sz="900" smtClean="0"/>
            </a:lvl1pPr>
          </a:lstStyle>
          <a:p>
            <a:pPr>
              <a:defRPr/>
            </a:pPr>
            <a:endParaRPr lang="es-ES" dirty="0"/>
          </a:p>
        </p:txBody>
      </p:sp>
      <p:sp>
        <p:nvSpPr>
          <p:cNvPr id="59395" name="Rectangle 3"/>
          <p:cNvSpPr>
            <a:spLocks noGrp="1" noChangeArrowheads="1"/>
          </p:cNvSpPr>
          <p:nvPr>
            <p:ph type="dt" sz="quarter" idx="1"/>
          </p:nvPr>
        </p:nvSpPr>
        <p:spPr bwMode="auto">
          <a:xfrm>
            <a:off x="4067740" y="0"/>
            <a:ext cx="3110217" cy="246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251" tIns="34625" rIns="69251" bIns="34625" numCol="1" anchor="t" anchorCtr="0" compatLnSpc="1">
            <a:prstTxWarp prst="textNoShape">
              <a:avLst/>
            </a:prstTxWarp>
          </a:bodyPr>
          <a:lstStyle>
            <a:lvl1pPr algn="r" defTabSz="692150">
              <a:defRPr sz="900" smtClean="0"/>
            </a:lvl1pPr>
          </a:lstStyle>
          <a:p>
            <a:pPr>
              <a:defRPr/>
            </a:pPr>
            <a:endParaRPr lang="es-ES" dirty="0"/>
          </a:p>
        </p:txBody>
      </p:sp>
      <p:sp>
        <p:nvSpPr>
          <p:cNvPr id="59396" name="Rectangle 4"/>
          <p:cNvSpPr>
            <a:spLocks noGrp="1" noChangeArrowheads="1"/>
          </p:cNvSpPr>
          <p:nvPr>
            <p:ph type="ftr" sz="quarter" idx="2"/>
          </p:nvPr>
        </p:nvSpPr>
        <p:spPr bwMode="auto">
          <a:xfrm>
            <a:off x="0" y="4692357"/>
            <a:ext cx="3214045" cy="246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251" tIns="34625" rIns="69251" bIns="34625" numCol="1" anchor="b" anchorCtr="0" compatLnSpc="1">
            <a:prstTxWarp prst="textNoShape">
              <a:avLst/>
            </a:prstTxWarp>
          </a:bodyPr>
          <a:lstStyle>
            <a:lvl1pPr defTabSz="692150">
              <a:defRPr sz="900" smtClean="0"/>
            </a:lvl1pPr>
          </a:lstStyle>
          <a:p>
            <a:pPr>
              <a:defRPr/>
            </a:pPr>
            <a:endParaRPr lang="es-ES" dirty="0"/>
          </a:p>
        </p:txBody>
      </p:sp>
      <p:sp>
        <p:nvSpPr>
          <p:cNvPr id="59397" name="Rectangle 5"/>
          <p:cNvSpPr>
            <a:spLocks noGrp="1" noChangeArrowheads="1"/>
          </p:cNvSpPr>
          <p:nvPr>
            <p:ph type="sldNum" sz="quarter" idx="3"/>
          </p:nvPr>
        </p:nvSpPr>
        <p:spPr bwMode="auto">
          <a:xfrm>
            <a:off x="4067740" y="4692357"/>
            <a:ext cx="3110217" cy="246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251" tIns="34625" rIns="69251" bIns="34625" numCol="1" anchor="b" anchorCtr="0" compatLnSpc="1">
            <a:prstTxWarp prst="textNoShape">
              <a:avLst/>
            </a:prstTxWarp>
          </a:bodyPr>
          <a:lstStyle>
            <a:lvl1pPr algn="r" defTabSz="692150">
              <a:defRPr sz="900" smtClean="0"/>
            </a:lvl1pPr>
          </a:lstStyle>
          <a:p>
            <a:pPr>
              <a:defRPr/>
            </a:pPr>
            <a:fld id="{42F2C76E-D2C3-4A17-B209-4C748DF83C19}" type="slidenum">
              <a:rPr lang="es-ES"/>
              <a:pPr>
                <a:defRPr/>
              </a:pPr>
              <a:t>‹Nº›</a:t>
            </a:fld>
            <a:endParaRPr lang="es-ES" dirty="0"/>
          </a:p>
        </p:txBody>
      </p:sp>
    </p:spTree>
    <p:extLst>
      <p:ext uri="{BB962C8B-B14F-4D97-AF65-F5344CB8AC3E}">
        <p14:creationId xmlns:p14="http://schemas.microsoft.com/office/powerpoint/2010/main" val="2829356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110217" cy="246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251" tIns="34625" rIns="69251" bIns="34625" numCol="1" anchor="t" anchorCtr="0" compatLnSpc="1">
            <a:prstTxWarp prst="textNoShape">
              <a:avLst/>
            </a:prstTxWarp>
          </a:bodyPr>
          <a:lstStyle>
            <a:lvl1pPr defTabSz="692150">
              <a:defRPr sz="900" smtClean="0"/>
            </a:lvl1pPr>
          </a:lstStyle>
          <a:p>
            <a:pPr>
              <a:defRPr/>
            </a:pPr>
            <a:endParaRPr lang="es-ES" dirty="0"/>
          </a:p>
        </p:txBody>
      </p:sp>
      <p:sp>
        <p:nvSpPr>
          <p:cNvPr id="53251" name="Rectangle 3"/>
          <p:cNvSpPr>
            <a:spLocks noGrp="1" noChangeArrowheads="1"/>
          </p:cNvSpPr>
          <p:nvPr>
            <p:ph type="dt" idx="1"/>
          </p:nvPr>
        </p:nvSpPr>
        <p:spPr bwMode="auto">
          <a:xfrm>
            <a:off x="4067740" y="0"/>
            <a:ext cx="3110217" cy="246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251" tIns="34625" rIns="69251" bIns="34625" numCol="1" anchor="t" anchorCtr="0" compatLnSpc="1">
            <a:prstTxWarp prst="textNoShape">
              <a:avLst/>
            </a:prstTxWarp>
          </a:bodyPr>
          <a:lstStyle>
            <a:lvl1pPr algn="r" defTabSz="692150">
              <a:defRPr sz="900" smtClean="0"/>
            </a:lvl1pPr>
          </a:lstStyle>
          <a:p>
            <a:pPr>
              <a:defRPr/>
            </a:pPr>
            <a:endParaRPr lang="es-ES" dirty="0"/>
          </a:p>
        </p:txBody>
      </p:sp>
      <p:sp>
        <p:nvSpPr>
          <p:cNvPr id="39940" name="Rectangle 4"/>
          <p:cNvSpPr>
            <a:spLocks noGrp="1" noRot="1" noChangeAspect="1" noChangeArrowheads="1" noTextEdit="1"/>
          </p:cNvSpPr>
          <p:nvPr>
            <p:ph type="sldImg" idx="2"/>
          </p:nvPr>
        </p:nvSpPr>
        <p:spPr bwMode="auto">
          <a:xfrm>
            <a:off x="2252663" y="369888"/>
            <a:ext cx="2674937" cy="18526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719872" y="2346178"/>
            <a:ext cx="5742827" cy="2223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251" tIns="34625" rIns="69251" bIns="34625"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53254" name="Rectangle 6"/>
          <p:cNvSpPr>
            <a:spLocks noGrp="1" noChangeArrowheads="1"/>
          </p:cNvSpPr>
          <p:nvPr>
            <p:ph type="ftr" sz="quarter" idx="4"/>
          </p:nvPr>
        </p:nvSpPr>
        <p:spPr bwMode="auto">
          <a:xfrm>
            <a:off x="0" y="4692357"/>
            <a:ext cx="3110217" cy="246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251" tIns="34625" rIns="69251" bIns="34625" numCol="1" anchor="b" anchorCtr="0" compatLnSpc="1">
            <a:prstTxWarp prst="textNoShape">
              <a:avLst/>
            </a:prstTxWarp>
          </a:bodyPr>
          <a:lstStyle>
            <a:lvl1pPr defTabSz="692150">
              <a:defRPr sz="900" smtClean="0"/>
            </a:lvl1pPr>
          </a:lstStyle>
          <a:p>
            <a:pPr>
              <a:defRPr/>
            </a:pPr>
            <a:endParaRPr lang="es-ES" dirty="0"/>
          </a:p>
        </p:txBody>
      </p:sp>
      <p:sp>
        <p:nvSpPr>
          <p:cNvPr id="53255" name="Rectangle 7"/>
          <p:cNvSpPr>
            <a:spLocks noGrp="1" noChangeArrowheads="1"/>
          </p:cNvSpPr>
          <p:nvPr>
            <p:ph type="sldNum" sz="quarter" idx="5"/>
          </p:nvPr>
        </p:nvSpPr>
        <p:spPr bwMode="auto">
          <a:xfrm>
            <a:off x="4067740" y="4692357"/>
            <a:ext cx="3110217" cy="246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251" tIns="34625" rIns="69251" bIns="34625" numCol="1" anchor="b" anchorCtr="0" compatLnSpc="1">
            <a:prstTxWarp prst="textNoShape">
              <a:avLst/>
            </a:prstTxWarp>
          </a:bodyPr>
          <a:lstStyle>
            <a:lvl1pPr algn="r" defTabSz="692150">
              <a:defRPr sz="900" smtClean="0"/>
            </a:lvl1pPr>
          </a:lstStyle>
          <a:p>
            <a:pPr>
              <a:defRPr/>
            </a:pPr>
            <a:fld id="{20CE91DC-F9E6-426B-9DDA-E05FB3DAACBE}" type="slidenum">
              <a:rPr lang="es-ES"/>
              <a:pPr>
                <a:defRPr/>
              </a:pPr>
              <a:t>‹Nº›</a:t>
            </a:fld>
            <a:endParaRPr lang="es-ES" dirty="0"/>
          </a:p>
        </p:txBody>
      </p:sp>
    </p:spTree>
    <p:extLst>
      <p:ext uri="{BB962C8B-B14F-4D97-AF65-F5344CB8AC3E}">
        <p14:creationId xmlns:p14="http://schemas.microsoft.com/office/powerpoint/2010/main" val="4257579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p:spPr>
        <p:txBody>
          <a:bodyPr/>
          <a:lstStyle>
            <a:lvl1pPr>
              <a:defRPr sz="3300" b="1">
                <a:solidFill>
                  <a:srgbClr val="0000FF"/>
                </a:solidFill>
                <a:latin typeface="Arial" panose="020B0604020202020204" pitchFamily="34" charset="0"/>
              </a:defRPr>
            </a:lvl1pPr>
            <a:lvl2pPr marL="742950" indent="-285750">
              <a:defRPr sz="3300" b="1">
                <a:solidFill>
                  <a:srgbClr val="0000FF"/>
                </a:solidFill>
                <a:latin typeface="Arial" panose="020B0604020202020204" pitchFamily="34" charset="0"/>
              </a:defRPr>
            </a:lvl2pPr>
            <a:lvl3pPr marL="1143000" indent="-228600">
              <a:defRPr sz="3300" b="1">
                <a:solidFill>
                  <a:srgbClr val="0000FF"/>
                </a:solidFill>
                <a:latin typeface="Arial" panose="020B0604020202020204" pitchFamily="34" charset="0"/>
              </a:defRPr>
            </a:lvl3pPr>
            <a:lvl4pPr marL="1600200" indent="-228600">
              <a:defRPr sz="3300" b="1">
                <a:solidFill>
                  <a:srgbClr val="0000FF"/>
                </a:solidFill>
                <a:latin typeface="Arial" panose="020B0604020202020204" pitchFamily="34" charset="0"/>
              </a:defRPr>
            </a:lvl4pPr>
            <a:lvl5pPr marL="2057400" indent="-228600">
              <a:defRPr sz="3300" b="1">
                <a:solidFill>
                  <a:srgbClr val="0000FF"/>
                </a:solidFill>
                <a:latin typeface="Arial" panose="020B0604020202020204" pitchFamily="34" charset="0"/>
              </a:defRPr>
            </a:lvl5pPr>
            <a:lvl6pPr marL="2514600" indent="-228600" eaLnBrk="0" fontAlgn="base" hangingPunct="0">
              <a:spcBef>
                <a:spcPct val="0"/>
              </a:spcBef>
              <a:spcAft>
                <a:spcPct val="0"/>
              </a:spcAft>
              <a:defRPr sz="3300" b="1">
                <a:solidFill>
                  <a:srgbClr val="0000FF"/>
                </a:solidFill>
                <a:latin typeface="Arial" panose="020B0604020202020204" pitchFamily="34" charset="0"/>
              </a:defRPr>
            </a:lvl6pPr>
            <a:lvl7pPr marL="2971800" indent="-228600" eaLnBrk="0" fontAlgn="base" hangingPunct="0">
              <a:spcBef>
                <a:spcPct val="0"/>
              </a:spcBef>
              <a:spcAft>
                <a:spcPct val="0"/>
              </a:spcAft>
              <a:defRPr sz="3300" b="1">
                <a:solidFill>
                  <a:srgbClr val="0000FF"/>
                </a:solidFill>
                <a:latin typeface="Arial" panose="020B0604020202020204" pitchFamily="34" charset="0"/>
              </a:defRPr>
            </a:lvl7pPr>
            <a:lvl8pPr marL="3429000" indent="-228600" eaLnBrk="0" fontAlgn="base" hangingPunct="0">
              <a:spcBef>
                <a:spcPct val="0"/>
              </a:spcBef>
              <a:spcAft>
                <a:spcPct val="0"/>
              </a:spcAft>
              <a:defRPr sz="3300" b="1">
                <a:solidFill>
                  <a:srgbClr val="0000FF"/>
                </a:solidFill>
                <a:latin typeface="Arial" panose="020B0604020202020204" pitchFamily="34" charset="0"/>
              </a:defRPr>
            </a:lvl8pPr>
            <a:lvl9pPr marL="3886200" indent="-228600" eaLnBrk="0" fontAlgn="base" hangingPunct="0">
              <a:spcBef>
                <a:spcPct val="0"/>
              </a:spcBef>
              <a:spcAft>
                <a:spcPct val="0"/>
              </a:spcAft>
              <a:defRPr sz="3300" b="1">
                <a:solidFill>
                  <a:srgbClr val="0000FF"/>
                </a:solidFill>
                <a:latin typeface="Arial" panose="020B0604020202020204" pitchFamily="34" charset="0"/>
              </a:defRPr>
            </a:lvl9pPr>
          </a:lstStyle>
          <a:p>
            <a:r>
              <a:rPr lang="es-ES" altLang="es-ES" sz="1200" smtClean="0">
                <a:solidFill>
                  <a:srgbClr val="FF6600"/>
                </a:solidFill>
              </a:rPr>
              <a:t>Facultad de Medicina "10 de Octubre"</a:t>
            </a:r>
          </a:p>
        </p:txBody>
      </p:sp>
      <p:sp>
        <p:nvSpPr>
          <p:cNvPr id="7171" name="Rectangle 7"/>
          <p:cNvSpPr>
            <a:spLocks noGrp="1" noChangeArrowheads="1"/>
          </p:cNvSpPr>
          <p:nvPr>
            <p:ph type="sldNum" sz="quarter" idx="5"/>
          </p:nvPr>
        </p:nvSpPr>
        <p:spPr>
          <a:noFill/>
        </p:spPr>
        <p:txBody>
          <a:bodyPr/>
          <a:lstStyle>
            <a:lvl1pPr>
              <a:defRPr sz="3300" b="1">
                <a:solidFill>
                  <a:srgbClr val="0000FF"/>
                </a:solidFill>
                <a:latin typeface="Arial" panose="020B0604020202020204" pitchFamily="34" charset="0"/>
              </a:defRPr>
            </a:lvl1pPr>
            <a:lvl2pPr marL="742950" indent="-285750">
              <a:defRPr sz="3300" b="1">
                <a:solidFill>
                  <a:srgbClr val="0000FF"/>
                </a:solidFill>
                <a:latin typeface="Arial" panose="020B0604020202020204" pitchFamily="34" charset="0"/>
              </a:defRPr>
            </a:lvl2pPr>
            <a:lvl3pPr marL="1143000" indent="-228600">
              <a:defRPr sz="3300" b="1">
                <a:solidFill>
                  <a:srgbClr val="0000FF"/>
                </a:solidFill>
                <a:latin typeface="Arial" panose="020B0604020202020204" pitchFamily="34" charset="0"/>
              </a:defRPr>
            </a:lvl3pPr>
            <a:lvl4pPr marL="1600200" indent="-228600">
              <a:defRPr sz="3300" b="1">
                <a:solidFill>
                  <a:srgbClr val="0000FF"/>
                </a:solidFill>
                <a:latin typeface="Arial" panose="020B0604020202020204" pitchFamily="34" charset="0"/>
              </a:defRPr>
            </a:lvl4pPr>
            <a:lvl5pPr marL="2057400" indent="-228600">
              <a:defRPr sz="3300" b="1">
                <a:solidFill>
                  <a:srgbClr val="0000FF"/>
                </a:solidFill>
                <a:latin typeface="Arial" panose="020B0604020202020204" pitchFamily="34" charset="0"/>
              </a:defRPr>
            </a:lvl5pPr>
            <a:lvl6pPr marL="2514600" indent="-228600" eaLnBrk="0" fontAlgn="base" hangingPunct="0">
              <a:spcBef>
                <a:spcPct val="0"/>
              </a:spcBef>
              <a:spcAft>
                <a:spcPct val="0"/>
              </a:spcAft>
              <a:defRPr sz="3300" b="1">
                <a:solidFill>
                  <a:srgbClr val="0000FF"/>
                </a:solidFill>
                <a:latin typeface="Arial" panose="020B0604020202020204" pitchFamily="34" charset="0"/>
              </a:defRPr>
            </a:lvl6pPr>
            <a:lvl7pPr marL="2971800" indent="-228600" eaLnBrk="0" fontAlgn="base" hangingPunct="0">
              <a:spcBef>
                <a:spcPct val="0"/>
              </a:spcBef>
              <a:spcAft>
                <a:spcPct val="0"/>
              </a:spcAft>
              <a:defRPr sz="3300" b="1">
                <a:solidFill>
                  <a:srgbClr val="0000FF"/>
                </a:solidFill>
                <a:latin typeface="Arial" panose="020B0604020202020204" pitchFamily="34" charset="0"/>
              </a:defRPr>
            </a:lvl7pPr>
            <a:lvl8pPr marL="3429000" indent="-228600" eaLnBrk="0" fontAlgn="base" hangingPunct="0">
              <a:spcBef>
                <a:spcPct val="0"/>
              </a:spcBef>
              <a:spcAft>
                <a:spcPct val="0"/>
              </a:spcAft>
              <a:defRPr sz="3300" b="1">
                <a:solidFill>
                  <a:srgbClr val="0000FF"/>
                </a:solidFill>
                <a:latin typeface="Arial" panose="020B0604020202020204" pitchFamily="34" charset="0"/>
              </a:defRPr>
            </a:lvl8pPr>
            <a:lvl9pPr marL="3886200" indent="-228600" eaLnBrk="0" fontAlgn="base" hangingPunct="0">
              <a:spcBef>
                <a:spcPct val="0"/>
              </a:spcBef>
              <a:spcAft>
                <a:spcPct val="0"/>
              </a:spcAft>
              <a:defRPr sz="3300" b="1">
                <a:solidFill>
                  <a:srgbClr val="0000FF"/>
                </a:solidFill>
                <a:latin typeface="Arial" panose="020B0604020202020204" pitchFamily="34" charset="0"/>
              </a:defRPr>
            </a:lvl9pPr>
          </a:lstStyle>
          <a:p>
            <a:fld id="{4DCD75C3-4D05-4E81-8585-7DE7F6FF3327}" type="slidenum">
              <a:rPr lang="es-ES" altLang="es-ES" sz="1200" smtClean="0">
                <a:solidFill>
                  <a:srgbClr val="FF6600"/>
                </a:solidFill>
              </a:rPr>
              <a:pPr/>
              <a:t>2</a:t>
            </a:fld>
            <a:endParaRPr lang="es-ES" altLang="es-ES" sz="1200" smtClean="0">
              <a:solidFill>
                <a:srgbClr val="FF6600"/>
              </a:solidFill>
            </a:endParaRPr>
          </a:p>
        </p:txBody>
      </p:sp>
      <p:sp>
        <p:nvSpPr>
          <p:cNvPr id="7172" name="Rectangle 2"/>
          <p:cNvSpPr>
            <a:spLocks noGrp="1" noRot="1" noChangeAspect="1" noChangeArrowheads="1" noTextEdit="1"/>
          </p:cNvSpPr>
          <p:nvPr>
            <p:ph type="sldImg"/>
          </p:nvPr>
        </p:nvSpPr>
        <p:spPr>
          <a:xfrm>
            <a:off x="739775" y="744538"/>
            <a:ext cx="5372100" cy="3719512"/>
          </a:xfrm>
          <a:ln/>
        </p:spPr>
      </p:sp>
      <p:sp>
        <p:nvSpPr>
          <p:cNvPr id="7173" name="Rectangle 3"/>
          <p:cNvSpPr>
            <a:spLocks noGrp="1" noChangeArrowheads="1"/>
          </p:cNvSpPr>
          <p:nvPr>
            <p:ph type="body" idx="1"/>
          </p:nvPr>
        </p:nvSpPr>
        <p:spPr>
          <a:noFill/>
        </p:spPr>
        <p:txBody>
          <a:bodyPr/>
          <a:lstStyle/>
          <a:p>
            <a:endParaRPr lang="es-ES" altLang="es-ES" smtClean="0"/>
          </a:p>
        </p:txBody>
      </p:sp>
    </p:spTree>
    <p:extLst>
      <p:ext uri="{BB962C8B-B14F-4D97-AF65-F5344CB8AC3E}">
        <p14:creationId xmlns:p14="http://schemas.microsoft.com/office/powerpoint/2010/main" val="2594232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906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8736" tIns="49368" rIns="98736" bIns="49368" anchor="ctr"/>
            <a:lstStyle/>
            <a:p>
              <a:pPr algn="ctr" defTabSz="987425"/>
              <a:endParaRPr lang="es-ES_tradnl" sz="26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grpSp>
      </p:grpSp>
      <p:sp>
        <p:nvSpPr>
          <p:cNvPr id="51219" name="Rectangle 19"/>
          <p:cNvSpPr>
            <a:spLocks noGrp="1" noChangeArrowheads="1"/>
          </p:cNvSpPr>
          <p:nvPr>
            <p:ph type="ctrTitle"/>
          </p:nvPr>
        </p:nvSpPr>
        <p:spPr>
          <a:xfrm>
            <a:off x="3221038" y="1828800"/>
            <a:ext cx="6519862" cy="2209800"/>
          </a:xfrm>
        </p:spPr>
        <p:txBody>
          <a:bodyPr/>
          <a:lstStyle>
            <a:lvl1pPr>
              <a:defRPr sz="3200">
                <a:solidFill>
                  <a:srgbClr val="FFFFFF"/>
                </a:solidFill>
              </a:defRPr>
            </a:lvl1pPr>
          </a:lstStyle>
          <a:p>
            <a:pPr lvl="0"/>
            <a:r>
              <a:rPr lang="es-ES" noProof="0" smtClean="0"/>
              <a:t>Haga clic para cambiar el estilo de título	</a:t>
            </a:r>
          </a:p>
        </p:txBody>
      </p:sp>
      <p:sp>
        <p:nvSpPr>
          <p:cNvPr id="51220" name="Rectangle 20"/>
          <p:cNvSpPr>
            <a:spLocks noGrp="1" noChangeArrowheads="1"/>
          </p:cNvSpPr>
          <p:nvPr>
            <p:ph type="subTitle" idx="1"/>
          </p:nvPr>
        </p:nvSpPr>
        <p:spPr>
          <a:xfrm>
            <a:off x="3221038" y="4267200"/>
            <a:ext cx="6519862" cy="1752600"/>
          </a:xfrm>
        </p:spPr>
        <p:txBody>
          <a:bodyPr/>
          <a:lstStyle>
            <a:lvl1pPr marL="0" indent="0">
              <a:buFont typeface="Wingdings" pitchFamily="2" charset="2"/>
              <a:buNone/>
              <a:defRPr sz="3700"/>
            </a:lvl1pPr>
          </a:lstStyle>
          <a:p>
            <a:pPr lvl="0"/>
            <a:r>
              <a:rPr lang="es-ES" noProof="0" smtClean="0"/>
              <a:t>Haga clic para modificar el estilo de subtítulo del patrón</a:t>
            </a:r>
          </a:p>
        </p:txBody>
      </p:sp>
      <p:sp>
        <p:nvSpPr>
          <p:cNvPr id="18" name="Rectangle 16"/>
          <p:cNvSpPr>
            <a:spLocks noGrp="1" noChangeArrowheads="1"/>
          </p:cNvSpPr>
          <p:nvPr>
            <p:ph type="dt" sz="half" idx="10"/>
          </p:nvPr>
        </p:nvSpPr>
        <p:spPr>
          <a:xfrm>
            <a:off x="495300" y="6248400"/>
            <a:ext cx="2311400" cy="457200"/>
          </a:xfrm>
        </p:spPr>
        <p:txBody>
          <a:bodyPr/>
          <a:lstStyle>
            <a:lvl1pPr>
              <a:defRPr smtClean="0"/>
            </a:lvl1pPr>
          </a:lstStyle>
          <a:p>
            <a:pPr>
              <a:defRPr/>
            </a:pPr>
            <a:endParaRPr lang="es-ES" dirty="0"/>
          </a:p>
        </p:txBody>
      </p:sp>
      <p:sp>
        <p:nvSpPr>
          <p:cNvPr id="19" name="Rectangle 17"/>
          <p:cNvSpPr>
            <a:spLocks noGrp="1" noChangeArrowheads="1"/>
          </p:cNvSpPr>
          <p:nvPr>
            <p:ph type="ftr" sz="quarter" idx="11"/>
          </p:nvPr>
        </p:nvSpPr>
        <p:spPr>
          <a:xfrm>
            <a:off x="3384550" y="6248400"/>
            <a:ext cx="3136900" cy="457200"/>
          </a:xfrm>
        </p:spPr>
        <p:txBody>
          <a:bodyPr/>
          <a:lstStyle>
            <a:lvl1pPr algn="ctr">
              <a:defRPr smtClean="0"/>
            </a:lvl1pPr>
          </a:lstStyle>
          <a:p>
            <a:pPr>
              <a:defRPr/>
            </a:pPr>
            <a:r>
              <a:rPr lang="es-ES" dirty="0"/>
              <a:t>Probabilidades</a:t>
            </a:r>
          </a:p>
        </p:txBody>
      </p:sp>
      <p:sp>
        <p:nvSpPr>
          <p:cNvPr id="20" name="Rectangle 18"/>
          <p:cNvSpPr>
            <a:spLocks noGrp="1" noChangeArrowheads="1"/>
          </p:cNvSpPr>
          <p:nvPr>
            <p:ph type="sldNum" sz="quarter" idx="12"/>
          </p:nvPr>
        </p:nvSpPr>
        <p:spPr>
          <a:xfrm>
            <a:off x="7099300" y="6248400"/>
            <a:ext cx="2312988" cy="457200"/>
          </a:xfrm>
        </p:spPr>
        <p:txBody>
          <a:bodyPr/>
          <a:lstStyle>
            <a:lvl1pPr>
              <a:defRPr smtClean="0"/>
            </a:lvl1pPr>
          </a:lstStyle>
          <a:p>
            <a:pPr>
              <a:defRPr/>
            </a:pPr>
            <a:fld id="{7F1A1E4D-09B0-4333-BCEF-BD60CA74A7A9}" type="slidenum">
              <a:rPr lang="es-ES"/>
              <a:pPr>
                <a:defRPr/>
              </a:pPr>
              <a:t>‹Nº›</a:t>
            </a:fld>
            <a:endParaRPr lang="es-ES" dirty="0"/>
          </a:p>
        </p:txBody>
      </p:sp>
    </p:spTree>
    <p:extLst>
      <p:ext uri="{BB962C8B-B14F-4D97-AF65-F5344CB8AC3E}">
        <p14:creationId xmlns:p14="http://schemas.microsoft.com/office/powerpoint/2010/main" val="189663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
          <p:cNvSpPr>
            <a:spLocks noGrp="1" noChangeArrowheads="1"/>
          </p:cNvSpPr>
          <p:nvPr>
            <p:ph type="ftr" sz="quarter" idx="10"/>
          </p:nvPr>
        </p:nvSpPr>
        <p:spPr>
          <a:ln/>
        </p:spPr>
        <p:txBody>
          <a:bodyPr/>
          <a:lstStyle>
            <a:lvl1pPr>
              <a:defRPr/>
            </a:lvl1pPr>
          </a:lstStyle>
          <a:p>
            <a:pPr>
              <a:defRPr/>
            </a:pPr>
            <a:r>
              <a:rPr lang="es-ES" dirty="0"/>
              <a:t>Probabilidades</a:t>
            </a:r>
          </a:p>
        </p:txBody>
      </p:sp>
      <p:sp>
        <p:nvSpPr>
          <p:cNvPr id="5" name="Rectangle 3"/>
          <p:cNvSpPr>
            <a:spLocks noGrp="1" noChangeArrowheads="1"/>
          </p:cNvSpPr>
          <p:nvPr>
            <p:ph type="sldNum" sz="quarter" idx="11"/>
          </p:nvPr>
        </p:nvSpPr>
        <p:spPr>
          <a:ln/>
        </p:spPr>
        <p:txBody>
          <a:bodyPr/>
          <a:lstStyle>
            <a:lvl1pPr>
              <a:defRPr/>
            </a:lvl1pPr>
          </a:lstStyle>
          <a:p>
            <a:pPr>
              <a:defRPr/>
            </a:pPr>
            <a:fld id="{53B5A4C1-F26E-438A-8847-2A8F739D7A0E}" type="slidenum">
              <a:rPr lang="es-ES"/>
              <a:pPr>
                <a:defRPr/>
              </a:pPr>
              <a:t>‹Nº›</a:t>
            </a:fld>
            <a:endParaRPr lang="es-ES" dirty="0"/>
          </a:p>
        </p:txBody>
      </p:sp>
      <p:sp>
        <p:nvSpPr>
          <p:cNvPr id="6" name="Rectangle 16"/>
          <p:cNvSpPr>
            <a:spLocks noGrp="1" noChangeArrowheads="1"/>
          </p:cNvSpPr>
          <p:nvPr>
            <p:ph type="dt" sz="half" idx="12"/>
          </p:nvPr>
        </p:nvSpPr>
        <p:spPr>
          <a:ln/>
        </p:spPr>
        <p:txBody>
          <a:bodyPr/>
          <a:lstStyle>
            <a:lvl1pPr>
              <a:defRPr/>
            </a:lvl1pPr>
          </a:lstStyle>
          <a:p>
            <a:pPr>
              <a:defRPr/>
            </a:pPr>
            <a:endParaRPr lang="es-ES" dirty="0"/>
          </a:p>
        </p:txBody>
      </p:sp>
    </p:spTree>
    <p:extLst>
      <p:ext uri="{BB962C8B-B14F-4D97-AF65-F5344CB8AC3E}">
        <p14:creationId xmlns:p14="http://schemas.microsoft.com/office/powerpoint/2010/main" val="111011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240588" y="457200"/>
            <a:ext cx="2249487" cy="57086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88950" y="457200"/>
            <a:ext cx="6599238" cy="57086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
          <p:cNvSpPr>
            <a:spLocks noGrp="1" noChangeArrowheads="1"/>
          </p:cNvSpPr>
          <p:nvPr>
            <p:ph type="ftr" sz="quarter" idx="10"/>
          </p:nvPr>
        </p:nvSpPr>
        <p:spPr>
          <a:ln/>
        </p:spPr>
        <p:txBody>
          <a:bodyPr/>
          <a:lstStyle>
            <a:lvl1pPr>
              <a:defRPr/>
            </a:lvl1pPr>
          </a:lstStyle>
          <a:p>
            <a:pPr>
              <a:defRPr/>
            </a:pPr>
            <a:r>
              <a:rPr lang="es-ES" dirty="0"/>
              <a:t>Probabilidades</a:t>
            </a:r>
          </a:p>
        </p:txBody>
      </p:sp>
      <p:sp>
        <p:nvSpPr>
          <p:cNvPr id="5" name="Rectangle 3"/>
          <p:cNvSpPr>
            <a:spLocks noGrp="1" noChangeArrowheads="1"/>
          </p:cNvSpPr>
          <p:nvPr>
            <p:ph type="sldNum" sz="quarter" idx="11"/>
          </p:nvPr>
        </p:nvSpPr>
        <p:spPr>
          <a:ln/>
        </p:spPr>
        <p:txBody>
          <a:bodyPr/>
          <a:lstStyle>
            <a:lvl1pPr>
              <a:defRPr/>
            </a:lvl1pPr>
          </a:lstStyle>
          <a:p>
            <a:pPr>
              <a:defRPr/>
            </a:pPr>
            <a:fld id="{B8B0E3E9-C170-45FC-855C-EDCC13205801}" type="slidenum">
              <a:rPr lang="es-ES"/>
              <a:pPr>
                <a:defRPr/>
              </a:pPr>
              <a:t>‹Nº›</a:t>
            </a:fld>
            <a:endParaRPr lang="es-ES" dirty="0"/>
          </a:p>
        </p:txBody>
      </p:sp>
      <p:sp>
        <p:nvSpPr>
          <p:cNvPr id="6" name="Rectangle 16"/>
          <p:cNvSpPr>
            <a:spLocks noGrp="1" noChangeArrowheads="1"/>
          </p:cNvSpPr>
          <p:nvPr>
            <p:ph type="dt" sz="half" idx="12"/>
          </p:nvPr>
        </p:nvSpPr>
        <p:spPr>
          <a:ln/>
        </p:spPr>
        <p:txBody>
          <a:bodyPr/>
          <a:lstStyle>
            <a:lvl1pPr>
              <a:defRPr/>
            </a:lvl1pPr>
          </a:lstStyle>
          <a:p>
            <a:pPr>
              <a:defRPr/>
            </a:pPr>
            <a:endParaRPr lang="es-ES" dirty="0"/>
          </a:p>
        </p:txBody>
      </p:sp>
    </p:spTree>
    <p:extLst>
      <p:ext uri="{BB962C8B-B14F-4D97-AF65-F5344CB8AC3E}">
        <p14:creationId xmlns:p14="http://schemas.microsoft.com/office/powerpoint/2010/main" val="216598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
          <p:cNvSpPr>
            <a:spLocks noGrp="1" noChangeArrowheads="1"/>
          </p:cNvSpPr>
          <p:nvPr>
            <p:ph type="ftr" sz="quarter" idx="10"/>
          </p:nvPr>
        </p:nvSpPr>
        <p:spPr>
          <a:ln/>
        </p:spPr>
        <p:txBody>
          <a:bodyPr/>
          <a:lstStyle>
            <a:lvl1pPr>
              <a:defRPr/>
            </a:lvl1pPr>
          </a:lstStyle>
          <a:p>
            <a:pPr>
              <a:defRPr/>
            </a:pPr>
            <a:r>
              <a:rPr lang="es-ES" dirty="0"/>
              <a:t>Probabilidades</a:t>
            </a:r>
          </a:p>
        </p:txBody>
      </p:sp>
      <p:sp>
        <p:nvSpPr>
          <p:cNvPr id="5" name="Rectangle 3"/>
          <p:cNvSpPr>
            <a:spLocks noGrp="1" noChangeArrowheads="1"/>
          </p:cNvSpPr>
          <p:nvPr>
            <p:ph type="sldNum" sz="quarter" idx="11"/>
          </p:nvPr>
        </p:nvSpPr>
        <p:spPr>
          <a:ln/>
        </p:spPr>
        <p:txBody>
          <a:bodyPr/>
          <a:lstStyle>
            <a:lvl1pPr>
              <a:defRPr/>
            </a:lvl1pPr>
          </a:lstStyle>
          <a:p>
            <a:pPr>
              <a:defRPr/>
            </a:pPr>
            <a:fld id="{36F3EB15-3FC6-473A-862D-0B40C676A0D2}" type="slidenum">
              <a:rPr lang="es-ES"/>
              <a:pPr>
                <a:defRPr/>
              </a:pPr>
              <a:t>‹Nº›</a:t>
            </a:fld>
            <a:endParaRPr lang="es-ES" dirty="0"/>
          </a:p>
        </p:txBody>
      </p:sp>
      <p:sp>
        <p:nvSpPr>
          <p:cNvPr id="6" name="Rectangle 16"/>
          <p:cNvSpPr>
            <a:spLocks noGrp="1" noChangeArrowheads="1"/>
          </p:cNvSpPr>
          <p:nvPr>
            <p:ph type="dt" sz="half" idx="12"/>
          </p:nvPr>
        </p:nvSpPr>
        <p:spPr>
          <a:ln/>
        </p:spPr>
        <p:txBody>
          <a:bodyPr/>
          <a:lstStyle>
            <a:lvl1pPr>
              <a:defRPr/>
            </a:lvl1pPr>
          </a:lstStyle>
          <a:p>
            <a:pPr>
              <a:defRPr/>
            </a:pPr>
            <a:endParaRPr lang="es-ES" dirty="0"/>
          </a:p>
        </p:txBody>
      </p:sp>
    </p:spTree>
    <p:extLst>
      <p:ext uri="{BB962C8B-B14F-4D97-AF65-F5344CB8AC3E}">
        <p14:creationId xmlns:p14="http://schemas.microsoft.com/office/powerpoint/2010/main" val="27794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2"/>
          <p:cNvSpPr>
            <a:spLocks noGrp="1" noChangeArrowheads="1"/>
          </p:cNvSpPr>
          <p:nvPr>
            <p:ph type="ftr" sz="quarter" idx="10"/>
          </p:nvPr>
        </p:nvSpPr>
        <p:spPr>
          <a:ln/>
        </p:spPr>
        <p:txBody>
          <a:bodyPr/>
          <a:lstStyle>
            <a:lvl1pPr>
              <a:defRPr/>
            </a:lvl1pPr>
          </a:lstStyle>
          <a:p>
            <a:pPr>
              <a:defRPr/>
            </a:pPr>
            <a:r>
              <a:rPr lang="es-ES" dirty="0"/>
              <a:t>Probabilidades</a:t>
            </a:r>
          </a:p>
        </p:txBody>
      </p:sp>
      <p:sp>
        <p:nvSpPr>
          <p:cNvPr id="5" name="Rectangle 3"/>
          <p:cNvSpPr>
            <a:spLocks noGrp="1" noChangeArrowheads="1"/>
          </p:cNvSpPr>
          <p:nvPr>
            <p:ph type="sldNum" sz="quarter" idx="11"/>
          </p:nvPr>
        </p:nvSpPr>
        <p:spPr>
          <a:ln/>
        </p:spPr>
        <p:txBody>
          <a:bodyPr/>
          <a:lstStyle>
            <a:lvl1pPr>
              <a:defRPr/>
            </a:lvl1pPr>
          </a:lstStyle>
          <a:p>
            <a:pPr>
              <a:defRPr/>
            </a:pPr>
            <a:fld id="{4DD36A35-8CFD-44F1-9EA7-011355B7A997}" type="slidenum">
              <a:rPr lang="es-ES"/>
              <a:pPr>
                <a:defRPr/>
              </a:pPr>
              <a:t>‹Nº›</a:t>
            </a:fld>
            <a:endParaRPr lang="es-ES" dirty="0"/>
          </a:p>
        </p:txBody>
      </p:sp>
      <p:sp>
        <p:nvSpPr>
          <p:cNvPr id="6" name="Rectangle 16"/>
          <p:cNvSpPr>
            <a:spLocks noGrp="1" noChangeArrowheads="1"/>
          </p:cNvSpPr>
          <p:nvPr>
            <p:ph type="dt" sz="half" idx="12"/>
          </p:nvPr>
        </p:nvSpPr>
        <p:spPr>
          <a:ln/>
        </p:spPr>
        <p:txBody>
          <a:bodyPr/>
          <a:lstStyle>
            <a:lvl1pPr>
              <a:defRPr/>
            </a:lvl1pPr>
          </a:lstStyle>
          <a:p>
            <a:pPr>
              <a:defRPr/>
            </a:pPr>
            <a:endParaRPr lang="es-ES" dirty="0"/>
          </a:p>
        </p:txBody>
      </p:sp>
    </p:spTree>
    <p:extLst>
      <p:ext uri="{BB962C8B-B14F-4D97-AF65-F5344CB8AC3E}">
        <p14:creationId xmlns:p14="http://schemas.microsoft.com/office/powerpoint/2010/main" val="895474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88950" y="981075"/>
            <a:ext cx="4424363"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65713" y="981075"/>
            <a:ext cx="4424362"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2"/>
          <p:cNvSpPr>
            <a:spLocks noGrp="1" noChangeArrowheads="1"/>
          </p:cNvSpPr>
          <p:nvPr>
            <p:ph type="ftr" sz="quarter" idx="10"/>
          </p:nvPr>
        </p:nvSpPr>
        <p:spPr>
          <a:ln/>
        </p:spPr>
        <p:txBody>
          <a:bodyPr/>
          <a:lstStyle>
            <a:lvl1pPr>
              <a:defRPr/>
            </a:lvl1pPr>
          </a:lstStyle>
          <a:p>
            <a:pPr>
              <a:defRPr/>
            </a:pPr>
            <a:r>
              <a:rPr lang="es-ES" dirty="0"/>
              <a:t>Probabilidades</a:t>
            </a:r>
          </a:p>
        </p:txBody>
      </p:sp>
      <p:sp>
        <p:nvSpPr>
          <p:cNvPr id="6" name="Rectangle 3"/>
          <p:cNvSpPr>
            <a:spLocks noGrp="1" noChangeArrowheads="1"/>
          </p:cNvSpPr>
          <p:nvPr>
            <p:ph type="sldNum" sz="quarter" idx="11"/>
          </p:nvPr>
        </p:nvSpPr>
        <p:spPr>
          <a:ln/>
        </p:spPr>
        <p:txBody>
          <a:bodyPr/>
          <a:lstStyle>
            <a:lvl1pPr>
              <a:defRPr/>
            </a:lvl1pPr>
          </a:lstStyle>
          <a:p>
            <a:pPr>
              <a:defRPr/>
            </a:pPr>
            <a:fld id="{97FF4E91-9A39-4135-A24E-88B2FA26A528}" type="slidenum">
              <a:rPr lang="es-ES"/>
              <a:pPr>
                <a:defRPr/>
              </a:pPr>
              <a:t>‹Nº›</a:t>
            </a:fld>
            <a:endParaRPr lang="es-ES" dirty="0"/>
          </a:p>
        </p:txBody>
      </p:sp>
      <p:sp>
        <p:nvSpPr>
          <p:cNvPr id="7" name="Rectangle 16"/>
          <p:cNvSpPr>
            <a:spLocks noGrp="1" noChangeArrowheads="1"/>
          </p:cNvSpPr>
          <p:nvPr>
            <p:ph type="dt" sz="half" idx="12"/>
          </p:nvPr>
        </p:nvSpPr>
        <p:spPr>
          <a:ln/>
        </p:spPr>
        <p:txBody>
          <a:bodyPr/>
          <a:lstStyle>
            <a:lvl1pPr>
              <a:defRPr/>
            </a:lvl1pPr>
          </a:lstStyle>
          <a:p>
            <a:pPr>
              <a:defRPr/>
            </a:pPr>
            <a:endParaRPr lang="es-ES" dirty="0"/>
          </a:p>
        </p:txBody>
      </p:sp>
    </p:spTree>
    <p:extLst>
      <p:ext uri="{BB962C8B-B14F-4D97-AF65-F5344CB8AC3E}">
        <p14:creationId xmlns:p14="http://schemas.microsoft.com/office/powerpoint/2010/main" val="181313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2"/>
          <p:cNvSpPr>
            <a:spLocks noGrp="1" noChangeArrowheads="1"/>
          </p:cNvSpPr>
          <p:nvPr>
            <p:ph type="ftr" sz="quarter" idx="10"/>
          </p:nvPr>
        </p:nvSpPr>
        <p:spPr>
          <a:ln/>
        </p:spPr>
        <p:txBody>
          <a:bodyPr/>
          <a:lstStyle>
            <a:lvl1pPr>
              <a:defRPr/>
            </a:lvl1pPr>
          </a:lstStyle>
          <a:p>
            <a:pPr>
              <a:defRPr/>
            </a:pPr>
            <a:r>
              <a:rPr lang="es-ES" dirty="0"/>
              <a:t>Probabilidades</a:t>
            </a:r>
          </a:p>
        </p:txBody>
      </p:sp>
      <p:sp>
        <p:nvSpPr>
          <p:cNvPr id="8" name="Rectangle 3"/>
          <p:cNvSpPr>
            <a:spLocks noGrp="1" noChangeArrowheads="1"/>
          </p:cNvSpPr>
          <p:nvPr>
            <p:ph type="sldNum" sz="quarter" idx="11"/>
          </p:nvPr>
        </p:nvSpPr>
        <p:spPr>
          <a:ln/>
        </p:spPr>
        <p:txBody>
          <a:bodyPr/>
          <a:lstStyle>
            <a:lvl1pPr>
              <a:defRPr/>
            </a:lvl1pPr>
          </a:lstStyle>
          <a:p>
            <a:pPr>
              <a:defRPr/>
            </a:pPr>
            <a:fld id="{3655A12B-0FCC-4A38-B30E-AE6BCAE35AEB}" type="slidenum">
              <a:rPr lang="es-ES"/>
              <a:pPr>
                <a:defRPr/>
              </a:pPr>
              <a:t>‹Nº›</a:t>
            </a:fld>
            <a:endParaRPr lang="es-ES" dirty="0"/>
          </a:p>
        </p:txBody>
      </p:sp>
      <p:sp>
        <p:nvSpPr>
          <p:cNvPr id="9" name="Rectangle 16"/>
          <p:cNvSpPr>
            <a:spLocks noGrp="1" noChangeArrowheads="1"/>
          </p:cNvSpPr>
          <p:nvPr>
            <p:ph type="dt" sz="half" idx="12"/>
          </p:nvPr>
        </p:nvSpPr>
        <p:spPr>
          <a:ln/>
        </p:spPr>
        <p:txBody>
          <a:bodyPr/>
          <a:lstStyle>
            <a:lvl1pPr>
              <a:defRPr/>
            </a:lvl1pPr>
          </a:lstStyle>
          <a:p>
            <a:pPr>
              <a:defRPr/>
            </a:pPr>
            <a:endParaRPr lang="es-ES" dirty="0"/>
          </a:p>
        </p:txBody>
      </p:sp>
    </p:spTree>
    <p:extLst>
      <p:ext uri="{BB962C8B-B14F-4D97-AF65-F5344CB8AC3E}">
        <p14:creationId xmlns:p14="http://schemas.microsoft.com/office/powerpoint/2010/main" val="170505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2"/>
          <p:cNvSpPr>
            <a:spLocks noGrp="1" noChangeArrowheads="1"/>
          </p:cNvSpPr>
          <p:nvPr>
            <p:ph type="ftr" sz="quarter" idx="10"/>
          </p:nvPr>
        </p:nvSpPr>
        <p:spPr>
          <a:ln/>
        </p:spPr>
        <p:txBody>
          <a:bodyPr/>
          <a:lstStyle>
            <a:lvl1pPr>
              <a:defRPr/>
            </a:lvl1pPr>
          </a:lstStyle>
          <a:p>
            <a:pPr>
              <a:defRPr/>
            </a:pPr>
            <a:r>
              <a:rPr lang="es-ES" dirty="0"/>
              <a:t>Probabilidades</a:t>
            </a:r>
          </a:p>
        </p:txBody>
      </p:sp>
      <p:sp>
        <p:nvSpPr>
          <p:cNvPr id="4" name="Rectangle 3"/>
          <p:cNvSpPr>
            <a:spLocks noGrp="1" noChangeArrowheads="1"/>
          </p:cNvSpPr>
          <p:nvPr>
            <p:ph type="sldNum" sz="quarter" idx="11"/>
          </p:nvPr>
        </p:nvSpPr>
        <p:spPr>
          <a:ln/>
        </p:spPr>
        <p:txBody>
          <a:bodyPr/>
          <a:lstStyle>
            <a:lvl1pPr>
              <a:defRPr/>
            </a:lvl1pPr>
          </a:lstStyle>
          <a:p>
            <a:pPr>
              <a:defRPr/>
            </a:pPr>
            <a:fld id="{026CD716-83DE-4BED-92CB-1A77434D8404}" type="slidenum">
              <a:rPr lang="es-ES"/>
              <a:pPr>
                <a:defRPr/>
              </a:pPr>
              <a:t>‹Nº›</a:t>
            </a:fld>
            <a:endParaRPr lang="es-ES" dirty="0"/>
          </a:p>
        </p:txBody>
      </p:sp>
      <p:sp>
        <p:nvSpPr>
          <p:cNvPr id="5" name="Rectangle 16"/>
          <p:cNvSpPr>
            <a:spLocks noGrp="1" noChangeArrowheads="1"/>
          </p:cNvSpPr>
          <p:nvPr>
            <p:ph type="dt" sz="half" idx="12"/>
          </p:nvPr>
        </p:nvSpPr>
        <p:spPr>
          <a:ln/>
        </p:spPr>
        <p:txBody>
          <a:bodyPr/>
          <a:lstStyle>
            <a:lvl1pPr>
              <a:defRPr/>
            </a:lvl1pPr>
          </a:lstStyle>
          <a:p>
            <a:pPr>
              <a:defRPr/>
            </a:pPr>
            <a:endParaRPr lang="es-ES" dirty="0"/>
          </a:p>
        </p:txBody>
      </p:sp>
    </p:spTree>
    <p:extLst>
      <p:ext uri="{BB962C8B-B14F-4D97-AF65-F5344CB8AC3E}">
        <p14:creationId xmlns:p14="http://schemas.microsoft.com/office/powerpoint/2010/main" val="1254345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s-ES" dirty="0"/>
              <a:t>Probabilidades</a:t>
            </a:r>
          </a:p>
        </p:txBody>
      </p:sp>
      <p:sp>
        <p:nvSpPr>
          <p:cNvPr id="3" name="Rectangle 3"/>
          <p:cNvSpPr>
            <a:spLocks noGrp="1" noChangeArrowheads="1"/>
          </p:cNvSpPr>
          <p:nvPr>
            <p:ph type="sldNum" sz="quarter" idx="11"/>
          </p:nvPr>
        </p:nvSpPr>
        <p:spPr>
          <a:ln/>
        </p:spPr>
        <p:txBody>
          <a:bodyPr/>
          <a:lstStyle>
            <a:lvl1pPr>
              <a:defRPr/>
            </a:lvl1pPr>
          </a:lstStyle>
          <a:p>
            <a:pPr>
              <a:defRPr/>
            </a:pPr>
            <a:fld id="{0360741C-69FA-4F90-A6DA-667428987E2D}" type="slidenum">
              <a:rPr lang="es-ES"/>
              <a:pPr>
                <a:defRPr/>
              </a:pPr>
              <a:t>‹Nº›</a:t>
            </a:fld>
            <a:endParaRPr lang="es-ES" dirty="0"/>
          </a:p>
        </p:txBody>
      </p:sp>
      <p:sp>
        <p:nvSpPr>
          <p:cNvPr id="4" name="Rectangle 16"/>
          <p:cNvSpPr>
            <a:spLocks noGrp="1" noChangeArrowheads="1"/>
          </p:cNvSpPr>
          <p:nvPr>
            <p:ph type="dt" sz="half" idx="12"/>
          </p:nvPr>
        </p:nvSpPr>
        <p:spPr>
          <a:ln/>
        </p:spPr>
        <p:txBody>
          <a:bodyPr/>
          <a:lstStyle>
            <a:lvl1pPr>
              <a:defRPr/>
            </a:lvl1pPr>
          </a:lstStyle>
          <a:p>
            <a:pPr>
              <a:defRPr/>
            </a:pPr>
            <a:endParaRPr lang="es-ES" dirty="0"/>
          </a:p>
        </p:txBody>
      </p:sp>
    </p:spTree>
    <p:extLst>
      <p:ext uri="{BB962C8B-B14F-4D97-AF65-F5344CB8AC3E}">
        <p14:creationId xmlns:p14="http://schemas.microsoft.com/office/powerpoint/2010/main" val="409189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
          <p:cNvSpPr>
            <a:spLocks noGrp="1" noChangeArrowheads="1"/>
          </p:cNvSpPr>
          <p:nvPr>
            <p:ph type="ftr" sz="quarter" idx="10"/>
          </p:nvPr>
        </p:nvSpPr>
        <p:spPr>
          <a:ln/>
        </p:spPr>
        <p:txBody>
          <a:bodyPr/>
          <a:lstStyle>
            <a:lvl1pPr>
              <a:defRPr/>
            </a:lvl1pPr>
          </a:lstStyle>
          <a:p>
            <a:pPr>
              <a:defRPr/>
            </a:pPr>
            <a:r>
              <a:rPr lang="es-ES" dirty="0"/>
              <a:t>Probabilidades</a:t>
            </a:r>
          </a:p>
        </p:txBody>
      </p:sp>
      <p:sp>
        <p:nvSpPr>
          <p:cNvPr id="6" name="Rectangle 3"/>
          <p:cNvSpPr>
            <a:spLocks noGrp="1" noChangeArrowheads="1"/>
          </p:cNvSpPr>
          <p:nvPr>
            <p:ph type="sldNum" sz="quarter" idx="11"/>
          </p:nvPr>
        </p:nvSpPr>
        <p:spPr>
          <a:ln/>
        </p:spPr>
        <p:txBody>
          <a:bodyPr/>
          <a:lstStyle>
            <a:lvl1pPr>
              <a:defRPr/>
            </a:lvl1pPr>
          </a:lstStyle>
          <a:p>
            <a:pPr>
              <a:defRPr/>
            </a:pPr>
            <a:fld id="{8C4786E8-A312-46EB-86F0-7378ACBC3977}" type="slidenum">
              <a:rPr lang="es-ES"/>
              <a:pPr>
                <a:defRPr/>
              </a:pPr>
              <a:t>‹Nº›</a:t>
            </a:fld>
            <a:endParaRPr lang="es-ES" dirty="0"/>
          </a:p>
        </p:txBody>
      </p:sp>
      <p:sp>
        <p:nvSpPr>
          <p:cNvPr id="7" name="Rectangle 16"/>
          <p:cNvSpPr>
            <a:spLocks noGrp="1" noChangeArrowheads="1"/>
          </p:cNvSpPr>
          <p:nvPr>
            <p:ph type="dt" sz="half" idx="12"/>
          </p:nvPr>
        </p:nvSpPr>
        <p:spPr>
          <a:ln/>
        </p:spPr>
        <p:txBody>
          <a:bodyPr/>
          <a:lstStyle>
            <a:lvl1pPr>
              <a:defRPr/>
            </a:lvl1pPr>
          </a:lstStyle>
          <a:p>
            <a:pPr>
              <a:defRPr/>
            </a:pPr>
            <a:endParaRPr lang="es-ES" dirty="0"/>
          </a:p>
        </p:txBody>
      </p:sp>
    </p:spTree>
    <p:extLst>
      <p:ext uri="{BB962C8B-B14F-4D97-AF65-F5344CB8AC3E}">
        <p14:creationId xmlns:p14="http://schemas.microsoft.com/office/powerpoint/2010/main" val="147198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
          <p:cNvSpPr>
            <a:spLocks noGrp="1" noChangeArrowheads="1"/>
          </p:cNvSpPr>
          <p:nvPr>
            <p:ph type="ftr" sz="quarter" idx="10"/>
          </p:nvPr>
        </p:nvSpPr>
        <p:spPr>
          <a:ln/>
        </p:spPr>
        <p:txBody>
          <a:bodyPr/>
          <a:lstStyle>
            <a:lvl1pPr>
              <a:defRPr/>
            </a:lvl1pPr>
          </a:lstStyle>
          <a:p>
            <a:pPr>
              <a:defRPr/>
            </a:pPr>
            <a:r>
              <a:rPr lang="es-ES" dirty="0"/>
              <a:t>Probabilidades</a:t>
            </a:r>
          </a:p>
        </p:txBody>
      </p:sp>
      <p:sp>
        <p:nvSpPr>
          <p:cNvPr id="6" name="Rectangle 3"/>
          <p:cNvSpPr>
            <a:spLocks noGrp="1" noChangeArrowheads="1"/>
          </p:cNvSpPr>
          <p:nvPr>
            <p:ph type="sldNum" sz="quarter" idx="11"/>
          </p:nvPr>
        </p:nvSpPr>
        <p:spPr>
          <a:ln/>
        </p:spPr>
        <p:txBody>
          <a:bodyPr/>
          <a:lstStyle>
            <a:lvl1pPr>
              <a:defRPr/>
            </a:lvl1pPr>
          </a:lstStyle>
          <a:p>
            <a:pPr>
              <a:defRPr/>
            </a:pPr>
            <a:fld id="{BAC4C90A-DB3F-4993-899E-BA8CE5004A4E}" type="slidenum">
              <a:rPr lang="es-ES"/>
              <a:pPr>
                <a:defRPr/>
              </a:pPr>
              <a:t>‹Nº›</a:t>
            </a:fld>
            <a:endParaRPr lang="es-ES" dirty="0"/>
          </a:p>
        </p:txBody>
      </p:sp>
      <p:sp>
        <p:nvSpPr>
          <p:cNvPr id="7" name="Rectangle 16"/>
          <p:cNvSpPr>
            <a:spLocks noGrp="1" noChangeArrowheads="1"/>
          </p:cNvSpPr>
          <p:nvPr>
            <p:ph type="dt" sz="half" idx="12"/>
          </p:nvPr>
        </p:nvSpPr>
        <p:spPr>
          <a:ln/>
        </p:spPr>
        <p:txBody>
          <a:bodyPr/>
          <a:lstStyle>
            <a:lvl1pPr>
              <a:defRPr/>
            </a:lvl1pPr>
          </a:lstStyle>
          <a:p>
            <a:pPr>
              <a:defRPr/>
            </a:pPr>
            <a:endParaRPr lang="es-ES" dirty="0"/>
          </a:p>
        </p:txBody>
      </p:sp>
    </p:spTree>
    <p:extLst>
      <p:ext uri="{BB962C8B-B14F-4D97-AF65-F5344CB8AC3E}">
        <p14:creationId xmlns:p14="http://schemas.microsoft.com/office/powerpoint/2010/main" val="2130246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ftr" sz="quarter" idx="3"/>
          </p:nvPr>
        </p:nvSpPr>
        <p:spPr bwMode="auto">
          <a:xfrm>
            <a:off x="2720975" y="6561138"/>
            <a:ext cx="611981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36" tIns="49368" rIns="98736" bIns="49368" numCol="1" anchor="b" anchorCtr="0" compatLnSpc="1">
            <a:prstTxWarp prst="textNoShape">
              <a:avLst/>
            </a:prstTxWarp>
          </a:bodyPr>
          <a:lstStyle>
            <a:lvl1pPr algn="r" defTabSz="987425">
              <a:defRPr sz="1300" smtClean="0"/>
            </a:lvl1pPr>
          </a:lstStyle>
          <a:p>
            <a:pPr>
              <a:defRPr/>
            </a:pPr>
            <a:r>
              <a:rPr lang="es-ES" dirty="0"/>
              <a:t>Probabilidades</a:t>
            </a:r>
          </a:p>
        </p:txBody>
      </p:sp>
      <p:sp>
        <p:nvSpPr>
          <p:cNvPr id="50179" name="Rectangle 3"/>
          <p:cNvSpPr>
            <a:spLocks noGrp="1" noChangeArrowheads="1"/>
          </p:cNvSpPr>
          <p:nvPr>
            <p:ph type="sldNum" sz="quarter" idx="4"/>
          </p:nvPr>
        </p:nvSpPr>
        <p:spPr bwMode="auto">
          <a:xfrm>
            <a:off x="9205913" y="6489700"/>
            <a:ext cx="57150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36" tIns="49368" rIns="98736" bIns="49368" numCol="1" anchor="b" anchorCtr="0" compatLnSpc="1">
            <a:prstTxWarp prst="textNoShape">
              <a:avLst/>
            </a:prstTxWarp>
          </a:bodyPr>
          <a:lstStyle>
            <a:lvl1pPr algn="r" defTabSz="987425">
              <a:defRPr sz="1300" smtClean="0">
                <a:latin typeface="Arial Black" pitchFamily="34" charset="0"/>
              </a:defRPr>
            </a:lvl1pPr>
          </a:lstStyle>
          <a:p>
            <a:pPr>
              <a:defRPr/>
            </a:pPr>
            <a:fld id="{597059C4-0105-44B5-B98D-BED74FDBF2BB}" type="slidenum">
              <a:rPr lang="es-ES"/>
              <a:pPr>
                <a:defRPr/>
              </a:pPr>
              <a:t>‹Nº›</a:t>
            </a:fld>
            <a:endParaRPr lang="es-ES" dirty="0"/>
          </a:p>
        </p:txBody>
      </p:sp>
      <p:grpSp>
        <p:nvGrpSpPr>
          <p:cNvPr id="1028" name="Group 4"/>
          <p:cNvGrpSpPr>
            <a:grpSpLocks/>
          </p:cNvGrpSpPr>
          <p:nvPr/>
        </p:nvGrpSpPr>
        <p:grpSpPr bwMode="auto">
          <a:xfrm>
            <a:off x="0" y="0"/>
            <a:ext cx="9906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8736" tIns="49368" rIns="98736" bIns="49368" anchor="ctr"/>
            <a:lstStyle/>
            <a:p>
              <a:pPr algn="ctr" defTabSz="987425"/>
              <a:endParaRPr lang="es-ES_tradnl" sz="2600" dirty="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dirty="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dirty="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dirty="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dirty="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sz="2600" dirty="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dirty="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8736" tIns="49368" rIns="98736" bIns="49368"/>
            <a:lstStyle/>
            <a:p>
              <a:pPr defTabSz="987425"/>
              <a:endParaRPr lang="es-ES_tradnl" dirty="0">
                <a:solidFill>
                  <a:schemeClr val="accent2"/>
                </a:solidFill>
              </a:endParaRPr>
            </a:p>
          </p:txBody>
        </p:sp>
      </p:grpSp>
      <p:sp>
        <p:nvSpPr>
          <p:cNvPr id="1029" name="Rectangle 14"/>
          <p:cNvSpPr>
            <a:spLocks noGrp="1" noChangeArrowheads="1"/>
          </p:cNvSpPr>
          <p:nvPr>
            <p:ph type="title"/>
          </p:nvPr>
        </p:nvSpPr>
        <p:spPr bwMode="auto">
          <a:xfrm>
            <a:off x="495300" y="457200"/>
            <a:ext cx="8994775"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36" tIns="49368" rIns="98736" bIns="49368" numCol="1" anchor="ctr" anchorCtr="0" compatLnSpc="1">
            <a:prstTxWarp prst="textNoShape">
              <a:avLst/>
            </a:prstTxWarp>
          </a:bodyPr>
          <a:lstStyle/>
          <a:p>
            <a:pPr lvl="0"/>
            <a:r>
              <a:rPr lang="es-ES" smtClean="0"/>
              <a:t>Haga clic para cambiar el estilo de título	</a:t>
            </a:r>
          </a:p>
        </p:txBody>
      </p:sp>
      <p:sp>
        <p:nvSpPr>
          <p:cNvPr id="1030" name="Rectangle 15"/>
          <p:cNvSpPr>
            <a:spLocks noGrp="1" noChangeArrowheads="1"/>
          </p:cNvSpPr>
          <p:nvPr>
            <p:ph type="body" idx="1"/>
          </p:nvPr>
        </p:nvSpPr>
        <p:spPr bwMode="auto">
          <a:xfrm>
            <a:off x="488950" y="981075"/>
            <a:ext cx="9001125"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36" tIns="49368" rIns="98736" bIns="4936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0192" name="Rectangle 16"/>
          <p:cNvSpPr>
            <a:spLocks noGrp="1" noChangeArrowheads="1"/>
          </p:cNvSpPr>
          <p:nvPr>
            <p:ph type="dt" sz="half" idx="2"/>
          </p:nvPr>
        </p:nvSpPr>
        <p:spPr bwMode="auto">
          <a:xfrm>
            <a:off x="488950" y="6545263"/>
            <a:ext cx="215423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36" tIns="49368" rIns="98736" bIns="49368" numCol="1" anchor="b" anchorCtr="0" compatLnSpc="1">
            <a:prstTxWarp prst="textNoShape">
              <a:avLst/>
            </a:prstTxWarp>
          </a:bodyPr>
          <a:lstStyle>
            <a:lvl1pPr defTabSz="987425">
              <a:defRPr sz="1300" smtClean="0"/>
            </a:lvl1pPr>
          </a:lstStyle>
          <a:p>
            <a:pPr>
              <a:defRPr/>
            </a:pPr>
            <a:endParaRPr lang="es-ES" dirty="0"/>
          </a:p>
        </p:txBody>
      </p:sp>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hf sldNum="0" hdr="0" ftr="0" dt="0"/>
  <p:txStyles>
    <p:titleStyle>
      <a:lvl1pPr algn="l" defTabSz="987425" rtl="0" eaLnBrk="0" fontAlgn="base" hangingPunct="0">
        <a:spcBef>
          <a:spcPct val="0"/>
        </a:spcBef>
        <a:spcAft>
          <a:spcPct val="0"/>
        </a:spcAft>
        <a:defRPr sz="2800">
          <a:solidFill>
            <a:schemeClr val="tx1"/>
          </a:solidFill>
          <a:latin typeface="+mj-lt"/>
          <a:ea typeface="+mj-ea"/>
          <a:cs typeface="+mj-cs"/>
        </a:defRPr>
      </a:lvl1pPr>
      <a:lvl2pPr algn="l" defTabSz="987425" rtl="0" eaLnBrk="0" fontAlgn="base" hangingPunct="0">
        <a:spcBef>
          <a:spcPct val="0"/>
        </a:spcBef>
        <a:spcAft>
          <a:spcPct val="0"/>
        </a:spcAft>
        <a:defRPr sz="2800">
          <a:solidFill>
            <a:schemeClr val="tx1"/>
          </a:solidFill>
          <a:latin typeface="Arial" charset="0"/>
        </a:defRPr>
      </a:lvl2pPr>
      <a:lvl3pPr algn="l" defTabSz="987425" rtl="0" eaLnBrk="0" fontAlgn="base" hangingPunct="0">
        <a:spcBef>
          <a:spcPct val="0"/>
        </a:spcBef>
        <a:spcAft>
          <a:spcPct val="0"/>
        </a:spcAft>
        <a:defRPr sz="2800">
          <a:solidFill>
            <a:schemeClr val="tx1"/>
          </a:solidFill>
          <a:latin typeface="Arial" charset="0"/>
        </a:defRPr>
      </a:lvl3pPr>
      <a:lvl4pPr algn="l" defTabSz="987425" rtl="0" eaLnBrk="0" fontAlgn="base" hangingPunct="0">
        <a:spcBef>
          <a:spcPct val="0"/>
        </a:spcBef>
        <a:spcAft>
          <a:spcPct val="0"/>
        </a:spcAft>
        <a:defRPr sz="2800">
          <a:solidFill>
            <a:schemeClr val="tx1"/>
          </a:solidFill>
          <a:latin typeface="Arial" charset="0"/>
        </a:defRPr>
      </a:lvl4pPr>
      <a:lvl5pPr algn="l" defTabSz="987425" rtl="0" eaLnBrk="0" fontAlgn="base" hangingPunct="0">
        <a:spcBef>
          <a:spcPct val="0"/>
        </a:spcBef>
        <a:spcAft>
          <a:spcPct val="0"/>
        </a:spcAft>
        <a:defRPr sz="2800">
          <a:solidFill>
            <a:schemeClr val="tx1"/>
          </a:solidFill>
          <a:latin typeface="Arial" charset="0"/>
        </a:defRPr>
      </a:lvl5pPr>
      <a:lvl6pPr marL="457200" algn="l" defTabSz="987425" rtl="0" fontAlgn="base">
        <a:spcBef>
          <a:spcPct val="0"/>
        </a:spcBef>
        <a:spcAft>
          <a:spcPct val="0"/>
        </a:spcAft>
        <a:defRPr sz="2800">
          <a:solidFill>
            <a:schemeClr val="tx1"/>
          </a:solidFill>
          <a:latin typeface="Arial" charset="0"/>
        </a:defRPr>
      </a:lvl6pPr>
      <a:lvl7pPr marL="914400" algn="l" defTabSz="987425" rtl="0" fontAlgn="base">
        <a:spcBef>
          <a:spcPct val="0"/>
        </a:spcBef>
        <a:spcAft>
          <a:spcPct val="0"/>
        </a:spcAft>
        <a:defRPr sz="2800">
          <a:solidFill>
            <a:schemeClr val="tx1"/>
          </a:solidFill>
          <a:latin typeface="Arial" charset="0"/>
        </a:defRPr>
      </a:lvl7pPr>
      <a:lvl8pPr marL="1371600" algn="l" defTabSz="987425" rtl="0" fontAlgn="base">
        <a:spcBef>
          <a:spcPct val="0"/>
        </a:spcBef>
        <a:spcAft>
          <a:spcPct val="0"/>
        </a:spcAft>
        <a:defRPr sz="2800">
          <a:solidFill>
            <a:schemeClr val="tx1"/>
          </a:solidFill>
          <a:latin typeface="Arial" charset="0"/>
        </a:defRPr>
      </a:lvl8pPr>
      <a:lvl9pPr marL="1828800" algn="l" defTabSz="987425" rtl="0" fontAlgn="base">
        <a:spcBef>
          <a:spcPct val="0"/>
        </a:spcBef>
        <a:spcAft>
          <a:spcPct val="0"/>
        </a:spcAft>
        <a:defRPr sz="2800">
          <a:solidFill>
            <a:schemeClr val="tx1"/>
          </a:solidFill>
          <a:latin typeface="Arial" charset="0"/>
        </a:defRPr>
      </a:lvl9pPr>
    </p:titleStyle>
    <p:bodyStyle>
      <a:lvl1pPr marL="369888" indent="-369888" algn="l" defTabSz="987425" rtl="0" eaLnBrk="0" fontAlgn="base" hangingPunct="0">
        <a:spcBef>
          <a:spcPct val="20000"/>
        </a:spcBef>
        <a:spcAft>
          <a:spcPct val="0"/>
        </a:spcAft>
        <a:buClr>
          <a:schemeClr val="bg2"/>
        </a:buClr>
        <a:buSzPct val="75000"/>
        <a:buFont typeface="Wingdings" pitchFamily="2" charset="2"/>
        <a:buChar char="n"/>
        <a:defRPr sz="3500">
          <a:solidFill>
            <a:schemeClr val="tx1"/>
          </a:solidFill>
          <a:latin typeface="+mn-lt"/>
          <a:ea typeface="+mn-ea"/>
          <a:cs typeface="+mn-cs"/>
        </a:defRPr>
      </a:lvl1pPr>
      <a:lvl2pPr marL="801688" indent="-307975" algn="l" defTabSz="987425" rtl="0" eaLnBrk="0" fontAlgn="base" hangingPunct="0">
        <a:spcBef>
          <a:spcPct val="20000"/>
        </a:spcBef>
        <a:spcAft>
          <a:spcPct val="0"/>
        </a:spcAft>
        <a:buClr>
          <a:schemeClr val="accent2"/>
        </a:buClr>
        <a:buSzPct val="80000"/>
        <a:buFont typeface="Wingdings" pitchFamily="2" charset="2"/>
        <a:buChar char="¨"/>
        <a:defRPr sz="3000">
          <a:solidFill>
            <a:schemeClr val="tx1"/>
          </a:solidFill>
          <a:latin typeface="+mn-lt"/>
        </a:defRPr>
      </a:lvl2pPr>
      <a:lvl3pPr marL="1235075" indent="-247650" algn="l" defTabSz="987425" rtl="0" eaLnBrk="0" fontAlgn="base" hangingPunct="0">
        <a:spcBef>
          <a:spcPct val="20000"/>
        </a:spcBef>
        <a:spcAft>
          <a:spcPct val="0"/>
        </a:spcAft>
        <a:buClr>
          <a:schemeClr val="bg2"/>
        </a:buClr>
        <a:buSzPct val="65000"/>
        <a:buFont typeface="Wingdings" pitchFamily="2" charset="2"/>
        <a:buChar char="n"/>
        <a:defRPr sz="2600">
          <a:solidFill>
            <a:schemeClr val="tx1"/>
          </a:solidFill>
          <a:latin typeface="+mn-lt"/>
        </a:defRPr>
      </a:lvl3pPr>
      <a:lvl4pPr marL="1728788" indent="-247650" algn="l" defTabSz="987425" rtl="0" eaLnBrk="0" fontAlgn="base" hangingPunct="0">
        <a:spcBef>
          <a:spcPct val="20000"/>
        </a:spcBef>
        <a:spcAft>
          <a:spcPct val="0"/>
        </a:spcAft>
        <a:buClr>
          <a:schemeClr val="accent2"/>
        </a:buClr>
        <a:buSzPct val="70000"/>
        <a:buFont typeface="Wingdings" pitchFamily="2" charset="2"/>
        <a:buChar char="¨"/>
        <a:defRPr sz="2200">
          <a:solidFill>
            <a:schemeClr val="tx1"/>
          </a:solidFill>
          <a:latin typeface="+mn-lt"/>
        </a:defRPr>
      </a:lvl4pPr>
      <a:lvl5pPr marL="2222500" indent="-247650" algn="l" defTabSz="987425" rtl="0" eaLnBrk="0" fontAlgn="base" hangingPunct="0">
        <a:spcBef>
          <a:spcPct val="20000"/>
        </a:spcBef>
        <a:spcAft>
          <a:spcPct val="0"/>
        </a:spcAft>
        <a:buClr>
          <a:schemeClr val="bg2"/>
        </a:buClr>
        <a:buFont typeface="Wingdings" pitchFamily="2" charset="2"/>
        <a:buChar char="§"/>
        <a:defRPr sz="2200">
          <a:solidFill>
            <a:schemeClr val="tx1"/>
          </a:solidFill>
          <a:latin typeface="+mn-lt"/>
        </a:defRPr>
      </a:lvl5pPr>
      <a:lvl6pPr marL="2679700" indent="-247650" algn="l" defTabSz="987425" rtl="0" fontAlgn="base">
        <a:spcBef>
          <a:spcPct val="20000"/>
        </a:spcBef>
        <a:spcAft>
          <a:spcPct val="0"/>
        </a:spcAft>
        <a:buClr>
          <a:schemeClr val="bg2"/>
        </a:buClr>
        <a:buFont typeface="Wingdings" pitchFamily="2" charset="2"/>
        <a:buChar char="§"/>
        <a:defRPr sz="2200">
          <a:solidFill>
            <a:schemeClr val="tx1"/>
          </a:solidFill>
          <a:latin typeface="+mn-lt"/>
        </a:defRPr>
      </a:lvl6pPr>
      <a:lvl7pPr marL="3136900" indent="-247650" algn="l" defTabSz="987425" rtl="0" fontAlgn="base">
        <a:spcBef>
          <a:spcPct val="20000"/>
        </a:spcBef>
        <a:spcAft>
          <a:spcPct val="0"/>
        </a:spcAft>
        <a:buClr>
          <a:schemeClr val="bg2"/>
        </a:buClr>
        <a:buFont typeface="Wingdings" pitchFamily="2" charset="2"/>
        <a:buChar char="§"/>
        <a:defRPr sz="2200">
          <a:solidFill>
            <a:schemeClr val="tx1"/>
          </a:solidFill>
          <a:latin typeface="+mn-lt"/>
        </a:defRPr>
      </a:lvl7pPr>
      <a:lvl8pPr marL="3594100" indent="-247650" algn="l" defTabSz="987425" rtl="0" fontAlgn="base">
        <a:spcBef>
          <a:spcPct val="20000"/>
        </a:spcBef>
        <a:spcAft>
          <a:spcPct val="0"/>
        </a:spcAft>
        <a:buClr>
          <a:schemeClr val="bg2"/>
        </a:buClr>
        <a:buFont typeface="Wingdings" pitchFamily="2" charset="2"/>
        <a:buChar char="§"/>
        <a:defRPr sz="2200">
          <a:solidFill>
            <a:schemeClr val="tx1"/>
          </a:solidFill>
          <a:latin typeface="+mn-lt"/>
        </a:defRPr>
      </a:lvl8pPr>
      <a:lvl9pPr marL="4051300" indent="-247650" algn="l" defTabSz="987425" rtl="0" fontAlgn="base">
        <a:spcBef>
          <a:spcPct val="20000"/>
        </a:spcBef>
        <a:spcAft>
          <a:spcPct val="0"/>
        </a:spcAft>
        <a:buClr>
          <a:schemeClr val="bg2"/>
        </a:buClr>
        <a:buFont typeface="Wingdings" pitchFamily="2" charset="2"/>
        <a:buChar char="§"/>
        <a:defRPr sz="22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12.jpeg"/></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4.png"/></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29.png"/><Relationship Id="rId4" Type="http://schemas.openxmlformats.org/officeDocument/2006/relationships/image" Target="../media/image28.png"/></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29.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7.png"/><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8.png"/><Relationship Id="rId11" Type="http://schemas.openxmlformats.org/officeDocument/2006/relationships/image" Target="../media/image39.png"/><Relationship Id="rId5" Type="http://schemas.openxmlformats.org/officeDocument/2006/relationships/image" Target="../media/image34.wmf"/><Relationship Id="rId10" Type="http://schemas.openxmlformats.org/officeDocument/2006/relationships/image" Target="../media/image36.w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7.xml"/><Relationship Id="rId5" Type="http://schemas.openxmlformats.org/officeDocument/2006/relationships/image" Target="../media/image43.png"/><Relationship Id="rId4" Type="http://schemas.openxmlformats.org/officeDocument/2006/relationships/image" Target="../media/image42.png"/></Relationships>
</file>

<file path=ppt/slides/_rels/slide31.x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image" Target="../media/image50.png"/><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49.jpe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5.wmf"/><Relationship Id="rId11" Type="http://schemas.openxmlformats.org/officeDocument/2006/relationships/image" Target="../media/image48.png"/><Relationship Id="rId5" Type="http://schemas.openxmlformats.org/officeDocument/2006/relationships/oleObject" Target="../embeddings/oleObject5.bin"/><Relationship Id="rId10" Type="http://schemas.openxmlformats.org/officeDocument/2006/relationships/image" Target="../media/image47.wmf"/><Relationship Id="rId4" Type="http://schemas.openxmlformats.org/officeDocument/2006/relationships/image" Target="../media/image44.wmf"/><Relationship Id="rId9" Type="http://schemas.openxmlformats.org/officeDocument/2006/relationships/oleObject" Target="../embeddings/oleObject7.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49.jpeg"/><Relationship Id="rId5" Type="http://schemas.openxmlformats.org/officeDocument/2006/relationships/image" Target="../media/image52.png"/><Relationship Id="rId4" Type="http://schemas.openxmlformats.org/officeDocument/2006/relationships/image" Target="../media/image51.w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55.png"/><Relationship Id="rId7" Type="http://schemas.openxmlformats.org/officeDocument/2006/relationships/image" Target="../media/image53.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57.jpeg"/><Relationship Id="rId4" Type="http://schemas.openxmlformats.org/officeDocument/2006/relationships/image" Target="../media/image56.jpeg"/><Relationship Id="rId9" Type="http://schemas.openxmlformats.org/officeDocument/2006/relationships/image" Target="../media/image54.wmf"/></Relationships>
</file>

<file path=ppt/slides/_rels/slide34.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7.xml"/><Relationship Id="rId5" Type="http://schemas.openxmlformats.org/officeDocument/2006/relationships/image" Target="../media/image57.jpeg"/><Relationship Id="rId4" Type="http://schemas.openxmlformats.org/officeDocument/2006/relationships/image" Target="../media/image56.jpeg"/></Relationships>
</file>

<file path=ppt/slides/_rels/slide35.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png"/><Relationship Id="rId1" Type="http://schemas.openxmlformats.org/officeDocument/2006/relationships/slideLayout" Target="../slideLayouts/slideLayout7.xml"/><Relationship Id="rId4" Type="http://schemas.openxmlformats.org/officeDocument/2006/relationships/image" Target="../media/image65.png"/></Relationships>
</file>

<file path=ppt/slides/_rels/slide42.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image" Target="../media/image66.png"/><Relationship Id="rId1" Type="http://schemas.openxmlformats.org/officeDocument/2006/relationships/slideLayout" Target="../slideLayouts/slideLayout7.xml"/><Relationship Id="rId4" Type="http://schemas.openxmlformats.org/officeDocument/2006/relationships/image" Target="../media/image68.png"/></Relationships>
</file>

<file path=ppt/slides/_rels/slide43.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9.png"/><Relationship Id="rId1" Type="http://schemas.openxmlformats.org/officeDocument/2006/relationships/slideLayout" Target="../slideLayouts/slideLayout7.xml"/><Relationship Id="rId5" Type="http://schemas.openxmlformats.org/officeDocument/2006/relationships/image" Target="../media/image72.png"/><Relationship Id="rId4" Type="http://schemas.openxmlformats.org/officeDocument/2006/relationships/image" Target="../media/image7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7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0512" y="1124744"/>
            <a:ext cx="9001000" cy="4308872"/>
          </a:xfrm>
          <a:prstGeom prst="rect">
            <a:avLst/>
          </a:prstGeom>
        </p:spPr>
        <p:txBody>
          <a:bodyPr wrap="square">
            <a:spAutoFit/>
          </a:bodyPr>
          <a:lstStyle/>
          <a:p>
            <a:pPr algn="ctr"/>
            <a:r>
              <a:rPr lang="es-ES" sz="3200" dirty="0" smtClean="0"/>
              <a:t>Maestría en Investigaciones </a:t>
            </a:r>
          </a:p>
          <a:p>
            <a:pPr algn="ctr"/>
            <a:r>
              <a:rPr lang="es-ES" sz="3200" dirty="0" smtClean="0"/>
              <a:t>en Ciencias Biomédicas</a:t>
            </a:r>
          </a:p>
          <a:p>
            <a:pPr algn="ctr"/>
            <a:endParaRPr lang="es-ES" sz="3200" dirty="0" smtClean="0"/>
          </a:p>
          <a:p>
            <a:endParaRPr lang="es-ES" dirty="0" smtClean="0"/>
          </a:p>
          <a:p>
            <a:r>
              <a:rPr lang="es-ES" sz="2800" dirty="0" smtClean="0"/>
              <a:t>Curso: Métodos </a:t>
            </a:r>
            <a:r>
              <a:rPr lang="es-ES" sz="2800" dirty="0" err="1"/>
              <a:t>Bioestadísticos</a:t>
            </a:r>
            <a:r>
              <a:rPr lang="es-ES" sz="2800" dirty="0"/>
              <a:t> Avanzados en Ciencias </a:t>
            </a:r>
            <a:r>
              <a:rPr lang="es-ES" sz="2800" dirty="0" smtClean="0"/>
              <a:t>Biomédicas</a:t>
            </a:r>
          </a:p>
          <a:p>
            <a:endParaRPr lang="es-ES" sz="2800" dirty="0"/>
          </a:p>
          <a:p>
            <a:r>
              <a:rPr lang="es-ES" sz="2800" dirty="0" smtClean="0"/>
              <a:t>Dra. Silvia María Pozo Abreu</a:t>
            </a:r>
          </a:p>
          <a:p>
            <a:r>
              <a:rPr lang="es-ES" sz="2800" dirty="0" smtClean="0"/>
              <a:t>Especialista de Bioestadística</a:t>
            </a:r>
          </a:p>
          <a:p>
            <a:endParaRPr lang="es-ES" dirty="0"/>
          </a:p>
        </p:txBody>
      </p:sp>
    </p:spTree>
    <p:extLst>
      <p:ext uri="{BB962C8B-B14F-4D97-AF65-F5344CB8AC3E}">
        <p14:creationId xmlns:p14="http://schemas.microsoft.com/office/powerpoint/2010/main" val="2392737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6" name="Rectangle 4"/>
          <p:cNvSpPr>
            <a:spLocks noChangeArrowheads="1"/>
          </p:cNvSpPr>
          <p:nvPr/>
        </p:nvSpPr>
        <p:spPr bwMode="auto">
          <a:xfrm>
            <a:off x="631824" y="1183080"/>
            <a:ext cx="864235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spcBef>
                <a:spcPct val="20000"/>
              </a:spcBef>
              <a:buClr>
                <a:schemeClr val="tx2"/>
              </a:buClr>
            </a:pPr>
            <a:r>
              <a:rPr lang="es-ES" sz="2200" b="1" dirty="0">
                <a:solidFill>
                  <a:schemeClr val="bg2"/>
                </a:solidFill>
                <a:cs typeface="Tahoma" panose="020B0604030504040204" pitchFamily="34" charset="0"/>
              </a:rPr>
              <a:t>DEFINICIÓN: </a:t>
            </a:r>
            <a:r>
              <a:rPr lang="es-ES" sz="2200" b="1" dirty="0" smtClean="0">
                <a:cs typeface="Tahoma" panose="020B0604030504040204" pitchFamily="34" charset="0"/>
              </a:rPr>
              <a:t>SE DENOMINAN VARIABLES ALEATORIAS, A AQUELLAS</a:t>
            </a:r>
            <a:r>
              <a:rPr lang="es-ES" sz="2200" b="1" dirty="0" smtClean="0">
                <a:solidFill>
                  <a:schemeClr val="bg2"/>
                </a:solidFill>
                <a:cs typeface="Tahoma" panose="020B0604030504040204" pitchFamily="34" charset="0"/>
              </a:rPr>
              <a:t> </a:t>
            </a:r>
            <a:r>
              <a:rPr lang="es-ES" sz="2200" b="1" dirty="0" smtClean="0"/>
              <a:t>VARIABLES CUYOS </a:t>
            </a:r>
            <a:r>
              <a:rPr lang="es-ES" sz="2200" b="1" dirty="0"/>
              <a:t>VALORES NO SON POSIBLE PREDECIR, AL REPETIR SU MEDICIÓN </a:t>
            </a:r>
            <a:r>
              <a:rPr lang="es-ES" sz="2200" b="1" dirty="0" smtClean="0"/>
              <a:t>EN IGUALDADES </a:t>
            </a:r>
            <a:r>
              <a:rPr lang="es-ES" sz="2200" b="1" dirty="0"/>
              <a:t>DE CONDICIONES Y QUE PUEDE TOMAR DIFERENTES VALORES, DEBIDO A QUE SOBRE ELLA ACTÚAN FACTORES NO CONTROLABLES O </a:t>
            </a:r>
            <a:r>
              <a:rPr lang="es-ES" sz="2200" b="1" dirty="0" smtClean="0"/>
              <a:t>DESCONOCIDOS </a:t>
            </a:r>
            <a:r>
              <a:rPr lang="es-ES" sz="2200" b="1" dirty="0"/>
              <a:t>QUE ESTÁN DE MANIFIESTO EN EL MOMENTO DE LAS </a:t>
            </a:r>
            <a:r>
              <a:rPr lang="es-ES" sz="2200" b="1" dirty="0" smtClean="0"/>
              <a:t>MEDICIONES</a:t>
            </a:r>
            <a:r>
              <a:rPr lang="es-ES" sz="2200" b="1" dirty="0"/>
              <a:t>.</a:t>
            </a:r>
          </a:p>
        </p:txBody>
      </p:sp>
      <p:sp>
        <p:nvSpPr>
          <p:cNvPr id="10" name="Text Box 4"/>
          <p:cNvSpPr txBox="1">
            <a:spLocks noChangeArrowheads="1"/>
          </p:cNvSpPr>
          <p:nvPr/>
        </p:nvSpPr>
        <p:spPr bwMode="auto">
          <a:xfrm>
            <a:off x="2360612" y="404664"/>
            <a:ext cx="51847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3200" b="1" dirty="0">
                <a:solidFill>
                  <a:schemeClr val="bg2"/>
                </a:solidFill>
                <a:latin typeface="Calibri" panose="020F0502020204030204" pitchFamily="34" charset="0"/>
              </a:rPr>
              <a:t>VARIABLES ALEATORIAS (</a:t>
            </a:r>
            <a:r>
              <a:rPr lang="es-MX" sz="3200" b="1" dirty="0" smtClean="0">
                <a:solidFill>
                  <a:schemeClr val="bg2"/>
                </a:solidFill>
                <a:latin typeface="Calibri" panose="020F0502020204030204" pitchFamily="34" charset="0"/>
              </a:rPr>
              <a:t>VA.)</a:t>
            </a:r>
            <a:endParaRPr lang="es-MX" sz="3200" b="1" dirty="0">
              <a:solidFill>
                <a:schemeClr val="bg2"/>
              </a:solidFill>
              <a:latin typeface="Calibri" panose="020F0502020204030204" pitchFamily="34" charset="0"/>
            </a:endParaRPr>
          </a:p>
        </p:txBody>
      </p:sp>
      <p:sp>
        <p:nvSpPr>
          <p:cNvPr id="11" name="Rectangle 4"/>
          <p:cNvSpPr>
            <a:spLocks noChangeArrowheads="1"/>
          </p:cNvSpPr>
          <p:nvPr/>
        </p:nvSpPr>
        <p:spPr bwMode="auto">
          <a:xfrm>
            <a:off x="646113" y="3645024"/>
            <a:ext cx="86280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spcBef>
                <a:spcPct val="20000"/>
              </a:spcBef>
              <a:buClr>
                <a:schemeClr val="tx2"/>
              </a:buClr>
            </a:pPr>
            <a:r>
              <a:rPr lang="es-ES" sz="2200" b="1" dirty="0" smtClean="0">
                <a:cs typeface="Tahoma" panose="020B0604030504040204" pitchFamily="34" charset="0"/>
              </a:rPr>
              <a:t>LOS SUCESOS O HECHOS, QUE SE BASAN EN VARIABLES ALEATORIAS SE DENOMINAN </a:t>
            </a:r>
            <a:r>
              <a:rPr lang="es-ES" sz="2200" b="1" dirty="0" smtClean="0">
                <a:solidFill>
                  <a:schemeClr val="bg2"/>
                </a:solidFill>
                <a:cs typeface="Tahoma" panose="020B0604030504040204" pitchFamily="34" charset="0"/>
              </a:rPr>
              <a:t>SUCESOS ALEATORIOS. </a:t>
            </a:r>
            <a:r>
              <a:rPr lang="es-ES" sz="2200" b="1" dirty="0" smtClean="0">
                <a:solidFill>
                  <a:srgbClr val="002060"/>
                </a:solidFill>
              </a:rPr>
              <a:t>EJEMPLO</a:t>
            </a:r>
            <a:r>
              <a:rPr lang="es-ES" sz="2200" b="1" dirty="0"/>
              <a:t>: EL SEXO DEL </a:t>
            </a:r>
            <a:r>
              <a:rPr lang="es-ES" sz="2200" b="1" dirty="0" smtClean="0"/>
              <a:t>RECIÉN NACIDO ES UN SUCESO ALEATORIO.</a:t>
            </a:r>
            <a:endParaRPr lang="es-ES" sz="2200" b="1" dirty="0"/>
          </a:p>
        </p:txBody>
      </p:sp>
      <p:sp>
        <p:nvSpPr>
          <p:cNvPr id="12" name="Rectangle 4"/>
          <p:cNvSpPr>
            <a:spLocks noChangeArrowheads="1"/>
          </p:cNvSpPr>
          <p:nvPr/>
        </p:nvSpPr>
        <p:spPr bwMode="auto">
          <a:xfrm>
            <a:off x="648493" y="4947236"/>
            <a:ext cx="862568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spcBef>
                <a:spcPct val="20000"/>
              </a:spcBef>
              <a:buClr>
                <a:schemeClr val="tx2"/>
              </a:buClr>
            </a:pPr>
            <a:r>
              <a:rPr lang="es-ES" sz="2200" b="1" dirty="0" smtClean="0">
                <a:cs typeface="Tahoma" panose="020B0604030504040204" pitchFamily="34" charset="0"/>
              </a:rPr>
              <a:t>LOS SUCESOS QUE NO SE BASAN EN VARIABLES ALEATORIAS SE DE-NOMINAN </a:t>
            </a:r>
            <a:r>
              <a:rPr lang="es-ES" sz="2200" b="1" dirty="0" smtClean="0">
                <a:solidFill>
                  <a:schemeClr val="bg2"/>
                </a:solidFill>
                <a:cs typeface="Tahoma" panose="020B0604030504040204" pitchFamily="34" charset="0"/>
              </a:rPr>
              <a:t>SUCESOS </a:t>
            </a:r>
            <a:r>
              <a:rPr lang="es-ES" sz="2200" b="1" dirty="0">
                <a:solidFill>
                  <a:schemeClr val="bg2"/>
                </a:solidFill>
                <a:cs typeface="Tahoma" panose="020B0604030504040204" pitchFamily="34" charset="0"/>
              </a:rPr>
              <a:t>NO </a:t>
            </a:r>
            <a:r>
              <a:rPr lang="es-ES" sz="2200" b="1" dirty="0" smtClean="0">
                <a:solidFill>
                  <a:schemeClr val="bg2"/>
                </a:solidFill>
                <a:cs typeface="Tahoma" panose="020B0604030504040204" pitchFamily="34" charset="0"/>
              </a:rPr>
              <a:t>ALEATORIOS. </a:t>
            </a:r>
            <a:r>
              <a:rPr lang="es-ES" sz="2200" b="1" dirty="0">
                <a:solidFill>
                  <a:schemeClr val="bg2"/>
                </a:solidFill>
                <a:cs typeface="Tahoma" panose="020B0604030504040204" pitchFamily="34" charset="0"/>
              </a:rPr>
              <a:t>EJEMPLO</a:t>
            </a:r>
            <a:r>
              <a:rPr lang="es-ES" sz="2200" b="1" dirty="0"/>
              <a:t>: </a:t>
            </a:r>
            <a:r>
              <a:rPr lang="es-ES" sz="2200" b="1" dirty="0" smtClean="0"/>
              <a:t>LA TEMPERATURA A LA QUE HIERVE EL H</a:t>
            </a:r>
            <a:r>
              <a:rPr lang="es-ES" sz="2200" b="1" baseline="-25000" dirty="0" smtClean="0"/>
              <a:t>2</a:t>
            </a:r>
            <a:r>
              <a:rPr lang="es-ES" sz="2200" b="1" dirty="0" smtClean="0"/>
              <a:t>O A </a:t>
            </a:r>
            <a:r>
              <a:rPr lang="es-ES" sz="2200" b="1" dirty="0"/>
              <a:t>PRESIÓN </a:t>
            </a:r>
            <a:r>
              <a:rPr lang="es-ES" sz="2200" b="1" dirty="0" smtClean="0"/>
              <a:t>NORMAL </a:t>
            </a:r>
            <a:r>
              <a:rPr lang="es-ES" sz="2200" b="1" dirty="0"/>
              <a:t>(100 </a:t>
            </a:r>
            <a:r>
              <a:rPr lang="es-ES" sz="2200" b="1" dirty="0" smtClean="0"/>
              <a:t>ºC) ES UN SUCESO NO ALEATORIO.</a:t>
            </a:r>
            <a:endParaRPr lang="es-ES" sz="2200" b="1" dirty="0"/>
          </a:p>
        </p:txBody>
      </p:sp>
    </p:spTree>
    <p:extLst>
      <p:ext uri="{BB962C8B-B14F-4D97-AF65-F5344CB8AC3E}">
        <p14:creationId xmlns:p14="http://schemas.microsoft.com/office/powerpoint/2010/main" val="628911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66596"/>
                                        </p:tgtEl>
                                        <p:attrNameLst>
                                          <p:attrName>style.visibility</p:attrName>
                                        </p:attrNameLst>
                                      </p:cBhvr>
                                      <p:to>
                                        <p:strVal val="visible"/>
                                      </p:to>
                                    </p:set>
                                    <p:animEffect transition="in" filter="fade">
                                      <p:cBhvr>
                                        <p:cTn id="13" dur="1000"/>
                                        <p:tgtEl>
                                          <p:spTgt spid="366596"/>
                                        </p:tgtEl>
                                      </p:cBhvr>
                                    </p:animEffect>
                                    <p:anim calcmode="lin" valueType="num">
                                      <p:cBhvr>
                                        <p:cTn id="14" dur="1000" fill="hold"/>
                                        <p:tgtEl>
                                          <p:spTgt spid="366596"/>
                                        </p:tgtEl>
                                        <p:attrNameLst>
                                          <p:attrName>ppt_x</p:attrName>
                                        </p:attrNameLst>
                                      </p:cBhvr>
                                      <p:tavLst>
                                        <p:tav tm="0">
                                          <p:val>
                                            <p:strVal val="#ppt_x"/>
                                          </p:val>
                                        </p:tav>
                                        <p:tav tm="100000">
                                          <p:val>
                                            <p:strVal val="#ppt_x"/>
                                          </p:val>
                                        </p:tav>
                                      </p:tavLst>
                                    </p:anim>
                                    <p:anim calcmode="lin" valueType="num">
                                      <p:cBhvr>
                                        <p:cTn id="15" dur="1000" fill="hold"/>
                                        <p:tgtEl>
                                          <p:spTgt spid="36659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0-#ppt_w/2"/>
                                          </p:val>
                                        </p:tav>
                                        <p:tav tm="100000">
                                          <p:val>
                                            <p:strVal val="#ppt_x"/>
                                          </p:val>
                                        </p:tav>
                                      </p:tavLst>
                                    </p:anim>
                                    <p:anim calcmode="lin" valueType="num">
                                      <p:cBhvr additive="base">
                                        <p:cTn id="21"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0-#ppt_w/2"/>
                                          </p:val>
                                        </p:tav>
                                        <p:tav tm="100000">
                                          <p:val>
                                            <p:strVal val="#ppt_x"/>
                                          </p:val>
                                        </p:tav>
                                      </p:tavLst>
                                    </p:anim>
                                    <p:anim calcmode="lin" valueType="num">
                                      <p:cBhvr additive="base">
                                        <p:cTn id="27"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6" grpId="0"/>
      <p:bldP spid="10" grpId="0" autoUpdateAnimBg="0"/>
      <p:bldP spid="11" grpId="0" autoUpdateAnimBg="0"/>
      <p:bldP spid="1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Rectángulo"/>
          <p:cNvSpPr>
            <a:spLocks noChangeArrowheads="1"/>
          </p:cNvSpPr>
          <p:nvPr/>
        </p:nvSpPr>
        <p:spPr bwMode="auto">
          <a:xfrm>
            <a:off x="631825" y="3933056"/>
            <a:ext cx="86423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spcBef>
                <a:spcPct val="20000"/>
              </a:spcBef>
              <a:buClr>
                <a:schemeClr val="tx2"/>
              </a:buClr>
            </a:pPr>
            <a:r>
              <a:rPr lang="es-ES" sz="2200" b="1" dirty="0">
                <a:solidFill>
                  <a:schemeClr val="bg2"/>
                </a:solidFill>
              </a:rPr>
              <a:t>DISCRETAS:</a:t>
            </a:r>
            <a:r>
              <a:rPr lang="es-ES" sz="2200" b="1" dirty="0"/>
              <a:t> </a:t>
            </a:r>
            <a:r>
              <a:rPr lang="es-ES" sz="2200" b="1" dirty="0" smtClean="0"/>
              <a:t>SUS VALORES PERTENECEN </a:t>
            </a:r>
            <a:r>
              <a:rPr lang="es-ES" sz="2200" b="1" dirty="0"/>
              <a:t>AL </a:t>
            </a:r>
            <a:r>
              <a:rPr lang="es-ES" sz="2200" b="1" dirty="0" smtClean="0"/>
              <a:t>CONJUNTO </a:t>
            </a:r>
            <a:r>
              <a:rPr lang="es-ES" sz="2200" b="1" dirty="0"/>
              <a:t>DE LOS NÚMEROS </a:t>
            </a:r>
            <a:r>
              <a:rPr lang="es-ES" sz="2200" b="1" dirty="0" smtClean="0"/>
              <a:t>ENTEROS Y SON RESULTADO DEL CONTEO. </a:t>
            </a:r>
            <a:r>
              <a:rPr lang="es-ES" sz="2200" b="1" dirty="0" smtClean="0">
                <a:solidFill>
                  <a:srgbClr val="002060"/>
                </a:solidFill>
              </a:rPr>
              <a:t>EJEMPLOS</a:t>
            </a:r>
            <a:r>
              <a:rPr lang="es-ES" sz="2200" b="1" dirty="0" smtClean="0"/>
              <a:t>: </a:t>
            </a:r>
            <a:endParaRPr lang="es-ES" sz="2200" b="1" dirty="0"/>
          </a:p>
        </p:txBody>
      </p:sp>
      <p:sp>
        <p:nvSpPr>
          <p:cNvPr id="2" name="Rectángulo 1"/>
          <p:cNvSpPr>
            <a:spLocks noChangeArrowheads="1"/>
          </p:cNvSpPr>
          <p:nvPr/>
        </p:nvSpPr>
        <p:spPr bwMode="auto">
          <a:xfrm>
            <a:off x="1640632" y="3359447"/>
            <a:ext cx="61512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eaLnBrk="1" hangingPunct="1"/>
            <a:r>
              <a:rPr lang="es-ES" sz="2400" b="1" dirty="0" smtClean="0">
                <a:solidFill>
                  <a:srgbClr val="002060"/>
                </a:solidFill>
              </a:rPr>
              <a:t>CLASIFICACIÓN DE LAS VARIABLES ALEATORIAS</a:t>
            </a:r>
            <a:endParaRPr lang="es-ES" sz="2400" dirty="0">
              <a:solidFill>
                <a:srgbClr val="002060"/>
              </a:solidFill>
              <a:latin typeface="Arial" panose="020B0604020202020204" pitchFamily="34" charset="0"/>
            </a:endParaRPr>
          </a:p>
        </p:txBody>
      </p:sp>
      <p:sp>
        <p:nvSpPr>
          <p:cNvPr id="10" name="CuadroTexto 9"/>
          <p:cNvSpPr txBox="1"/>
          <p:nvPr/>
        </p:nvSpPr>
        <p:spPr>
          <a:xfrm>
            <a:off x="632520" y="4797152"/>
            <a:ext cx="8640961" cy="1631216"/>
          </a:xfrm>
          <a:prstGeom prst="rect">
            <a:avLst/>
          </a:prstGeom>
          <a:noFill/>
        </p:spPr>
        <p:txBody>
          <a:bodyPr wrap="square" rtlCol="0">
            <a:spAutoFit/>
          </a:bodyPr>
          <a:lstStyle/>
          <a:p>
            <a:pPr marL="457200" indent="-457200" algn="just">
              <a:buFont typeface="+mj-lt"/>
              <a:buAutoNum type="arabicPeriod"/>
            </a:pPr>
            <a:r>
              <a:rPr lang="es-ES" sz="2000" b="1" dirty="0" smtClean="0">
                <a:latin typeface="Calibri" panose="020F0502020204030204" pitchFamily="34" charset="0"/>
              </a:rPr>
              <a:t>EL SEXO DEL RECIÉN NACIDO: X = (HEMBRA,VARÓN) </a:t>
            </a:r>
            <a:r>
              <a:rPr lang="es-ES" sz="2000" b="1" dirty="0" smtClean="0">
                <a:latin typeface="Calibri" panose="020F0502020204030204" pitchFamily="34" charset="0"/>
                <a:sym typeface="Symbol" panose="05050102010706020507" pitchFamily="18" charset="2"/>
              </a:rPr>
              <a:t> (0,1), SUS VALORES PERTENECEN AL CONJUNTO DE LOS NÚMEROS ENTEROS. </a:t>
            </a:r>
          </a:p>
          <a:p>
            <a:pPr marL="457200" indent="-457200" algn="just">
              <a:buFont typeface="+mj-lt"/>
              <a:buAutoNum type="arabicPeriod"/>
            </a:pPr>
            <a:r>
              <a:rPr lang="es-ES" sz="2000" b="1" dirty="0" smtClean="0">
                <a:latin typeface="Calibri" panose="020F0502020204030204" pitchFamily="34" charset="0"/>
                <a:sym typeface="Symbol" panose="05050102010706020507" pitchFamily="18" charset="2"/>
              </a:rPr>
              <a:t>EL NÚMERO DE NIÑOS NACIDOS EN MATERNIDAD ANTES DEL NACIMIENTO DE LOS PRIMEROS GEMELOS SIAMESES: X = (0, 1, 2, …), SUS VALORES PERTENECES AL CONJUNTO DE LOS NÚMEROS ENTEROS.</a:t>
            </a:r>
            <a:endParaRPr lang="es-ES" sz="2000" b="1" dirty="0">
              <a:latin typeface="Calibri" panose="020F0502020204030204" pitchFamily="34" charset="0"/>
            </a:endParaRPr>
          </a:p>
        </p:txBody>
      </p:sp>
      <p:sp>
        <p:nvSpPr>
          <p:cNvPr id="11" name="Rectangle 4"/>
          <p:cNvSpPr>
            <a:spLocks noChangeArrowheads="1"/>
          </p:cNvSpPr>
          <p:nvPr/>
        </p:nvSpPr>
        <p:spPr bwMode="auto">
          <a:xfrm>
            <a:off x="631824" y="1183080"/>
            <a:ext cx="864235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spcBef>
                <a:spcPct val="20000"/>
              </a:spcBef>
              <a:buClr>
                <a:schemeClr val="tx2"/>
              </a:buClr>
            </a:pPr>
            <a:r>
              <a:rPr lang="es-ES" sz="2200" b="1" dirty="0">
                <a:solidFill>
                  <a:schemeClr val="bg2"/>
                </a:solidFill>
                <a:cs typeface="Tahoma" panose="020B0604030504040204" pitchFamily="34" charset="0"/>
              </a:rPr>
              <a:t>DEFINICIÓN: </a:t>
            </a:r>
            <a:r>
              <a:rPr lang="es-ES" sz="2200" b="1" dirty="0" smtClean="0">
                <a:cs typeface="Tahoma" panose="020B0604030504040204" pitchFamily="34" charset="0"/>
              </a:rPr>
              <a:t>SE DENOMINAN VARIABLES ALEATORIAS, A AQUELLAS</a:t>
            </a:r>
            <a:r>
              <a:rPr lang="es-ES" sz="2200" b="1" dirty="0" smtClean="0">
                <a:solidFill>
                  <a:schemeClr val="bg2"/>
                </a:solidFill>
                <a:cs typeface="Tahoma" panose="020B0604030504040204" pitchFamily="34" charset="0"/>
              </a:rPr>
              <a:t> </a:t>
            </a:r>
            <a:r>
              <a:rPr lang="es-ES" sz="2200" b="1" dirty="0" smtClean="0"/>
              <a:t>VARIABLES CUYOS </a:t>
            </a:r>
            <a:r>
              <a:rPr lang="es-ES" sz="2200" b="1" dirty="0"/>
              <a:t>VALORES NO SON POSIBLE PREDECIR, AL REPETIR SU MEDICIÓN </a:t>
            </a:r>
            <a:r>
              <a:rPr lang="es-ES" sz="2200" b="1" dirty="0" smtClean="0"/>
              <a:t>EN IGUALDADES </a:t>
            </a:r>
            <a:r>
              <a:rPr lang="es-ES" sz="2200" b="1" dirty="0"/>
              <a:t>DE CONDICIONES Y QUE PUEDE TOMAR DIFERENTES VALORES, DEBIDO A QUE SOBRE ELLA ACTÚAN FACTORES NO CONTROLABLES O </a:t>
            </a:r>
            <a:r>
              <a:rPr lang="es-ES" sz="2200" b="1" dirty="0" smtClean="0"/>
              <a:t>DESCONOCIDOS </a:t>
            </a:r>
            <a:r>
              <a:rPr lang="es-ES" sz="2200" b="1" dirty="0"/>
              <a:t>QUE ESTÁN DE MANIFIESTO EN EL MOMENTO DE LAS </a:t>
            </a:r>
            <a:r>
              <a:rPr lang="es-ES" sz="2200" b="1" dirty="0" smtClean="0"/>
              <a:t>MEDICIONES</a:t>
            </a:r>
            <a:r>
              <a:rPr lang="es-ES" sz="2200" b="1" dirty="0"/>
              <a:t>.</a:t>
            </a:r>
          </a:p>
        </p:txBody>
      </p:sp>
      <p:sp>
        <p:nvSpPr>
          <p:cNvPr id="12" name="Text Box 4"/>
          <p:cNvSpPr txBox="1">
            <a:spLocks noChangeArrowheads="1"/>
          </p:cNvSpPr>
          <p:nvPr/>
        </p:nvSpPr>
        <p:spPr bwMode="auto">
          <a:xfrm>
            <a:off x="2360612" y="404664"/>
            <a:ext cx="51847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3200" b="1" dirty="0">
                <a:solidFill>
                  <a:schemeClr val="bg2"/>
                </a:solidFill>
                <a:latin typeface="Calibri" panose="020F0502020204030204" pitchFamily="34" charset="0"/>
              </a:rPr>
              <a:t>VARIABLES ALEATORIAS (</a:t>
            </a:r>
            <a:r>
              <a:rPr lang="es-MX" sz="3200" b="1" dirty="0" smtClean="0">
                <a:solidFill>
                  <a:schemeClr val="bg2"/>
                </a:solidFill>
                <a:latin typeface="Calibri" panose="020F0502020204030204" pitchFamily="34" charset="0"/>
              </a:rPr>
              <a:t>VA.)</a:t>
            </a:r>
            <a:endParaRPr lang="es-MX" sz="3200" b="1" dirty="0">
              <a:solidFill>
                <a:schemeClr val="bg2"/>
              </a:solidFill>
              <a:latin typeface="Calibri" panose="020F0502020204030204" pitchFamily="34" charset="0"/>
            </a:endParaRPr>
          </a:p>
        </p:txBody>
      </p:sp>
    </p:spTree>
    <p:extLst>
      <p:ext uri="{BB962C8B-B14F-4D97-AF65-F5344CB8AC3E}">
        <p14:creationId xmlns:p14="http://schemas.microsoft.com/office/powerpoint/2010/main" val="4280024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1 Rectángulo"/>
          <p:cNvSpPr>
            <a:spLocks noChangeArrowheads="1"/>
          </p:cNvSpPr>
          <p:nvPr/>
        </p:nvSpPr>
        <p:spPr bwMode="auto">
          <a:xfrm>
            <a:off x="631825" y="3933056"/>
            <a:ext cx="86423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spcBef>
                <a:spcPct val="20000"/>
              </a:spcBef>
              <a:buClr>
                <a:schemeClr val="tx2"/>
              </a:buClr>
            </a:pPr>
            <a:r>
              <a:rPr lang="es-ES" sz="2200" b="1" dirty="0">
                <a:solidFill>
                  <a:schemeClr val="bg2"/>
                </a:solidFill>
              </a:rPr>
              <a:t>CONTINUAS:</a:t>
            </a:r>
            <a:r>
              <a:rPr lang="es-ES" sz="2200" b="1" dirty="0"/>
              <a:t> </a:t>
            </a:r>
            <a:r>
              <a:rPr lang="es-ES" sz="2200" b="1" dirty="0" smtClean="0"/>
              <a:t>SUS VALORES PERTENECEN AL CONJUNTO </a:t>
            </a:r>
            <a:r>
              <a:rPr lang="es-ES" sz="2200" b="1" dirty="0"/>
              <a:t>DE LOS </a:t>
            </a:r>
            <a:r>
              <a:rPr lang="es-ES" sz="2200" b="1" dirty="0" smtClean="0"/>
              <a:t>NÚME-ROS REALES Y SON RESULTADO DEL PROCESO DE MEDICIÓN. </a:t>
            </a:r>
            <a:r>
              <a:rPr lang="es-ES" sz="2200" b="1" dirty="0">
                <a:solidFill>
                  <a:srgbClr val="002060"/>
                </a:solidFill>
              </a:rPr>
              <a:t>EJEMPLOS: </a:t>
            </a:r>
          </a:p>
        </p:txBody>
      </p:sp>
      <p:sp>
        <p:nvSpPr>
          <p:cNvPr id="12" name="CuadroTexto 11"/>
          <p:cNvSpPr txBox="1"/>
          <p:nvPr/>
        </p:nvSpPr>
        <p:spPr>
          <a:xfrm>
            <a:off x="560512" y="4797152"/>
            <a:ext cx="8640961" cy="1631216"/>
          </a:xfrm>
          <a:prstGeom prst="rect">
            <a:avLst/>
          </a:prstGeom>
          <a:noFill/>
        </p:spPr>
        <p:txBody>
          <a:bodyPr wrap="square" rtlCol="0">
            <a:spAutoFit/>
          </a:bodyPr>
          <a:lstStyle/>
          <a:p>
            <a:pPr marL="457200" indent="-457200" algn="just">
              <a:buFont typeface="+mj-lt"/>
              <a:buAutoNum type="arabicPeriod"/>
            </a:pPr>
            <a:r>
              <a:rPr lang="es-ES" sz="2000" b="1" dirty="0" smtClean="0">
                <a:latin typeface="Calibri" panose="020F0502020204030204" pitchFamily="34" charset="0"/>
              </a:rPr>
              <a:t>EL PESO GANADO POR LA EMBARAZADA DEPENDE DE DIFERENCIAS META-BÓLICAS O DE OTROS TIPOS. SUS VALORES SON NÚMEROS REALES.</a:t>
            </a:r>
          </a:p>
          <a:p>
            <a:pPr marL="457200" indent="-457200" algn="just">
              <a:buFont typeface="+mj-lt"/>
              <a:buAutoNum type="arabicPeriod"/>
            </a:pPr>
            <a:r>
              <a:rPr lang="es-ES" sz="2000" b="1" dirty="0" smtClean="0">
                <a:latin typeface="Calibri" panose="020F0502020204030204" pitchFamily="34" charset="0"/>
              </a:rPr>
              <a:t>EL VOLUMEN DE UN FÁRMACO A UTILIZAR EN EL CONTROL DE LA EPILEPSIA EN UN PACIENTE O GRUPOS DE PACIENTES, DEPENDE DE DIFERENCIAS METABÓLICAS O DE OTROS TIPOS. SUS VALORES SON NÚMEROS REALES.</a:t>
            </a:r>
          </a:p>
        </p:txBody>
      </p:sp>
      <p:sp>
        <p:nvSpPr>
          <p:cNvPr id="14" name="Rectángulo 13"/>
          <p:cNvSpPr>
            <a:spLocks noChangeArrowheads="1"/>
          </p:cNvSpPr>
          <p:nvPr/>
        </p:nvSpPr>
        <p:spPr bwMode="auto">
          <a:xfrm>
            <a:off x="1640632" y="3359447"/>
            <a:ext cx="61512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eaLnBrk="1" hangingPunct="1"/>
            <a:r>
              <a:rPr lang="es-ES" sz="2400" b="1" dirty="0" smtClean="0">
                <a:solidFill>
                  <a:srgbClr val="002060"/>
                </a:solidFill>
              </a:rPr>
              <a:t>CLASIFICACIÓN DE LAS VARIABLES ALEATORIAS</a:t>
            </a:r>
            <a:endParaRPr lang="es-ES" sz="2400" dirty="0">
              <a:solidFill>
                <a:srgbClr val="002060"/>
              </a:solidFill>
              <a:latin typeface="Arial" panose="020B0604020202020204" pitchFamily="34" charset="0"/>
            </a:endParaRPr>
          </a:p>
        </p:txBody>
      </p:sp>
      <p:sp>
        <p:nvSpPr>
          <p:cNvPr id="15" name="Rectangle 4"/>
          <p:cNvSpPr>
            <a:spLocks noChangeArrowheads="1"/>
          </p:cNvSpPr>
          <p:nvPr/>
        </p:nvSpPr>
        <p:spPr bwMode="auto">
          <a:xfrm>
            <a:off x="631824" y="1183080"/>
            <a:ext cx="864235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spcBef>
                <a:spcPct val="20000"/>
              </a:spcBef>
              <a:buClr>
                <a:schemeClr val="tx2"/>
              </a:buClr>
            </a:pPr>
            <a:r>
              <a:rPr lang="es-ES" sz="2200" b="1" dirty="0">
                <a:solidFill>
                  <a:schemeClr val="bg2"/>
                </a:solidFill>
                <a:cs typeface="Tahoma" panose="020B0604030504040204" pitchFamily="34" charset="0"/>
              </a:rPr>
              <a:t>DEFINICIÓN: </a:t>
            </a:r>
            <a:r>
              <a:rPr lang="es-ES" sz="2200" b="1" dirty="0" smtClean="0">
                <a:cs typeface="Tahoma" panose="020B0604030504040204" pitchFamily="34" charset="0"/>
              </a:rPr>
              <a:t>SE DENOMINAN VARIABLES ALEATORIAS, A AQUELLAS</a:t>
            </a:r>
            <a:r>
              <a:rPr lang="es-ES" sz="2200" b="1" dirty="0" smtClean="0">
                <a:solidFill>
                  <a:schemeClr val="bg2"/>
                </a:solidFill>
                <a:cs typeface="Tahoma" panose="020B0604030504040204" pitchFamily="34" charset="0"/>
              </a:rPr>
              <a:t> </a:t>
            </a:r>
            <a:r>
              <a:rPr lang="es-ES" sz="2200" b="1" dirty="0" smtClean="0"/>
              <a:t>VARIABLES CUYOS </a:t>
            </a:r>
            <a:r>
              <a:rPr lang="es-ES" sz="2200" b="1" dirty="0"/>
              <a:t>VALORES NO SON POSIBLE PREDECIR, AL REPETIR SU MEDICIÓN </a:t>
            </a:r>
            <a:r>
              <a:rPr lang="es-ES" sz="2200" b="1" dirty="0" smtClean="0"/>
              <a:t>EN IGUALDADES </a:t>
            </a:r>
            <a:r>
              <a:rPr lang="es-ES" sz="2200" b="1" dirty="0"/>
              <a:t>DE CONDICIONES Y QUE PUEDE TOMAR DIFERENTES VALORES, DEBIDO A QUE SOBRE ELLA ACTÚAN FACTORES NO CONTROLABLES O </a:t>
            </a:r>
            <a:r>
              <a:rPr lang="es-ES" sz="2200" b="1" dirty="0" smtClean="0"/>
              <a:t>DESCONOCIDOS </a:t>
            </a:r>
            <a:r>
              <a:rPr lang="es-ES" sz="2200" b="1" dirty="0"/>
              <a:t>QUE ESTÁN DE MANIFIESTO EN EL MOMENTO DE LAS </a:t>
            </a:r>
            <a:r>
              <a:rPr lang="es-ES" sz="2200" b="1" dirty="0" smtClean="0"/>
              <a:t>MEDICIONES</a:t>
            </a:r>
            <a:r>
              <a:rPr lang="es-ES" sz="2200" b="1" dirty="0"/>
              <a:t>.</a:t>
            </a:r>
          </a:p>
        </p:txBody>
      </p:sp>
      <p:sp>
        <p:nvSpPr>
          <p:cNvPr id="16" name="Text Box 4"/>
          <p:cNvSpPr txBox="1">
            <a:spLocks noChangeArrowheads="1"/>
          </p:cNvSpPr>
          <p:nvPr/>
        </p:nvSpPr>
        <p:spPr bwMode="auto">
          <a:xfrm>
            <a:off x="2360612" y="404664"/>
            <a:ext cx="51847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3200" b="1" dirty="0">
                <a:solidFill>
                  <a:schemeClr val="bg2"/>
                </a:solidFill>
                <a:latin typeface="Calibri" panose="020F0502020204030204" pitchFamily="34" charset="0"/>
              </a:rPr>
              <a:t>VARIABLES ALEATORIAS (</a:t>
            </a:r>
            <a:r>
              <a:rPr lang="es-MX" sz="3200" b="1" dirty="0" smtClean="0">
                <a:solidFill>
                  <a:schemeClr val="bg2"/>
                </a:solidFill>
                <a:latin typeface="Calibri" panose="020F0502020204030204" pitchFamily="34" charset="0"/>
              </a:rPr>
              <a:t>VA.)</a:t>
            </a:r>
            <a:endParaRPr lang="es-MX" sz="3200" b="1" dirty="0">
              <a:solidFill>
                <a:schemeClr val="bg2"/>
              </a:solidFill>
              <a:latin typeface="Calibri" panose="020F0502020204030204" pitchFamily="34" charset="0"/>
            </a:endParaRPr>
          </a:p>
        </p:txBody>
      </p:sp>
    </p:spTree>
    <p:extLst>
      <p:ext uri="{BB962C8B-B14F-4D97-AF65-F5344CB8AC3E}">
        <p14:creationId xmlns:p14="http://schemas.microsoft.com/office/powerpoint/2010/main" val="3359604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4"/>
          <p:cNvSpPr>
            <a:spLocks noChangeArrowheads="1"/>
          </p:cNvSpPr>
          <p:nvPr/>
        </p:nvSpPr>
        <p:spPr bwMode="auto">
          <a:xfrm>
            <a:off x="1784648" y="1700808"/>
            <a:ext cx="6409408" cy="259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spcBef>
                <a:spcPct val="20000"/>
              </a:spcBef>
              <a:buClr>
                <a:schemeClr val="tx2"/>
              </a:buClr>
            </a:pPr>
            <a:r>
              <a:rPr lang="es-ES" b="1" dirty="0" smtClean="0">
                <a:solidFill>
                  <a:schemeClr val="bg2"/>
                </a:solidFill>
                <a:cs typeface="Tahoma" panose="020B0604030504040204" pitchFamily="34" charset="0"/>
              </a:rPr>
              <a:t>¿A QUÉ DENOMINAMOS PROBABILIDAD?</a:t>
            </a:r>
          </a:p>
          <a:p>
            <a:pPr algn="just" eaLnBrk="1" hangingPunct="1">
              <a:spcBef>
                <a:spcPct val="20000"/>
              </a:spcBef>
              <a:buClr>
                <a:schemeClr val="tx2"/>
              </a:buClr>
            </a:pPr>
            <a:endParaRPr lang="es-ES" b="1" dirty="0">
              <a:solidFill>
                <a:schemeClr val="bg2"/>
              </a:solidFill>
              <a:cs typeface="Tahoma" panose="020B0604030504040204" pitchFamily="34" charset="0"/>
            </a:endParaRPr>
          </a:p>
          <a:p>
            <a:pPr algn="ctr" eaLnBrk="1" hangingPunct="1">
              <a:spcBef>
                <a:spcPct val="20000"/>
              </a:spcBef>
              <a:buClr>
                <a:schemeClr val="tx2"/>
              </a:buClr>
            </a:pPr>
            <a:r>
              <a:rPr lang="es-ES" b="1" dirty="0" smtClean="0">
                <a:solidFill>
                  <a:schemeClr val="bg2"/>
                </a:solidFill>
                <a:cs typeface="Tahoma" panose="020B0604030504040204" pitchFamily="34" charset="0"/>
              </a:rPr>
              <a:t>¿CUÁL ES SU IMPORTANCIA?</a:t>
            </a:r>
          </a:p>
          <a:p>
            <a:pPr algn="ctr" eaLnBrk="1" hangingPunct="1">
              <a:spcBef>
                <a:spcPct val="20000"/>
              </a:spcBef>
              <a:buClr>
                <a:schemeClr val="tx2"/>
              </a:buClr>
            </a:pPr>
            <a:endParaRPr lang="pt-BR" b="1" dirty="0">
              <a:solidFill>
                <a:schemeClr val="bg2"/>
              </a:solidFill>
              <a:cs typeface="Tahoma" panose="020B0604030504040204" pitchFamily="34" charset="0"/>
            </a:endParaRPr>
          </a:p>
          <a:p>
            <a:pPr algn="ctr" eaLnBrk="1" hangingPunct="1">
              <a:spcBef>
                <a:spcPct val="20000"/>
              </a:spcBef>
              <a:buClr>
                <a:schemeClr val="tx2"/>
              </a:buClr>
            </a:pPr>
            <a:r>
              <a:rPr lang="es-ES" b="1" dirty="0" smtClean="0">
                <a:solidFill>
                  <a:schemeClr val="bg2"/>
                </a:solidFill>
                <a:cs typeface="Tahoma" panose="020B0604030504040204" pitchFamily="34" charset="0"/>
              </a:rPr>
              <a:t>¿CÓMO PODEMOS ESTIMARLA?</a:t>
            </a:r>
            <a:endParaRPr lang="es-ES" b="1" dirty="0"/>
          </a:p>
        </p:txBody>
      </p:sp>
    </p:spTree>
    <p:extLst>
      <p:ext uri="{BB962C8B-B14F-4D97-AF65-F5344CB8AC3E}">
        <p14:creationId xmlns:p14="http://schemas.microsoft.com/office/powerpoint/2010/main" val="352373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1000"/>
                                        <p:tgtEl>
                                          <p:spTgt spid="15">
                                            <p:txEl>
                                              <p:pRg st="0" end="0"/>
                                            </p:txEl>
                                          </p:spTgt>
                                        </p:tgtEl>
                                      </p:cBhvr>
                                    </p:animEffect>
                                    <p:anim calcmode="lin" valueType="num">
                                      <p:cBhvr>
                                        <p:cTn id="8"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5">
                                            <p:txEl>
                                              <p:pRg st="2" end="2"/>
                                            </p:txEl>
                                          </p:spTgt>
                                        </p:tgtEl>
                                        <p:attrNameLst>
                                          <p:attrName>style.visibility</p:attrName>
                                        </p:attrNameLst>
                                      </p:cBhvr>
                                      <p:to>
                                        <p:strVal val="visible"/>
                                      </p:to>
                                    </p:set>
                                    <p:animEffect transition="in" filter="fade">
                                      <p:cBhvr>
                                        <p:cTn id="14" dur="1000"/>
                                        <p:tgtEl>
                                          <p:spTgt spid="15">
                                            <p:txEl>
                                              <p:pRg st="2" end="2"/>
                                            </p:txEl>
                                          </p:spTgt>
                                        </p:tgtEl>
                                      </p:cBhvr>
                                    </p:animEffect>
                                    <p:anim calcmode="lin" valueType="num">
                                      <p:cBhvr>
                                        <p:cTn id="15"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5">
                                            <p:txEl>
                                              <p:pRg st="4" end="4"/>
                                            </p:txEl>
                                          </p:spTgt>
                                        </p:tgtEl>
                                        <p:attrNameLst>
                                          <p:attrName>style.visibility</p:attrName>
                                        </p:attrNameLst>
                                      </p:cBhvr>
                                      <p:to>
                                        <p:strVal val="visible"/>
                                      </p:to>
                                    </p:set>
                                    <p:animEffect transition="in" filter="fade">
                                      <p:cBhvr>
                                        <p:cTn id="21" dur="1000"/>
                                        <p:tgtEl>
                                          <p:spTgt spid="15">
                                            <p:txEl>
                                              <p:pRg st="4" end="4"/>
                                            </p:txEl>
                                          </p:spTgt>
                                        </p:tgtEl>
                                      </p:cBhvr>
                                    </p:animEffect>
                                    <p:anim calcmode="lin" valueType="num">
                                      <p:cBhvr>
                                        <p:cTn id="22" dur="10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a:spLocks noRot="1" noChangeAspect="1" noMove="1" noResize="1" noEditPoints="1" noAdjustHandles="1" noChangeArrowheads="1" noChangeShapeType="1" noTextEdit="1"/>
          </p:cNvSpPr>
          <p:nvPr/>
        </p:nvSpPr>
        <p:spPr>
          <a:xfrm>
            <a:off x="344488" y="5543671"/>
            <a:ext cx="1535677" cy="641651"/>
          </a:xfrm>
          <a:prstGeom prst="rect">
            <a:avLst/>
          </a:prstGeom>
          <a:blipFill rotWithShape="0">
            <a:blip r:embed="rId2"/>
            <a:stretch>
              <a:fillRect/>
            </a:stretch>
          </a:blipFill>
        </p:spPr>
        <p:txBody>
          <a:bodyPr/>
          <a:lstStyle/>
          <a:p>
            <a:pPr>
              <a:defRPr/>
            </a:pPr>
            <a:r>
              <a:rPr lang="es-ES">
                <a:noFill/>
              </a:rPr>
              <a:t> </a:t>
            </a:r>
          </a:p>
        </p:txBody>
      </p:sp>
      <p:sp>
        <p:nvSpPr>
          <p:cNvPr id="11" name="CuadroTexto 10"/>
          <p:cNvSpPr txBox="1">
            <a:spLocks noChangeArrowheads="1"/>
          </p:cNvSpPr>
          <p:nvPr/>
        </p:nvSpPr>
        <p:spPr bwMode="auto">
          <a:xfrm>
            <a:off x="2000250" y="5226050"/>
            <a:ext cx="725646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pt-BR" sz="2200" b="1" dirty="0"/>
              <a:t>BASÁNDOSE EN EL ESTUDIO,  EL NUEVO FÁRMACO ES EFICAZ AL 90</a:t>
            </a:r>
            <a:r>
              <a:rPr lang="pt-BR" sz="2200" b="1" dirty="0" smtClean="0"/>
              <a:t>%. </a:t>
            </a:r>
            <a:r>
              <a:rPr lang="pt-BR" sz="2200" b="1" dirty="0"/>
              <a:t>TAL PROBABILIDAD NO ES UNA OPINIÓN PER-SONAL, ES UNA ASIGNACIÓN NUMÉRICA BASADA EN LA EXPERIENCIA Y EN LA OBSERVACIÓN DE LOS RESULTADOS.</a:t>
            </a:r>
            <a:endParaRPr lang="es-ES" sz="2200" b="1" dirty="0"/>
          </a:p>
        </p:txBody>
      </p:sp>
      <p:sp>
        <p:nvSpPr>
          <p:cNvPr id="10" name="Rectángulo 9"/>
          <p:cNvSpPr>
            <a:spLocks noChangeArrowheads="1"/>
          </p:cNvSpPr>
          <p:nvPr/>
        </p:nvSpPr>
        <p:spPr bwMode="auto">
          <a:xfrm>
            <a:off x="631825" y="1196975"/>
            <a:ext cx="864076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MX" sz="2200" b="1" dirty="0">
                <a:solidFill>
                  <a:schemeClr val="bg2"/>
                </a:solidFill>
              </a:rPr>
              <a:t>DEFINICIÓN FRECUENTISTA DE LA PROBABILIDAD: </a:t>
            </a:r>
            <a:r>
              <a:rPr lang="es-MX" sz="2200" b="1" dirty="0"/>
              <a:t>VALOR </a:t>
            </a:r>
            <a:r>
              <a:rPr lang="es-MX" sz="2200" b="1" dirty="0" smtClean="0"/>
              <a:t>A QUE TIENDE  </a:t>
            </a:r>
            <a:r>
              <a:rPr lang="es-MX" sz="2200" b="1" dirty="0"/>
              <a:t>LA </a:t>
            </a:r>
            <a:r>
              <a:rPr lang="es-MX" sz="2200" b="1" dirty="0" smtClean="0"/>
              <a:t>FRECUENCIA RELATIVA DEL SUCESO, AL AUMENTAR EL </a:t>
            </a:r>
            <a:r>
              <a:rPr lang="es-MX" sz="2200" b="1" dirty="0"/>
              <a:t>NÚMERO DE </a:t>
            </a:r>
            <a:r>
              <a:rPr lang="es-MX" sz="2200" b="1" dirty="0" smtClean="0"/>
              <a:t>OBSERVACIONES.</a:t>
            </a:r>
            <a:endParaRPr lang="es-MX" sz="2200" b="1" dirty="0"/>
          </a:p>
        </p:txBody>
      </p:sp>
      <p:sp>
        <p:nvSpPr>
          <p:cNvPr id="13" name="CuadroTexto 12"/>
          <p:cNvSpPr txBox="1">
            <a:spLocks noChangeArrowheads="1"/>
          </p:cNvSpPr>
          <p:nvPr/>
        </p:nvSpPr>
        <p:spPr bwMode="auto">
          <a:xfrm>
            <a:off x="631825" y="2961526"/>
            <a:ext cx="8640763"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ES" sz="2200" b="1" dirty="0">
                <a:solidFill>
                  <a:srgbClr val="002060"/>
                </a:solidFill>
              </a:rPr>
              <a:t>EJEMPLO:</a:t>
            </a:r>
            <a:r>
              <a:rPr lang="pt-BR" sz="2200" b="1" dirty="0"/>
              <a:t> </a:t>
            </a:r>
            <a:r>
              <a:rPr lang="es-ES" sz="2200" b="1" dirty="0"/>
              <a:t>PARA INSENSIBILIZAR A LOS PACIENTES FRENTE A </a:t>
            </a:r>
            <a:r>
              <a:rPr lang="es-ES" sz="2200" b="1" dirty="0" smtClean="0"/>
              <a:t>PICADURAS </a:t>
            </a:r>
            <a:r>
              <a:rPr lang="es-ES" sz="2200" b="1" dirty="0"/>
              <a:t>DE ABEJAS </a:t>
            </a:r>
            <a:r>
              <a:rPr lang="pt-BR" sz="2200" b="1" dirty="0"/>
              <a:t>LES FUE APLICADO A </a:t>
            </a:r>
            <a:r>
              <a:rPr lang="es-ES" sz="2200" b="1" dirty="0"/>
              <a:t>200 SUJETOS UN NUEVO </a:t>
            </a:r>
            <a:r>
              <a:rPr lang="es-ES" sz="2200" b="1" dirty="0" smtClean="0"/>
              <a:t>FÁRMACO</a:t>
            </a:r>
            <a:r>
              <a:rPr lang="es-ES" sz="2200" b="1" dirty="0"/>
              <a:t>, DE LOS CUALES 180 PRESENTARON DISMINUCIÓN EN LA </a:t>
            </a:r>
            <a:r>
              <a:rPr lang="es-ES" sz="2200" b="1" dirty="0" smtClean="0"/>
              <a:t>GRAVEDAD </a:t>
            </a:r>
            <a:r>
              <a:rPr lang="es-ES" sz="2200" b="1" dirty="0"/>
              <a:t>DE LOS SÍNTOMA TRAS SUFRIR PICADURAS. </a:t>
            </a:r>
            <a:r>
              <a:rPr lang="es-ES" sz="2200" b="1" dirty="0">
                <a:solidFill>
                  <a:srgbClr val="002060"/>
                </a:solidFill>
              </a:rPr>
              <a:t>¿CUÁL SERÁ LA </a:t>
            </a:r>
            <a:r>
              <a:rPr lang="es-ES" sz="2200" b="1" dirty="0" smtClean="0">
                <a:solidFill>
                  <a:srgbClr val="002060"/>
                </a:solidFill>
              </a:rPr>
              <a:t>PROBABILIDAD </a:t>
            </a:r>
            <a:r>
              <a:rPr lang="es-ES" sz="2200" b="1" dirty="0">
                <a:solidFill>
                  <a:srgbClr val="002060"/>
                </a:solidFill>
              </a:rPr>
              <a:t>DE QUE OCURRA LO MISMO EN OTRO PACIENTE QUE RECIBA EL MISMO TRATAMIENTO? </a:t>
            </a:r>
          </a:p>
        </p:txBody>
      </p:sp>
      <mc:AlternateContent xmlns:mc="http://schemas.openxmlformats.org/markup-compatibility/2006" xmlns:a14="http://schemas.microsoft.com/office/drawing/2010/main">
        <mc:Choice Requires="a14">
          <p:sp>
            <p:nvSpPr>
              <p:cNvPr id="2" name="CuadroTexto 1"/>
              <p:cNvSpPr txBox="1"/>
              <p:nvPr/>
            </p:nvSpPr>
            <p:spPr>
              <a:xfrm>
                <a:off x="2901641" y="2142587"/>
                <a:ext cx="4318618" cy="5857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pt-BR" sz="2000" b="1" i="0" smtClean="0">
                          <a:latin typeface="Cambria Math" panose="02040503050406030204" pitchFamily="18" charset="0"/>
                        </a:rPr>
                        <m:t>𝐏</m:t>
                      </m:r>
                      <m:r>
                        <a:rPr lang="pt-BR" sz="2000" b="1" i="0" smtClean="0">
                          <a:latin typeface="Cambria Math" panose="02040503050406030204" pitchFamily="18" charset="0"/>
                        </a:rPr>
                        <m:t>=</m:t>
                      </m:r>
                      <m:func>
                        <m:funcPr>
                          <m:ctrlPr>
                            <a:rPr lang="pt-BR" sz="2000" b="1" i="1" smtClean="0">
                              <a:latin typeface="Cambria Math" panose="02040503050406030204" pitchFamily="18" charset="0"/>
                            </a:rPr>
                          </m:ctrlPr>
                        </m:funcPr>
                        <m:fName>
                          <m:limLow>
                            <m:limLowPr>
                              <m:ctrlPr>
                                <a:rPr lang="pt-BR" sz="2000" b="1" i="1" smtClean="0">
                                  <a:latin typeface="Cambria Math" panose="02040503050406030204" pitchFamily="18" charset="0"/>
                                </a:rPr>
                              </m:ctrlPr>
                            </m:limLowPr>
                            <m:e>
                              <m:r>
                                <a:rPr lang="pt-BR" sz="2000" b="1" i="0" smtClean="0">
                                  <a:latin typeface="Cambria Math" panose="02040503050406030204" pitchFamily="18" charset="0"/>
                                </a:rPr>
                                <m:t>𝐥𝐢𝐦</m:t>
                              </m:r>
                            </m:e>
                            <m:lim>
                              <m:r>
                                <a:rPr lang="pt-BR" sz="2000" b="1" i="0" smtClean="0">
                                  <a:latin typeface="Cambria Math" panose="02040503050406030204" pitchFamily="18" charset="0"/>
                                </a:rPr>
                                <m:t>𝐧</m:t>
                              </m:r>
                              <m:r>
                                <a:rPr lang="pt-BR" sz="2000" b="1" i="0" smtClean="0">
                                  <a:latin typeface="Cambria Math" panose="02040503050406030204" pitchFamily="18" charset="0"/>
                                  <a:ea typeface="Cambria Math" panose="02040503050406030204" pitchFamily="18" charset="0"/>
                                </a:rPr>
                                <m:t>→∞</m:t>
                              </m:r>
                            </m:lim>
                          </m:limLow>
                        </m:fName>
                        <m:e>
                          <m:sSub>
                            <m:sSubPr>
                              <m:ctrlPr>
                                <a:rPr lang="pt-BR" sz="2000" b="1" i="1" smtClean="0">
                                  <a:latin typeface="Cambria Math" panose="02040503050406030204" pitchFamily="18" charset="0"/>
                                  <a:ea typeface="Cambria Math" panose="02040503050406030204" pitchFamily="18" charset="0"/>
                                </a:rPr>
                              </m:ctrlPr>
                            </m:sSubPr>
                            <m:e>
                              <m:r>
                                <a:rPr lang="pt-BR" sz="2000" b="1" i="0" smtClean="0">
                                  <a:latin typeface="Cambria Math" panose="02040503050406030204" pitchFamily="18" charset="0"/>
                                  <a:ea typeface="Cambria Math" panose="02040503050406030204" pitchFamily="18" charset="0"/>
                                </a:rPr>
                                <m:t>𝐅𝐑</m:t>
                              </m:r>
                            </m:e>
                            <m:sub>
                              <m:sSub>
                                <m:sSubPr>
                                  <m:ctrlPr>
                                    <a:rPr lang="pt-BR" sz="2000" b="1" i="1" smtClean="0">
                                      <a:latin typeface="Cambria Math" panose="02040503050406030204" pitchFamily="18" charset="0"/>
                                      <a:ea typeface="Cambria Math" panose="02040503050406030204" pitchFamily="18" charset="0"/>
                                    </a:rPr>
                                  </m:ctrlPr>
                                </m:sSubPr>
                                <m:e>
                                  <m:r>
                                    <a:rPr lang="pt-BR" sz="2000" b="1" i="0" smtClean="0">
                                      <a:latin typeface="Cambria Math" panose="02040503050406030204" pitchFamily="18" charset="0"/>
                                      <a:ea typeface="Cambria Math" panose="02040503050406030204" pitchFamily="18" charset="0"/>
                                    </a:rPr>
                                    <m:t>𝐒𝐔𝐂𝐄𝐒𝐎</m:t>
                                  </m:r>
                                </m:e>
                                <m:sub>
                                  <m:r>
                                    <a:rPr lang="pt-BR" sz="2000" b="1" i="0" smtClean="0">
                                      <a:latin typeface="Cambria Math" panose="02040503050406030204" pitchFamily="18" charset="0"/>
                                      <a:ea typeface="Cambria Math" panose="02040503050406030204" pitchFamily="18" charset="0"/>
                                    </a:rPr>
                                    <m:t>𝐀</m:t>
                                  </m:r>
                                </m:sub>
                              </m:sSub>
                            </m:sub>
                          </m:sSub>
                          <m:r>
                            <a:rPr lang="pt-BR" sz="2000" b="1" i="0" smtClean="0">
                              <a:latin typeface="Cambria Math" panose="02040503050406030204" pitchFamily="18" charset="0"/>
                            </a:rPr>
                            <m:t>=</m:t>
                          </m:r>
                          <m:limLow>
                            <m:limLowPr>
                              <m:ctrlPr>
                                <a:rPr lang="pt-BR" sz="2000" b="1" i="1">
                                  <a:latin typeface="Cambria Math" panose="02040503050406030204" pitchFamily="18" charset="0"/>
                                </a:rPr>
                              </m:ctrlPr>
                            </m:limLowPr>
                            <m:e>
                              <m:r>
                                <a:rPr lang="pt-BR" sz="2000" b="1" i="0">
                                  <a:latin typeface="Cambria Math" panose="02040503050406030204" pitchFamily="18" charset="0"/>
                                </a:rPr>
                                <m:t>𝐥𝐢𝐦</m:t>
                              </m:r>
                            </m:e>
                            <m:lim>
                              <m:r>
                                <a:rPr lang="pt-BR" sz="2000" b="1" i="0">
                                  <a:latin typeface="Cambria Math" panose="02040503050406030204" pitchFamily="18" charset="0"/>
                                </a:rPr>
                                <m:t>𝐧</m:t>
                              </m:r>
                              <m:r>
                                <a:rPr lang="pt-BR" sz="2000" b="1" i="0">
                                  <a:latin typeface="Cambria Math" panose="02040503050406030204" pitchFamily="18" charset="0"/>
                                  <a:ea typeface="Cambria Math" panose="02040503050406030204" pitchFamily="18" charset="0"/>
                                </a:rPr>
                                <m:t>→∞</m:t>
                              </m:r>
                            </m:lim>
                          </m:limLow>
                          <m:r>
                            <m:rPr>
                              <m:nor/>
                            </m:rPr>
                            <a:rPr lang="pt-BR" sz="2000" b="1">
                              <a:ea typeface="Cambria Math" panose="02040503050406030204" pitchFamily="18" charset="0"/>
                            </a:rPr>
                            <m:t> </m:t>
                          </m:r>
                          <m:f>
                            <m:fPr>
                              <m:ctrlPr>
                                <a:rPr lang="pt-BR" sz="2000" b="1" i="1">
                                  <a:latin typeface="Cambria Math" panose="02040503050406030204" pitchFamily="18" charset="0"/>
                                </a:rPr>
                              </m:ctrlPr>
                            </m:fPr>
                            <m:num>
                              <m:sSub>
                                <m:sSubPr>
                                  <m:ctrlPr>
                                    <a:rPr lang="pt-BR" sz="2000" b="1" i="1" smtClean="0">
                                      <a:latin typeface="Cambria Math" panose="02040503050406030204" pitchFamily="18" charset="0"/>
                                    </a:rPr>
                                  </m:ctrlPr>
                                </m:sSubPr>
                                <m:e>
                                  <m:r>
                                    <a:rPr lang="pt-BR" sz="2000" b="1" i="0" smtClean="0">
                                      <a:latin typeface="Cambria Math" panose="02040503050406030204" pitchFamily="18" charset="0"/>
                                    </a:rPr>
                                    <m:t>𝐅𝐀</m:t>
                                  </m:r>
                                </m:e>
                                <m:sub>
                                  <m:sSub>
                                    <m:sSubPr>
                                      <m:ctrlPr>
                                        <a:rPr lang="pt-BR" sz="2000" b="1" i="1" smtClean="0">
                                          <a:latin typeface="Cambria Math" panose="02040503050406030204" pitchFamily="18" charset="0"/>
                                        </a:rPr>
                                      </m:ctrlPr>
                                    </m:sSubPr>
                                    <m:e>
                                      <m:r>
                                        <a:rPr lang="pt-BR" sz="2000" b="1" i="0" smtClean="0">
                                          <a:latin typeface="Cambria Math" panose="02040503050406030204" pitchFamily="18" charset="0"/>
                                        </a:rPr>
                                        <m:t>𝐒𝐔𝐂𝐄𝐒𝐎</m:t>
                                      </m:r>
                                    </m:e>
                                    <m:sub>
                                      <m:r>
                                        <a:rPr lang="pt-BR" sz="2000" b="1" i="0" smtClean="0">
                                          <a:latin typeface="Cambria Math" panose="02040503050406030204" pitchFamily="18" charset="0"/>
                                        </a:rPr>
                                        <m:t>𝐀</m:t>
                                      </m:r>
                                    </m:sub>
                                  </m:sSub>
                                </m:sub>
                              </m:sSub>
                            </m:num>
                            <m:den>
                              <m:r>
                                <a:rPr lang="pt-BR" sz="2000" b="1" i="0">
                                  <a:latin typeface="Cambria Math" panose="02040503050406030204" pitchFamily="18" charset="0"/>
                                </a:rPr>
                                <m:t>𝐧</m:t>
                              </m:r>
                            </m:den>
                          </m:f>
                        </m:e>
                      </m:func>
                    </m:oMath>
                  </m:oMathPara>
                </a14:m>
                <a:endParaRPr lang="es-ES" sz="2000" b="1" dirty="0"/>
              </a:p>
            </p:txBody>
          </p:sp>
        </mc:Choice>
        <mc:Fallback xmlns="">
          <p:sp>
            <p:nvSpPr>
              <p:cNvPr id="2" name="CuadroTexto 1"/>
              <p:cNvSpPr txBox="1">
                <a:spLocks noRot="1" noChangeAspect="1" noMove="1" noResize="1" noEditPoints="1" noAdjustHandles="1" noChangeArrowheads="1" noChangeShapeType="1" noTextEdit="1"/>
              </p:cNvSpPr>
              <p:nvPr/>
            </p:nvSpPr>
            <p:spPr>
              <a:xfrm>
                <a:off x="2901641" y="2142587"/>
                <a:ext cx="4318618" cy="585738"/>
              </a:xfrm>
              <a:prstGeom prst="rect">
                <a:avLst/>
              </a:prstGeom>
              <a:blipFill rotWithShape="0">
                <a:blip r:embed="rId3"/>
                <a:stretch>
                  <a:fillRect/>
                </a:stretch>
              </a:blipFill>
            </p:spPr>
            <p:txBody>
              <a:bodyPr/>
              <a:lstStyle/>
              <a:p>
                <a:r>
                  <a:rPr lang="es-ES">
                    <a:noFill/>
                  </a:rPr>
                  <a:t> </a:t>
                </a:r>
              </a:p>
            </p:txBody>
          </p:sp>
        </mc:Fallback>
      </mc:AlternateContent>
      <p:sp>
        <p:nvSpPr>
          <p:cNvPr id="9" name="Text Box 4"/>
          <p:cNvSpPr txBox="1">
            <a:spLocks noChangeArrowheads="1"/>
          </p:cNvSpPr>
          <p:nvPr/>
        </p:nvSpPr>
        <p:spPr bwMode="auto">
          <a:xfrm>
            <a:off x="1352550" y="476672"/>
            <a:ext cx="7416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3200" b="1" dirty="0">
                <a:solidFill>
                  <a:schemeClr val="bg2"/>
                </a:solidFill>
                <a:latin typeface="Calibri" panose="020F0502020204030204" pitchFamily="34" charset="0"/>
              </a:rPr>
              <a:t>NOCIONES DE PROBABILIDAD</a:t>
            </a:r>
          </a:p>
        </p:txBody>
      </p:sp>
    </p:spTree>
    <p:extLst>
      <p:ext uri="{BB962C8B-B14F-4D97-AF65-F5344CB8AC3E}">
        <p14:creationId xmlns:p14="http://schemas.microsoft.com/office/powerpoint/2010/main" val="30635965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13"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p:cNvSpPr txBox="1">
            <a:spLocks noChangeArrowheads="1"/>
          </p:cNvSpPr>
          <p:nvPr/>
        </p:nvSpPr>
        <p:spPr bwMode="auto">
          <a:xfrm>
            <a:off x="615950" y="5157788"/>
            <a:ext cx="8640763"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pt-BR" sz="2200" b="1" u="sng">
                <a:solidFill>
                  <a:srgbClr val="002060"/>
                </a:solidFill>
              </a:rPr>
              <a:t>VENTAJA</a:t>
            </a:r>
            <a:r>
              <a:rPr lang="pt-BR" sz="2200" b="1"/>
              <a:t>: SE BASA EN LA OBSERVACIÓN REAL.</a:t>
            </a:r>
          </a:p>
          <a:p>
            <a:pPr algn="just" eaLnBrk="1" hangingPunct="1"/>
            <a:r>
              <a:rPr lang="pt-BR" sz="2200" b="1" u="sng">
                <a:solidFill>
                  <a:srgbClr val="002060"/>
                </a:solidFill>
              </a:rPr>
              <a:t>DESVENTAJA</a:t>
            </a:r>
            <a:r>
              <a:rPr lang="pt-BR" sz="2200" b="1">
                <a:solidFill>
                  <a:srgbClr val="002060"/>
                </a:solidFill>
              </a:rPr>
              <a:t>:</a:t>
            </a:r>
            <a:r>
              <a:rPr lang="pt-BR" sz="2200" b="1"/>
              <a:t> AL REPETIRSE LA EXPERIENCIA, PUEDE SER QUE NO SE LLEVE A CABO BAJO LAS MISMAS CONDICIONES.</a:t>
            </a:r>
          </a:p>
        </p:txBody>
      </p:sp>
      <p:sp>
        <p:nvSpPr>
          <p:cNvPr id="7" name="Rectángulo 6"/>
          <p:cNvSpPr>
            <a:spLocks noChangeArrowheads="1"/>
          </p:cNvSpPr>
          <p:nvPr/>
        </p:nvSpPr>
        <p:spPr bwMode="auto">
          <a:xfrm>
            <a:off x="631825" y="1196975"/>
            <a:ext cx="864076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MX" sz="2200" b="1" dirty="0">
                <a:solidFill>
                  <a:schemeClr val="bg2"/>
                </a:solidFill>
              </a:rPr>
              <a:t>DEFINICIÓN FRECUENTISTA DE LA PROBABILIDAD: </a:t>
            </a:r>
            <a:r>
              <a:rPr lang="es-MX" sz="2200" b="1" dirty="0"/>
              <a:t>VALOR </a:t>
            </a:r>
            <a:r>
              <a:rPr lang="es-MX" sz="2200" b="1" dirty="0" smtClean="0"/>
              <a:t>A QUE TIENDE  </a:t>
            </a:r>
            <a:r>
              <a:rPr lang="es-MX" sz="2200" b="1" dirty="0"/>
              <a:t>LA </a:t>
            </a:r>
            <a:r>
              <a:rPr lang="es-MX" sz="2200" b="1" dirty="0" smtClean="0"/>
              <a:t>FRECUENCIA RELATIVA DEL SUCESO, AL AUMENTAR EL </a:t>
            </a:r>
            <a:r>
              <a:rPr lang="es-MX" sz="2200" b="1" dirty="0"/>
              <a:t>NÚMERO DE </a:t>
            </a:r>
            <a:r>
              <a:rPr lang="es-MX" sz="2200" b="1" dirty="0" smtClean="0"/>
              <a:t>OBSERVACIONES.</a:t>
            </a:r>
            <a:endParaRPr lang="es-MX" sz="2200" b="1" dirty="0"/>
          </a:p>
        </p:txBody>
      </p:sp>
      <p:sp>
        <p:nvSpPr>
          <p:cNvPr id="11" name="CuadroTexto 10"/>
          <p:cNvSpPr txBox="1">
            <a:spLocks noChangeArrowheads="1"/>
          </p:cNvSpPr>
          <p:nvPr/>
        </p:nvSpPr>
        <p:spPr bwMode="auto">
          <a:xfrm>
            <a:off x="631825" y="2961526"/>
            <a:ext cx="8640763"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ES" sz="2200" b="1" dirty="0">
                <a:solidFill>
                  <a:srgbClr val="002060"/>
                </a:solidFill>
              </a:rPr>
              <a:t>EJEMPLO:</a:t>
            </a:r>
            <a:r>
              <a:rPr lang="pt-BR" sz="2200" b="1" dirty="0"/>
              <a:t> </a:t>
            </a:r>
            <a:r>
              <a:rPr lang="es-ES" sz="2200" b="1" dirty="0"/>
              <a:t>PARA INSENSIBILIZAR A LOS PACIENTES FRENTE A </a:t>
            </a:r>
            <a:r>
              <a:rPr lang="es-ES" sz="2200" b="1" dirty="0" smtClean="0"/>
              <a:t>PICADURAS </a:t>
            </a:r>
            <a:r>
              <a:rPr lang="es-ES" sz="2200" b="1" dirty="0"/>
              <a:t>DE ABEJAS </a:t>
            </a:r>
            <a:r>
              <a:rPr lang="pt-BR" sz="2200" b="1" dirty="0"/>
              <a:t>LES FUE APLICADO A </a:t>
            </a:r>
            <a:r>
              <a:rPr lang="es-ES" sz="2200" b="1" dirty="0"/>
              <a:t>200 SUJETOS UN NUEVO </a:t>
            </a:r>
            <a:r>
              <a:rPr lang="es-ES" sz="2200" b="1" dirty="0" smtClean="0"/>
              <a:t>FÁRMACO</a:t>
            </a:r>
            <a:r>
              <a:rPr lang="es-ES" sz="2200" b="1" dirty="0"/>
              <a:t>, DE LOS CUALES 180 PRESENTARON DISMINUCIÓN EN LA </a:t>
            </a:r>
            <a:r>
              <a:rPr lang="es-ES" sz="2200" b="1" dirty="0" smtClean="0"/>
              <a:t>GRAVEDAD </a:t>
            </a:r>
            <a:r>
              <a:rPr lang="es-ES" sz="2200" b="1" dirty="0"/>
              <a:t>DE LOS SÍNTOMA TRAS SUFRIR PICADURAS. </a:t>
            </a:r>
            <a:r>
              <a:rPr lang="es-ES" sz="2200" b="1" dirty="0">
                <a:solidFill>
                  <a:srgbClr val="002060"/>
                </a:solidFill>
              </a:rPr>
              <a:t>¿CUÁL SERÁ LA </a:t>
            </a:r>
            <a:r>
              <a:rPr lang="es-ES" sz="2200" b="1" dirty="0" smtClean="0">
                <a:solidFill>
                  <a:srgbClr val="002060"/>
                </a:solidFill>
              </a:rPr>
              <a:t>PROBABILIDAD </a:t>
            </a:r>
            <a:r>
              <a:rPr lang="es-ES" sz="2200" b="1" dirty="0">
                <a:solidFill>
                  <a:srgbClr val="002060"/>
                </a:solidFill>
              </a:rPr>
              <a:t>DE QUE OCURRA LO MISMO EN OTRO PACIENTE QUE RECIBA EL MISMO TRATAMIENTO? </a:t>
            </a:r>
          </a:p>
        </p:txBody>
      </p:sp>
      <mc:AlternateContent xmlns:mc="http://schemas.openxmlformats.org/markup-compatibility/2006" xmlns:a14="http://schemas.microsoft.com/office/drawing/2010/main">
        <mc:Choice Requires="a14">
          <p:sp>
            <p:nvSpPr>
              <p:cNvPr id="12" name="CuadroTexto 11"/>
              <p:cNvSpPr txBox="1"/>
              <p:nvPr/>
            </p:nvSpPr>
            <p:spPr>
              <a:xfrm>
                <a:off x="2901641" y="2142587"/>
                <a:ext cx="4318618" cy="5857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pt-BR" sz="2000" b="1" i="0" smtClean="0">
                          <a:latin typeface="Cambria Math" panose="02040503050406030204" pitchFamily="18" charset="0"/>
                        </a:rPr>
                        <m:t>𝐏</m:t>
                      </m:r>
                      <m:r>
                        <a:rPr lang="pt-BR" sz="2000" b="1" i="0" smtClean="0">
                          <a:latin typeface="Cambria Math" panose="02040503050406030204" pitchFamily="18" charset="0"/>
                        </a:rPr>
                        <m:t>=</m:t>
                      </m:r>
                      <m:func>
                        <m:funcPr>
                          <m:ctrlPr>
                            <a:rPr lang="pt-BR" sz="2000" b="1" i="1" smtClean="0">
                              <a:latin typeface="Cambria Math" panose="02040503050406030204" pitchFamily="18" charset="0"/>
                            </a:rPr>
                          </m:ctrlPr>
                        </m:funcPr>
                        <m:fName>
                          <m:limLow>
                            <m:limLowPr>
                              <m:ctrlPr>
                                <a:rPr lang="pt-BR" sz="2000" b="1" i="1" smtClean="0">
                                  <a:latin typeface="Cambria Math" panose="02040503050406030204" pitchFamily="18" charset="0"/>
                                </a:rPr>
                              </m:ctrlPr>
                            </m:limLowPr>
                            <m:e>
                              <m:r>
                                <a:rPr lang="pt-BR" sz="2000" b="1" i="0" smtClean="0">
                                  <a:latin typeface="Cambria Math" panose="02040503050406030204" pitchFamily="18" charset="0"/>
                                </a:rPr>
                                <m:t>𝐥𝐢𝐦</m:t>
                              </m:r>
                            </m:e>
                            <m:lim>
                              <m:r>
                                <a:rPr lang="pt-BR" sz="2000" b="1" i="0" smtClean="0">
                                  <a:latin typeface="Cambria Math" panose="02040503050406030204" pitchFamily="18" charset="0"/>
                                </a:rPr>
                                <m:t>𝐧</m:t>
                              </m:r>
                              <m:r>
                                <a:rPr lang="pt-BR" sz="2000" b="1" i="0" smtClean="0">
                                  <a:latin typeface="Cambria Math" panose="02040503050406030204" pitchFamily="18" charset="0"/>
                                  <a:ea typeface="Cambria Math" panose="02040503050406030204" pitchFamily="18" charset="0"/>
                                </a:rPr>
                                <m:t>→∞</m:t>
                              </m:r>
                            </m:lim>
                          </m:limLow>
                        </m:fName>
                        <m:e>
                          <m:sSub>
                            <m:sSubPr>
                              <m:ctrlPr>
                                <a:rPr lang="pt-BR" sz="2000" b="1" i="1" smtClean="0">
                                  <a:latin typeface="Cambria Math" panose="02040503050406030204" pitchFamily="18" charset="0"/>
                                  <a:ea typeface="Cambria Math" panose="02040503050406030204" pitchFamily="18" charset="0"/>
                                </a:rPr>
                              </m:ctrlPr>
                            </m:sSubPr>
                            <m:e>
                              <m:r>
                                <a:rPr lang="pt-BR" sz="2000" b="1" i="0" smtClean="0">
                                  <a:latin typeface="Cambria Math" panose="02040503050406030204" pitchFamily="18" charset="0"/>
                                  <a:ea typeface="Cambria Math" panose="02040503050406030204" pitchFamily="18" charset="0"/>
                                </a:rPr>
                                <m:t>𝐅𝐑</m:t>
                              </m:r>
                            </m:e>
                            <m:sub>
                              <m:sSub>
                                <m:sSubPr>
                                  <m:ctrlPr>
                                    <a:rPr lang="pt-BR" sz="2000" b="1" i="1" smtClean="0">
                                      <a:latin typeface="Cambria Math" panose="02040503050406030204" pitchFamily="18" charset="0"/>
                                      <a:ea typeface="Cambria Math" panose="02040503050406030204" pitchFamily="18" charset="0"/>
                                    </a:rPr>
                                  </m:ctrlPr>
                                </m:sSubPr>
                                <m:e>
                                  <m:r>
                                    <a:rPr lang="pt-BR" sz="2000" b="1" i="0" smtClean="0">
                                      <a:latin typeface="Cambria Math" panose="02040503050406030204" pitchFamily="18" charset="0"/>
                                      <a:ea typeface="Cambria Math" panose="02040503050406030204" pitchFamily="18" charset="0"/>
                                    </a:rPr>
                                    <m:t>𝐒𝐔𝐂𝐄𝐒𝐎</m:t>
                                  </m:r>
                                </m:e>
                                <m:sub>
                                  <m:r>
                                    <a:rPr lang="pt-BR" sz="2000" b="1" i="0" smtClean="0">
                                      <a:latin typeface="Cambria Math" panose="02040503050406030204" pitchFamily="18" charset="0"/>
                                      <a:ea typeface="Cambria Math" panose="02040503050406030204" pitchFamily="18" charset="0"/>
                                    </a:rPr>
                                    <m:t>𝐀</m:t>
                                  </m:r>
                                </m:sub>
                              </m:sSub>
                            </m:sub>
                          </m:sSub>
                          <m:r>
                            <a:rPr lang="pt-BR" sz="2000" b="1" i="0" smtClean="0">
                              <a:latin typeface="Cambria Math" panose="02040503050406030204" pitchFamily="18" charset="0"/>
                            </a:rPr>
                            <m:t>=</m:t>
                          </m:r>
                          <m:limLow>
                            <m:limLowPr>
                              <m:ctrlPr>
                                <a:rPr lang="pt-BR" sz="2000" b="1" i="1">
                                  <a:latin typeface="Cambria Math" panose="02040503050406030204" pitchFamily="18" charset="0"/>
                                </a:rPr>
                              </m:ctrlPr>
                            </m:limLowPr>
                            <m:e>
                              <m:r>
                                <a:rPr lang="pt-BR" sz="2000" b="1" i="0">
                                  <a:latin typeface="Cambria Math" panose="02040503050406030204" pitchFamily="18" charset="0"/>
                                </a:rPr>
                                <m:t>𝐥𝐢𝐦</m:t>
                              </m:r>
                            </m:e>
                            <m:lim>
                              <m:r>
                                <a:rPr lang="pt-BR" sz="2000" b="1" i="0">
                                  <a:latin typeface="Cambria Math" panose="02040503050406030204" pitchFamily="18" charset="0"/>
                                </a:rPr>
                                <m:t>𝐧</m:t>
                              </m:r>
                              <m:r>
                                <a:rPr lang="pt-BR" sz="2000" b="1" i="0">
                                  <a:latin typeface="Cambria Math" panose="02040503050406030204" pitchFamily="18" charset="0"/>
                                  <a:ea typeface="Cambria Math" panose="02040503050406030204" pitchFamily="18" charset="0"/>
                                </a:rPr>
                                <m:t>→∞</m:t>
                              </m:r>
                            </m:lim>
                          </m:limLow>
                          <m:r>
                            <m:rPr>
                              <m:nor/>
                            </m:rPr>
                            <a:rPr lang="pt-BR" sz="2000" b="1">
                              <a:ea typeface="Cambria Math" panose="02040503050406030204" pitchFamily="18" charset="0"/>
                            </a:rPr>
                            <m:t> </m:t>
                          </m:r>
                          <m:f>
                            <m:fPr>
                              <m:ctrlPr>
                                <a:rPr lang="pt-BR" sz="2000" b="1" i="1">
                                  <a:latin typeface="Cambria Math" panose="02040503050406030204" pitchFamily="18" charset="0"/>
                                </a:rPr>
                              </m:ctrlPr>
                            </m:fPr>
                            <m:num>
                              <m:sSub>
                                <m:sSubPr>
                                  <m:ctrlPr>
                                    <a:rPr lang="pt-BR" sz="2000" b="1" i="1" smtClean="0">
                                      <a:latin typeface="Cambria Math" panose="02040503050406030204" pitchFamily="18" charset="0"/>
                                    </a:rPr>
                                  </m:ctrlPr>
                                </m:sSubPr>
                                <m:e>
                                  <m:r>
                                    <a:rPr lang="pt-BR" sz="2000" b="1" i="0" smtClean="0">
                                      <a:latin typeface="Cambria Math" panose="02040503050406030204" pitchFamily="18" charset="0"/>
                                    </a:rPr>
                                    <m:t>𝐅𝐀</m:t>
                                  </m:r>
                                </m:e>
                                <m:sub>
                                  <m:sSub>
                                    <m:sSubPr>
                                      <m:ctrlPr>
                                        <a:rPr lang="pt-BR" sz="2000" b="1" i="1" smtClean="0">
                                          <a:latin typeface="Cambria Math" panose="02040503050406030204" pitchFamily="18" charset="0"/>
                                        </a:rPr>
                                      </m:ctrlPr>
                                    </m:sSubPr>
                                    <m:e>
                                      <m:r>
                                        <a:rPr lang="pt-BR" sz="2000" b="1" i="0" smtClean="0">
                                          <a:latin typeface="Cambria Math" panose="02040503050406030204" pitchFamily="18" charset="0"/>
                                        </a:rPr>
                                        <m:t>𝐒𝐔𝐂𝐄𝐒𝐎</m:t>
                                      </m:r>
                                    </m:e>
                                    <m:sub>
                                      <m:r>
                                        <a:rPr lang="pt-BR" sz="2000" b="1" i="0" smtClean="0">
                                          <a:latin typeface="Cambria Math" panose="02040503050406030204" pitchFamily="18" charset="0"/>
                                        </a:rPr>
                                        <m:t>𝐀</m:t>
                                      </m:r>
                                    </m:sub>
                                  </m:sSub>
                                </m:sub>
                              </m:sSub>
                            </m:num>
                            <m:den>
                              <m:r>
                                <a:rPr lang="pt-BR" sz="2000" b="1" i="0">
                                  <a:latin typeface="Cambria Math" panose="02040503050406030204" pitchFamily="18" charset="0"/>
                                </a:rPr>
                                <m:t>𝐧</m:t>
                              </m:r>
                            </m:den>
                          </m:f>
                        </m:e>
                      </m:func>
                    </m:oMath>
                  </m:oMathPara>
                </a14:m>
                <a:endParaRPr lang="es-ES" sz="2000" b="1"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2901641" y="2142587"/>
                <a:ext cx="4318618" cy="585738"/>
              </a:xfrm>
              <a:prstGeom prst="rect">
                <a:avLst/>
              </a:prstGeom>
              <a:blipFill rotWithShape="0">
                <a:blip r:embed="rId2"/>
                <a:stretch>
                  <a:fillRect/>
                </a:stretch>
              </a:blipFill>
            </p:spPr>
            <p:txBody>
              <a:bodyPr/>
              <a:lstStyle/>
              <a:p>
                <a:r>
                  <a:rPr lang="es-ES">
                    <a:noFill/>
                  </a:rPr>
                  <a:t> </a:t>
                </a:r>
              </a:p>
            </p:txBody>
          </p:sp>
        </mc:Fallback>
      </mc:AlternateContent>
      <p:sp>
        <p:nvSpPr>
          <p:cNvPr id="13" name="Text Box 4"/>
          <p:cNvSpPr txBox="1">
            <a:spLocks noChangeArrowheads="1"/>
          </p:cNvSpPr>
          <p:nvPr/>
        </p:nvSpPr>
        <p:spPr bwMode="auto">
          <a:xfrm>
            <a:off x="1352550" y="476672"/>
            <a:ext cx="7416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3200" b="1" dirty="0">
                <a:solidFill>
                  <a:schemeClr val="bg2"/>
                </a:solidFill>
                <a:latin typeface="Calibri" panose="020F0502020204030204" pitchFamily="34" charset="0"/>
              </a:rPr>
              <a:t>NOCIONES DE PROBABILIDAD</a:t>
            </a:r>
          </a:p>
        </p:txBody>
      </p:sp>
    </p:spTree>
    <p:extLst>
      <p:ext uri="{BB962C8B-B14F-4D97-AF65-F5344CB8AC3E}">
        <p14:creationId xmlns:p14="http://schemas.microsoft.com/office/powerpoint/2010/main" val="16559433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a:spLocks noChangeArrowheads="1"/>
          </p:cNvSpPr>
          <p:nvPr/>
        </p:nvSpPr>
        <p:spPr bwMode="auto">
          <a:xfrm>
            <a:off x="631825" y="5172288"/>
            <a:ext cx="864076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pt-BR" sz="2200" b="1" dirty="0">
                <a:solidFill>
                  <a:srgbClr val="002060"/>
                </a:solidFill>
              </a:rPr>
              <a:t>IMPORTANTE: </a:t>
            </a:r>
            <a:r>
              <a:rPr lang="pt-BR" sz="2200" b="1" dirty="0" smtClean="0">
                <a:solidFill>
                  <a:srgbClr val="002060"/>
                </a:solidFill>
              </a:rPr>
              <a:t>AL </a:t>
            </a:r>
            <a:r>
              <a:rPr lang="pt-BR" sz="2200" b="1" dirty="0" smtClean="0"/>
              <a:t>REPETIR EL EXPERIMENTO BAJO LAS MISMAS CONDICIONES, SE OBTIENEN  </a:t>
            </a:r>
            <a:r>
              <a:rPr lang="pt-BR" sz="2200" b="1" dirty="0"/>
              <a:t>VALORES QUE DIFIEREN ENTRE </a:t>
            </a:r>
            <a:r>
              <a:rPr lang="pt-BR" sz="2200" b="1" dirty="0" smtClean="0"/>
              <a:t>SÍ, PERO CUANDO  EL </a:t>
            </a:r>
            <a:r>
              <a:rPr lang="pt-BR" sz="2200" b="1" dirty="0"/>
              <a:t>NÚMERO DE PRUEBAS </a:t>
            </a:r>
            <a:r>
              <a:rPr lang="pt-BR" sz="2200" b="1" dirty="0" smtClean="0"/>
              <a:t>ES ALTO, ESAS </a:t>
            </a:r>
            <a:r>
              <a:rPr lang="pt-BR" sz="2200" b="1" dirty="0"/>
              <a:t>DIFERENCIAS </a:t>
            </a:r>
            <a:r>
              <a:rPr lang="pt-BR" sz="2200" b="1" dirty="0" smtClean="0"/>
              <a:t>DESA-PARECEN </a:t>
            </a:r>
            <a:r>
              <a:rPr lang="pt-BR" sz="2200" b="1" dirty="0"/>
              <a:t>Y LA PROBABILIDAD ASOCIADA A LA FR ES </a:t>
            </a:r>
            <a:r>
              <a:rPr lang="pt-BR" sz="2200" b="1" dirty="0" smtClean="0"/>
              <a:t>ACERTADA</a:t>
            </a:r>
            <a:r>
              <a:rPr lang="pt-BR" sz="2200" b="1" dirty="0"/>
              <a:t>. </a:t>
            </a:r>
            <a:endParaRPr lang="es-ES" sz="2200" b="1" dirty="0"/>
          </a:p>
        </p:txBody>
      </p:sp>
      <p:sp>
        <p:nvSpPr>
          <p:cNvPr id="11" name="Rectángulo 10"/>
          <p:cNvSpPr>
            <a:spLocks noChangeArrowheads="1"/>
          </p:cNvSpPr>
          <p:nvPr/>
        </p:nvSpPr>
        <p:spPr bwMode="auto">
          <a:xfrm>
            <a:off x="631825" y="1196975"/>
            <a:ext cx="864076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MX" sz="2200" b="1" dirty="0">
                <a:solidFill>
                  <a:schemeClr val="bg2"/>
                </a:solidFill>
              </a:rPr>
              <a:t>DEFINICIÓN FRECUENTISTA DE LA PROBABILIDAD: </a:t>
            </a:r>
            <a:r>
              <a:rPr lang="es-MX" sz="2200" b="1" dirty="0"/>
              <a:t>VALOR </a:t>
            </a:r>
            <a:r>
              <a:rPr lang="es-MX" sz="2200" b="1" dirty="0" smtClean="0"/>
              <a:t>A QUE TIENDE  </a:t>
            </a:r>
            <a:r>
              <a:rPr lang="es-MX" sz="2200" b="1" dirty="0"/>
              <a:t>LA </a:t>
            </a:r>
            <a:r>
              <a:rPr lang="es-MX" sz="2200" b="1" dirty="0" smtClean="0"/>
              <a:t>FRECUENCIA RELATIVA DEL SUCESO, AL AUMENTAR EL </a:t>
            </a:r>
            <a:r>
              <a:rPr lang="es-MX" sz="2200" b="1" dirty="0"/>
              <a:t>NÚMERO DE </a:t>
            </a:r>
            <a:r>
              <a:rPr lang="es-MX" sz="2200" b="1" dirty="0" smtClean="0"/>
              <a:t>OBSERVACIONES.</a:t>
            </a:r>
            <a:endParaRPr lang="es-MX" sz="2200" b="1" dirty="0"/>
          </a:p>
        </p:txBody>
      </p:sp>
      <p:sp>
        <p:nvSpPr>
          <p:cNvPr id="12" name="CuadroTexto 11"/>
          <p:cNvSpPr txBox="1">
            <a:spLocks noChangeArrowheads="1"/>
          </p:cNvSpPr>
          <p:nvPr/>
        </p:nvSpPr>
        <p:spPr bwMode="auto">
          <a:xfrm>
            <a:off x="631825" y="2961526"/>
            <a:ext cx="8640763"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ES" sz="2200" b="1" dirty="0">
                <a:solidFill>
                  <a:srgbClr val="002060"/>
                </a:solidFill>
              </a:rPr>
              <a:t>EJEMPLO:</a:t>
            </a:r>
            <a:r>
              <a:rPr lang="pt-BR" sz="2200" b="1" dirty="0"/>
              <a:t> </a:t>
            </a:r>
            <a:r>
              <a:rPr lang="es-ES" sz="2200" b="1" dirty="0"/>
              <a:t>PARA INSENSIBILIZAR A LOS PACIENTES FRENTE A </a:t>
            </a:r>
            <a:r>
              <a:rPr lang="es-ES" sz="2200" b="1" dirty="0" smtClean="0"/>
              <a:t>PICADURAS </a:t>
            </a:r>
            <a:r>
              <a:rPr lang="es-ES" sz="2200" b="1" dirty="0"/>
              <a:t>DE ABEJAS </a:t>
            </a:r>
            <a:r>
              <a:rPr lang="pt-BR" sz="2200" b="1" dirty="0"/>
              <a:t>LES FUE APLICADO A </a:t>
            </a:r>
            <a:r>
              <a:rPr lang="es-ES" sz="2200" b="1" dirty="0"/>
              <a:t>200 SUJETOS UN NUEVO </a:t>
            </a:r>
            <a:r>
              <a:rPr lang="es-ES" sz="2200" b="1" dirty="0" smtClean="0"/>
              <a:t>FÁRMACO</a:t>
            </a:r>
            <a:r>
              <a:rPr lang="es-ES" sz="2200" b="1" dirty="0"/>
              <a:t>, DE LOS CUALES 180 PRESENTARON DISMINUCIÓN EN LA </a:t>
            </a:r>
            <a:r>
              <a:rPr lang="es-ES" sz="2200" b="1" dirty="0" smtClean="0"/>
              <a:t>GRAVEDAD </a:t>
            </a:r>
            <a:r>
              <a:rPr lang="es-ES" sz="2200" b="1" dirty="0"/>
              <a:t>DE LOS SÍNTOMA TRAS SUFRIR PICADURAS. </a:t>
            </a:r>
            <a:r>
              <a:rPr lang="es-ES" sz="2200" b="1" dirty="0">
                <a:solidFill>
                  <a:srgbClr val="002060"/>
                </a:solidFill>
              </a:rPr>
              <a:t>¿CUÁL SERÁ LA </a:t>
            </a:r>
            <a:r>
              <a:rPr lang="es-ES" sz="2200" b="1" dirty="0" smtClean="0">
                <a:solidFill>
                  <a:srgbClr val="002060"/>
                </a:solidFill>
              </a:rPr>
              <a:t>PROBABILIDAD </a:t>
            </a:r>
            <a:r>
              <a:rPr lang="es-ES" sz="2200" b="1" dirty="0">
                <a:solidFill>
                  <a:srgbClr val="002060"/>
                </a:solidFill>
              </a:rPr>
              <a:t>DE QUE OCURRA LO MISMO EN OTRO PACIENTE QUE RECIBA EL MISMO TRATAMIENTO? </a:t>
            </a:r>
          </a:p>
        </p:txBody>
      </p:sp>
      <mc:AlternateContent xmlns:mc="http://schemas.openxmlformats.org/markup-compatibility/2006" xmlns:a14="http://schemas.microsoft.com/office/drawing/2010/main">
        <mc:Choice Requires="a14">
          <p:sp>
            <p:nvSpPr>
              <p:cNvPr id="13" name="CuadroTexto 12"/>
              <p:cNvSpPr txBox="1"/>
              <p:nvPr/>
            </p:nvSpPr>
            <p:spPr>
              <a:xfrm>
                <a:off x="2901641" y="2142587"/>
                <a:ext cx="4318618" cy="5857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pt-BR" sz="2000" b="1" i="0" smtClean="0">
                          <a:latin typeface="Cambria Math" panose="02040503050406030204" pitchFamily="18" charset="0"/>
                        </a:rPr>
                        <m:t>𝐏</m:t>
                      </m:r>
                      <m:r>
                        <a:rPr lang="pt-BR" sz="2000" b="1" i="0" smtClean="0">
                          <a:latin typeface="Cambria Math" panose="02040503050406030204" pitchFamily="18" charset="0"/>
                        </a:rPr>
                        <m:t>=</m:t>
                      </m:r>
                      <m:func>
                        <m:funcPr>
                          <m:ctrlPr>
                            <a:rPr lang="pt-BR" sz="2000" b="1" i="1" smtClean="0">
                              <a:latin typeface="Cambria Math" panose="02040503050406030204" pitchFamily="18" charset="0"/>
                            </a:rPr>
                          </m:ctrlPr>
                        </m:funcPr>
                        <m:fName>
                          <m:limLow>
                            <m:limLowPr>
                              <m:ctrlPr>
                                <a:rPr lang="pt-BR" sz="2000" b="1" i="1" smtClean="0">
                                  <a:latin typeface="Cambria Math" panose="02040503050406030204" pitchFamily="18" charset="0"/>
                                </a:rPr>
                              </m:ctrlPr>
                            </m:limLowPr>
                            <m:e>
                              <m:r>
                                <a:rPr lang="pt-BR" sz="2000" b="1" i="0" smtClean="0">
                                  <a:latin typeface="Cambria Math" panose="02040503050406030204" pitchFamily="18" charset="0"/>
                                </a:rPr>
                                <m:t>𝐥𝐢𝐦</m:t>
                              </m:r>
                            </m:e>
                            <m:lim>
                              <m:r>
                                <a:rPr lang="pt-BR" sz="2000" b="1" i="0" smtClean="0">
                                  <a:latin typeface="Cambria Math" panose="02040503050406030204" pitchFamily="18" charset="0"/>
                                </a:rPr>
                                <m:t>𝐧</m:t>
                              </m:r>
                              <m:r>
                                <a:rPr lang="pt-BR" sz="2000" b="1" i="0" smtClean="0">
                                  <a:latin typeface="Cambria Math" panose="02040503050406030204" pitchFamily="18" charset="0"/>
                                  <a:ea typeface="Cambria Math" panose="02040503050406030204" pitchFamily="18" charset="0"/>
                                </a:rPr>
                                <m:t>→∞</m:t>
                              </m:r>
                            </m:lim>
                          </m:limLow>
                        </m:fName>
                        <m:e>
                          <m:sSub>
                            <m:sSubPr>
                              <m:ctrlPr>
                                <a:rPr lang="pt-BR" sz="2000" b="1" i="1" smtClean="0">
                                  <a:latin typeface="Cambria Math" panose="02040503050406030204" pitchFamily="18" charset="0"/>
                                  <a:ea typeface="Cambria Math" panose="02040503050406030204" pitchFamily="18" charset="0"/>
                                </a:rPr>
                              </m:ctrlPr>
                            </m:sSubPr>
                            <m:e>
                              <m:r>
                                <a:rPr lang="pt-BR" sz="2000" b="1" i="0" smtClean="0">
                                  <a:latin typeface="Cambria Math" panose="02040503050406030204" pitchFamily="18" charset="0"/>
                                  <a:ea typeface="Cambria Math" panose="02040503050406030204" pitchFamily="18" charset="0"/>
                                </a:rPr>
                                <m:t>𝐅𝐑</m:t>
                              </m:r>
                            </m:e>
                            <m:sub>
                              <m:sSub>
                                <m:sSubPr>
                                  <m:ctrlPr>
                                    <a:rPr lang="pt-BR" sz="2000" b="1" i="1" smtClean="0">
                                      <a:latin typeface="Cambria Math" panose="02040503050406030204" pitchFamily="18" charset="0"/>
                                      <a:ea typeface="Cambria Math" panose="02040503050406030204" pitchFamily="18" charset="0"/>
                                    </a:rPr>
                                  </m:ctrlPr>
                                </m:sSubPr>
                                <m:e>
                                  <m:r>
                                    <a:rPr lang="pt-BR" sz="2000" b="1" i="0" smtClean="0">
                                      <a:latin typeface="Cambria Math" panose="02040503050406030204" pitchFamily="18" charset="0"/>
                                      <a:ea typeface="Cambria Math" panose="02040503050406030204" pitchFamily="18" charset="0"/>
                                    </a:rPr>
                                    <m:t>𝐒𝐔𝐂𝐄𝐒𝐎</m:t>
                                  </m:r>
                                </m:e>
                                <m:sub>
                                  <m:r>
                                    <a:rPr lang="pt-BR" sz="2000" b="1" i="0" smtClean="0">
                                      <a:latin typeface="Cambria Math" panose="02040503050406030204" pitchFamily="18" charset="0"/>
                                      <a:ea typeface="Cambria Math" panose="02040503050406030204" pitchFamily="18" charset="0"/>
                                    </a:rPr>
                                    <m:t>𝐀</m:t>
                                  </m:r>
                                </m:sub>
                              </m:sSub>
                            </m:sub>
                          </m:sSub>
                          <m:r>
                            <a:rPr lang="pt-BR" sz="2000" b="1" i="0" smtClean="0">
                              <a:latin typeface="Cambria Math" panose="02040503050406030204" pitchFamily="18" charset="0"/>
                            </a:rPr>
                            <m:t>=</m:t>
                          </m:r>
                          <m:limLow>
                            <m:limLowPr>
                              <m:ctrlPr>
                                <a:rPr lang="pt-BR" sz="2000" b="1" i="1">
                                  <a:latin typeface="Cambria Math" panose="02040503050406030204" pitchFamily="18" charset="0"/>
                                </a:rPr>
                              </m:ctrlPr>
                            </m:limLowPr>
                            <m:e>
                              <m:r>
                                <a:rPr lang="pt-BR" sz="2000" b="1" i="0">
                                  <a:latin typeface="Cambria Math" panose="02040503050406030204" pitchFamily="18" charset="0"/>
                                </a:rPr>
                                <m:t>𝐥𝐢𝐦</m:t>
                              </m:r>
                            </m:e>
                            <m:lim>
                              <m:r>
                                <a:rPr lang="pt-BR" sz="2000" b="1" i="0">
                                  <a:latin typeface="Cambria Math" panose="02040503050406030204" pitchFamily="18" charset="0"/>
                                </a:rPr>
                                <m:t>𝐧</m:t>
                              </m:r>
                              <m:r>
                                <a:rPr lang="pt-BR" sz="2000" b="1" i="0">
                                  <a:latin typeface="Cambria Math" panose="02040503050406030204" pitchFamily="18" charset="0"/>
                                  <a:ea typeface="Cambria Math" panose="02040503050406030204" pitchFamily="18" charset="0"/>
                                </a:rPr>
                                <m:t>→∞</m:t>
                              </m:r>
                            </m:lim>
                          </m:limLow>
                          <m:r>
                            <m:rPr>
                              <m:nor/>
                            </m:rPr>
                            <a:rPr lang="pt-BR" sz="2000" b="1">
                              <a:ea typeface="Cambria Math" panose="02040503050406030204" pitchFamily="18" charset="0"/>
                            </a:rPr>
                            <m:t> </m:t>
                          </m:r>
                          <m:f>
                            <m:fPr>
                              <m:ctrlPr>
                                <a:rPr lang="pt-BR" sz="2000" b="1" i="1">
                                  <a:latin typeface="Cambria Math" panose="02040503050406030204" pitchFamily="18" charset="0"/>
                                </a:rPr>
                              </m:ctrlPr>
                            </m:fPr>
                            <m:num>
                              <m:sSub>
                                <m:sSubPr>
                                  <m:ctrlPr>
                                    <a:rPr lang="pt-BR" sz="2000" b="1" i="1" smtClean="0">
                                      <a:latin typeface="Cambria Math" panose="02040503050406030204" pitchFamily="18" charset="0"/>
                                    </a:rPr>
                                  </m:ctrlPr>
                                </m:sSubPr>
                                <m:e>
                                  <m:r>
                                    <a:rPr lang="pt-BR" sz="2000" b="1" i="0" smtClean="0">
                                      <a:latin typeface="Cambria Math" panose="02040503050406030204" pitchFamily="18" charset="0"/>
                                    </a:rPr>
                                    <m:t>𝐅𝐀</m:t>
                                  </m:r>
                                </m:e>
                                <m:sub>
                                  <m:sSub>
                                    <m:sSubPr>
                                      <m:ctrlPr>
                                        <a:rPr lang="pt-BR" sz="2000" b="1" i="1" smtClean="0">
                                          <a:latin typeface="Cambria Math" panose="02040503050406030204" pitchFamily="18" charset="0"/>
                                        </a:rPr>
                                      </m:ctrlPr>
                                    </m:sSubPr>
                                    <m:e>
                                      <m:r>
                                        <a:rPr lang="pt-BR" sz="2000" b="1" i="0" smtClean="0">
                                          <a:latin typeface="Cambria Math" panose="02040503050406030204" pitchFamily="18" charset="0"/>
                                        </a:rPr>
                                        <m:t>𝐒𝐔𝐂𝐄𝐒𝐎</m:t>
                                      </m:r>
                                    </m:e>
                                    <m:sub>
                                      <m:r>
                                        <a:rPr lang="pt-BR" sz="2000" b="1" i="0" smtClean="0">
                                          <a:latin typeface="Cambria Math" panose="02040503050406030204" pitchFamily="18" charset="0"/>
                                        </a:rPr>
                                        <m:t>𝐀</m:t>
                                      </m:r>
                                    </m:sub>
                                  </m:sSub>
                                </m:sub>
                              </m:sSub>
                            </m:num>
                            <m:den>
                              <m:r>
                                <a:rPr lang="pt-BR" sz="2000" b="1" i="0">
                                  <a:latin typeface="Cambria Math" panose="02040503050406030204" pitchFamily="18" charset="0"/>
                                </a:rPr>
                                <m:t>𝐧</m:t>
                              </m:r>
                            </m:den>
                          </m:f>
                        </m:e>
                      </m:func>
                    </m:oMath>
                  </m:oMathPara>
                </a14:m>
                <a:endParaRPr lang="es-ES" sz="2000" b="1"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2901641" y="2142587"/>
                <a:ext cx="4318618" cy="585738"/>
              </a:xfrm>
              <a:prstGeom prst="rect">
                <a:avLst/>
              </a:prstGeom>
              <a:blipFill rotWithShape="0">
                <a:blip r:embed="rId2"/>
                <a:stretch>
                  <a:fillRect/>
                </a:stretch>
              </a:blipFill>
            </p:spPr>
            <p:txBody>
              <a:bodyPr/>
              <a:lstStyle/>
              <a:p>
                <a:r>
                  <a:rPr lang="es-ES">
                    <a:noFill/>
                  </a:rPr>
                  <a:t> </a:t>
                </a:r>
              </a:p>
            </p:txBody>
          </p:sp>
        </mc:Fallback>
      </mc:AlternateContent>
      <p:sp>
        <p:nvSpPr>
          <p:cNvPr id="14" name="Text Box 4"/>
          <p:cNvSpPr txBox="1">
            <a:spLocks noChangeArrowheads="1"/>
          </p:cNvSpPr>
          <p:nvPr/>
        </p:nvSpPr>
        <p:spPr bwMode="auto">
          <a:xfrm>
            <a:off x="1352550" y="476672"/>
            <a:ext cx="7416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3200" b="1" dirty="0">
                <a:solidFill>
                  <a:schemeClr val="bg2"/>
                </a:solidFill>
                <a:latin typeface="Calibri" panose="020F0502020204030204" pitchFamily="34" charset="0"/>
              </a:rPr>
              <a:t>NOCIONES DE PROBABILIDAD</a:t>
            </a:r>
          </a:p>
        </p:txBody>
      </p:sp>
    </p:spTree>
    <p:extLst>
      <p:ext uri="{BB962C8B-B14F-4D97-AF65-F5344CB8AC3E}">
        <p14:creationId xmlns:p14="http://schemas.microsoft.com/office/powerpoint/2010/main" val="1044949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1352550" y="476672"/>
            <a:ext cx="7416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3200" b="1">
                <a:solidFill>
                  <a:schemeClr val="bg2"/>
                </a:solidFill>
                <a:latin typeface="Calibri" panose="020F0502020204030204" pitchFamily="34" charset="0"/>
              </a:rPr>
              <a:t>NOCIONES DE PROBABILIDAD</a:t>
            </a:r>
          </a:p>
        </p:txBody>
      </p:sp>
      <p:sp>
        <p:nvSpPr>
          <p:cNvPr id="10" name="Rectangle 4"/>
          <p:cNvSpPr>
            <a:spLocks noChangeArrowheads="1"/>
          </p:cNvSpPr>
          <p:nvPr/>
        </p:nvSpPr>
        <p:spPr bwMode="auto">
          <a:xfrm>
            <a:off x="631825" y="1196752"/>
            <a:ext cx="86423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ES" sz="2200" b="1" dirty="0" smtClean="0">
                <a:solidFill>
                  <a:schemeClr val="bg2"/>
                </a:solidFill>
                <a:cs typeface="Tahoma" panose="020B0604030504040204" pitchFamily="34" charset="0"/>
              </a:rPr>
              <a:t>BAYESIANA </a:t>
            </a:r>
            <a:r>
              <a:rPr lang="es-ES" sz="2200" b="1" dirty="0">
                <a:solidFill>
                  <a:schemeClr val="bg2"/>
                </a:solidFill>
                <a:cs typeface="Tahoma" panose="020B0604030504040204" pitchFamily="34" charset="0"/>
              </a:rPr>
              <a:t>(SUBJETIVA O PERSONAL) DE LA PROBABILIDAD: </a:t>
            </a:r>
            <a:r>
              <a:rPr lang="es-ES" sz="2200" b="1" dirty="0"/>
              <a:t>GRADO DE CERTEZA  QUE SE POSEE SOBRE UN DETERMINADO SUCESO.</a:t>
            </a:r>
          </a:p>
        </p:txBody>
      </p:sp>
      <p:sp>
        <p:nvSpPr>
          <p:cNvPr id="12" name="CuadroTexto 11"/>
          <p:cNvSpPr txBox="1">
            <a:spLocks noChangeArrowheads="1"/>
          </p:cNvSpPr>
          <p:nvPr/>
        </p:nvSpPr>
        <p:spPr bwMode="auto">
          <a:xfrm>
            <a:off x="631825" y="2276475"/>
            <a:ext cx="86423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ES" sz="2200" b="1" dirty="0">
                <a:solidFill>
                  <a:srgbClr val="002060"/>
                </a:solidFill>
              </a:rPr>
              <a:t>EJEMPLO:</a:t>
            </a:r>
            <a:r>
              <a:rPr lang="pt-BR" sz="2200" b="1" dirty="0"/>
              <a:t> </a:t>
            </a:r>
            <a:r>
              <a:rPr lang="es-ES" sz="2200" b="1" dirty="0"/>
              <a:t>SI AÚN PACIENTE QUE SUFRE DE CÁLCULOS RENALES NO HA EXPERIMENTADO MEJORA ALGUNA AL APLICÁRSELE EL MÉTODO TRA-DICIONAL, SU MÉDICO QUE </a:t>
            </a:r>
            <a:r>
              <a:rPr lang="es-ES" sz="2200" b="1" dirty="0" smtClean="0"/>
              <a:t>NUNCA SE HA </a:t>
            </a:r>
            <a:r>
              <a:rPr lang="es-ES" sz="2200" b="1" dirty="0"/>
              <a:t>ENFRENTADO </a:t>
            </a:r>
            <a:r>
              <a:rPr lang="es-ES" sz="2200" b="1" dirty="0" smtClean="0"/>
              <a:t>A </a:t>
            </a:r>
            <a:r>
              <a:rPr lang="es-ES" sz="2200" b="1" dirty="0"/>
              <a:t>UN CASO IGUAL A ÉSTE, NI LO ESPERA, RECOMIENDA LLEVAR A CABO UNA INTER-VENCIÓN QUIRÚRGICA, PLANTEÁNDOSE LA SIGUIENTE </a:t>
            </a:r>
            <a:r>
              <a:rPr lang="es-ES" sz="2200" b="1" dirty="0" smtClean="0"/>
              <a:t>INTERROGANTE. </a:t>
            </a:r>
            <a:r>
              <a:rPr lang="es-ES" sz="2200" b="1" dirty="0">
                <a:solidFill>
                  <a:srgbClr val="002060"/>
                </a:solidFill>
              </a:rPr>
              <a:t>¿CUÁL SERÁ LA PROBABILIDAD DE QUE LA OPERACIÓN SEA EXITOSA? </a:t>
            </a:r>
          </a:p>
        </p:txBody>
      </p:sp>
      <p:sp>
        <p:nvSpPr>
          <p:cNvPr id="2" name="Rectángulo 1"/>
          <p:cNvSpPr>
            <a:spLocks noChangeArrowheads="1"/>
          </p:cNvSpPr>
          <p:nvPr/>
        </p:nvSpPr>
        <p:spPr bwMode="auto">
          <a:xfrm>
            <a:off x="631825" y="4768850"/>
            <a:ext cx="864235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ES" sz="2200" b="1" u="sng" dirty="0">
                <a:solidFill>
                  <a:srgbClr val="002060"/>
                </a:solidFill>
              </a:rPr>
              <a:t>INTERPRETACIÓN</a:t>
            </a:r>
            <a:r>
              <a:rPr lang="es-ES" sz="2200" b="1" u="sng" dirty="0"/>
              <a:t>:</a:t>
            </a:r>
            <a:r>
              <a:rPr lang="es-ES" sz="2200" b="1" dirty="0"/>
              <a:t> LA EDAD, EL ESTADO GENERAL DE SALUD Y LA ACTI-TUD FRENTE A LA INTERVENCIÓN QUIRÚRGICA, PUEDEN INFLUIR EN EL ÉXITO DE LA OPERACIÓN. POR ESO LA PROBABILIDAD DE ÉXITO, SE EX-PLICA A PARTIR DE UNA APRECIACIÓN PERSONAL.</a:t>
            </a:r>
          </a:p>
        </p:txBody>
      </p:sp>
    </p:spTree>
    <p:extLst>
      <p:ext uri="{BB962C8B-B14F-4D97-AF65-F5344CB8AC3E}">
        <p14:creationId xmlns:p14="http://schemas.microsoft.com/office/powerpoint/2010/main" val="3326063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blinds(horizontal)">
                                      <p:cBhvr>
                                        <p:cTn id="7" dur="500"/>
                                        <p:tgtEl>
                                          <p:spTgt spid="51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 calcmode="lin" valueType="num">
                                      <p:cBhvr additive="base">
                                        <p:cTn id="1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10"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6" name="Rectangle 4"/>
          <p:cNvSpPr>
            <a:spLocks noChangeArrowheads="1"/>
          </p:cNvSpPr>
          <p:nvPr/>
        </p:nvSpPr>
        <p:spPr bwMode="auto">
          <a:xfrm>
            <a:off x="415925" y="1268760"/>
            <a:ext cx="4537075"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spcBef>
                <a:spcPct val="20000"/>
              </a:spcBef>
              <a:buClr>
                <a:schemeClr val="tx2"/>
              </a:buClr>
            </a:pPr>
            <a:r>
              <a:rPr lang="es-ES" sz="2100" b="1" dirty="0">
                <a:solidFill>
                  <a:schemeClr val="bg2"/>
                </a:solidFill>
              </a:rPr>
              <a:t>EJEMPLO: </a:t>
            </a:r>
            <a:r>
              <a:rPr lang="es-ES" sz="2100" b="1" dirty="0"/>
              <a:t>PARA </a:t>
            </a:r>
            <a:r>
              <a:rPr lang="es-ES" sz="2100" b="1" dirty="0" smtClean="0"/>
              <a:t>INVESTIGAR </a:t>
            </a:r>
            <a:r>
              <a:rPr lang="es-ES" sz="2100" b="1" dirty="0"/>
              <a:t>EL SEXO DEL RECIÉN NACIDO, SE </a:t>
            </a:r>
            <a:r>
              <a:rPr lang="es-ES" sz="2100" b="1" dirty="0" smtClean="0"/>
              <a:t>LLEVO A CABO  </a:t>
            </a:r>
            <a:r>
              <a:rPr lang="es-ES" sz="2100" b="1" dirty="0"/>
              <a:t>UN </a:t>
            </a:r>
            <a:r>
              <a:rPr lang="es-ES" sz="2100" b="1" dirty="0" smtClean="0"/>
              <a:t>ESTUDIO </a:t>
            </a:r>
            <a:r>
              <a:rPr lang="es-ES" sz="2100" b="1" dirty="0"/>
              <a:t>PARA ANALIZAR POSIBLE </a:t>
            </a:r>
            <a:r>
              <a:rPr lang="es-ES" sz="2100" b="1" dirty="0" smtClean="0"/>
              <a:t>RELACIÓN </a:t>
            </a:r>
            <a:r>
              <a:rPr lang="es-ES" sz="2100" b="1" dirty="0"/>
              <a:t>ENTRE LA OCURRENCIA DE </a:t>
            </a:r>
            <a:r>
              <a:rPr lang="es-ES" sz="2100" b="1" dirty="0" smtClean="0"/>
              <a:t>NACIMIENTOS </a:t>
            </a:r>
            <a:r>
              <a:rPr lang="es-ES" sz="2100" b="1" dirty="0"/>
              <a:t>Y EL NÚMERO DE </a:t>
            </a:r>
            <a:r>
              <a:rPr lang="es-ES" sz="2100" b="1" dirty="0" smtClean="0"/>
              <a:t>NV  </a:t>
            </a:r>
            <a:r>
              <a:rPr lang="es-ES" sz="2100" b="1" dirty="0"/>
              <a:t>HEMBRAS OCURRIDOS. LOS </a:t>
            </a:r>
            <a:r>
              <a:rPr lang="es-ES" sz="2100" b="1" dirty="0" smtClean="0"/>
              <a:t>RESULTA-DOS </a:t>
            </a:r>
            <a:r>
              <a:rPr lang="es-ES" sz="2100" b="1" dirty="0"/>
              <a:t>SE MUESTRAN EN LA SIGUIENTE TABLA.</a:t>
            </a:r>
          </a:p>
        </p:txBody>
      </p:sp>
      <p:sp>
        <p:nvSpPr>
          <p:cNvPr id="7" name="Text Box 77"/>
          <p:cNvSpPr txBox="1">
            <a:spLocks noChangeArrowheads="1"/>
          </p:cNvSpPr>
          <p:nvPr/>
        </p:nvSpPr>
        <p:spPr bwMode="auto">
          <a:xfrm>
            <a:off x="488950" y="4292600"/>
            <a:ext cx="446405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ES_tradnl" sz="2100" b="1" dirty="0">
                <a:latin typeface="Calibri" panose="020F0502020204030204" pitchFamily="34" charset="0"/>
              </a:rPr>
              <a:t>¿ANALICE LA TABLA Y DIGA QUÉ LE OCURRE A LA </a:t>
            </a:r>
            <a:r>
              <a:rPr lang="es-ES_tradnl" sz="2100" b="1" dirty="0" smtClean="0">
                <a:latin typeface="Calibri" panose="020F0502020204030204" pitchFamily="34" charset="0"/>
              </a:rPr>
              <a:t>FR DE HEMBRAS NV. A </a:t>
            </a:r>
            <a:r>
              <a:rPr lang="es-ES_tradnl" sz="2100" b="1" dirty="0">
                <a:latin typeface="Calibri" panose="020F0502020204030204" pitchFamily="34" charset="0"/>
              </a:rPr>
              <a:t>MEDIDAS QUE AUMENTA EL </a:t>
            </a:r>
            <a:r>
              <a:rPr lang="es-ES_tradnl" sz="2100" b="1" dirty="0" smtClean="0">
                <a:latin typeface="Calibri" panose="020F0502020204030204" pitchFamily="34" charset="0"/>
              </a:rPr>
              <a:t>NÚMERO </a:t>
            </a:r>
            <a:r>
              <a:rPr lang="es-ES_tradnl" sz="2100" b="1" dirty="0">
                <a:latin typeface="Calibri" panose="020F0502020204030204" pitchFamily="34" charset="0"/>
              </a:rPr>
              <a:t>DE NACIMIENTOS</a:t>
            </a:r>
            <a:r>
              <a:rPr lang="es-ES" sz="2100" b="1" dirty="0">
                <a:latin typeface="Calibri" panose="020F0502020204030204" pitchFamily="34" charset="0"/>
              </a:rPr>
              <a:t>?</a:t>
            </a:r>
            <a:endParaRPr lang="es-ES_tradnl" sz="2100" b="1" dirty="0">
              <a:latin typeface="Calibri" panose="020F0502020204030204" pitchFamily="34" charset="0"/>
            </a:endParaRPr>
          </a:p>
        </p:txBody>
      </p:sp>
      <p:sp>
        <p:nvSpPr>
          <p:cNvPr id="10" name="Text Box 77"/>
          <p:cNvSpPr txBox="1">
            <a:spLocks noChangeArrowheads="1"/>
          </p:cNvSpPr>
          <p:nvPr/>
        </p:nvSpPr>
        <p:spPr bwMode="auto">
          <a:xfrm>
            <a:off x="560388" y="5864225"/>
            <a:ext cx="4392612"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ES_tradnl" sz="2100" b="1" dirty="0">
                <a:latin typeface="Calibri" panose="020F0502020204030204" pitchFamily="34" charset="0"/>
              </a:rPr>
              <a:t>REPRESENTEMOS A TRAVÉS DE UN GRÁFICO  LOS </a:t>
            </a:r>
            <a:r>
              <a:rPr lang="es-ES_tradnl" sz="2100" b="1" dirty="0" smtClean="0">
                <a:latin typeface="Calibri" panose="020F0502020204030204" pitchFamily="34" charset="0"/>
              </a:rPr>
              <a:t>DATOS ANTERIORES.</a:t>
            </a:r>
            <a:endParaRPr lang="es-ES_tradnl" sz="2100" b="1" dirty="0">
              <a:latin typeface="Calibri" panose="020F0502020204030204" pitchFamily="34" charset="0"/>
            </a:endParaRPr>
          </a:p>
        </p:txBody>
      </p:sp>
      <p:sp>
        <p:nvSpPr>
          <p:cNvPr id="52229" name="Text Box 4"/>
          <p:cNvSpPr txBox="1">
            <a:spLocks noChangeArrowheads="1"/>
          </p:cNvSpPr>
          <p:nvPr/>
        </p:nvSpPr>
        <p:spPr bwMode="auto">
          <a:xfrm>
            <a:off x="2144713" y="476250"/>
            <a:ext cx="52562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3200" b="1">
                <a:solidFill>
                  <a:schemeClr val="bg2"/>
                </a:solidFill>
                <a:latin typeface="Calibri" panose="020F0502020204030204" pitchFamily="34" charset="0"/>
              </a:rPr>
              <a:t>SITUACIÓN PROBLÉMICA</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29263" y="1268760"/>
            <a:ext cx="367665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1284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nodeType="clickEffect">
                                  <p:stCondLst>
                                    <p:cond delay="0"/>
                                  </p:stCondLst>
                                  <p:childTnLst>
                                    <p:set>
                                      <p:cBhvr>
                                        <p:cTn id="10" dur="1" fill="hold">
                                          <p:stCondLst>
                                            <p:cond delay="0"/>
                                          </p:stCondLst>
                                        </p:cTn>
                                        <p:tgtEl>
                                          <p:spTgt spid="366596">
                                            <p:txEl>
                                              <p:pRg st="0" end="0"/>
                                            </p:txEl>
                                          </p:spTgt>
                                        </p:tgtEl>
                                        <p:attrNameLst>
                                          <p:attrName>style.visibility</p:attrName>
                                        </p:attrNameLst>
                                      </p:cBhvr>
                                      <p:to>
                                        <p:strVal val="visible"/>
                                      </p:to>
                                    </p:set>
                                    <p:animEffect transition="in" filter="fade">
                                      <p:cBhvr>
                                        <p:cTn id="11" dur="1000"/>
                                        <p:tgtEl>
                                          <p:spTgt spid="366596">
                                            <p:txEl>
                                              <p:pRg st="0" end="0"/>
                                            </p:txEl>
                                          </p:spTgt>
                                        </p:tgtEl>
                                      </p:cBhvr>
                                    </p:animEffect>
                                    <p:anim calcmode="lin" valueType="num">
                                      <p:cBhvr>
                                        <p:cTn id="12" dur="1000" fill="hold"/>
                                        <p:tgtEl>
                                          <p:spTgt spid="36659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6659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1" presetClass="entr" presetSubtype="1"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heel(1)">
                                      <p:cBhvr>
                                        <p:cTn id="18" dur="20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trips(downLeft)">
                                      <p:cBhvr>
                                        <p:cTn id="23" dur="500"/>
                                        <p:tgtEl>
                                          <p:spTgt spid="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strips(downLeft)">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522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77"/>
          <p:cNvSpPr txBox="1">
            <a:spLocks noChangeArrowheads="1"/>
          </p:cNvSpPr>
          <p:nvPr/>
        </p:nvSpPr>
        <p:spPr bwMode="auto">
          <a:xfrm>
            <a:off x="588963" y="5216525"/>
            <a:ext cx="8728075"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ES_tradnl" sz="2000" b="1">
                <a:latin typeface="Calibri" panose="020F0502020204030204" pitchFamily="34" charset="0"/>
              </a:rPr>
              <a:t>¿DIGA A PARTIR DEL GRÁFICO QUÉ LE OCURRE A LAS FRECUENCIAS RELATIVAS A MEDIDAS  QUE SE AUMENTA LA OCURRENCIA DE NACIMIENTOS</a:t>
            </a:r>
            <a:r>
              <a:rPr lang="es-ES" sz="2000" b="1">
                <a:latin typeface="Calibri" panose="020F0502020204030204" pitchFamily="34" charset="0"/>
              </a:rPr>
              <a:t> ?</a:t>
            </a:r>
            <a:endParaRPr lang="es-ES_tradnl" sz="2000" b="1">
              <a:latin typeface="Calibri" panose="020F0502020204030204" pitchFamily="34" charset="0"/>
            </a:endParaRPr>
          </a:p>
        </p:txBody>
      </p:sp>
      <p:sp>
        <p:nvSpPr>
          <p:cNvPr id="12" name="Text Box 5"/>
          <p:cNvSpPr txBox="1">
            <a:spLocks noChangeArrowheads="1"/>
          </p:cNvSpPr>
          <p:nvPr/>
        </p:nvSpPr>
        <p:spPr bwMode="auto">
          <a:xfrm>
            <a:off x="588963" y="5189752"/>
            <a:ext cx="8723313"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buClr>
                <a:schemeClr val="tx2"/>
              </a:buClr>
              <a:buSzTx/>
              <a:buFontTx/>
              <a:buNone/>
            </a:pPr>
            <a:r>
              <a:rPr lang="es-ES" sz="2000" b="1" dirty="0">
                <a:latin typeface="Calibri" panose="020F0502020204030204" pitchFamily="34" charset="0"/>
              </a:rPr>
              <a:t>¿EL COMPORTAMIENTO DE LA VA. SEGUIRÁ UNA DETERMINADA TENDENCIA O REGULARIDAD AL AUMENTAR EL NÚMERO DE OBSERVACIONES?</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8813" y="1125538"/>
            <a:ext cx="6173787" cy="370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77"/>
          <p:cNvSpPr txBox="1">
            <a:spLocks noChangeArrowheads="1"/>
          </p:cNvSpPr>
          <p:nvPr/>
        </p:nvSpPr>
        <p:spPr bwMode="auto">
          <a:xfrm>
            <a:off x="429419" y="5189752"/>
            <a:ext cx="8686800" cy="101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ES_tradnl" sz="2000" b="1" dirty="0">
                <a:latin typeface="Calibri" panose="020F0502020204030204" pitchFamily="34" charset="0"/>
              </a:rPr>
              <a:t>LA TENDENCIA DE LA FR A ESTABILIZARSE ALREDEDOR DE UN VALOR QUE ES SU </a:t>
            </a:r>
            <a:r>
              <a:rPr lang="es-ES_tradnl" sz="2000" b="1" dirty="0" smtClean="0">
                <a:latin typeface="Calibri" panose="020F0502020204030204" pitchFamily="34" charset="0"/>
              </a:rPr>
              <a:t>PROBABILIDAD, SE </a:t>
            </a:r>
            <a:r>
              <a:rPr lang="es-ES_tradnl" sz="2000" b="1" dirty="0">
                <a:latin typeface="Calibri" panose="020F0502020204030204" pitchFamily="34" charset="0"/>
              </a:rPr>
              <a:t>LE DENOMINA </a:t>
            </a:r>
            <a:r>
              <a:rPr lang="es-ES_tradnl" sz="2000" b="1" dirty="0">
                <a:solidFill>
                  <a:srgbClr val="002060"/>
                </a:solidFill>
                <a:latin typeface="Calibri" panose="020F0502020204030204" pitchFamily="34" charset="0"/>
              </a:rPr>
              <a:t>LEY DE REGULARIDAD ESTADÍSTICA</a:t>
            </a:r>
            <a:r>
              <a:rPr lang="es-ES_tradnl" sz="2000" b="1" dirty="0">
                <a:latin typeface="Calibri" panose="020F0502020204030204" pitchFamily="34" charset="0"/>
              </a:rPr>
              <a:t>, LA CUAL RIGE A LA LARGA LOS EVENTOS ALEATORIOS.</a:t>
            </a:r>
          </a:p>
        </p:txBody>
      </p:sp>
      <p:sp>
        <p:nvSpPr>
          <p:cNvPr id="11270" name="Text Box 4"/>
          <p:cNvSpPr txBox="1">
            <a:spLocks noChangeArrowheads="1"/>
          </p:cNvSpPr>
          <p:nvPr/>
        </p:nvSpPr>
        <p:spPr bwMode="auto">
          <a:xfrm>
            <a:off x="2144713" y="476250"/>
            <a:ext cx="52562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3200" b="1">
                <a:solidFill>
                  <a:schemeClr val="bg2"/>
                </a:solidFill>
                <a:latin typeface="Calibri" panose="020F0502020204030204" pitchFamily="34" charset="0"/>
              </a:rPr>
              <a:t>SITUACIÓN PROBLÉMICA</a:t>
            </a:r>
          </a:p>
        </p:txBody>
      </p:sp>
    </p:spTree>
    <p:extLst>
      <p:ext uri="{BB962C8B-B14F-4D97-AF65-F5344CB8AC3E}">
        <p14:creationId xmlns:p14="http://schemas.microsoft.com/office/powerpoint/2010/main" val="2162536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1"/>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12"/>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autoUpdateAnimBg="0"/>
      <p:bldP spid="12" grpId="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1492253" y="534993"/>
            <a:ext cx="7053263" cy="5476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buClr>
                <a:srgbClr val="00007D"/>
              </a:buClr>
              <a:buFont typeface="Wingdings" panose="05000000000000000000" pitchFamily="2" charset="2"/>
              <a:buNone/>
            </a:pPr>
            <a:r>
              <a:rPr lang="es-MX" altLang="es-ES" sz="2800" b="1" dirty="0">
                <a:solidFill>
                  <a:schemeClr val="bg2"/>
                </a:solidFill>
                <a:latin typeface="Calibri" panose="020F0502020204030204" pitchFamily="34" charset="0"/>
                <a:cs typeface="Times New Roman" panose="02020603050405020304" pitchFamily="18" charset="0"/>
              </a:rPr>
              <a:t>BIOESTADÍSTICA</a:t>
            </a:r>
            <a:endParaRPr lang="es-ES" altLang="es-ES" sz="2800" b="1" dirty="0">
              <a:solidFill>
                <a:schemeClr val="bg2"/>
              </a:solidFill>
              <a:latin typeface="Calibri" panose="020F0502020204030204" pitchFamily="34" charset="0"/>
              <a:cs typeface="Times New Roman" panose="02020603050405020304" pitchFamily="18" charset="0"/>
            </a:endParaRPr>
          </a:p>
        </p:txBody>
      </p:sp>
      <p:pic>
        <p:nvPicPr>
          <p:cNvPr id="7" name="Picture 4" descr="AG00149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4850" y="557218"/>
            <a:ext cx="6683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a 2"/>
          <p:cNvGraphicFramePr>
            <a:graphicFrameLocks noGrp="1"/>
          </p:cNvGraphicFramePr>
          <p:nvPr>
            <p:extLst>
              <p:ext uri="{D42A27DB-BD31-4B8C-83A1-F6EECF244321}">
                <p14:modId xmlns:p14="http://schemas.microsoft.com/office/powerpoint/2010/main" val="2173556404"/>
              </p:ext>
            </p:extLst>
          </p:nvPr>
        </p:nvGraphicFramePr>
        <p:xfrm>
          <a:off x="200472" y="1484784"/>
          <a:ext cx="9217024" cy="4023360"/>
        </p:xfrm>
        <a:graphic>
          <a:graphicData uri="http://schemas.openxmlformats.org/drawingml/2006/table">
            <a:tbl>
              <a:tblPr firstRow="1" firstCol="1" bandRow="1">
                <a:tableStyleId>{5C22544A-7EE6-4342-B048-85BDC9FD1C3A}</a:tableStyleId>
              </a:tblPr>
              <a:tblGrid>
                <a:gridCol w="4355717"/>
                <a:gridCol w="2485043"/>
                <a:gridCol w="700014"/>
                <a:gridCol w="1676250"/>
              </a:tblGrid>
              <a:tr h="345638">
                <a:tc>
                  <a:txBody>
                    <a:bodyPr/>
                    <a:lstStyle/>
                    <a:p>
                      <a:pPr algn="ctr">
                        <a:spcAft>
                          <a:spcPts val="0"/>
                        </a:spcAft>
                      </a:pPr>
                      <a:r>
                        <a:rPr lang="es-ES" sz="2400" dirty="0">
                          <a:solidFill>
                            <a:schemeClr val="tx1"/>
                          </a:solidFill>
                          <a:effectLst/>
                        </a:rPr>
                        <a:t>Tema</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smtClean="0">
                          <a:solidFill>
                            <a:schemeClr val="tx1"/>
                          </a:solidFill>
                          <a:effectLst/>
                        </a:rPr>
                        <a:t>Conferencias</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Talleres</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5638">
                <a:tc>
                  <a:txBody>
                    <a:bodyPr/>
                    <a:lstStyle/>
                    <a:p>
                      <a:pPr algn="just">
                        <a:spcAft>
                          <a:spcPts val="0"/>
                        </a:spcAft>
                      </a:pPr>
                      <a:r>
                        <a:rPr lang="en-US" sz="2400" dirty="0" err="1">
                          <a:solidFill>
                            <a:schemeClr val="tx1"/>
                          </a:solidFill>
                          <a:effectLst/>
                        </a:rPr>
                        <a:t>Paquetes</a:t>
                      </a:r>
                      <a:r>
                        <a:rPr lang="en-US" sz="2400" dirty="0">
                          <a:solidFill>
                            <a:schemeClr val="tx1"/>
                          </a:solidFill>
                          <a:effectLst/>
                        </a:rPr>
                        <a:t> </a:t>
                      </a:r>
                      <a:r>
                        <a:rPr lang="en-US" sz="2400" dirty="0" err="1">
                          <a:solidFill>
                            <a:schemeClr val="tx1"/>
                          </a:solidFill>
                          <a:effectLst/>
                        </a:rPr>
                        <a:t>estadísticos</a:t>
                      </a:r>
                      <a:r>
                        <a:rPr lang="en-US" sz="2400" dirty="0">
                          <a:solidFill>
                            <a:schemeClr val="tx1"/>
                          </a:solidFill>
                          <a:effectLst/>
                        </a:rPr>
                        <a:t>.</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a:solidFill>
                            <a:schemeClr val="tx1"/>
                          </a:solidFill>
                          <a:effectLst/>
                        </a:rPr>
                        <a:t>2</a:t>
                      </a:r>
                      <a:endParaRPr lang="es-ES"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4</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277">
                <a:tc>
                  <a:txBody>
                    <a:bodyPr/>
                    <a:lstStyle/>
                    <a:p>
                      <a:pPr algn="just">
                        <a:spcAft>
                          <a:spcPts val="0"/>
                        </a:spcAft>
                      </a:pPr>
                      <a:r>
                        <a:rPr lang="es-ES" sz="2400" dirty="0">
                          <a:solidFill>
                            <a:schemeClr val="tx1"/>
                          </a:solidFill>
                          <a:effectLst/>
                        </a:rPr>
                        <a:t>Estadística inferencial. Pruebas paramétricas/no paramétricas</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2</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 </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4</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277">
                <a:tc>
                  <a:txBody>
                    <a:bodyPr/>
                    <a:lstStyle/>
                    <a:p>
                      <a:pPr algn="just">
                        <a:spcAft>
                          <a:spcPts val="0"/>
                        </a:spcAft>
                      </a:pPr>
                      <a:r>
                        <a:rPr lang="es-ES" sz="2400" dirty="0">
                          <a:solidFill>
                            <a:schemeClr val="tx1"/>
                          </a:solidFill>
                          <a:effectLst/>
                        </a:rPr>
                        <a:t>Modelos lineales y modelos no lineales</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2</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4</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277">
                <a:tc>
                  <a:txBody>
                    <a:bodyPr/>
                    <a:lstStyle/>
                    <a:p>
                      <a:pPr algn="just">
                        <a:spcAft>
                          <a:spcPts val="0"/>
                        </a:spcAft>
                      </a:pPr>
                      <a:r>
                        <a:rPr lang="en-US" sz="2400" dirty="0" err="1">
                          <a:solidFill>
                            <a:schemeClr val="tx1"/>
                          </a:solidFill>
                          <a:effectLst/>
                        </a:rPr>
                        <a:t>Técnicas</a:t>
                      </a:r>
                      <a:r>
                        <a:rPr lang="en-US" sz="2400" dirty="0">
                          <a:solidFill>
                            <a:schemeClr val="tx1"/>
                          </a:solidFill>
                          <a:effectLst/>
                        </a:rPr>
                        <a:t> </a:t>
                      </a:r>
                      <a:r>
                        <a:rPr lang="en-US" sz="2400" dirty="0" err="1">
                          <a:solidFill>
                            <a:schemeClr val="tx1"/>
                          </a:solidFill>
                          <a:effectLst/>
                        </a:rPr>
                        <a:t>multivariadas</a:t>
                      </a:r>
                      <a:r>
                        <a:rPr lang="en-US" sz="2400" dirty="0">
                          <a:solidFill>
                            <a:schemeClr val="tx1"/>
                          </a:solidFill>
                          <a:effectLst/>
                        </a:rPr>
                        <a:t> </a:t>
                      </a:r>
                      <a:r>
                        <a:rPr lang="en-US" sz="2400" dirty="0" err="1">
                          <a:solidFill>
                            <a:schemeClr val="tx1"/>
                          </a:solidFill>
                          <a:effectLst/>
                        </a:rPr>
                        <a:t>exploratorias</a:t>
                      </a:r>
                      <a:r>
                        <a:rPr lang="en-US" sz="2400" dirty="0">
                          <a:solidFill>
                            <a:schemeClr val="tx1"/>
                          </a:solidFill>
                          <a:effectLst/>
                        </a:rPr>
                        <a:t>.</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2</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 </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6</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277">
                <a:tc>
                  <a:txBody>
                    <a:bodyPr/>
                    <a:lstStyle/>
                    <a:p>
                      <a:pPr algn="just">
                        <a:spcAft>
                          <a:spcPts val="0"/>
                        </a:spcAft>
                      </a:pPr>
                      <a:r>
                        <a:rPr lang="es-ES" sz="2400" dirty="0">
                          <a:solidFill>
                            <a:schemeClr val="tx1"/>
                          </a:solidFill>
                          <a:effectLst/>
                        </a:rPr>
                        <a:t>Funciones de supervivencia. Curvas ROC</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2</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 </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400" dirty="0">
                          <a:solidFill>
                            <a:schemeClr val="tx1"/>
                          </a:solidFill>
                          <a:effectLst/>
                        </a:rPr>
                        <a:t>2</a:t>
                      </a:r>
                      <a:endParaRPr lang="es-ES"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1599956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45410"/>
                                        </p:tgtEl>
                                        <p:attrNameLst>
                                          <p:attrName>style.visibility</p:attrName>
                                        </p:attrNameLst>
                                      </p:cBhvr>
                                      <p:to>
                                        <p:strVal val="visible"/>
                                      </p:to>
                                    </p:set>
                                    <p:animEffect transition="in" filter="strips(downLeft)">
                                      <p:cBhvr>
                                        <p:cTn id="13" dur="500"/>
                                        <p:tgtEl>
                                          <p:spTgt spid="145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1639888" y="476250"/>
            <a:ext cx="65532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sp>
        <p:nvSpPr>
          <p:cNvPr id="3" name="2 CuadroTexto"/>
          <p:cNvSpPr txBox="1">
            <a:spLocks noChangeArrowheads="1"/>
          </p:cNvSpPr>
          <p:nvPr/>
        </p:nvSpPr>
        <p:spPr bwMode="auto">
          <a:xfrm>
            <a:off x="631825" y="1268413"/>
            <a:ext cx="864235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sz="2100" b="1" dirty="0"/>
              <a:t>EL COMPORTAMIENTO DE UNA VARIABLE ALEATORIA APARENTA NO ESTAR REGIDA POR LEYES, SIN EMBARGO, LA MAYOR PARTE DE ELLAS SATISFACE ALGUNAS LEYES FUNDAMENTALES TEÓRICAS DE DISTRIBUCIÓN ESTABLECI-DAS POR LAS MATEMÁTICAS, LAS CUALES PARTEN DEL CÁLCULO DE LAS PROBABILIDADES.</a:t>
            </a:r>
          </a:p>
        </p:txBody>
      </p:sp>
      <p:sp>
        <p:nvSpPr>
          <p:cNvPr id="2" name="Rectángulo 1"/>
          <p:cNvSpPr>
            <a:spLocks noChangeArrowheads="1"/>
          </p:cNvSpPr>
          <p:nvPr/>
        </p:nvSpPr>
        <p:spPr bwMode="auto">
          <a:xfrm>
            <a:off x="920750" y="3289300"/>
            <a:ext cx="79200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r>
              <a:rPr lang="es-ES" sz="2100" b="1"/>
              <a:t>¿EXISTE UN MODELO ÚNICO ASOCIADO A LA VARIABLE ALEATORIA?</a:t>
            </a:r>
            <a:endParaRPr lang="es-ES" sz="2100" b="1">
              <a:latin typeface="Arial" panose="020B0604020202020204" pitchFamily="34" charset="0"/>
            </a:endParaRPr>
          </a:p>
        </p:txBody>
      </p:sp>
      <p:sp>
        <p:nvSpPr>
          <p:cNvPr id="12" name="Rectángulo 11"/>
          <p:cNvSpPr>
            <a:spLocks noChangeArrowheads="1"/>
          </p:cNvSpPr>
          <p:nvPr/>
        </p:nvSpPr>
        <p:spPr bwMode="auto">
          <a:xfrm>
            <a:off x="631825" y="4652963"/>
            <a:ext cx="27368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sz="2200" b="1">
                <a:solidFill>
                  <a:srgbClr val="002060"/>
                </a:solidFill>
              </a:rPr>
              <a:t>MODELOS TE</a:t>
            </a:r>
            <a:r>
              <a:rPr lang="pt-BR" sz="2200" b="1">
                <a:solidFill>
                  <a:srgbClr val="002060"/>
                </a:solidFill>
              </a:rPr>
              <a:t>Ó</a:t>
            </a:r>
            <a:r>
              <a:rPr lang="es-ES" sz="2200" b="1">
                <a:solidFill>
                  <a:srgbClr val="002060"/>
                </a:solidFill>
              </a:rPr>
              <a:t>RICOS </a:t>
            </a:r>
          </a:p>
          <a:p>
            <a:pPr algn="ctr" eaLnBrk="1" hangingPunct="1"/>
            <a:r>
              <a:rPr lang="es-ES" sz="2200" b="1">
                <a:solidFill>
                  <a:srgbClr val="002060"/>
                </a:solidFill>
              </a:rPr>
              <a:t>DE DISTRIBUCIÓN. (MTD)</a:t>
            </a:r>
          </a:p>
        </p:txBody>
      </p:sp>
      <p:sp>
        <p:nvSpPr>
          <p:cNvPr id="13" name="Rectángulo 12"/>
          <p:cNvSpPr>
            <a:spLocks noChangeArrowheads="1"/>
          </p:cNvSpPr>
          <p:nvPr/>
        </p:nvSpPr>
        <p:spPr bwMode="auto">
          <a:xfrm>
            <a:off x="3513138" y="4149725"/>
            <a:ext cx="143986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eaLnBrk="1" hangingPunct="1"/>
            <a:r>
              <a:rPr lang="es-ES" sz="2200" b="1">
                <a:solidFill>
                  <a:srgbClr val="002060"/>
                </a:solidFill>
              </a:rPr>
              <a:t>MTD-VD</a:t>
            </a:r>
          </a:p>
        </p:txBody>
      </p:sp>
      <p:sp>
        <p:nvSpPr>
          <p:cNvPr id="14" name="Rectángulo 13"/>
          <p:cNvSpPr>
            <a:spLocks noChangeArrowheads="1"/>
          </p:cNvSpPr>
          <p:nvPr/>
        </p:nvSpPr>
        <p:spPr bwMode="auto">
          <a:xfrm>
            <a:off x="3513138" y="5373688"/>
            <a:ext cx="14398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eaLnBrk="1" hangingPunct="1"/>
            <a:r>
              <a:rPr lang="es-ES" sz="2200" b="1">
                <a:solidFill>
                  <a:srgbClr val="002060"/>
                </a:solidFill>
              </a:rPr>
              <a:t>MTD-VC</a:t>
            </a:r>
          </a:p>
        </p:txBody>
      </p:sp>
      <p:sp>
        <p:nvSpPr>
          <p:cNvPr id="15" name="Rectángulo 14"/>
          <p:cNvSpPr>
            <a:spLocks noChangeArrowheads="1"/>
          </p:cNvSpPr>
          <p:nvPr/>
        </p:nvSpPr>
        <p:spPr bwMode="auto">
          <a:xfrm>
            <a:off x="5384800" y="3971925"/>
            <a:ext cx="42481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buFont typeface="Arial" panose="020B0604020202020204" pitchFamily="34" charset="0"/>
              <a:buAutoNum type="arabicPeriod"/>
            </a:pPr>
            <a:r>
              <a:rPr lang="es-ES" sz="2200" b="1">
                <a:solidFill>
                  <a:srgbClr val="002060"/>
                </a:solidFill>
              </a:rPr>
              <a:t>DISTRIBUCIÓN DE BERNOULLI.</a:t>
            </a:r>
          </a:p>
          <a:p>
            <a:pPr eaLnBrk="1" hangingPunct="1">
              <a:buFont typeface="Arial" panose="020B0604020202020204" pitchFamily="34" charset="0"/>
              <a:buAutoNum type="arabicPeriod"/>
            </a:pPr>
            <a:r>
              <a:rPr lang="pt-BR" sz="2200" b="1">
                <a:solidFill>
                  <a:srgbClr val="002060"/>
                </a:solidFill>
              </a:rPr>
              <a:t>DISTRIBUCIÓN BINOMIAL</a:t>
            </a:r>
            <a:endParaRPr lang="es-ES" sz="2200" b="1">
              <a:solidFill>
                <a:srgbClr val="002060"/>
              </a:solidFill>
            </a:endParaRPr>
          </a:p>
        </p:txBody>
      </p:sp>
      <p:sp>
        <p:nvSpPr>
          <p:cNvPr id="16" name="Rectángulo 15"/>
          <p:cNvSpPr>
            <a:spLocks noChangeArrowheads="1"/>
          </p:cNvSpPr>
          <p:nvPr/>
        </p:nvSpPr>
        <p:spPr bwMode="auto">
          <a:xfrm>
            <a:off x="5384800" y="5084763"/>
            <a:ext cx="424815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buFont typeface="Arial" panose="020B0604020202020204" pitchFamily="34" charset="0"/>
              <a:buAutoNum type="arabicPeriod"/>
            </a:pPr>
            <a:r>
              <a:rPr lang="es-ES" sz="2200" b="1">
                <a:solidFill>
                  <a:srgbClr val="002060"/>
                </a:solidFill>
              </a:rPr>
              <a:t>DISTRIBUCIÓN NORMAL.</a:t>
            </a:r>
          </a:p>
          <a:p>
            <a:pPr eaLnBrk="1" hangingPunct="1">
              <a:buFont typeface="Arial" panose="020B0604020202020204" pitchFamily="34" charset="0"/>
              <a:buAutoNum type="arabicPeriod"/>
            </a:pPr>
            <a:r>
              <a:rPr lang="es-ES" sz="2200" b="1">
                <a:solidFill>
                  <a:srgbClr val="002060"/>
                </a:solidFill>
              </a:rPr>
              <a:t>DISTRIBUCIÓN T-STUDENT.</a:t>
            </a:r>
          </a:p>
          <a:p>
            <a:pPr eaLnBrk="1" hangingPunct="1">
              <a:buFont typeface="Arial" panose="020B0604020202020204" pitchFamily="34" charset="0"/>
              <a:buAutoNum type="arabicPeriod"/>
            </a:pPr>
            <a:r>
              <a:rPr lang="es-ES" sz="2200" b="1">
                <a:solidFill>
                  <a:srgbClr val="002060"/>
                </a:solidFill>
              </a:rPr>
              <a:t>DISTRIBUCIÓN </a:t>
            </a:r>
            <a:r>
              <a:rPr lang="es-ES" sz="2200" b="1">
                <a:solidFill>
                  <a:srgbClr val="002060"/>
                </a:solidFill>
                <a:sym typeface="Symbol" panose="05050102010706020507" pitchFamily="18" charset="2"/>
              </a:rPr>
              <a:t></a:t>
            </a:r>
            <a:r>
              <a:rPr lang="es-ES" sz="2200" b="1" baseline="30000">
                <a:solidFill>
                  <a:srgbClr val="002060"/>
                </a:solidFill>
                <a:sym typeface="Symbol" panose="05050102010706020507" pitchFamily="18" charset="2"/>
              </a:rPr>
              <a:t>2</a:t>
            </a:r>
            <a:r>
              <a:rPr lang="es-ES" sz="2200" b="1">
                <a:solidFill>
                  <a:srgbClr val="002060"/>
                </a:solidFill>
              </a:rPr>
              <a:t>.</a:t>
            </a:r>
          </a:p>
          <a:p>
            <a:pPr eaLnBrk="1" hangingPunct="1">
              <a:buFont typeface="Arial" panose="020B0604020202020204" pitchFamily="34" charset="0"/>
              <a:buAutoNum type="arabicPeriod"/>
            </a:pPr>
            <a:r>
              <a:rPr lang="es-ES" sz="2200" b="1">
                <a:solidFill>
                  <a:srgbClr val="002060"/>
                </a:solidFill>
              </a:rPr>
              <a:t>DISTRIBUCIÓN F DE FISHER.</a:t>
            </a:r>
          </a:p>
        </p:txBody>
      </p:sp>
    </p:spTree>
    <p:extLst>
      <p:ext uri="{BB962C8B-B14F-4D97-AF65-F5344CB8AC3E}">
        <p14:creationId xmlns:p14="http://schemas.microsoft.com/office/powerpoint/2010/main" val="1177268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1000"/>
                                        <p:tgtEl>
                                          <p:spTgt spid="16"/>
                                        </p:tgtEl>
                                      </p:cBhvr>
                                    </p:animEffect>
                                    <p:anim calcmode="lin" valueType="num">
                                      <p:cBhvr>
                                        <p:cTn id="57" dur="1000" fill="hold"/>
                                        <p:tgtEl>
                                          <p:spTgt spid="16"/>
                                        </p:tgtEl>
                                        <p:attrNameLst>
                                          <p:attrName>ppt_x</p:attrName>
                                        </p:attrNameLst>
                                      </p:cBhvr>
                                      <p:tavLst>
                                        <p:tav tm="0">
                                          <p:val>
                                            <p:strVal val="#ppt_x"/>
                                          </p:val>
                                        </p:tav>
                                        <p:tav tm="100000">
                                          <p:val>
                                            <p:strVal val="#ppt_x"/>
                                          </p:val>
                                        </p:tav>
                                      </p:tavLst>
                                    </p:anim>
                                    <p:anim calcmode="lin" valueType="num">
                                      <p:cBhvr>
                                        <p:cTn id="5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12" grpId="0"/>
      <p:bldP spid="13" grpId="0"/>
      <p:bldP spid="14" grpId="0"/>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CuadroTexto"/>
          <p:cNvSpPr txBox="1">
            <a:spLocks noChangeArrowheads="1"/>
          </p:cNvSpPr>
          <p:nvPr/>
        </p:nvSpPr>
        <p:spPr bwMode="auto">
          <a:xfrm>
            <a:off x="2432050" y="1052513"/>
            <a:ext cx="7129463"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pt-BR" b="1" dirty="0">
                <a:solidFill>
                  <a:schemeClr val="bg2"/>
                </a:solidFill>
              </a:rPr>
              <a:t>DISTRIBUCIÓN BERNOULLI:  </a:t>
            </a:r>
            <a:r>
              <a:rPr lang="es-ES" b="1" dirty="0"/>
              <a:t>MODELO SENCILLO DE AMPLIO </a:t>
            </a:r>
            <a:r>
              <a:rPr lang="es-ES" b="1" dirty="0" smtClean="0"/>
              <a:t>USO. CONSISTE </a:t>
            </a:r>
            <a:r>
              <a:rPr lang="es-ES" b="1" dirty="0"/>
              <a:t>EN LLEVAR A CABO UN EXPERIMENTO ALEATORIO UNA SOLA VEZ Y OBSERVAR SI CIERTO SUCESO “A” OCURRE O NO, SIENDO p(A) LA PROBABILIDAD DE (ÉXITO) Y 1−p(A) LA PROBABILIDAD DE (FRACASO). </a:t>
            </a:r>
          </a:p>
        </p:txBody>
      </p:sp>
      <p:sp>
        <p:nvSpPr>
          <p:cNvPr id="17" name="3 CuadroTexto"/>
          <p:cNvSpPr txBox="1">
            <a:spLocks noRot="1" noChangeAspect="1" noMove="1" noResize="1" noEditPoints="1" noAdjustHandles="1" noChangeArrowheads="1" noChangeShapeType="1" noTextEdit="1"/>
          </p:cNvSpPr>
          <p:nvPr/>
        </p:nvSpPr>
        <p:spPr>
          <a:xfrm>
            <a:off x="551167" y="3730428"/>
            <a:ext cx="2178930" cy="672620"/>
          </a:xfrm>
          <a:prstGeom prst="rect">
            <a:avLst/>
          </a:prstGeom>
          <a:blipFill rotWithShape="0">
            <a:blip r:embed="rId2"/>
            <a:stretch>
              <a:fillRect/>
            </a:stretch>
          </a:blipFill>
        </p:spPr>
        <p:txBody>
          <a:bodyPr/>
          <a:lstStyle/>
          <a:p>
            <a:pPr>
              <a:defRPr/>
            </a:pPr>
            <a:r>
              <a:rPr lang="es-ES">
                <a:noFill/>
              </a:rPr>
              <a:t> </a:t>
            </a:r>
          </a:p>
        </p:txBody>
      </p:sp>
      <p:sp>
        <p:nvSpPr>
          <p:cNvPr id="18" name="4 Rectángulo"/>
          <p:cNvSpPr>
            <a:spLocks noChangeArrowheads="1"/>
          </p:cNvSpPr>
          <p:nvPr/>
        </p:nvSpPr>
        <p:spPr bwMode="auto">
          <a:xfrm>
            <a:off x="2792413" y="3644900"/>
            <a:ext cx="66976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pt-BR" b="1"/>
              <a:t>LA PROBABILIDAD DE QUE EL SEXO DEL RECIÉN NACIDO SEA VARÓN, SERÁ PRECISAMENTE , LA PROBABILIDAD DE ÉXITO (p = 0,5) Y LA DE FRACASO  SERÁ (1-p) = 0,5</a:t>
            </a:r>
            <a:endParaRPr lang="es-ES" b="1"/>
          </a:p>
        </p:txBody>
      </p:sp>
      <p:sp>
        <p:nvSpPr>
          <p:cNvPr id="19" name="5 Rectángulo"/>
          <p:cNvSpPr>
            <a:spLocks noChangeArrowheads="1"/>
          </p:cNvSpPr>
          <p:nvPr/>
        </p:nvSpPr>
        <p:spPr bwMode="auto">
          <a:xfrm>
            <a:off x="631825" y="4737100"/>
            <a:ext cx="87852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pt-BR" b="1" dirty="0"/>
              <a:t>LA ESTADÍSTICA DEMUESTRA QUE LA ESPERANZA O VALOR ESPERADO </a:t>
            </a:r>
            <a:r>
              <a:rPr lang="pt-BR" b="1" dirty="0" smtClean="0"/>
              <a:t>E(X</a:t>
            </a:r>
            <a:r>
              <a:rPr lang="pt-BR" b="1" dirty="0"/>
              <a:t>) Y LA VARIANZA V(X) PARA LA DISTRIBUCIÓN DE BERNOULLI VIENE DADA POR:</a:t>
            </a:r>
            <a:endParaRPr lang="es-ES" b="1" dirty="0"/>
          </a:p>
        </p:txBody>
      </p:sp>
      <p:sp>
        <p:nvSpPr>
          <p:cNvPr id="20" name="6 CuadroTexto"/>
          <p:cNvSpPr txBox="1">
            <a:spLocks noRot="1" noChangeAspect="1" noMove="1" noResize="1" noEditPoints="1" noAdjustHandles="1" noChangeArrowheads="1" noChangeShapeType="1" noTextEdit="1"/>
          </p:cNvSpPr>
          <p:nvPr/>
        </p:nvSpPr>
        <p:spPr>
          <a:xfrm>
            <a:off x="2648744" y="5720337"/>
            <a:ext cx="1559017" cy="686791"/>
          </a:xfrm>
          <a:prstGeom prst="rect">
            <a:avLst/>
          </a:prstGeom>
          <a:blipFill rotWithShape="0">
            <a:blip r:embed="rId3"/>
            <a:stretch>
              <a:fillRect/>
            </a:stretch>
          </a:blipFill>
        </p:spPr>
        <p:txBody>
          <a:bodyPr/>
          <a:lstStyle/>
          <a:p>
            <a:pPr>
              <a:defRPr/>
            </a:pPr>
            <a:r>
              <a:rPr lang="es-ES">
                <a:noFill/>
              </a:rPr>
              <a:t> </a:t>
            </a:r>
          </a:p>
        </p:txBody>
      </p:sp>
      <p:sp>
        <p:nvSpPr>
          <p:cNvPr id="21" name="8 Rectángulo"/>
          <p:cNvSpPr>
            <a:spLocks noChangeArrowheads="1"/>
          </p:cNvSpPr>
          <p:nvPr/>
        </p:nvSpPr>
        <p:spPr bwMode="auto">
          <a:xfrm>
            <a:off x="4521200" y="5517232"/>
            <a:ext cx="4752975"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lvl="0" algn="just" eaLnBrk="1" hangingPunct="1"/>
            <a:r>
              <a:rPr lang="pt-BR" sz="2100" b="1" dirty="0" smtClean="0"/>
              <a:t>SI SE ASUME QUE LA PROBABILIDAD DE NACER VARÓN O HEMBRA ES LA MISMA. </a:t>
            </a:r>
            <a:r>
              <a:rPr lang="pt-BR" b="1" dirty="0">
                <a:solidFill>
                  <a:srgbClr val="000000"/>
                </a:solidFill>
              </a:rPr>
              <a:t>(SUCESOS EQUIPROBABLES</a:t>
            </a:r>
            <a:r>
              <a:rPr lang="pt-BR" b="1" dirty="0" smtClean="0">
                <a:solidFill>
                  <a:srgbClr val="000000"/>
                </a:solidFill>
              </a:rPr>
              <a:t>)</a:t>
            </a:r>
            <a:endParaRPr lang="es-ES" b="1" dirty="0">
              <a:solidFill>
                <a:srgbClr val="000000"/>
              </a:solidFill>
              <a:latin typeface="Arial" panose="020B0604020202020204" pitchFamily="34" charset="0"/>
            </a:endParaRPr>
          </a:p>
        </p:txBody>
      </p:sp>
      <p:sp>
        <p:nvSpPr>
          <p:cNvPr id="22" name="Rectángulo 21"/>
          <p:cNvSpPr>
            <a:spLocks noChangeArrowheads="1"/>
          </p:cNvSpPr>
          <p:nvPr/>
        </p:nvSpPr>
        <p:spPr bwMode="auto">
          <a:xfrm>
            <a:off x="631825" y="2852738"/>
            <a:ext cx="88582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pt-BR" b="1" dirty="0">
                <a:solidFill>
                  <a:schemeClr val="bg2"/>
                </a:solidFill>
              </a:rPr>
              <a:t>EJEMPLO 1:</a:t>
            </a:r>
            <a:r>
              <a:rPr lang="pt-BR" b="1" dirty="0"/>
              <a:t> ESTAMOS INTERESADOS EN SABER QUE PROBABILIDAD HAY DE QUE  EL SEXO DEL RECIÉN NACIDO DURANTE UN  NACIMIENTO SEA VARÓN.</a:t>
            </a:r>
            <a:endParaRPr lang="es-ES" b="1" dirty="0"/>
          </a:p>
        </p:txBody>
      </p:sp>
      <p:sp>
        <p:nvSpPr>
          <p:cNvPr id="15369" name="Text Box 4"/>
          <p:cNvSpPr txBox="1">
            <a:spLocks noChangeArrowheads="1"/>
          </p:cNvSpPr>
          <p:nvPr/>
        </p:nvSpPr>
        <p:spPr bwMode="auto">
          <a:xfrm>
            <a:off x="2720975" y="476250"/>
            <a:ext cx="655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pic>
        <p:nvPicPr>
          <p:cNvPr id="8204" name="Picture 12" descr="BERNOULL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950" y="404813"/>
            <a:ext cx="1343025"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5" name="Rectangle 13"/>
          <p:cNvSpPr>
            <a:spLocks noChangeArrowheads="1"/>
          </p:cNvSpPr>
          <p:nvPr/>
        </p:nvSpPr>
        <p:spPr bwMode="auto">
          <a:xfrm>
            <a:off x="200025" y="2043113"/>
            <a:ext cx="21605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es-ES" sz="1200" b="1"/>
              <a:t>DANIEL BERNOULLI.  </a:t>
            </a:r>
          </a:p>
          <a:p>
            <a:pPr algn="ctr"/>
            <a:r>
              <a:rPr lang="es-ES" sz="1200" b="1"/>
              <a:t>MATEMÁTICO,  ESTADÍSTICO FÍSICO Y MÉDICO SUIZO. </a:t>
            </a:r>
          </a:p>
          <a:p>
            <a:pPr algn="ctr"/>
            <a:r>
              <a:rPr lang="es-ES" sz="1200" b="1"/>
              <a:t>1700-1772</a:t>
            </a:r>
          </a:p>
        </p:txBody>
      </p:sp>
      <mc:AlternateContent xmlns:mc="http://schemas.openxmlformats.org/markup-compatibility/2006">
        <mc:Choice xmlns:a14="http://schemas.microsoft.com/office/drawing/2010/main" Requires="a14">
          <p:sp>
            <p:nvSpPr>
              <p:cNvPr id="2" name="CuadroTexto 1"/>
              <p:cNvSpPr txBox="1"/>
              <p:nvPr/>
            </p:nvSpPr>
            <p:spPr>
              <a:xfrm>
                <a:off x="488950" y="5786631"/>
                <a:ext cx="1917961" cy="61112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s-ES" b="1" i="1" smtClean="0">
                              <a:latin typeface="Cambria Math" panose="02040503050406030204" pitchFamily="18" charset="0"/>
                            </a:rPr>
                          </m:ctrlPr>
                        </m:mPr>
                        <m:mr>
                          <m:e>
                            <m:r>
                              <m:rPr>
                                <m:brk m:alnAt="7"/>
                              </m:rPr>
                              <a:rPr lang="pt-BR" b="1" i="0" smtClean="0">
                                <a:latin typeface="Cambria Math" panose="02040503050406030204" pitchFamily="18" charset="0"/>
                              </a:rPr>
                              <m:t>𝐄</m:t>
                            </m:r>
                            <m:d>
                              <m:dPr>
                                <m:ctrlPr>
                                  <a:rPr lang="pt-BR" b="1" i="1" smtClean="0">
                                    <a:latin typeface="Cambria Math" panose="02040503050406030204" pitchFamily="18" charset="0"/>
                                  </a:rPr>
                                </m:ctrlPr>
                              </m:dPr>
                              <m:e>
                                <m:r>
                                  <a:rPr lang="pt-BR" b="1" i="0" smtClean="0">
                                    <a:latin typeface="Cambria Math" panose="02040503050406030204" pitchFamily="18" charset="0"/>
                                  </a:rPr>
                                  <m:t>𝐗</m:t>
                                </m:r>
                              </m:e>
                            </m:d>
                            <m:r>
                              <m:rPr>
                                <m:brk m:alnAt="7"/>
                              </m:rPr>
                              <a:rPr lang="pt-BR" b="1" i="0" smtClean="0">
                                <a:latin typeface="Cambria Math" panose="02040503050406030204" pitchFamily="18" charset="0"/>
                              </a:rPr>
                              <m:t>=</m:t>
                            </m:r>
                            <m:r>
                              <a:rPr lang="pt-BR" b="1" i="0" smtClean="0">
                                <a:latin typeface="Cambria Math" panose="02040503050406030204" pitchFamily="18" charset="0"/>
                              </a:rPr>
                              <m:t>𝐩</m:t>
                            </m:r>
                          </m:e>
                        </m:mr>
                        <m:mr>
                          <m:e>
                            <m:r>
                              <a:rPr lang="pt-BR" b="1" i="0" smtClean="0">
                                <a:latin typeface="Cambria Math" panose="02040503050406030204" pitchFamily="18" charset="0"/>
                              </a:rPr>
                              <m:t>𝐕</m:t>
                            </m:r>
                            <m:d>
                              <m:dPr>
                                <m:ctrlPr>
                                  <a:rPr lang="pt-BR" b="1" i="1" smtClean="0">
                                    <a:latin typeface="Cambria Math" panose="02040503050406030204" pitchFamily="18" charset="0"/>
                                  </a:rPr>
                                </m:ctrlPr>
                              </m:dPr>
                              <m:e>
                                <m:r>
                                  <a:rPr lang="pt-BR" b="1" i="0" smtClean="0">
                                    <a:latin typeface="Cambria Math" panose="02040503050406030204" pitchFamily="18" charset="0"/>
                                  </a:rPr>
                                  <m:t>𝐗</m:t>
                                </m:r>
                              </m:e>
                            </m:d>
                            <m:r>
                              <a:rPr lang="pt-BR" b="1" i="0" smtClean="0">
                                <a:latin typeface="Cambria Math" panose="02040503050406030204" pitchFamily="18" charset="0"/>
                              </a:rPr>
                              <m:t>=</m:t>
                            </m:r>
                            <m:r>
                              <a:rPr lang="pt-BR" b="1" i="0" smtClean="0">
                                <a:latin typeface="Cambria Math" panose="02040503050406030204" pitchFamily="18" charset="0"/>
                              </a:rPr>
                              <m:t>𝐩</m:t>
                            </m:r>
                            <m:d>
                              <m:dPr>
                                <m:ctrlPr>
                                  <a:rPr lang="pt-BR" b="1" i="1" smtClean="0">
                                    <a:latin typeface="Cambria Math" panose="02040503050406030204" pitchFamily="18" charset="0"/>
                                  </a:rPr>
                                </m:ctrlPr>
                              </m:dPr>
                              <m:e>
                                <m:r>
                                  <a:rPr lang="pt-BR" b="1" i="0" smtClean="0">
                                    <a:latin typeface="Cambria Math" panose="02040503050406030204" pitchFamily="18" charset="0"/>
                                  </a:rPr>
                                  <m:t>𝟏</m:t>
                                </m:r>
                                <m:r>
                                  <a:rPr lang="pt-BR" b="1" i="0" smtClean="0">
                                    <a:latin typeface="Cambria Math" panose="02040503050406030204" pitchFamily="18" charset="0"/>
                                  </a:rPr>
                                  <m:t>−</m:t>
                                </m:r>
                                <m:r>
                                  <a:rPr lang="pt-BR" b="1" i="0" smtClean="0">
                                    <a:latin typeface="Cambria Math" panose="02040503050406030204" pitchFamily="18" charset="0"/>
                                  </a:rPr>
                                  <m:t>𝐏</m:t>
                                </m:r>
                              </m:e>
                            </m:d>
                          </m:e>
                        </m:mr>
                      </m:m>
                    </m:oMath>
                  </m:oMathPara>
                </a14:m>
                <a:endParaRPr lang="es-ES" b="1" dirty="0"/>
              </a:p>
            </p:txBody>
          </p:sp>
        </mc:Choice>
        <mc:Fallback>
          <p:sp>
            <p:nvSpPr>
              <p:cNvPr id="2" name="CuadroTexto 1"/>
              <p:cNvSpPr txBox="1">
                <a:spLocks noRot="1" noChangeAspect="1" noMove="1" noResize="1" noEditPoints="1" noAdjustHandles="1" noChangeArrowheads="1" noChangeShapeType="1" noTextEdit="1"/>
              </p:cNvSpPr>
              <p:nvPr/>
            </p:nvSpPr>
            <p:spPr>
              <a:xfrm>
                <a:off x="488950" y="5786631"/>
                <a:ext cx="1917961" cy="611129"/>
              </a:xfrm>
              <a:prstGeom prst="rect">
                <a:avLst/>
              </a:prstGeom>
              <a:blipFill rotWithShape="0">
                <a:blip r:embed="rId5"/>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3054401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204"/>
                                        </p:tgtEl>
                                        <p:attrNameLst>
                                          <p:attrName>style.visibility</p:attrName>
                                        </p:attrNameLst>
                                      </p:cBhvr>
                                      <p:to>
                                        <p:strVal val="visible"/>
                                      </p:to>
                                    </p:set>
                                    <p:anim calcmode="lin" valueType="num">
                                      <p:cBhvr additive="base">
                                        <p:cTn id="7" dur="500" fill="hold"/>
                                        <p:tgtEl>
                                          <p:spTgt spid="8204"/>
                                        </p:tgtEl>
                                        <p:attrNameLst>
                                          <p:attrName>ppt_x</p:attrName>
                                        </p:attrNameLst>
                                      </p:cBhvr>
                                      <p:tavLst>
                                        <p:tav tm="0">
                                          <p:val>
                                            <p:strVal val="#ppt_x"/>
                                          </p:val>
                                        </p:tav>
                                        <p:tav tm="100000">
                                          <p:val>
                                            <p:strVal val="#ppt_x"/>
                                          </p:val>
                                        </p:tav>
                                      </p:tavLst>
                                    </p:anim>
                                    <p:anim calcmode="lin" valueType="num">
                                      <p:cBhvr additive="base">
                                        <p:cTn id="8" dur="500" fill="hold"/>
                                        <p:tgtEl>
                                          <p:spTgt spid="820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205"/>
                                        </p:tgtEl>
                                        <p:attrNameLst>
                                          <p:attrName>style.visibility</p:attrName>
                                        </p:attrNameLst>
                                      </p:cBhvr>
                                      <p:to>
                                        <p:strVal val="visible"/>
                                      </p:to>
                                    </p:set>
                                    <p:anim calcmode="lin" valueType="num">
                                      <p:cBhvr additive="base">
                                        <p:cTn id="11" dur="500" fill="hold"/>
                                        <p:tgtEl>
                                          <p:spTgt spid="8205"/>
                                        </p:tgtEl>
                                        <p:attrNameLst>
                                          <p:attrName>ppt_x</p:attrName>
                                        </p:attrNameLst>
                                      </p:cBhvr>
                                      <p:tavLst>
                                        <p:tav tm="0">
                                          <p:val>
                                            <p:strVal val="#ppt_x"/>
                                          </p:val>
                                        </p:tav>
                                        <p:tav tm="100000">
                                          <p:val>
                                            <p:strVal val="#ppt_x"/>
                                          </p:val>
                                        </p:tav>
                                      </p:tavLst>
                                    </p:anim>
                                    <p:anim calcmode="lin" valueType="num">
                                      <p:cBhvr additive="base">
                                        <p:cTn id="12" dur="500" fill="hold"/>
                                        <p:tgtEl>
                                          <p:spTgt spid="820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1000"/>
                                        <p:tgtEl>
                                          <p:spTgt spid="10">
                                            <p:txEl>
                                              <p:pRg st="0" end="0"/>
                                            </p:txEl>
                                          </p:spTgt>
                                        </p:tgtEl>
                                      </p:cBhvr>
                                    </p:animEffect>
                                    <p:anim calcmode="lin" valueType="num">
                                      <p:cBhvr>
                                        <p:cTn id="1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1000"/>
                                        <p:tgtEl>
                                          <p:spTgt spid="22"/>
                                        </p:tgtEl>
                                      </p:cBhvr>
                                    </p:animEffec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inVertical)">
                                      <p:cBhvr>
                                        <p:cTn id="31" dur="500"/>
                                        <p:tgtEl>
                                          <p:spTgt spid="1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arn(inVertical)">
                                      <p:cBhvr>
                                        <p:cTn id="36" dur="500"/>
                                        <p:tgtEl>
                                          <p:spTgt spid="1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barn(inVertical)">
                                      <p:cBhvr>
                                        <p:cTn id="41" dur="500"/>
                                        <p:tgtEl>
                                          <p:spTgt spid="1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1000"/>
                                        <p:tgtEl>
                                          <p:spTgt spid="2"/>
                                        </p:tgtEl>
                                      </p:cBhvr>
                                    </p:animEffect>
                                    <p:anim calcmode="lin" valueType="num">
                                      <p:cBhvr>
                                        <p:cTn id="47" dur="1000" fill="hold"/>
                                        <p:tgtEl>
                                          <p:spTgt spid="2"/>
                                        </p:tgtEl>
                                        <p:attrNameLst>
                                          <p:attrName>ppt_x</p:attrName>
                                        </p:attrNameLst>
                                      </p:cBhvr>
                                      <p:tavLst>
                                        <p:tav tm="0">
                                          <p:val>
                                            <p:strVal val="#ppt_x"/>
                                          </p:val>
                                        </p:tav>
                                        <p:tav tm="100000">
                                          <p:val>
                                            <p:strVal val="#ppt_x"/>
                                          </p:val>
                                        </p:tav>
                                      </p:tavLst>
                                    </p:anim>
                                    <p:anim calcmode="lin" valueType="num">
                                      <p:cBhvr>
                                        <p:cTn id="4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arn(inVertical)">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ppt_x"/>
                                          </p:val>
                                        </p:tav>
                                        <p:tav tm="100000">
                                          <p:val>
                                            <p:strVal val="#ppt_x"/>
                                          </p:val>
                                        </p:tav>
                                      </p:tavLst>
                                    </p:anim>
                                    <p:anim calcmode="lin" valueType="num">
                                      <p:cBhvr additive="base">
                                        <p:cTn id="5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2" grpId="0"/>
      <p:bldP spid="8205"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 Rectángulo"/>
          <p:cNvSpPr>
            <a:spLocks noChangeArrowheads="1"/>
          </p:cNvSpPr>
          <p:nvPr/>
        </p:nvSpPr>
        <p:spPr bwMode="auto">
          <a:xfrm>
            <a:off x="2289175" y="1125538"/>
            <a:ext cx="7129463"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pt-BR" b="1" dirty="0">
                <a:solidFill>
                  <a:schemeClr val="bg2"/>
                </a:solidFill>
              </a:rPr>
              <a:t>DISTRIBUCIÓN NORMAL: </a:t>
            </a:r>
            <a:r>
              <a:rPr lang="es-ES" b="1" dirty="0"/>
              <a:t>IMPORTANTE DISTRIBUCIÓN ÚTIL EN EL ANÁLISIS Y CÁLCULO DE DATOS EXPERIMENTALES EN LAS DIFE-RENTES CIENCIAS, INCLUYENDO LA MEDICINA. LA MAYOR PARTE DE LOS MÉTODOS ESTADÍSTICOS SE APOYAN EN ELLA Y NO ES MÁS QUE UN MODELO TEÓRICO DE DISTRIBUCIÓN QUE CONS-TITUYE LA PIEDRA ANGULAR EN LA QUE SE SUSTENTA LA TEORÍA ESTADÍSTICA MODERNA, YA QUE:</a:t>
            </a:r>
          </a:p>
        </p:txBody>
      </p:sp>
      <p:sp>
        <p:nvSpPr>
          <p:cNvPr id="15" name="2 CuadroTexto"/>
          <p:cNvSpPr txBox="1">
            <a:spLocks noChangeArrowheads="1"/>
          </p:cNvSpPr>
          <p:nvPr/>
        </p:nvSpPr>
        <p:spPr bwMode="auto">
          <a:xfrm>
            <a:off x="560388" y="3436938"/>
            <a:ext cx="8856662"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spcBef>
                <a:spcPct val="20000"/>
              </a:spcBef>
              <a:buFont typeface="Arial" panose="020B0604020202020204" pitchFamily="34" charset="0"/>
              <a:buChar char="•"/>
            </a:pPr>
            <a:r>
              <a:rPr lang="es-ES" b="1"/>
              <a:t>LA MAYORÍA DE LAS VA. CONTINUAS (PESO, TALLA, COLESTEROL, PRESIÓN AR-TERIAL, ETC), A PESAR DE QUE EXACTAMENTE NO SIGUEN UNA DISTRIBUCIÓN NORMAL, PUEDEN SER MODELADAS A PARTIR DE ESTA DISTRIBUCIÓN. </a:t>
            </a:r>
          </a:p>
          <a:p>
            <a:pPr algn="just" eaLnBrk="1" hangingPunct="1">
              <a:spcBef>
                <a:spcPct val="20000"/>
              </a:spcBef>
              <a:buFont typeface="Arial" panose="020B0604020202020204" pitchFamily="34" charset="0"/>
              <a:buChar char="•"/>
            </a:pPr>
            <a:r>
              <a:rPr lang="es-ES" b="1"/>
              <a:t>SIRVEN COMO MODELO PARA DESCRIBIR LA DISTRIBUCIÓN MUESTRAL DE LAS MEDIAS.</a:t>
            </a:r>
          </a:p>
          <a:p>
            <a:pPr algn="just" eaLnBrk="1" hangingPunct="1">
              <a:spcBef>
                <a:spcPct val="20000"/>
              </a:spcBef>
              <a:buFont typeface="Arial" panose="020B0604020202020204" pitchFamily="34" charset="0"/>
              <a:buChar char="•"/>
            </a:pPr>
            <a:r>
              <a:rPr lang="es-ES" b="1"/>
              <a:t>MUCHOS ESTADÍGRAFOS EMPLEADOS EN LOS CONTRASTE DE HIPÓTESIS, SIGUEN ESTE TIPO DE DISTRIBUCIÓN.</a:t>
            </a:r>
          </a:p>
          <a:p>
            <a:pPr algn="just" eaLnBrk="1" hangingPunct="1">
              <a:spcBef>
                <a:spcPct val="20000"/>
              </a:spcBef>
              <a:buFont typeface="Arial" panose="020B0604020202020204" pitchFamily="34" charset="0"/>
              <a:buChar char="•"/>
            </a:pPr>
            <a:r>
              <a:rPr lang="es-ES" b="1"/>
              <a:t>MUCHAS PRUEBAS ESTADÍSTICAS PARA SU UTILIZACIÓN NECESITAN PROBAR LA NORMALIDAD DE LOS DATOS.</a:t>
            </a:r>
          </a:p>
        </p:txBody>
      </p:sp>
      <p:sp>
        <p:nvSpPr>
          <p:cNvPr id="22532" name="Text Box 4"/>
          <p:cNvSpPr txBox="1">
            <a:spLocks noChangeArrowheads="1"/>
          </p:cNvSpPr>
          <p:nvPr/>
        </p:nvSpPr>
        <p:spPr bwMode="auto">
          <a:xfrm>
            <a:off x="2503488" y="476250"/>
            <a:ext cx="655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pic>
        <p:nvPicPr>
          <p:cNvPr id="15370" name="Picture 10" descr="220px-Carl_Friedrich_Gauss_1840_by_Jens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88" y="549275"/>
            <a:ext cx="9620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1" name="Rectangle 11"/>
          <p:cNvSpPr>
            <a:spLocks noChangeArrowheads="1"/>
          </p:cNvSpPr>
          <p:nvPr/>
        </p:nvSpPr>
        <p:spPr bwMode="auto">
          <a:xfrm>
            <a:off x="200025" y="1825625"/>
            <a:ext cx="1728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pt-BR" sz="1200" b="1">
                <a:latin typeface="Arial" panose="020B0604020202020204" pitchFamily="34" charset="0"/>
                <a:cs typeface="Arial" panose="020B0604020202020204" pitchFamily="34" charset="0"/>
              </a:rPr>
              <a:t>Carl Friedrich Gauss</a:t>
            </a:r>
            <a:r>
              <a:rPr lang="es-ES" sz="1200" b="1"/>
              <a:t>.  MATEMÁTICO, FÍSICO</a:t>
            </a:r>
          </a:p>
          <a:p>
            <a:pPr algn="ctr"/>
            <a:r>
              <a:rPr lang="es-ES" sz="1200" b="1"/>
              <a:t> DR. EN FILOSOFÍA. </a:t>
            </a:r>
          </a:p>
          <a:p>
            <a:pPr algn="ctr"/>
            <a:r>
              <a:rPr lang="es-ES" sz="1200" b="1"/>
              <a:t>1777-1855</a:t>
            </a:r>
          </a:p>
        </p:txBody>
      </p:sp>
    </p:spTree>
    <p:extLst>
      <p:ext uri="{BB962C8B-B14F-4D97-AF65-F5344CB8AC3E}">
        <p14:creationId xmlns:p14="http://schemas.microsoft.com/office/powerpoint/2010/main" val="1725921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70"/>
                                        </p:tgtEl>
                                        <p:attrNameLst>
                                          <p:attrName>style.visibility</p:attrName>
                                        </p:attrNameLst>
                                      </p:cBhvr>
                                      <p:to>
                                        <p:strVal val="visible"/>
                                      </p:to>
                                    </p:set>
                                    <p:anim calcmode="lin" valueType="num">
                                      <p:cBhvr additive="base">
                                        <p:cTn id="7" dur="500" fill="hold"/>
                                        <p:tgtEl>
                                          <p:spTgt spid="15370"/>
                                        </p:tgtEl>
                                        <p:attrNameLst>
                                          <p:attrName>ppt_x</p:attrName>
                                        </p:attrNameLst>
                                      </p:cBhvr>
                                      <p:tavLst>
                                        <p:tav tm="0">
                                          <p:val>
                                            <p:strVal val="#ppt_x"/>
                                          </p:val>
                                        </p:tav>
                                        <p:tav tm="100000">
                                          <p:val>
                                            <p:strVal val="#ppt_x"/>
                                          </p:val>
                                        </p:tav>
                                      </p:tavLst>
                                    </p:anim>
                                    <p:anim calcmode="lin" valueType="num">
                                      <p:cBhvr additive="base">
                                        <p:cTn id="8" dur="500" fill="hold"/>
                                        <p:tgtEl>
                                          <p:spTgt spid="1537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71"/>
                                        </p:tgtEl>
                                        <p:attrNameLst>
                                          <p:attrName>style.visibility</p:attrName>
                                        </p:attrNameLst>
                                      </p:cBhvr>
                                      <p:to>
                                        <p:strVal val="visible"/>
                                      </p:to>
                                    </p:set>
                                    <p:anim calcmode="lin" valueType="num">
                                      <p:cBhvr additive="base">
                                        <p:cTn id="11" dur="500" fill="hold"/>
                                        <p:tgtEl>
                                          <p:spTgt spid="15371"/>
                                        </p:tgtEl>
                                        <p:attrNameLst>
                                          <p:attrName>ppt_x</p:attrName>
                                        </p:attrNameLst>
                                      </p:cBhvr>
                                      <p:tavLst>
                                        <p:tav tm="0">
                                          <p:val>
                                            <p:strVal val="#ppt_x"/>
                                          </p:val>
                                        </p:tav>
                                        <p:tav tm="100000">
                                          <p:val>
                                            <p:strVal val="#ppt_x"/>
                                          </p:val>
                                        </p:tav>
                                      </p:tavLst>
                                    </p:anim>
                                    <p:anim calcmode="lin" valueType="num">
                                      <p:cBhvr additive="base">
                                        <p:cTn id="12" dur="500" fill="hold"/>
                                        <p:tgtEl>
                                          <p:spTgt spid="1537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fade">
                                      <p:cBhvr>
                                        <p:cTn id="22" dur="1000"/>
                                        <p:tgtEl>
                                          <p:spTgt spid="15">
                                            <p:txEl>
                                              <p:pRg st="0" end="0"/>
                                            </p:txEl>
                                          </p:spTgt>
                                        </p:tgtEl>
                                      </p:cBhvr>
                                    </p:animEffect>
                                    <p:anim calcmode="lin" valueType="num">
                                      <p:cBhvr>
                                        <p:cTn id="23"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15">
                                            <p:txEl>
                                              <p:pRg st="1" end="1"/>
                                            </p:txEl>
                                          </p:spTgt>
                                        </p:tgtEl>
                                        <p:attrNameLst>
                                          <p:attrName>style.visibility</p:attrName>
                                        </p:attrNameLst>
                                      </p:cBhvr>
                                      <p:to>
                                        <p:strVal val="visible"/>
                                      </p:to>
                                    </p:set>
                                    <p:animEffect transition="in" filter="fade">
                                      <p:cBhvr>
                                        <p:cTn id="29" dur="1000"/>
                                        <p:tgtEl>
                                          <p:spTgt spid="15">
                                            <p:txEl>
                                              <p:pRg st="1" end="1"/>
                                            </p:txEl>
                                          </p:spTgt>
                                        </p:tgtEl>
                                      </p:cBhvr>
                                    </p:animEffect>
                                    <p:anim calcmode="lin" valueType="num">
                                      <p:cBhvr>
                                        <p:cTn id="30"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15">
                                            <p:txEl>
                                              <p:pRg st="2" end="2"/>
                                            </p:txEl>
                                          </p:spTgt>
                                        </p:tgtEl>
                                        <p:attrNameLst>
                                          <p:attrName>style.visibility</p:attrName>
                                        </p:attrNameLst>
                                      </p:cBhvr>
                                      <p:to>
                                        <p:strVal val="visible"/>
                                      </p:to>
                                    </p:set>
                                    <p:animEffect transition="in" filter="fade">
                                      <p:cBhvr>
                                        <p:cTn id="36" dur="1000"/>
                                        <p:tgtEl>
                                          <p:spTgt spid="15">
                                            <p:txEl>
                                              <p:pRg st="2" end="2"/>
                                            </p:txEl>
                                          </p:spTgt>
                                        </p:tgtEl>
                                      </p:cBhvr>
                                    </p:animEffect>
                                    <p:anim calcmode="lin" valueType="num">
                                      <p:cBhvr>
                                        <p:cTn id="37"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15">
                                            <p:txEl>
                                              <p:pRg st="3" end="3"/>
                                            </p:txEl>
                                          </p:spTgt>
                                        </p:tgtEl>
                                        <p:attrNameLst>
                                          <p:attrName>style.visibility</p:attrName>
                                        </p:attrNameLst>
                                      </p:cBhvr>
                                      <p:to>
                                        <p:strVal val="visible"/>
                                      </p:to>
                                    </p:set>
                                    <p:animEffect transition="in" filter="fade">
                                      <p:cBhvr>
                                        <p:cTn id="43" dur="1000"/>
                                        <p:tgtEl>
                                          <p:spTgt spid="15">
                                            <p:txEl>
                                              <p:pRg st="3" end="3"/>
                                            </p:txEl>
                                          </p:spTgt>
                                        </p:tgtEl>
                                      </p:cBhvr>
                                    </p:animEffect>
                                    <p:anim calcmode="lin" valueType="num">
                                      <p:cBhvr>
                                        <p:cTn id="44"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37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2503488" y="476250"/>
            <a:ext cx="655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dirty="0">
                <a:solidFill>
                  <a:schemeClr val="bg2"/>
                </a:solidFill>
                <a:latin typeface="Calibri" panose="020F0502020204030204" pitchFamily="34" charset="0"/>
              </a:rPr>
              <a:t>MODELO TEÓRICO DE DISTRIBUCIÓN.</a:t>
            </a:r>
          </a:p>
        </p:txBody>
      </p:sp>
      <p:sp>
        <p:nvSpPr>
          <p:cNvPr id="12" name="Rectángulo 11"/>
          <p:cNvSpPr>
            <a:spLocks noChangeArrowheads="1"/>
          </p:cNvSpPr>
          <p:nvPr/>
        </p:nvSpPr>
        <p:spPr bwMode="auto">
          <a:xfrm>
            <a:off x="3440113" y="2305050"/>
            <a:ext cx="61341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buFont typeface="Arial" panose="020B0604020202020204" pitchFamily="34" charset="0"/>
              <a:buAutoNum type="arabicPeriod"/>
            </a:pPr>
            <a:r>
              <a:rPr lang="pt-BR" b="1" dirty="0"/>
              <a:t>ES UNA CURVA SIMÉTRICA EN FORMA DE CAMPANA CON CENTRO EN  </a:t>
            </a:r>
            <a:r>
              <a:rPr lang="pt-BR" b="1" dirty="0">
                <a:sym typeface="Symbol" panose="05050102010706020507" pitchFamily="18" charset="2"/>
              </a:rPr>
              <a:t> .</a:t>
            </a:r>
          </a:p>
          <a:p>
            <a:pPr algn="just" eaLnBrk="1" hangingPunct="1">
              <a:buFont typeface="Arial" panose="020B0604020202020204" pitchFamily="34" charset="0"/>
              <a:buAutoNum type="arabicPeriod"/>
            </a:pPr>
            <a:r>
              <a:rPr lang="pt-BR" b="1" dirty="0">
                <a:sym typeface="Symbol" panose="05050102010706020507" pitchFamily="18" charset="2"/>
              </a:rPr>
              <a:t>TIENE SU PUNTO MÁXIMO EN  .</a:t>
            </a:r>
          </a:p>
          <a:p>
            <a:pPr algn="just" eaLnBrk="1" hangingPunct="1">
              <a:buFont typeface="Arial" panose="020B0604020202020204" pitchFamily="34" charset="0"/>
              <a:buAutoNum type="arabicPeriod"/>
            </a:pPr>
            <a:r>
              <a:rPr lang="pt-BR" b="1" dirty="0">
                <a:sym typeface="Symbol" panose="05050102010706020507" pitchFamily="18" charset="2"/>
              </a:rPr>
              <a:t>LA MEDIA, LA MEDIANA Y LA MODA COINCIDEN.</a:t>
            </a:r>
          </a:p>
          <a:p>
            <a:pPr algn="just" eaLnBrk="1" hangingPunct="1">
              <a:buFont typeface="Arial" panose="020B0604020202020204" pitchFamily="34" charset="0"/>
              <a:buAutoNum type="arabicPeriod"/>
            </a:pPr>
            <a:r>
              <a:rPr lang="pt-BR" b="1" dirty="0">
                <a:sym typeface="Symbol" panose="05050102010706020507" pitchFamily="18" charset="2"/>
              </a:rPr>
              <a:t>EL ÁREA TOTAL BAJO LA CURVA </a:t>
            </a:r>
            <a:r>
              <a:rPr lang="pt-BR" b="1" dirty="0" smtClean="0">
                <a:sym typeface="Symbol" panose="05050102010706020507" pitchFamily="18" charset="2"/>
              </a:rPr>
              <a:t>ES EL 100% </a:t>
            </a:r>
            <a:r>
              <a:rPr lang="pt-BR" b="1" dirty="0">
                <a:sym typeface="Symbol" panose="05050102010706020507" pitchFamily="18" charset="2"/>
              </a:rPr>
              <a:t>Y COMO ES SIMÉTRICA EL </a:t>
            </a:r>
            <a:r>
              <a:rPr lang="pt-BR" b="1" dirty="0" smtClean="0">
                <a:sym typeface="Symbol" panose="05050102010706020507" pitchFamily="18" charset="2"/>
              </a:rPr>
              <a:t>50% </a:t>
            </a:r>
            <a:r>
              <a:rPr lang="pt-BR" b="1" dirty="0">
                <a:sym typeface="Symbol" panose="05050102010706020507" pitchFamily="18" charset="2"/>
              </a:rPr>
              <a:t>DEL ÁREA ESTA A LA DERECHA Y A LA IZQUIERDA DE .</a:t>
            </a:r>
          </a:p>
          <a:p>
            <a:pPr algn="just" eaLnBrk="1" hangingPunct="1">
              <a:buFont typeface="Arial" panose="020B0604020202020204" pitchFamily="34" charset="0"/>
              <a:buAutoNum type="arabicPeriod"/>
            </a:pPr>
            <a:r>
              <a:rPr lang="pt-BR" b="1" dirty="0">
                <a:sym typeface="Symbol" panose="05050102010706020507" pitchFamily="18" charset="2"/>
              </a:rPr>
              <a:t>SIEMPRE ES +.</a:t>
            </a:r>
          </a:p>
          <a:p>
            <a:pPr algn="just" eaLnBrk="1" hangingPunct="1">
              <a:buFont typeface="Arial" panose="020B0604020202020204" pitchFamily="34" charset="0"/>
              <a:buAutoNum type="arabicPeriod"/>
            </a:pPr>
            <a:r>
              <a:rPr lang="pt-BR" b="1" dirty="0">
                <a:sym typeface="Symbol" panose="05050102010706020507" pitchFamily="18" charset="2"/>
              </a:rPr>
              <a:t>LAS COLAS ESTÁN PRÓXIMAS AL EJE X A MEDIDA QUE NOS ALEJAMOS DE .</a:t>
            </a:r>
          </a:p>
        </p:txBody>
      </p:sp>
      <p:sp>
        <p:nvSpPr>
          <p:cNvPr id="17" name="8 CuadroTexto"/>
          <p:cNvSpPr txBox="1">
            <a:spLocks noRot="1" noChangeAspect="1" noMove="1" noResize="1" noEditPoints="1" noAdjustHandles="1" noChangeArrowheads="1" noChangeShapeType="1" noTextEdit="1"/>
          </p:cNvSpPr>
          <p:nvPr/>
        </p:nvSpPr>
        <p:spPr>
          <a:xfrm>
            <a:off x="620247" y="5155038"/>
            <a:ext cx="1670155" cy="580377"/>
          </a:xfrm>
          <a:prstGeom prst="rect">
            <a:avLst/>
          </a:prstGeom>
          <a:blipFill rotWithShape="0">
            <a:blip r:embed="rId2"/>
            <a:stretch>
              <a:fillRect l="-3653" b="-3876"/>
            </a:stretch>
          </a:blipFill>
        </p:spPr>
        <p:txBody>
          <a:bodyPr/>
          <a:lstStyle/>
          <a:p>
            <a:pPr>
              <a:defRPr/>
            </a:pPr>
            <a:r>
              <a:rPr lang="es-ES">
                <a:noFill/>
              </a:rPr>
              <a:t> </a:t>
            </a:r>
          </a:p>
        </p:txBody>
      </p:sp>
      <p:grpSp>
        <p:nvGrpSpPr>
          <p:cNvPr id="58389" name="Grupo 6"/>
          <p:cNvGrpSpPr>
            <a:grpSpLocks/>
          </p:cNvGrpSpPr>
          <p:nvPr/>
        </p:nvGrpSpPr>
        <p:grpSpPr bwMode="auto">
          <a:xfrm>
            <a:off x="128588" y="2852738"/>
            <a:ext cx="2381250" cy="2381250"/>
            <a:chOff x="771550" y="3140968"/>
            <a:chExt cx="2381250" cy="2381250"/>
          </a:xfrm>
        </p:grpSpPr>
        <p:pic>
          <p:nvPicPr>
            <p:cNvPr id="24585" name="Imagen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1550" y="3140968"/>
              <a:ext cx="23812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6" name="CuadroTexto 13"/>
            <p:cNvSpPr txBox="1">
              <a:spLocks noChangeArrowheads="1"/>
            </p:cNvSpPr>
            <p:nvPr/>
          </p:nvSpPr>
          <p:spPr bwMode="auto">
            <a:xfrm>
              <a:off x="1203350" y="5169793"/>
              <a:ext cx="1871663" cy="254000"/>
            </a:xfrm>
            <a:prstGeom prst="rect">
              <a:avLst/>
            </a:prstGeom>
            <a:solidFill>
              <a:schemeClr val="bg1"/>
            </a:solidFill>
            <a:ln w="9525">
              <a:solidFill>
                <a:schemeClr val="bg1"/>
              </a:solidFill>
              <a:miter lim="800000"/>
              <a:headEnd/>
              <a:tailEnd/>
            </a:ln>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r>
                <a:rPr lang="pt-BR" sz="1000" b="1"/>
                <a:t>                 -</a:t>
              </a:r>
              <a:r>
                <a:rPr lang="pt-BR" sz="1000" b="1">
                  <a:sym typeface="Symbol" panose="05050102010706020507" pitchFamily="18" charset="2"/>
                </a:rPr>
                <a:t>                </a:t>
              </a:r>
              <a:endParaRPr lang="es-ES" sz="1000" b="1"/>
            </a:p>
          </p:txBody>
        </p:sp>
        <p:sp>
          <p:nvSpPr>
            <p:cNvPr id="24587" name="Rectángulo 2"/>
            <p:cNvSpPr>
              <a:spLocks noChangeArrowheads="1"/>
            </p:cNvSpPr>
            <p:nvPr/>
          </p:nvSpPr>
          <p:spPr bwMode="auto">
            <a:xfrm>
              <a:off x="1004508" y="3467018"/>
              <a:ext cx="144016" cy="1702791"/>
            </a:xfrm>
            <a:prstGeom prst="rect">
              <a:avLst/>
            </a:prstGeom>
            <a:solidFill>
              <a:schemeClr val="bg1"/>
            </a:solidFill>
            <a:ln w="9525" algn="ctr">
              <a:solidFill>
                <a:schemeClr val="bg1"/>
              </a:solidFill>
              <a:round/>
              <a:headEnd/>
              <a:tailEnd/>
            </a:ln>
          </p:spPr>
          <p:txBody>
            <a:bodyPr/>
            <a:lstStyle>
              <a:lvl1pPr defTabSz="987425">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defTabSz="987425">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defTabSz="987425">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defTabSz="987425">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defTabSz="987425">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defTabSz="987425"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defTabSz="987425"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defTabSz="987425"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defTabSz="987425"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eaLnBrk="1" hangingPunct="1">
                <a:spcBef>
                  <a:spcPct val="0"/>
                </a:spcBef>
                <a:buClrTx/>
                <a:buSzTx/>
                <a:buFontTx/>
                <a:buNone/>
              </a:pPr>
              <a:endParaRPr lang="pt-BR" sz="1900"/>
            </a:p>
          </p:txBody>
        </p:sp>
      </p:grpSp>
      <p:pic>
        <p:nvPicPr>
          <p:cNvPr id="24583" name="Picture 25" descr="220px-Carl_Friedrich_Gauss_1840_by_Jens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8" y="549275"/>
            <a:ext cx="9620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4" name="Rectangle 26"/>
          <p:cNvSpPr>
            <a:spLocks noChangeArrowheads="1"/>
          </p:cNvSpPr>
          <p:nvPr/>
        </p:nvSpPr>
        <p:spPr bwMode="auto">
          <a:xfrm>
            <a:off x="200025" y="1825625"/>
            <a:ext cx="1728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pt-BR" sz="1200" b="1">
                <a:latin typeface="Arial" panose="020B0604020202020204" pitchFamily="34" charset="0"/>
                <a:cs typeface="Arial" panose="020B0604020202020204" pitchFamily="34" charset="0"/>
              </a:rPr>
              <a:t>Carl Friedrich Gauss</a:t>
            </a:r>
            <a:r>
              <a:rPr lang="es-ES" sz="1200" b="1"/>
              <a:t>.  MATEMÁTICO, FÍSICO</a:t>
            </a:r>
          </a:p>
          <a:p>
            <a:pPr algn="ctr"/>
            <a:r>
              <a:rPr lang="es-ES" sz="1200" b="1"/>
              <a:t> DR. EN FILOSOFÍA. </a:t>
            </a:r>
          </a:p>
          <a:p>
            <a:pPr algn="ctr"/>
            <a:r>
              <a:rPr lang="es-ES" sz="1200" b="1"/>
              <a:t>1777-1855</a:t>
            </a:r>
          </a:p>
        </p:txBody>
      </p:sp>
      <p:sp>
        <p:nvSpPr>
          <p:cNvPr id="3" name="Rectángulo 2"/>
          <p:cNvSpPr/>
          <p:nvPr/>
        </p:nvSpPr>
        <p:spPr>
          <a:xfrm>
            <a:off x="5010022" y="1449536"/>
            <a:ext cx="2994281" cy="461665"/>
          </a:xfrm>
          <a:prstGeom prst="rect">
            <a:avLst/>
          </a:prstGeom>
        </p:spPr>
        <p:txBody>
          <a:bodyPr wrap="none">
            <a:spAutoFit/>
          </a:bodyPr>
          <a:lstStyle/>
          <a:p>
            <a:r>
              <a:rPr lang="pt-BR" sz="2400" b="1" dirty="0" smtClean="0">
                <a:solidFill>
                  <a:srgbClr val="002060"/>
                </a:solidFill>
              </a:rPr>
              <a:t>PROPIEDADES N(</a:t>
            </a:r>
            <a:r>
              <a:rPr lang="pt-BR" sz="2400" b="1" dirty="0" smtClean="0">
                <a:solidFill>
                  <a:srgbClr val="002060"/>
                </a:solidFill>
                <a:sym typeface="Symbol" panose="05050102010706020507" pitchFamily="18" charset="2"/>
              </a:rPr>
              <a:t>,</a:t>
            </a:r>
            <a:r>
              <a:rPr lang="pt-BR" sz="2400" b="1" baseline="30000" dirty="0" smtClean="0">
                <a:solidFill>
                  <a:srgbClr val="002060"/>
                </a:solidFill>
                <a:sym typeface="Symbol" panose="05050102010706020507" pitchFamily="18" charset="2"/>
              </a:rPr>
              <a:t>2</a:t>
            </a:r>
            <a:r>
              <a:rPr lang="pt-BR" sz="2400" b="1" dirty="0" smtClean="0">
                <a:solidFill>
                  <a:srgbClr val="002060"/>
                </a:solidFill>
                <a:sym typeface="Symbol" panose="05050102010706020507" pitchFamily="18" charset="2"/>
              </a:rPr>
              <a:t>)</a:t>
            </a:r>
            <a:endParaRPr lang="es-ES" sz="2400" dirty="0">
              <a:solidFill>
                <a:srgbClr val="002060"/>
              </a:solidFill>
            </a:endParaRPr>
          </a:p>
        </p:txBody>
      </p:sp>
    </p:spTree>
    <p:extLst>
      <p:ext uri="{BB962C8B-B14F-4D97-AF65-F5344CB8AC3E}">
        <p14:creationId xmlns:p14="http://schemas.microsoft.com/office/powerpoint/2010/main" val="19898913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8389"/>
                                        </p:tgtEl>
                                        <p:attrNameLst>
                                          <p:attrName>style.visibility</p:attrName>
                                        </p:attrNameLst>
                                      </p:cBhvr>
                                      <p:to>
                                        <p:strVal val="visible"/>
                                      </p:to>
                                    </p:set>
                                    <p:anim calcmode="lin" valueType="num">
                                      <p:cBhvr additive="base">
                                        <p:cTn id="11" dur="500" fill="hold"/>
                                        <p:tgtEl>
                                          <p:spTgt spid="58389"/>
                                        </p:tgtEl>
                                        <p:attrNameLst>
                                          <p:attrName>ppt_x</p:attrName>
                                        </p:attrNameLst>
                                      </p:cBhvr>
                                      <p:tavLst>
                                        <p:tav tm="0">
                                          <p:val>
                                            <p:strVal val="#ppt_x"/>
                                          </p:val>
                                        </p:tav>
                                        <p:tav tm="100000">
                                          <p:val>
                                            <p:strVal val="#ppt_x"/>
                                          </p:val>
                                        </p:tav>
                                      </p:tavLst>
                                    </p:anim>
                                    <p:anim calcmode="lin" valueType="num">
                                      <p:cBhvr additive="base">
                                        <p:cTn id="12" dur="500" fill="hold"/>
                                        <p:tgtEl>
                                          <p:spTgt spid="5838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Effect transition="in" filter="fade">
                                      <p:cBhvr>
                                        <p:cTn id="24" dur="1000"/>
                                        <p:tgtEl>
                                          <p:spTgt spid="12">
                                            <p:txEl>
                                              <p:pRg st="0" end="0"/>
                                            </p:txEl>
                                          </p:spTgt>
                                        </p:tgtEl>
                                      </p:cBhvr>
                                    </p:animEffect>
                                    <p:anim calcmode="lin" valueType="num">
                                      <p:cBhvr>
                                        <p:cTn id="25"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animEffect transition="in" filter="fade">
                                      <p:cBhvr>
                                        <p:cTn id="31" dur="1000"/>
                                        <p:tgtEl>
                                          <p:spTgt spid="12">
                                            <p:txEl>
                                              <p:pRg st="1" end="1"/>
                                            </p:txEl>
                                          </p:spTgt>
                                        </p:tgtEl>
                                      </p:cBhvr>
                                    </p:animEffect>
                                    <p:anim calcmode="lin" valueType="num">
                                      <p:cBhvr>
                                        <p:cTn id="32"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2">
                                            <p:txEl>
                                              <p:pRg st="2" end="2"/>
                                            </p:txEl>
                                          </p:spTgt>
                                        </p:tgtEl>
                                        <p:attrNameLst>
                                          <p:attrName>style.visibility</p:attrName>
                                        </p:attrNameLst>
                                      </p:cBhvr>
                                      <p:to>
                                        <p:strVal val="visible"/>
                                      </p:to>
                                    </p:set>
                                    <p:animEffect transition="in" filter="fade">
                                      <p:cBhvr>
                                        <p:cTn id="38" dur="1000"/>
                                        <p:tgtEl>
                                          <p:spTgt spid="12">
                                            <p:txEl>
                                              <p:pRg st="2" end="2"/>
                                            </p:txEl>
                                          </p:spTgt>
                                        </p:tgtEl>
                                      </p:cBhvr>
                                    </p:animEffect>
                                    <p:anim calcmode="lin" valueType="num">
                                      <p:cBhvr>
                                        <p:cTn id="39"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2">
                                            <p:txEl>
                                              <p:pRg st="3" end="3"/>
                                            </p:txEl>
                                          </p:spTgt>
                                        </p:tgtEl>
                                        <p:attrNameLst>
                                          <p:attrName>style.visibility</p:attrName>
                                        </p:attrNameLst>
                                      </p:cBhvr>
                                      <p:to>
                                        <p:strVal val="visible"/>
                                      </p:to>
                                    </p:set>
                                    <p:animEffect transition="in" filter="fade">
                                      <p:cBhvr>
                                        <p:cTn id="45" dur="1000"/>
                                        <p:tgtEl>
                                          <p:spTgt spid="12">
                                            <p:txEl>
                                              <p:pRg st="3" end="3"/>
                                            </p:txEl>
                                          </p:spTgt>
                                        </p:tgtEl>
                                      </p:cBhvr>
                                    </p:animEffect>
                                    <p:anim calcmode="lin" valueType="num">
                                      <p:cBhvr>
                                        <p:cTn id="46"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2">
                                            <p:txEl>
                                              <p:pRg st="4" end="4"/>
                                            </p:txEl>
                                          </p:spTgt>
                                        </p:tgtEl>
                                        <p:attrNameLst>
                                          <p:attrName>style.visibility</p:attrName>
                                        </p:attrNameLst>
                                      </p:cBhvr>
                                      <p:to>
                                        <p:strVal val="visible"/>
                                      </p:to>
                                    </p:set>
                                    <p:animEffect transition="in" filter="fade">
                                      <p:cBhvr>
                                        <p:cTn id="52" dur="1000"/>
                                        <p:tgtEl>
                                          <p:spTgt spid="12">
                                            <p:txEl>
                                              <p:pRg st="4" end="4"/>
                                            </p:txEl>
                                          </p:spTgt>
                                        </p:tgtEl>
                                      </p:cBhvr>
                                    </p:animEffect>
                                    <p:anim calcmode="lin" valueType="num">
                                      <p:cBhvr>
                                        <p:cTn id="53"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12">
                                            <p:txEl>
                                              <p:pRg st="5" end="5"/>
                                            </p:txEl>
                                          </p:spTgt>
                                        </p:tgtEl>
                                        <p:attrNameLst>
                                          <p:attrName>style.visibility</p:attrName>
                                        </p:attrNameLst>
                                      </p:cBhvr>
                                      <p:to>
                                        <p:strVal val="visible"/>
                                      </p:to>
                                    </p:set>
                                    <p:animEffect transition="in" filter="fade">
                                      <p:cBhvr>
                                        <p:cTn id="59" dur="1000"/>
                                        <p:tgtEl>
                                          <p:spTgt spid="12">
                                            <p:txEl>
                                              <p:pRg st="5" end="5"/>
                                            </p:txEl>
                                          </p:spTgt>
                                        </p:tgtEl>
                                      </p:cBhvr>
                                    </p:animEffect>
                                    <p:anim calcmode="lin" valueType="num">
                                      <p:cBhvr>
                                        <p:cTn id="60"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2503488" y="476250"/>
            <a:ext cx="655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sp>
        <p:nvSpPr>
          <p:cNvPr id="17" name="5 Rectángulo"/>
          <p:cNvSpPr>
            <a:spLocks noRot="1" noChangeAspect="1" noMove="1" noResize="1" noEditPoints="1" noAdjustHandles="1" noChangeArrowheads="1" noChangeShapeType="1" noTextEdit="1"/>
          </p:cNvSpPr>
          <p:nvPr/>
        </p:nvSpPr>
        <p:spPr>
          <a:xfrm>
            <a:off x="707975" y="5230660"/>
            <a:ext cx="2091023" cy="963598"/>
          </a:xfrm>
          <a:prstGeom prst="rect">
            <a:avLst/>
          </a:prstGeom>
          <a:blipFill rotWithShape="0">
            <a:blip r:embed="rId2"/>
            <a:stretch>
              <a:fillRect/>
            </a:stretch>
          </a:blipFill>
        </p:spPr>
        <p:txBody>
          <a:bodyPr/>
          <a:lstStyle/>
          <a:p>
            <a:pPr>
              <a:defRPr/>
            </a:pPr>
            <a:r>
              <a:rPr lang="es-ES">
                <a:noFill/>
              </a:rPr>
              <a:t> </a:t>
            </a:r>
          </a:p>
        </p:txBody>
      </p:sp>
      <p:pic>
        <p:nvPicPr>
          <p:cNvPr id="33796" name="Imagen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0388" y="2708275"/>
            <a:ext cx="23812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14" descr="220px-Carl_Friedrich_Gauss_1840_by_Jens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8" y="549275"/>
            <a:ext cx="9620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1" name="Rectangle 15"/>
          <p:cNvSpPr>
            <a:spLocks noChangeArrowheads="1"/>
          </p:cNvSpPr>
          <p:nvPr/>
        </p:nvSpPr>
        <p:spPr bwMode="auto">
          <a:xfrm>
            <a:off x="200025" y="1821289"/>
            <a:ext cx="17287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pt-BR" sz="1200" b="1" dirty="0">
                <a:latin typeface="Arial" panose="020B0604020202020204" pitchFamily="34" charset="0"/>
                <a:cs typeface="Arial" panose="020B0604020202020204" pitchFamily="34" charset="0"/>
              </a:rPr>
              <a:t>Carl Friedrich </a:t>
            </a:r>
            <a:r>
              <a:rPr lang="pt-BR" sz="1200" b="1" dirty="0" smtClean="0">
                <a:latin typeface="Arial" panose="020B0604020202020204" pitchFamily="34" charset="0"/>
                <a:cs typeface="Arial" panose="020B0604020202020204" pitchFamily="34" charset="0"/>
              </a:rPr>
              <a:t>Gauss</a:t>
            </a:r>
            <a:r>
              <a:rPr lang="es-ES" sz="1200" b="1" dirty="0"/>
              <a:t>.  MATEMÁTICO, FÍSICO</a:t>
            </a:r>
          </a:p>
          <a:p>
            <a:pPr algn="ctr"/>
            <a:r>
              <a:rPr lang="es-ES" sz="1200" b="1" dirty="0"/>
              <a:t> DR. EN FILOSOFÍA. </a:t>
            </a:r>
          </a:p>
          <a:p>
            <a:pPr algn="ctr"/>
            <a:r>
              <a:rPr lang="es-ES" sz="1200" b="1" dirty="0"/>
              <a:t>1777-1855</a:t>
            </a:r>
          </a:p>
        </p:txBody>
      </p:sp>
      <p:sp>
        <p:nvSpPr>
          <p:cNvPr id="13" name="Rectángulo 12"/>
          <p:cNvSpPr/>
          <p:nvPr/>
        </p:nvSpPr>
        <p:spPr>
          <a:xfrm>
            <a:off x="5010022" y="1449536"/>
            <a:ext cx="2837187" cy="461665"/>
          </a:xfrm>
          <a:prstGeom prst="rect">
            <a:avLst/>
          </a:prstGeom>
        </p:spPr>
        <p:txBody>
          <a:bodyPr wrap="none">
            <a:spAutoFit/>
          </a:bodyPr>
          <a:lstStyle/>
          <a:p>
            <a:r>
              <a:rPr lang="pt-BR" sz="2400" b="1" dirty="0" smtClean="0">
                <a:solidFill>
                  <a:srgbClr val="002060"/>
                </a:solidFill>
              </a:rPr>
              <a:t>PROPIEDADES N(</a:t>
            </a:r>
            <a:r>
              <a:rPr lang="pt-BR" sz="2400" b="1" dirty="0" smtClean="0">
                <a:solidFill>
                  <a:srgbClr val="002060"/>
                </a:solidFill>
                <a:sym typeface="Symbol" panose="05050102010706020507" pitchFamily="18" charset="2"/>
              </a:rPr>
              <a:t>0,1)</a:t>
            </a:r>
            <a:endParaRPr lang="es-ES" sz="2400" dirty="0">
              <a:solidFill>
                <a:srgbClr val="002060"/>
              </a:solidFill>
            </a:endParaRPr>
          </a:p>
        </p:txBody>
      </p:sp>
      <p:sp>
        <p:nvSpPr>
          <p:cNvPr id="14" name="Rectángulo 13"/>
          <p:cNvSpPr/>
          <p:nvPr/>
        </p:nvSpPr>
        <p:spPr>
          <a:xfrm>
            <a:off x="3527128" y="1988840"/>
            <a:ext cx="5548570" cy="400110"/>
          </a:xfrm>
          <a:prstGeom prst="rect">
            <a:avLst/>
          </a:prstGeom>
        </p:spPr>
        <p:txBody>
          <a:bodyPr wrap="none">
            <a:spAutoFit/>
          </a:bodyPr>
          <a:lstStyle/>
          <a:p>
            <a:pPr marL="457200" indent="-457200">
              <a:buFont typeface="+mj-lt"/>
              <a:buAutoNum type="arabicPeriod" startAt="9"/>
            </a:pPr>
            <a:r>
              <a:rPr lang="pt-BR" b="1" dirty="0" smtClean="0"/>
              <a:t>REGLA DE LAS DESVIACIONES PARA LA N(0,1): </a:t>
            </a:r>
            <a:endParaRPr lang="es-ES" dirty="0"/>
          </a:p>
        </p:txBody>
      </p:sp>
      <mc:AlternateContent xmlns:mc="http://schemas.openxmlformats.org/markup-compatibility/2006">
        <mc:Choice xmlns:a14="http://schemas.microsoft.com/office/drawing/2010/main" Requires="a14">
          <p:sp>
            <p:nvSpPr>
              <p:cNvPr id="4" name="CuadroTexto 3"/>
              <p:cNvSpPr txBox="1"/>
              <p:nvPr/>
            </p:nvSpPr>
            <p:spPr>
              <a:xfrm>
                <a:off x="3308361" y="2519086"/>
                <a:ext cx="6597639" cy="8258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s-MX" sz="1800" b="1" i="1" smtClean="0">
                              <a:latin typeface="Cambria Math" panose="02040503050406030204" pitchFamily="18" charset="0"/>
                            </a:rPr>
                          </m:ctrlPr>
                        </m:mPr>
                        <m:mr>
                          <m:e>
                            <m:r>
                              <m:rPr>
                                <m:nor/>
                                <m:brk m:alnAt="7"/>
                              </m:rPr>
                              <a:rPr lang="es-MX" sz="1800" b="1" i="0" smtClean="0">
                                <a:cs typeface="Calibri" panose="020F0502020204030204" pitchFamily="34" charset="0"/>
                              </a:rPr>
                              <m:t>E</m:t>
                            </m:r>
                            <m:r>
                              <m:rPr>
                                <m:nor/>
                              </m:rPr>
                              <a:rPr lang="es-MX" sz="1800" b="1" i="0" smtClean="0">
                                <a:cs typeface="Calibri" panose="020F0502020204030204" pitchFamily="34" charset="0"/>
                              </a:rPr>
                              <m:t>N</m:t>
                            </m:r>
                            <m:r>
                              <m:rPr>
                                <m:nor/>
                              </m:rPr>
                              <a:rPr lang="es-MX" sz="1800" b="1" i="0" smtClean="0">
                                <a:cs typeface="Calibri" panose="020F0502020204030204" pitchFamily="34" charset="0"/>
                              </a:rPr>
                              <m:t> </m:t>
                            </m:r>
                            <m:r>
                              <m:rPr>
                                <m:nor/>
                              </m:rPr>
                              <a:rPr lang="es-MX" sz="1800" b="1" i="0" smtClean="0">
                                <a:cs typeface="Calibri" panose="020F0502020204030204" pitchFamily="34" charset="0"/>
                              </a:rPr>
                              <m:t>EL</m:t>
                            </m:r>
                            <m:r>
                              <m:rPr>
                                <m:nor/>
                              </m:rPr>
                              <a:rPr lang="es-MX" sz="1800" b="1" i="0" smtClean="0">
                                <a:cs typeface="Calibri" panose="020F0502020204030204" pitchFamily="34" charset="0"/>
                              </a:rPr>
                              <m:t> </m:t>
                            </m:r>
                            <m:r>
                              <m:rPr>
                                <m:nor/>
                              </m:rPr>
                              <a:rPr lang="es-MX" sz="1800" b="1" i="0" smtClean="0">
                                <a:cs typeface="Calibri" panose="020F0502020204030204" pitchFamily="34" charset="0"/>
                              </a:rPr>
                              <m:t>INTERVALO</m:t>
                            </m:r>
                            <m:r>
                              <m:rPr>
                                <m:nor/>
                              </m:rPr>
                              <a:rPr lang="es-MX" sz="1800" b="1" i="0" smtClean="0">
                                <a:cs typeface="Calibri" panose="020F0502020204030204" pitchFamily="34" charset="0"/>
                              </a:rPr>
                              <m:t> </m:t>
                            </m:r>
                            <m:d>
                              <m:dPr>
                                <m:begChr m:val="["/>
                                <m:endChr m:val="]"/>
                                <m:ctrlPr>
                                  <a:rPr lang="es-MX" sz="1800" b="1" i="1" smtClean="0">
                                    <a:latin typeface="Cambria Math" panose="02040503050406030204" pitchFamily="18" charset="0"/>
                                    <a:ea typeface="Cambria Math" panose="02040503050406030204" pitchFamily="18" charset="0"/>
                                  </a:rPr>
                                </m:ctrlPr>
                              </m:dPr>
                              <m:e>
                                <m:r>
                                  <m:rPr>
                                    <m:nor/>
                                  </m:rPr>
                                  <a:rPr lang="es-MX" sz="1800" b="1" i="0" smtClean="0">
                                    <a:ea typeface="Cambria Math" panose="02040503050406030204" pitchFamily="18" charset="0"/>
                                    <a:cs typeface="Calibri" panose="020F0502020204030204" pitchFamily="34" charset="0"/>
                                  </a:rPr>
                                  <m:t>−1,1</m:t>
                                </m:r>
                              </m:e>
                            </m:d>
                            <m:r>
                              <m:rPr>
                                <m:nor/>
                                <m:brk m:alnAt="7"/>
                              </m:rPr>
                              <a:rPr lang="es-MX" sz="1800" b="1" i="0" smtClean="0">
                                <a:latin typeface="Cambria Math" panose="02040503050406030204" pitchFamily="18" charset="0"/>
                                <a:ea typeface="Cambria Math" panose="02040503050406030204" pitchFamily="18" charset="0"/>
                              </a:rPr>
                              <m:t>,</m:t>
                            </m:r>
                            <m:r>
                              <m:rPr>
                                <m:nor/>
                              </m:rPr>
                              <a:rPr lang="es-MX" sz="1800" b="1" i="0" smtClean="0">
                                <a:latin typeface="Cambria Math" panose="02040503050406030204" pitchFamily="18" charset="0"/>
                                <a:ea typeface="Cambria Math" panose="02040503050406030204" pitchFamily="18" charset="0"/>
                              </a:rPr>
                              <m:t> </m:t>
                            </m:r>
                            <m:r>
                              <m:rPr>
                                <m:nor/>
                                <m:brk m:alnAt="7"/>
                              </m:rPr>
                              <a:rPr lang="es-MX" sz="1800" b="1" i="0" smtClean="0">
                                <a:ea typeface="Cambria Math" panose="02040503050406030204" pitchFamily="18" charset="0"/>
                                <a:cs typeface="Calibri" panose="020F0502020204030204" pitchFamily="34" charset="0"/>
                              </a:rPr>
                              <m:t>S</m:t>
                            </m:r>
                            <m:r>
                              <m:rPr>
                                <m:nor/>
                              </m:rPr>
                              <a:rPr lang="es-MX" sz="1800" b="1" i="0" smtClean="0">
                                <a:ea typeface="Cambria Math" panose="02040503050406030204" pitchFamily="18" charset="0"/>
                                <a:cs typeface="Calibri" panose="020F0502020204030204" pitchFamily="34" charset="0"/>
                              </a:rPr>
                              <m:t>E</m:t>
                            </m:r>
                            <m:r>
                              <m:rPr>
                                <m:nor/>
                              </m:rPr>
                              <a:rPr lang="es-MX" sz="1800" b="1" i="0" smtClean="0">
                                <a:ea typeface="Cambria Math" panose="02040503050406030204" pitchFamily="18" charset="0"/>
                                <a:cs typeface="Calibri" panose="020F0502020204030204" pitchFamily="34" charset="0"/>
                              </a:rPr>
                              <m:t> </m:t>
                            </m:r>
                            <m:r>
                              <m:rPr>
                                <m:nor/>
                              </m:rPr>
                              <a:rPr lang="es-MX" sz="1800" b="1" i="0" smtClean="0">
                                <a:ea typeface="Cambria Math" panose="02040503050406030204" pitchFamily="18" charset="0"/>
                                <a:cs typeface="Calibri" panose="020F0502020204030204" pitchFamily="34" charset="0"/>
                              </a:rPr>
                              <m:t>ENCUENTRA</m:t>
                            </m:r>
                            <m:r>
                              <m:rPr>
                                <m:nor/>
                              </m:rPr>
                              <a:rPr lang="es-MX" sz="1800" b="1" i="0" smtClean="0">
                                <a:ea typeface="Cambria Math" panose="02040503050406030204" pitchFamily="18" charset="0"/>
                                <a:cs typeface="Calibri" panose="020F0502020204030204" pitchFamily="34" charset="0"/>
                              </a:rPr>
                              <m:t> </m:t>
                            </m:r>
                            <m:r>
                              <m:rPr>
                                <m:nor/>
                              </m:rPr>
                              <a:rPr lang="es-MX" sz="1800" b="1" i="0" smtClean="0">
                                <a:ea typeface="Cambria Math" panose="02040503050406030204" pitchFamily="18" charset="0"/>
                                <a:cs typeface="Calibri" panose="020F0502020204030204" pitchFamily="34" charset="0"/>
                              </a:rPr>
                              <m:t>EL</m:t>
                            </m:r>
                            <m:r>
                              <m:rPr>
                                <m:nor/>
                              </m:rPr>
                              <a:rPr lang="es-MX" sz="1800" b="1" i="0" smtClean="0">
                                <a:ea typeface="Cambria Math" panose="02040503050406030204" pitchFamily="18" charset="0"/>
                                <a:cs typeface="Calibri" panose="020F0502020204030204" pitchFamily="34" charset="0"/>
                              </a:rPr>
                              <m:t> 68,27% </m:t>
                            </m:r>
                            <m:r>
                              <m:rPr>
                                <m:nor/>
                              </m:rPr>
                              <a:rPr lang="es-MX" sz="1800" b="1" i="0" smtClean="0">
                                <a:ea typeface="Cambria Math" panose="02040503050406030204" pitchFamily="18" charset="0"/>
                                <a:cs typeface="Calibri" panose="020F0502020204030204" pitchFamily="34" charset="0"/>
                              </a:rPr>
                              <m:t>DE</m:t>
                            </m:r>
                            <m:r>
                              <m:rPr>
                                <m:nor/>
                              </m:rPr>
                              <a:rPr lang="es-MX" sz="1800" b="1" i="0" smtClean="0">
                                <a:ea typeface="Cambria Math" panose="02040503050406030204" pitchFamily="18" charset="0"/>
                                <a:cs typeface="Calibri" panose="020F0502020204030204" pitchFamily="34" charset="0"/>
                              </a:rPr>
                              <m:t> </m:t>
                            </m:r>
                            <m:r>
                              <m:rPr>
                                <m:nor/>
                              </m:rPr>
                              <a:rPr lang="es-MX" sz="1800" b="1" i="0" smtClean="0">
                                <a:ea typeface="Cambria Math" panose="02040503050406030204" pitchFamily="18" charset="0"/>
                                <a:cs typeface="Calibri" panose="020F0502020204030204" pitchFamily="34" charset="0"/>
                              </a:rPr>
                              <m:t>LOS</m:t>
                            </m:r>
                            <m:r>
                              <m:rPr>
                                <m:nor/>
                              </m:rPr>
                              <a:rPr lang="es-MX" sz="1800" b="1" i="0" smtClean="0">
                                <a:ea typeface="Cambria Math" panose="02040503050406030204" pitchFamily="18" charset="0"/>
                                <a:cs typeface="Calibri" panose="020F0502020204030204" pitchFamily="34" charset="0"/>
                              </a:rPr>
                              <m:t> </m:t>
                            </m:r>
                            <m:r>
                              <m:rPr>
                                <m:nor/>
                              </m:rPr>
                              <a:rPr lang="es-MX" sz="1800" b="1" i="0" smtClean="0">
                                <a:ea typeface="Cambria Math" panose="02040503050406030204" pitchFamily="18" charset="0"/>
                                <a:cs typeface="Calibri" panose="020F0502020204030204" pitchFamily="34" charset="0"/>
                              </a:rPr>
                              <m:t>DATOS</m:t>
                            </m:r>
                          </m:e>
                        </m:mr>
                        <m:mr>
                          <m:e>
                            <m:r>
                              <m:rPr>
                                <m:nor/>
                                <m:brk m:alnAt="7"/>
                              </m:rPr>
                              <a:rPr lang="es-MX" sz="1800" b="1">
                                <a:cs typeface="Calibri" panose="020F0502020204030204" pitchFamily="34" charset="0"/>
                              </a:rPr>
                              <m:t>E</m:t>
                            </m:r>
                            <m:r>
                              <m:rPr>
                                <m:nor/>
                              </m:rPr>
                              <a:rPr lang="es-MX" sz="1800" b="1">
                                <a:cs typeface="Calibri" panose="020F0502020204030204" pitchFamily="34" charset="0"/>
                              </a:rPr>
                              <m:t>N</m:t>
                            </m:r>
                            <m:r>
                              <m:rPr>
                                <m:nor/>
                              </m:rPr>
                              <a:rPr lang="es-MX" sz="1800" b="1">
                                <a:cs typeface="Calibri" panose="020F0502020204030204" pitchFamily="34" charset="0"/>
                              </a:rPr>
                              <m:t> </m:t>
                            </m:r>
                            <m:r>
                              <m:rPr>
                                <m:nor/>
                              </m:rPr>
                              <a:rPr lang="es-MX" sz="1800" b="1">
                                <a:cs typeface="Calibri" panose="020F0502020204030204" pitchFamily="34" charset="0"/>
                              </a:rPr>
                              <m:t>EL</m:t>
                            </m:r>
                            <m:r>
                              <m:rPr>
                                <m:nor/>
                              </m:rPr>
                              <a:rPr lang="es-MX" sz="1800" b="1">
                                <a:cs typeface="Calibri" panose="020F0502020204030204" pitchFamily="34" charset="0"/>
                              </a:rPr>
                              <m:t> </m:t>
                            </m:r>
                            <m:r>
                              <m:rPr>
                                <m:nor/>
                              </m:rPr>
                              <a:rPr lang="es-MX" sz="1800" b="1">
                                <a:cs typeface="Calibri" panose="020F0502020204030204" pitchFamily="34" charset="0"/>
                              </a:rPr>
                              <m:t>INTERVALO</m:t>
                            </m:r>
                            <m:r>
                              <m:rPr>
                                <m:nor/>
                              </m:rPr>
                              <a:rPr lang="es-MX" sz="1800" b="1">
                                <a:cs typeface="Calibri" panose="020F0502020204030204" pitchFamily="34" charset="0"/>
                              </a:rPr>
                              <m:t> </m:t>
                            </m:r>
                            <m:d>
                              <m:dPr>
                                <m:begChr m:val="["/>
                                <m:endChr m:val="]"/>
                                <m:ctrlPr>
                                  <a:rPr lang="es-MX" sz="1800" b="1" i="1">
                                    <a:latin typeface="Cambria Math" panose="02040503050406030204" pitchFamily="18" charset="0"/>
                                    <a:ea typeface="Cambria Math" panose="02040503050406030204" pitchFamily="18" charset="0"/>
                                  </a:rPr>
                                </m:ctrlPr>
                              </m:dPr>
                              <m:e>
                                <m:r>
                                  <m:rPr>
                                    <m:nor/>
                                  </m:rPr>
                                  <a:rPr lang="es-MX" sz="1800" b="1">
                                    <a:ea typeface="Cambria Math" panose="02040503050406030204" pitchFamily="18" charset="0"/>
                                    <a:cs typeface="Calibri" panose="020F0502020204030204" pitchFamily="34" charset="0"/>
                                  </a:rPr>
                                  <m:t>−</m:t>
                                </m:r>
                                <m:r>
                                  <m:rPr>
                                    <m:nor/>
                                  </m:rPr>
                                  <a:rPr lang="es-MX" sz="1800" b="1" i="0" smtClean="0">
                                    <a:ea typeface="Cambria Math" panose="02040503050406030204" pitchFamily="18" charset="0"/>
                                    <a:cs typeface="Calibri" panose="020F0502020204030204" pitchFamily="34" charset="0"/>
                                  </a:rPr>
                                  <m:t>2</m:t>
                                </m:r>
                                <m:r>
                                  <m:rPr>
                                    <m:nor/>
                                  </m:rPr>
                                  <a:rPr lang="es-MX" sz="1800" b="1">
                                    <a:ea typeface="Cambria Math" panose="02040503050406030204" pitchFamily="18" charset="0"/>
                                    <a:cs typeface="Calibri" panose="020F0502020204030204" pitchFamily="34" charset="0"/>
                                  </a:rPr>
                                  <m:t>,</m:t>
                                </m:r>
                                <m:r>
                                  <a:rPr lang="es-MX" sz="1800" b="1" i="1" smtClean="0">
                                    <a:latin typeface="Cambria Math" panose="02040503050406030204" pitchFamily="18" charset="0"/>
                                    <a:ea typeface="Cambria Math" panose="02040503050406030204" pitchFamily="18" charset="0"/>
                                    <a:cs typeface="Calibri" panose="020F0502020204030204" pitchFamily="34" charset="0"/>
                                  </a:rPr>
                                  <m:t>𝟐</m:t>
                                </m:r>
                              </m:e>
                            </m:d>
                            <m:r>
                              <m:rPr>
                                <m:nor/>
                                <m:brk m:alnAt="7"/>
                              </m:rPr>
                              <a:rPr lang="es-MX" sz="1800" b="1">
                                <a:latin typeface="Cambria Math" panose="02040503050406030204" pitchFamily="18" charset="0"/>
                                <a:ea typeface="Cambria Math" panose="02040503050406030204" pitchFamily="18" charset="0"/>
                              </a:rPr>
                              <m:t>,</m:t>
                            </m:r>
                            <m:r>
                              <m:rPr>
                                <m:nor/>
                              </m:rPr>
                              <a:rPr lang="es-MX" sz="1800" b="1">
                                <a:latin typeface="Cambria Math" panose="02040503050406030204" pitchFamily="18" charset="0"/>
                                <a:ea typeface="Cambria Math" panose="02040503050406030204" pitchFamily="18" charset="0"/>
                              </a:rPr>
                              <m:t> </m:t>
                            </m:r>
                            <m:r>
                              <m:rPr>
                                <m:nor/>
                                <m:brk m:alnAt="7"/>
                              </m:rPr>
                              <a:rPr lang="es-MX" sz="1800" b="1">
                                <a:ea typeface="Cambria Math" panose="02040503050406030204" pitchFamily="18" charset="0"/>
                                <a:cs typeface="Calibri" panose="020F0502020204030204" pitchFamily="34" charset="0"/>
                              </a:rPr>
                              <m:t>S</m:t>
                            </m:r>
                            <m:r>
                              <m:rPr>
                                <m:nor/>
                              </m:rPr>
                              <a:rPr lang="es-MX" sz="1800" b="1">
                                <a:ea typeface="Cambria Math" panose="02040503050406030204" pitchFamily="18" charset="0"/>
                                <a:cs typeface="Calibri" panose="020F0502020204030204" pitchFamily="34" charset="0"/>
                              </a:rPr>
                              <m:t>E</m:t>
                            </m:r>
                            <m:r>
                              <m:rPr>
                                <m:nor/>
                              </m:rPr>
                              <a:rPr lang="es-MX" sz="1800" b="1">
                                <a:ea typeface="Cambria Math" panose="02040503050406030204" pitchFamily="18" charset="0"/>
                                <a:cs typeface="Calibri" panose="020F0502020204030204" pitchFamily="34" charset="0"/>
                              </a:rPr>
                              <m:t> </m:t>
                            </m:r>
                            <m:r>
                              <m:rPr>
                                <m:nor/>
                              </m:rPr>
                              <a:rPr lang="es-MX" sz="1800" b="1">
                                <a:ea typeface="Cambria Math" panose="02040503050406030204" pitchFamily="18" charset="0"/>
                                <a:cs typeface="Calibri" panose="020F0502020204030204" pitchFamily="34" charset="0"/>
                              </a:rPr>
                              <m:t>ENCUENTRA</m:t>
                            </m:r>
                            <m:r>
                              <m:rPr>
                                <m:nor/>
                              </m:rPr>
                              <a:rPr lang="es-MX" sz="1800" b="1">
                                <a:ea typeface="Cambria Math" panose="02040503050406030204" pitchFamily="18" charset="0"/>
                                <a:cs typeface="Calibri" panose="020F0502020204030204" pitchFamily="34" charset="0"/>
                              </a:rPr>
                              <m:t> </m:t>
                            </m:r>
                            <m:r>
                              <m:rPr>
                                <m:nor/>
                              </m:rPr>
                              <a:rPr lang="es-MX" sz="1800" b="1">
                                <a:ea typeface="Cambria Math" panose="02040503050406030204" pitchFamily="18" charset="0"/>
                                <a:cs typeface="Calibri" panose="020F0502020204030204" pitchFamily="34" charset="0"/>
                              </a:rPr>
                              <m:t>EL</m:t>
                            </m:r>
                            <m:r>
                              <m:rPr>
                                <m:nor/>
                              </m:rPr>
                              <a:rPr lang="es-MX" sz="1800" b="1">
                                <a:ea typeface="Cambria Math" panose="02040503050406030204" pitchFamily="18" charset="0"/>
                                <a:cs typeface="Calibri" panose="020F0502020204030204" pitchFamily="34" charset="0"/>
                              </a:rPr>
                              <m:t> 95,45% </m:t>
                            </m:r>
                            <m:r>
                              <m:rPr>
                                <m:nor/>
                              </m:rPr>
                              <a:rPr lang="es-MX" sz="1800" b="1">
                                <a:ea typeface="Cambria Math" panose="02040503050406030204" pitchFamily="18" charset="0"/>
                                <a:cs typeface="Calibri" panose="020F0502020204030204" pitchFamily="34" charset="0"/>
                              </a:rPr>
                              <m:t>DE</m:t>
                            </m:r>
                            <m:r>
                              <m:rPr>
                                <m:nor/>
                              </m:rPr>
                              <a:rPr lang="es-MX" sz="1800" b="1">
                                <a:ea typeface="Cambria Math" panose="02040503050406030204" pitchFamily="18" charset="0"/>
                                <a:cs typeface="Calibri" panose="020F0502020204030204" pitchFamily="34" charset="0"/>
                              </a:rPr>
                              <m:t> </m:t>
                            </m:r>
                            <m:r>
                              <m:rPr>
                                <m:nor/>
                              </m:rPr>
                              <a:rPr lang="es-MX" sz="1800" b="1">
                                <a:ea typeface="Cambria Math" panose="02040503050406030204" pitchFamily="18" charset="0"/>
                                <a:cs typeface="Calibri" panose="020F0502020204030204" pitchFamily="34" charset="0"/>
                              </a:rPr>
                              <m:t>LOS</m:t>
                            </m:r>
                            <m:r>
                              <m:rPr>
                                <m:nor/>
                              </m:rPr>
                              <a:rPr lang="es-MX" sz="1800" b="1">
                                <a:ea typeface="Cambria Math" panose="02040503050406030204" pitchFamily="18" charset="0"/>
                                <a:cs typeface="Calibri" panose="020F0502020204030204" pitchFamily="34" charset="0"/>
                              </a:rPr>
                              <m:t> </m:t>
                            </m:r>
                            <m:r>
                              <m:rPr>
                                <m:nor/>
                              </m:rPr>
                              <a:rPr lang="es-MX" sz="1800" b="1">
                                <a:ea typeface="Cambria Math" panose="02040503050406030204" pitchFamily="18" charset="0"/>
                                <a:cs typeface="Calibri" panose="020F0502020204030204" pitchFamily="34" charset="0"/>
                              </a:rPr>
                              <m:t>DATOS</m:t>
                            </m:r>
                          </m:e>
                        </m:mr>
                        <m:mr>
                          <m:e>
                            <m:r>
                              <m:rPr>
                                <m:nor/>
                                <m:brk m:alnAt="7"/>
                              </m:rPr>
                              <a:rPr lang="es-MX" sz="1800" b="1">
                                <a:cs typeface="Calibri" panose="020F0502020204030204" pitchFamily="34" charset="0"/>
                              </a:rPr>
                              <m:t>E</m:t>
                            </m:r>
                            <m:r>
                              <m:rPr>
                                <m:nor/>
                              </m:rPr>
                              <a:rPr lang="es-MX" sz="1800" b="1">
                                <a:cs typeface="Calibri" panose="020F0502020204030204" pitchFamily="34" charset="0"/>
                              </a:rPr>
                              <m:t>N</m:t>
                            </m:r>
                            <m:r>
                              <m:rPr>
                                <m:nor/>
                              </m:rPr>
                              <a:rPr lang="es-MX" sz="1800" b="1">
                                <a:cs typeface="Calibri" panose="020F0502020204030204" pitchFamily="34" charset="0"/>
                              </a:rPr>
                              <m:t> </m:t>
                            </m:r>
                            <m:r>
                              <m:rPr>
                                <m:nor/>
                              </m:rPr>
                              <a:rPr lang="es-MX" sz="1800" b="1">
                                <a:cs typeface="Calibri" panose="020F0502020204030204" pitchFamily="34" charset="0"/>
                              </a:rPr>
                              <m:t>EL</m:t>
                            </m:r>
                            <m:r>
                              <m:rPr>
                                <m:nor/>
                              </m:rPr>
                              <a:rPr lang="es-MX" sz="1800" b="1">
                                <a:cs typeface="Calibri" panose="020F0502020204030204" pitchFamily="34" charset="0"/>
                              </a:rPr>
                              <m:t> </m:t>
                            </m:r>
                            <m:r>
                              <m:rPr>
                                <m:nor/>
                              </m:rPr>
                              <a:rPr lang="es-MX" sz="1800" b="1">
                                <a:cs typeface="Calibri" panose="020F0502020204030204" pitchFamily="34" charset="0"/>
                              </a:rPr>
                              <m:t>INTERVALO</m:t>
                            </m:r>
                            <m:r>
                              <m:rPr>
                                <m:nor/>
                              </m:rPr>
                              <a:rPr lang="es-MX" sz="1800" b="1">
                                <a:cs typeface="Calibri" panose="020F0502020204030204" pitchFamily="34" charset="0"/>
                              </a:rPr>
                              <m:t> </m:t>
                            </m:r>
                            <m:d>
                              <m:dPr>
                                <m:begChr m:val="["/>
                                <m:endChr m:val="]"/>
                                <m:ctrlPr>
                                  <a:rPr lang="es-MX" sz="1800" b="1" i="1">
                                    <a:latin typeface="Cambria Math" panose="02040503050406030204" pitchFamily="18" charset="0"/>
                                    <a:ea typeface="Cambria Math" panose="02040503050406030204" pitchFamily="18" charset="0"/>
                                  </a:rPr>
                                </m:ctrlPr>
                              </m:dPr>
                              <m:e>
                                <m:r>
                                  <m:rPr>
                                    <m:nor/>
                                  </m:rPr>
                                  <a:rPr lang="es-MX" sz="1800" b="1">
                                    <a:ea typeface="Cambria Math" panose="02040503050406030204" pitchFamily="18" charset="0"/>
                                    <a:cs typeface="Calibri" panose="020F0502020204030204" pitchFamily="34" charset="0"/>
                                  </a:rPr>
                                  <m:t>−</m:t>
                                </m:r>
                                <m:r>
                                  <m:rPr>
                                    <m:nor/>
                                  </m:rPr>
                                  <a:rPr lang="es-MX" sz="1800" b="1" i="0" smtClean="0">
                                    <a:ea typeface="Cambria Math" panose="02040503050406030204" pitchFamily="18" charset="0"/>
                                    <a:cs typeface="Calibri" panose="020F0502020204030204" pitchFamily="34" charset="0"/>
                                  </a:rPr>
                                  <m:t>3</m:t>
                                </m:r>
                                <m:r>
                                  <m:rPr>
                                    <m:nor/>
                                  </m:rPr>
                                  <a:rPr lang="es-MX" sz="1800" b="1">
                                    <a:ea typeface="Cambria Math" panose="02040503050406030204" pitchFamily="18" charset="0"/>
                                    <a:cs typeface="Calibri" panose="020F0502020204030204" pitchFamily="34" charset="0"/>
                                  </a:rPr>
                                  <m:t>,</m:t>
                                </m:r>
                                <m:r>
                                  <a:rPr lang="es-MX" sz="1800" b="1" i="1" smtClean="0">
                                    <a:latin typeface="Cambria Math" panose="02040503050406030204" pitchFamily="18" charset="0"/>
                                    <a:ea typeface="Cambria Math" panose="02040503050406030204" pitchFamily="18" charset="0"/>
                                    <a:cs typeface="Calibri" panose="020F0502020204030204" pitchFamily="34" charset="0"/>
                                  </a:rPr>
                                  <m:t>𝟑</m:t>
                                </m:r>
                              </m:e>
                            </m:d>
                            <m:r>
                              <m:rPr>
                                <m:nor/>
                                <m:brk m:alnAt="7"/>
                              </m:rPr>
                              <a:rPr lang="es-MX" sz="1800" b="1">
                                <a:latin typeface="Cambria Math" panose="02040503050406030204" pitchFamily="18" charset="0"/>
                                <a:ea typeface="Cambria Math" panose="02040503050406030204" pitchFamily="18" charset="0"/>
                              </a:rPr>
                              <m:t>,</m:t>
                            </m:r>
                            <m:r>
                              <m:rPr>
                                <m:nor/>
                              </m:rPr>
                              <a:rPr lang="es-MX" sz="1800" b="1">
                                <a:latin typeface="Cambria Math" panose="02040503050406030204" pitchFamily="18" charset="0"/>
                                <a:ea typeface="Cambria Math" panose="02040503050406030204" pitchFamily="18" charset="0"/>
                              </a:rPr>
                              <m:t> </m:t>
                            </m:r>
                            <m:r>
                              <m:rPr>
                                <m:nor/>
                                <m:brk m:alnAt="7"/>
                              </m:rPr>
                              <a:rPr lang="es-MX" sz="1800" b="1">
                                <a:ea typeface="Cambria Math" panose="02040503050406030204" pitchFamily="18" charset="0"/>
                                <a:cs typeface="Calibri" panose="020F0502020204030204" pitchFamily="34" charset="0"/>
                              </a:rPr>
                              <m:t>S</m:t>
                            </m:r>
                            <m:r>
                              <m:rPr>
                                <m:nor/>
                              </m:rPr>
                              <a:rPr lang="es-MX" sz="1800" b="1">
                                <a:ea typeface="Cambria Math" panose="02040503050406030204" pitchFamily="18" charset="0"/>
                                <a:cs typeface="Calibri" panose="020F0502020204030204" pitchFamily="34" charset="0"/>
                              </a:rPr>
                              <m:t>E</m:t>
                            </m:r>
                            <m:r>
                              <m:rPr>
                                <m:nor/>
                              </m:rPr>
                              <a:rPr lang="es-MX" sz="1800" b="1">
                                <a:ea typeface="Cambria Math" panose="02040503050406030204" pitchFamily="18" charset="0"/>
                                <a:cs typeface="Calibri" panose="020F0502020204030204" pitchFamily="34" charset="0"/>
                              </a:rPr>
                              <m:t> </m:t>
                            </m:r>
                            <m:r>
                              <m:rPr>
                                <m:nor/>
                              </m:rPr>
                              <a:rPr lang="es-MX" sz="1800" b="1">
                                <a:ea typeface="Cambria Math" panose="02040503050406030204" pitchFamily="18" charset="0"/>
                                <a:cs typeface="Calibri" panose="020F0502020204030204" pitchFamily="34" charset="0"/>
                              </a:rPr>
                              <m:t>ENCUENTRA</m:t>
                            </m:r>
                            <m:r>
                              <m:rPr>
                                <m:nor/>
                              </m:rPr>
                              <a:rPr lang="es-MX" sz="1800" b="1">
                                <a:ea typeface="Cambria Math" panose="02040503050406030204" pitchFamily="18" charset="0"/>
                                <a:cs typeface="Calibri" panose="020F0502020204030204" pitchFamily="34" charset="0"/>
                              </a:rPr>
                              <m:t> </m:t>
                            </m:r>
                            <m:r>
                              <m:rPr>
                                <m:nor/>
                              </m:rPr>
                              <a:rPr lang="es-MX" sz="1800" b="1">
                                <a:ea typeface="Cambria Math" panose="02040503050406030204" pitchFamily="18" charset="0"/>
                                <a:cs typeface="Calibri" panose="020F0502020204030204" pitchFamily="34" charset="0"/>
                              </a:rPr>
                              <m:t>EL</m:t>
                            </m:r>
                            <m:r>
                              <m:rPr>
                                <m:nor/>
                              </m:rPr>
                              <a:rPr lang="es-MX" sz="1800" b="1">
                                <a:ea typeface="Cambria Math" panose="02040503050406030204" pitchFamily="18" charset="0"/>
                                <a:cs typeface="Calibri" panose="020F0502020204030204" pitchFamily="34" charset="0"/>
                              </a:rPr>
                              <m:t> 99,73% </m:t>
                            </m:r>
                            <m:r>
                              <m:rPr>
                                <m:nor/>
                              </m:rPr>
                              <a:rPr lang="es-MX" sz="1800" b="1">
                                <a:ea typeface="Cambria Math" panose="02040503050406030204" pitchFamily="18" charset="0"/>
                                <a:cs typeface="Calibri" panose="020F0502020204030204" pitchFamily="34" charset="0"/>
                              </a:rPr>
                              <m:t>DE</m:t>
                            </m:r>
                            <m:r>
                              <m:rPr>
                                <m:nor/>
                              </m:rPr>
                              <a:rPr lang="es-MX" sz="1800" b="1">
                                <a:ea typeface="Cambria Math" panose="02040503050406030204" pitchFamily="18" charset="0"/>
                                <a:cs typeface="Calibri" panose="020F0502020204030204" pitchFamily="34" charset="0"/>
                              </a:rPr>
                              <m:t> </m:t>
                            </m:r>
                            <m:r>
                              <m:rPr>
                                <m:nor/>
                              </m:rPr>
                              <a:rPr lang="es-MX" sz="1800" b="1">
                                <a:ea typeface="Cambria Math" panose="02040503050406030204" pitchFamily="18" charset="0"/>
                                <a:cs typeface="Calibri" panose="020F0502020204030204" pitchFamily="34" charset="0"/>
                              </a:rPr>
                              <m:t>LOS</m:t>
                            </m:r>
                            <m:r>
                              <m:rPr>
                                <m:nor/>
                              </m:rPr>
                              <a:rPr lang="es-MX" sz="1800" b="1">
                                <a:ea typeface="Cambria Math" panose="02040503050406030204" pitchFamily="18" charset="0"/>
                                <a:cs typeface="Calibri" panose="020F0502020204030204" pitchFamily="34" charset="0"/>
                              </a:rPr>
                              <m:t> </m:t>
                            </m:r>
                            <m:r>
                              <m:rPr>
                                <m:nor/>
                              </m:rPr>
                              <a:rPr lang="es-MX" sz="1800" b="1">
                                <a:ea typeface="Cambria Math" panose="02040503050406030204" pitchFamily="18" charset="0"/>
                                <a:cs typeface="Calibri" panose="020F0502020204030204" pitchFamily="34" charset="0"/>
                              </a:rPr>
                              <m:t>DATOS</m:t>
                            </m:r>
                          </m:e>
                        </m:mr>
                      </m:m>
                    </m:oMath>
                  </m:oMathPara>
                </a14:m>
                <a:endParaRPr lang="es-ES" sz="1800" b="1" dirty="0">
                  <a:cs typeface="Calibri" panose="020F0502020204030204" pitchFamily="34" charset="0"/>
                </a:endParaRPr>
              </a:p>
            </p:txBody>
          </p:sp>
        </mc:Choice>
        <mc:Fallback>
          <p:sp>
            <p:nvSpPr>
              <p:cNvPr id="4" name="CuadroTexto 3"/>
              <p:cNvSpPr txBox="1">
                <a:spLocks noRot="1" noChangeAspect="1" noMove="1" noResize="1" noEditPoints="1" noAdjustHandles="1" noChangeArrowheads="1" noChangeShapeType="1" noTextEdit="1"/>
              </p:cNvSpPr>
              <p:nvPr/>
            </p:nvSpPr>
            <p:spPr>
              <a:xfrm>
                <a:off x="3308361" y="2519086"/>
                <a:ext cx="6597639" cy="825803"/>
              </a:xfrm>
              <a:prstGeom prst="rect">
                <a:avLst/>
              </a:prstGeom>
              <a:blipFill rotWithShape="0">
                <a:blip r:embed="rId5"/>
                <a:stretch>
                  <a:fillRect r="-14695"/>
                </a:stretch>
              </a:blipFill>
            </p:spPr>
            <p:txBody>
              <a:bodyPr/>
              <a:lstStyle/>
              <a:p>
                <a:r>
                  <a:rPr lang="es-ES">
                    <a:noFill/>
                  </a:rPr>
                  <a:t> </a:t>
                </a:r>
              </a:p>
            </p:txBody>
          </p:sp>
        </mc:Fallback>
      </mc:AlternateContent>
      <p:grpSp>
        <p:nvGrpSpPr>
          <p:cNvPr id="33805" name="Grupo 33804"/>
          <p:cNvGrpSpPr/>
          <p:nvPr/>
        </p:nvGrpSpPr>
        <p:grpSpPr>
          <a:xfrm>
            <a:off x="4841589" y="3533613"/>
            <a:ext cx="3135747" cy="3135747"/>
            <a:chOff x="4592960" y="3428224"/>
            <a:chExt cx="3135747" cy="3135747"/>
          </a:xfrm>
        </p:grpSpPr>
        <p:pic>
          <p:nvPicPr>
            <p:cNvPr id="6" name="Imagen 5"/>
            <p:cNvPicPr>
              <a:picLocks noChangeAspect="1"/>
            </p:cNvPicPr>
            <p:nvPr/>
          </p:nvPicPr>
          <p:blipFill>
            <a:blip r:embed="rId6"/>
            <a:stretch>
              <a:fillRect/>
            </a:stretch>
          </p:blipFill>
          <p:spPr>
            <a:xfrm>
              <a:off x="4592960" y="3428224"/>
              <a:ext cx="3135747" cy="3135747"/>
            </a:xfrm>
            <a:prstGeom prst="rect">
              <a:avLst/>
            </a:prstGeom>
          </p:spPr>
        </p:pic>
        <p:cxnSp>
          <p:nvCxnSpPr>
            <p:cNvPr id="26" name="Conector recto 25"/>
            <p:cNvCxnSpPr/>
            <p:nvPr/>
          </p:nvCxnSpPr>
          <p:spPr bwMode="auto">
            <a:xfrm>
              <a:off x="6676920" y="4149080"/>
              <a:ext cx="0" cy="1906364"/>
            </a:xfrm>
            <a:prstGeom prst="line">
              <a:avLst/>
            </a:prstGeom>
            <a:solidFill>
              <a:schemeClr val="accent1"/>
            </a:solidFill>
            <a:ln w="9525"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Conector recto 26"/>
            <p:cNvCxnSpPr/>
            <p:nvPr/>
          </p:nvCxnSpPr>
          <p:spPr bwMode="auto">
            <a:xfrm>
              <a:off x="6079727" y="4149080"/>
              <a:ext cx="0" cy="1906364"/>
            </a:xfrm>
            <a:prstGeom prst="line">
              <a:avLst/>
            </a:prstGeom>
            <a:solidFill>
              <a:schemeClr val="accent1"/>
            </a:solidFill>
            <a:ln w="9525"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Conector recto 27"/>
            <p:cNvCxnSpPr/>
            <p:nvPr/>
          </p:nvCxnSpPr>
          <p:spPr bwMode="auto">
            <a:xfrm>
              <a:off x="5774761" y="5589240"/>
              <a:ext cx="0" cy="466204"/>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Conector recto 28"/>
            <p:cNvCxnSpPr/>
            <p:nvPr/>
          </p:nvCxnSpPr>
          <p:spPr bwMode="auto">
            <a:xfrm>
              <a:off x="7032765" y="5589240"/>
              <a:ext cx="0" cy="466204"/>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Conector recto 29"/>
            <p:cNvCxnSpPr/>
            <p:nvPr/>
          </p:nvCxnSpPr>
          <p:spPr bwMode="auto">
            <a:xfrm>
              <a:off x="7329264" y="5805264"/>
              <a:ext cx="0" cy="250180"/>
            </a:xfrm>
            <a:prstGeom prst="line">
              <a:avLst/>
            </a:prstGeom>
            <a:solidFill>
              <a:schemeClr val="accent1"/>
            </a:solidFill>
            <a:ln w="9525" cap="flat" cmpd="sng" algn="ctr">
              <a:solidFill>
                <a:srgbClr val="9933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Conector recto 30"/>
            <p:cNvCxnSpPr/>
            <p:nvPr/>
          </p:nvCxnSpPr>
          <p:spPr bwMode="auto">
            <a:xfrm>
              <a:off x="5457056" y="5805264"/>
              <a:ext cx="0" cy="250180"/>
            </a:xfrm>
            <a:prstGeom prst="line">
              <a:avLst/>
            </a:prstGeom>
            <a:solidFill>
              <a:schemeClr val="accent1"/>
            </a:solidFill>
            <a:ln w="9525" cap="flat" cmpd="sng" algn="ctr">
              <a:solidFill>
                <a:srgbClr val="9933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793" name="CuadroTexto 33792"/>
            <p:cNvSpPr txBox="1"/>
            <p:nvPr/>
          </p:nvSpPr>
          <p:spPr>
            <a:xfrm flipH="1">
              <a:off x="6160958" y="4345359"/>
              <a:ext cx="478016" cy="307777"/>
            </a:xfrm>
            <a:prstGeom prst="rect">
              <a:avLst/>
            </a:prstGeom>
            <a:noFill/>
          </p:spPr>
          <p:txBody>
            <a:bodyPr wrap="none" rtlCol="0">
              <a:spAutoFit/>
            </a:bodyPr>
            <a:lstStyle/>
            <a:p>
              <a:r>
                <a:rPr lang="es-ES" sz="1400" b="1" dirty="0" smtClean="0">
                  <a:solidFill>
                    <a:srgbClr val="00B050"/>
                  </a:solidFill>
                  <a:sym typeface="Symbol" panose="05050102010706020507" pitchFamily="18" charset="2"/>
                </a:rPr>
                <a:t>1</a:t>
              </a:r>
              <a:endParaRPr lang="es-ES" sz="1400" b="1" dirty="0">
                <a:solidFill>
                  <a:srgbClr val="00B050"/>
                </a:solidFill>
              </a:endParaRPr>
            </a:p>
          </p:txBody>
        </p:sp>
        <p:sp>
          <p:nvSpPr>
            <p:cNvPr id="33804" name="Abrir llave 33803"/>
            <p:cNvSpPr/>
            <p:nvPr/>
          </p:nvSpPr>
          <p:spPr bwMode="auto">
            <a:xfrm rot="5400000" flipH="1" flipV="1">
              <a:off x="6248113" y="4131080"/>
              <a:ext cx="288000" cy="324000"/>
            </a:xfrm>
            <a:prstGeom prst="leftBrace">
              <a:avLst/>
            </a:prstGeom>
            <a:noFill/>
            <a:ln w="9525" cap="flat" cmpd="sng" algn="ctr">
              <a:solidFill>
                <a:srgbClr val="00B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0" lang="es-ES" sz="1900" b="0" i="0" u="none" strike="noStrike" cap="none" normalizeH="0" baseline="0" smtClean="0">
                <a:ln>
                  <a:noFill/>
                </a:ln>
                <a:solidFill>
                  <a:schemeClr val="tx1"/>
                </a:solidFill>
                <a:effectLst/>
                <a:latin typeface="Arial" charset="0"/>
              </a:endParaRPr>
            </a:p>
          </p:txBody>
        </p:sp>
        <p:sp>
          <p:nvSpPr>
            <p:cNvPr id="45" name="Abrir llave 44"/>
            <p:cNvSpPr/>
            <p:nvPr/>
          </p:nvSpPr>
          <p:spPr bwMode="auto">
            <a:xfrm rot="16200000" flipH="1">
              <a:off x="6269228" y="4815209"/>
              <a:ext cx="288000" cy="1260000"/>
            </a:xfrm>
            <a:prstGeom prst="leftBrace">
              <a:avLst/>
            </a:prstGeom>
            <a:no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0" lang="es-ES" sz="1900" b="0" i="0" u="none" strike="noStrike" cap="none" normalizeH="0" baseline="0" smtClean="0">
                <a:ln>
                  <a:noFill/>
                </a:ln>
                <a:solidFill>
                  <a:schemeClr val="tx1"/>
                </a:solidFill>
                <a:effectLst/>
                <a:latin typeface="Arial" charset="0"/>
              </a:endParaRPr>
            </a:p>
          </p:txBody>
        </p:sp>
        <p:sp>
          <p:nvSpPr>
            <p:cNvPr id="46" name="CuadroTexto 45"/>
            <p:cNvSpPr txBox="1"/>
            <p:nvPr/>
          </p:nvSpPr>
          <p:spPr>
            <a:xfrm flipH="1">
              <a:off x="6174220" y="4976740"/>
              <a:ext cx="478016" cy="307777"/>
            </a:xfrm>
            <a:prstGeom prst="rect">
              <a:avLst/>
            </a:prstGeom>
            <a:noFill/>
          </p:spPr>
          <p:txBody>
            <a:bodyPr wrap="none" rtlCol="0">
              <a:spAutoFit/>
            </a:bodyPr>
            <a:lstStyle/>
            <a:p>
              <a:r>
                <a:rPr lang="es-ES" sz="1400" b="1" dirty="0" smtClean="0">
                  <a:solidFill>
                    <a:srgbClr val="C00000"/>
                  </a:solidFill>
                  <a:sym typeface="Symbol" panose="05050102010706020507" pitchFamily="18" charset="2"/>
                </a:rPr>
                <a:t>2</a:t>
              </a:r>
              <a:endParaRPr lang="es-ES" sz="1400" b="1" dirty="0">
                <a:solidFill>
                  <a:srgbClr val="C00000"/>
                </a:solidFill>
              </a:endParaRPr>
            </a:p>
          </p:txBody>
        </p:sp>
        <p:sp>
          <p:nvSpPr>
            <p:cNvPr id="47" name="Abrir llave 46"/>
            <p:cNvSpPr/>
            <p:nvPr/>
          </p:nvSpPr>
          <p:spPr bwMode="auto">
            <a:xfrm rot="16200000" flipH="1">
              <a:off x="6249056" y="4930210"/>
              <a:ext cx="288000" cy="1872000"/>
            </a:xfrm>
            <a:prstGeom prst="leftBrace">
              <a:avLst/>
            </a:prstGeom>
            <a:noFill/>
            <a:ln w="9525" cap="flat" cmpd="sng" algn="ctr">
              <a:solidFill>
                <a:srgbClr val="9933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0" lang="es-ES" sz="1900" b="0" i="0" u="none" strike="noStrike" cap="none" normalizeH="0" baseline="0" smtClean="0">
                <a:ln>
                  <a:noFill/>
                </a:ln>
                <a:solidFill>
                  <a:schemeClr val="tx1"/>
                </a:solidFill>
                <a:effectLst/>
                <a:latin typeface="Arial" charset="0"/>
              </a:endParaRPr>
            </a:p>
          </p:txBody>
        </p:sp>
        <p:sp>
          <p:nvSpPr>
            <p:cNvPr id="50" name="CuadroTexto 49"/>
            <p:cNvSpPr txBox="1"/>
            <p:nvPr/>
          </p:nvSpPr>
          <p:spPr>
            <a:xfrm flipH="1">
              <a:off x="6145540" y="5468701"/>
              <a:ext cx="479618" cy="307777"/>
            </a:xfrm>
            <a:prstGeom prst="rect">
              <a:avLst/>
            </a:prstGeom>
            <a:noFill/>
          </p:spPr>
          <p:txBody>
            <a:bodyPr wrap="none" rtlCol="0">
              <a:spAutoFit/>
            </a:bodyPr>
            <a:lstStyle/>
            <a:p>
              <a:r>
                <a:rPr lang="es-ES" sz="1400" b="1" dirty="0" smtClean="0">
                  <a:solidFill>
                    <a:srgbClr val="9933FF"/>
                  </a:solidFill>
                  <a:sym typeface="Symbol" panose="05050102010706020507" pitchFamily="18" charset="2"/>
                </a:rPr>
                <a:t>3</a:t>
              </a:r>
              <a:endParaRPr lang="es-ES" sz="1400" b="1" dirty="0">
                <a:solidFill>
                  <a:srgbClr val="9933FF"/>
                </a:solidFill>
              </a:endParaRPr>
            </a:p>
          </p:txBody>
        </p:sp>
      </p:grpSp>
    </p:spTree>
    <p:extLst>
      <p:ext uri="{BB962C8B-B14F-4D97-AF65-F5344CB8AC3E}">
        <p14:creationId xmlns:p14="http://schemas.microsoft.com/office/powerpoint/2010/main" val="55116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3805"/>
                                        </p:tgtEl>
                                        <p:attrNameLst>
                                          <p:attrName>style.visibility</p:attrName>
                                        </p:attrNameLst>
                                      </p:cBhvr>
                                      <p:to>
                                        <p:strVal val="visible"/>
                                      </p:to>
                                    </p:set>
                                    <p:animEffect transition="in" filter="fade">
                                      <p:cBhvr>
                                        <p:cTn id="21" dur="1000"/>
                                        <p:tgtEl>
                                          <p:spTgt spid="33805"/>
                                        </p:tgtEl>
                                      </p:cBhvr>
                                    </p:animEffect>
                                    <p:anim calcmode="lin" valueType="num">
                                      <p:cBhvr>
                                        <p:cTn id="22" dur="1000" fill="hold"/>
                                        <p:tgtEl>
                                          <p:spTgt spid="33805"/>
                                        </p:tgtEl>
                                        <p:attrNameLst>
                                          <p:attrName>ppt_x</p:attrName>
                                        </p:attrNameLst>
                                      </p:cBhvr>
                                      <p:tavLst>
                                        <p:tav tm="0">
                                          <p:val>
                                            <p:strVal val="#ppt_x"/>
                                          </p:val>
                                        </p:tav>
                                        <p:tav tm="100000">
                                          <p:val>
                                            <p:strVal val="#ppt_x"/>
                                          </p:val>
                                        </p:tav>
                                      </p:tavLst>
                                    </p:anim>
                                    <p:anim calcmode="lin" valueType="num">
                                      <p:cBhvr>
                                        <p:cTn id="23" dur="1000" fill="hold"/>
                                        <p:tgtEl>
                                          <p:spTgt spid="338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4"/>
          <p:cNvSpPr>
            <a:spLocks noChangeArrowheads="1"/>
          </p:cNvSpPr>
          <p:nvPr/>
        </p:nvSpPr>
        <p:spPr bwMode="auto">
          <a:xfrm>
            <a:off x="2360613" y="1052513"/>
            <a:ext cx="66976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eaLnBrk="1" hangingPunct="1">
              <a:buClr>
                <a:srgbClr val="FFFF00"/>
              </a:buClr>
            </a:pPr>
            <a:r>
              <a:rPr lang="es-ES" b="1" dirty="0" smtClean="0">
                <a:cs typeface="Tahoma" panose="020B0604030504040204" pitchFamily="34" charset="0"/>
              </a:rPr>
              <a:t>¿POR QUÉ ES IMPORTANTE </a:t>
            </a:r>
            <a:r>
              <a:rPr lang="es-ES" b="1" dirty="0">
                <a:cs typeface="Tahoma" panose="020B0604030504040204" pitchFamily="34" charset="0"/>
              </a:rPr>
              <a:t>LA DISTRIBUCIÓN NORMAL?</a:t>
            </a:r>
          </a:p>
        </p:txBody>
      </p:sp>
      <p:sp>
        <p:nvSpPr>
          <p:cNvPr id="10" name="Rectangle 4"/>
          <p:cNvSpPr>
            <a:spLocks noChangeArrowheads="1"/>
          </p:cNvSpPr>
          <p:nvPr/>
        </p:nvSpPr>
        <p:spPr bwMode="auto">
          <a:xfrm>
            <a:off x="2216696" y="1541463"/>
            <a:ext cx="712946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buClr>
                <a:srgbClr val="FFFF00"/>
              </a:buClr>
            </a:pPr>
            <a:r>
              <a:rPr lang="es-ES" b="1" dirty="0">
                <a:solidFill>
                  <a:schemeClr val="bg2"/>
                </a:solidFill>
                <a:cs typeface="Tahoma" panose="020B0604030504040204" pitchFamily="34" charset="0"/>
              </a:rPr>
              <a:t>SITUACIÓN PROBLÉMICA: </a:t>
            </a:r>
            <a:r>
              <a:rPr lang="es-ES" b="1" dirty="0">
                <a:cs typeface="Tahoma" panose="020B0604030504040204" pitchFamily="34" charset="0"/>
              </a:rPr>
              <a:t>SEA UNA POBLACIÓN FORMADA POR 3 NÚMEROS (2,3,6). CONSIDEREMOS EN ESTA POBLACIÓN TODAS LAS POSIBLES MUESTRAS DE TAMAÑO 2 QUE PUEDAN EX-TRAERSE CON </a:t>
            </a:r>
            <a:r>
              <a:rPr lang="es-ES" b="1" dirty="0" smtClean="0">
                <a:cs typeface="Tahoma" panose="020B0604030504040204" pitchFamily="34" charset="0"/>
              </a:rPr>
              <a:t>REEMPLAZO Y </a:t>
            </a:r>
            <a:r>
              <a:rPr lang="es-ES" b="1" dirty="0">
                <a:cs typeface="Tahoma" panose="020B0604030504040204" pitchFamily="34" charset="0"/>
              </a:rPr>
              <a:t>DETERMINE LA MEDIA </a:t>
            </a:r>
            <a:r>
              <a:rPr lang="es-ES" b="1" dirty="0" smtClean="0">
                <a:cs typeface="Tahoma" panose="020B0604030504040204" pitchFamily="34" charset="0"/>
              </a:rPr>
              <a:t>POBLA-CIONAL </a:t>
            </a:r>
            <a:r>
              <a:rPr lang="es-ES" b="1" dirty="0">
                <a:cs typeface="Tahoma" panose="020B0604030504040204" pitchFamily="34" charset="0"/>
                <a:sym typeface="Symbol" panose="05050102010706020507" pitchFamily="18" charset="2"/>
              </a:rPr>
              <a:t>, LA MEDIA DE CADA MUESTRA y LA MEDIA DE TODAS LAS MUESTRAS HALLADAS.  COMPÁRELAS E INTERPRÉTELAS.</a:t>
            </a:r>
          </a:p>
        </p:txBody>
      </p:sp>
      <p:sp>
        <p:nvSpPr>
          <p:cNvPr id="11" name="8 Rectángulo"/>
          <p:cNvSpPr>
            <a:spLocks noRot="1" noChangeAspect="1" noMove="1" noResize="1" noEditPoints="1" noAdjustHandles="1" noChangeArrowheads="1" noChangeShapeType="1" noTextEdit="1"/>
          </p:cNvSpPr>
          <p:nvPr/>
        </p:nvSpPr>
        <p:spPr>
          <a:xfrm>
            <a:off x="128464" y="5949280"/>
            <a:ext cx="1224136" cy="400110"/>
          </a:xfrm>
          <a:prstGeom prst="rect">
            <a:avLst/>
          </a:prstGeom>
          <a:blipFill rotWithShape="0">
            <a:blip r:embed="rId2"/>
            <a:stretch>
              <a:fillRect r="-9950" b="-4545"/>
            </a:stretch>
          </a:blipFill>
        </p:spPr>
        <p:txBody>
          <a:bodyPr/>
          <a:lstStyle/>
          <a:p>
            <a:pPr>
              <a:defRPr/>
            </a:pPr>
            <a:r>
              <a:rPr lang="es-ES">
                <a:noFill/>
              </a:rPr>
              <a:t> </a:t>
            </a:r>
          </a:p>
        </p:txBody>
      </p:sp>
      <p:sp>
        <p:nvSpPr>
          <p:cNvPr id="12" name="16 Rectángulo"/>
          <p:cNvSpPr>
            <a:spLocks noChangeArrowheads="1"/>
          </p:cNvSpPr>
          <p:nvPr/>
        </p:nvSpPr>
        <p:spPr bwMode="auto">
          <a:xfrm>
            <a:off x="1381125" y="5589588"/>
            <a:ext cx="83518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b="1" dirty="0"/>
              <a:t>LA ESTADÍSTICA DEMUESTRA QUE ESTE RESULTADO ES VÁLIDO DE MANERA GENERAL, ES DECIR, </a:t>
            </a:r>
            <a:r>
              <a:rPr lang="es-ES" b="1" dirty="0">
                <a:solidFill>
                  <a:schemeClr val="bg2"/>
                </a:solidFill>
              </a:rPr>
              <a:t>LA DISTRIBUCIÓN MUESTRAL DE </a:t>
            </a:r>
            <a:r>
              <a:rPr lang="es-ES" b="1" dirty="0" smtClean="0">
                <a:solidFill>
                  <a:schemeClr val="bg2"/>
                </a:solidFill>
              </a:rPr>
              <a:t>LAS MEDIAS COINCIDE </a:t>
            </a:r>
            <a:r>
              <a:rPr lang="es-ES" b="1" dirty="0">
                <a:solidFill>
                  <a:schemeClr val="bg2"/>
                </a:solidFill>
              </a:rPr>
              <a:t>CON LA MEDIA POBLACIONAL (PARÁMETRO).</a:t>
            </a:r>
          </a:p>
        </p:txBody>
      </p:sp>
      <p:pic>
        <p:nvPicPr>
          <p:cNvPr id="15" name="Imagen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43908" y="3599680"/>
            <a:ext cx="5302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7" name="Text Box 4"/>
          <p:cNvSpPr txBox="1">
            <a:spLocks noChangeArrowheads="1"/>
          </p:cNvSpPr>
          <p:nvPr/>
        </p:nvSpPr>
        <p:spPr bwMode="auto">
          <a:xfrm>
            <a:off x="2505075" y="476250"/>
            <a:ext cx="655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pic>
        <p:nvPicPr>
          <p:cNvPr id="43018" name="Picture 14" descr="220px-Carl_Friedrich_Gauss_1840_by_Jens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8" y="549275"/>
            <a:ext cx="9620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9" name="Rectangle 15"/>
          <p:cNvSpPr>
            <a:spLocks noChangeArrowheads="1"/>
          </p:cNvSpPr>
          <p:nvPr/>
        </p:nvSpPr>
        <p:spPr bwMode="auto">
          <a:xfrm>
            <a:off x="200025" y="1825625"/>
            <a:ext cx="1728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pt-BR" sz="1200" b="1">
                <a:latin typeface="Arial" panose="020B0604020202020204" pitchFamily="34" charset="0"/>
                <a:cs typeface="Arial" panose="020B0604020202020204" pitchFamily="34" charset="0"/>
              </a:rPr>
              <a:t>Carl Friedrich Gauss</a:t>
            </a:r>
            <a:r>
              <a:rPr lang="es-ES" sz="1200" b="1"/>
              <a:t>.  MATEMÁTICO, FÍSICO</a:t>
            </a:r>
          </a:p>
          <a:p>
            <a:pPr algn="ctr"/>
            <a:r>
              <a:rPr lang="es-ES" sz="1200" b="1"/>
              <a:t> DR. EN FILOSOFÍA. </a:t>
            </a:r>
          </a:p>
          <a:p>
            <a:pPr algn="ctr"/>
            <a:r>
              <a:rPr lang="es-ES" sz="1200" b="1"/>
              <a:t>1777-1855</a:t>
            </a:r>
          </a:p>
        </p:txBody>
      </p:sp>
      <mc:AlternateContent xmlns:mc="http://schemas.openxmlformats.org/markup-compatibility/2006">
        <mc:Choice xmlns:a14="http://schemas.microsoft.com/office/drawing/2010/main" Requires="a14">
          <p:sp>
            <p:nvSpPr>
              <p:cNvPr id="2" name="CuadroTexto 1"/>
              <p:cNvSpPr txBox="1"/>
              <p:nvPr/>
            </p:nvSpPr>
            <p:spPr>
              <a:xfrm>
                <a:off x="2386013" y="4890160"/>
                <a:ext cx="5757923" cy="5259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ES" sz="1800" b="1" i="1" smtClean="0">
                              <a:latin typeface="Cambria Math" panose="02040503050406030204" pitchFamily="18" charset="0"/>
                            </a:rPr>
                          </m:ctrlPr>
                        </m:sSubPr>
                        <m:e>
                          <m:r>
                            <a:rPr lang="es-ES" sz="1800" b="1" i="0" smtClean="0">
                              <a:latin typeface="Cambria Math" panose="02040503050406030204" pitchFamily="18" charset="0"/>
                              <a:ea typeface="Cambria Math" panose="02040503050406030204" pitchFamily="18" charset="0"/>
                            </a:rPr>
                            <m:t>𝛍</m:t>
                          </m:r>
                        </m:e>
                        <m:sub>
                          <m:acc>
                            <m:accPr>
                              <m:chr m:val="̅"/>
                              <m:ctrlPr>
                                <a:rPr lang="es-ES" sz="1800" b="1" i="1" smtClean="0">
                                  <a:latin typeface="Cambria Math" panose="02040503050406030204" pitchFamily="18" charset="0"/>
                                </a:rPr>
                              </m:ctrlPr>
                            </m:accPr>
                            <m:e>
                              <m:r>
                                <a:rPr lang="pt-BR" sz="1800" b="1" i="0" smtClean="0">
                                  <a:latin typeface="Cambria Math" panose="02040503050406030204" pitchFamily="18" charset="0"/>
                                </a:rPr>
                                <m:t>𝐗</m:t>
                              </m:r>
                            </m:e>
                          </m:acc>
                        </m:sub>
                      </m:sSub>
                      <m:r>
                        <a:rPr lang="pt-BR" sz="1800" b="1" i="0" smtClean="0">
                          <a:latin typeface="Cambria Math" panose="02040503050406030204" pitchFamily="18" charset="0"/>
                        </a:rPr>
                        <m:t>=</m:t>
                      </m:r>
                      <m:f>
                        <m:fPr>
                          <m:ctrlPr>
                            <a:rPr lang="pt-BR" sz="1800" b="1" i="1" smtClean="0">
                              <a:latin typeface="Cambria Math" panose="02040503050406030204" pitchFamily="18" charset="0"/>
                            </a:rPr>
                          </m:ctrlPr>
                        </m:fPr>
                        <m:num>
                          <m:r>
                            <a:rPr lang="pt-BR" sz="1800" b="1" i="0" smtClean="0">
                              <a:latin typeface="Cambria Math" panose="02040503050406030204" pitchFamily="18" charset="0"/>
                            </a:rPr>
                            <m:t>𝟐</m:t>
                          </m:r>
                          <m:r>
                            <a:rPr lang="pt-BR" sz="1800" b="1" i="0" smtClean="0">
                              <a:latin typeface="Cambria Math" panose="02040503050406030204" pitchFamily="18" charset="0"/>
                            </a:rPr>
                            <m:t>+</m:t>
                          </m:r>
                          <m:r>
                            <a:rPr lang="pt-BR" sz="1800" b="1" i="0" smtClean="0">
                              <a:latin typeface="Cambria Math" panose="02040503050406030204" pitchFamily="18" charset="0"/>
                            </a:rPr>
                            <m:t>𝟐</m:t>
                          </m:r>
                          <m:r>
                            <a:rPr lang="pt-BR" sz="1800" b="1" i="0" smtClean="0">
                              <a:latin typeface="Cambria Math" panose="02040503050406030204" pitchFamily="18" charset="0"/>
                            </a:rPr>
                            <m:t>,</m:t>
                          </m:r>
                          <m:r>
                            <a:rPr lang="pt-BR" sz="1800" b="1" i="0" smtClean="0">
                              <a:latin typeface="Cambria Math" panose="02040503050406030204" pitchFamily="18" charset="0"/>
                            </a:rPr>
                            <m:t>𝟓</m:t>
                          </m:r>
                          <m:r>
                            <a:rPr lang="pt-BR" sz="1800" b="1" i="0" smtClean="0">
                              <a:latin typeface="Cambria Math" panose="02040503050406030204" pitchFamily="18" charset="0"/>
                            </a:rPr>
                            <m:t>+</m:t>
                          </m:r>
                          <m:r>
                            <a:rPr lang="pt-BR" sz="1800" b="1" i="0" smtClean="0">
                              <a:latin typeface="Cambria Math" panose="02040503050406030204" pitchFamily="18" charset="0"/>
                            </a:rPr>
                            <m:t>𝟒</m:t>
                          </m:r>
                          <m:r>
                            <a:rPr lang="pt-BR" sz="1800" b="1" i="0" smtClean="0">
                              <a:latin typeface="Cambria Math" panose="02040503050406030204" pitchFamily="18" charset="0"/>
                            </a:rPr>
                            <m:t>+</m:t>
                          </m:r>
                          <m:r>
                            <a:rPr lang="pt-BR" sz="1800" b="1" i="0" smtClean="0">
                              <a:latin typeface="Cambria Math" panose="02040503050406030204" pitchFamily="18" charset="0"/>
                            </a:rPr>
                            <m:t>𝟐</m:t>
                          </m:r>
                          <m:r>
                            <a:rPr lang="pt-BR" sz="1800" b="1" i="0" smtClean="0">
                              <a:latin typeface="Cambria Math" panose="02040503050406030204" pitchFamily="18" charset="0"/>
                            </a:rPr>
                            <m:t>,</m:t>
                          </m:r>
                          <m:r>
                            <a:rPr lang="pt-BR" sz="1800" b="1" i="0" smtClean="0">
                              <a:latin typeface="Cambria Math" panose="02040503050406030204" pitchFamily="18" charset="0"/>
                            </a:rPr>
                            <m:t>𝟓</m:t>
                          </m:r>
                          <m:r>
                            <a:rPr lang="pt-BR" sz="1800" b="1" i="0" smtClean="0">
                              <a:latin typeface="Cambria Math" panose="02040503050406030204" pitchFamily="18" charset="0"/>
                            </a:rPr>
                            <m:t>+</m:t>
                          </m:r>
                          <m:r>
                            <a:rPr lang="pt-BR" sz="1800" b="1" i="0" smtClean="0">
                              <a:latin typeface="Cambria Math" panose="02040503050406030204" pitchFamily="18" charset="0"/>
                            </a:rPr>
                            <m:t>𝟑</m:t>
                          </m:r>
                          <m:r>
                            <a:rPr lang="pt-BR" sz="1800" b="1" i="0" smtClean="0">
                              <a:latin typeface="Cambria Math" panose="02040503050406030204" pitchFamily="18" charset="0"/>
                            </a:rPr>
                            <m:t>+</m:t>
                          </m:r>
                          <m:r>
                            <a:rPr lang="pt-BR" sz="1800" b="1" i="0" smtClean="0">
                              <a:latin typeface="Cambria Math" panose="02040503050406030204" pitchFamily="18" charset="0"/>
                            </a:rPr>
                            <m:t>𝟒</m:t>
                          </m:r>
                          <m:r>
                            <a:rPr lang="pt-BR" sz="1800" b="1" i="0" smtClean="0">
                              <a:latin typeface="Cambria Math" panose="02040503050406030204" pitchFamily="18" charset="0"/>
                            </a:rPr>
                            <m:t>,</m:t>
                          </m:r>
                          <m:r>
                            <a:rPr lang="pt-BR" sz="1800" b="1" i="0" smtClean="0">
                              <a:latin typeface="Cambria Math" panose="02040503050406030204" pitchFamily="18" charset="0"/>
                            </a:rPr>
                            <m:t>𝟓</m:t>
                          </m:r>
                          <m:r>
                            <a:rPr lang="pt-BR" sz="1800" b="1" i="0" smtClean="0">
                              <a:latin typeface="Cambria Math" panose="02040503050406030204" pitchFamily="18" charset="0"/>
                            </a:rPr>
                            <m:t>+</m:t>
                          </m:r>
                          <m:r>
                            <a:rPr lang="pt-BR" sz="1800" b="1" i="0" smtClean="0">
                              <a:latin typeface="Cambria Math" panose="02040503050406030204" pitchFamily="18" charset="0"/>
                            </a:rPr>
                            <m:t>𝟒</m:t>
                          </m:r>
                          <m:r>
                            <a:rPr lang="pt-BR" sz="1800" b="1" i="0" smtClean="0">
                              <a:latin typeface="Cambria Math" panose="02040503050406030204" pitchFamily="18" charset="0"/>
                            </a:rPr>
                            <m:t>+</m:t>
                          </m:r>
                          <m:r>
                            <a:rPr lang="pt-BR" sz="1800" b="1" i="0" smtClean="0">
                              <a:latin typeface="Cambria Math" panose="02040503050406030204" pitchFamily="18" charset="0"/>
                            </a:rPr>
                            <m:t>𝟒</m:t>
                          </m:r>
                          <m:r>
                            <a:rPr lang="pt-BR" sz="1800" b="1" i="0" smtClean="0">
                              <a:latin typeface="Cambria Math" panose="02040503050406030204" pitchFamily="18" charset="0"/>
                            </a:rPr>
                            <m:t>,</m:t>
                          </m:r>
                          <m:r>
                            <a:rPr lang="pt-BR" sz="1800" b="1" i="0" smtClean="0">
                              <a:latin typeface="Cambria Math" panose="02040503050406030204" pitchFamily="18" charset="0"/>
                            </a:rPr>
                            <m:t>𝟓</m:t>
                          </m:r>
                          <m:r>
                            <a:rPr lang="pt-BR" sz="1800" b="1" i="0" smtClean="0">
                              <a:latin typeface="Cambria Math" panose="02040503050406030204" pitchFamily="18" charset="0"/>
                            </a:rPr>
                            <m:t>+</m:t>
                          </m:r>
                          <m:r>
                            <a:rPr lang="pt-BR" sz="1800" b="1" i="0" smtClean="0">
                              <a:latin typeface="Cambria Math" panose="02040503050406030204" pitchFamily="18" charset="0"/>
                            </a:rPr>
                            <m:t>𝟔</m:t>
                          </m:r>
                        </m:num>
                        <m:den>
                          <m:r>
                            <a:rPr lang="pt-BR" sz="1800" b="1" i="0" smtClean="0">
                              <a:latin typeface="Cambria Math" panose="02040503050406030204" pitchFamily="18" charset="0"/>
                            </a:rPr>
                            <m:t>𝟗</m:t>
                          </m:r>
                        </m:den>
                      </m:f>
                      <m:r>
                        <a:rPr lang="pt-BR" sz="1800" b="1" i="0" smtClean="0">
                          <a:latin typeface="Cambria Math" panose="02040503050406030204" pitchFamily="18" charset="0"/>
                        </a:rPr>
                        <m:t>=</m:t>
                      </m:r>
                      <m:r>
                        <a:rPr lang="pt-BR" sz="1800" b="1" i="0" smtClean="0">
                          <a:latin typeface="Cambria Math" panose="02040503050406030204" pitchFamily="18" charset="0"/>
                        </a:rPr>
                        <m:t>𝟑</m:t>
                      </m:r>
                      <m:r>
                        <a:rPr lang="pt-BR" sz="1800" b="1" i="0" smtClean="0">
                          <a:latin typeface="Cambria Math" panose="02040503050406030204" pitchFamily="18" charset="0"/>
                        </a:rPr>
                        <m:t>,</m:t>
                      </m:r>
                      <m:r>
                        <a:rPr lang="pt-BR" sz="1800" b="1" i="0" smtClean="0">
                          <a:latin typeface="Cambria Math" panose="02040503050406030204" pitchFamily="18" charset="0"/>
                        </a:rPr>
                        <m:t>𝟔𝟕</m:t>
                      </m:r>
                    </m:oMath>
                  </m:oMathPara>
                </a14:m>
                <a:endParaRPr lang="es-ES" sz="1800" b="1" dirty="0"/>
              </a:p>
            </p:txBody>
          </p:sp>
        </mc:Choice>
        <mc:Fallback>
          <p:sp>
            <p:nvSpPr>
              <p:cNvPr id="2" name="CuadroTexto 1"/>
              <p:cNvSpPr txBox="1">
                <a:spLocks noRot="1" noChangeAspect="1" noMove="1" noResize="1" noEditPoints="1" noAdjustHandles="1" noChangeArrowheads="1" noChangeShapeType="1" noTextEdit="1"/>
              </p:cNvSpPr>
              <p:nvPr/>
            </p:nvSpPr>
            <p:spPr>
              <a:xfrm>
                <a:off x="2386013" y="4890160"/>
                <a:ext cx="5757923" cy="525978"/>
              </a:xfrm>
              <a:prstGeom prst="rect">
                <a:avLst/>
              </a:prstGeom>
              <a:blipFill rotWithShape="0">
                <a:blip r:embed="rId5"/>
                <a:stretch>
                  <a:fillRect/>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14" name="CuadroTexto 13"/>
              <p:cNvSpPr txBox="1"/>
              <p:nvPr/>
            </p:nvSpPr>
            <p:spPr>
              <a:xfrm>
                <a:off x="560388" y="3836619"/>
                <a:ext cx="2842125"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pt-BR" sz="1800" b="1" i="1" smtClean="0">
                          <a:latin typeface="Cambria Math" panose="02040503050406030204" pitchFamily="18" charset="0"/>
                          <a:ea typeface="Cambria Math" panose="02040503050406030204" pitchFamily="18" charset="0"/>
                        </a:rPr>
                        <m:t>𝛍</m:t>
                      </m:r>
                      <m:r>
                        <a:rPr lang="pt-BR" sz="1800" b="1" i="0" smtClean="0">
                          <a:latin typeface="Cambria Math" panose="02040503050406030204" pitchFamily="18" charset="0"/>
                        </a:rPr>
                        <m:t>=</m:t>
                      </m:r>
                      <m:f>
                        <m:fPr>
                          <m:ctrlPr>
                            <a:rPr lang="pt-BR" sz="1800" b="1" i="1" smtClean="0">
                              <a:latin typeface="Cambria Math" panose="02040503050406030204" pitchFamily="18" charset="0"/>
                            </a:rPr>
                          </m:ctrlPr>
                        </m:fPr>
                        <m:num>
                          <m:r>
                            <a:rPr lang="pt-BR" sz="1800" b="1" i="0" smtClean="0">
                              <a:latin typeface="Cambria Math" panose="02040503050406030204" pitchFamily="18" charset="0"/>
                            </a:rPr>
                            <m:t>𝟐</m:t>
                          </m:r>
                          <m:r>
                            <a:rPr lang="pt-BR" sz="1800" b="1" i="0" smtClean="0">
                              <a:latin typeface="Cambria Math" panose="02040503050406030204" pitchFamily="18" charset="0"/>
                            </a:rPr>
                            <m:t>+</m:t>
                          </m:r>
                          <m:r>
                            <a:rPr lang="es-MX" sz="1800" b="1" i="0" smtClean="0">
                              <a:latin typeface="Cambria Math" panose="02040503050406030204" pitchFamily="18" charset="0"/>
                            </a:rPr>
                            <m:t>𝟑</m:t>
                          </m:r>
                          <m:r>
                            <a:rPr lang="pt-BR" sz="1800" b="1" i="0" smtClean="0">
                              <a:latin typeface="Cambria Math" panose="02040503050406030204" pitchFamily="18" charset="0"/>
                            </a:rPr>
                            <m:t>+</m:t>
                          </m:r>
                          <m:r>
                            <a:rPr lang="es-MX" sz="1800" b="1" i="0" smtClean="0">
                              <a:latin typeface="Cambria Math" panose="02040503050406030204" pitchFamily="18" charset="0"/>
                            </a:rPr>
                            <m:t>𝟔</m:t>
                          </m:r>
                        </m:num>
                        <m:den>
                          <m:r>
                            <a:rPr lang="es-MX" sz="1800" b="1" i="0" smtClean="0">
                              <a:latin typeface="Cambria Math" panose="02040503050406030204" pitchFamily="18" charset="0"/>
                            </a:rPr>
                            <m:t>𝟑</m:t>
                          </m:r>
                        </m:den>
                      </m:f>
                      <m:r>
                        <a:rPr lang="pt-BR" sz="1800" b="1" i="0" smtClean="0">
                          <a:latin typeface="Cambria Math" panose="02040503050406030204" pitchFamily="18" charset="0"/>
                        </a:rPr>
                        <m:t>=</m:t>
                      </m:r>
                      <m:f>
                        <m:fPr>
                          <m:ctrlPr>
                            <a:rPr lang="pt-BR" sz="1800" b="1" i="1" smtClean="0">
                              <a:latin typeface="Cambria Math" panose="02040503050406030204" pitchFamily="18" charset="0"/>
                            </a:rPr>
                          </m:ctrlPr>
                        </m:fPr>
                        <m:num>
                          <m:r>
                            <a:rPr lang="es-MX" sz="1800" b="1" i="1" smtClean="0">
                              <a:latin typeface="Cambria Math" panose="02040503050406030204" pitchFamily="18" charset="0"/>
                            </a:rPr>
                            <m:t>𝟏𝟏</m:t>
                          </m:r>
                        </m:num>
                        <m:den>
                          <m:r>
                            <a:rPr lang="es-MX" sz="1800" b="1" i="1" smtClean="0">
                              <a:latin typeface="Cambria Math" panose="02040503050406030204" pitchFamily="18" charset="0"/>
                            </a:rPr>
                            <m:t>𝟑</m:t>
                          </m:r>
                        </m:den>
                      </m:f>
                      <m:r>
                        <a:rPr lang="es-MX" sz="1800" b="1" i="0" smtClean="0">
                          <a:latin typeface="Cambria Math" panose="02040503050406030204" pitchFamily="18" charset="0"/>
                        </a:rPr>
                        <m:t>=</m:t>
                      </m:r>
                      <m:r>
                        <a:rPr lang="pt-BR" sz="1800" b="1" i="0" smtClean="0">
                          <a:latin typeface="Cambria Math" panose="02040503050406030204" pitchFamily="18" charset="0"/>
                        </a:rPr>
                        <m:t>𝟑</m:t>
                      </m:r>
                      <m:r>
                        <a:rPr lang="pt-BR" sz="1800" b="1" i="0" smtClean="0">
                          <a:latin typeface="Cambria Math" panose="02040503050406030204" pitchFamily="18" charset="0"/>
                        </a:rPr>
                        <m:t>,</m:t>
                      </m:r>
                      <m:r>
                        <a:rPr lang="pt-BR" sz="1800" b="1" i="0" smtClean="0">
                          <a:latin typeface="Cambria Math" panose="02040503050406030204" pitchFamily="18" charset="0"/>
                        </a:rPr>
                        <m:t>𝟔𝟕</m:t>
                      </m:r>
                    </m:oMath>
                  </m:oMathPara>
                </a14:m>
                <a:endParaRPr lang="es-ES" sz="1800" b="1" dirty="0"/>
              </a:p>
            </p:txBody>
          </p:sp>
        </mc:Choice>
        <mc:Fallback>
          <p:sp>
            <p:nvSpPr>
              <p:cNvPr id="14" name="CuadroTexto 13"/>
              <p:cNvSpPr txBox="1">
                <a:spLocks noRot="1" noChangeAspect="1" noMove="1" noResize="1" noEditPoints="1" noAdjustHandles="1" noChangeArrowheads="1" noChangeShapeType="1" noTextEdit="1"/>
              </p:cNvSpPr>
              <p:nvPr/>
            </p:nvSpPr>
            <p:spPr>
              <a:xfrm>
                <a:off x="560388" y="3836619"/>
                <a:ext cx="2842125" cy="520399"/>
              </a:xfrm>
              <a:prstGeom prst="rect">
                <a:avLst/>
              </a:prstGeom>
              <a:blipFill rotWithShape="0">
                <a:blip r:embed="rId6"/>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3772279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heel(1)">
                                      <p:cBhvr>
                                        <p:cTn id="26" dur="2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arn(inVertical)">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utoUpdateAnimBg="0"/>
      <p:bldP spid="10" grpId="0" autoUpdateAnimBg="0"/>
      <p:bldP spid="12" grpId="0"/>
      <p:bldP spid="2"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4"/>
          <p:cNvSpPr>
            <a:spLocks noChangeArrowheads="1"/>
          </p:cNvSpPr>
          <p:nvPr/>
        </p:nvSpPr>
        <p:spPr bwMode="auto">
          <a:xfrm>
            <a:off x="2360613" y="1087438"/>
            <a:ext cx="66976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eaLnBrk="1" hangingPunct="1">
              <a:buClr>
                <a:srgbClr val="FFFF00"/>
              </a:buClr>
            </a:pPr>
            <a:r>
              <a:rPr lang="es-ES" b="1">
                <a:cs typeface="Tahoma" panose="020B0604030504040204" pitchFamily="34" charset="0"/>
              </a:rPr>
              <a:t>¿EN QUÉ CONSISTE EL TEOREMA CENTRAL DEL LÍMITE?</a:t>
            </a:r>
          </a:p>
        </p:txBody>
      </p:sp>
      <p:sp>
        <p:nvSpPr>
          <p:cNvPr id="44035" name="Text Box 4"/>
          <p:cNvSpPr txBox="1">
            <a:spLocks noChangeArrowheads="1"/>
          </p:cNvSpPr>
          <p:nvPr/>
        </p:nvSpPr>
        <p:spPr bwMode="auto">
          <a:xfrm>
            <a:off x="2505075" y="476250"/>
            <a:ext cx="655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sp>
        <p:nvSpPr>
          <p:cNvPr id="67602" name="Rectángulo 12"/>
          <p:cNvSpPr>
            <a:spLocks noChangeArrowheads="1"/>
          </p:cNvSpPr>
          <p:nvPr/>
        </p:nvSpPr>
        <p:spPr bwMode="auto">
          <a:xfrm>
            <a:off x="2360613" y="5323885"/>
            <a:ext cx="6934199"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b="1" dirty="0">
                <a:sym typeface="Symbol" panose="05050102010706020507" pitchFamily="18" charset="2"/>
              </a:rPr>
              <a:t>ES EL ERROR DE LA MEDIA, CUYO VALOR DISMINUYE EN UN FACTOR RAÍZ DE n.</a:t>
            </a:r>
            <a:endParaRPr lang="es-ES" dirty="0">
              <a:latin typeface="Arial" panose="020B0604020202020204" pitchFamily="34" charset="0"/>
            </a:endParaRPr>
          </a:p>
        </p:txBody>
      </p:sp>
      <p:sp>
        <p:nvSpPr>
          <p:cNvPr id="67605" name="Rectángulo 17"/>
          <p:cNvSpPr>
            <a:spLocks noChangeArrowheads="1"/>
          </p:cNvSpPr>
          <p:nvPr/>
        </p:nvSpPr>
        <p:spPr bwMode="auto">
          <a:xfrm>
            <a:off x="2355181" y="4878702"/>
            <a:ext cx="518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b="1" dirty="0">
                <a:sym typeface="Symbol" panose="05050102010706020507" pitchFamily="18" charset="2"/>
              </a:rPr>
              <a:t>ES LA DISTRIBUCIÓN MUESTRAL DE LA MEDIA.</a:t>
            </a:r>
            <a:endParaRPr lang="es-ES" dirty="0">
              <a:latin typeface="Arial" panose="020B0604020202020204" pitchFamily="34" charset="0"/>
            </a:endParaRPr>
          </a:p>
        </p:txBody>
      </p:sp>
      <p:sp>
        <p:nvSpPr>
          <p:cNvPr id="67606" name="Text Box 22"/>
          <p:cNvSpPr txBox="1">
            <a:spLocks noChangeArrowheads="1"/>
          </p:cNvSpPr>
          <p:nvPr/>
        </p:nvSpPr>
        <p:spPr bwMode="auto">
          <a:xfrm>
            <a:off x="2072680" y="1557338"/>
            <a:ext cx="722213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pt-BR" b="1" dirty="0"/>
              <a:t>SI </a:t>
            </a:r>
            <a:r>
              <a:rPr lang="pt-BR" b="1" dirty="0" smtClean="0"/>
              <a:t>EN </a:t>
            </a:r>
            <a:r>
              <a:rPr lang="pt-BR" b="1" dirty="0"/>
              <a:t>UNA MUESTRA DE TAMAÑO n&gt;30 SE MIDE UNA VA. </a:t>
            </a:r>
            <a:r>
              <a:rPr lang="pt-BR" b="1" dirty="0" smtClean="0"/>
              <a:t>“X” </a:t>
            </a:r>
            <a:r>
              <a:rPr lang="pt-BR" b="1" dirty="0"/>
              <a:t>QUE PUEDE O NO </a:t>
            </a:r>
            <a:r>
              <a:rPr lang="pt-BR" b="1" dirty="0" smtClean="0"/>
              <a:t>SEGUIR UNA N</a:t>
            </a:r>
            <a:r>
              <a:rPr lang="pt-BR" b="1" dirty="0"/>
              <a:t>(</a:t>
            </a:r>
            <a:r>
              <a:rPr lang="pt-BR" b="1" dirty="0">
                <a:sym typeface="Symbol" panose="05050102010706020507" pitchFamily="18" charset="2"/>
              </a:rPr>
              <a:t>,</a:t>
            </a:r>
            <a:r>
              <a:rPr lang="pt-BR" b="1" dirty="0" smtClean="0">
                <a:sym typeface="Symbol" panose="05050102010706020507" pitchFamily="18" charset="2"/>
              </a:rPr>
              <a:t></a:t>
            </a:r>
            <a:r>
              <a:rPr lang="pt-BR" b="1" baseline="30000" dirty="0" smtClean="0">
                <a:sym typeface="Symbol" panose="05050102010706020507" pitchFamily="18" charset="2"/>
              </a:rPr>
              <a:t>2</a:t>
            </a:r>
            <a:r>
              <a:rPr lang="pt-BR" b="1" dirty="0" smtClean="0">
                <a:sym typeface="Symbol" panose="05050102010706020507" pitchFamily="18" charset="2"/>
              </a:rPr>
              <a:t>), SE EXTRAE “n” MUESTRAS DE </a:t>
            </a:r>
            <a:r>
              <a:rPr lang="pt-BR" b="1" dirty="0">
                <a:sym typeface="Symbol" panose="05050102010706020507" pitchFamily="18" charset="2"/>
              </a:rPr>
              <a:t>DIFERENTES TAMAÑOS Y PARA CADA </a:t>
            </a:r>
            <a:r>
              <a:rPr lang="pt-BR" b="1" dirty="0" smtClean="0">
                <a:sym typeface="Symbol" panose="05050102010706020507" pitchFamily="18" charset="2"/>
              </a:rPr>
              <a:t>MUESTRA </a:t>
            </a:r>
            <a:r>
              <a:rPr lang="pt-BR" b="1" dirty="0">
                <a:sym typeface="Symbol" panose="05050102010706020507" pitchFamily="18" charset="2"/>
              </a:rPr>
              <a:t>SE CALCULA SU MEDIA, ENTONCES LA DISTRIBUCIÓN MUESTRAL DE LAS MEDIAS SEGUIRÁ UNA DISTRIBUCIÓN </a:t>
            </a:r>
            <a:r>
              <a:rPr lang="pt-BR" b="1" dirty="0" smtClean="0">
                <a:sym typeface="Symbol" panose="05050102010706020507" pitchFamily="18" charset="2"/>
              </a:rPr>
              <a:t>NORMAL </a:t>
            </a:r>
            <a:r>
              <a:rPr lang="pt-BR" b="1" dirty="0">
                <a:sym typeface="Symbol" panose="05050102010706020507" pitchFamily="18" charset="2"/>
              </a:rPr>
              <a:t>CON </a:t>
            </a:r>
            <a:r>
              <a:rPr lang="pt-BR" b="1" dirty="0" smtClean="0">
                <a:sym typeface="Symbol" panose="05050102010706020507" pitchFamily="18" charset="2"/>
              </a:rPr>
              <a:t>PARÁMETROS  Y </a:t>
            </a:r>
            <a:r>
              <a:rPr lang="pt-BR" b="1" baseline="30000" dirty="0" smtClean="0">
                <a:sym typeface="Symbol" panose="05050102010706020507" pitchFamily="18" charset="2"/>
              </a:rPr>
              <a:t>2</a:t>
            </a:r>
            <a:r>
              <a:rPr lang="pt-BR" b="1" dirty="0" smtClean="0">
                <a:sym typeface="Symbol" panose="05050102010706020507" pitchFamily="18" charset="2"/>
              </a:rPr>
              <a:t>/n:</a:t>
            </a:r>
            <a:endParaRPr lang="pt-BR" b="1" dirty="0">
              <a:sym typeface="Symbol" panose="05050102010706020507" pitchFamily="18" charset="2"/>
            </a:endParaRPr>
          </a:p>
        </p:txBody>
      </p:sp>
      <p:pic>
        <p:nvPicPr>
          <p:cNvPr id="44045" name="Picture 28" descr="220px-Carl_Friedrich_Gauss_1840_by_Jens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88" y="549275"/>
            <a:ext cx="9620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6" name="Rectangle 29"/>
          <p:cNvSpPr>
            <a:spLocks noChangeArrowheads="1"/>
          </p:cNvSpPr>
          <p:nvPr/>
        </p:nvSpPr>
        <p:spPr bwMode="auto">
          <a:xfrm>
            <a:off x="200025" y="1825625"/>
            <a:ext cx="1728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pt-BR" sz="1200" b="1">
                <a:latin typeface="Arial" panose="020B0604020202020204" pitchFamily="34" charset="0"/>
                <a:cs typeface="Arial" panose="020B0604020202020204" pitchFamily="34" charset="0"/>
              </a:rPr>
              <a:t>Carl Friedrich Gauss</a:t>
            </a:r>
            <a:r>
              <a:rPr lang="es-ES" sz="1200" b="1"/>
              <a:t>.  MATEMÁTICO, FÍSICO</a:t>
            </a:r>
          </a:p>
          <a:p>
            <a:pPr algn="ctr"/>
            <a:r>
              <a:rPr lang="es-ES" sz="1200" b="1"/>
              <a:t> DR. EN FILOSOFÍA. </a:t>
            </a:r>
          </a:p>
          <a:p>
            <a:pPr algn="ctr"/>
            <a:r>
              <a:rPr lang="es-ES" sz="1200" b="1"/>
              <a:t>1777-1855</a:t>
            </a:r>
          </a:p>
        </p:txBody>
      </p:sp>
      <mc:AlternateContent xmlns:mc="http://schemas.openxmlformats.org/markup-compatibility/2006">
        <mc:Choice xmlns:a14="http://schemas.microsoft.com/office/drawing/2010/main" Requires="a14">
          <p:sp>
            <p:nvSpPr>
              <p:cNvPr id="2" name="CuadroTexto 1"/>
              <p:cNvSpPr txBox="1"/>
              <p:nvPr/>
            </p:nvSpPr>
            <p:spPr>
              <a:xfrm>
                <a:off x="3080792" y="3747658"/>
                <a:ext cx="4199291" cy="73898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b="1" i="0" smtClean="0">
                          <a:latin typeface="Cambria Math" panose="02040503050406030204" pitchFamily="18" charset="0"/>
                        </a:rPr>
                        <m:t>𝐒𝐈</m:t>
                      </m:r>
                      <m:r>
                        <a:rPr lang="es-MX" b="1" i="0" smtClean="0">
                          <a:latin typeface="Cambria Math" panose="02040503050406030204" pitchFamily="18" charset="0"/>
                        </a:rPr>
                        <m:t>:  </m:t>
                      </m:r>
                      <m:m>
                        <m:mPr>
                          <m:mcs>
                            <m:mc>
                              <m:mcPr>
                                <m:count m:val="1"/>
                                <m:mcJc m:val="center"/>
                              </m:mcPr>
                            </m:mc>
                          </m:mcs>
                          <m:ctrlPr>
                            <a:rPr lang="es-MX" b="1" i="1" smtClean="0">
                              <a:latin typeface="Cambria Math" panose="02040503050406030204" pitchFamily="18" charset="0"/>
                            </a:rPr>
                          </m:ctrlPr>
                        </m:mPr>
                        <m:mr>
                          <m:e>
                            <m:r>
                              <m:rPr>
                                <m:brk m:alnAt="7"/>
                              </m:rPr>
                              <a:rPr lang="es-MX" b="1" i="0" smtClean="0">
                                <a:latin typeface="Cambria Math" panose="02040503050406030204" pitchFamily="18" charset="0"/>
                              </a:rPr>
                              <m:t>𝐗</m:t>
                            </m:r>
                            <m:r>
                              <a:rPr lang="es-MX"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𝐍</m:t>
                            </m:r>
                            <m:d>
                              <m:dPr>
                                <m:ctrlPr>
                                  <a:rPr lang="es-MX" b="1" i="1" smtClean="0">
                                    <a:latin typeface="Cambria Math" panose="02040503050406030204" pitchFamily="18" charset="0"/>
                                    <a:ea typeface="Cambria Math" panose="02040503050406030204" pitchFamily="18" charset="0"/>
                                  </a:rPr>
                                </m:ctrlPr>
                              </m:dPr>
                              <m:e>
                                <m:r>
                                  <a:rPr lang="es-MX" b="1" i="0" smtClean="0">
                                    <a:latin typeface="Cambria Math" panose="02040503050406030204" pitchFamily="18" charset="0"/>
                                    <a:ea typeface="Cambria Math" panose="02040503050406030204" pitchFamily="18" charset="0"/>
                                  </a:rPr>
                                  <m:t>𝛍</m:t>
                                </m:r>
                                <m:r>
                                  <a:rPr lang="es-MX" b="1" i="0" smtClean="0">
                                    <a:latin typeface="Cambria Math" panose="02040503050406030204" pitchFamily="18" charset="0"/>
                                    <a:ea typeface="Cambria Math" panose="02040503050406030204" pitchFamily="18" charset="0"/>
                                  </a:rPr>
                                  <m:t>,</m:t>
                                </m:r>
                                <m:sSup>
                                  <m:sSupPr>
                                    <m:ctrlPr>
                                      <a:rPr lang="es-MX" b="1" i="1" smtClean="0">
                                        <a:latin typeface="Cambria Math" panose="02040503050406030204" pitchFamily="18" charset="0"/>
                                        <a:ea typeface="Cambria Math" panose="02040503050406030204" pitchFamily="18" charset="0"/>
                                      </a:rPr>
                                    </m:ctrlPr>
                                  </m:sSupPr>
                                  <m:e>
                                    <m:r>
                                      <a:rPr lang="es-MX" b="1" i="0" smtClean="0">
                                        <a:latin typeface="Cambria Math" panose="02040503050406030204" pitchFamily="18" charset="0"/>
                                        <a:ea typeface="Cambria Math" panose="02040503050406030204" pitchFamily="18" charset="0"/>
                                      </a:rPr>
                                      <m:t>𝛔</m:t>
                                    </m:r>
                                  </m:e>
                                  <m:sup>
                                    <m:r>
                                      <a:rPr lang="es-MX" b="1" i="0" smtClean="0">
                                        <a:latin typeface="Cambria Math" panose="02040503050406030204" pitchFamily="18" charset="0"/>
                                        <a:ea typeface="Cambria Math" panose="02040503050406030204" pitchFamily="18" charset="0"/>
                                      </a:rPr>
                                      <m:t>𝟐</m:t>
                                    </m:r>
                                  </m:sup>
                                </m:sSup>
                              </m:e>
                            </m:d>
                          </m:e>
                        </m:mr>
                        <m:mr>
                          <m:e>
                            <m:r>
                              <m:rPr>
                                <m:brk m:alnAt="7"/>
                              </m:rPr>
                              <a:rPr lang="es-MX" b="1" i="0">
                                <a:latin typeface="Cambria Math" panose="02040503050406030204" pitchFamily="18" charset="0"/>
                              </a:rPr>
                              <m:t>𝐗</m:t>
                            </m:r>
                            <m:r>
                              <a:rPr lang="es-MX" b="1" i="0" smtClean="0">
                                <a:latin typeface="Cambria Math" panose="02040503050406030204" pitchFamily="18" charset="0"/>
                                <a:ea typeface="Cambria Math" panose="02040503050406030204" pitchFamily="18" charset="0"/>
                              </a:rPr>
                              <m:t>↛</m:t>
                            </m:r>
                            <m:r>
                              <a:rPr lang="es-MX" b="1" i="0">
                                <a:latin typeface="Cambria Math" panose="02040503050406030204" pitchFamily="18" charset="0"/>
                                <a:ea typeface="Cambria Math" panose="02040503050406030204" pitchFamily="18" charset="0"/>
                              </a:rPr>
                              <m:t>𝐍</m:t>
                            </m:r>
                            <m:d>
                              <m:dPr>
                                <m:ctrlPr>
                                  <a:rPr lang="es-MX" b="1" i="1">
                                    <a:latin typeface="Cambria Math" panose="02040503050406030204" pitchFamily="18" charset="0"/>
                                    <a:ea typeface="Cambria Math" panose="02040503050406030204" pitchFamily="18" charset="0"/>
                                  </a:rPr>
                                </m:ctrlPr>
                              </m:dPr>
                              <m:e>
                                <m:r>
                                  <a:rPr lang="es-MX" b="1" i="0">
                                    <a:latin typeface="Cambria Math" panose="02040503050406030204" pitchFamily="18" charset="0"/>
                                    <a:ea typeface="Cambria Math" panose="02040503050406030204" pitchFamily="18" charset="0"/>
                                  </a:rPr>
                                  <m:t>𝛍</m:t>
                                </m:r>
                                <m:r>
                                  <a:rPr lang="es-MX" b="1" i="0">
                                    <a:latin typeface="Cambria Math" panose="02040503050406030204" pitchFamily="18" charset="0"/>
                                    <a:ea typeface="Cambria Math" panose="02040503050406030204" pitchFamily="18" charset="0"/>
                                  </a:rPr>
                                  <m:t>,</m:t>
                                </m:r>
                                <m:sSup>
                                  <m:sSupPr>
                                    <m:ctrlPr>
                                      <a:rPr lang="es-MX" b="1" i="1">
                                        <a:latin typeface="Cambria Math" panose="02040503050406030204" pitchFamily="18" charset="0"/>
                                        <a:ea typeface="Cambria Math" panose="02040503050406030204" pitchFamily="18" charset="0"/>
                                      </a:rPr>
                                    </m:ctrlPr>
                                  </m:sSupPr>
                                  <m:e>
                                    <m:r>
                                      <a:rPr lang="es-MX" b="1" i="0">
                                        <a:latin typeface="Cambria Math" panose="02040503050406030204" pitchFamily="18" charset="0"/>
                                        <a:ea typeface="Cambria Math" panose="02040503050406030204" pitchFamily="18" charset="0"/>
                                      </a:rPr>
                                      <m:t>𝛔</m:t>
                                    </m:r>
                                  </m:e>
                                  <m:sup>
                                    <m:r>
                                      <a:rPr lang="es-MX" b="1" i="0">
                                        <a:latin typeface="Cambria Math" panose="02040503050406030204" pitchFamily="18" charset="0"/>
                                        <a:ea typeface="Cambria Math" panose="02040503050406030204" pitchFamily="18" charset="0"/>
                                      </a:rPr>
                                      <m:t>𝟐</m:t>
                                    </m:r>
                                  </m:sup>
                                </m:sSup>
                              </m:e>
                            </m:d>
                          </m:e>
                        </m:mr>
                      </m:m>
                      <m:r>
                        <a:rPr lang="es-MX" b="1" i="0" smtClean="0">
                          <a:latin typeface="Cambria Math" panose="02040503050406030204" pitchFamily="18" charset="0"/>
                          <a:ea typeface="Cambria Math" panose="02040503050406030204" pitchFamily="18" charset="0"/>
                        </a:rPr>
                        <m:t>⟹</m:t>
                      </m:r>
                      <m:sSub>
                        <m:sSubPr>
                          <m:ctrlPr>
                            <a:rPr lang="es-MX" b="1" i="1" smtClean="0">
                              <a:latin typeface="Cambria Math" panose="02040503050406030204" pitchFamily="18" charset="0"/>
                              <a:ea typeface="Cambria Math" panose="02040503050406030204" pitchFamily="18" charset="0"/>
                            </a:rPr>
                          </m:ctrlPr>
                        </m:sSubPr>
                        <m:e>
                          <m:r>
                            <a:rPr lang="es-MX" b="1" i="0" smtClean="0">
                              <a:latin typeface="Cambria Math" panose="02040503050406030204" pitchFamily="18" charset="0"/>
                              <a:ea typeface="Cambria Math" panose="02040503050406030204" pitchFamily="18" charset="0"/>
                            </a:rPr>
                            <m:t>𝛍</m:t>
                          </m:r>
                        </m:e>
                        <m:sub>
                          <m:acc>
                            <m:accPr>
                              <m:chr m:val="̅"/>
                              <m:ctrlPr>
                                <a:rPr lang="es-MX" b="1" i="1" smtClean="0">
                                  <a:latin typeface="Cambria Math" panose="02040503050406030204" pitchFamily="18" charset="0"/>
                                  <a:ea typeface="Cambria Math" panose="02040503050406030204" pitchFamily="18" charset="0"/>
                                </a:rPr>
                              </m:ctrlPr>
                            </m:accPr>
                            <m:e>
                              <m:r>
                                <a:rPr lang="es-MX" b="1" i="0" smtClean="0">
                                  <a:latin typeface="Cambria Math" panose="02040503050406030204" pitchFamily="18" charset="0"/>
                                  <a:ea typeface="Cambria Math" panose="02040503050406030204" pitchFamily="18" charset="0"/>
                                </a:rPr>
                                <m:t>𝐗</m:t>
                              </m:r>
                            </m:e>
                          </m:acc>
                        </m:sub>
                      </m:sSub>
                      <m:r>
                        <a:rPr lang="es-MX"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𝐍</m:t>
                      </m:r>
                      <m:d>
                        <m:dPr>
                          <m:ctrlPr>
                            <a:rPr lang="es-MX" b="1" i="1" smtClean="0">
                              <a:latin typeface="Cambria Math" panose="02040503050406030204" pitchFamily="18" charset="0"/>
                              <a:ea typeface="Cambria Math" panose="02040503050406030204" pitchFamily="18" charset="0"/>
                            </a:rPr>
                          </m:ctrlPr>
                        </m:dPr>
                        <m:e>
                          <m:r>
                            <a:rPr lang="es-MX" b="1" i="0" smtClean="0">
                              <a:latin typeface="Cambria Math" panose="02040503050406030204" pitchFamily="18" charset="0"/>
                              <a:ea typeface="Cambria Math" panose="02040503050406030204" pitchFamily="18" charset="0"/>
                            </a:rPr>
                            <m:t>𝛍</m:t>
                          </m:r>
                          <m:r>
                            <a:rPr lang="es-MX" b="1" i="0" smtClean="0">
                              <a:latin typeface="Cambria Math" panose="02040503050406030204" pitchFamily="18" charset="0"/>
                              <a:ea typeface="Cambria Math" panose="02040503050406030204" pitchFamily="18" charset="0"/>
                            </a:rPr>
                            <m:t>,</m:t>
                          </m:r>
                          <m:f>
                            <m:fPr>
                              <m:ctrlPr>
                                <a:rPr lang="es-MX" b="1" i="1" smtClean="0">
                                  <a:latin typeface="Cambria Math" panose="02040503050406030204" pitchFamily="18" charset="0"/>
                                  <a:ea typeface="Cambria Math" panose="02040503050406030204" pitchFamily="18" charset="0"/>
                                </a:rPr>
                              </m:ctrlPr>
                            </m:fPr>
                            <m:num>
                              <m:sSup>
                                <m:sSupPr>
                                  <m:ctrlPr>
                                    <a:rPr lang="es-MX" b="1" i="1" smtClean="0">
                                      <a:latin typeface="Cambria Math" panose="02040503050406030204" pitchFamily="18" charset="0"/>
                                      <a:ea typeface="Cambria Math" panose="02040503050406030204" pitchFamily="18" charset="0"/>
                                    </a:rPr>
                                  </m:ctrlPr>
                                </m:sSupPr>
                                <m:e>
                                  <m:r>
                                    <a:rPr lang="es-MX" b="1" i="0" smtClean="0">
                                      <a:latin typeface="Cambria Math" panose="02040503050406030204" pitchFamily="18" charset="0"/>
                                      <a:ea typeface="Cambria Math" panose="02040503050406030204" pitchFamily="18" charset="0"/>
                                    </a:rPr>
                                    <m:t>𝛔</m:t>
                                  </m:r>
                                </m:e>
                                <m:sup>
                                  <m:r>
                                    <a:rPr lang="es-MX" b="1" i="0" smtClean="0">
                                      <a:latin typeface="Cambria Math" panose="02040503050406030204" pitchFamily="18" charset="0"/>
                                      <a:ea typeface="Cambria Math" panose="02040503050406030204" pitchFamily="18" charset="0"/>
                                    </a:rPr>
                                    <m:t>𝟐</m:t>
                                  </m:r>
                                </m:sup>
                              </m:sSup>
                            </m:num>
                            <m:den>
                              <m:r>
                                <a:rPr lang="es-MX" b="1" i="0" smtClean="0">
                                  <a:latin typeface="Cambria Math" panose="02040503050406030204" pitchFamily="18" charset="0"/>
                                  <a:ea typeface="Cambria Math" panose="02040503050406030204" pitchFamily="18" charset="0"/>
                                </a:rPr>
                                <m:t>𝐧</m:t>
                              </m:r>
                            </m:den>
                          </m:f>
                        </m:e>
                      </m:d>
                    </m:oMath>
                  </m:oMathPara>
                </a14:m>
                <a:endParaRPr lang="es-ES" b="1" dirty="0"/>
              </a:p>
            </p:txBody>
          </p:sp>
        </mc:Choice>
        <mc:Fallback>
          <p:sp>
            <p:nvSpPr>
              <p:cNvPr id="2" name="CuadroTexto 1"/>
              <p:cNvSpPr txBox="1">
                <a:spLocks noRot="1" noChangeAspect="1" noMove="1" noResize="1" noEditPoints="1" noAdjustHandles="1" noChangeArrowheads="1" noChangeShapeType="1" noTextEdit="1"/>
              </p:cNvSpPr>
              <p:nvPr/>
            </p:nvSpPr>
            <p:spPr>
              <a:xfrm>
                <a:off x="3080792" y="3747658"/>
                <a:ext cx="4199291" cy="738985"/>
              </a:xfrm>
              <a:prstGeom prst="rect">
                <a:avLst/>
              </a:prstGeom>
              <a:blipFill rotWithShape="0">
                <a:blip r:embed="rId3"/>
                <a:stretch>
                  <a:fillRect/>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3" name="CuadroTexto 2"/>
              <p:cNvSpPr txBox="1"/>
              <p:nvPr/>
            </p:nvSpPr>
            <p:spPr>
              <a:xfrm>
                <a:off x="559941" y="5261818"/>
                <a:ext cx="1674176" cy="72750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ES" sz="1600" b="1" i="1" smtClean="0">
                              <a:latin typeface="Cambria Math" panose="02040503050406030204" pitchFamily="18" charset="0"/>
                            </a:rPr>
                          </m:ctrlPr>
                        </m:sSubPr>
                        <m:e>
                          <m:r>
                            <a:rPr lang="es-ES" sz="1600" b="1" i="0" smtClean="0">
                              <a:latin typeface="Cambria Math" panose="02040503050406030204" pitchFamily="18" charset="0"/>
                              <a:ea typeface="Cambria Math" panose="02040503050406030204" pitchFamily="18" charset="0"/>
                            </a:rPr>
                            <m:t>𝛅</m:t>
                          </m:r>
                        </m:e>
                        <m:sub>
                          <m:acc>
                            <m:accPr>
                              <m:chr m:val="̅"/>
                              <m:ctrlPr>
                                <a:rPr lang="es-ES" sz="1600" b="1" i="1" smtClean="0">
                                  <a:latin typeface="Cambria Math" panose="02040503050406030204" pitchFamily="18" charset="0"/>
                                </a:rPr>
                              </m:ctrlPr>
                            </m:accPr>
                            <m:e>
                              <m:r>
                                <a:rPr lang="es-MX" sz="1600" b="1" i="0" smtClean="0">
                                  <a:latin typeface="Cambria Math" panose="02040503050406030204" pitchFamily="18" charset="0"/>
                                </a:rPr>
                                <m:t>𝐗</m:t>
                              </m:r>
                            </m:e>
                          </m:acc>
                        </m:sub>
                      </m:sSub>
                      <m:r>
                        <a:rPr lang="es-MX" sz="1600" b="1" i="0">
                          <a:latin typeface="Cambria Math" panose="02040503050406030204" pitchFamily="18" charset="0"/>
                          <a:ea typeface="Cambria Math" panose="02040503050406030204" pitchFamily="18" charset="0"/>
                        </a:rPr>
                        <m:t>=</m:t>
                      </m:r>
                      <m:rad>
                        <m:radPr>
                          <m:degHide m:val="on"/>
                          <m:ctrlPr>
                            <a:rPr lang="es-MX" sz="1600" b="1" i="1" smtClean="0">
                              <a:latin typeface="Cambria Math" panose="02040503050406030204" pitchFamily="18" charset="0"/>
                              <a:ea typeface="Cambria Math" panose="02040503050406030204" pitchFamily="18" charset="0"/>
                            </a:rPr>
                          </m:ctrlPr>
                        </m:radPr>
                        <m:deg/>
                        <m:e>
                          <m:f>
                            <m:fPr>
                              <m:ctrlPr>
                                <a:rPr lang="es-MX" sz="1600" b="1" i="1" smtClean="0">
                                  <a:latin typeface="Cambria Math" panose="02040503050406030204" pitchFamily="18" charset="0"/>
                                  <a:ea typeface="Cambria Math" panose="02040503050406030204" pitchFamily="18" charset="0"/>
                                </a:rPr>
                              </m:ctrlPr>
                            </m:fPr>
                            <m:num>
                              <m:sSup>
                                <m:sSupPr>
                                  <m:ctrlPr>
                                    <a:rPr lang="es-MX" sz="1600" b="1" i="1" smtClean="0">
                                      <a:latin typeface="Cambria Math" panose="02040503050406030204" pitchFamily="18" charset="0"/>
                                      <a:ea typeface="Cambria Math" panose="02040503050406030204" pitchFamily="18" charset="0"/>
                                    </a:rPr>
                                  </m:ctrlPr>
                                </m:sSupPr>
                                <m:e>
                                  <m:r>
                                    <a:rPr lang="es-MX" sz="1600" b="1" i="0" smtClean="0">
                                      <a:latin typeface="Cambria Math" panose="02040503050406030204" pitchFamily="18" charset="0"/>
                                      <a:ea typeface="Cambria Math" panose="02040503050406030204" pitchFamily="18" charset="0"/>
                                    </a:rPr>
                                    <m:t>𝛔</m:t>
                                  </m:r>
                                </m:e>
                                <m:sup>
                                  <m:r>
                                    <a:rPr lang="es-MX" sz="1600" b="1" i="0" smtClean="0">
                                      <a:latin typeface="Cambria Math" panose="02040503050406030204" pitchFamily="18" charset="0"/>
                                      <a:ea typeface="Cambria Math" panose="02040503050406030204" pitchFamily="18" charset="0"/>
                                    </a:rPr>
                                    <m:t>𝟐</m:t>
                                  </m:r>
                                </m:sup>
                              </m:sSup>
                            </m:num>
                            <m:den>
                              <m:r>
                                <a:rPr lang="es-MX" sz="1600" b="1" i="0" smtClean="0">
                                  <a:latin typeface="Cambria Math" panose="02040503050406030204" pitchFamily="18" charset="0"/>
                                  <a:ea typeface="Cambria Math" panose="02040503050406030204" pitchFamily="18" charset="0"/>
                                </a:rPr>
                                <m:t>𝐧</m:t>
                              </m:r>
                            </m:den>
                          </m:f>
                        </m:e>
                      </m:rad>
                      <m:r>
                        <a:rPr lang="es-MX" sz="1600" b="1" i="0" smtClean="0">
                          <a:latin typeface="Cambria Math" panose="02040503050406030204" pitchFamily="18" charset="0"/>
                          <a:ea typeface="Cambria Math" panose="02040503050406030204" pitchFamily="18" charset="0"/>
                        </a:rPr>
                        <m:t>=</m:t>
                      </m:r>
                      <m:f>
                        <m:fPr>
                          <m:ctrlPr>
                            <a:rPr lang="es-MX" sz="1600" b="1" i="1" smtClean="0">
                              <a:latin typeface="Cambria Math" panose="02040503050406030204" pitchFamily="18" charset="0"/>
                              <a:ea typeface="Cambria Math" panose="02040503050406030204" pitchFamily="18" charset="0"/>
                            </a:rPr>
                          </m:ctrlPr>
                        </m:fPr>
                        <m:num>
                          <m:r>
                            <a:rPr lang="es-MX" sz="1600" b="1" i="0" smtClean="0">
                              <a:latin typeface="Cambria Math" panose="02040503050406030204" pitchFamily="18" charset="0"/>
                              <a:ea typeface="Cambria Math" panose="02040503050406030204" pitchFamily="18" charset="0"/>
                            </a:rPr>
                            <m:t>𝛔</m:t>
                          </m:r>
                        </m:num>
                        <m:den>
                          <m:rad>
                            <m:radPr>
                              <m:degHide m:val="on"/>
                              <m:ctrlPr>
                                <a:rPr lang="es-MX" sz="1600" b="1" i="1" smtClean="0">
                                  <a:latin typeface="Cambria Math" panose="02040503050406030204" pitchFamily="18" charset="0"/>
                                  <a:ea typeface="Cambria Math" panose="02040503050406030204" pitchFamily="18" charset="0"/>
                                </a:rPr>
                              </m:ctrlPr>
                            </m:radPr>
                            <m:deg/>
                            <m:e>
                              <m:r>
                                <a:rPr lang="es-MX" sz="1600" b="1" i="0" smtClean="0">
                                  <a:latin typeface="Cambria Math" panose="02040503050406030204" pitchFamily="18" charset="0"/>
                                  <a:ea typeface="Cambria Math" panose="02040503050406030204" pitchFamily="18" charset="0"/>
                                </a:rPr>
                                <m:t>𝐧</m:t>
                              </m:r>
                            </m:e>
                          </m:rad>
                        </m:den>
                      </m:f>
                      <m:r>
                        <a:rPr lang="es-MX" sz="1600" b="1" i="1" smtClean="0">
                          <a:latin typeface="Cambria Math" panose="02040503050406030204" pitchFamily="18" charset="0"/>
                          <a:ea typeface="Cambria Math" panose="02040503050406030204" pitchFamily="18" charset="0"/>
                        </a:rPr>
                        <m:t>→</m:t>
                      </m:r>
                    </m:oMath>
                  </m:oMathPara>
                </a14:m>
                <a:endParaRPr lang="es-ES" sz="1600" b="1" dirty="0"/>
              </a:p>
            </p:txBody>
          </p:sp>
        </mc:Choice>
        <mc:Fallback>
          <p:sp>
            <p:nvSpPr>
              <p:cNvPr id="3" name="CuadroTexto 2"/>
              <p:cNvSpPr txBox="1">
                <a:spLocks noRot="1" noChangeAspect="1" noMove="1" noResize="1" noEditPoints="1" noAdjustHandles="1" noChangeArrowheads="1" noChangeShapeType="1" noTextEdit="1"/>
              </p:cNvSpPr>
              <p:nvPr/>
            </p:nvSpPr>
            <p:spPr>
              <a:xfrm>
                <a:off x="559941" y="5261818"/>
                <a:ext cx="1674176" cy="727507"/>
              </a:xfrm>
              <a:prstGeom prst="rect">
                <a:avLst/>
              </a:prstGeom>
              <a:blipFill rotWithShape="0">
                <a:blip r:embed="rId4"/>
                <a:stretch>
                  <a:fillRect/>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4" name="CuadroTexto 3"/>
              <p:cNvSpPr txBox="1"/>
              <p:nvPr/>
            </p:nvSpPr>
            <p:spPr>
              <a:xfrm>
                <a:off x="962120" y="4921423"/>
                <a:ext cx="11105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ES" i="1" smtClean="0">
                              <a:latin typeface="Cambria Math" panose="02040503050406030204" pitchFamily="18" charset="0"/>
                            </a:rPr>
                          </m:ctrlPr>
                        </m:sSubPr>
                        <m:e>
                          <m:r>
                            <m:rPr>
                              <m:sty m:val="p"/>
                            </m:rPr>
                            <a:rPr lang="es-ES" i="0" smtClean="0">
                              <a:latin typeface="Cambria Math" panose="02040503050406030204" pitchFamily="18" charset="0"/>
                              <a:ea typeface="Cambria Math" panose="02040503050406030204" pitchFamily="18" charset="0"/>
                            </a:rPr>
                            <m:t>μ</m:t>
                          </m:r>
                        </m:e>
                        <m:sub>
                          <m:acc>
                            <m:accPr>
                              <m:chr m:val="̅"/>
                              <m:ctrlPr>
                                <a:rPr lang="es-ES" i="1" smtClean="0">
                                  <a:latin typeface="Cambria Math" panose="02040503050406030204" pitchFamily="18" charset="0"/>
                                </a:rPr>
                              </m:ctrlPr>
                            </m:accPr>
                            <m:e>
                              <m:r>
                                <m:rPr>
                                  <m:sty m:val="p"/>
                                </m:rPr>
                                <a:rPr lang="es-MX" b="0" i="0" smtClean="0">
                                  <a:latin typeface="Cambria Math" panose="02040503050406030204" pitchFamily="18" charset="0"/>
                                </a:rPr>
                                <m:t>X</m:t>
                              </m:r>
                            </m:e>
                          </m:acc>
                        </m:sub>
                      </m:sSub>
                      <m:r>
                        <a:rPr lang="es-MX" b="0" i="0" smtClean="0">
                          <a:latin typeface="Cambria Math" panose="02040503050406030204" pitchFamily="18" charset="0"/>
                        </a:rPr>
                        <m:t>=</m:t>
                      </m:r>
                      <m:r>
                        <m:rPr>
                          <m:sty m:val="p"/>
                        </m:rPr>
                        <a:rPr lang="es-MX" b="0" i="0" smtClean="0">
                          <a:latin typeface="Cambria Math" panose="02040503050406030204" pitchFamily="18" charset="0"/>
                          <a:ea typeface="Cambria Math" panose="02040503050406030204" pitchFamily="18" charset="0"/>
                        </a:rPr>
                        <m:t>μ</m:t>
                      </m:r>
                      <m:r>
                        <a:rPr lang="es-MX" b="0" i="0" smtClean="0">
                          <a:latin typeface="Cambria Math" panose="02040503050406030204" pitchFamily="18" charset="0"/>
                          <a:ea typeface="Cambria Math" panose="02040503050406030204" pitchFamily="18" charset="0"/>
                        </a:rPr>
                        <m:t>→</m:t>
                      </m:r>
                    </m:oMath>
                  </m:oMathPara>
                </a14:m>
                <a:endParaRPr lang="es-ES" dirty="0"/>
              </a:p>
            </p:txBody>
          </p:sp>
        </mc:Choice>
        <mc:Fallback>
          <p:sp>
            <p:nvSpPr>
              <p:cNvPr id="4" name="CuadroTexto 3"/>
              <p:cNvSpPr txBox="1">
                <a:spLocks noRot="1" noChangeAspect="1" noMove="1" noResize="1" noEditPoints="1" noAdjustHandles="1" noChangeArrowheads="1" noChangeShapeType="1" noTextEdit="1"/>
              </p:cNvSpPr>
              <p:nvPr/>
            </p:nvSpPr>
            <p:spPr>
              <a:xfrm>
                <a:off x="962120" y="4921423"/>
                <a:ext cx="1110560" cy="307777"/>
              </a:xfrm>
              <a:prstGeom prst="rect">
                <a:avLst/>
              </a:prstGeom>
              <a:blipFill rotWithShape="0">
                <a:blip r:embed="rId5"/>
                <a:stretch>
                  <a:fillRect l="-1648" b="-17647"/>
                </a:stretch>
              </a:blipFill>
            </p:spPr>
            <p:txBody>
              <a:bodyPr/>
              <a:lstStyle/>
              <a:p>
                <a:r>
                  <a:rPr lang="es-ES">
                    <a:noFill/>
                  </a:rPr>
                  <a:t> </a:t>
                </a:r>
              </a:p>
            </p:txBody>
          </p:sp>
        </mc:Fallback>
      </mc:AlternateContent>
    </p:spTree>
    <p:extLst>
      <p:ext uri="{BB962C8B-B14F-4D97-AF65-F5344CB8AC3E}">
        <p14:creationId xmlns:p14="http://schemas.microsoft.com/office/powerpoint/2010/main" val="1324933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606"/>
                                        </p:tgtEl>
                                        <p:attrNameLst>
                                          <p:attrName>style.visibility</p:attrName>
                                        </p:attrNameLst>
                                      </p:cBhvr>
                                      <p:to>
                                        <p:strVal val="visible"/>
                                      </p:to>
                                    </p:set>
                                    <p:anim calcmode="lin" valueType="num">
                                      <p:cBhvr additive="base">
                                        <p:cTn id="13" dur="500" fill="hold"/>
                                        <p:tgtEl>
                                          <p:spTgt spid="67606"/>
                                        </p:tgtEl>
                                        <p:attrNameLst>
                                          <p:attrName>ppt_x</p:attrName>
                                        </p:attrNameLst>
                                      </p:cBhvr>
                                      <p:tavLst>
                                        <p:tav tm="0">
                                          <p:val>
                                            <p:strVal val="#ppt_x"/>
                                          </p:val>
                                        </p:tav>
                                        <p:tav tm="100000">
                                          <p:val>
                                            <p:strVal val="#ppt_x"/>
                                          </p:val>
                                        </p:tav>
                                      </p:tavLst>
                                    </p:anim>
                                    <p:anim calcmode="lin" valueType="num">
                                      <p:cBhvr additive="base">
                                        <p:cTn id="14" dur="500" fill="hold"/>
                                        <p:tgtEl>
                                          <p:spTgt spid="6760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67605"/>
                                        </p:tgtEl>
                                        <p:attrNameLst>
                                          <p:attrName>style.visibility</p:attrName>
                                        </p:attrNameLst>
                                      </p:cBhvr>
                                      <p:to>
                                        <p:strVal val="visible"/>
                                      </p:to>
                                    </p:set>
                                    <p:animEffect transition="in" filter="fade">
                                      <p:cBhvr>
                                        <p:cTn id="31" dur="1000"/>
                                        <p:tgtEl>
                                          <p:spTgt spid="67605"/>
                                        </p:tgtEl>
                                      </p:cBhvr>
                                    </p:animEffect>
                                    <p:anim calcmode="lin" valueType="num">
                                      <p:cBhvr>
                                        <p:cTn id="32" dur="1000" fill="hold"/>
                                        <p:tgtEl>
                                          <p:spTgt spid="67605"/>
                                        </p:tgtEl>
                                        <p:attrNameLst>
                                          <p:attrName>ppt_x</p:attrName>
                                        </p:attrNameLst>
                                      </p:cBhvr>
                                      <p:tavLst>
                                        <p:tav tm="0">
                                          <p:val>
                                            <p:strVal val="#ppt_x"/>
                                          </p:val>
                                        </p:tav>
                                        <p:tav tm="100000">
                                          <p:val>
                                            <p:strVal val="#ppt_x"/>
                                          </p:val>
                                        </p:tav>
                                      </p:tavLst>
                                    </p:anim>
                                    <p:anim calcmode="lin" valueType="num">
                                      <p:cBhvr>
                                        <p:cTn id="33" dur="1000" fill="hold"/>
                                        <p:tgtEl>
                                          <p:spTgt spid="6760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7602"/>
                                        </p:tgtEl>
                                        <p:attrNameLst>
                                          <p:attrName>style.visibility</p:attrName>
                                        </p:attrNameLst>
                                      </p:cBhvr>
                                      <p:to>
                                        <p:strVal val="visible"/>
                                      </p:to>
                                    </p:set>
                                    <p:animEffect transition="in" filter="fade">
                                      <p:cBhvr>
                                        <p:cTn id="43" dur="1000"/>
                                        <p:tgtEl>
                                          <p:spTgt spid="67602"/>
                                        </p:tgtEl>
                                      </p:cBhvr>
                                    </p:animEffect>
                                    <p:anim calcmode="lin" valueType="num">
                                      <p:cBhvr>
                                        <p:cTn id="44" dur="1000" fill="hold"/>
                                        <p:tgtEl>
                                          <p:spTgt spid="67602"/>
                                        </p:tgtEl>
                                        <p:attrNameLst>
                                          <p:attrName>ppt_x</p:attrName>
                                        </p:attrNameLst>
                                      </p:cBhvr>
                                      <p:tavLst>
                                        <p:tav tm="0">
                                          <p:val>
                                            <p:strVal val="#ppt_x"/>
                                          </p:val>
                                        </p:tav>
                                        <p:tav tm="100000">
                                          <p:val>
                                            <p:strVal val="#ppt_x"/>
                                          </p:val>
                                        </p:tav>
                                      </p:tavLst>
                                    </p:anim>
                                    <p:anim calcmode="lin" valueType="num">
                                      <p:cBhvr>
                                        <p:cTn id="45" dur="1000" fill="hold"/>
                                        <p:tgtEl>
                                          <p:spTgt spid="676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67602" grpId="0"/>
      <p:bldP spid="67605" grpId="0"/>
      <p:bldP spid="67606" grpId="0"/>
      <p:bldP spid="2" grpId="0"/>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a:spLocks noChangeArrowheads="1"/>
          </p:cNvSpPr>
          <p:nvPr/>
        </p:nvSpPr>
        <p:spPr bwMode="auto">
          <a:xfrm>
            <a:off x="681038" y="2709863"/>
            <a:ext cx="85931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b="1"/>
              <a:t>A CONTINUACIÓN SE MUESTRA PARA DIFERENTES NÚMERO DE PRUEBAS “n” LA FUNCIÓN DE PROBABILIDAD BINOMIAL, PARA UNA PROBABILIDAD DE ÉXITO DE 0,5. ¿DIGA QUE OCURRE AL AUMENTAR EL NÚMERO DE PRUEBA “n”?</a:t>
            </a:r>
            <a:endParaRPr lang="es-ES" sz="1900">
              <a:latin typeface="Arial" panose="020B0604020202020204" pitchFamily="34" charset="0"/>
            </a:endParaRP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8824" y="1570037"/>
            <a:ext cx="75596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4"/>
          <p:cNvSpPr txBox="1">
            <a:spLocks noChangeArrowheads="1"/>
          </p:cNvSpPr>
          <p:nvPr/>
        </p:nvSpPr>
        <p:spPr bwMode="auto">
          <a:xfrm>
            <a:off x="2000250" y="1052513"/>
            <a:ext cx="761682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2200" b="1">
                <a:solidFill>
                  <a:schemeClr val="bg2"/>
                </a:solidFill>
                <a:latin typeface="Calibri" panose="020F0502020204030204" pitchFamily="34" charset="0"/>
              </a:rPr>
              <a:t>APROXIMACIÓN DE LA DISTRIBUCIÓN BINOMIAL A LA NORMAL</a:t>
            </a: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89750" y="4149725"/>
            <a:ext cx="23812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70325" y="4143375"/>
            <a:ext cx="23812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7550" y="4149725"/>
            <a:ext cx="23812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4" name="Text Box 4"/>
          <p:cNvSpPr txBox="1">
            <a:spLocks noChangeArrowheads="1"/>
          </p:cNvSpPr>
          <p:nvPr/>
        </p:nvSpPr>
        <p:spPr bwMode="auto">
          <a:xfrm>
            <a:off x="2505075" y="476250"/>
            <a:ext cx="655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pic>
        <p:nvPicPr>
          <p:cNvPr id="45065" name="Picture 13" descr="220px-Carl_Friedrich_Gauss_1840_by_Jens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0388" y="549275"/>
            <a:ext cx="9620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6" name="Rectangle 14"/>
          <p:cNvSpPr>
            <a:spLocks noChangeArrowheads="1"/>
          </p:cNvSpPr>
          <p:nvPr/>
        </p:nvSpPr>
        <p:spPr bwMode="auto">
          <a:xfrm>
            <a:off x="200025" y="1825625"/>
            <a:ext cx="1728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pt-BR" sz="1200" b="1">
                <a:latin typeface="Arial" panose="020B0604020202020204" pitchFamily="34" charset="0"/>
                <a:cs typeface="Arial" panose="020B0604020202020204" pitchFamily="34" charset="0"/>
              </a:rPr>
              <a:t>Carl Friedrich Gauss</a:t>
            </a:r>
            <a:r>
              <a:rPr lang="es-ES" sz="1200" b="1"/>
              <a:t>.  MATEMÁTICO, FÍSICO</a:t>
            </a:r>
          </a:p>
          <a:p>
            <a:pPr algn="ctr"/>
            <a:r>
              <a:rPr lang="es-ES" sz="1200" b="1"/>
              <a:t> DR. EN FILOSOFÍA. </a:t>
            </a:r>
          </a:p>
          <a:p>
            <a:pPr algn="ctr"/>
            <a:r>
              <a:rPr lang="es-ES" sz="1200" b="1"/>
              <a:t>1777-1855</a:t>
            </a:r>
          </a:p>
        </p:txBody>
      </p:sp>
    </p:spTree>
    <p:extLst>
      <p:ext uri="{BB962C8B-B14F-4D97-AF65-F5344CB8AC3E}">
        <p14:creationId xmlns:p14="http://schemas.microsoft.com/office/powerpoint/2010/main" val="40905944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1"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heel(1)">
                                      <p:cBhvr>
                                        <p:cTn id="13" dur="2000"/>
                                        <p:tgtEl>
                                          <p:spTgt spid="1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4"/>
          <p:cNvSpPr txBox="1">
            <a:spLocks noChangeArrowheads="1"/>
          </p:cNvSpPr>
          <p:nvPr/>
        </p:nvSpPr>
        <p:spPr bwMode="auto">
          <a:xfrm>
            <a:off x="2000250" y="1052513"/>
            <a:ext cx="761682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2200" b="1">
                <a:solidFill>
                  <a:schemeClr val="bg2"/>
                </a:solidFill>
                <a:latin typeface="Calibri" panose="020F0502020204030204" pitchFamily="34" charset="0"/>
              </a:rPr>
              <a:t>APROXIMACIÓN DE LA DISTRIBUCIÓN BINOMIAL A LA NORMAL</a:t>
            </a:r>
          </a:p>
        </p:txBody>
      </p:sp>
      <p:pic>
        <p:nvPicPr>
          <p:cNvPr id="46083" name="Picture 9" descr="220px-Carl_Friedrich_Gauss_1840_by_Jens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88" y="549275"/>
            <a:ext cx="9620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Rectangle 10"/>
          <p:cNvSpPr>
            <a:spLocks noChangeArrowheads="1"/>
          </p:cNvSpPr>
          <p:nvPr/>
        </p:nvSpPr>
        <p:spPr bwMode="auto">
          <a:xfrm>
            <a:off x="200025" y="1825625"/>
            <a:ext cx="1728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pt-BR" sz="1200" b="1">
                <a:latin typeface="Arial" panose="020B0604020202020204" pitchFamily="34" charset="0"/>
                <a:cs typeface="Arial" panose="020B0604020202020204" pitchFamily="34" charset="0"/>
              </a:rPr>
              <a:t>Carl Friedrich Gauss</a:t>
            </a:r>
            <a:r>
              <a:rPr lang="es-ES" sz="1200" b="1"/>
              <a:t>.  MATEMÁTICO, FÍSICO</a:t>
            </a:r>
          </a:p>
          <a:p>
            <a:pPr algn="ctr"/>
            <a:r>
              <a:rPr lang="es-ES" sz="1200" b="1"/>
              <a:t> DR. EN FILOSOFÍA. </a:t>
            </a:r>
          </a:p>
          <a:p>
            <a:pPr algn="ctr"/>
            <a:r>
              <a:rPr lang="es-ES" sz="1200" b="1"/>
              <a:t>1777-1855</a:t>
            </a:r>
          </a:p>
        </p:txBody>
      </p:sp>
      <p:sp>
        <p:nvSpPr>
          <p:cNvPr id="2" name="Rectángulo 1"/>
          <p:cNvSpPr>
            <a:spLocks noChangeArrowheads="1"/>
          </p:cNvSpPr>
          <p:nvPr/>
        </p:nvSpPr>
        <p:spPr bwMode="auto">
          <a:xfrm>
            <a:off x="2072680" y="1541463"/>
            <a:ext cx="720149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b="1" dirty="0"/>
              <a:t>DE LOS GRÁFICOS  SE INFIERE QUE A MEDIDA QUE AUMENTA EL NÚMERO DE PRUEBA “n” LA FUNCIÓN DE DISTRIBUCIÓN BINO-MIAL SE APROXIMA A LA NORMAL ESTANDAR, ES DECIR:</a:t>
            </a:r>
            <a:endParaRPr lang="es-ES" dirty="0">
              <a:latin typeface="Arial" panose="020B0604020202020204" pitchFamily="34" charset="0"/>
            </a:endParaRPr>
          </a:p>
        </p:txBody>
      </p:sp>
      <p:sp>
        <p:nvSpPr>
          <p:cNvPr id="11" name="3 Rectángulo"/>
          <p:cNvSpPr>
            <a:spLocks noChangeArrowheads="1"/>
          </p:cNvSpPr>
          <p:nvPr/>
        </p:nvSpPr>
        <p:spPr bwMode="auto">
          <a:xfrm>
            <a:off x="415925" y="2710557"/>
            <a:ext cx="90741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b="1" dirty="0"/>
              <a:t>SI n</a:t>
            </a:r>
            <a:r>
              <a:rPr lang="es-ES" b="1" dirty="0">
                <a:sym typeface="Symbol" panose="05050102010706020507" pitchFamily="18" charset="2"/>
              </a:rPr>
              <a:t></a:t>
            </a:r>
            <a:r>
              <a:rPr lang="es-ES" b="1" dirty="0"/>
              <a:t> Y p TOMA VALORES NI MUY PRÓXIMO A “0” NI MUY PRÓXIMO A “1”, ENTONCES, LA ESTADÍSTICA DEMUESTRA QUE LA VA “X” SIGUE UNA N(</a:t>
            </a:r>
            <a:r>
              <a:rPr lang="es-ES" b="1" dirty="0">
                <a:sym typeface="Symbol" panose="05050102010706020507" pitchFamily="18" charset="2"/>
              </a:rPr>
              <a:t>,</a:t>
            </a:r>
            <a:r>
              <a:rPr lang="es-ES" b="1" dirty="0" smtClean="0">
                <a:sym typeface="Symbol" panose="05050102010706020507" pitchFamily="18" charset="2"/>
              </a:rPr>
              <a:t></a:t>
            </a:r>
            <a:r>
              <a:rPr lang="es-ES" b="1" baseline="30000" dirty="0" smtClean="0">
                <a:sym typeface="Symbol" panose="05050102010706020507" pitchFamily="18" charset="2"/>
              </a:rPr>
              <a:t>2</a:t>
            </a:r>
            <a:r>
              <a:rPr lang="es-ES" b="1" dirty="0" smtClean="0">
                <a:sym typeface="Symbol" panose="05050102010706020507" pitchFamily="18" charset="2"/>
              </a:rPr>
              <a:t>), </a:t>
            </a:r>
            <a:r>
              <a:rPr lang="es-ES" b="1" dirty="0">
                <a:sym typeface="Symbol" panose="05050102010706020507" pitchFamily="18" charset="2"/>
              </a:rPr>
              <a:t>ES DECIR:</a:t>
            </a:r>
            <a:endParaRPr lang="es-ES" b="1" dirty="0"/>
          </a:p>
        </p:txBody>
      </p:sp>
      <p:sp>
        <p:nvSpPr>
          <p:cNvPr id="12" name="6 Rectángulo"/>
          <p:cNvSpPr>
            <a:spLocks noChangeArrowheads="1"/>
          </p:cNvSpPr>
          <p:nvPr/>
        </p:nvSpPr>
        <p:spPr bwMode="auto">
          <a:xfrm>
            <a:off x="1161029" y="5901962"/>
            <a:ext cx="2663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b="1" dirty="0"/>
              <a:t>EN LA PRÁCTICA SI:</a:t>
            </a:r>
          </a:p>
        </p:txBody>
      </p:sp>
      <p:sp>
        <p:nvSpPr>
          <p:cNvPr id="21" name="18 Rectángulo"/>
          <p:cNvSpPr>
            <a:spLocks noChangeArrowheads="1"/>
          </p:cNvSpPr>
          <p:nvPr/>
        </p:nvSpPr>
        <p:spPr bwMode="auto">
          <a:xfrm>
            <a:off x="488950" y="4221088"/>
            <a:ext cx="48958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b="1" dirty="0"/>
              <a:t>AL TIPIFICAR LA VARIABLE ALEATORIA X, LA NUEVA VARIABLE ALEATORIA Z SEGUIRÁ UNA DISTRIBUCIÓN NORMAL ESTÁNDAR. POR LO TANTO TENEMOS:</a:t>
            </a:r>
          </a:p>
        </p:txBody>
      </p:sp>
      <p:sp>
        <p:nvSpPr>
          <p:cNvPr id="22" name="19 Rectángulo"/>
          <p:cNvSpPr>
            <a:spLocks noRot="1" noChangeAspect="1" noMove="1" noResize="1" noEditPoints="1" noAdjustHandles="1" noChangeArrowheads="1" noChangeShapeType="1" noTextEdit="1"/>
          </p:cNvSpPr>
          <p:nvPr/>
        </p:nvSpPr>
        <p:spPr>
          <a:xfrm>
            <a:off x="5601072" y="4524696"/>
            <a:ext cx="3766544" cy="686983"/>
          </a:xfrm>
          <a:prstGeom prst="rect">
            <a:avLst/>
          </a:prstGeom>
          <a:blipFill rotWithShape="0">
            <a:blip r:embed="rId3"/>
            <a:stretch>
              <a:fillRect/>
            </a:stretch>
          </a:blipFill>
        </p:spPr>
        <p:txBody>
          <a:bodyPr/>
          <a:lstStyle/>
          <a:p>
            <a:pPr>
              <a:defRPr/>
            </a:pPr>
            <a:r>
              <a:rPr lang="es-ES">
                <a:noFill/>
              </a:rPr>
              <a:t> </a:t>
            </a:r>
          </a:p>
        </p:txBody>
      </p:sp>
      <p:sp>
        <p:nvSpPr>
          <p:cNvPr id="46093" name="Text Box 4"/>
          <p:cNvSpPr txBox="1">
            <a:spLocks noChangeArrowheads="1"/>
          </p:cNvSpPr>
          <p:nvPr/>
        </p:nvSpPr>
        <p:spPr bwMode="auto">
          <a:xfrm>
            <a:off x="2505075" y="476250"/>
            <a:ext cx="655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mc:AlternateContent xmlns:mc="http://schemas.openxmlformats.org/markup-compatibility/2006">
        <mc:Choice xmlns:a14="http://schemas.microsoft.com/office/drawing/2010/main" Requires="a14">
          <p:sp>
            <p:nvSpPr>
              <p:cNvPr id="4" name="CuadroTexto 3"/>
              <p:cNvSpPr txBox="1"/>
              <p:nvPr/>
            </p:nvSpPr>
            <p:spPr>
              <a:xfrm>
                <a:off x="3067419" y="3657661"/>
                <a:ext cx="3820277" cy="3474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b="1" i="0" smtClean="0">
                          <a:latin typeface="Cambria Math" panose="02040503050406030204" pitchFamily="18" charset="0"/>
                        </a:rPr>
                        <m:t>𝐗</m:t>
                      </m:r>
                      <m:r>
                        <a:rPr lang="es-MX"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𝐍</m:t>
                      </m:r>
                      <m:d>
                        <m:dPr>
                          <m:ctrlPr>
                            <a:rPr lang="es-MX" b="1" i="1" smtClean="0">
                              <a:latin typeface="Cambria Math" panose="02040503050406030204" pitchFamily="18" charset="0"/>
                              <a:ea typeface="Cambria Math" panose="02040503050406030204" pitchFamily="18" charset="0"/>
                            </a:rPr>
                          </m:ctrlPr>
                        </m:dPr>
                        <m:e>
                          <m:r>
                            <a:rPr lang="es-MX" b="1" i="0" smtClean="0">
                              <a:latin typeface="Cambria Math" panose="02040503050406030204" pitchFamily="18" charset="0"/>
                              <a:ea typeface="Cambria Math" panose="02040503050406030204" pitchFamily="18" charset="0"/>
                            </a:rPr>
                            <m:t>𝛍</m:t>
                          </m:r>
                          <m:r>
                            <a:rPr lang="es-MX" b="1" i="0" smtClean="0">
                              <a:latin typeface="Cambria Math" panose="02040503050406030204" pitchFamily="18" charset="0"/>
                              <a:ea typeface="Cambria Math" panose="02040503050406030204" pitchFamily="18" charset="0"/>
                            </a:rPr>
                            <m:t>,</m:t>
                          </m:r>
                          <m:sSup>
                            <m:sSupPr>
                              <m:ctrlPr>
                                <a:rPr lang="es-MX" b="1" i="1" smtClean="0">
                                  <a:latin typeface="Cambria Math" panose="02040503050406030204" pitchFamily="18" charset="0"/>
                                  <a:ea typeface="Cambria Math" panose="02040503050406030204" pitchFamily="18" charset="0"/>
                                </a:rPr>
                              </m:ctrlPr>
                            </m:sSupPr>
                            <m:e>
                              <m:r>
                                <a:rPr lang="es-MX" b="1" i="0" smtClean="0">
                                  <a:latin typeface="Cambria Math" panose="02040503050406030204" pitchFamily="18" charset="0"/>
                                  <a:ea typeface="Cambria Math" panose="02040503050406030204" pitchFamily="18" charset="0"/>
                                </a:rPr>
                                <m:t>𝛔</m:t>
                              </m:r>
                            </m:e>
                            <m:sup>
                              <m:r>
                                <a:rPr lang="es-MX" b="1" i="0" smtClean="0">
                                  <a:latin typeface="Cambria Math" panose="02040503050406030204" pitchFamily="18" charset="0"/>
                                  <a:ea typeface="Cambria Math" panose="02040503050406030204" pitchFamily="18" charset="0"/>
                                </a:rPr>
                                <m:t>𝟐</m:t>
                              </m:r>
                            </m:sup>
                          </m:sSup>
                        </m:e>
                      </m:d>
                      <m:r>
                        <a:rPr lang="es-MX"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𝐍</m:t>
                      </m:r>
                      <m:d>
                        <m:dPr>
                          <m:ctrlPr>
                            <a:rPr lang="es-MX" b="1" i="1" smtClean="0">
                              <a:latin typeface="Cambria Math" panose="02040503050406030204" pitchFamily="18" charset="0"/>
                              <a:ea typeface="Cambria Math" panose="02040503050406030204" pitchFamily="18" charset="0"/>
                            </a:rPr>
                          </m:ctrlPr>
                        </m:dPr>
                        <m:e>
                          <m:r>
                            <a:rPr lang="es-MX" b="1" i="0" smtClean="0">
                              <a:latin typeface="Cambria Math" panose="02040503050406030204" pitchFamily="18" charset="0"/>
                              <a:ea typeface="Cambria Math" panose="02040503050406030204" pitchFamily="18" charset="0"/>
                            </a:rPr>
                            <m:t>𝐧𝐩</m:t>
                          </m:r>
                          <m:r>
                            <a:rPr lang="es-MX"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𝐧𝐩</m:t>
                          </m:r>
                          <m:d>
                            <m:dPr>
                              <m:ctrlPr>
                                <a:rPr lang="es-MX" b="1" i="1" smtClean="0">
                                  <a:latin typeface="Cambria Math" panose="02040503050406030204" pitchFamily="18" charset="0"/>
                                  <a:ea typeface="Cambria Math" panose="02040503050406030204" pitchFamily="18" charset="0"/>
                                </a:rPr>
                              </m:ctrlPr>
                            </m:dPr>
                            <m:e>
                              <m:r>
                                <a:rPr lang="es-MX" b="1" i="0" smtClean="0">
                                  <a:latin typeface="Cambria Math" panose="02040503050406030204" pitchFamily="18" charset="0"/>
                                  <a:ea typeface="Cambria Math" panose="02040503050406030204" pitchFamily="18" charset="0"/>
                                </a:rPr>
                                <m:t>𝟏</m:t>
                              </m:r>
                              <m:r>
                                <a:rPr lang="es-MX"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𝐩</m:t>
                              </m:r>
                            </m:e>
                          </m:d>
                        </m:e>
                      </m:d>
                    </m:oMath>
                  </m:oMathPara>
                </a14:m>
                <a:endParaRPr lang="es-ES" b="1" dirty="0"/>
              </a:p>
            </p:txBody>
          </p:sp>
        </mc:Choice>
        <mc:Fallback>
          <p:sp>
            <p:nvSpPr>
              <p:cNvPr id="4" name="CuadroTexto 3"/>
              <p:cNvSpPr txBox="1">
                <a:spLocks noRot="1" noChangeAspect="1" noMove="1" noResize="1" noEditPoints="1" noAdjustHandles="1" noChangeArrowheads="1" noChangeShapeType="1" noTextEdit="1"/>
              </p:cNvSpPr>
              <p:nvPr/>
            </p:nvSpPr>
            <p:spPr>
              <a:xfrm>
                <a:off x="3067419" y="3657661"/>
                <a:ext cx="3820277" cy="347403"/>
              </a:xfrm>
              <a:prstGeom prst="rect">
                <a:avLst/>
              </a:prstGeom>
              <a:blipFill rotWithShape="0">
                <a:blip r:embed="rId4"/>
                <a:stretch>
                  <a:fillRect b="-12281"/>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5" name="CuadroTexto 4"/>
              <p:cNvSpPr txBox="1"/>
              <p:nvPr/>
            </p:nvSpPr>
            <p:spPr>
              <a:xfrm>
                <a:off x="5456263" y="5762327"/>
                <a:ext cx="2665089" cy="3474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ES"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𝐁</m:t>
                      </m:r>
                      <m:d>
                        <m:dPr>
                          <m:ctrlPr>
                            <a:rPr lang="es-MX" b="1" i="1" smtClean="0">
                              <a:latin typeface="Cambria Math" panose="02040503050406030204" pitchFamily="18" charset="0"/>
                              <a:ea typeface="Cambria Math" panose="02040503050406030204" pitchFamily="18" charset="0"/>
                            </a:rPr>
                          </m:ctrlPr>
                        </m:dPr>
                        <m:e>
                          <m:r>
                            <a:rPr lang="es-MX" b="1" i="0" smtClean="0">
                              <a:latin typeface="Cambria Math" panose="02040503050406030204" pitchFamily="18" charset="0"/>
                              <a:ea typeface="Cambria Math" panose="02040503050406030204" pitchFamily="18" charset="0"/>
                            </a:rPr>
                            <m:t>𝐱</m:t>
                          </m:r>
                          <m:r>
                            <a:rPr lang="es-MX"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𝐧</m:t>
                          </m:r>
                          <m:r>
                            <a:rPr lang="es-MX"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𝐩</m:t>
                          </m:r>
                        </m:e>
                      </m:d>
                      <m:r>
                        <a:rPr lang="es-MX"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𝐍</m:t>
                      </m:r>
                      <m:d>
                        <m:dPr>
                          <m:ctrlPr>
                            <a:rPr lang="es-MX" b="1" i="1" smtClean="0">
                              <a:latin typeface="Cambria Math" panose="02040503050406030204" pitchFamily="18" charset="0"/>
                              <a:ea typeface="Cambria Math" panose="02040503050406030204" pitchFamily="18" charset="0"/>
                            </a:rPr>
                          </m:ctrlPr>
                        </m:dPr>
                        <m:e>
                          <m:r>
                            <a:rPr lang="es-MX" b="1" i="0" smtClean="0">
                              <a:latin typeface="Cambria Math" panose="02040503050406030204" pitchFamily="18" charset="0"/>
                              <a:ea typeface="Cambria Math" panose="02040503050406030204" pitchFamily="18" charset="0"/>
                            </a:rPr>
                            <m:t>𝛍</m:t>
                          </m:r>
                          <m:r>
                            <a:rPr lang="es-MX" b="1" i="0" smtClean="0">
                              <a:latin typeface="Cambria Math" panose="02040503050406030204" pitchFamily="18" charset="0"/>
                              <a:ea typeface="Cambria Math" panose="02040503050406030204" pitchFamily="18" charset="0"/>
                            </a:rPr>
                            <m:t>,</m:t>
                          </m:r>
                          <m:sSup>
                            <m:sSupPr>
                              <m:ctrlPr>
                                <a:rPr lang="es-MX" b="1" i="1" smtClean="0">
                                  <a:latin typeface="Cambria Math" panose="02040503050406030204" pitchFamily="18" charset="0"/>
                                  <a:ea typeface="Cambria Math" panose="02040503050406030204" pitchFamily="18" charset="0"/>
                                </a:rPr>
                              </m:ctrlPr>
                            </m:sSupPr>
                            <m:e>
                              <m:r>
                                <a:rPr lang="es-MX" b="1" i="0" smtClean="0">
                                  <a:latin typeface="Cambria Math" panose="02040503050406030204" pitchFamily="18" charset="0"/>
                                  <a:ea typeface="Cambria Math" panose="02040503050406030204" pitchFamily="18" charset="0"/>
                                </a:rPr>
                                <m:t>𝛔</m:t>
                              </m:r>
                            </m:e>
                            <m:sup>
                              <m:r>
                                <a:rPr lang="es-MX" b="1" i="0" smtClean="0">
                                  <a:latin typeface="Cambria Math" panose="02040503050406030204" pitchFamily="18" charset="0"/>
                                  <a:ea typeface="Cambria Math" panose="02040503050406030204" pitchFamily="18" charset="0"/>
                                </a:rPr>
                                <m:t>𝟐</m:t>
                              </m:r>
                            </m:sup>
                          </m:sSup>
                        </m:e>
                      </m:d>
                    </m:oMath>
                  </m:oMathPara>
                </a14:m>
                <a:endParaRPr lang="es-ES" b="1" dirty="0"/>
              </a:p>
            </p:txBody>
          </p:sp>
        </mc:Choice>
        <mc:Fallback>
          <p:sp>
            <p:nvSpPr>
              <p:cNvPr id="5" name="CuadroTexto 4"/>
              <p:cNvSpPr txBox="1">
                <a:spLocks noRot="1" noChangeAspect="1" noMove="1" noResize="1" noEditPoints="1" noAdjustHandles="1" noChangeArrowheads="1" noChangeShapeType="1" noTextEdit="1"/>
              </p:cNvSpPr>
              <p:nvPr/>
            </p:nvSpPr>
            <p:spPr>
              <a:xfrm>
                <a:off x="5456263" y="5762327"/>
                <a:ext cx="2665089" cy="347403"/>
              </a:xfrm>
              <a:prstGeom prst="rect">
                <a:avLst/>
              </a:prstGeom>
              <a:blipFill rotWithShape="0">
                <a:blip r:embed="rId5"/>
                <a:stretch>
                  <a:fillRect b="-12281"/>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6" name="CuadroTexto 5"/>
              <p:cNvSpPr txBox="1"/>
              <p:nvPr/>
            </p:nvSpPr>
            <p:spPr>
              <a:xfrm>
                <a:off x="3872880" y="5661248"/>
                <a:ext cx="1535357" cy="59830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s-ES" b="1" i="1" smtClean="0">
                              <a:latin typeface="Cambria Math" panose="02040503050406030204" pitchFamily="18" charset="0"/>
                            </a:rPr>
                          </m:ctrlPr>
                        </m:mPr>
                        <m:mr>
                          <m:e>
                            <m:r>
                              <m:rPr>
                                <m:brk m:alnAt="7"/>
                              </m:rPr>
                              <a:rPr lang="es-MX" b="1" i="0" smtClean="0">
                                <a:latin typeface="Cambria Math" panose="02040503050406030204" pitchFamily="18" charset="0"/>
                              </a:rPr>
                              <m:t>𝐧</m:t>
                            </m:r>
                            <m:r>
                              <a:rPr lang="es-MX" b="1" i="0" smtClean="0">
                                <a:latin typeface="Cambria Math" panose="02040503050406030204" pitchFamily="18" charset="0"/>
                              </a:rPr>
                              <m:t>𝐩</m:t>
                            </m:r>
                            <m:r>
                              <a:rPr lang="es-MX"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𝟓</m:t>
                            </m:r>
                          </m:e>
                        </m:mr>
                        <m:mr>
                          <m:e>
                            <m:r>
                              <a:rPr lang="es-MX" b="1" i="0" smtClean="0">
                                <a:latin typeface="Cambria Math" panose="02040503050406030204" pitchFamily="18" charset="0"/>
                              </a:rPr>
                              <m:t>𝐧</m:t>
                            </m:r>
                            <m:d>
                              <m:dPr>
                                <m:ctrlPr>
                                  <a:rPr lang="es-MX" b="1" i="1" smtClean="0">
                                    <a:latin typeface="Cambria Math" panose="02040503050406030204" pitchFamily="18" charset="0"/>
                                  </a:rPr>
                                </m:ctrlPr>
                              </m:dPr>
                              <m:e>
                                <m:r>
                                  <a:rPr lang="es-MX" b="1" i="0" smtClean="0">
                                    <a:latin typeface="Cambria Math" panose="02040503050406030204" pitchFamily="18" charset="0"/>
                                  </a:rPr>
                                  <m:t>𝟏</m:t>
                                </m:r>
                                <m:r>
                                  <a:rPr lang="es-MX" b="1" i="0" smtClean="0">
                                    <a:latin typeface="Cambria Math" panose="02040503050406030204" pitchFamily="18" charset="0"/>
                                  </a:rPr>
                                  <m:t>−</m:t>
                                </m:r>
                                <m:r>
                                  <a:rPr lang="es-MX" b="1" i="0" smtClean="0">
                                    <a:latin typeface="Cambria Math" panose="02040503050406030204" pitchFamily="18" charset="0"/>
                                  </a:rPr>
                                  <m:t>𝐩</m:t>
                                </m:r>
                              </m:e>
                            </m:d>
                            <m:r>
                              <a:rPr lang="es-MX" b="1" i="0" smtClean="0">
                                <a:latin typeface="Cambria Math" panose="02040503050406030204" pitchFamily="18" charset="0"/>
                                <a:ea typeface="Cambria Math" panose="02040503050406030204" pitchFamily="18" charset="0"/>
                              </a:rPr>
                              <m:t>≥</m:t>
                            </m:r>
                            <m:r>
                              <a:rPr lang="es-MX" b="1" i="0" smtClean="0">
                                <a:latin typeface="Cambria Math" panose="02040503050406030204" pitchFamily="18" charset="0"/>
                                <a:ea typeface="Cambria Math" panose="02040503050406030204" pitchFamily="18" charset="0"/>
                              </a:rPr>
                              <m:t>𝟓</m:t>
                            </m:r>
                          </m:e>
                        </m:mr>
                      </m:m>
                    </m:oMath>
                  </m:oMathPara>
                </a14:m>
                <a:endParaRPr lang="es-ES" b="1" dirty="0"/>
              </a:p>
            </p:txBody>
          </p:sp>
        </mc:Choice>
        <mc:Fallback>
          <p:sp>
            <p:nvSpPr>
              <p:cNvPr id="6" name="CuadroTexto 5"/>
              <p:cNvSpPr txBox="1">
                <a:spLocks noRot="1" noChangeAspect="1" noMove="1" noResize="1" noEditPoints="1" noAdjustHandles="1" noChangeArrowheads="1" noChangeShapeType="1" noTextEdit="1"/>
              </p:cNvSpPr>
              <p:nvPr/>
            </p:nvSpPr>
            <p:spPr>
              <a:xfrm>
                <a:off x="3872880" y="5661248"/>
                <a:ext cx="1535357" cy="598305"/>
              </a:xfrm>
              <a:prstGeom prst="rect">
                <a:avLst/>
              </a:prstGeom>
              <a:blipFill rotWithShape="0">
                <a:blip r:embed="rId6"/>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3379672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1000"/>
                                        <p:tgtEl>
                                          <p:spTgt spid="22"/>
                                        </p:tgtEl>
                                      </p:cBhvr>
                                    </p:animEffect>
                                    <p:anim calcmode="lin" valueType="num">
                                      <p:cBhvr>
                                        <p:cTn id="34" dur="1000" fill="hold"/>
                                        <p:tgtEl>
                                          <p:spTgt spid="22"/>
                                        </p:tgtEl>
                                        <p:attrNameLst>
                                          <p:attrName>ppt_x</p:attrName>
                                        </p:attrNameLst>
                                      </p:cBhvr>
                                      <p:tavLst>
                                        <p:tav tm="0">
                                          <p:val>
                                            <p:strVal val="#ppt_x"/>
                                          </p:val>
                                        </p:tav>
                                        <p:tav tm="100000">
                                          <p:val>
                                            <p:strVal val="#ppt_x"/>
                                          </p:val>
                                        </p:tav>
                                      </p:tavLst>
                                    </p:anim>
                                    <p:anim calcmode="lin" valueType="num">
                                      <p:cBhvr>
                                        <p:cTn id="3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heel(1)">
                                      <p:cBhvr>
                                        <p:cTn id="40" dur="20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ppt_x"/>
                                          </p:val>
                                        </p:tav>
                                        <p:tav tm="100000">
                                          <p:val>
                                            <p:strVal val="#ppt_x"/>
                                          </p:val>
                                        </p:tav>
                                      </p:tavLst>
                                    </p:anim>
                                    <p:anim calcmode="lin" valueType="num">
                                      <p:cBhvr additive="base">
                                        <p:cTn id="46" dur="500" fill="hold"/>
                                        <p:tgtEl>
                                          <p:spTgt spid="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P spid="21" grpId="0"/>
      <p:bldP spid="4" grpId="0"/>
      <p:bldP spid="5"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37 Rectángulo"/>
          <p:cNvSpPr>
            <a:spLocks noChangeArrowheads="1"/>
          </p:cNvSpPr>
          <p:nvPr/>
        </p:nvSpPr>
        <p:spPr bwMode="auto">
          <a:xfrm>
            <a:off x="632521" y="1089025"/>
            <a:ext cx="864096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b="1" dirty="0">
                <a:solidFill>
                  <a:srgbClr val="002060"/>
                </a:solidFill>
              </a:rPr>
              <a:t>DISTRIBUCIÓN </a:t>
            </a:r>
            <a:r>
              <a:rPr lang="es-ES" b="1" dirty="0">
                <a:solidFill>
                  <a:srgbClr val="002060"/>
                </a:solidFill>
                <a:sym typeface="Symbol" panose="05050102010706020507" pitchFamily="18" charset="2"/>
              </a:rPr>
              <a:t></a:t>
            </a:r>
            <a:r>
              <a:rPr lang="es-ES" b="1" baseline="30000" dirty="0">
                <a:solidFill>
                  <a:srgbClr val="002060"/>
                </a:solidFill>
                <a:sym typeface="Symbol" panose="05050102010706020507" pitchFamily="18" charset="2"/>
              </a:rPr>
              <a:t>2</a:t>
            </a:r>
            <a:r>
              <a:rPr lang="es-ES" b="1" dirty="0">
                <a:solidFill>
                  <a:srgbClr val="002060"/>
                </a:solidFill>
                <a:sym typeface="Symbol" panose="05050102010706020507" pitchFamily="18" charset="2"/>
              </a:rPr>
              <a:t> </a:t>
            </a:r>
            <a:r>
              <a:rPr lang="es-ES" b="1" dirty="0">
                <a:solidFill>
                  <a:srgbClr val="002060"/>
                </a:solidFill>
              </a:rPr>
              <a:t>CON </a:t>
            </a:r>
            <a:r>
              <a:rPr lang="es-ES" b="1" dirty="0">
                <a:solidFill>
                  <a:srgbClr val="002060"/>
                </a:solidFill>
                <a:sym typeface="Symbol" panose="05050102010706020507" pitchFamily="18" charset="2"/>
              </a:rPr>
              <a:t>n-1 </a:t>
            </a:r>
            <a:r>
              <a:rPr lang="es-ES" b="1" dirty="0">
                <a:solidFill>
                  <a:srgbClr val="002060"/>
                </a:solidFill>
              </a:rPr>
              <a:t>GRADOS DE LIBERTAD: </a:t>
            </a:r>
            <a:r>
              <a:rPr lang="es-ES" b="1" dirty="0"/>
              <a:t>DISTRIBUCIÓN ASOCIADA A LA SUMA DEL CUADRADO DE </a:t>
            </a:r>
            <a:r>
              <a:rPr lang="es-ES" b="1" dirty="0">
                <a:sym typeface="Symbol" panose="05050102010706020507" pitchFamily="18" charset="2"/>
              </a:rPr>
              <a:t>n-1 VARIABLES ALEATORIAS  INDEPENDIENTES CON </a:t>
            </a:r>
            <a:r>
              <a:rPr lang="es-ES" b="1" dirty="0" smtClean="0">
                <a:sym typeface="Symbol" panose="05050102010706020507" pitchFamily="18" charset="2"/>
              </a:rPr>
              <a:t>DISTRIBUCIONES </a:t>
            </a:r>
            <a:r>
              <a:rPr lang="es-ES" b="1" dirty="0">
                <a:sym typeface="Symbol" panose="05050102010706020507" pitchFamily="18" charset="2"/>
              </a:rPr>
              <a:t>N(0,1). ESTE TIPO DE DISTRIBUCIÓN ES MUY USADA EN LA ESTA-DÍSTICA INFERENCIAL, PRINCIPALMENTE EN PRUEBAS DE CONTRASTE DE HIPÓ-TESIS Y EN LA CONSTRUCCIÓN DE INTERVALO DE COFIANZA.</a:t>
            </a:r>
            <a:endParaRPr lang="es-ES" b="1" dirty="0"/>
          </a:p>
        </p:txBody>
      </p:sp>
      <p:sp>
        <p:nvSpPr>
          <p:cNvPr id="15" name="9 Rectángulo"/>
          <p:cNvSpPr>
            <a:spLocks noChangeArrowheads="1"/>
          </p:cNvSpPr>
          <p:nvPr/>
        </p:nvSpPr>
        <p:spPr bwMode="auto">
          <a:xfrm>
            <a:off x="632521" y="5481638"/>
            <a:ext cx="4320479"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pt-BR" b="1" dirty="0"/>
              <a:t>EL VALOR ESPERADO Y LA VARIANZA PARA LA DISTRIBUCIÓN </a:t>
            </a:r>
            <a:r>
              <a:rPr lang="pt-BR" b="1" dirty="0">
                <a:sym typeface="Symbol" panose="05050102010706020507" pitchFamily="18" charset="2"/>
              </a:rPr>
              <a:t></a:t>
            </a:r>
            <a:r>
              <a:rPr lang="pt-BR" b="1" baseline="30000" dirty="0">
                <a:sym typeface="Symbol" panose="05050102010706020507" pitchFamily="18" charset="2"/>
              </a:rPr>
              <a:t>2</a:t>
            </a:r>
            <a:r>
              <a:rPr lang="pt-BR" b="1" dirty="0">
                <a:sym typeface="Symbol" panose="05050102010706020507" pitchFamily="18" charset="2"/>
              </a:rPr>
              <a:t> </a:t>
            </a:r>
            <a:r>
              <a:rPr lang="pt-BR" b="1" dirty="0"/>
              <a:t>VIENE DADA POR:</a:t>
            </a:r>
            <a:endParaRPr lang="es-ES" b="1"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49144" y="4077072"/>
            <a:ext cx="2520280" cy="2522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Text Box 4"/>
          <p:cNvSpPr txBox="1">
            <a:spLocks noChangeArrowheads="1"/>
          </p:cNvSpPr>
          <p:nvPr/>
        </p:nvSpPr>
        <p:spPr bwMode="auto">
          <a:xfrm>
            <a:off x="2073275" y="476250"/>
            <a:ext cx="655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graphicFrame>
        <p:nvGraphicFramePr>
          <p:cNvPr id="40973" name="Object 13"/>
          <p:cNvGraphicFramePr>
            <a:graphicFrameLocks noChangeAspect="1"/>
          </p:cNvGraphicFramePr>
          <p:nvPr>
            <p:extLst/>
          </p:nvPr>
        </p:nvGraphicFramePr>
        <p:xfrm>
          <a:off x="673100" y="3065463"/>
          <a:ext cx="4279900" cy="1117600"/>
        </p:xfrm>
        <a:graphic>
          <a:graphicData uri="http://schemas.openxmlformats.org/presentationml/2006/ole">
            <mc:AlternateContent xmlns:mc="http://schemas.openxmlformats.org/markup-compatibility/2006">
              <mc:Choice xmlns:v="urn:schemas-microsoft-com:vml" Requires="v">
                <p:oleObj spid="_x0000_s7176" name="Ecuación" r:id="rId4" imgW="4279900" imgH="1117600" progId="Equation.3">
                  <p:embed/>
                </p:oleObj>
              </mc:Choice>
              <mc:Fallback>
                <p:oleObj name="Ecuación" r:id="rId4" imgW="4279900" imgH="1117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100" y="3065463"/>
                        <a:ext cx="4279900" cy="111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0975"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39058" y="4289425"/>
            <a:ext cx="396875" cy="40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76"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91583" y="4289425"/>
            <a:ext cx="396875" cy="40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0977" name="Object 17"/>
          <p:cNvGraphicFramePr>
            <a:graphicFrameLocks noChangeAspect="1"/>
          </p:cNvGraphicFramePr>
          <p:nvPr>
            <p:extLst/>
          </p:nvPr>
        </p:nvGraphicFramePr>
        <p:xfrm>
          <a:off x="2394595" y="4792663"/>
          <a:ext cx="685800" cy="292100"/>
        </p:xfrm>
        <a:graphic>
          <a:graphicData uri="http://schemas.openxmlformats.org/presentationml/2006/ole">
            <mc:AlternateContent xmlns:mc="http://schemas.openxmlformats.org/markup-compatibility/2006">
              <mc:Choice xmlns:v="urn:schemas-microsoft-com:vml" Requires="v">
                <p:oleObj spid="_x0000_s7177" name="Ecuación" r:id="rId7" imgW="685800" imgH="292100" progId="Equation.3">
                  <p:embed/>
                </p:oleObj>
              </mc:Choice>
              <mc:Fallback>
                <p:oleObj name="Ecuación" r:id="rId7" imgW="685800" imgH="292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94595" y="4792663"/>
                        <a:ext cx="68580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78" name="Object 18"/>
          <p:cNvGraphicFramePr>
            <a:graphicFrameLocks noChangeAspect="1"/>
          </p:cNvGraphicFramePr>
          <p:nvPr>
            <p:extLst/>
          </p:nvPr>
        </p:nvGraphicFramePr>
        <p:xfrm>
          <a:off x="3547120" y="4792663"/>
          <a:ext cx="685800" cy="292100"/>
        </p:xfrm>
        <a:graphic>
          <a:graphicData uri="http://schemas.openxmlformats.org/presentationml/2006/ole">
            <mc:AlternateContent xmlns:mc="http://schemas.openxmlformats.org/markup-compatibility/2006">
              <mc:Choice xmlns:v="urn:schemas-microsoft-com:vml" Requires="v">
                <p:oleObj spid="_x0000_s7178" name="Ecuación" r:id="rId9" imgW="685800" imgH="292100" progId="Equation.3">
                  <p:embed/>
                </p:oleObj>
              </mc:Choice>
              <mc:Fallback>
                <p:oleObj name="Ecuación" r:id="rId9" imgW="685800" imgH="2921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47120" y="4792663"/>
                        <a:ext cx="68580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mc:Choice xmlns:a14="http://schemas.microsoft.com/office/drawing/2010/main" Requires="a14">
          <p:sp>
            <p:nvSpPr>
              <p:cNvPr id="2" name="CuadroTexto 1"/>
              <p:cNvSpPr txBox="1"/>
              <p:nvPr/>
            </p:nvSpPr>
            <p:spPr>
              <a:xfrm>
                <a:off x="6321152" y="3201682"/>
                <a:ext cx="2541529" cy="59445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s-ES" b="1" i="1">
                              <a:latin typeface="Cambria Math" panose="02040503050406030204" pitchFamily="18" charset="0"/>
                            </a:rPr>
                          </m:ctrlPr>
                        </m:mPr>
                        <m:mr>
                          <m:e>
                            <m:r>
                              <m:rPr>
                                <m:brk m:alnAt="7"/>
                              </m:rPr>
                              <a:rPr lang="es-MX" b="1">
                                <a:latin typeface="Cambria Math" panose="02040503050406030204" pitchFamily="18" charset="0"/>
                              </a:rPr>
                              <m:t>𝐄</m:t>
                            </m:r>
                            <m:d>
                              <m:dPr>
                                <m:ctrlPr>
                                  <a:rPr lang="es-MX" b="1" i="1">
                                    <a:latin typeface="Cambria Math" panose="02040503050406030204" pitchFamily="18" charset="0"/>
                                  </a:rPr>
                                </m:ctrlPr>
                              </m:dPr>
                              <m:e>
                                <m:r>
                                  <a:rPr lang="es-MX" b="1">
                                    <a:latin typeface="Cambria Math" panose="02040503050406030204" pitchFamily="18" charset="0"/>
                                  </a:rPr>
                                  <m:t>𝐱</m:t>
                                </m:r>
                              </m:e>
                            </m:d>
                            <m:r>
                              <m:rPr>
                                <m:brk m:alnAt="7"/>
                              </m:rPr>
                              <a:rPr lang="es-MX" b="1">
                                <a:latin typeface="Cambria Math" panose="02040503050406030204" pitchFamily="18" charset="0"/>
                              </a:rPr>
                              <m:t>=</m:t>
                            </m:r>
                            <m:r>
                              <a:rPr lang="es-MX" b="1">
                                <a:latin typeface="Cambria Math" panose="02040503050406030204" pitchFamily="18" charset="0"/>
                              </a:rPr>
                              <m:t>𝛝</m:t>
                            </m:r>
                            <m:r>
                              <a:rPr lang="es-MX" b="1">
                                <a:latin typeface="Cambria Math" panose="02040503050406030204" pitchFamily="18" charset="0"/>
                              </a:rPr>
                              <m:t>=</m:t>
                            </m:r>
                            <m:r>
                              <a:rPr lang="es-MX" b="1">
                                <a:latin typeface="Cambria Math" panose="02040503050406030204" pitchFamily="18" charset="0"/>
                              </a:rPr>
                              <m:t>𝐧</m:t>
                            </m:r>
                            <m:r>
                              <a:rPr lang="es-MX" b="1">
                                <a:latin typeface="Cambria Math" panose="02040503050406030204" pitchFamily="18" charset="0"/>
                              </a:rPr>
                              <m:t>−</m:t>
                            </m:r>
                            <m:r>
                              <a:rPr lang="es-MX" b="1">
                                <a:latin typeface="Cambria Math" panose="02040503050406030204" pitchFamily="18" charset="0"/>
                              </a:rPr>
                              <m:t>𝟏</m:t>
                            </m:r>
                          </m:e>
                        </m:mr>
                        <m:mr>
                          <m:e>
                            <m:r>
                              <a:rPr lang="es-MX" b="1">
                                <a:latin typeface="Cambria Math" panose="02040503050406030204" pitchFamily="18" charset="0"/>
                              </a:rPr>
                              <m:t>𝐕</m:t>
                            </m:r>
                            <m:d>
                              <m:dPr>
                                <m:ctrlPr>
                                  <a:rPr lang="es-MX" b="1" i="1">
                                    <a:latin typeface="Cambria Math" panose="02040503050406030204" pitchFamily="18" charset="0"/>
                                  </a:rPr>
                                </m:ctrlPr>
                              </m:dPr>
                              <m:e>
                                <m:r>
                                  <a:rPr lang="es-MX" b="1">
                                    <a:latin typeface="Cambria Math" panose="02040503050406030204" pitchFamily="18" charset="0"/>
                                  </a:rPr>
                                  <m:t>𝐱</m:t>
                                </m:r>
                              </m:e>
                            </m:d>
                            <m:r>
                              <a:rPr lang="es-MX" b="1">
                                <a:latin typeface="Cambria Math" panose="02040503050406030204" pitchFamily="18" charset="0"/>
                              </a:rPr>
                              <m:t>=</m:t>
                            </m:r>
                            <m:r>
                              <a:rPr lang="es-MX" b="1">
                                <a:latin typeface="Cambria Math" panose="02040503050406030204" pitchFamily="18" charset="0"/>
                              </a:rPr>
                              <m:t>𝟐</m:t>
                            </m:r>
                            <m:r>
                              <a:rPr lang="es-MX" b="1">
                                <a:latin typeface="Cambria Math" panose="02040503050406030204" pitchFamily="18" charset="0"/>
                              </a:rPr>
                              <m:t>𝛝</m:t>
                            </m:r>
                            <m:r>
                              <a:rPr lang="es-MX" b="1">
                                <a:latin typeface="Cambria Math" panose="02040503050406030204" pitchFamily="18" charset="0"/>
                              </a:rPr>
                              <m:t>=</m:t>
                            </m:r>
                            <m:r>
                              <a:rPr lang="es-MX" b="1">
                                <a:latin typeface="Cambria Math" panose="02040503050406030204" pitchFamily="18" charset="0"/>
                              </a:rPr>
                              <m:t>𝟐</m:t>
                            </m:r>
                            <m:d>
                              <m:dPr>
                                <m:ctrlPr>
                                  <a:rPr lang="es-MX" b="1" i="1">
                                    <a:latin typeface="Cambria Math" panose="02040503050406030204" pitchFamily="18" charset="0"/>
                                  </a:rPr>
                                </m:ctrlPr>
                              </m:dPr>
                              <m:e>
                                <m:r>
                                  <a:rPr lang="es-MX" b="1">
                                    <a:latin typeface="Cambria Math" panose="02040503050406030204" pitchFamily="18" charset="0"/>
                                  </a:rPr>
                                  <m:t>𝐧</m:t>
                                </m:r>
                                <m:r>
                                  <a:rPr lang="es-MX" b="1">
                                    <a:latin typeface="Cambria Math" panose="02040503050406030204" pitchFamily="18" charset="0"/>
                                  </a:rPr>
                                  <m:t>−</m:t>
                                </m:r>
                                <m:r>
                                  <a:rPr lang="es-MX" b="1">
                                    <a:latin typeface="Cambria Math" panose="02040503050406030204" pitchFamily="18" charset="0"/>
                                  </a:rPr>
                                  <m:t>𝟏</m:t>
                                </m:r>
                              </m:e>
                            </m:d>
                          </m:e>
                        </m:mr>
                      </m:m>
                    </m:oMath>
                  </m:oMathPara>
                </a14:m>
                <a:endParaRPr lang="es-ES" dirty="0"/>
              </a:p>
            </p:txBody>
          </p:sp>
        </mc:Choice>
        <mc:Fallback>
          <p:sp>
            <p:nvSpPr>
              <p:cNvPr id="2" name="CuadroTexto 1"/>
              <p:cNvSpPr txBox="1">
                <a:spLocks noRot="1" noChangeAspect="1" noMove="1" noResize="1" noEditPoints="1" noAdjustHandles="1" noChangeArrowheads="1" noChangeShapeType="1" noTextEdit="1"/>
              </p:cNvSpPr>
              <p:nvPr/>
            </p:nvSpPr>
            <p:spPr>
              <a:xfrm>
                <a:off x="6321152" y="3201682"/>
                <a:ext cx="2541529" cy="594458"/>
              </a:xfrm>
              <a:prstGeom prst="rect">
                <a:avLst/>
              </a:prstGeom>
              <a:blipFill rotWithShape="0">
                <a:blip r:embed="rId11"/>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1048202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40973"/>
                                        </p:tgtEl>
                                        <p:attrNameLst>
                                          <p:attrName>style.visibility</p:attrName>
                                        </p:attrNameLst>
                                      </p:cBhvr>
                                      <p:to>
                                        <p:strVal val="visible"/>
                                      </p:to>
                                    </p:set>
                                    <p:anim calcmode="lin" valueType="num">
                                      <p:cBhvr additive="base">
                                        <p:cTn id="14" dur="500" fill="hold"/>
                                        <p:tgtEl>
                                          <p:spTgt spid="40973"/>
                                        </p:tgtEl>
                                        <p:attrNameLst>
                                          <p:attrName>ppt_x</p:attrName>
                                        </p:attrNameLst>
                                      </p:cBhvr>
                                      <p:tavLst>
                                        <p:tav tm="0">
                                          <p:val>
                                            <p:strVal val="#ppt_x"/>
                                          </p:val>
                                        </p:tav>
                                        <p:tav tm="100000">
                                          <p:val>
                                            <p:strVal val="#ppt_x"/>
                                          </p:val>
                                        </p:tav>
                                      </p:tavLst>
                                    </p:anim>
                                    <p:anim calcmode="lin" valueType="num">
                                      <p:cBhvr additive="base">
                                        <p:cTn id="15" dur="500" fill="hold"/>
                                        <p:tgtEl>
                                          <p:spTgt spid="4097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nodeType="clickEffect">
                                  <p:stCondLst>
                                    <p:cond delay="0"/>
                                  </p:stCondLst>
                                  <p:childTnLst>
                                    <p:set>
                                      <p:cBhvr>
                                        <p:cTn id="19" dur="1" fill="hold">
                                          <p:stCondLst>
                                            <p:cond delay="0"/>
                                          </p:stCondLst>
                                        </p:cTn>
                                        <p:tgtEl>
                                          <p:spTgt spid="40975"/>
                                        </p:tgtEl>
                                        <p:attrNameLst>
                                          <p:attrName>style.visibility</p:attrName>
                                        </p:attrNameLst>
                                      </p:cBhvr>
                                      <p:to>
                                        <p:strVal val="visible"/>
                                      </p:to>
                                    </p:set>
                                    <p:animEffect transition="in" filter="diamond(in)">
                                      <p:cBhvr>
                                        <p:cTn id="20" dur="2000"/>
                                        <p:tgtEl>
                                          <p:spTgt spid="40975"/>
                                        </p:tgtEl>
                                      </p:cBhvr>
                                    </p:animEffect>
                                  </p:childTnLst>
                                </p:cTn>
                              </p:par>
                              <p:par>
                                <p:cTn id="21" presetID="8" presetClass="entr" presetSubtype="16" fill="hold" nodeType="withEffect">
                                  <p:stCondLst>
                                    <p:cond delay="0"/>
                                  </p:stCondLst>
                                  <p:childTnLst>
                                    <p:set>
                                      <p:cBhvr>
                                        <p:cTn id="22" dur="1" fill="hold">
                                          <p:stCondLst>
                                            <p:cond delay="0"/>
                                          </p:stCondLst>
                                        </p:cTn>
                                        <p:tgtEl>
                                          <p:spTgt spid="40976"/>
                                        </p:tgtEl>
                                        <p:attrNameLst>
                                          <p:attrName>style.visibility</p:attrName>
                                        </p:attrNameLst>
                                      </p:cBhvr>
                                      <p:to>
                                        <p:strVal val="visible"/>
                                      </p:to>
                                    </p:set>
                                    <p:animEffect transition="in" filter="diamond(in)">
                                      <p:cBhvr>
                                        <p:cTn id="23" dur="2000"/>
                                        <p:tgtEl>
                                          <p:spTgt spid="40976"/>
                                        </p:tgtEl>
                                      </p:cBhvr>
                                    </p:animEffect>
                                  </p:childTnLst>
                                </p:cTn>
                              </p:par>
                              <p:par>
                                <p:cTn id="24" presetID="8" presetClass="entr" presetSubtype="16" fill="hold" nodeType="withEffect">
                                  <p:stCondLst>
                                    <p:cond delay="0"/>
                                  </p:stCondLst>
                                  <p:childTnLst>
                                    <p:set>
                                      <p:cBhvr>
                                        <p:cTn id="25" dur="1" fill="hold">
                                          <p:stCondLst>
                                            <p:cond delay="0"/>
                                          </p:stCondLst>
                                        </p:cTn>
                                        <p:tgtEl>
                                          <p:spTgt spid="40977"/>
                                        </p:tgtEl>
                                        <p:attrNameLst>
                                          <p:attrName>style.visibility</p:attrName>
                                        </p:attrNameLst>
                                      </p:cBhvr>
                                      <p:to>
                                        <p:strVal val="visible"/>
                                      </p:to>
                                    </p:set>
                                    <p:animEffect transition="in" filter="diamond(in)">
                                      <p:cBhvr>
                                        <p:cTn id="26" dur="2000"/>
                                        <p:tgtEl>
                                          <p:spTgt spid="40977"/>
                                        </p:tgtEl>
                                      </p:cBhvr>
                                    </p:animEffect>
                                  </p:childTnLst>
                                </p:cTn>
                              </p:par>
                              <p:par>
                                <p:cTn id="27" presetID="8" presetClass="entr" presetSubtype="16" fill="hold" nodeType="withEffect">
                                  <p:stCondLst>
                                    <p:cond delay="0"/>
                                  </p:stCondLst>
                                  <p:childTnLst>
                                    <p:set>
                                      <p:cBhvr>
                                        <p:cTn id="28" dur="1" fill="hold">
                                          <p:stCondLst>
                                            <p:cond delay="0"/>
                                          </p:stCondLst>
                                        </p:cTn>
                                        <p:tgtEl>
                                          <p:spTgt spid="40978"/>
                                        </p:tgtEl>
                                        <p:attrNameLst>
                                          <p:attrName>style.visibility</p:attrName>
                                        </p:attrNameLst>
                                      </p:cBhvr>
                                      <p:to>
                                        <p:strVal val="visible"/>
                                      </p:to>
                                    </p:set>
                                    <p:animEffect transition="in" filter="diamond(in)">
                                      <p:cBhvr>
                                        <p:cTn id="29" dur="2000"/>
                                        <p:tgtEl>
                                          <p:spTgt spid="4097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heel(1)">
                                      <p:cBhvr>
                                        <p:cTn id="34" dur="2000"/>
                                        <p:tgtEl>
                                          <p:spTgt spid="1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1000"/>
                                        <p:tgtEl>
                                          <p:spTgt spid="2"/>
                                        </p:tgtEl>
                                      </p:cBhvr>
                                    </p:animEffect>
                                    <p:anim calcmode="lin" valueType="num">
                                      <p:cBhvr>
                                        <p:cTn id="40" dur="1000" fill="hold"/>
                                        <p:tgtEl>
                                          <p:spTgt spid="2"/>
                                        </p:tgtEl>
                                        <p:attrNameLst>
                                          <p:attrName>ppt_x</p:attrName>
                                        </p:attrNameLst>
                                      </p:cBhvr>
                                      <p:tavLst>
                                        <p:tav tm="0">
                                          <p:val>
                                            <p:strVal val="#ppt_x"/>
                                          </p:val>
                                        </p:tav>
                                        <p:tav tm="100000">
                                          <p:val>
                                            <p:strVal val="#ppt_x"/>
                                          </p:val>
                                        </p:tav>
                                      </p:tavLst>
                                    </p:anim>
                                    <p:anim calcmode="lin" valueType="num">
                                      <p:cBhvr>
                                        <p:cTn id="4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anim calcmode="lin" valueType="num">
                                      <p:cBhvr>
                                        <p:cTn id="47" dur="1000" fill="hold"/>
                                        <p:tgtEl>
                                          <p:spTgt spid="4"/>
                                        </p:tgtEl>
                                        <p:attrNameLst>
                                          <p:attrName>ppt_x</p:attrName>
                                        </p:attrNameLst>
                                      </p:cBhvr>
                                      <p:tavLst>
                                        <p:tav tm="0">
                                          <p:val>
                                            <p:strVal val="#ppt_x"/>
                                          </p:val>
                                        </p:tav>
                                        <p:tav tm="100000">
                                          <p:val>
                                            <p:strVal val="#ppt_x"/>
                                          </p:val>
                                        </p:tav>
                                      </p:tavLst>
                                    </p:anim>
                                    <p:anim calcmode="lin" valueType="num">
                                      <p:cBhvr>
                                        <p:cTn id="4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G00372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381000"/>
            <a:ext cx="4572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3368675" y="582613"/>
            <a:ext cx="267493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FontTx/>
              <a:buNone/>
            </a:pPr>
            <a:r>
              <a:rPr lang="es-MX" sz="3200" b="1">
                <a:solidFill>
                  <a:schemeClr val="bg2"/>
                </a:solidFill>
                <a:latin typeface="Calibri" panose="020F0502020204030204" pitchFamily="34" charset="0"/>
              </a:rPr>
              <a:t>SUMARIO:</a:t>
            </a:r>
          </a:p>
        </p:txBody>
      </p:sp>
      <p:sp>
        <p:nvSpPr>
          <p:cNvPr id="12293" name="Rectángulo 2"/>
          <p:cNvSpPr>
            <a:spLocks noChangeArrowheads="1"/>
          </p:cNvSpPr>
          <p:nvPr/>
        </p:nvSpPr>
        <p:spPr bwMode="auto">
          <a:xfrm>
            <a:off x="488950" y="5383213"/>
            <a:ext cx="51577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42925" indent="-457200" defTabSz="542925">
              <a:defRPr sz="2000">
                <a:solidFill>
                  <a:schemeClr val="tx1"/>
                </a:solidFill>
                <a:latin typeface="Calibri" panose="020F0502020204030204" pitchFamily="34" charset="0"/>
              </a:defRPr>
            </a:lvl1pPr>
            <a:lvl2pPr marL="742950" indent="-285750" defTabSz="542925">
              <a:defRPr sz="2000">
                <a:solidFill>
                  <a:schemeClr val="tx1"/>
                </a:solidFill>
                <a:latin typeface="Calibri" panose="020F0502020204030204" pitchFamily="34" charset="0"/>
              </a:defRPr>
            </a:lvl2pPr>
            <a:lvl3pPr marL="1143000" indent="-228600" defTabSz="542925">
              <a:defRPr sz="2000">
                <a:solidFill>
                  <a:schemeClr val="tx1"/>
                </a:solidFill>
                <a:latin typeface="Calibri" panose="020F0502020204030204" pitchFamily="34" charset="0"/>
              </a:defRPr>
            </a:lvl3pPr>
            <a:lvl4pPr marL="1600200" indent="-228600" defTabSz="542925">
              <a:defRPr sz="2000">
                <a:solidFill>
                  <a:schemeClr val="tx1"/>
                </a:solidFill>
                <a:latin typeface="Calibri" panose="020F0502020204030204" pitchFamily="34" charset="0"/>
              </a:defRPr>
            </a:lvl4pPr>
            <a:lvl5pPr marL="2057400" indent="-228600" defTabSz="542925">
              <a:defRPr sz="2000">
                <a:solidFill>
                  <a:schemeClr val="tx1"/>
                </a:solidFill>
                <a:latin typeface="Calibri" panose="020F0502020204030204" pitchFamily="34" charset="0"/>
              </a:defRPr>
            </a:lvl5pPr>
            <a:lvl6pPr marL="2514600" indent="-228600" defTabSz="542925" eaLnBrk="0" fontAlgn="base" hangingPunct="0">
              <a:spcBef>
                <a:spcPct val="0"/>
              </a:spcBef>
              <a:spcAft>
                <a:spcPct val="0"/>
              </a:spcAft>
              <a:defRPr sz="2000">
                <a:solidFill>
                  <a:schemeClr val="tx1"/>
                </a:solidFill>
                <a:latin typeface="Calibri" panose="020F0502020204030204" pitchFamily="34" charset="0"/>
              </a:defRPr>
            </a:lvl6pPr>
            <a:lvl7pPr marL="2971800" indent="-228600" defTabSz="542925" eaLnBrk="0" fontAlgn="base" hangingPunct="0">
              <a:spcBef>
                <a:spcPct val="0"/>
              </a:spcBef>
              <a:spcAft>
                <a:spcPct val="0"/>
              </a:spcAft>
              <a:defRPr sz="2000">
                <a:solidFill>
                  <a:schemeClr val="tx1"/>
                </a:solidFill>
                <a:latin typeface="Calibri" panose="020F0502020204030204" pitchFamily="34" charset="0"/>
              </a:defRPr>
            </a:lvl7pPr>
            <a:lvl8pPr marL="3429000" indent="-228600" defTabSz="542925" eaLnBrk="0" fontAlgn="base" hangingPunct="0">
              <a:spcBef>
                <a:spcPct val="0"/>
              </a:spcBef>
              <a:spcAft>
                <a:spcPct val="0"/>
              </a:spcAft>
              <a:defRPr sz="2000">
                <a:solidFill>
                  <a:schemeClr val="tx1"/>
                </a:solidFill>
                <a:latin typeface="Calibri" panose="020F0502020204030204" pitchFamily="34" charset="0"/>
              </a:defRPr>
            </a:lvl8pPr>
            <a:lvl9pPr marL="3886200" indent="-228600" defTabSz="542925"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buFont typeface="Arial" panose="020B0604020202020204" pitchFamily="34" charset="0"/>
              <a:buAutoNum type="arabicPeriod" startAt="2"/>
            </a:pPr>
            <a:endParaRPr lang="pt-BR" sz="2200" b="1"/>
          </a:p>
        </p:txBody>
      </p:sp>
      <p:sp>
        <p:nvSpPr>
          <p:cNvPr id="5127" name="Rectangle 7"/>
          <p:cNvSpPr>
            <a:spLocks noChangeArrowheads="1"/>
          </p:cNvSpPr>
          <p:nvPr/>
        </p:nvSpPr>
        <p:spPr bwMode="auto">
          <a:xfrm>
            <a:off x="560512" y="1654543"/>
            <a:ext cx="878522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0363" indent="-360363">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marL="457200" indent="-457200" algn="just">
              <a:buFont typeface="+mj-lt"/>
              <a:buAutoNum type="arabicPeriod"/>
            </a:pPr>
            <a:r>
              <a:rPr lang="es-ES" sz="2400" b="1" dirty="0" smtClean="0"/>
              <a:t>BIOESTADÍSTICA. DEFINICIÓN. CLASIFICACIÓN. CONCEPTOS BÁSICOS. </a:t>
            </a:r>
          </a:p>
          <a:p>
            <a:pPr marL="457200" indent="-457200" algn="just">
              <a:buFont typeface="+mj-lt"/>
              <a:buAutoNum type="arabicPeriod"/>
            </a:pPr>
            <a:r>
              <a:rPr lang="es-ES" sz="2400" b="1" dirty="0" smtClean="0"/>
              <a:t>NOCIONES DE PROBABILIDAD. TIPOS (ESTUDIO INDEPENDIENTE).</a:t>
            </a:r>
          </a:p>
          <a:p>
            <a:pPr marL="457200" indent="-457200" algn="just">
              <a:buFont typeface="+mj-lt"/>
              <a:buAutoNum type="arabicPeriod"/>
            </a:pPr>
            <a:r>
              <a:rPr lang="es-ES" sz="2400" b="1" dirty="0" smtClean="0"/>
              <a:t>MODELOS </a:t>
            </a:r>
            <a:r>
              <a:rPr lang="es-ES" sz="2400" b="1" dirty="0" smtClean="0"/>
              <a:t>TEÓRICOS DE </a:t>
            </a:r>
            <a:r>
              <a:rPr lang="es-ES" sz="2400" b="1" dirty="0" smtClean="0"/>
              <a:t>DISTRIBUCIÓN. </a:t>
            </a:r>
            <a:r>
              <a:rPr lang="es-ES" sz="2400" b="1" dirty="0" smtClean="0"/>
              <a:t>DEFINICIÓN. TIPOS. (ESTUDIO INDEPENDIENTE).</a:t>
            </a:r>
            <a:endParaRPr lang="es-ES" sz="2400" b="1" dirty="0" smtClean="0"/>
          </a:p>
          <a:p>
            <a:pPr marL="457200" indent="-457200" algn="just">
              <a:buFont typeface="+mj-lt"/>
              <a:buAutoNum type="arabicPeriod"/>
            </a:pPr>
            <a:r>
              <a:rPr lang="es-ES" sz="2400" b="1" dirty="0" smtClean="0"/>
              <a:t>MUESTREO. VENTAJAS Y DESVENTAJAS. TIPOS DE MUESTREO</a:t>
            </a:r>
            <a:r>
              <a:rPr lang="es-ES" sz="2400" b="1" dirty="0" smtClean="0"/>
              <a:t>.</a:t>
            </a:r>
          </a:p>
          <a:p>
            <a:pPr marL="457200" indent="-457200" algn="just">
              <a:buFont typeface="+mj-lt"/>
              <a:buAutoNum type="arabicPeriod"/>
            </a:pPr>
            <a:r>
              <a:rPr lang="es-ES" sz="2400" b="1" dirty="0" smtClean="0"/>
              <a:t>BASE DE DATOS. </a:t>
            </a:r>
            <a:r>
              <a:rPr lang="es-ES" sz="2400" b="1" smtClean="0"/>
              <a:t>CONFECCIÓN.</a:t>
            </a:r>
            <a:endParaRPr lang="es-ES" sz="2400" b="1" dirty="0"/>
          </a:p>
        </p:txBody>
      </p:sp>
    </p:spTree>
    <p:extLst>
      <p:ext uri="{BB962C8B-B14F-4D97-AF65-F5344CB8AC3E}">
        <p14:creationId xmlns:p14="http://schemas.microsoft.com/office/powerpoint/2010/main" val="1487520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5127"/>
                                        </p:tgtEl>
                                        <p:attrNameLst>
                                          <p:attrName>style.visibility</p:attrName>
                                        </p:attrNameLst>
                                      </p:cBhvr>
                                      <p:to>
                                        <p:strVal val="visible"/>
                                      </p:to>
                                    </p:set>
                                    <p:animEffect transition="in" filter="wheel(4)">
                                      <p:cBhvr>
                                        <p:cTn id="13" dur="20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512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6 Rectángulo"/>
          <p:cNvSpPr>
            <a:spLocks noChangeArrowheads="1"/>
          </p:cNvSpPr>
          <p:nvPr/>
        </p:nvSpPr>
        <p:spPr bwMode="auto">
          <a:xfrm>
            <a:off x="631825" y="1916113"/>
            <a:ext cx="878522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buFont typeface="Arial" panose="020B0604020202020204" pitchFamily="34" charset="0"/>
              <a:buAutoNum type="arabicPeriod"/>
            </a:pPr>
            <a:r>
              <a:rPr lang="es-ES" b="1"/>
              <a:t>ES UNA FUNCIÓN ASIMÉTRICA +.</a:t>
            </a:r>
          </a:p>
          <a:p>
            <a:pPr eaLnBrk="1" hangingPunct="1">
              <a:buFont typeface="Arial" panose="020B0604020202020204" pitchFamily="34" charset="0"/>
              <a:buAutoNum type="arabicPeriod"/>
            </a:pPr>
            <a:r>
              <a:rPr lang="pt-BR" b="1"/>
              <a:t>TIENE UN SOLO PARÁMETRO DENOMINADO GRADOS DE LIBERTAD.</a:t>
            </a:r>
          </a:p>
          <a:p>
            <a:pPr algn="just" eaLnBrk="1" hangingPunct="1">
              <a:buFont typeface="Arial" panose="020B0604020202020204" pitchFamily="34" charset="0"/>
              <a:buAutoNum type="arabicPeriod"/>
            </a:pPr>
            <a:r>
              <a:rPr lang="pt-BR" b="1"/>
              <a:t>SU FUNCIÓN DE DENSIDAD SE HACE MÁS SIMÉTRICA, INCLUSO GAUSSIANA CUANDO AUMENTA LOS GRADOS DE LIBERTAD.</a:t>
            </a:r>
          </a:p>
          <a:p>
            <a:pPr algn="just" eaLnBrk="1" hangingPunct="1">
              <a:buFont typeface="Arial" panose="020B0604020202020204" pitchFamily="34" charset="0"/>
              <a:buAutoNum type="arabicPeriod"/>
            </a:pPr>
            <a:r>
              <a:rPr lang="pt-BR" b="1"/>
              <a:t>NORMALMENTE CONSIDERAMOS ANÓMALOS AQUELLOS VALORES DE LA VARIABLE DE LA COLA DE LA DERECHA.</a:t>
            </a:r>
          </a:p>
        </p:txBody>
      </p:sp>
      <p:grpSp>
        <p:nvGrpSpPr>
          <p:cNvPr id="8" name="Grupo 7"/>
          <p:cNvGrpSpPr>
            <a:grpSpLocks/>
          </p:cNvGrpSpPr>
          <p:nvPr/>
        </p:nvGrpSpPr>
        <p:grpSpPr bwMode="auto">
          <a:xfrm>
            <a:off x="736600" y="4383088"/>
            <a:ext cx="8464550" cy="2070100"/>
            <a:chOff x="578161" y="2713153"/>
            <a:chExt cx="8464302" cy="2070552"/>
          </a:xfrm>
        </p:grpSpPr>
        <p:pic>
          <p:nvPicPr>
            <p:cNvPr id="48134"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8161" y="2731705"/>
              <a:ext cx="2052000" cy="20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Imagen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58507" y="2713153"/>
              <a:ext cx="2052000" cy="20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Imagen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73208" y="2715421"/>
              <a:ext cx="2052000" cy="20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Imagen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90463" y="2731705"/>
              <a:ext cx="2052000" cy="20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8" name="CuadroTexto 6"/>
            <p:cNvSpPr txBox="1">
              <a:spLocks noChangeArrowheads="1"/>
            </p:cNvSpPr>
            <p:nvPr/>
          </p:nvSpPr>
          <p:spPr bwMode="auto">
            <a:xfrm>
              <a:off x="1776173" y="3145202"/>
              <a:ext cx="5373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r>
                <a:rPr lang="es-ES" sz="1800" b="1">
                  <a:sym typeface="Symbol" panose="05050102010706020507" pitchFamily="18" charset="2"/>
                </a:rPr>
                <a:t>=3</a:t>
              </a:r>
              <a:endParaRPr lang="es-ES" sz="1800" b="1"/>
            </a:p>
          </p:txBody>
        </p:sp>
        <p:sp>
          <p:nvSpPr>
            <p:cNvPr id="48139" name="CuadroTexto 17"/>
            <p:cNvSpPr txBox="1">
              <a:spLocks noChangeArrowheads="1"/>
            </p:cNvSpPr>
            <p:nvPr/>
          </p:nvSpPr>
          <p:spPr bwMode="auto">
            <a:xfrm>
              <a:off x="3919220" y="3089247"/>
              <a:ext cx="5373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r>
                <a:rPr lang="es-ES" sz="1800" b="1">
                  <a:sym typeface="Symbol" panose="05050102010706020507" pitchFamily="18" charset="2"/>
                </a:rPr>
                <a:t>=5</a:t>
              </a:r>
              <a:endParaRPr lang="es-ES" sz="1800" b="1"/>
            </a:p>
          </p:txBody>
        </p:sp>
        <p:sp>
          <p:nvSpPr>
            <p:cNvPr id="48140" name="CuadroTexto 18"/>
            <p:cNvSpPr txBox="1">
              <a:spLocks noChangeArrowheads="1"/>
            </p:cNvSpPr>
            <p:nvPr/>
          </p:nvSpPr>
          <p:spPr bwMode="auto">
            <a:xfrm>
              <a:off x="6121525" y="3082185"/>
              <a:ext cx="6543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r>
                <a:rPr lang="es-ES" sz="1800" b="1">
                  <a:sym typeface="Symbol" panose="05050102010706020507" pitchFamily="18" charset="2"/>
                </a:rPr>
                <a:t>=10</a:t>
              </a:r>
              <a:endParaRPr lang="es-ES" sz="1800" b="1"/>
            </a:p>
          </p:txBody>
        </p:sp>
        <p:sp>
          <p:nvSpPr>
            <p:cNvPr id="48141" name="CuadroTexto 21"/>
            <p:cNvSpPr txBox="1">
              <a:spLocks noChangeArrowheads="1"/>
            </p:cNvSpPr>
            <p:nvPr/>
          </p:nvSpPr>
          <p:spPr bwMode="auto">
            <a:xfrm>
              <a:off x="8364866" y="3145202"/>
              <a:ext cx="6543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r>
                <a:rPr lang="es-ES" sz="1800" b="1">
                  <a:sym typeface="Symbol" panose="05050102010706020507" pitchFamily="18" charset="2"/>
                </a:rPr>
                <a:t>=30</a:t>
              </a:r>
              <a:endParaRPr lang="es-ES" sz="1800" b="1"/>
            </a:p>
          </p:txBody>
        </p:sp>
      </p:grpSp>
      <p:sp>
        <p:nvSpPr>
          <p:cNvPr id="48132" name="Text Box 4"/>
          <p:cNvSpPr txBox="1">
            <a:spLocks noChangeArrowheads="1"/>
          </p:cNvSpPr>
          <p:nvPr/>
        </p:nvSpPr>
        <p:spPr bwMode="auto">
          <a:xfrm>
            <a:off x="1639888" y="404813"/>
            <a:ext cx="65532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sp>
        <p:nvSpPr>
          <p:cNvPr id="4" name="Rectángulo 3"/>
          <p:cNvSpPr>
            <a:spLocks noChangeArrowheads="1"/>
          </p:cNvSpPr>
          <p:nvPr/>
        </p:nvSpPr>
        <p:spPr bwMode="auto">
          <a:xfrm>
            <a:off x="920750" y="1216025"/>
            <a:ext cx="83824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r>
              <a:rPr lang="pt-BR" sz="2200" b="1" dirty="0">
                <a:solidFill>
                  <a:schemeClr val="bg2"/>
                </a:solidFill>
              </a:rPr>
              <a:t>PROPIEDADES DE LA </a:t>
            </a:r>
            <a:r>
              <a:rPr lang="es-ES" sz="2200" b="1" dirty="0">
                <a:solidFill>
                  <a:srgbClr val="002060"/>
                </a:solidFill>
              </a:rPr>
              <a:t>DISTRIBUCIÓN </a:t>
            </a:r>
            <a:r>
              <a:rPr lang="es-ES" sz="2200" b="1" dirty="0">
                <a:solidFill>
                  <a:srgbClr val="002060"/>
                </a:solidFill>
                <a:sym typeface="Symbol" panose="05050102010706020507" pitchFamily="18" charset="2"/>
              </a:rPr>
              <a:t></a:t>
            </a:r>
            <a:r>
              <a:rPr lang="es-ES" sz="2200" b="1" baseline="30000" dirty="0">
                <a:solidFill>
                  <a:srgbClr val="002060"/>
                </a:solidFill>
                <a:sym typeface="Symbol" panose="05050102010706020507" pitchFamily="18" charset="2"/>
              </a:rPr>
              <a:t>2</a:t>
            </a:r>
            <a:r>
              <a:rPr lang="es-ES" sz="2200" b="1" dirty="0">
                <a:solidFill>
                  <a:srgbClr val="002060"/>
                </a:solidFill>
                <a:sym typeface="Symbol" panose="05050102010706020507" pitchFamily="18" charset="2"/>
              </a:rPr>
              <a:t> </a:t>
            </a:r>
            <a:r>
              <a:rPr lang="es-ES" sz="2200" b="1" dirty="0">
                <a:solidFill>
                  <a:srgbClr val="002060"/>
                </a:solidFill>
              </a:rPr>
              <a:t>CON </a:t>
            </a:r>
            <a:r>
              <a:rPr lang="es-ES" sz="2200" b="1" dirty="0">
                <a:solidFill>
                  <a:srgbClr val="002060"/>
                </a:solidFill>
                <a:sym typeface="Symbol" panose="05050102010706020507" pitchFamily="18" charset="2"/>
              </a:rPr>
              <a:t>n-1 </a:t>
            </a:r>
            <a:r>
              <a:rPr lang="es-ES" sz="2200" b="1" dirty="0">
                <a:solidFill>
                  <a:srgbClr val="002060"/>
                </a:solidFill>
              </a:rPr>
              <a:t>GRADOS DE </a:t>
            </a:r>
            <a:r>
              <a:rPr lang="es-ES" sz="2200" b="1" dirty="0" smtClean="0">
                <a:solidFill>
                  <a:srgbClr val="002060"/>
                </a:solidFill>
              </a:rPr>
              <a:t>LIBERTAD.</a:t>
            </a:r>
            <a:endParaRPr lang="es-ES" sz="2200" dirty="0">
              <a:latin typeface="Arial" panose="020B0604020202020204" pitchFamily="34" charset="0"/>
            </a:endParaRPr>
          </a:p>
        </p:txBody>
      </p:sp>
    </p:spTree>
    <p:extLst>
      <p:ext uri="{BB962C8B-B14F-4D97-AF65-F5344CB8AC3E}">
        <p14:creationId xmlns:p14="http://schemas.microsoft.com/office/powerpoint/2010/main" val="430954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4"/>
          <p:cNvSpPr txBox="1">
            <a:spLocks noChangeArrowheads="1"/>
          </p:cNvSpPr>
          <p:nvPr/>
        </p:nvSpPr>
        <p:spPr bwMode="auto">
          <a:xfrm>
            <a:off x="1639888" y="404813"/>
            <a:ext cx="65532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sp>
        <p:nvSpPr>
          <p:cNvPr id="43022" name="Rectangle 14"/>
          <p:cNvSpPr>
            <a:spLocks noChangeArrowheads="1"/>
          </p:cNvSpPr>
          <p:nvPr/>
        </p:nvSpPr>
        <p:spPr bwMode="auto">
          <a:xfrm>
            <a:off x="1857375" y="1125538"/>
            <a:ext cx="777557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t>DISTRIBUCIÓN T STUDENT CON n-1 GRADOS DE LIBERTAD: NO ES MÁS QUE LA DISTRIBUCIÓN ASOCIADA A LA VARIABLE ALEATORIA T, QUE REPRESENTA UN COCIENTE, DÓNDE LA VARIABLE EN EL NUMERADOR SE DISTRIBUYE SIGUIENDO UNA DISTRIBUCIÓN N(0,1) Y LA DEL DENOMINADOR  SE DISTRIBUYE SIGUIENDO UNA DISTRIBUCIÓN </a:t>
            </a:r>
            <a:r>
              <a:rPr lang="es-ES" b="1">
                <a:sym typeface="Symbol" panose="05050102010706020507" pitchFamily="18" charset="2"/>
              </a:rPr>
              <a:t></a:t>
            </a:r>
            <a:r>
              <a:rPr lang="es-ES" b="1" baseline="30000">
                <a:sym typeface="Symbol" panose="05050102010706020507" pitchFamily="18" charset="2"/>
              </a:rPr>
              <a:t>2</a:t>
            </a:r>
            <a:r>
              <a:rPr lang="es-ES" b="1"/>
              <a:t>, ES DECIR</a:t>
            </a:r>
          </a:p>
        </p:txBody>
      </p:sp>
      <p:graphicFrame>
        <p:nvGraphicFramePr>
          <p:cNvPr id="43024" name="Object 16"/>
          <p:cNvGraphicFramePr>
            <a:graphicFrameLocks noChangeAspect="1"/>
          </p:cNvGraphicFramePr>
          <p:nvPr>
            <p:extLst/>
          </p:nvPr>
        </p:nvGraphicFramePr>
        <p:xfrm>
          <a:off x="704528" y="3384550"/>
          <a:ext cx="3073400" cy="1435100"/>
        </p:xfrm>
        <a:graphic>
          <a:graphicData uri="http://schemas.openxmlformats.org/presentationml/2006/ole">
            <mc:AlternateContent xmlns:mc="http://schemas.openxmlformats.org/markup-compatibility/2006">
              <mc:Choice xmlns:v="urn:schemas-microsoft-com:vml" Requires="v">
                <p:oleObj spid="_x0000_s8202" name="Ecuación" r:id="rId3" imgW="3073400" imgH="1435100" progId="Equation.3">
                  <p:embed/>
                </p:oleObj>
              </mc:Choice>
              <mc:Fallback>
                <p:oleObj name="Ecuación" r:id="rId3" imgW="3073400" imgH="1435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528" y="3384550"/>
                        <a:ext cx="3073400" cy="143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7" name="Object 18"/>
          <p:cNvGraphicFramePr>
            <a:graphicFrameLocks noChangeAspect="1"/>
          </p:cNvGraphicFramePr>
          <p:nvPr/>
        </p:nvGraphicFramePr>
        <p:xfrm>
          <a:off x="4876800" y="3268663"/>
          <a:ext cx="152400" cy="317500"/>
        </p:xfrm>
        <a:graphic>
          <a:graphicData uri="http://schemas.openxmlformats.org/presentationml/2006/ole">
            <mc:AlternateContent xmlns:mc="http://schemas.openxmlformats.org/markup-compatibility/2006">
              <mc:Choice xmlns:v="urn:schemas-microsoft-com:vml" Requires="v">
                <p:oleObj spid="_x0000_s8203" name="Ecuación" r:id="rId5" imgW="152268" imgH="317225" progId="Equation.3">
                  <p:embed/>
                </p:oleObj>
              </mc:Choice>
              <mc:Fallback>
                <p:oleObj name="Ecuación" r:id="rId5" imgW="152268" imgH="31722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3268663"/>
                        <a:ext cx="1524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27" name="Object 19"/>
          <p:cNvGraphicFramePr>
            <a:graphicFrameLocks noChangeAspect="1"/>
          </p:cNvGraphicFramePr>
          <p:nvPr/>
        </p:nvGraphicFramePr>
        <p:xfrm>
          <a:off x="560388" y="5157788"/>
          <a:ext cx="1587500" cy="800100"/>
        </p:xfrm>
        <a:graphic>
          <a:graphicData uri="http://schemas.openxmlformats.org/presentationml/2006/ole">
            <mc:AlternateContent xmlns:mc="http://schemas.openxmlformats.org/markup-compatibility/2006">
              <mc:Choice xmlns:v="urn:schemas-microsoft-com:vml" Requires="v">
                <p:oleObj spid="_x0000_s8204" name="Ecuación" r:id="rId7" imgW="1587500" imgH="800100" progId="Equation.3">
                  <p:embed/>
                </p:oleObj>
              </mc:Choice>
              <mc:Fallback>
                <p:oleObj name="Ecuación" r:id="rId7" imgW="1587500" imgH="800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0388" y="5157788"/>
                        <a:ext cx="1587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28" name="Object 20"/>
          <p:cNvGraphicFramePr>
            <a:graphicFrameLocks noChangeAspect="1"/>
          </p:cNvGraphicFramePr>
          <p:nvPr/>
        </p:nvGraphicFramePr>
        <p:xfrm>
          <a:off x="2576513" y="5229225"/>
          <a:ext cx="1778000" cy="660400"/>
        </p:xfrm>
        <a:graphic>
          <a:graphicData uri="http://schemas.openxmlformats.org/presentationml/2006/ole">
            <mc:AlternateContent xmlns:mc="http://schemas.openxmlformats.org/markup-compatibility/2006">
              <mc:Choice xmlns:v="urn:schemas-microsoft-com:vml" Requires="v">
                <p:oleObj spid="_x0000_s8205" name="Ecuación" r:id="rId9" imgW="1778000" imgH="660400" progId="Equation.3">
                  <p:embed/>
                </p:oleObj>
              </mc:Choice>
              <mc:Fallback>
                <p:oleObj name="Ecuación" r:id="rId9" imgW="1778000" imgH="660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76513" y="5229225"/>
                        <a:ext cx="1778000"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 name="9 Rectángulo"/>
          <p:cNvSpPr>
            <a:spLocks noChangeArrowheads="1"/>
          </p:cNvSpPr>
          <p:nvPr/>
        </p:nvSpPr>
        <p:spPr bwMode="auto">
          <a:xfrm>
            <a:off x="4592638" y="3141663"/>
            <a:ext cx="4968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pt-BR" b="1"/>
              <a:t>EL VALOR ESPERADO Y LA VARIANZA DE LA DISTRIBUCIÓN </a:t>
            </a:r>
            <a:r>
              <a:rPr lang="es-ES" sz="1900" b="1">
                <a:latin typeface="Arial" panose="020B0604020202020204" pitchFamily="34" charset="0"/>
                <a:sym typeface="Symbol" panose="05050102010706020507" pitchFamily="18" charset="2"/>
              </a:rPr>
              <a:t></a:t>
            </a:r>
            <a:r>
              <a:rPr lang="es-ES" sz="1900" b="1" baseline="30000">
                <a:latin typeface="Arial" panose="020B0604020202020204" pitchFamily="34" charset="0"/>
                <a:sym typeface="Symbol" panose="05050102010706020507" pitchFamily="18" charset="2"/>
              </a:rPr>
              <a:t>2</a:t>
            </a:r>
            <a:r>
              <a:rPr lang="pt-BR" sz="1900">
                <a:latin typeface="Arial" panose="020B0604020202020204" pitchFamily="34" charset="0"/>
              </a:rPr>
              <a:t> </a:t>
            </a:r>
            <a:r>
              <a:rPr lang="pt-BR" b="1"/>
              <a:t>VIENEN DADA POR:</a:t>
            </a:r>
            <a:endParaRPr lang="es-ES" b="1"/>
          </a:p>
        </p:txBody>
      </p:sp>
      <p:pic>
        <p:nvPicPr>
          <p:cNvPr id="25" name="Imagen 2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473280" y="4040688"/>
            <a:ext cx="2232471" cy="2234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5" name="Picture 27" descr="William_Sealy_Gosset"/>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5925" y="908050"/>
            <a:ext cx="1087438"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36" name="Text Box 28"/>
          <p:cNvSpPr txBox="1">
            <a:spLocks noChangeArrowheads="1"/>
          </p:cNvSpPr>
          <p:nvPr/>
        </p:nvSpPr>
        <p:spPr bwMode="auto">
          <a:xfrm>
            <a:off x="128588" y="2492375"/>
            <a:ext cx="1655762"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pt-BR" sz="1200" b="1">
                <a:solidFill>
                  <a:srgbClr val="000000"/>
                </a:solidFill>
              </a:rPr>
              <a:t>William Sealy Gosset </a:t>
            </a:r>
          </a:p>
          <a:p>
            <a:pPr algn="just"/>
            <a:r>
              <a:rPr lang="pt-BR" sz="1200" b="1">
                <a:solidFill>
                  <a:srgbClr val="000000"/>
                </a:solidFill>
              </a:rPr>
              <a:t>Sobrenombre</a:t>
            </a:r>
            <a:r>
              <a:rPr lang="pt-BR" sz="1200" b="1"/>
              <a:t> Student.</a:t>
            </a:r>
          </a:p>
          <a:p>
            <a:pPr algn="ctr"/>
            <a:r>
              <a:rPr lang="pt-BR" sz="1200" b="1"/>
              <a:t>1836-1937</a:t>
            </a:r>
          </a:p>
        </p:txBody>
      </p:sp>
      <mc:AlternateContent xmlns:mc="http://schemas.openxmlformats.org/markup-compatibility/2006">
        <mc:Choice xmlns:a14="http://schemas.microsoft.com/office/drawing/2010/main" Requires="a14">
          <p:sp>
            <p:nvSpPr>
              <p:cNvPr id="13" name="CuadroTexto 12"/>
              <p:cNvSpPr txBox="1"/>
              <p:nvPr/>
            </p:nvSpPr>
            <p:spPr>
              <a:xfrm>
                <a:off x="4873187" y="4581128"/>
                <a:ext cx="2293127" cy="8102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s-ES" sz="1800" b="1" i="1" smtClean="0">
                              <a:latin typeface="Cambria Math" panose="02040503050406030204" pitchFamily="18" charset="0"/>
                            </a:rPr>
                          </m:ctrlPr>
                        </m:mPr>
                        <m:mr>
                          <m:e>
                            <m:r>
                              <m:rPr>
                                <m:brk m:alnAt="7"/>
                              </m:rPr>
                              <a:rPr lang="es-ES" sz="1800" b="1" i="0" smtClean="0">
                                <a:latin typeface="Cambria Math" panose="02040503050406030204" pitchFamily="18" charset="0"/>
                                <a:ea typeface="Cambria Math" panose="02040503050406030204" pitchFamily="18" charset="0"/>
                              </a:rPr>
                              <m:t>𝛍</m:t>
                            </m:r>
                            <m:r>
                              <a:rPr lang="es-MX" sz="1800" b="1" i="0" smtClean="0">
                                <a:latin typeface="Cambria Math" panose="02040503050406030204" pitchFamily="18" charset="0"/>
                                <a:ea typeface="Cambria Math" panose="02040503050406030204" pitchFamily="18" charset="0"/>
                              </a:rPr>
                              <m:t>=</m:t>
                            </m:r>
                            <m:r>
                              <a:rPr lang="es-MX" sz="1800" b="1" i="0" smtClean="0">
                                <a:latin typeface="Cambria Math" panose="02040503050406030204" pitchFamily="18" charset="0"/>
                              </a:rPr>
                              <m:t>𝐄</m:t>
                            </m:r>
                            <m:d>
                              <m:dPr>
                                <m:ctrlPr>
                                  <a:rPr lang="es-MX" sz="1800" b="1" i="1" smtClean="0">
                                    <a:latin typeface="Cambria Math" panose="02040503050406030204" pitchFamily="18" charset="0"/>
                                  </a:rPr>
                                </m:ctrlPr>
                              </m:dPr>
                              <m:e>
                                <m:r>
                                  <a:rPr lang="es-MX" sz="1800" b="1" i="0" smtClean="0">
                                    <a:latin typeface="Cambria Math" panose="02040503050406030204" pitchFamily="18" charset="0"/>
                                  </a:rPr>
                                  <m:t>𝐱</m:t>
                                </m:r>
                              </m:e>
                            </m:d>
                            <m:r>
                              <m:rPr>
                                <m:brk m:alnAt="7"/>
                              </m:rPr>
                              <a:rPr lang="es-MX" sz="1800" b="1" i="0" smtClean="0">
                                <a:latin typeface="Cambria Math" panose="02040503050406030204" pitchFamily="18" charset="0"/>
                              </a:rPr>
                              <m:t>=</m:t>
                            </m:r>
                            <m:r>
                              <a:rPr lang="es-MX" sz="1800" b="1" i="0" smtClean="0">
                                <a:latin typeface="Cambria Math" panose="02040503050406030204" pitchFamily="18" charset="0"/>
                              </a:rPr>
                              <m:t>𝟎</m:t>
                            </m:r>
                          </m:e>
                        </m:mr>
                        <m:mr>
                          <m:e>
                            <m:r>
                              <a:rPr lang="es-MX" sz="1800" b="1" i="0" smtClean="0">
                                <a:latin typeface="Cambria Math" panose="02040503050406030204" pitchFamily="18" charset="0"/>
                              </a:rPr>
                              <m:t>𝐕</m:t>
                            </m:r>
                            <m:d>
                              <m:dPr>
                                <m:ctrlPr>
                                  <a:rPr lang="es-MX" sz="1800" b="1" i="1" smtClean="0">
                                    <a:latin typeface="Cambria Math" panose="02040503050406030204" pitchFamily="18" charset="0"/>
                                  </a:rPr>
                                </m:ctrlPr>
                              </m:dPr>
                              <m:e>
                                <m:r>
                                  <a:rPr lang="es-MX" sz="1800" b="1" i="0" smtClean="0">
                                    <a:latin typeface="Cambria Math" panose="02040503050406030204" pitchFamily="18" charset="0"/>
                                  </a:rPr>
                                  <m:t>𝐱</m:t>
                                </m:r>
                              </m:e>
                            </m:d>
                            <m:r>
                              <a:rPr lang="es-MX" sz="1800" b="1" i="0" smtClean="0">
                                <a:latin typeface="Cambria Math" panose="02040503050406030204" pitchFamily="18" charset="0"/>
                              </a:rPr>
                              <m:t>=</m:t>
                            </m:r>
                            <m:f>
                              <m:fPr>
                                <m:ctrlPr>
                                  <a:rPr lang="es-MX" sz="1800" b="1" i="1" smtClean="0">
                                    <a:latin typeface="Cambria Math" panose="02040503050406030204" pitchFamily="18" charset="0"/>
                                  </a:rPr>
                                </m:ctrlPr>
                              </m:fPr>
                              <m:num>
                                <m:r>
                                  <a:rPr lang="es-MX" sz="1800" b="1" i="0" smtClean="0">
                                    <a:latin typeface="Cambria Math" panose="02040503050406030204" pitchFamily="18" charset="0"/>
                                    <a:ea typeface="Cambria Math" panose="02040503050406030204" pitchFamily="18" charset="0"/>
                                  </a:rPr>
                                  <m:t>𝛝</m:t>
                                </m:r>
                              </m:num>
                              <m:den>
                                <m:r>
                                  <a:rPr lang="es-MX" sz="1800" b="1" i="0" smtClean="0">
                                    <a:latin typeface="Cambria Math" panose="02040503050406030204" pitchFamily="18" charset="0"/>
                                    <a:ea typeface="Cambria Math" panose="02040503050406030204" pitchFamily="18" charset="0"/>
                                  </a:rPr>
                                  <m:t>𝛝</m:t>
                                </m:r>
                                <m:r>
                                  <a:rPr lang="es-MX" sz="1800" b="1" i="0" smtClean="0">
                                    <a:latin typeface="Cambria Math" panose="02040503050406030204" pitchFamily="18" charset="0"/>
                                    <a:ea typeface="Cambria Math" panose="02040503050406030204" pitchFamily="18" charset="0"/>
                                  </a:rPr>
                                  <m:t>−</m:t>
                                </m:r>
                                <m:r>
                                  <a:rPr lang="es-MX" sz="1800" b="1" i="0" smtClean="0">
                                    <a:latin typeface="Cambria Math" panose="02040503050406030204" pitchFamily="18" charset="0"/>
                                    <a:ea typeface="Cambria Math" panose="02040503050406030204" pitchFamily="18" charset="0"/>
                                  </a:rPr>
                                  <m:t>𝟐</m:t>
                                </m:r>
                              </m:den>
                            </m:f>
                            <m:r>
                              <a:rPr lang="es-MX" sz="1800" b="1" i="0" smtClean="0">
                                <a:latin typeface="Cambria Math" panose="02040503050406030204" pitchFamily="18" charset="0"/>
                                <a:ea typeface="Cambria Math" panose="02040503050406030204" pitchFamily="18" charset="0"/>
                              </a:rPr>
                              <m:t>→</m:t>
                            </m:r>
                            <m:r>
                              <a:rPr lang="es-MX" sz="1800" b="1" i="0" smtClean="0">
                                <a:latin typeface="Cambria Math" panose="02040503050406030204" pitchFamily="18" charset="0"/>
                                <a:ea typeface="Cambria Math" panose="02040503050406030204" pitchFamily="18" charset="0"/>
                              </a:rPr>
                              <m:t>𝛝</m:t>
                            </m:r>
                            <m:r>
                              <a:rPr lang="es-MX" sz="1800" b="1" i="0" smtClean="0">
                                <a:latin typeface="Cambria Math" panose="02040503050406030204" pitchFamily="18" charset="0"/>
                                <a:ea typeface="Cambria Math" panose="02040503050406030204" pitchFamily="18" charset="0"/>
                              </a:rPr>
                              <m:t>&gt;</m:t>
                            </m:r>
                            <m:r>
                              <a:rPr lang="es-MX" sz="1800" b="1" i="0" smtClean="0">
                                <a:latin typeface="Cambria Math" panose="02040503050406030204" pitchFamily="18" charset="0"/>
                                <a:ea typeface="Cambria Math" panose="02040503050406030204" pitchFamily="18" charset="0"/>
                              </a:rPr>
                              <m:t>𝟐</m:t>
                            </m:r>
                          </m:e>
                        </m:mr>
                      </m:m>
                    </m:oMath>
                  </m:oMathPara>
                </a14:m>
                <a:endParaRPr lang="es-ES" sz="1800" b="1" dirty="0"/>
              </a:p>
            </p:txBody>
          </p:sp>
        </mc:Choice>
        <mc:Fallback>
          <p:sp>
            <p:nvSpPr>
              <p:cNvPr id="13" name="CuadroTexto 12"/>
              <p:cNvSpPr txBox="1">
                <a:spLocks noRot="1" noChangeAspect="1" noMove="1" noResize="1" noEditPoints="1" noAdjustHandles="1" noChangeArrowheads="1" noChangeShapeType="1" noTextEdit="1"/>
              </p:cNvSpPr>
              <p:nvPr/>
            </p:nvSpPr>
            <p:spPr>
              <a:xfrm>
                <a:off x="4873187" y="4581128"/>
                <a:ext cx="2293127" cy="810222"/>
              </a:xfrm>
              <a:prstGeom prst="rect">
                <a:avLst/>
              </a:prstGeom>
              <a:blipFill rotWithShape="0">
                <a:blip r:embed="rId13"/>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5593409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3035"/>
                                        </p:tgtEl>
                                        <p:attrNameLst>
                                          <p:attrName>style.visibility</p:attrName>
                                        </p:attrNameLst>
                                      </p:cBhvr>
                                      <p:to>
                                        <p:strVal val="visible"/>
                                      </p:to>
                                    </p:set>
                                    <p:anim calcmode="lin" valueType="num">
                                      <p:cBhvr additive="base">
                                        <p:cTn id="7" dur="500" fill="hold"/>
                                        <p:tgtEl>
                                          <p:spTgt spid="43035"/>
                                        </p:tgtEl>
                                        <p:attrNameLst>
                                          <p:attrName>ppt_x</p:attrName>
                                        </p:attrNameLst>
                                      </p:cBhvr>
                                      <p:tavLst>
                                        <p:tav tm="0">
                                          <p:val>
                                            <p:strVal val="#ppt_x"/>
                                          </p:val>
                                        </p:tav>
                                        <p:tav tm="100000">
                                          <p:val>
                                            <p:strVal val="#ppt_x"/>
                                          </p:val>
                                        </p:tav>
                                      </p:tavLst>
                                    </p:anim>
                                    <p:anim calcmode="lin" valueType="num">
                                      <p:cBhvr additive="base">
                                        <p:cTn id="8" dur="500" fill="hold"/>
                                        <p:tgtEl>
                                          <p:spTgt spid="430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3036"/>
                                        </p:tgtEl>
                                        <p:attrNameLst>
                                          <p:attrName>style.visibility</p:attrName>
                                        </p:attrNameLst>
                                      </p:cBhvr>
                                      <p:to>
                                        <p:strVal val="visible"/>
                                      </p:to>
                                    </p:set>
                                    <p:anim calcmode="lin" valueType="num">
                                      <p:cBhvr additive="base">
                                        <p:cTn id="11" dur="500" fill="hold"/>
                                        <p:tgtEl>
                                          <p:spTgt spid="43036"/>
                                        </p:tgtEl>
                                        <p:attrNameLst>
                                          <p:attrName>ppt_x</p:attrName>
                                        </p:attrNameLst>
                                      </p:cBhvr>
                                      <p:tavLst>
                                        <p:tav tm="0">
                                          <p:val>
                                            <p:strVal val="#ppt_x"/>
                                          </p:val>
                                        </p:tav>
                                        <p:tav tm="100000">
                                          <p:val>
                                            <p:strVal val="#ppt_x"/>
                                          </p:val>
                                        </p:tav>
                                      </p:tavLst>
                                    </p:anim>
                                    <p:anim calcmode="lin" valueType="num">
                                      <p:cBhvr additive="base">
                                        <p:cTn id="12" dur="500" fill="hold"/>
                                        <p:tgtEl>
                                          <p:spTgt spid="4303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3022"/>
                                        </p:tgtEl>
                                        <p:attrNameLst>
                                          <p:attrName>style.visibility</p:attrName>
                                        </p:attrNameLst>
                                      </p:cBhvr>
                                      <p:to>
                                        <p:strVal val="visible"/>
                                      </p:to>
                                    </p:set>
                                    <p:anim calcmode="lin" valueType="num">
                                      <p:cBhvr additive="base">
                                        <p:cTn id="17" dur="500" fill="hold"/>
                                        <p:tgtEl>
                                          <p:spTgt spid="43022"/>
                                        </p:tgtEl>
                                        <p:attrNameLst>
                                          <p:attrName>ppt_x</p:attrName>
                                        </p:attrNameLst>
                                      </p:cBhvr>
                                      <p:tavLst>
                                        <p:tav tm="0">
                                          <p:val>
                                            <p:strVal val="#ppt_x"/>
                                          </p:val>
                                        </p:tav>
                                        <p:tav tm="100000">
                                          <p:val>
                                            <p:strVal val="#ppt_x"/>
                                          </p:val>
                                        </p:tav>
                                      </p:tavLst>
                                    </p:anim>
                                    <p:anim calcmode="lin" valueType="num">
                                      <p:cBhvr additive="base">
                                        <p:cTn id="18" dur="500" fill="hold"/>
                                        <p:tgtEl>
                                          <p:spTgt spid="43022"/>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43024"/>
                                        </p:tgtEl>
                                        <p:attrNameLst>
                                          <p:attrName>style.visibility</p:attrName>
                                        </p:attrNameLst>
                                      </p:cBhvr>
                                      <p:to>
                                        <p:strVal val="visible"/>
                                      </p:to>
                                    </p:set>
                                    <p:animEffect transition="in" filter="diamond(in)">
                                      <p:cBhvr>
                                        <p:cTn id="23" dur="2000"/>
                                        <p:tgtEl>
                                          <p:spTgt spid="4302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43027"/>
                                        </p:tgtEl>
                                        <p:attrNameLst>
                                          <p:attrName>style.visibility</p:attrName>
                                        </p:attrNameLst>
                                      </p:cBhvr>
                                      <p:to>
                                        <p:strVal val="visible"/>
                                      </p:to>
                                    </p:set>
                                    <p:animEffect transition="in" filter="box(in)">
                                      <p:cBhvr>
                                        <p:cTn id="28" dur="500"/>
                                        <p:tgtEl>
                                          <p:spTgt spid="43027"/>
                                        </p:tgtEl>
                                      </p:cBhvr>
                                    </p:animEffect>
                                  </p:childTnLst>
                                </p:cTn>
                              </p:par>
                              <p:par>
                                <p:cTn id="29" presetID="4" presetClass="entr" presetSubtype="16" fill="hold" nodeType="withEffect">
                                  <p:stCondLst>
                                    <p:cond delay="0"/>
                                  </p:stCondLst>
                                  <p:childTnLst>
                                    <p:set>
                                      <p:cBhvr>
                                        <p:cTn id="30" dur="1" fill="hold">
                                          <p:stCondLst>
                                            <p:cond delay="0"/>
                                          </p:stCondLst>
                                        </p:cTn>
                                        <p:tgtEl>
                                          <p:spTgt spid="43028"/>
                                        </p:tgtEl>
                                        <p:attrNameLst>
                                          <p:attrName>style.visibility</p:attrName>
                                        </p:attrNameLst>
                                      </p:cBhvr>
                                      <p:to>
                                        <p:strVal val="visible"/>
                                      </p:to>
                                    </p:set>
                                    <p:animEffect transition="in" filter="box(in)">
                                      <p:cBhvr>
                                        <p:cTn id="31" dur="500"/>
                                        <p:tgtEl>
                                          <p:spTgt spid="4302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heel(1)">
                                      <p:cBhvr>
                                        <p:cTn id="36" dur="2000"/>
                                        <p:tgtEl>
                                          <p:spTgt spid="2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nodeType="click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randombar(horizontal)">
                                      <p:cBhvr>
                                        <p:cTn id="4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2" grpId="0"/>
      <p:bldP spid="24" grpId="0"/>
      <p:bldP spid="43036"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8 CuadroTexto"/>
          <p:cNvSpPr txBox="1">
            <a:spLocks noChangeArrowheads="1"/>
          </p:cNvSpPr>
          <p:nvPr/>
        </p:nvSpPr>
        <p:spPr bwMode="auto">
          <a:xfrm>
            <a:off x="3008313" y="1196975"/>
            <a:ext cx="5268912"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r>
              <a:rPr lang="pt-BR" sz="2200" b="1">
                <a:solidFill>
                  <a:schemeClr val="bg2"/>
                </a:solidFill>
              </a:rPr>
              <a:t>PROPIEDADES </a:t>
            </a:r>
            <a:r>
              <a:rPr lang="es-ES" sz="2200" b="1">
                <a:solidFill>
                  <a:srgbClr val="002060"/>
                </a:solidFill>
              </a:rPr>
              <a:t>DISTRIBUCIÓN t DE STUDENT</a:t>
            </a:r>
            <a:endParaRPr lang="es-ES" sz="2200" b="1">
              <a:solidFill>
                <a:schemeClr val="bg2"/>
              </a:solidFill>
            </a:endParaRPr>
          </a:p>
        </p:txBody>
      </p:sp>
      <p:sp>
        <p:nvSpPr>
          <p:cNvPr id="11" name="17 Rectángulo"/>
          <p:cNvSpPr>
            <a:spLocks noChangeArrowheads="1"/>
          </p:cNvSpPr>
          <p:nvPr/>
        </p:nvSpPr>
        <p:spPr bwMode="auto">
          <a:xfrm>
            <a:off x="344488" y="5013325"/>
            <a:ext cx="29511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eaLnBrk="1" hangingPunct="1"/>
            <a:r>
              <a:rPr lang="es-ES" b="1">
                <a:sym typeface="Symbol" panose="05050102010706020507" pitchFamily="18" charset="2"/>
              </a:rPr>
              <a:t>DISTRIBUCIÓN t STUDENT</a:t>
            </a:r>
            <a:endParaRPr lang="es-ES" b="1"/>
          </a:p>
        </p:txBody>
      </p:sp>
      <p:sp>
        <p:nvSpPr>
          <p:cNvPr id="50180" name="Text Box 4"/>
          <p:cNvSpPr txBox="1">
            <a:spLocks noChangeArrowheads="1"/>
          </p:cNvSpPr>
          <p:nvPr/>
        </p:nvSpPr>
        <p:spPr bwMode="auto">
          <a:xfrm>
            <a:off x="1639888" y="404813"/>
            <a:ext cx="65532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sp>
        <p:nvSpPr>
          <p:cNvPr id="44041" name="Text Box 9"/>
          <p:cNvSpPr txBox="1">
            <a:spLocks noChangeArrowheads="1"/>
          </p:cNvSpPr>
          <p:nvPr/>
        </p:nvSpPr>
        <p:spPr bwMode="auto">
          <a:xfrm>
            <a:off x="1784350" y="1773238"/>
            <a:ext cx="765333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1950" indent="-361950">
              <a:defRPr sz="2000">
                <a:solidFill>
                  <a:schemeClr val="tx1"/>
                </a:solidFill>
                <a:latin typeface="Calibri" panose="020F0502020204030204" pitchFamily="34" charset="0"/>
              </a:defRPr>
            </a:lvl1pPr>
            <a:lvl2pPr marL="819150" indent="-361950">
              <a:defRPr sz="2000">
                <a:solidFill>
                  <a:schemeClr val="tx1"/>
                </a:solidFill>
                <a:latin typeface="Calibri" panose="020F0502020204030204" pitchFamily="34" charset="0"/>
              </a:defRPr>
            </a:lvl2pPr>
            <a:lvl3pPr marL="1276350" indent="-361950">
              <a:defRPr sz="2000">
                <a:solidFill>
                  <a:schemeClr val="tx1"/>
                </a:solidFill>
                <a:latin typeface="Calibri" panose="020F0502020204030204" pitchFamily="34" charset="0"/>
              </a:defRPr>
            </a:lvl3pPr>
            <a:lvl4pPr marL="1733550" indent="-361950">
              <a:defRPr sz="2000">
                <a:solidFill>
                  <a:schemeClr val="tx1"/>
                </a:solidFill>
                <a:latin typeface="Calibri" panose="020F0502020204030204" pitchFamily="34" charset="0"/>
              </a:defRPr>
            </a:lvl4pPr>
            <a:lvl5pPr marL="2190750" indent="-361950">
              <a:defRPr sz="2000">
                <a:solidFill>
                  <a:schemeClr val="tx1"/>
                </a:solidFill>
                <a:latin typeface="Calibri" panose="020F0502020204030204" pitchFamily="34" charset="0"/>
              </a:defRPr>
            </a:lvl5pPr>
            <a:lvl6pPr marL="2647950" indent="-361950" eaLnBrk="0" fontAlgn="base" hangingPunct="0">
              <a:spcBef>
                <a:spcPct val="0"/>
              </a:spcBef>
              <a:spcAft>
                <a:spcPct val="0"/>
              </a:spcAft>
              <a:defRPr sz="2000">
                <a:solidFill>
                  <a:schemeClr val="tx1"/>
                </a:solidFill>
                <a:latin typeface="Calibri" panose="020F0502020204030204" pitchFamily="34" charset="0"/>
              </a:defRPr>
            </a:lvl6pPr>
            <a:lvl7pPr marL="3105150" indent="-361950" eaLnBrk="0" fontAlgn="base" hangingPunct="0">
              <a:spcBef>
                <a:spcPct val="0"/>
              </a:spcBef>
              <a:spcAft>
                <a:spcPct val="0"/>
              </a:spcAft>
              <a:defRPr sz="2000">
                <a:solidFill>
                  <a:schemeClr val="tx1"/>
                </a:solidFill>
                <a:latin typeface="Calibri" panose="020F0502020204030204" pitchFamily="34" charset="0"/>
              </a:defRPr>
            </a:lvl7pPr>
            <a:lvl8pPr marL="3562350" indent="-361950" eaLnBrk="0" fontAlgn="base" hangingPunct="0">
              <a:spcBef>
                <a:spcPct val="0"/>
              </a:spcBef>
              <a:spcAft>
                <a:spcPct val="0"/>
              </a:spcAft>
              <a:defRPr sz="2000">
                <a:solidFill>
                  <a:schemeClr val="tx1"/>
                </a:solidFill>
                <a:latin typeface="Calibri" panose="020F0502020204030204" pitchFamily="34" charset="0"/>
              </a:defRPr>
            </a:lvl8pPr>
            <a:lvl9pPr marL="4019550" indent="-361950" eaLnBrk="0" fontAlgn="base" hangingPunct="0">
              <a:spcBef>
                <a:spcPct val="0"/>
              </a:spcBef>
              <a:spcAft>
                <a:spcPct val="0"/>
              </a:spcAft>
              <a:defRPr sz="2000">
                <a:solidFill>
                  <a:schemeClr val="tx1"/>
                </a:solidFill>
                <a:latin typeface="Calibri" panose="020F0502020204030204" pitchFamily="34" charset="0"/>
              </a:defRPr>
            </a:lvl9pPr>
          </a:lstStyle>
          <a:p>
            <a:pPr algn="just">
              <a:buFontTx/>
              <a:buAutoNum type="arabicPeriod"/>
            </a:pPr>
            <a:r>
              <a:rPr lang="pt-BR" b="1" dirty="0"/>
              <a:t>TIENE UN PARÁMETRO DENOMINADO GRADO DE LIBERTAD.</a:t>
            </a:r>
          </a:p>
          <a:p>
            <a:pPr algn="just">
              <a:buFontTx/>
              <a:buAutoNum type="arabicPeriod"/>
            </a:pPr>
            <a:r>
              <a:rPr lang="pt-BR" b="1" dirty="0"/>
              <a:t>ES SIMÉTRICA CON RESPECTO A </a:t>
            </a:r>
            <a:r>
              <a:rPr lang="pt-BR" b="1" dirty="0">
                <a:sym typeface="Symbol" panose="05050102010706020507" pitchFamily="18" charset="2"/>
              </a:rPr>
              <a:t>=0.</a:t>
            </a:r>
          </a:p>
          <a:p>
            <a:pPr algn="just">
              <a:buFontTx/>
              <a:buAutoNum type="arabicPeriod"/>
            </a:pPr>
            <a:r>
              <a:rPr lang="pt-BR" b="1" dirty="0">
                <a:sym typeface="Symbol" panose="05050102010706020507" pitchFamily="18" charset="2"/>
              </a:rPr>
              <a:t>SE CONSIDERAN VALORES ANÓMALOS </a:t>
            </a:r>
            <a:r>
              <a:rPr lang="pt-BR" b="1" dirty="0" smtClean="0">
                <a:sym typeface="Symbol" panose="05050102010706020507" pitchFamily="18" charset="2"/>
              </a:rPr>
              <a:t>AQUELLOS VALORES DE LA VARTIABLE DE LA COLA DERECDHA E IZQUIERDA.</a:t>
            </a:r>
            <a:endParaRPr lang="pt-BR" b="1" dirty="0">
              <a:sym typeface="Symbol" panose="05050102010706020507" pitchFamily="18" charset="2"/>
            </a:endParaRPr>
          </a:p>
          <a:p>
            <a:pPr algn="just">
              <a:buFontTx/>
              <a:buAutoNum type="arabicPeriod"/>
            </a:pPr>
            <a:r>
              <a:rPr lang="pt-BR" b="1" dirty="0">
                <a:sym typeface="Symbol" panose="05050102010706020507" pitchFamily="18" charset="2"/>
              </a:rPr>
              <a:t>CUANDO AUMENTA LOS GRADOS DE LIBERTAD, MÁS SE ACERCA LA DISTRIBUCIÓN T STUDENT A LA N(0,1)</a:t>
            </a:r>
          </a:p>
        </p:txBody>
      </p:sp>
      <p:graphicFrame>
        <p:nvGraphicFramePr>
          <p:cNvPr id="44042" name="Object 10"/>
          <p:cNvGraphicFramePr>
            <a:graphicFrameLocks noChangeAspect="1"/>
          </p:cNvGraphicFramePr>
          <p:nvPr/>
        </p:nvGraphicFramePr>
        <p:xfrm>
          <a:off x="7545388" y="4941888"/>
          <a:ext cx="1625600" cy="292100"/>
        </p:xfrm>
        <a:graphic>
          <a:graphicData uri="http://schemas.openxmlformats.org/presentationml/2006/ole">
            <mc:AlternateContent xmlns:mc="http://schemas.openxmlformats.org/markup-compatibility/2006">
              <mc:Choice xmlns:v="urn:schemas-microsoft-com:vml" Requires="v">
                <p:oleObj spid="_x0000_s9220" name="Ecuación" r:id="rId3" imgW="1625600" imgH="292100" progId="Equation.3">
                  <p:embed/>
                </p:oleObj>
              </mc:Choice>
              <mc:Fallback>
                <p:oleObj name="Ecuación" r:id="rId3" imgW="1625600" imgH="292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5388" y="4941888"/>
                        <a:ext cx="162560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4043"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0113" y="4005263"/>
            <a:ext cx="3816350"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4" name="Picture 12" descr="William_Sealy_Gosse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925" y="908050"/>
            <a:ext cx="1087438"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5" name="Text Box 13"/>
          <p:cNvSpPr txBox="1">
            <a:spLocks noChangeArrowheads="1"/>
          </p:cNvSpPr>
          <p:nvPr/>
        </p:nvSpPr>
        <p:spPr bwMode="auto">
          <a:xfrm>
            <a:off x="128588" y="2492375"/>
            <a:ext cx="1655762"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pt-BR" sz="1200" b="1">
                <a:solidFill>
                  <a:srgbClr val="000000"/>
                </a:solidFill>
              </a:rPr>
              <a:t>William Sealy Gosset </a:t>
            </a:r>
          </a:p>
          <a:p>
            <a:pPr algn="just"/>
            <a:r>
              <a:rPr lang="pt-BR" sz="1200" b="1">
                <a:solidFill>
                  <a:srgbClr val="000000"/>
                </a:solidFill>
              </a:rPr>
              <a:t>Sobrenombre</a:t>
            </a:r>
            <a:r>
              <a:rPr lang="pt-BR" sz="1200" b="1"/>
              <a:t> Student.</a:t>
            </a:r>
          </a:p>
          <a:p>
            <a:pPr algn="ctr"/>
            <a:r>
              <a:rPr lang="pt-BR" sz="1200" b="1"/>
              <a:t>1836-1937</a:t>
            </a:r>
          </a:p>
        </p:txBody>
      </p:sp>
    </p:spTree>
    <p:extLst>
      <p:ext uri="{BB962C8B-B14F-4D97-AF65-F5344CB8AC3E}">
        <p14:creationId xmlns:p14="http://schemas.microsoft.com/office/powerpoint/2010/main" val="1275067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4041"/>
                                        </p:tgtEl>
                                        <p:attrNameLst>
                                          <p:attrName>style.visibility</p:attrName>
                                        </p:attrNameLst>
                                      </p:cBhvr>
                                      <p:to>
                                        <p:strVal val="visible"/>
                                      </p:to>
                                    </p:set>
                                    <p:anim calcmode="lin" valueType="num">
                                      <p:cBhvr additive="base">
                                        <p:cTn id="12" dur="500" fill="hold"/>
                                        <p:tgtEl>
                                          <p:spTgt spid="44041"/>
                                        </p:tgtEl>
                                        <p:attrNameLst>
                                          <p:attrName>ppt_x</p:attrName>
                                        </p:attrNameLst>
                                      </p:cBhvr>
                                      <p:tavLst>
                                        <p:tav tm="0">
                                          <p:val>
                                            <p:strVal val="#ppt_x"/>
                                          </p:val>
                                        </p:tav>
                                        <p:tav tm="100000">
                                          <p:val>
                                            <p:strVal val="#ppt_x"/>
                                          </p:val>
                                        </p:tav>
                                      </p:tavLst>
                                    </p:anim>
                                    <p:anim calcmode="lin" valueType="num">
                                      <p:cBhvr additive="base">
                                        <p:cTn id="13" dur="500" fill="hold"/>
                                        <p:tgtEl>
                                          <p:spTgt spid="4404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heel(4)">
                                      <p:cBhvr>
                                        <p:cTn id="18" dur="2000"/>
                                        <p:tgtEl>
                                          <p:spTgt spid="11"/>
                                        </p:tgtEl>
                                      </p:cBhvr>
                                    </p:animEffect>
                                  </p:childTnLst>
                                </p:cTn>
                              </p:par>
                              <p:par>
                                <p:cTn id="19" presetID="21" presetClass="entr" presetSubtype="4" fill="hold" nodeType="withEffect">
                                  <p:stCondLst>
                                    <p:cond delay="0"/>
                                  </p:stCondLst>
                                  <p:childTnLst>
                                    <p:set>
                                      <p:cBhvr>
                                        <p:cTn id="20" dur="1" fill="hold">
                                          <p:stCondLst>
                                            <p:cond delay="0"/>
                                          </p:stCondLst>
                                        </p:cTn>
                                        <p:tgtEl>
                                          <p:spTgt spid="44043"/>
                                        </p:tgtEl>
                                        <p:attrNameLst>
                                          <p:attrName>style.visibility</p:attrName>
                                        </p:attrNameLst>
                                      </p:cBhvr>
                                      <p:to>
                                        <p:strVal val="visible"/>
                                      </p:to>
                                    </p:set>
                                    <p:animEffect transition="in" filter="wheel(4)">
                                      <p:cBhvr>
                                        <p:cTn id="21" dur="2000"/>
                                        <p:tgtEl>
                                          <p:spTgt spid="4404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44042"/>
                                        </p:tgtEl>
                                        <p:attrNameLst>
                                          <p:attrName>style.visibility</p:attrName>
                                        </p:attrNameLst>
                                      </p:cBhvr>
                                      <p:to>
                                        <p:strVal val="visible"/>
                                      </p:to>
                                    </p:set>
                                    <p:animEffect transition="in" filter="blinds(horizontal)">
                                      <p:cBhvr>
                                        <p:cTn id="26" dur="500"/>
                                        <p:tgtEl>
                                          <p:spTgt spid="44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P spid="4404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1639888" y="476250"/>
            <a:ext cx="65532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sp>
        <p:nvSpPr>
          <p:cNvPr id="11" name="9 Rectángulo"/>
          <p:cNvSpPr>
            <a:spLocks noChangeArrowheads="1"/>
          </p:cNvSpPr>
          <p:nvPr/>
        </p:nvSpPr>
        <p:spPr bwMode="auto">
          <a:xfrm>
            <a:off x="200025" y="4508500"/>
            <a:ext cx="61928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pt-BR" b="1"/>
              <a:t>LA ESTADÍSTICA DEMUESTRA QUE EL VALOR ESPERADO Y LA VARIANZA DE LA DISTRIBUCIÓN F VIENE DADA POR:</a:t>
            </a:r>
            <a:endParaRPr lang="es-ES" b="1"/>
          </a:p>
        </p:txBody>
      </p:sp>
      <p:sp>
        <p:nvSpPr>
          <p:cNvPr id="17" name="24 Rectángulo"/>
          <p:cNvSpPr>
            <a:spLocks noChangeArrowheads="1"/>
          </p:cNvSpPr>
          <p:nvPr/>
        </p:nvSpPr>
        <p:spPr bwMode="auto">
          <a:xfrm>
            <a:off x="2000250" y="1196975"/>
            <a:ext cx="748982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b="1" dirty="0">
                <a:solidFill>
                  <a:srgbClr val="002060"/>
                </a:solidFill>
              </a:rPr>
              <a:t>DISTRIBUCIÓN F DE FISHER-SNEDECOR CON m Y n GRADO DE LIBERTAD: </a:t>
            </a:r>
            <a:r>
              <a:rPr lang="es-ES" b="1" dirty="0"/>
              <a:t>ES UNA DISTRIBUCIÓN ASOCIADA A LA VARIABLE ALEA-TORIA F QUE REPRESENTA UN COCIENTE, DÓNDE LA VARIABLE DEL NUMERADOR SIGUE UNA DISTRIBUCIÓN </a:t>
            </a:r>
            <a:r>
              <a:rPr lang="es-ES" b="1" dirty="0">
                <a:sym typeface="Symbol" panose="05050102010706020507" pitchFamily="18" charset="2"/>
              </a:rPr>
              <a:t></a:t>
            </a:r>
            <a:r>
              <a:rPr lang="es-ES" b="1" baseline="30000" dirty="0">
                <a:sym typeface="Symbol" panose="05050102010706020507" pitchFamily="18" charset="2"/>
              </a:rPr>
              <a:t>2</a:t>
            </a:r>
            <a:r>
              <a:rPr lang="es-ES" b="1" dirty="0"/>
              <a:t> CON </a:t>
            </a:r>
            <a:r>
              <a:rPr lang="es-ES" b="1" dirty="0" smtClean="0"/>
              <a:t>m </a:t>
            </a:r>
            <a:r>
              <a:rPr lang="es-ES" b="1" dirty="0"/>
              <a:t>GRADO DE LIBERTAD Y LA DEL DENOMINADOR UNA DISTRIBUCIÓN </a:t>
            </a:r>
            <a:r>
              <a:rPr lang="es-ES" b="1" dirty="0">
                <a:sym typeface="Symbol" panose="05050102010706020507" pitchFamily="18" charset="2"/>
              </a:rPr>
              <a:t></a:t>
            </a:r>
            <a:r>
              <a:rPr lang="es-ES" b="1" baseline="30000" dirty="0">
                <a:sym typeface="Symbol" panose="05050102010706020507" pitchFamily="18" charset="2"/>
              </a:rPr>
              <a:t>2 </a:t>
            </a:r>
            <a:r>
              <a:rPr lang="es-ES" b="1" dirty="0"/>
              <a:t>CON </a:t>
            </a:r>
            <a:r>
              <a:rPr lang="es-ES" b="1" dirty="0" smtClean="0"/>
              <a:t>n </a:t>
            </a:r>
            <a:r>
              <a:rPr lang="es-ES" b="1" dirty="0"/>
              <a:t>GRADO DE LIBERTAD. </a:t>
            </a: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08763" y="3500438"/>
            <a:ext cx="2736850"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5" name="Picture 9" descr="Sir_Ronald_Fisher_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8" y="549275"/>
            <a:ext cx="892175"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6" name="Rectangle 10"/>
          <p:cNvSpPr>
            <a:spLocks noChangeArrowheads="1"/>
          </p:cNvSpPr>
          <p:nvPr/>
        </p:nvSpPr>
        <p:spPr bwMode="auto">
          <a:xfrm>
            <a:off x="273050" y="2060575"/>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pt-BR" sz="1200" b="1"/>
              <a:t>Ronald A. Fisher Biólogo</a:t>
            </a:r>
          </a:p>
          <a:p>
            <a:pPr algn="ctr"/>
            <a:r>
              <a:rPr lang="pt-BR" sz="1200" b="1"/>
              <a:t> 1890-1962</a:t>
            </a:r>
            <a:endParaRPr lang="es-ES" sz="1200" b="1"/>
          </a:p>
        </p:txBody>
      </p:sp>
      <p:pic>
        <p:nvPicPr>
          <p:cNvPr id="45067" name="Picture 11" descr="snedec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925" y="2708275"/>
            <a:ext cx="973138"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5068" name="Object 12"/>
          <p:cNvGraphicFramePr>
            <a:graphicFrameLocks noChangeAspect="1"/>
          </p:cNvGraphicFramePr>
          <p:nvPr>
            <p:extLst/>
          </p:nvPr>
        </p:nvGraphicFramePr>
        <p:xfrm>
          <a:off x="3296444" y="3375363"/>
          <a:ext cx="1511999" cy="828000"/>
        </p:xfrm>
        <a:graphic>
          <a:graphicData uri="http://schemas.openxmlformats.org/presentationml/2006/ole">
            <mc:AlternateContent xmlns:mc="http://schemas.openxmlformats.org/markup-compatibility/2006">
              <mc:Choice xmlns:v="urn:schemas-microsoft-com:vml" Requires="v">
                <p:oleObj spid="_x0000_s10246" name="Ecuación" r:id="rId6" imgW="1066680" imgH="583920" progId="Equation.3">
                  <p:embed/>
                </p:oleObj>
              </mc:Choice>
              <mc:Fallback>
                <p:oleObj name="Ecuación" r:id="rId6" imgW="1066680" imgH="583920" progId="Equation.3">
                  <p:embed/>
                  <p:pic>
                    <p:nvPicPr>
                      <p:cNvPr id="0" name=""/>
                      <p:cNvPicPr>
                        <a:picLocks noChangeAspect="1" noChangeArrowheads="1"/>
                      </p:cNvPicPr>
                      <p:nvPr/>
                    </p:nvPicPr>
                    <p:blipFill>
                      <a:blip r:embed="rId7"/>
                      <a:srcRect/>
                      <a:stretch>
                        <a:fillRect/>
                      </a:stretch>
                    </p:blipFill>
                    <p:spPr bwMode="auto">
                      <a:xfrm>
                        <a:off x="3296444" y="3375363"/>
                        <a:ext cx="1511999" cy="82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5070" name="Object 14"/>
          <p:cNvGraphicFramePr>
            <a:graphicFrameLocks noChangeAspect="1"/>
          </p:cNvGraphicFramePr>
          <p:nvPr>
            <p:extLst/>
          </p:nvPr>
        </p:nvGraphicFramePr>
        <p:xfrm>
          <a:off x="1544638" y="5410200"/>
          <a:ext cx="3505200" cy="1016000"/>
        </p:xfrm>
        <a:graphic>
          <a:graphicData uri="http://schemas.openxmlformats.org/presentationml/2006/ole">
            <mc:AlternateContent xmlns:mc="http://schemas.openxmlformats.org/markup-compatibility/2006">
              <mc:Choice xmlns:v="urn:schemas-microsoft-com:vml" Requires="v">
                <p:oleObj spid="_x0000_s10247" name="Ecuación" r:id="rId8" imgW="3504960" imgH="1015920" progId="Equation.3">
                  <p:embed/>
                </p:oleObj>
              </mc:Choice>
              <mc:Fallback>
                <p:oleObj name="Ecuación" r:id="rId8" imgW="3504960" imgH="1015920" progId="Equation.3">
                  <p:embed/>
                  <p:pic>
                    <p:nvPicPr>
                      <p:cNvPr id="0" name=""/>
                      <p:cNvPicPr>
                        <a:picLocks noChangeAspect="1" noChangeArrowheads="1"/>
                      </p:cNvPicPr>
                      <p:nvPr/>
                    </p:nvPicPr>
                    <p:blipFill>
                      <a:blip r:embed="rId9"/>
                      <a:srcRect/>
                      <a:stretch>
                        <a:fillRect/>
                      </a:stretch>
                    </p:blipFill>
                    <p:spPr bwMode="auto">
                      <a:xfrm>
                        <a:off x="1544638" y="5410200"/>
                        <a:ext cx="3505200" cy="101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5071" name="Rectangle 15"/>
          <p:cNvSpPr>
            <a:spLocks noChangeArrowheads="1"/>
          </p:cNvSpPr>
          <p:nvPr/>
        </p:nvSpPr>
        <p:spPr bwMode="auto">
          <a:xfrm>
            <a:off x="344488" y="3789363"/>
            <a:ext cx="136842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pt-BR" sz="1200" b="1"/>
              <a:t>George Snedecor Matemático 1881=1974</a:t>
            </a:r>
            <a:endParaRPr lang="es-ES" sz="1200" b="1"/>
          </a:p>
        </p:txBody>
      </p:sp>
    </p:spTree>
    <p:extLst>
      <p:ext uri="{BB962C8B-B14F-4D97-AF65-F5344CB8AC3E}">
        <p14:creationId xmlns:p14="http://schemas.microsoft.com/office/powerpoint/2010/main" val="2716555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5065"/>
                                        </p:tgtEl>
                                        <p:attrNameLst>
                                          <p:attrName>style.visibility</p:attrName>
                                        </p:attrNameLst>
                                      </p:cBhvr>
                                      <p:to>
                                        <p:strVal val="visible"/>
                                      </p:to>
                                    </p:set>
                                    <p:anim calcmode="lin" valueType="num">
                                      <p:cBhvr additive="base">
                                        <p:cTn id="7" dur="500" fill="hold"/>
                                        <p:tgtEl>
                                          <p:spTgt spid="45065"/>
                                        </p:tgtEl>
                                        <p:attrNameLst>
                                          <p:attrName>ppt_x</p:attrName>
                                        </p:attrNameLst>
                                      </p:cBhvr>
                                      <p:tavLst>
                                        <p:tav tm="0">
                                          <p:val>
                                            <p:strVal val="#ppt_x"/>
                                          </p:val>
                                        </p:tav>
                                        <p:tav tm="100000">
                                          <p:val>
                                            <p:strVal val="#ppt_x"/>
                                          </p:val>
                                        </p:tav>
                                      </p:tavLst>
                                    </p:anim>
                                    <p:anim calcmode="lin" valueType="num">
                                      <p:cBhvr additive="base">
                                        <p:cTn id="8" dur="500" fill="hold"/>
                                        <p:tgtEl>
                                          <p:spTgt spid="4506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5066"/>
                                        </p:tgtEl>
                                        <p:attrNameLst>
                                          <p:attrName>style.visibility</p:attrName>
                                        </p:attrNameLst>
                                      </p:cBhvr>
                                      <p:to>
                                        <p:strVal val="visible"/>
                                      </p:to>
                                    </p:set>
                                    <p:anim calcmode="lin" valueType="num">
                                      <p:cBhvr additive="base">
                                        <p:cTn id="11" dur="500" fill="hold"/>
                                        <p:tgtEl>
                                          <p:spTgt spid="45066"/>
                                        </p:tgtEl>
                                        <p:attrNameLst>
                                          <p:attrName>ppt_x</p:attrName>
                                        </p:attrNameLst>
                                      </p:cBhvr>
                                      <p:tavLst>
                                        <p:tav tm="0">
                                          <p:val>
                                            <p:strVal val="#ppt_x"/>
                                          </p:val>
                                        </p:tav>
                                        <p:tav tm="100000">
                                          <p:val>
                                            <p:strVal val="#ppt_x"/>
                                          </p:val>
                                        </p:tav>
                                      </p:tavLst>
                                    </p:anim>
                                    <p:anim calcmode="lin" valueType="num">
                                      <p:cBhvr additive="base">
                                        <p:cTn id="12" dur="500" fill="hold"/>
                                        <p:tgtEl>
                                          <p:spTgt spid="4506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5067"/>
                                        </p:tgtEl>
                                        <p:attrNameLst>
                                          <p:attrName>style.visibility</p:attrName>
                                        </p:attrNameLst>
                                      </p:cBhvr>
                                      <p:to>
                                        <p:strVal val="visible"/>
                                      </p:to>
                                    </p:set>
                                    <p:anim calcmode="lin" valueType="num">
                                      <p:cBhvr additive="base">
                                        <p:cTn id="15" dur="500" fill="hold"/>
                                        <p:tgtEl>
                                          <p:spTgt spid="45067"/>
                                        </p:tgtEl>
                                        <p:attrNameLst>
                                          <p:attrName>ppt_x</p:attrName>
                                        </p:attrNameLst>
                                      </p:cBhvr>
                                      <p:tavLst>
                                        <p:tav tm="0">
                                          <p:val>
                                            <p:strVal val="#ppt_x"/>
                                          </p:val>
                                        </p:tav>
                                        <p:tav tm="100000">
                                          <p:val>
                                            <p:strVal val="#ppt_x"/>
                                          </p:val>
                                        </p:tav>
                                      </p:tavLst>
                                    </p:anim>
                                    <p:anim calcmode="lin" valueType="num">
                                      <p:cBhvr additive="base">
                                        <p:cTn id="16" dur="500" fill="hold"/>
                                        <p:tgtEl>
                                          <p:spTgt spid="4506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071"/>
                                        </p:tgtEl>
                                        <p:attrNameLst>
                                          <p:attrName>style.visibility</p:attrName>
                                        </p:attrNameLst>
                                      </p:cBhvr>
                                      <p:to>
                                        <p:strVal val="visible"/>
                                      </p:to>
                                    </p:set>
                                    <p:anim calcmode="lin" valueType="num">
                                      <p:cBhvr additive="base">
                                        <p:cTn id="19" dur="500" fill="hold"/>
                                        <p:tgtEl>
                                          <p:spTgt spid="45071"/>
                                        </p:tgtEl>
                                        <p:attrNameLst>
                                          <p:attrName>ppt_x</p:attrName>
                                        </p:attrNameLst>
                                      </p:cBhvr>
                                      <p:tavLst>
                                        <p:tav tm="0">
                                          <p:val>
                                            <p:strVal val="#ppt_x"/>
                                          </p:val>
                                        </p:tav>
                                        <p:tav tm="100000">
                                          <p:val>
                                            <p:strVal val="#ppt_x"/>
                                          </p:val>
                                        </p:tav>
                                      </p:tavLst>
                                    </p:anim>
                                    <p:anim calcmode="lin" valueType="num">
                                      <p:cBhvr additive="base">
                                        <p:cTn id="20" dur="500" fill="hold"/>
                                        <p:tgtEl>
                                          <p:spTgt spid="4507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17">
                                            <p:txEl>
                                              <p:pRg st="0" end="0"/>
                                            </p:txEl>
                                          </p:spTgt>
                                        </p:tgtEl>
                                        <p:attrNameLst>
                                          <p:attrName>style.visibility</p:attrName>
                                        </p:attrNameLst>
                                      </p:cBhvr>
                                      <p:to>
                                        <p:strVal val="visible"/>
                                      </p:to>
                                    </p:set>
                                    <p:animEffect transition="in" filter="fade">
                                      <p:cBhvr>
                                        <p:cTn id="25" dur="1000"/>
                                        <p:tgtEl>
                                          <p:spTgt spid="17">
                                            <p:txEl>
                                              <p:pRg st="0" end="0"/>
                                            </p:txEl>
                                          </p:spTgt>
                                        </p:tgtEl>
                                      </p:cBhvr>
                                    </p:animEffect>
                                    <p:anim calcmode="lin" valueType="num">
                                      <p:cBhvr>
                                        <p:cTn id="26"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45068"/>
                                        </p:tgtEl>
                                        <p:attrNameLst>
                                          <p:attrName>style.visibility</p:attrName>
                                        </p:attrNameLst>
                                      </p:cBhvr>
                                      <p:to>
                                        <p:strVal val="visible"/>
                                      </p:to>
                                    </p:set>
                                    <p:anim calcmode="lin" valueType="num">
                                      <p:cBhvr additive="base">
                                        <p:cTn id="32" dur="500" fill="hold"/>
                                        <p:tgtEl>
                                          <p:spTgt spid="45068"/>
                                        </p:tgtEl>
                                        <p:attrNameLst>
                                          <p:attrName>ppt_x</p:attrName>
                                        </p:attrNameLst>
                                      </p:cBhvr>
                                      <p:tavLst>
                                        <p:tav tm="0">
                                          <p:val>
                                            <p:strVal val="#ppt_x"/>
                                          </p:val>
                                        </p:tav>
                                        <p:tav tm="100000">
                                          <p:val>
                                            <p:strVal val="#ppt_x"/>
                                          </p:val>
                                        </p:tav>
                                      </p:tavLst>
                                    </p:anim>
                                    <p:anim calcmode="lin" valueType="num">
                                      <p:cBhvr additive="base">
                                        <p:cTn id="33" dur="500" fill="hold"/>
                                        <p:tgtEl>
                                          <p:spTgt spid="45068"/>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heel(1)">
                                      <p:cBhvr>
                                        <p:cTn id="38" dur="2000"/>
                                        <p:tgtEl>
                                          <p:spTgt spid="1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ntr" presetSubtype="16" fill="hold" nodeType="clickEffect">
                                  <p:stCondLst>
                                    <p:cond delay="0"/>
                                  </p:stCondLst>
                                  <p:childTnLst>
                                    <p:set>
                                      <p:cBhvr>
                                        <p:cTn id="42" dur="1" fill="hold">
                                          <p:stCondLst>
                                            <p:cond delay="0"/>
                                          </p:stCondLst>
                                        </p:cTn>
                                        <p:tgtEl>
                                          <p:spTgt spid="45070"/>
                                        </p:tgtEl>
                                        <p:attrNameLst>
                                          <p:attrName>style.visibility</p:attrName>
                                        </p:attrNameLst>
                                      </p:cBhvr>
                                      <p:to>
                                        <p:strVal val="visible"/>
                                      </p:to>
                                    </p:set>
                                    <p:animEffect transition="in" filter="diamond(in)">
                                      <p:cBhvr>
                                        <p:cTn id="43" dur="2000"/>
                                        <p:tgtEl>
                                          <p:spTgt spid="4507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1" presetClass="entr" presetSubtype="1" fill="hold"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heel(1)">
                                      <p:cBhvr>
                                        <p:cTn id="4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5066" grpId="0"/>
      <p:bldP spid="4507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4"/>
          <p:cNvSpPr txBox="1">
            <a:spLocks noChangeArrowheads="1"/>
          </p:cNvSpPr>
          <p:nvPr/>
        </p:nvSpPr>
        <p:spPr bwMode="auto">
          <a:xfrm>
            <a:off x="1639888" y="476250"/>
            <a:ext cx="65532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sz="3200" b="1">
                <a:solidFill>
                  <a:schemeClr val="bg2"/>
                </a:solidFill>
                <a:latin typeface="Calibri" panose="020F0502020204030204" pitchFamily="34" charset="0"/>
              </a:rPr>
              <a:t>MODELO TEÓRICO DE DISTRIBUCIÓN.</a:t>
            </a:r>
          </a:p>
        </p:txBody>
      </p:sp>
      <p:sp>
        <p:nvSpPr>
          <p:cNvPr id="9" name="17 Rectángulo"/>
          <p:cNvSpPr>
            <a:spLocks noChangeArrowheads="1"/>
          </p:cNvSpPr>
          <p:nvPr/>
        </p:nvSpPr>
        <p:spPr bwMode="auto">
          <a:xfrm>
            <a:off x="560388" y="4725144"/>
            <a:ext cx="417658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eaLnBrk="1" hangingPunct="1"/>
            <a:r>
              <a:rPr lang="es-ES" b="1" dirty="0">
                <a:sym typeface="Symbol" panose="05050102010706020507" pitchFamily="18" charset="2"/>
              </a:rPr>
              <a:t>FUNCIÓN DE DISTRIBUCIÓN DE FISHER-SNEDECOR PARA DIFERENTES VALORES DE LOS º DE LIBERTAD</a:t>
            </a:r>
            <a:endParaRPr lang="es-ES" b="1" dirty="0"/>
          </a:p>
        </p:txBody>
      </p:sp>
      <p:sp>
        <p:nvSpPr>
          <p:cNvPr id="10" name="18 CuadroTexto"/>
          <p:cNvSpPr txBox="1">
            <a:spLocks noChangeArrowheads="1"/>
          </p:cNvSpPr>
          <p:nvPr/>
        </p:nvSpPr>
        <p:spPr bwMode="auto">
          <a:xfrm>
            <a:off x="2576513" y="1196975"/>
            <a:ext cx="6426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eaLnBrk="1" hangingPunct="1"/>
            <a:r>
              <a:rPr lang="pt-BR" sz="2200" b="1">
                <a:solidFill>
                  <a:schemeClr val="bg2"/>
                </a:solidFill>
              </a:rPr>
              <a:t>PROPIEDADES </a:t>
            </a:r>
            <a:r>
              <a:rPr lang="es-ES" sz="2200" b="1">
                <a:solidFill>
                  <a:srgbClr val="002060"/>
                </a:solidFill>
              </a:rPr>
              <a:t>DISTRIBUCIÓN F DE FISHER-SNEDECOR </a:t>
            </a:r>
            <a:endParaRPr lang="es-ES" sz="2200" b="1">
              <a:solidFill>
                <a:schemeClr val="bg2"/>
              </a:solidFill>
            </a:endParaRPr>
          </a:p>
        </p:txBody>
      </p:sp>
      <p:sp>
        <p:nvSpPr>
          <p:cNvPr id="52229" name="Text Box 16"/>
          <p:cNvSpPr txBox="1">
            <a:spLocks noChangeArrowheads="1"/>
          </p:cNvSpPr>
          <p:nvPr/>
        </p:nvSpPr>
        <p:spPr bwMode="auto">
          <a:xfrm>
            <a:off x="2073275" y="1700213"/>
            <a:ext cx="74168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1950" indent="-361950">
              <a:defRPr sz="2000">
                <a:solidFill>
                  <a:schemeClr val="tx1"/>
                </a:solidFill>
                <a:latin typeface="Calibri" panose="020F0502020204030204" pitchFamily="34" charset="0"/>
              </a:defRPr>
            </a:lvl1pPr>
            <a:lvl2pPr marL="819150" indent="-361950">
              <a:defRPr sz="2000">
                <a:solidFill>
                  <a:schemeClr val="tx1"/>
                </a:solidFill>
                <a:latin typeface="Calibri" panose="020F0502020204030204" pitchFamily="34" charset="0"/>
              </a:defRPr>
            </a:lvl2pPr>
            <a:lvl3pPr marL="1276350" indent="-361950">
              <a:defRPr sz="2000">
                <a:solidFill>
                  <a:schemeClr val="tx1"/>
                </a:solidFill>
                <a:latin typeface="Calibri" panose="020F0502020204030204" pitchFamily="34" charset="0"/>
              </a:defRPr>
            </a:lvl3pPr>
            <a:lvl4pPr marL="1733550" indent="-361950">
              <a:defRPr sz="2000">
                <a:solidFill>
                  <a:schemeClr val="tx1"/>
                </a:solidFill>
                <a:latin typeface="Calibri" panose="020F0502020204030204" pitchFamily="34" charset="0"/>
              </a:defRPr>
            </a:lvl4pPr>
            <a:lvl5pPr marL="2190750" indent="-361950">
              <a:defRPr sz="2000">
                <a:solidFill>
                  <a:schemeClr val="tx1"/>
                </a:solidFill>
                <a:latin typeface="Calibri" panose="020F0502020204030204" pitchFamily="34" charset="0"/>
              </a:defRPr>
            </a:lvl5pPr>
            <a:lvl6pPr marL="2647950" indent="-361950" eaLnBrk="0" fontAlgn="base" hangingPunct="0">
              <a:spcBef>
                <a:spcPct val="0"/>
              </a:spcBef>
              <a:spcAft>
                <a:spcPct val="0"/>
              </a:spcAft>
              <a:defRPr sz="2000">
                <a:solidFill>
                  <a:schemeClr val="tx1"/>
                </a:solidFill>
                <a:latin typeface="Calibri" panose="020F0502020204030204" pitchFamily="34" charset="0"/>
              </a:defRPr>
            </a:lvl6pPr>
            <a:lvl7pPr marL="3105150" indent="-361950" eaLnBrk="0" fontAlgn="base" hangingPunct="0">
              <a:spcBef>
                <a:spcPct val="0"/>
              </a:spcBef>
              <a:spcAft>
                <a:spcPct val="0"/>
              </a:spcAft>
              <a:defRPr sz="2000">
                <a:solidFill>
                  <a:schemeClr val="tx1"/>
                </a:solidFill>
                <a:latin typeface="Calibri" panose="020F0502020204030204" pitchFamily="34" charset="0"/>
              </a:defRPr>
            </a:lvl7pPr>
            <a:lvl8pPr marL="3562350" indent="-361950" eaLnBrk="0" fontAlgn="base" hangingPunct="0">
              <a:spcBef>
                <a:spcPct val="0"/>
              </a:spcBef>
              <a:spcAft>
                <a:spcPct val="0"/>
              </a:spcAft>
              <a:defRPr sz="2000">
                <a:solidFill>
                  <a:schemeClr val="tx1"/>
                </a:solidFill>
                <a:latin typeface="Calibri" panose="020F0502020204030204" pitchFamily="34" charset="0"/>
              </a:defRPr>
            </a:lvl8pPr>
            <a:lvl9pPr marL="4019550" indent="-361950" eaLnBrk="0" fontAlgn="base" hangingPunct="0">
              <a:spcBef>
                <a:spcPct val="0"/>
              </a:spcBef>
              <a:spcAft>
                <a:spcPct val="0"/>
              </a:spcAft>
              <a:defRPr sz="2000">
                <a:solidFill>
                  <a:schemeClr val="tx1"/>
                </a:solidFill>
                <a:latin typeface="Calibri" panose="020F0502020204030204" pitchFamily="34" charset="0"/>
              </a:defRPr>
            </a:lvl9pPr>
          </a:lstStyle>
          <a:p>
            <a:pPr algn="just">
              <a:buFontTx/>
              <a:buAutoNum type="arabicPeriod"/>
            </a:pPr>
            <a:r>
              <a:rPr lang="pt-BR" b="1" dirty="0"/>
              <a:t>ES ASIMÉTRICA + Y NUNCA TOMA VALORES &lt; 0.</a:t>
            </a:r>
          </a:p>
          <a:p>
            <a:pPr algn="just">
              <a:buFontTx/>
              <a:buAutoNum type="arabicPeriod"/>
            </a:pPr>
            <a:r>
              <a:rPr lang="pt-BR" b="1" dirty="0"/>
              <a:t>TIENE 2 PARÁMETROS DENOMINADOS º DE LIBERTAD.</a:t>
            </a:r>
          </a:p>
          <a:p>
            <a:pPr algn="just">
              <a:buFontTx/>
              <a:buAutoNum type="arabicPeriod"/>
            </a:pPr>
            <a:r>
              <a:rPr lang="pt-BR" b="1" dirty="0"/>
              <a:t>SI X</a:t>
            </a:r>
            <a:r>
              <a:rPr lang="en-US" b="1" dirty="0">
                <a:sym typeface="Symbol" panose="05050102010706020507" pitchFamily="18" charset="2"/>
              </a:rPr>
              <a:t>F(</a:t>
            </a:r>
            <a:r>
              <a:rPr lang="en-US" b="1" dirty="0" err="1">
                <a:sym typeface="Symbol" panose="05050102010706020507" pitchFamily="18" charset="2"/>
              </a:rPr>
              <a:t>m,n</a:t>
            </a:r>
            <a:r>
              <a:rPr lang="en-US" b="1" dirty="0">
                <a:sym typeface="Symbol" panose="05050102010706020507" pitchFamily="18" charset="2"/>
              </a:rPr>
              <a:t>), ENTONCES LA VARIABLE X</a:t>
            </a:r>
            <a:r>
              <a:rPr lang="en-US" b="1" baseline="30000" dirty="0">
                <a:sym typeface="Symbol" panose="05050102010706020507" pitchFamily="18" charset="2"/>
              </a:rPr>
              <a:t>-1</a:t>
            </a:r>
            <a:r>
              <a:rPr lang="en-US" b="1" dirty="0">
                <a:sym typeface="Symbol" panose="05050102010706020507" pitchFamily="18" charset="2"/>
              </a:rPr>
              <a:t> F(</a:t>
            </a:r>
            <a:r>
              <a:rPr lang="en-US" b="1" dirty="0" err="1">
                <a:sym typeface="Symbol" panose="05050102010706020507" pitchFamily="18" charset="2"/>
              </a:rPr>
              <a:t>m,n</a:t>
            </a:r>
            <a:r>
              <a:rPr lang="en-US" b="1" dirty="0">
                <a:sym typeface="Symbol" panose="05050102010706020507" pitchFamily="18" charset="2"/>
              </a:rPr>
              <a:t>).</a:t>
            </a:r>
          </a:p>
          <a:p>
            <a:pPr algn="just">
              <a:buFontTx/>
              <a:buAutoNum type="arabicPeriod"/>
            </a:pPr>
            <a:r>
              <a:rPr lang="en-US" b="1" dirty="0">
                <a:sym typeface="Symbol" panose="05050102010706020507" pitchFamily="18" charset="2"/>
              </a:rPr>
              <a:t>SU ASIMETRÍA DISMINUYE A MEDIDA QUE AUMENTA LOS º DE LIBERTAD DEL NUMERADOR Y DEL DENOMINADOR.</a:t>
            </a:r>
          </a:p>
          <a:p>
            <a:pPr algn="just">
              <a:buFontTx/>
              <a:buAutoNum type="arabicPeriod"/>
            </a:pPr>
            <a:r>
              <a:rPr lang="en-US" b="1" dirty="0">
                <a:sym typeface="Symbol" panose="05050102010706020507" pitchFamily="18" charset="2"/>
              </a:rPr>
              <a:t>NORMALMENTE SE CONSIDERAN ANÓMALOS LOS VALORES DE LA COLA DERECHA.</a:t>
            </a:r>
          </a:p>
          <a:p>
            <a:pPr algn="just">
              <a:buFontTx/>
              <a:buAutoNum type="arabicPeriod"/>
            </a:pPr>
            <a:endParaRPr lang="en-US" b="1" dirty="0">
              <a:ea typeface="Yu Gothic" panose="020B0400000000000000" pitchFamily="34" charset="-128"/>
              <a:sym typeface="Symbol" panose="05050102010706020507" pitchFamily="18" charset="2"/>
            </a:endParaRPr>
          </a:p>
        </p:txBody>
      </p:sp>
      <p:grpSp>
        <p:nvGrpSpPr>
          <p:cNvPr id="52230" name="Group 136"/>
          <p:cNvGrpSpPr>
            <a:grpSpLocks/>
          </p:cNvGrpSpPr>
          <p:nvPr/>
        </p:nvGrpSpPr>
        <p:grpSpPr bwMode="auto">
          <a:xfrm>
            <a:off x="5238766" y="3738563"/>
            <a:ext cx="3960365" cy="2926568"/>
            <a:chOff x="3130" y="2704"/>
            <a:chExt cx="1950" cy="1477"/>
          </a:xfrm>
        </p:grpSpPr>
        <p:pic>
          <p:nvPicPr>
            <p:cNvPr id="52235" name="Imagen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30" y="2717"/>
              <a:ext cx="1950" cy="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6" name="Rectangle 135"/>
            <p:cNvSpPr>
              <a:spLocks noChangeArrowheads="1"/>
            </p:cNvSpPr>
            <p:nvPr/>
          </p:nvSpPr>
          <p:spPr bwMode="auto">
            <a:xfrm>
              <a:off x="4073" y="2704"/>
              <a:ext cx="907" cy="54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endParaRPr lang="es-ES"/>
            </a:p>
          </p:txBody>
        </p:sp>
        <p:pic>
          <p:nvPicPr>
            <p:cNvPr id="52237" name="Picture 1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3" y="2750"/>
              <a:ext cx="862" cy="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52231" name="Picture 137" descr="Sir_Ronald_Fisher_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8" y="549275"/>
            <a:ext cx="892175"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2" name="Rectangle 138"/>
          <p:cNvSpPr>
            <a:spLocks noChangeArrowheads="1"/>
          </p:cNvSpPr>
          <p:nvPr/>
        </p:nvSpPr>
        <p:spPr bwMode="auto">
          <a:xfrm>
            <a:off x="273050" y="2060575"/>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pt-BR" sz="1200" b="1"/>
              <a:t>Ronald A. Fisher Biólogo</a:t>
            </a:r>
          </a:p>
          <a:p>
            <a:pPr algn="ctr"/>
            <a:r>
              <a:rPr lang="pt-BR" sz="1200" b="1"/>
              <a:t> 1890-1962</a:t>
            </a:r>
            <a:endParaRPr lang="es-ES" sz="1200" b="1"/>
          </a:p>
        </p:txBody>
      </p:sp>
      <p:pic>
        <p:nvPicPr>
          <p:cNvPr id="52233" name="Picture 139" descr="snedec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925" y="2708275"/>
            <a:ext cx="973138"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4" name="Rectangle 140"/>
          <p:cNvSpPr>
            <a:spLocks noChangeArrowheads="1"/>
          </p:cNvSpPr>
          <p:nvPr/>
        </p:nvSpPr>
        <p:spPr bwMode="auto">
          <a:xfrm>
            <a:off x="344488" y="3789363"/>
            <a:ext cx="136842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pt-BR" sz="1200" b="1"/>
              <a:t>George Snedecor Matemático 1881=1974</a:t>
            </a:r>
            <a:endParaRPr lang="es-ES" sz="1200" b="1"/>
          </a:p>
        </p:txBody>
      </p:sp>
    </p:spTree>
    <p:extLst>
      <p:ext uri="{BB962C8B-B14F-4D97-AF65-F5344CB8AC3E}">
        <p14:creationId xmlns:p14="http://schemas.microsoft.com/office/powerpoint/2010/main" val="32165180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2229">
                                            <p:txEl>
                                              <p:pRg st="0" end="0"/>
                                            </p:txEl>
                                          </p:spTgt>
                                        </p:tgtEl>
                                        <p:attrNameLst>
                                          <p:attrName>style.visibility</p:attrName>
                                        </p:attrNameLst>
                                      </p:cBhvr>
                                      <p:to>
                                        <p:strVal val="visible"/>
                                      </p:to>
                                    </p:set>
                                    <p:animEffect transition="in" filter="fade">
                                      <p:cBhvr>
                                        <p:cTn id="12" dur="1000"/>
                                        <p:tgtEl>
                                          <p:spTgt spid="52229">
                                            <p:txEl>
                                              <p:pRg st="0" end="0"/>
                                            </p:txEl>
                                          </p:spTgt>
                                        </p:tgtEl>
                                      </p:cBhvr>
                                    </p:animEffect>
                                    <p:anim calcmode="lin" valueType="num">
                                      <p:cBhvr>
                                        <p:cTn id="13" dur="1000" fill="hold"/>
                                        <p:tgtEl>
                                          <p:spTgt spid="5222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2229">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2229">
                                            <p:txEl>
                                              <p:pRg st="1" end="1"/>
                                            </p:txEl>
                                          </p:spTgt>
                                        </p:tgtEl>
                                        <p:attrNameLst>
                                          <p:attrName>style.visibility</p:attrName>
                                        </p:attrNameLst>
                                      </p:cBhvr>
                                      <p:to>
                                        <p:strVal val="visible"/>
                                      </p:to>
                                    </p:set>
                                    <p:animEffect transition="in" filter="fade">
                                      <p:cBhvr>
                                        <p:cTn id="17" dur="1000"/>
                                        <p:tgtEl>
                                          <p:spTgt spid="52229">
                                            <p:txEl>
                                              <p:pRg st="1" end="1"/>
                                            </p:txEl>
                                          </p:spTgt>
                                        </p:tgtEl>
                                      </p:cBhvr>
                                    </p:animEffect>
                                    <p:anim calcmode="lin" valueType="num">
                                      <p:cBhvr>
                                        <p:cTn id="18" dur="1000" fill="hold"/>
                                        <p:tgtEl>
                                          <p:spTgt spid="5222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2229">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2229">
                                            <p:txEl>
                                              <p:pRg st="2" end="2"/>
                                            </p:txEl>
                                          </p:spTgt>
                                        </p:tgtEl>
                                        <p:attrNameLst>
                                          <p:attrName>style.visibility</p:attrName>
                                        </p:attrNameLst>
                                      </p:cBhvr>
                                      <p:to>
                                        <p:strVal val="visible"/>
                                      </p:to>
                                    </p:set>
                                    <p:animEffect transition="in" filter="fade">
                                      <p:cBhvr>
                                        <p:cTn id="22" dur="1000"/>
                                        <p:tgtEl>
                                          <p:spTgt spid="52229">
                                            <p:txEl>
                                              <p:pRg st="2" end="2"/>
                                            </p:txEl>
                                          </p:spTgt>
                                        </p:tgtEl>
                                      </p:cBhvr>
                                    </p:animEffect>
                                    <p:anim calcmode="lin" valueType="num">
                                      <p:cBhvr>
                                        <p:cTn id="23" dur="1000" fill="hold"/>
                                        <p:tgtEl>
                                          <p:spTgt spid="52229">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52229">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2229">
                                            <p:txEl>
                                              <p:pRg st="3" end="3"/>
                                            </p:txEl>
                                          </p:spTgt>
                                        </p:tgtEl>
                                        <p:attrNameLst>
                                          <p:attrName>style.visibility</p:attrName>
                                        </p:attrNameLst>
                                      </p:cBhvr>
                                      <p:to>
                                        <p:strVal val="visible"/>
                                      </p:to>
                                    </p:set>
                                    <p:animEffect transition="in" filter="fade">
                                      <p:cBhvr>
                                        <p:cTn id="27" dur="1000"/>
                                        <p:tgtEl>
                                          <p:spTgt spid="52229">
                                            <p:txEl>
                                              <p:pRg st="3" end="3"/>
                                            </p:txEl>
                                          </p:spTgt>
                                        </p:tgtEl>
                                      </p:cBhvr>
                                    </p:animEffect>
                                    <p:anim calcmode="lin" valueType="num">
                                      <p:cBhvr>
                                        <p:cTn id="28" dur="1000" fill="hold"/>
                                        <p:tgtEl>
                                          <p:spTgt spid="52229">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52229">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2229">
                                            <p:txEl>
                                              <p:pRg st="4" end="4"/>
                                            </p:txEl>
                                          </p:spTgt>
                                        </p:tgtEl>
                                        <p:attrNameLst>
                                          <p:attrName>style.visibility</p:attrName>
                                        </p:attrNameLst>
                                      </p:cBhvr>
                                      <p:to>
                                        <p:strVal val="visible"/>
                                      </p:to>
                                    </p:set>
                                    <p:animEffect transition="in" filter="fade">
                                      <p:cBhvr>
                                        <p:cTn id="32" dur="1000"/>
                                        <p:tgtEl>
                                          <p:spTgt spid="52229">
                                            <p:txEl>
                                              <p:pRg st="4" end="4"/>
                                            </p:txEl>
                                          </p:spTgt>
                                        </p:tgtEl>
                                      </p:cBhvr>
                                    </p:animEffect>
                                    <p:anim calcmode="lin" valueType="num">
                                      <p:cBhvr>
                                        <p:cTn id="33" dur="1000" fill="hold"/>
                                        <p:tgtEl>
                                          <p:spTgt spid="52229">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5222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52230"/>
                                        </p:tgtEl>
                                        <p:attrNameLst>
                                          <p:attrName>style.visibility</p:attrName>
                                        </p:attrNameLst>
                                      </p:cBhvr>
                                      <p:to>
                                        <p:strVal val="visible"/>
                                      </p:to>
                                    </p:set>
                                    <p:animEffect transition="in" filter="fade">
                                      <p:cBhvr>
                                        <p:cTn id="46" dur="1000"/>
                                        <p:tgtEl>
                                          <p:spTgt spid="52230"/>
                                        </p:tgtEl>
                                      </p:cBhvr>
                                    </p:animEffect>
                                    <p:anim calcmode="lin" valueType="num">
                                      <p:cBhvr>
                                        <p:cTn id="47" dur="1000" fill="hold"/>
                                        <p:tgtEl>
                                          <p:spTgt spid="52230"/>
                                        </p:tgtEl>
                                        <p:attrNameLst>
                                          <p:attrName>ppt_x</p:attrName>
                                        </p:attrNameLst>
                                      </p:cBhvr>
                                      <p:tavLst>
                                        <p:tav tm="0">
                                          <p:val>
                                            <p:strVal val="#ppt_x"/>
                                          </p:val>
                                        </p:tav>
                                        <p:tav tm="100000">
                                          <p:val>
                                            <p:strVal val="#ppt_x"/>
                                          </p:val>
                                        </p:tav>
                                      </p:tavLst>
                                    </p:anim>
                                    <p:anim calcmode="lin" valueType="num">
                                      <p:cBhvr>
                                        <p:cTn id="48" dur="1000" fill="hold"/>
                                        <p:tgtEl>
                                          <p:spTgt spid="522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a:spLocks noChangeArrowheads="1"/>
          </p:cNvSpPr>
          <p:nvPr/>
        </p:nvSpPr>
        <p:spPr bwMode="auto">
          <a:xfrm>
            <a:off x="631825" y="1268413"/>
            <a:ext cx="864235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2100" b="1">
                <a:solidFill>
                  <a:schemeClr val="bg2"/>
                </a:solidFill>
                <a:cs typeface="Tahoma" panose="020B0604030504040204" pitchFamily="34" charset="0"/>
              </a:rPr>
              <a:t>DEFINICIÓN: </a:t>
            </a:r>
            <a:r>
              <a:rPr lang="es-ES" sz="2100" b="1">
                <a:solidFill>
                  <a:srgbClr val="000000"/>
                </a:solidFill>
                <a:cs typeface="Tahoma" panose="020B0604030504040204" pitchFamily="34" charset="0"/>
              </a:rPr>
              <a:t>HERRAMIENTA, CUYA FUNCIÓN BÁSICA ES DETERMINAR QUÉ PARTE DE UNA REALIDAD DEBE SER EXAMINADA CON EL OBJETIVO DE PODER HACER GENERALIZACIONES O CONCLUSIONES SOBRE EL TODO DE LA CUAL PROCEDE, SIENDO ESA PARTE DE LA REALIDAD LA MUESTRA Y EL TO-DO LA POBLACIÓN DE  DONDE PROCEDE.</a:t>
            </a:r>
            <a:endParaRPr lang="es-ES" sz="2100" b="1"/>
          </a:p>
        </p:txBody>
      </p:sp>
      <p:sp>
        <p:nvSpPr>
          <p:cNvPr id="4" name="3 Rectángulo"/>
          <p:cNvSpPr>
            <a:spLocks noChangeArrowheads="1"/>
          </p:cNvSpPr>
          <p:nvPr/>
        </p:nvSpPr>
        <p:spPr bwMode="auto">
          <a:xfrm>
            <a:off x="631825" y="4524375"/>
            <a:ext cx="1657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es-ES" sz="2100" b="1">
                <a:solidFill>
                  <a:schemeClr val="bg2"/>
                </a:solidFill>
                <a:cs typeface="Tahoma" panose="020B0604030504040204" pitchFamily="34" charset="0"/>
              </a:rPr>
              <a:t>POBLACIÓN</a:t>
            </a:r>
            <a:r>
              <a:rPr lang="es-ES" sz="2100">
                <a:solidFill>
                  <a:srgbClr val="000000"/>
                </a:solidFill>
                <a:cs typeface="Tahoma" panose="020B0604030504040204" pitchFamily="34" charset="0"/>
              </a:rPr>
              <a:t>:</a:t>
            </a:r>
            <a:endParaRPr lang="es-ES" sz="2100"/>
          </a:p>
        </p:txBody>
      </p:sp>
      <p:sp>
        <p:nvSpPr>
          <p:cNvPr id="12" name="11 Rectángulo"/>
          <p:cNvSpPr>
            <a:spLocks noChangeArrowheads="1"/>
          </p:cNvSpPr>
          <p:nvPr/>
        </p:nvSpPr>
        <p:spPr bwMode="auto">
          <a:xfrm>
            <a:off x="2068513" y="3316288"/>
            <a:ext cx="31003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es-ES" sz="2100" b="1">
                <a:solidFill>
                  <a:schemeClr val="bg2"/>
                </a:solidFill>
                <a:cs typeface="Tahoma" panose="020B0604030504040204" pitchFamily="34" charset="0"/>
              </a:rPr>
              <a:t>OBJETO:</a:t>
            </a:r>
            <a:r>
              <a:rPr lang="es-ES" sz="2100" b="1">
                <a:solidFill>
                  <a:srgbClr val="000000"/>
                </a:solidFill>
                <a:cs typeface="Tahoma" panose="020B0604030504040204" pitchFamily="34" charset="0"/>
              </a:rPr>
              <a:t> </a:t>
            </a:r>
          </a:p>
          <a:p>
            <a:pPr algn="ctr"/>
            <a:r>
              <a:rPr lang="es-ES" sz="2100" b="1">
                <a:solidFill>
                  <a:srgbClr val="000000"/>
                </a:solidFill>
                <a:cs typeface="Tahoma" panose="020B0604030504040204" pitchFamily="34" charset="0"/>
              </a:rPr>
              <a:t>LA QUE DESEAS ESTUDIAR</a:t>
            </a:r>
            <a:endParaRPr lang="es-ES" sz="2100" b="1"/>
          </a:p>
        </p:txBody>
      </p:sp>
      <p:sp>
        <p:nvSpPr>
          <p:cNvPr id="13" name="12 Rectángulo"/>
          <p:cNvSpPr>
            <a:spLocks noChangeArrowheads="1"/>
          </p:cNvSpPr>
          <p:nvPr/>
        </p:nvSpPr>
        <p:spPr bwMode="auto">
          <a:xfrm>
            <a:off x="2073274" y="5514975"/>
            <a:ext cx="331177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es-ES" sz="2100" b="1" dirty="0">
                <a:solidFill>
                  <a:schemeClr val="bg2"/>
                </a:solidFill>
                <a:cs typeface="Tahoma" panose="020B0604030504040204" pitchFamily="34" charset="0"/>
              </a:rPr>
              <a:t>MUESTREADA</a:t>
            </a:r>
            <a:r>
              <a:rPr lang="es-ES" sz="2100" b="1" dirty="0">
                <a:solidFill>
                  <a:srgbClr val="000000"/>
                </a:solidFill>
                <a:cs typeface="Tahoma" panose="020B0604030504040204" pitchFamily="34" charset="0"/>
              </a:rPr>
              <a:t>: </a:t>
            </a:r>
          </a:p>
          <a:p>
            <a:pPr algn="ctr"/>
            <a:r>
              <a:rPr lang="es-ES" sz="2100" b="1" dirty="0">
                <a:solidFill>
                  <a:srgbClr val="000000"/>
                </a:solidFill>
                <a:cs typeface="Tahoma" panose="020B0604030504040204" pitchFamily="34" charset="0"/>
              </a:rPr>
              <a:t>LA REALMENTE ESTUDIADA</a:t>
            </a:r>
            <a:endParaRPr lang="es-ES" sz="2100" b="1" dirty="0"/>
          </a:p>
        </p:txBody>
      </p:sp>
      <p:sp>
        <p:nvSpPr>
          <p:cNvPr id="5" name="4 CuadroTexto"/>
          <p:cNvSpPr txBox="1">
            <a:spLocks noRot="1" noChangeAspect="1" noMove="1" noResize="1" noEditPoints="1" noAdjustHandles="1" noChangeArrowheads="1" noChangeShapeType="1" noTextEdit="1"/>
          </p:cNvSpPr>
          <p:nvPr/>
        </p:nvSpPr>
        <p:spPr>
          <a:xfrm rot="16200000">
            <a:off x="3276817" y="4441836"/>
            <a:ext cx="473206" cy="430887"/>
          </a:xfrm>
          <a:prstGeom prst="rect">
            <a:avLst/>
          </a:prstGeom>
          <a:blipFill rotWithShape="0">
            <a:blip r:embed="rId2"/>
            <a:stretch>
              <a:fillRect/>
            </a:stretch>
          </a:blipFill>
        </p:spPr>
        <p:txBody>
          <a:bodyPr/>
          <a:lstStyle/>
          <a:p>
            <a:r>
              <a:rPr lang="es-ES">
                <a:noFill/>
              </a:rPr>
              <a:t> </a:t>
            </a:r>
          </a:p>
        </p:txBody>
      </p:sp>
      <p:sp>
        <p:nvSpPr>
          <p:cNvPr id="6" name="5 CuadroTexto"/>
          <p:cNvSpPr txBox="1">
            <a:spLocks noRot="1" noChangeAspect="1" noMove="1" noResize="1" noEditPoints="1" noAdjustHandles="1" noChangeArrowheads="1" noChangeShapeType="1" noTextEdit="1"/>
          </p:cNvSpPr>
          <p:nvPr/>
        </p:nvSpPr>
        <p:spPr>
          <a:xfrm>
            <a:off x="3316232" y="4395367"/>
            <a:ext cx="333100" cy="430887"/>
          </a:xfrm>
          <a:prstGeom prst="rect">
            <a:avLst/>
          </a:prstGeom>
          <a:blipFill rotWithShape="0">
            <a:blip r:embed="rId3"/>
            <a:stretch>
              <a:fillRect r="-14545"/>
            </a:stretch>
          </a:blipFill>
        </p:spPr>
        <p:txBody>
          <a:bodyPr/>
          <a:lstStyle/>
          <a:p>
            <a:r>
              <a:rPr lang="es-ES">
                <a:noFill/>
              </a:rPr>
              <a:t> </a:t>
            </a:r>
          </a:p>
        </p:txBody>
      </p:sp>
      <p:sp>
        <p:nvSpPr>
          <p:cNvPr id="7" name="6 CuadroTexto"/>
          <p:cNvSpPr txBox="1">
            <a:spLocks noChangeArrowheads="1"/>
          </p:cNvSpPr>
          <p:nvPr/>
        </p:nvSpPr>
        <p:spPr bwMode="auto">
          <a:xfrm>
            <a:off x="3881438" y="4141788"/>
            <a:ext cx="27273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pt-BR" b="1"/>
              <a:t>NO SIEMPRE TENEMOS ACCESO A TODA LA PO-BLACIÓN A ESTUDIAR</a:t>
            </a:r>
            <a:endParaRPr lang="es-ES" b="1"/>
          </a:p>
        </p:txBody>
      </p:sp>
      <p:sp>
        <p:nvSpPr>
          <p:cNvPr id="9" name="8 Rectángulo"/>
          <p:cNvSpPr>
            <a:spLocks noChangeArrowheads="1"/>
          </p:cNvSpPr>
          <p:nvPr/>
        </p:nvSpPr>
        <p:spPr bwMode="auto">
          <a:xfrm>
            <a:off x="6186488" y="3414713"/>
            <a:ext cx="3063875"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LA POBLACIÓN OBJETO ES NECESARIA DEFINIRLA DE FORMA CLARA, PARA QUE NO EXISTAN DUDAS AL DE-CIDIR, SI UN ELEMENTO PERTENECE O NO A LA PO-BLACIÓN BAJO CONSIDE-RACIÓN.</a:t>
            </a:r>
            <a:endParaRPr lang="es-ES" b="1"/>
          </a:p>
        </p:txBody>
      </p:sp>
      <p:sp>
        <p:nvSpPr>
          <p:cNvPr id="53258"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Tree>
    <p:extLst>
      <p:ext uri="{BB962C8B-B14F-4D97-AF65-F5344CB8AC3E}">
        <p14:creationId xmlns:p14="http://schemas.microsoft.com/office/powerpoint/2010/main" val="1817055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wipe(down)">
                                      <p:cBhvr>
                                        <p:cTn id="19" dur="500"/>
                                        <p:tgtEl>
                                          <p:spTgt spid="12">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12">
                                            <p:txEl>
                                              <p:pRg st="1" end="1"/>
                                            </p:txEl>
                                          </p:spTgt>
                                        </p:tgtEl>
                                        <p:attrNameLst>
                                          <p:attrName>style.visibility</p:attrName>
                                        </p:attrNameLst>
                                      </p:cBhvr>
                                      <p:to>
                                        <p:strVal val="visible"/>
                                      </p:to>
                                    </p:set>
                                    <p:animEffect transition="in" filter="wipe(down)">
                                      <p:cBhvr>
                                        <p:cTn id="24" dur="500"/>
                                        <p:tgtEl>
                                          <p:spTgt spid="12">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00"/>
                                        <p:tgtEl>
                                          <p:spTgt spid="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ppt_x"/>
                                          </p:val>
                                        </p:tav>
                                        <p:tav tm="100000">
                                          <p:val>
                                            <p:strVal val="#ppt_x"/>
                                          </p:val>
                                        </p:tav>
                                      </p:tavLst>
                                    </p:anim>
                                    <p:anim calcmode="lin" valueType="num">
                                      <p:cBhvr additive="base">
                                        <p:cTn id="3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xit" presetSubtype="0" fill="hold" nodeType="clickEffect">
                                  <p:stCondLst>
                                    <p:cond delay="0"/>
                                  </p:stCondLst>
                                  <p:childTnLst>
                                    <p:set>
                                      <p:cBhvr>
                                        <p:cTn id="39" dur="1" fill="hold">
                                          <p:stCondLst>
                                            <p:cond delay="0"/>
                                          </p:stCondLst>
                                        </p:cTn>
                                        <p:tgtEl>
                                          <p:spTgt spid="5"/>
                                        </p:tgtEl>
                                        <p:attrNameLst>
                                          <p:attrName>style.visibility</p:attrName>
                                        </p:attrNameLst>
                                      </p:cBhvr>
                                      <p:to>
                                        <p:strVal val="hidden"/>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down)">
                                      <p:cBhvr>
                                        <p:cTn id="44" dur="500"/>
                                        <p:tgtEl>
                                          <p:spTgt spid="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7"/>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randombar(horizontal)">
                                      <p:cBhvr>
                                        <p:cTn id="6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3" grpId="0"/>
      <p:bldP spid="7" grpId="0"/>
      <p:bldP spid="7" grpId="1"/>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2 Rectángulo"/>
          <p:cNvSpPr>
            <a:spLocks noChangeArrowheads="1"/>
          </p:cNvSpPr>
          <p:nvPr/>
        </p:nvSpPr>
        <p:spPr bwMode="auto">
          <a:xfrm>
            <a:off x="631825" y="1268413"/>
            <a:ext cx="864235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2100" b="1">
                <a:solidFill>
                  <a:schemeClr val="bg2"/>
                </a:solidFill>
                <a:cs typeface="Tahoma" panose="020B0604030504040204" pitchFamily="34" charset="0"/>
              </a:rPr>
              <a:t>DEFINICIÓN: </a:t>
            </a:r>
            <a:r>
              <a:rPr lang="es-ES" sz="2100" b="1">
                <a:solidFill>
                  <a:srgbClr val="000000"/>
                </a:solidFill>
                <a:cs typeface="Tahoma" panose="020B0604030504040204" pitchFamily="34" charset="0"/>
              </a:rPr>
              <a:t>HERRAMIENTA, CUYA FUNCIÓN BÁSICA ES DETERMINAR QUÉ PARTE DE UNA REALIDAD DEBE SER EXAMINADA CON EL OBJETIVO DE PODER HACER GENERALIZACIONES O CONCLUSIONES SOBRE EL TODO DE LA CUAL PROCEDE, SIENDO ESA PARTE DE LA REALIDAD LA MUESTRA Y EL TO-DO LA POBLACIÓN DE  DONDE PROCEDE.</a:t>
            </a:r>
            <a:endParaRPr lang="es-ES" sz="2100" b="1"/>
          </a:p>
        </p:txBody>
      </p:sp>
      <p:sp>
        <p:nvSpPr>
          <p:cNvPr id="4" name="3 Rectángulo"/>
          <p:cNvSpPr>
            <a:spLocks noChangeArrowheads="1"/>
          </p:cNvSpPr>
          <p:nvPr/>
        </p:nvSpPr>
        <p:spPr bwMode="auto">
          <a:xfrm>
            <a:off x="3260725" y="3184525"/>
            <a:ext cx="3384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es-ES" sz="2400" b="1">
                <a:solidFill>
                  <a:schemeClr val="bg2"/>
                </a:solidFill>
                <a:cs typeface="Tahoma" panose="020B0604030504040204" pitchFamily="34" charset="0"/>
              </a:rPr>
              <a:t>TIPOS DE POBLACIONES</a:t>
            </a:r>
            <a:r>
              <a:rPr lang="es-ES" sz="2400">
                <a:solidFill>
                  <a:srgbClr val="000000"/>
                </a:solidFill>
                <a:cs typeface="Tahoma" panose="020B0604030504040204" pitchFamily="34" charset="0"/>
              </a:rPr>
              <a:t>:</a:t>
            </a:r>
            <a:endParaRPr lang="es-ES" sz="2400"/>
          </a:p>
        </p:txBody>
      </p:sp>
      <p:sp>
        <p:nvSpPr>
          <p:cNvPr id="54276"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11" name="2 Rectángulo"/>
          <p:cNvSpPr>
            <a:spLocks noChangeArrowheads="1"/>
          </p:cNvSpPr>
          <p:nvPr/>
        </p:nvSpPr>
        <p:spPr bwMode="auto">
          <a:xfrm>
            <a:off x="650875" y="3898900"/>
            <a:ext cx="864076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2100" b="1">
                <a:solidFill>
                  <a:schemeClr val="bg2"/>
                </a:solidFill>
                <a:cs typeface="Tahoma" panose="020B0604030504040204" pitchFamily="34" charset="0"/>
              </a:rPr>
              <a:t>POBLACIÓN FINITA O REAL: </a:t>
            </a:r>
            <a:r>
              <a:rPr lang="es-ES" sz="2100" b="1">
                <a:solidFill>
                  <a:srgbClr val="000000"/>
                </a:solidFill>
                <a:cs typeface="Tahoma" panose="020B0604030504040204" pitchFamily="34" charset="0"/>
              </a:rPr>
              <a:t>AQUELLOS  EN QUE CONOCEMOS EL TOTAL DE ELEMENTOS QUE LO CONFORMAN.</a:t>
            </a:r>
          </a:p>
        </p:txBody>
      </p:sp>
      <p:sp>
        <p:nvSpPr>
          <p:cNvPr id="15" name="2 Rectángulo"/>
          <p:cNvSpPr>
            <a:spLocks noChangeArrowheads="1"/>
          </p:cNvSpPr>
          <p:nvPr/>
        </p:nvSpPr>
        <p:spPr bwMode="auto">
          <a:xfrm>
            <a:off x="655638" y="4849813"/>
            <a:ext cx="8640762"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2100" b="1">
                <a:solidFill>
                  <a:schemeClr val="bg2"/>
                </a:solidFill>
                <a:cs typeface="Tahoma" panose="020B0604030504040204" pitchFamily="34" charset="0"/>
              </a:rPr>
              <a:t>POBLACIÓN INFINITA O HIPOTÉTICOS: </a:t>
            </a:r>
            <a:r>
              <a:rPr lang="es-ES" sz="2100" b="1">
                <a:solidFill>
                  <a:srgbClr val="000000"/>
                </a:solidFill>
                <a:cs typeface="Tahoma" panose="020B0604030504040204" pitchFamily="34" charset="0"/>
              </a:rPr>
              <a:t>AQUELLOS  DONDE NO PODEMOS PRECISAR EL NÚMERO TOTAL DE ELEMENTOS QUE LO CONFORMAN.</a:t>
            </a:r>
          </a:p>
        </p:txBody>
      </p:sp>
    </p:spTree>
    <p:extLst>
      <p:ext uri="{BB962C8B-B14F-4D97-AF65-F5344CB8AC3E}">
        <p14:creationId xmlns:p14="http://schemas.microsoft.com/office/powerpoint/2010/main" val="3980915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2 Rectángulo"/>
          <p:cNvSpPr>
            <a:spLocks noChangeArrowheads="1"/>
          </p:cNvSpPr>
          <p:nvPr/>
        </p:nvSpPr>
        <p:spPr bwMode="auto">
          <a:xfrm>
            <a:off x="631825" y="1268413"/>
            <a:ext cx="864235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2100" b="1">
                <a:solidFill>
                  <a:schemeClr val="bg2"/>
                </a:solidFill>
                <a:cs typeface="Tahoma" panose="020B0604030504040204" pitchFamily="34" charset="0"/>
              </a:rPr>
              <a:t>DEFINICIÓN: </a:t>
            </a:r>
            <a:r>
              <a:rPr lang="es-ES" sz="2100" b="1">
                <a:solidFill>
                  <a:srgbClr val="000000"/>
                </a:solidFill>
                <a:cs typeface="Tahoma" panose="020B0604030504040204" pitchFamily="34" charset="0"/>
              </a:rPr>
              <a:t>HERRAMIENTA, CUYA FUNCIÓN BÁSICA ES DETERMINAR QUÉ PARTE DE UNA REALIDAD DEBE SER EXAMINADA CON EL OBJETIVO DE PODER HACER GENERALIZACIONES O CONCLUSIONES SOBRE EL TODO DE LA CUAL PROCEDE, SIENDO ESA PARTE DE LA REALIDAD LA MUESTRA Y EL TO-DO LA POBLACIÓN DE  DONDE PROCEDE.</a:t>
            </a:r>
            <a:endParaRPr lang="es-ES" sz="2100" b="1"/>
          </a:p>
        </p:txBody>
      </p:sp>
      <p:sp>
        <p:nvSpPr>
          <p:cNvPr id="4" name="3 Rectángulo"/>
          <p:cNvSpPr>
            <a:spLocks noChangeArrowheads="1"/>
          </p:cNvSpPr>
          <p:nvPr/>
        </p:nvSpPr>
        <p:spPr bwMode="auto">
          <a:xfrm>
            <a:off x="631825" y="3068638"/>
            <a:ext cx="86423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t>SABEMOS QUE LO IDEAL PARA EL INVESTIGADOR ES PODER ESTUDIAR TODOS LOS ELEMENTOS DE LA POBLACIÓN OBJETO, PERO ESTO NO SIEMPRE ES POSIBLE DEBIDO A QUE LA POBLACIÓN DEFINIDA SEA:</a:t>
            </a:r>
            <a:endParaRPr lang="es-ES"/>
          </a:p>
        </p:txBody>
      </p:sp>
      <p:sp>
        <p:nvSpPr>
          <p:cNvPr id="55300"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7" name="3 Rectángulo"/>
          <p:cNvSpPr>
            <a:spLocks noChangeArrowheads="1"/>
          </p:cNvSpPr>
          <p:nvPr/>
        </p:nvSpPr>
        <p:spPr bwMode="auto">
          <a:xfrm>
            <a:off x="631825" y="4221163"/>
            <a:ext cx="864235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buFont typeface="Arial" panose="020B0604020202020204" pitchFamily="34" charset="0"/>
              <a:buAutoNum type="arabicPeriod"/>
            </a:pPr>
            <a:r>
              <a:rPr lang="es-ES" b="1"/>
              <a:t>INFINITA, LO QUE HACE IMPOSIBLE ESTUDIAR TODOS LOS ELEMENTOS.</a:t>
            </a:r>
          </a:p>
          <a:p>
            <a:pPr algn="just">
              <a:buFont typeface="Arial" panose="020B0604020202020204" pitchFamily="34" charset="0"/>
              <a:buAutoNum type="arabicPeriod"/>
            </a:pPr>
            <a:r>
              <a:rPr lang="es-ES" b="1"/>
              <a:t>FINITA PERO MUY GRANDE, POR LO QUE RESULTA IMPOSIBLE ESTUDIAR A TODOS SUS ELEMENTOS YA QUE ESTO IMPLICARÍA GASTOS EN RECURSOS, TIEMPO, ESFUERZO, ETC.</a:t>
            </a:r>
          </a:p>
          <a:p>
            <a:pPr algn="just">
              <a:buFont typeface="Arial" panose="020B0604020202020204" pitchFamily="34" charset="0"/>
              <a:buAutoNum type="arabicPeriod"/>
            </a:pPr>
            <a:r>
              <a:rPr lang="es-ES" b="1"/>
              <a:t>FINITA, PERO QUE LA INVESTIGACIÓN IMPLIQUE DESTRUCCIÓN DEL OBJETO DE ESTUDIO (PROBAR EFECTO DE DETERMINADA DROGA DE EFECTO MORTAL, EN ANIMALES DE EXPERIMENTACIÓN).</a:t>
            </a:r>
            <a:endParaRPr lang="es-ES"/>
          </a:p>
        </p:txBody>
      </p:sp>
    </p:spTree>
    <p:extLst>
      <p:ext uri="{BB962C8B-B14F-4D97-AF65-F5344CB8AC3E}">
        <p14:creationId xmlns:p14="http://schemas.microsoft.com/office/powerpoint/2010/main" val="38885686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2 Rectángulo"/>
          <p:cNvSpPr>
            <a:spLocks noChangeArrowheads="1"/>
          </p:cNvSpPr>
          <p:nvPr/>
        </p:nvSpPr>
        <p:spPr bwMode="auto">
          <a:xfrm>
            <a:off x="631825" y="1268413"/>
            <a:ext cx="864235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2100" b="1">
                <a:solidFill>
                  <a:schemeClr val="bg2"/>
                </a:solidFill>
                <a:cs typeface="Tahoma" panose="020B0604030504040204" pitchFamily="34" charset="0"/>
              </a:rPr>
              <a:t>DEFINICIÓN: </a:t>
            </a:r>
            <a:r>
              <a:rPr lang="es-ES" sz="2100" b="1">
                <a:solidFill>
                  <a:srgbClr val="000000"/>
                </a:solidFill>
                <a:cs typeface="Tahoma" panose="020B0604030504040204" pitchFamily="34" charset="0"/>
              </a:rPr>
              <a:t>HERRAMIENTA, CUYA FUNCIÓN BÁSICA ES DETERMINAR QUÉ PARTE DE UNA REALIDAD DEBE SER EXAMINADA CON EL OBJETIVO DE PODER HACER GENERALIZACIONES O CONCLUSIONES SOBRE EL TODO DE LA CUAL PROCEDE, SIENDO ESA PARTE DE LA REALIDAD LA MUESTRA Y EL TO-DO LA POBLACIÓN DE  DONDE PROCEDE.</a:t>
            </a:r>
            <a:endParaRPr lang="es-ES" sz="2100" b="1"/>
          </a:p>
        </p:txBody>
      </p:sp>
      <p:sp>
        <p:nvSpPr>
          <p:cNvPr id="4" name="3 Rectángulo"/>
          <p:cNvSpPr>
            <a:spLocks noChangeArrowheads="1"/>
          </p:cNvSpPr>
          <p:nvPr/>
        </p:nvSpPr>
        <p:spPr bwMode="auto">
          <a:xfrm>
            <a:off x="1136650" y="3149600"/>
            <a:ext cx="784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2400" b="1">
                <a:solidFill>
                  <a:srgbClr val="002060"/>
                </a:solidFill>
              </a:rPr>
              <a:t>VENTAJAS AL EMPLEAR UNA MUESTRA DE LA POBLACIÓN</a:t>
            </a:r>
          </a:p>
        </p:txBody>
      </p:sp>
      <p:sp>
        <p:nvSpPr>
          <p:cNvPr id="56324"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6" name="Rectangle 4"/>
          <p:cNvSpPr>
            <a:spLocks noChangeArrowheads="1"/>
          </p:cNvSpPr>
          <p:nvPr/>
        </p:nvSpPr>
        <p:spPr bwMode="auto">
          <a:xfrm>
            <a:off x="631825" y="3933825"/>
            <a:ext cx="8642350" cy="163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buFontTx/>
              <a:buAutoNum type="arabicPeriod"/>
            </a:pPr>
            <a:r>
              <a:rPr lang="es-ES" b="1">
                <a:solidFill>
                  <a:srgbClr val="000000"/>
                </a:solidFill>
                <a:cs typeface="Tahoma" panose="020B0604030504040204" pitchFamily="34" charset="0"/>
              </a:rPr>
              <a:t>PERMITE EL AHORRO DE RECURSOS MATERIALES Y HUMANOS.</a:t>
            </a:r>
          </a:p>
          <a:p>
            <a:pPr algn="just">
              <a:buFontTx/>
              <a:buAutoNum type="arabicPeriod"/>
            </a:pPr>
            <a:r>
              <a:rPr lang="es-ES" b="1">
                <a:solidFill>
                  <a:srgbClr val="000000"/>
                </a:solidFill>
                <a:cs typeface="Tahoma" panose="020B0604030504040204" pitchFamily="34" charset="0"/>
              </a:rPr>
              <a:t>REDUCE EL COSTO DE LAS INVESTIGACIONES Y EL TIEMPO DE EJECUCIÓN.</a:t>
            </a:r>
          </a:p>
          <a:p>
            <a:pPr algn="just">
              <a:buFontTx/>
              <a:buAutoNum type="arabicPeriod"/>
            </a:pPr>
            <a:r>
              <a:rPr lang="es-ES" b="1">
                <a:solidFill>
                  <a:srgbClr val="000000"/>
                </a:solidFill>
                <a:cs typeface="Tahoma" panose="020B0604030504040204" pitchFamily="34" charset="0"/>
              </a:rPr>
              <a:t>NOS DA RESULTADOS MÁS PRECISOS DEBIDO A LA NO MASIVIDAD Y MEJOR PREPARACIÓN DEL PERSONAL.</a:t>
            </a:r>
          </a:p>
          <a:p>
            <a:pPr algn="just">
              <a:buFontTx/>
              <a:buAutoNum type="arabicPeriod"/>
            </a:pPr>
            <a:r>
              <a:rPr lang="es-ES" b="1">
                <a:solidFill>
                  <a:srgbClr val="000000"/>
                </a:solidFill>
                <a:cs typeface="Tahoma" panose="020B0604030504040204" pitchFamily="34" charset="0"/>
              </a:rPr>
              <a:t>Y EN OCASIONES, EVITA LA DESTRUCCIÓN TOTAL DEL OBJETO DE ESTUDIO.</a:t>
            </a:r>
          </a:p>
        </p:txBody>
      </p:sp>
    </p:spTree>
    <p:extLst>
      <p:ext uri="{BB962C8B-B14F-4D97-AF65-F5344CB8AC3E}">
        <p14:creationId xmlns:p14="http://schemas.microsoft.com/office/powerpoint/2010/main" val="2253760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2 Rectángulo"/>
          <p:cNvSpPr>
            <a:spLocks noChangeArrowheads="1"/>
          </p:cNvSpPr>
          <p:nvPr/>
        </p:nvSpPr>
        <p:spPr bwMode="auto">
          <a:xfrm>
            <a:off x="631825" y="1268413"/>
            <a:ext cx="864235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2100" b="1">
                <a:solidFill>
                  <a:schemeClr val="bg2"/>
                </a:solidFill>
                <a:cs typeface="Tahoma" panose="020B0604030504040204" pitchFamily="34" charset="0"/>
              </a:rPr>
              <a:t>DEFINICIÓN: </a:t>
            </a:r>
            <a:r>
              <a:rPr lang="es-ES" sz="2100" b="1">
                <a:solidFill>
                  <a:srgbClr val="000000"/>
                </a:solidFill>
                <a:cs typeface="Tahoma" panose="020B0604030504040204" pitchFamily="34" charset="0"/>
              </a:rPr>
              <a:t>HERRAMIENTA, CUYA FUNCIÓN BÁSICA ES DETERMINAR QUÉ PARTE DE UNA REALIDAD DEBE SER EXAMINADA CON EL OBJETIVO DE PODER HACER GENERALIZACIONES O CONCLUSIONES SOBRE EL TODO DE LA CUAL PROCEDE, SIENDO ESA PARTE DE LA REALIDAD LA MUESTRA Y EL TO-DO LA POBLACIÓN DE  DONDE PROCEDE.</a:t>
            </a:r>
            <a:endParaRPr lang="es-ES" sz="2100" b="1"/>
          </a:p>
        </p:txBody>
      </p:sp>
      <p:sp>
        <p:nvSpPr>
          <p:cNvPr id="4" name="3 Rectángulo"/>
          <p:cNvSpPr>
            <a:spLocks noChangeArrowheads="1"/>
          </p:cNvSpPr>
          <p:nvPr/>
        </p:nvSpPr>
        <p:spPr bwMode="auto">
          <a:xfrm>
            <a:off x="992188" y="3149600"/>
            <a:ext cx="8064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2400" b="1">
                <a:solidFill>
                  <a:srgbClr val="002060"/>
                </a:solidFill>
              </a:rPr>
              <a:t>DESVENTAJAS AL EMPLEAR UNA MUESTRA DE LA POBLACIÓN</a:t>
            </a:r>
          </a:p>
        </p:txBody>
      </p:sp>
      <p:sp>
        <p:nvSpPr>
          <p:cNvPr id="57348"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7" name="1 Rectángulo"/>
          <p:cNvSpPr>
            <a:spLocks noChangeArrowheads="1"/>
          </p:cNvSpPr>
          <p:nvPr/>
        </p:nvSpPr>
        <p:spPr bwMode="auto">
          <a:xfrm>
            <a:off x="612775" y="3802063"/>
            <a:ext cx="8507413"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buFontTx/>
              <a:buAutoNum type="arabicPeriod"/>
            </a:pPr>
            <a:r>
              <a:rPr lang="es-ES" b="1">
                <a:solidFill>
                  <a:srgbClr val="000000"/>
                </a:solidFill>
                <a:cs typeface="Tahoma" panose="020B0604030504040204" pitchFamily="34" charset="0"/>
              </a:rPr>
              <a:t>LA SELECCIÓN DE LA MUESTRA LLEVA IMPLÍCITO SIEMPRE UN ERROR, DENOMINADO ERROR DEL MUESTREO. ESTE ERROR NO ES IMPUTABLE AL INVESTIGADOR, NI A LA OBSERVACIÓN, NI A LOS INSTRUMENTOS DE MEDICIÓN QUE SE EMPLEEN, ESTÁ IMPLÍCITO EN LA MUESTRA</a:t>
            </a:r>
          </a:p>
        </p:txBody>
      </p:sp>
      <p:sp>
        <p:nvSpPr>
          <p:cNvPr id="8" name="Rectangle 5"/>
          <p:cNvSpPr>
            <a:spLocks noChangeArrowheads="1"/>
          </p:cNvSpPr>
          <p:nvPr/>
        </p:nvSpPr>
        <p:spPr bwMode="auto">
          <a:xfrm>
            <a:off x="1770063" y="5549900"/>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r>
              <a:rPr lang="es-ES" sz="2400" b="1">
                <a:cs typeface="Tahoma" panose="020B0604030504040204" pitchFamily="34" charset="0"/>
              </a:rPr>
              <a:t>¿CÓMO SE ORIGINA EL ERROR DE MUESTREO?</a:t>
            </a:r>
          </a:p>
        </p:txBody>
      </p:sp>
    </p:spTree>
    <p:extLst>
      <p:ext uri="{BB962C8B-B14F-4D97-AF65-F5344CB8AC3E}">
        <p14:creationId xmlns:p14="http://schemas.microsoft.com/office/powerpoint/2010/main" val="3884644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a:spLocks noChangeArrowheads="1"/>
          </p:cNvSpPr>
          <p:nvPr/>
        </p:nvSpPr>
        <p:spPr bwMode="auto">
          <a:xfrm>
            <a:off x="631825" y="549275"/>
            <a:ext cx="86423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ES" sz="2200" b="1" dirty="0">
                <a:solidFill>
                  <a:srgbClr val="002060"/>
                </a:solidFill>
              </a:rPr>
              <a:t>BIOESTADÍSTICA: </a:t>
            </a:r>
            <a:r>
              <a:rPr lang="es-ES" sz="2200" b="1" dirty="0"/>
              <a:t>RAMA DE LA ESTADÍSTICA QUE ESTUDIA LA </a:t>
            </a:r>
            <a:r>
              <a:rPr lang="es-ES" sz="2200" b="1" dirty="0" smtClean="0"/>
              <a:t>UTILIZA-CIÓN </a:t>
            </a:r>
            <a:r>
              <a:rPr lang="es-ES" sz="2200" b="1" dirty="0"/>
              <a:t>DE LOS MÉTODOS ESTADÍSTICOS EN PROBLEMAS DE LAS CIENCIAS BIOLÓGICAS, BRINDANDO A MÉDICOS, BIÓLOGOS, </a:t>
            </a:r>
            <a:r>
              <a:rPr lang="es-ES" sz="2200" b="1" dirty="0" smtClean="0"/>
              <a:t>ENFERMEROS</a:t>
            </a:r>
            <a:r>
              <a:rPr lang="es-ES" sz="2200" b="1" dirty="0"/>
              <a:t>, </a:t>
            </a:r>
            <a:r>
              <a:rPr lang="es-ES" sz="2200" b="1" dirty="0" smtClean="0"/>
              <a:t>ESTO-MATÓLOGOS</a:t>
            </a:r>
            <a:r>
              <a:rPr lang="es-ES" sz="2200" b="1" dirty="0"/>
              <a:t>, TECNÓLOGOS, DIETISTAS O ESPECIALISTAS EN SALUD, LAS HERRAMIENTAS NECESARIAS PARA ABORDAR LOS TEMAS PROPIOS DE SUS ÁREAS DE CONOCIMIENTO.</a:t>
            </a:r>
          </a:p>
        </p:txBody>
      </p:sp>
      <p:sp>
        <p:nvSpPr>
          <p:cNvPr id="3" name="CuadroTexto 2"/>
          <p:cNvSpPr txBox="1">
            <a:spLocks noChangeArrowheads="1"/>
          </p:cNvSpPr>
          <p:nvPr/>
        </p:nvSpPr>
        <p:spPr bwMode="auto">
          <a:xfrm>
            <a:off x="416496" y="3861048"/>
            <a:ext cx="23762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ES" sz="2400" b="1" dirty="0" smtClean="0">
                <a:solidFill>
                  <a:srgbClr val="002060"/>
                </a:solidFill>
              </a:rPr>
              <a:t>SE CLASIFICA EN:</a:t>
            </a:r>
            <a:endParaRPr lang="es-ES" sz="2400" b="1" dirty="0"/>
          </a:p>
        </p:txBody>
      </p:sp>
      <p:sp>
        <p:nvSpPr>
          <p:cNvPr id="4" name="Rectángulo 3"/>
          <p:cNvSpPr>
            <a:spLocks noChangeArrowheads="1"/>
          </p:cNvSpPr>
          <p:nvPr/>
        </p:nvSpPr>
        <p:spPr bwMode="auto">
          <a:xfrm>
            <a:off x="3512840" y="2717387"/>
            <a:ext cx="576133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ES" sz="2200" b="1" dirty="0">
                <a:solidFill>
                  <a:srgbClr val="002060"/>
                </a:solidFill>
              </a:rPr>
              <a:t>DESCRIPTIVA: </a:t>
            </a:r>
            <a:r>
              <a:rPr lang="es-ES" sz="2200" b="1" dirty="0"/>
              <a:t>ÚTIL PARA RECOGER, CLASIFICAR, </a:t>
            </a:r>
            <a:r>
              <a:rPr lang="es-ES" sz="2200" b="1" dirty="0" smtClean="0"/>
              <a:t>REPRESENTAR</a:t>
            </a:r>
            <a:r>
              <a:rPr lang="es-ES" sz="2200" b="1" dirty="0"/>
              <a:t>,  SINTETIZAR Y RESUMIR DATOS CON </a:t>
            </a:r>
            <a:r>
              <a:rPr lang="es-ES" sz="2200" b="1" dirty="0" smtClean="0"/>
              <a:t>AYUDA DE TDF, ÍNDICES </a:t>
            </a:r>
            <a:r>
              <a:rPr lang="es-ES" sz="2200" b="1" dirty="0"/>
              <a:t>ESTADÍSTICOS Y MÉTODOS </a:t>
            </a:r>
            <a:r>
              <a:rPr lang="es-ES" sz="2200" b="1" dirty="0" smtClean="0"/>
              <a:t>GRÁFICOS</a:t>
            </a:r>
            <a:r>
              <a:rPr lang="es-ES" sz="2200" b="1" dirty="0"/>
              <a:t>.</a:t>
            </a:r>
          </a:p>
        </p:txBody>
      </p:sp>
      <p:sp>
        <p:nvSpPr>
          <p:cNvPr id="5" name="Rectángulo 4"/>
          <p:cNvSpPr>
            <a:spLocks noChangeArrowheads="1"/>
          </p:cNvSpPr>
          <p:nvPr/>
        </p:nvSpPr>
        <p:spPr bwMode="auto">
          <a:xfrm>
            <a:off x="3512840" y="4221088"/>
            <a:ext cx="5761335"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defRPr>
            </a:lvl1pPr>
            <a:lvl2pPr marL="742950" indent="-285750">
              <a:defRPr sz="2800">
                <a:solidFill>
                  <a:schemeClr val="tx1"/>
                </a:solidFill>
                <a:latin typeface="Calibri" panose="020F0502020204030204" pitchFamily="34" charset="0"/>
              </a:defRPr>
            </a:lvl2pPr>
            <a:lvl3pPr marL="1143000" indent="-228600">
              <a:defRPr sz="2800">
                <a:solidFill>
                  <a:schemeClr val="tx1"/>
                </a:solidFill>
                <a:latin typeface="Calibri" panose="020F0502020204030204" pitchFamily="34" charset="0"/>
              </a:defRPr>
            </a:lvl3pPr>
            <a:lvl4pPr marL="1600200" indent="-228600">
              <a:defRPr sz="2800">
                <a:solidFill>
                  <a:schemeClr val="tx1"/>
                </a:solidFill>
                <a:latin typeface="Calibri" panose="020F0502020204030204" pitchFamily="34" charset="0"/>
              </a:defRPr>
            </a:lvl4pPr>
            <a:lvl5pPr marL="2057400" indent="-228600">
              <a:defRPr sz="2800">
                <a:solidFill>
                  <a:schemeClr val="tx1"/>
                </a:solidFill>
                <a:latin typeface="Calibri" panose="020F0502020204030204" pitchFamily="34" charset="0"/>
              </a:defRPr>
            </a:lvl5pPr>
            <a:lvl6pPr marL="2514600" indent="-228600" eaLnBrk="0" fontAlgn="base" hangingPunct="0">
              <a:spcBef>
                <a:spcPct val="0"/>
              </a:spcBef>
              <a:spcAft>
                <a:spcPct val="0"/>
              </a:spcAft>
              <a:defRPr sz="2800">
                <a:solidFill>
                  <a:schemeClr val="tx1"/>
                </a:solidFill>
                <a:latin typeface="Calibri" panose="020F0502020204030204" pitchFamily="34" charset="0"/>
              </a:defRPr>
            </a:lvl6pPr>
            <a:lvl7pPr marL="2971800" indent="-228600" eaLnBrk="0" fontAlgn="base" hangingPunct="0">
              <a:spcBef>
                <a:spcPct val="0"/>
              </a:spcBef>
              <a:spcAft>
                <a:spcPct val="0"/>
              </a:spcAft>
              <a:defRPr sz="2800">
                <a:solidFill>
                  <a:schemeClr val="tx1"/>
                </a:solidFill>
                <a:latin typeface="Calibri" panose="020F0502020204030204" pitchFamily="34" charset="0"/>
              </a:defRPr>
            </a:lvl7pPr>
            <a:lvl8pPr marL="3429000" indent="-228600" eaLnBrk="0" fontAlgn="base" hangingPunct="0">
              <a:spcBef>
                <a:spcPct val="0"/>
              </a:spcBef>
              <a:spcAft>
                <a:spcPct val="0"/>
              </a:spcAft>
              <a:defRPr sz="2800">
                <a:solidFill>
                  <a:schemeClr val="tx1"/>
                </a:solidFill>
                <a:latin typeface="Calibri" panose="020F0502020204030204" pitchFamily="34" charset="0"/>
              </a:defRPr>
            </a:lvl8pPr>
            <a:lvl9pPr marL="3886200" indent="-228600" eaLnBrk="0" fontAlgn="base" hangingPunct="0">
              <a:spcBef>
                <a:spcPct val="0"/>
              </a:spcBef>
              <a:spcAft>
                <a:spcPct val="0"/>
              </a:spcAft>
              <a:defRPr sz="2800">
                <a:solidFill>
                  <a:schemeClr val="tx1"/>
                </a:solidFill>
                <a:latin typeface="Calibri" panose="020F0502020204030204" pitchFamily="34" charset="0"/>
              </a:defRPr>
            </a:lvl9pPr>
          </a:lstStyle>
          <a:p>
            <a:pPr algn="just" eaLnBrk="1" hangingPunct="1"/>
            <a:r>
              <a:rPr lang="es-ES" sz="2200" b="1" dirty="0" smtClean="0">
                <a:solidFill>
                  <a:srgbClr val="002060"/>
                </a:solidFill>
              </a:rPr>
              <a:t>INFERENCIAL</a:t>
            </a:r>
            <a:r>
              <a:rPr lang="es-ES" sz="2200" b="1" dirty="0">
                <a:solidFill>
                  <a:srgbClr val="002060"/>
                </a:solidFill>
              </a:rPr>
              <a:t>: </a:t>
            </a:r>
            <a:r>
              <a:rPr lang="es-ES" sz="2200" b="1" dirty="0"/>
              <a:t>ÚTIL PARA </a:t>
            </a:r>
            <a:r>
              <a:rPr lang="es-ES" sz="2200" b="1" dirty="0" smtClean="0"/>
              <a:t>DEMOSTRAR ASOCIA-CIONES </a:t>
            </a:r>
            <a:r>
              <a:rPr lang="es-ES" sz="2200" b="1" dirty="0"/>
              <a:t>O RELACIONES ENTRE LAS </a:t>
            </a:r>
            <a:r>
              <a:rPr lang="es-ES" sz="2200" b="1" dirty="0" smtClean="0"/>
              <a:t>VARIABLES </a:t>
            </a:r>
            <a:r>
              <a:rPr lang="es-ES" sz="2200" b="1" dirty="0"/>
              <a:t>Y SU MISIÓN ES HACER </a:t>
            </a:r>
            <a:r>
              <a:rPr lang="es-ES" sz="2200" b="1" dirty="0" smtClean="0"/>
              <a:t>INFERENCIAS </a:t>
            </a:r>
            <a:r>
              <a:rPr lang="es-ES" sz="2200" b="1" dirty="0"/>
              <a:t>O EXTRAER </a:t>
            </a:r>
            <a:r>
              <a:rPr lang="es-ES" sz="2200" b="1" dirty="0" smtClean="0"/>
              <a:t>CONSECUENCIAS CIENTÍFICAS </a:t>
            </a:r>
            <a:r>
              <a:rPr lang="es-ES" sz="2200" b="1" dirty="0"/>
              <a:t>A PARTIR DE  LOS DATOS CON AYUDA DE </a:t>
            </a:r>
            <a:r>
              <a:rPr lang="es-ES" sz="2200" b="1" dirty="0" smtClean="0"/>
              <a:t>CONTRASTES </a:t>
            </a:r>
            <a:r>
              <a:rPr lang="es-ES" sz="2200" b="1" dirty="0"/>
              <a:t>DE </a:t>
            </a:r>
            <a:r>
              <a:rPr lang="es-ES" sz="2200" b="1" dirty="0" smtClean="0"/>
              <a:t>HIPÓ-TESIS </a:t>
            </a:r>
            <a:r>
              <a:rPr lang="es-ES" sz="2200" b="1" dirty="0"/>
              <a:t>E </a:t>
            </a:r>
            <a:r>
              <a:rPr lang="es-ES" sz="2200" b="1" dirty="0" smtClean="0"/>
              <a:t>INTERVALOS </a:t>
            </a:r>
            <a:r>
              <a:rPr lang="es-ES" sz="2200" b="1" dirty="0"/>
              <a:t>DE </a:t>
            </a:r>
            <a:r>
              <a:rPr lang="es-ES" sz="2200" b="1" dirty="0" smtClean="0"/>
              <a:t>CONFIANZAS</a:t>
            </a:r>
            <a:r>
              <a:rPr lang="es-ES" sz="2200" b="1" dirty="0"/>
              <a:t>.</a:t>
            </a:r>
          </a:p>
        </p:txBody>
      </p:sp>
    </p:spTree>
    <p:extLst>
      <p:ext uri="{BB962C8B-B14F-4D97-AF65-F5344CB8AC3E}">
        <p14:creationId xmlns:p14="http://schemas.microsoft.com/office/powerpoint/2010/main" val="520436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4"/>
          <p:cNvSpPr>
            <a:spLocks noChangeArrowheads="1"/>
          </p:cNvSpPr>
          <p:nvPr/>
        </p:nvSpPr>
        <p:spPr bwMode="auto">
          <a:xfrm>
            <a:off x="765175" y="1196975"/>
            <a:ext cx="8442325" cy="106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MX" sz="2100" b="1">
                <a:solidFill>
                  <a:srgbClr val="00007D"/>
                </a:solidFill>
              </a:rPr>
              <a:t>SITUACION PROBLÉMICA 3: </a:t>
            </a:r>
            <a:r>
              <a:rPr lang="es-ES" sz="2100" b="1">
                <a:solidFill>
                  <a:srgbClr val="000000"/>
                </a:solidFill>
                <a:cs typeface="Tahoma" panose="020B0604030504040204" pitchFamily="34" charset="0"/>
              </a:rPr>
              <a:t>SE TIENE LA ESTATURA DE CIERTA POBLACIÓN COMPUESTA POR 5 NIÑOS DE 8 AÑOS DE EDAD Y 3 MUESTRAS SELEC-CIONADA POR CIERTA TÉCNICA DE MUESTREO DE DICHA POBLACIÓN.</a:t>
            </a:r>
          </a:p>
        </p:txBody>
      </p:sp>
      <p:graphicFrame>
        <p:nvGraphicFramePr>
          <p:cNvPr id="27" name="Group 43"/>
          <p:cNvGraphicFramePr>
            <a:graphicFrameLocks noGrp="1"/>
          </p:cNvGraphicFramePr>
          <p:nvPr/>
        </p:nvGraphicFramePr>
        <p:xfrm>
          <a:off x="785813" y="3206750"/>
          <a:ext cx="3751262" cy="366713"/>
        </p:xfrm>
        <a:graphic>
          <a:graphicData uri="http://schemas.openxmlformats.org/drawingml/2006/table">
            <a:tbl>
              <a:tblPr>
                <a:tableStyleId>{5940675A-B579-460E-94D1-54222C63F5DA}</a:tableStyleId>
              </a:tblPr>
              <a:tblGrid>
                <a:gridCol w="805180"/>
                <a:gridCol w="537942"/>
                <a:gridCol w="602035"/>
                <a:gridCol w="602035"/>
                <a:gridCol w="602035"/>
                <a:gridCol w="602035"/>
              </a:tblGrid>
              <a:tr h="3667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h(cm)</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118</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120</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119</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122</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121</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r>
            </a:tbl>
          </a:graphicData>
        </a:graphic>
      </p:graphicFrame>
      <p:sp>
        <p:nvSpPr>
          <p:cNvPr id="5" name="4 CuadroTexto"/>
          <p:cNvSpPr txBox="1">
            <a:spLocks noRot="1" noChangeAspect="1" noMove="1" noResize="1" noEditPoints="1" noAdjustHandles="1" noChangeArrowheads="1" noChangeShapeType="1" noTextEdit="1"/>
          </p:cNvSpPr>
          <p:nvPr/>
        </p:nvSpPr>
        <p:spPr>
          <a:xfrm>
            <a:off x="2409035" y="5667670"/>
            <a:ext cx="5457520" cy="641651"/>
          </a:xfrm>
          <a:prstGeom prst="rect">
            <a:avLst/>
          </a:prstGeom>
          <a:blipFill rotWithShape="0">
            <a:blip r:embed="rId2"/>
            <a:stretch>
              <a:fillRect/>
            </a:stretch>
          </a:blipFill>
        </p:spPr>
        <p:txBody>
          <a:bodyPr/>
          <a:lstStyle/>
          <a:p>
            <a:r>
              <a:rPr lang="es-ES">
                <a:noFill/>
              </a:rPr>
              <a:t> </a:t>
            </a:r>
          </a:p>
        </p:txBody>
      </p:sp>
      <p:sp>
        <p:nvSpPr>
          <p:cNvPr id="58388"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19" name="2 Rectángulo"/>
          <p:cNvSpPr>
            <a:spLocks noChangeArrowheads="1"/>
          </p:cNvSpPr>
          <p:nvPr/>
        </p:nvSpPr>
        <p:spPr bwMode="auto">
          <a:xfrm>
            <a:off x="698500" y="4886325"/>
            <a:ext cx="864235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es-ES" sz="2100" b="1">
                <a:cs typeface="Tahoma" panose="020B0604030504040204" pitchFamily="34" charset="0"/>
              </a:rPr>
              <a:t>¿DETERMINE PARA LA POBLACIÓN DADA LA ESTATURA PROMEDIO</a:t>
            </a:r>
            <a:r>
              <a:rPr lang="pt-BR" sz="2100" b="1">
                <a:solidFill>
                  <a:srgbClr val="000000"/>
                </a:solidFill>
              </a:rPr>
              <a:t>? </a:t>
            </a:r>
            <a:endParaRPr lang="es-ES" sz="2100" b="1">
              <a:solidFill>
                <a:srgbClr val="000000"/>
              </a:solidFill>
            </a:endParaRPr>
          </a:p>
        </p:txBody>
      </p:sp>
      <p:graphicFrame>
        <p:nvGraphicFramePr>
          <p:cNvPr id="20" name="Group 46"/>
          <p:cNvGraphicFramePr>
            <a:graphicFrameLocks noGrp="1"/>
          </p:cNvGraphicFramePr>
          <p:nvPr/>
        </p:nvGraphicFramePr>
        <p:xfrm>
          <a:off x="5024438" y="2565400"/>
          <a:ext cx="3778250" cy="1981199"/>
        </p:xfrm>
        <a:graphic>
          <a:graphicData uri="http://schemas.openxmlformats.org/drawingml/2006/table">
            <a:tbl>
              <a:tblPr>
                <a:tableStyleId>{616DA210-FB5B-4158-B5E0-FEB733F419BA}</a:tableStyleId>
              </a:tblPr>
              <a:tblGrid>
                <a:gridCol w="1275060"/>
                <a:gridCol w="334388"/>
                <a:gridCol w="2168802"/>
              </a:tblGrid>
              <a:tr h="70111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MUESTRA</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n</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VALORES MUESTRALES</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121, 120</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3</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120, 118, 122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3</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4</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119, 120, 118, 121</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bl>
          </a:graphicData>
        </a:graphic>
      </p:graphicFrame>
    </p:spTree>
    <p:extLst>
      <p:ext uri="{BB962C8B-B14F-4D97-AF65-F5344CB8AC3E}">
        <p14:creationId xmlns:p14="http://schemas.microsoft.com/office/powerpoint/2010/main" val="341385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0-#ppt_w/2"/>
                                          </p:val>
                                        </p:tav>
                                        <p:tav tm="100000">
                                          <p:val>
                                            <p:strVal val="#ppt_x"/>
                                          </p:val>
                                        </p:tav>
                                      </p:tavLst>
                                    </p:anim>
                                    <p:anim calcmode="lin" valueType="num">
                                      <p:cBhvr additive="base">
                                        <p:cTn id="14"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765175" y="1196975"/>
            <a:ext cx="8442325" cy="106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MX" sz="2100" b="1">
                <a:solidFill>
                  <a:srgbClr val="00007D"/>
                </a:solidFill>
              </a:rPr>
              <a:t>SITUACION PROBLÉMICA 3: </a:t>
            </a:r>
            <a:r>
              <a:rPr lang="es-ES" sz="2100" b="1">
                <a:solidFill>
                  <a:srgbClr val="000000"/>
                </a:solidFill>
                <a:cs typeface="Tahoma" panose="020B0604030504040204" pitchFamily="34" charset="0"/>
              </a:rPr>
              <a:t>SE TIENE LA ESTATURA DE CIERTA POBLACIÓN COMPUESTA POR 5 NIÑOS DE 8 AÑOS DE EDAD Y 3 MUESTRAS SELEC-CIONADA POR CIERTA TÉCNICA DE MUESTREO DE DICHA POBLACIÓN.</a:t>
            </a:r>
          </a:p>
        </p:txBody>
      </p:sp>
      <p:graphicFrame>
        <p:nvGraphicFramePr>
          <p:cNvPr id="27" name="Group 43"/>
          <p:cNvGraphicFramePr>
            <a:graphicFrameLocks noGrp="1"/>
          </p:cNvGraphicFramePr>
          <p:nvPr/>
        </p:nvGraphicFramePr>
        <p:xfrm>
          <a:off x="785813" y="3206750"/>
          <a:ext cx="3751262" cy="366713"/>
        </p:xfrm>
        <a:graphic>
          <a:graphicData uri="http://schemas.openxmlformats.org/drawingml/2006/table">
            <a:tbl>
              <a:tblPr>
                <a:tableStyleId>{5940675A-B579-460E-94D1-54222C63F5DA}</a:tableStyleId>
              </a:tblPr>
              <a:tblGrid>
                <a:gridCol w="805180"/>
                <a:gridCol w="537942"/>
                <a:gridCol w="602035"/>
                <a:gridCol w="602035"/>
                <a:gridCol w="602035"/>
                <a:gridCol w="602035"/>
              </a:tblGrid>
              <a:tr h="3667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h(cm)</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118</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120</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119</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122</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121</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r>
            </a:tbl>
          </a:graphicData>
        </a:graphic>
      </p:graphicFrame>
      <p:sp>
        <p:nvSpPr>
          <p:cNvPr id="59411"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19" name="2 Rectángulo"/>
          <p:cNvSpPr>
            <a:spLocks noChangeArrowheads="1"/>
          </p:cNvSpPr>
          <p:nvPr/>
        </p:nvSpPr>
        <p:spPr bwMode="auto">
          <a:xfrm>
            <a:off x="698500" y="4724400"/>
            <a:ext cx="8642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ctr"/>
            <a:r>
              <a:rPr lang="es-ES" sz="2100" b="1">
                <a:cs typeface="Tahoma" panose="020B0604030504040204" pitchFamily="34" charset="0"/>
              </a:rPr>
              <a:t>¿DETERMINE PARA CADA MUESTRA LA ESTATURA PROMEDIO</a:t>
            </a:r>
            <a:r>
              <a:rPr lang="pt-BR" sz="2100" b="1">
                <a:solidFill>
                  <a:srgbClr val="000000"/>
                </a:solidFill>
              </a:rPr>
              <a:t>? </a:t>
            </a:r>
            <a:endParaRPr lang="es-ES" sz="2100" b="1">
              <a:solidFill>
                <a:srgbClr val="000000"/>
              </a:solidFill>
            </a:endParaRPr>
          </a:p>
        </p:txBody>
      </p:sp>
      <p:graphicFrame>
        <p:nvGraphicFramePr>
          <p:cNvPr id="20" name="Group 46"/>
          <p:cNvGraphicFramePr>
            <a:graphicFrameLocks noGrp="1"/>
          </p:cNvGraphicFramePr>
          <p:nvPr/>
        </p:nvGraphicFramePr>
        <p:xfrm>
          <a:off x="5024438" y="2565400"/>
          <a:ext cx="3778250" cy="1981199"/>
        </p:xfrm>
        <a:graphic>
          <a:graphicData uri="http://schemas.openxmlformats.org/drawingml/2006/table">
            <a:tbl>
              <a:tblPr>
                <a:tableStyleId>{616DA210-FB5B-4158-B5E0-FEB733F419BA}</a:tableStyleId>
              </a:tblPr>
              <a:tblGrid>
                <a:gridCol w="1275060"/>
                <a:gridCol w="334388"/>
                <a:gridCol w="2168802"/>
              </a:tblGrid>
              <a:tr h="70111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MUESTRA</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n</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VALORES MUESTRALES</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121, 120</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3</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120, 118, 122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3</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4</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119, 120, 118, 121</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bl>
          </a:graphicData>
        </a:graphic>
      </p:graphicFrame>
      <p:sp>
        <p:nvSpPr>
          <p:cNvPr id="8" name="13 Rectángulo"/>
          <p:cNvSpPr>
            <a:spLocks noRot="1" noChangeAspect="1" noMove="1" noResize="1" noEditPoints="1" noAdjustHandles="1" noChangeArrowheads="1" noChangeShapeType="1" noTextEdit="1"/>
          </p:cNvSpPr>
          <p:nvPr/>
        </p:nvSpPr>
        <p:spPr>
          <a:xfrm>
            <a:off x="1856657" y="5867980"/>
            <a:ext cx="1966051" cy="400110"/>
          </a:xfrm>
          <a:prstGeom prst="rect">
            <a:avLst/>
          </a:prstGeom>
          <a:blipFill rotWithShape="0">
            <a:blip r:embed="rId2"/>
            <a:stretch>
              <a:fillRect b="-1538"/>
            </a:stretch>
          </a:blipFill>
        </p:spPr>
        <p:txBody>
          <a:bodyPr/>
          <a:lstStyle/>
          <a:p>
            <a:r>
              <a:rPr lang="es-ES">
                <a:noFill/>
              </a:rPr>
              <a:t> </a:t>
            </a:r>
          </a:p>
        </p:txBody>
      </p:sp>
      <p:sp>
        <p:nvSpPr>
          <p:cNvPr id="9" name="20 Rectángulo"/>
          <p:cNvSpPr>
            <a:spLocks noRot="1" noChangeAspect="1" noMove="1" noResize="1" noEditPoints="1" noAdjustHandles="1" noChangeArrowheads="1" noChangeShapeType="1" noTextEdit="1"/>
          </p:cNvSpPr>
          <p:nvPr/>
        </p:nvSpPr>
        <p:spPr>
          <a:xfrm>
            <a:off x="3989459" y="5866501"/>
            <a:ext cx="1966051" cy="400110"/>
          </a:xfrm>
          <a:prstGeom prst="rect">
            <a:avLst/>
          </a:prstGeom>
          <a:blipFill rotWithShape="0">
            <a:blip r:embed="rId3"/>
            <a:stretch>
              <a:fillRect b="-1515"/>
            </a:stretch>
          </a:blipFill>
        </p:spPr>
        <p:txBody>
          <a:bodyPr/>
          <a:lstStyle/>
          <a:p>
            <a:r>
              <a:rPr lang="es-ES">
                <a:noFill/>
              </a:rPr>
              <a:t> </a:t>
            </a:r>
          </a:p>
        </p:txBody>
      </p:sp>
      <p:sp>
        <p:nvSpPr>
          <p:cNvPr id="10" name="21 Rectángulo"/>
          <p:cNvSpPr>
            <a:spLocks noRot="1" noChangeAspect="1" noMove="1" noResize="1" noEditPoints="1" noAdjustHandles="1" noChangeArrowheads="1" noChangeShapeType="1" noTextEdit="1"/>
          </p:cNvSpPr>
          <p:nvPr/>
        </p:nvSpPr>
        <p:spPr>
          <a:xfrm>
            <a:off x="6160152" y="5866501"/>
            <a:ext cx="1966051" cy="400110"/>
          </a:xfrm>
          <a:prstGeom prst="rect">
            <a:avLst/>
          </a:prstGeom>
          <a:blipFill rotWithShape="0">
            <a:blip r:embed="rId4"/>
            <a:stretch>
              <a:fillRect b="-1515"/>
            </a:stretch>
          </a:blipFill>
        </p:spPr>
        <p:txBody>
          <a:bodyPr/>
          <a:lstStyle/>
          <a:p>
            <a:r>
              <a:rPr lang="es-ES">
                <a:noFill/>
              </a:rPr>
              <a:t> </a:t>
            </a:r>
          </a:p>
        </p:txBody>
      </p:sp>
      <p:sp>
        <p:nvSpPr>
          <p:cNvPr id="2" name="Rectángulo 1"/>
          <p:cNvSpPr>
            <a:spLocks noChangeArrowheads="1"/>
          </p:cNvSpPr>
          <p:nvPr/>
        </p:nvSpPr>
        <p:spPr bwMode="auto">
          <a:xfrm>
            <a:off x="2122488" y="5457825"/>
            <a:ext cx="1431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r>
              <a:rPr lang="es-ES" b="1">
                <a:cs typeface="Tahoma" panose="020B0604030504040204" pitchFamily="34" charset="0"/>
              </a:rPr>
              <a:t>MUESTRA 1</a:t>
            </a:r>
            <a:endParaRPr lang="es-ES"/>
          </a:p>
        </p:txBody>
      </p:sp>
      <p:sp>
        <p:nvSpPr>
          <p:cNvPr id="12" name="Rectángulo 11"/>
          <p:cNvSpPr>
            <a:spLocks noChangeArrowheads="1"/>
          </p:cNvSpPr>
          <p:nvPr/>
        </p:nvSpPr>
        <p:spPr bwMode="auto">
          <a:xfrm>
            <a:off x="4125913" y="5448300"/>
            <a:ext cx="1431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r>
              <a:rPr lang="es-ES" b="1">
                <a:cs typeface="Tahoma" panose="020B0604030504040204" pitchFamily="34" charset="0"/>
              </a:rPr>
              <a:t>MUESTRA 2</a:t>
            </a:r>
            <a:endParaRPr lang="es-ES"/>
          </a:p>
        </p:txBody>
      </p:sp>
      <p:sp>
        <p:nvSpPr>
          <p:cNvPr id="13" name="Rectángulo 12"/>
          <p:cNvSpPr>
            <a:spLocks noChangeArrowheads="1"/>
          </p:cNvSpPr>
          <p:nvPr/>
        </p:nvSpPr>
        <p:spPr bwMode="auto">
          <a:xfrm>
            <a:off x="6257925" y="5486400"/>
            <a:ext cx="1431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r>
              <a:rPr lang="es-ES" b="1">
                <a:cs typeface="Tahoma" panose="020B0604030504040204" pitchFamily="34" charset="0"/>
              </a:rPr>
              <a:t>MUESTRA 3</a:t>
            </a:r>
            <a:endParaRPr lang="es-ES"/>
          </a:p>
        </p:txBody>
      </p:sp>
    </p:spTree>
    <p:extLst>
      <p:ext uri="{BB962C8B-B14F-4D97-AF65-F5344CB8AC3E}">
        <p14:creationId xmlns:p14="http://schemas.microsoft.com/office/powerpoint/2010/main" val="2308738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1000"/>
                                        <p:tgtEl>
                                          <p:spTgt spid="19">
                                            <p:txEl>
                                              <p:pRg st="0" end="0"/>
                                            </p:txEl>
                                          </p:spTgt>
                                        </p:tgtEl>
                                      </p:cBhvr>
                                    </p:animEffect>
                                    <p:anim calcmode="lin" valueType="num">
                                      <p:cBhvr>
                                        <p:cTn id="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ChangeArrowheads="1"/>
          </p:cNvSpPr>
          <p:nvPr/>
        </p:nvSpPr>
        <p:spPr bwMode="auto">
          <a:xfrm>
            <a:off x="765175" y="1196975"/>
            <a:ext cx="8442325" cy="106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MX" sz="2100" b="1">
                <a:solidFill>
                  <a:srgbClr val="00007D"/>
                </a:solidFill>
              </a:rPr>
              <a:t>SITUACION PROBLÉMICA 3: </a:t>
            </a:r>
            <a:r>
              <a:rPr lang="es-ES" sz="2100" b="1">
                <a:solidFill>
                  <a:srgbClr val="000000"/>
                </a:solidFill>
                <a:cs typeface="Tahoma" panose="020B0604030504040204" pitchFamily="34" charset="0"/>
              </a:rPr>
              <a:t>SE TIENE LA ESTATURA DE CIERTA POBLACIÓN COMPUESTA POR 5 NIÑOS DE 8 AÑOS DE EDAD Y 3 MUESTRAS SELEC-CIONADA POR CIERTA TÉCNICA DE MUESTREO DE DICHA POBLACIÓN.</a:t>
            </a:r>
          </a:p>
        </p:txBody>
      </p:sp>
      <p:graphicFrame>
        <p:nvGraphicFramePr>
          <p:cNvPr id="27" name="Group 43"/>
          <p:cNvGraphicFramePr>
            <a:graphicFrameLocks noGrp="1"/>
          </p:cNvGraphicFramePr>
          <p:nvPr/>
        </p:nvGraphicFramePr>
        <p:xfrm>
          <a:off x="785813" y="3206750"/>
          <a:ext cx="3751262" cy="366713"/>
        </p:xfrm>
        <a:graphic>
          <a:graphicData uri="http://schemas.openxmlformats.org/drawingml/2006/table">
            <a:tbl>
              <a:tblPr>
                <a:tableStyleId>{5940675A-B579-460E-94D1-54222C63F5DA}</a:tableStyleId>
              </a:tblPr>
              <a:tblGrid>
                <a:gridCol w="805180"/>
                <a:gridCol w="537942"/>
                <a:gridCol w="602035"/>
                <a:gridCol w="602035"/>
                <a:gridCol w="602035"/>
                <a:gridCol w="602035"/>
              </a:tblGrid>
              <a:tr h="3667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h(cm)</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118</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120</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119</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122</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121</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r>
            </a:tbl>
          </a:graphicData>
        </a:graphic>
      </p:graphicFrame>
      <p:sp>
        <p:nvSpPr>
          <p:cNvPr id="60435"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graphicFrame>
        <p:nvGraphicFramePr>
          <p:cNvPr id="20" name="Group 46"/>
          <p:cNvGraphicFramePr>
            <a:graphicFrameLocks noGrp="1"/>
          </p:cNvGraphicFramePr>
          <p:nvPr/>
        </p:nvGraphicFramePr>
        <p:xfrm>
          <a:off x="5024438" y="2565400"/>
          <a:ext cx="3778250" cy="1981199"/>
        </p:xfrm>
        <a:graphic>
          <a:graphicData uri="http://schemas.openxmlformats.org/drawingml/2006/table">
            <a:tbl>
              <a:tblPr>
                <a:tableStyleId>{616DA210-FB5B-4158-B5E0-FEB733F419BA}</a:tableStyleId>
              </a:tblPr>
              <a:tblGrid>
                <a:gridCol w="1275060"/>
                <a:gridCol w="334388"/>
                <a:gridCol w="2168802"/>
              </a:tblGrid>
              <a:tr h="70111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MUESTRA</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n</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VALORES MUESTRALES</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121, 120</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3</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120, 118, 122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3</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4</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119, 120, 118, 121</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bl>
          </a:graphicData>
        </a:graphic>
      </p:graphicFrame>
      <p:sp>
        <p:nvSpPr>
          <p:cNvPr id="14" name="Rectangle 48"/>
          <p:cNvSpPr>
            <a:spLocks noChangeArrowheads="1"/>
          </p:cNvSpPr>
          <p:nvPr/>
        </p:nvSpPr>
        <p:spPr bwMode="auto">
          <a:xfrm>
            <a:off x="765175" y="4941888"/>
            <a:ext cx="381635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2100" b="1">
                <a:solidFill>
                  <a:srgbClr val="000000"/>
                </a:solidFill>
                <a:cs typeface="Tahoma" panose="020B0604030504040204" pitchFamily="34" charset="0"/>
              </a:rPr>
              <a:t>¿DETERMINE EN CADA CASO EL ERROR DEL MUESTREO COMO LA DIFERENCIA ENTRE LA MEDIA MUESTRAL Y LA POBLACIONAL?</a:t>
            </a:r>
          </a:p>
        </p:txBody>
      </p:sp>
      <p:sp>
        <p:nvSpPr>
          <p:cNvPr id="17" name="24 Rectángulo"/>
          <p:cNvSpPr>
            <a:spLocks noRot="1" noChangeAspect="1" noMove="1" noResize="1" noEditPoints="1" noAdjustHandles="1" noChangeArrowheads="1" noChangeShapeType="1" noTextEdit="1"/>
          </p:cNvSpPr>
          <p:nvPr/>
        </p:nvSpPr>
        <p:spPr>
          <a:xfrm>
            <a:off x="5141903" y="4941168"/>
            <a:ext cx="3038460" cy="400110"/>
          </a:xfrm>
          <a:prstGeom prst="rect">
            <a:avLst/>
          </a:prstGeom>
          <a:blipFill rotWithShape="0">
            <a:blip r:embed="rId2"/>
            <a:stretch>
              <a:fillRect b="-6154"/>
            </a:stretch>
          </a:blipFill>
        </p:spPr>
        <p:txBody>
          <a:bodyPr/>
          <a:lstStyle/>
          <a:p>
            <a:r>
              <a:rPr lang="es-ES">
                <a:noFill/>
              </a:rPr>
              <a:t> </a:t>
            </a:r>
          </a:p>
        </p:txBody>
      </p:sp>
      <p:sp>
        <p:nvSpPr>
          <p:cNvPr id="19" name="28 Rectángulo"/>
          <p:cNvSpPr>
            <a:spLocks noRot="1" noChangeAspect="1" noMove="1" noResize="1" noEditPoints="1" noAdjustHandles="1" noChangeArrowheads="1" noChangeShapeType="1" noTextEdit="1"/>
          </p:cNvSpPr>
          <p:nvPr/>
        </p:nvSpPr>
        <p:spPr>
          <a:xfrm>
            <a:off x="5145352" y="5420543"/>
            <a:ext cx="2596545" cy="400110"/>
          </a:xfrm>
          <a:prstGeom prst="rect">
            <a:avLst/>
          </a:prstGeom>
          <a:blipFill rotWithShape="0">
            <a:blip r:embed="rId3"/>
            <a:stretch>
              <a:fillRect b="-6061"/>
            </a:stretch>
          </a:blipFill>
        </p:spPr>
        <p:txBody>
          <a:bodyPr/>
          <a:lstStyle/>
          <a:p>
            <a:r>
              <a:rPr lang="es-ES">
                <a:noFill/>
              </a:rPr>
              <a:t> </a:t>
            </a:r>
          </a:p>
        </p:txBody>
      </p:sp>
      <p:sp>
        <p:nvSpPr>
          <p:cNvPr id="21" name="29 Rectángulo"/>
          <p:cNvSpPr>
            <a:spLocks noRot="1" noChangeAspect="1" noMove="1" noResize="1" noEditPoints="1" noAdjustHandles="1" noChangeArrowheads="1" noChangeShapeType="1" noTextEdit="1"/>
          </p:cNvSpPr>
          <p:nvPr/>
        </p:nvSpPr>
        <p:spPr>
          <a:xfrm>
            <a:off x="5145351" y="5924599"/>
            <a:ext cx="3038460" cy="400110"/>
          </a:xfrm>
          <a:prstGeom prst="rect">
            <a:avLst/>
          </a:prstGeom>
          <a:blipFill rotWithShape="0">
            <a:blip r:embed="rId4"/>
            <a:stretch>
              <a:fillRect b="-4545"/>
            </a:stretch>
          </a:blipFill>
        </p:spPr>
        <p:txBody>
          <a:bodyPr/>
          <a:lstStyle/>
          <a:p>
            <a:r>
              <a:rPr lang="es-ES">
                <a:noFill/>
              </a:rPr>
              <a:t> </a:t>
            </a:r>
          </a:p>
        </p:txBody>
      </p:sp>
      <p:sp>
        <p:nvSpPr>
          <p:cNvPr id="22" name="Rectangle 48"/>
          <p:cNvSpPr>
            <a:spLocks noChangeArrowheads="1"/>
          </p:cNvSpPr>
          <p:nvPr/>
        </p:nvSpPr>
        <p:spPr bwMode="auto">
          <a:xfrm>
            <a:off x="765175" y="5189538"/>
            <a:ext cx="3798888"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1900" b="1">
                <a:solidFill>
                  <a:srgbClr val="000000"/>
                </a:solidFill>
                <a:cs typeface="Tahoma" panose="020B0604030504040204" pitchFamily="34" charset="0"/>
              </a:rPr>
              <a:t>¿QUÉ CARACTERÍSTICA TIENE EL ERROR DEL MUESTREO?</a:t>
            </a:r>
          </a:p>
        </p:txBody>
      </p:sp>
      <p:sp>
        <p:nvSpPr>
          <p:cNvPr id="23" name="Rectangle 48"/>
          <p:cNvSpPr>
            <a:spLocks noChangeArrowheads="1"/>
          </p:cNvSpPr>
          <p:nvPr/>
        </p:nvSpPr>
        <p:spPr bwMode="auto">
          <a:xfrm>
            <a:off x="765175" y="5216525"/>
            <a:ext cx="3798888"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¿ES POSIBLE CONOCER EL ERROR DEL MUESTREO?</a:t>
            </a:r>
          </a:p>
        </p:txBody>
      </p:sp>
    </p:spTree>
    <p:extLst>
      <p:ext uri="{BB962C8B-B14F-4D97-AF65-F5344CB8AC3E}">
        <p14:creationId xmlns:p14="http://schemas.microsoft.com/office/powerpoint/2010/main" val="1683255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1000"/>
                                        <p:tgtEl>
                                          <p:spTgt spid="21"/>
                                        </p:tgtEl>
                                      </p:cBhvr>
                                    </p:animEffect>
                                    <p:anim calcmode="lin" valueType="num">
                                      <p:cBhvr>
                                        <p:cTn id="25" dur="1000" fill="hold"/>
                                        <p:tgtEl>
                                          <p:spTgt spid="21"/>
                                        </p:tgtEl>
                                        <p:attrNameLst>
                                          <p:attrName>ppt_x</p:attrName>
                                        </p:attrNameLst>
                                      </p:cBhvr>
                                      <p:tavLst>
                                        <p:tav tm="0">
                                          <p:val>
                                            <p:strVal val="#ppt_x"/>
                                          </p:val>
                                        </p:tav>
                                        <p:tav tm="100000">
                                          <p:val>
                                            <p:strVal val="#ppt_x"/>
                                          </p:val>
                                        </p:tav>
                                      </p:tavLst>
                                    </p:anim>
                                    <p:anim calcmode="lin" valueType="num">
                                      <p:cBhvr>
                                        <p:cTn id="2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xit" presetSubtype="0" fill="hold" grpId="1" nodeType="clickEffect">
                                  <p:stCondLst>
                                    <p:cond delay="0"/>
                                  </p:stCondLst>
                                  <p:childTnLst>
                                    <p:animEffect transition="out" filter="fade">
                                      <p:cBhvr>
                                        <p:cTn id="30" dur="1000"/>
                                        <p:tgtEl>
                                          <p:spTgt spid="14"/>
                                        </p:tgtEl>
                                      </p:cBhvr>
                                    </p:animEffect>
                                    <p:anim calcmode="lin" valueType="num">
                                      <p:cBhvr>
                                        <p:cTn id="31" dur="1000"/>
                                        <p:tgtEl>
                                          <p:spTgt spid="14"/>
                                        </p:tgtEl>
                                        <p:attrNameLst>
                                          <p:attrName>ppt_x</p:attrName>
                                        </p:attrNameLst>
                                      </p:cBhvr>
                                      <p:tavLst>
                                        <p:tav tm="0">
                                          <p:val>
                                            <p:strVal val="ppt_x"/>
                                          </p:val>
                                        </p:tav>
                                        <p:tav tm="100000">
                                          <p:val>
                                            <p:strVal val="ppt_x"/>
                                          </p:val>
                                        </p:tav>
                                      </p:tavLst>
                                    </p:anim>
                                    <p:anim calcmode="lin" valueType="num">
                                      <p:cBhvr>
                                        <p:cTn id="32" dur="1000"/>
                                        <p:tgtEl>
                                          <p:spTgt spid="14"/>
                                        </p:tgtEl>
                                        <p:attrNameLst>
                                          <p:attrName>ppt_y</p:attrName>
                                        </p:attrNameLst>
                                      </p:cBhvr>
                                      <p:tavLst>
                                        <p:tav tm="0">
                                          <p:val>
                                            <p:strVal val="ppt_y"/>
                                          </p:val>
                                        </p:tav>
                                        <p:tav tm="100000">
                                          <p:val>
                                            <p:strVal val="ppt_y+.1"/>
                                          </p:val>
                                        </p:tav>
                                      </p:tavLst>
                                    </p:anim>
                                    <p:set>
                                      <p:cBhvr>
                                        <p:cTn id="33" dur="1" fill="hold">
                                          <p:stCondLst>
                                            <p:cond delay="999"/>
                                          </p:stCondLst>
                                        </p:cTn>
                                        <p:tgtEl>
                                          <p:spTgt spid="14"/>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1000"/>
                                        <p:tgtEl>
                                          <p:spTgt spid="22"/>
                                        </p:tgtEl>
                                      </p:cBhvr>
                                    </p:animEffect>
                                    <p:anim calcmode="lin" valueType="num">
                                      <p:cBhvr>
                                        <p:cTn id="39" dur="1000" fill="hold"/>
                                        <p:tgtEl>
                                          <p:spTgt spid="22"/>
                                        </p:tgtEl>
                                        <p:attrNameLst>
                                          <p:attrName>ppt_x</p:attrName>
                                        </p:attrNameLst>
                                      </p:cBhvr>
                                      <p:tavLst>
                                        <p:tav tm="0">
                                          <p:val>
                                            <p:strVal val="#ppt_x"/>
                                          </p:val>
                                        </p:tav>
                                        <p:tav tm="100000">
                                          <p:val>
                                            <p:strVal val="#ppt_x"/>
                                          </p:val>
                                        </p:tav>
                                      </p:tavLst>
                                    </p:anim>
                                    <p:anim calcmode="lin" valueType="num">
                                      <p:cBhvr>
                                        <p:cTn id="4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xit" presetSubtype="0" fill="hold" grpId="1" nodeType="clickEffect">
                                  <p:stCondLst>
                                    <p:cond delay="0"/>
                                  </p:stCondLst>
                                  <p:childTnLst>
                                    <p:animEffect transition="out" filter="fade">
                                      <p:cBhvr>
                                        <p:cTn id="44" dur="1000"/>
                                        <p:tgtEl>
                                          <p:spTgt spid="22"/>
                                        </p:tgtEl>
                                      </p:cBhvr>
                                    </p:animEffect>
                                    <p:anim calcmode="lin" valueType="num">
                                      <p:cBhvr>
                                        <p:cTn id="45" dur="1000"/>
                                        <p:tgtEl>
                                          <p:spTgt spid="22"/>
                                        </p:tgtEl>
                                        <p:attrNameLst>
                                          <p:attrName>ppt_x</p:attrName>
                                        </p:attrNameLst>
                                      </p:cBhvr>
                                      <p:tavLst>
                                        <p:tav tm="0">
                                          <p:val>
                                            <p:strVal val="ppt_x"/>
                                          </p:val>
                                        </p:tav>
                                        <p:tav tm="100000">
                                          <p:val>
                                            <p:strVal val="ppt_x"/>
                                          </p:val>
                                        </p:tav>
                                      </p:tavLst>
                                    </p:anim>
                                    <p:anim calcmode="lin" valueType="num">
                                      <p:cBhvr>
                                        <p:cTn id="46" dur="1000"/>
                                        <p:tgtEl>
                                          <p:spTgt spid="22"/>
                                        </p:tgtEl>
                                        <p:attrNameLst>
                                          <p:attrName>ppt_y</p:attrName>
                                        </p:attrNameLst>
                                      </p:cBhvr>
                                      <p:tavLst>
                                        <p:tav tm="0">
                                          <p:val>
                                            <p:strVal val="ppt_y"/>
                                          </p:val>
                                        </p:tav>
                                        <p:tav tm="100000">
                                          <p:val>
                                            <p:strVal val="ppt_y+.1"/>
                                          </p:val>
                                        </p:tav>
                                      </p:tavLst>
                                    </p:anim>
                                    <p:set>
                                      <p:cBhvr>
                                        <p:cTn id="47" dur="1" fill="hold">
                                          <p:stCondLst>
                                            <p:cond delay="999"/>
                                          </p:stCondLst>
                                        </p:cTn>
                                        <p:tgtEl>
                                          <p:spTgt spid="22"/>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1000"/>
                                        <p:tgtEl>
                                          <p:spTgt spid="23"/>
                                        </p:tgtEl>
                                      </p:cBhvr>
                                    </p:animEffect>
                                    <p:anim calcmode="lin" valueType="num">
                                      <p:cBhvr>
                                        <p:cTn id="53" dur="1000" fill="hold"/>
                                        <p:tgtEl>
                                          <p:spTgt spid="23"/>
                                        </p:tgtEl>
                                        <p:attrNameLst>
                                          <p:attrName>ppt_x</p:attrName>
                                        </p:attrNameLst>
                                      </p:cBhvr>
                                      <p:tavLst>
                                        <p:tav tm="0">
                                          <p:val>
                                            <p:strVal val="#ppt_x"/>
                                          </p:val>
                                        </p:tav>
                                        <p:tav tm="100000">
                                          <p:val>
                                            <p:strVal val="#ppt_x"/>
                                          </p:val>
                                        </p:tav>
                                      </p:tavLst>
                                    </p:anim>
                                    <p:anim calcmode="lin" valueType="num">
                                      <p:cBhvr>
                                        <p:cTn id="5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22" grpId="0"/>
      <p:bldP spid="22" grpId="1"/>
      <p:bldP spid="2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ChangeArrowheads="1"/>
          </p:cNvSpPr>
          <p:nvPr/>
        </p:nvSpPr>
        <p:spPr bwMode="auto">
          <a:xfrm>
            <a:off x="765175" y="1196975"/>
            <a:ext cx="8442325" cy="106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MX" sz="2100" b="1">
                <a:solidFill>
                  <a:srgbClr val="00007D"/>
                </a:solidFill>
              </a:rPr>
              <a:t>SITUACION PROBLÉMICA 3: </a:t>
            </a:r>
            <a:r>
              <a:rPr lang="es-ES" sz="2100" b="1">
                <a:solidFill>
                  <a:srgbClr val="000000"/>
                </a:solidFill>
                <a:cs typeface="Tahoma" panose="020B0604030504040204" pitchFamily="34" charset="0"/>
              </a:rPr>
              <a:t>SE TIENE LA ESTATURA DE CIERTA POBLACIÓN COMPUESTA POR 5 NIÑOS DE 8 AÑOS DE EDAD Y 3 MUESTRAS SELEC-CIONADA POR CIERTA TÉCNICA DE MUESTREO DE DICHA POBLACIÓN.</a:t>
            </a:r>
          </a:p>
        </p:txBody>
      </p:sp>
      <p:graphicFrame>
        <p:nvGraphicFramePr>
          <p:cNvPr id="27" name="Group 43"/>
          <p:cNvGraphicFramePr>
            <a:graphicFrameLocks noGrp="1"/>
          </p:cNvGraphicFramePr>
          <p:nvPr/>
        </p:nvGraphicFramePr>
        <p:xfrm>
          <a:off x="785813" y="3206750"/>
          <a:ext cx="3751262" cy="366713"/>
        </p:xfrm>
        <a:graphic>
          <a:graphicData uri="http://schemas.openxmlformats.org/drawingml/2006/table">
            <a:tbl>
              <a:tblPr>
                <a:tableStyleId>{5940675A-B579-460E-94D1-54222C63F5DA}</a:tableStyleId>
              </a:tblPr>
              <a:tblGrid>
                <a:gridCol w="805180"/>
                <a:gridCol w="537942"/>
                <a:gridCol w="602035"/>
                <a:gridCol w="602035"/>
                <a:gridCol w="602035"/>
                <a:gridCol w="602035"/>
              </a:tblGrid>
              <a:tr h="3667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h(cm)</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118</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120</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119</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122</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121</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r>
            </a:tbl>
          </a:graphicData>
        </a:graphic>
      </p:graphicFrame>
      <p:sp>
        <p:nvSpPr>
          <p:cNvPr id="61459"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graphicFrame>
        <p:nvGraphicFramePr>
          <p:cNvPr id="20" name="Group 46"/>
          <p:cNvGraphicFramePr>
            <a:graphicFrameLocks noGrp="1"/>
          </p:cNvGraphicFramePr>
          <p:nvPr/>
        </p:nvGraphicFramePr>
        <p:xfrm>
          <a:off x="5024438" y="2565400"/>
          <a:ext cx="3778250" cy="1981199"/>
        </p:xfrm>
        <a:graphic>
          <a:graphicData uri="http://schemas.openxmlformats.org/drawingml/2006/table">
            <a:tbl>
              <a:tblPr>
                <a:tableStyleId>{616DA210-FB5B-4158-B5E0-FEB733F419BA}</a:tableStyleId>
              </a:tblPr>
              <a:tblGrid>
                <a:gridCol w="1275060"/>
                <a:gridCol w="334388"/>
                <a:gridCol w="2168802"/>
              </a:tblGrid>
              <a:tr h="70111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MUESTRA</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n</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VALORES MUESTRALES</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121, 120</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3</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120, 118, 122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3</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4</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119, 120, 118, 121</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bl>
          </a:graphicData>
        </a:graphic>
      </p:graphicFrame>
      <p:sp>
        <p:nvSpPr>
          <p:cNvPr id="8" name="13 Rectángulo"/>
          <p:cNvSpPr>
            <a:spLocks noRot="1" noChangeAspect="1" noMove="1" noResize="1" noEditPoints="1" noAdjustHandles="1" noChangeArrowheads="1" noChangeShapeType="1" noTextEdit="1"/>
          </p:cNvSpPr>
          <p:nvPr/>
        </p:nvSpPr>
        <p:spPr>
          <a:xfrm>
            <a:off x="3225286" y="5939988"/>
            <a:ext cx="1966051" cy="400110"/>
          </a:xfrm>
          <a:prstGeom prst="rect">
            <a:avLst/>
          </a:prstGeom>
          <a:blipFill rotWithShape="0">
            <a:blip r:embed="rId2"/>
            <a:stretch>
              <a:fillRect b="-1515"/>
            </a:stretch>
          </a:blipFill>
        </p:spPr>
        <p:txBody>
          <a:bodyPr/>
          <a:lstStyle/>
          <a:p>
            <a:r>
              <a:rPr lang="es-ES">
                <a:noFill/>
              </a:rPr>
              <a:t> </a:t>
            </a:r>
          </a:p>
        </p:txBody>
      </p:sp>
      <p:sp>
        <p:nvSpPr>
          <p:cNvPr id="9" name="20 Rectángulo"/>
          <p:cNvSpPr>
            <a:spLocks noRot="1" noChangeAspect="1" noMove="1" noResize="1" noEditPoints="1" noAdjustHandles="1" noChangeArrowheads="1" noChangeShapeType="1" noTextEdit="1"/>
          </p:cNvSpPr>
          <p:nvPr/>
        </p:nvSpPr>
        <p:spPr>
          <a:xfrm>
            <a:off x="5313041" y="5938509"/>
            <a:ext cx="1966051" cy="400110"/>
          </a:xfrm>
          <a:prstGeom prst="rect">
            <a:avLst/>
          </a:prstGeom>
          <a:blipFill rotWithShape="0">
            <a:blip r:embed="rId3"/>
            <a:stretch>
              <a:fillRect b="-1515"/>
            </a:stretch>
          </a:blipFill>
        </p:spPr>
        <p:txBody>
          <a:bodyPr/>
          <a:lstStyle/>
          <a:p>
            <a:r>
              <a:rPr lang="es-ES">
                <a:noFill/>
              </a:rPr>
              <a:t> </a:t>
            </a:r>
          </a:p>
        </p:txBody>
      </p:sp>
      <p:sp>
        <p:nvSpPr>
          <p:cNvPr id="10" name="21 Rectángulo"/>
          <p:cNvSpPr>
            <a:spLocks noRot="1" noChangeAspect="1" noMove="1" noResize="1" noEditPoints="1" noAdjustHandles="1" noChangeArrowheads="1" noChangeShapeType="1" noTextEdit="1"/>
          </p:cNvSpPr>
          <p:nvPr/>
        </p:nvSpPr>
        <p:spPr>
          <a:xfrm>
            <a:off x="7401750" y="5938509"/>
            <a:ext cx="1966051" cy="400110"/>
          </a:xfrm>
          <a:prstGeom prst="rect">
            <a:avLst/>
          </a:prstGeom>
          <a:blipFill rotWithShape="0">
            <a:blip r:embed="rId4"/>
            <a:stretch>
              <a:fillRect b="-1515"/>
            </a:stretch>
          </a:blipFill>
        </p:spPr>
        <p:txBody>
          <a:bodyPr/>
          <a:lstStyle/>
          <a:p>
            <a:r>
              <a:rPr lang="es-ES">
                <a:noFill/>
              </a:rPr>
              <a:t> </a:t>
            </a:r>
          </a:p>
        </p:txBody>
      </p:sp>
      <p:sp>
        <p:nvSpPr>
          <p:cNvPr id="2" name="Rectángulo 1"/>
          <p:cNvSpPr>
            <a:spLocks noChangeArrowheads="1"/>
          </p:cNvSpPr>
          <p:nvPr/>
        </p:nvSpPr>
        <p:spPr bwMode="auto">
          <a:xfrm>
            <a:off x="3363913" y="5530850"/>
            <a:ext cx="1431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r>
              <a:rPr lang="es-ES" b="1">
                <a:cs typeface="Tahoma" panose="020B0604030504040204" pitchFamily="34" charset="0"/>
              </a:rPr>
              <a:t>MUESTRA 1</a:t>
            </a:r>
            <a:endParaRPr lang="es-ES"/>
          </a:p>
        </p:txBody>
      </p:sp>
      <p:sp>
        <p:nvSpPr>
          <p:cNvPr id="12" name="Rectángulo 11"/>
          <p:cNvSpPr>
            <a:spLocks noChangeArrowheads="1"/>
          </p:cNvSpPr>
          <p:nvPr/>
        </p:nvSpPr>
        <p:spPr bwMode="auto">
          <a:xfrm>
            <a:off x="5367338" y="5519738"/>
            <a:ext cx="1431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r>
              <a:rPr lang="es-ES" b="1">
                <a:cs typeface="Tahoma" panose="020B0604030504040204" pitchFamily="34" charset="0"/>
              </a:rPr>
              <a:t>MUESTRA 2</a:t>
            </a:r>
            <a:endParaRPr lang="es-ES"/>
          </a:p>
        </p:txBody>
      </p:sp>
      <p:sp>
        <p:nvSpPr>
          <p:cNvPr id="13" name="Rectángulo 12"/>
          <p:cNvSpPr>
            <a:spLocks noChangeArrowheads="1"/>
          </p:cNvSpPr>
          <p:nvPr/>
        </p:nvSpPr>
        <p:spPr bwMode="auto">
          <a:xfrm>
            <a:off x="7500938" y="5559425"/>
            <a:ext cx="1430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r>
              <a:rPr lang="es-ES" b="1">
                <a:cs typeface="Tahoma" panose="020B0604030504040204" pitchFamily="34" charset="0"/>
              </a:rPr>
              <a:t>MUESTRA 3</a:t>
            </a:r>
            <a:endParaRPr lang="es-ES"/>
          </a:p>
        </p:txBody>
      </p:sp>
      <p:sp>
        <p:nvSpPr>
          <p:cNvPr id="14" name="Rectangle 48"/>
          <p:cNvSpPr>
            <a:spLocks noChangeArrowheads="1"/>
          </p:cNvSpPr>
          <p:nvPr/>
        </p:nvSpPr>
        <p:spPr bwMode="auto">
          <a:xfrm>
            <a:off x="631825" y="4775200"/>
            <a:ext cx="864235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sz="2100" b="1">
                <a:solidFill>
                  <a:srgbClr val="000000"/>
                </a:solidFill>
                <a:cs typeface="Tahoma" panose="020B0604030504040204" pitchFamily="34" charset="0"/>
              </a:rPr>
              <a:t>¿QUÉ SE OBSERVA AL  COMPARAR CADA MEDIA MUESTRAL, CON LA MEDIA POBLACIONAL?</a:t>
            </a:r>
          </a:p>
        </p:txBody>
      </p:sp>
      <p:sp>
        <p:nvSpPr>
          <p:cNvPr id="15" name="4 CuadroTexto"/>
          <p:cNvSpPr txBox="1">
            <a:spLocks noRot="1" noChangeAspect="1" noMove="1" noResize="1" noEditPoints="1" noAdjustHandles="1" noChangeArrowheads="1" noChangeShapeType="1" noTextEdit="1"/>
          </p:cNvSpPr>
          <p:nvPr/>
        </p:nvSpPr>
        <p:spPr>
          <a:xfrm>
            <a:off x="1097550" y="5947057"/>
            <a:ext cx="1860702" cy="400110"/>
          </a:xfrm>
          <a:prstGeom prst="rect">
            <a:avLst/>
          </a:prstGeom>
          <a:blipFill rotWithShape="0">
            <a:blip r:embed="rId5"/>
            <a:stretch>
              <a:fillRect b="-6154"/>
            </a:stretch>
          </a:blipFill>
        </p:spPr>
        <p:txBody>
          <a:bodyPr/>
          <a:lstStyle/>
          <a:p>
            <a:r>
              <a:rPr lang="es-ES">
                <a:noFill/>
              </a:rPr>
              <a:t> </a:t>
            </a:r>
          </a:p>
        </p:txBody>
      </p:sp>
      <p:sp>
        <p:nvSpPr>
          <p:cNvPr id="16" name="Rectángulo 15"/>
          <p:cNvSpPr>
            <a:spLocks noChangeArrowheads="1"/>
          </p:cNvSpPr>
          <p:nvPr/>
        </p:nvSpPr>
        <p:spPr bwMode="auto">
          <a:xfrm>
            <a:off x="1141413" y="5580063"/>
            <a:ext cx="14462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r>
              <a:rPr lang="es-ES" b="1">
                <a:cs typeface="Tahoma" panose="020B0604030504040204" pitchFamily="34" charset="0"/>
              </a:rPr>
              <a:t>POBLACIÓN</a:t>
            </a:r>
            <a:endParaRPr lang="es-ES"/>
          </a:p>
        </p:txBody>
      </p:sp>
    </p:spTree>
    <p:extLst>
      <p:ext uri="{BB962C8B-B14F-4D97-AF65-F5344CB8AC3E}">
        <p14:creationId xmlns:p14="http://schemas.microsoft.com/office/powerpoint/2010/main" val="3245872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anim calcmode="lin" valueType="num">
                                      <p:cBhvr>
                                        <p:cTn id="52" dur="1000" fill="hold"/>
                                        <p:tgtEl>
                                          <p:spTgt spid="10"/>
                                        </p:tgtEl>
                                        <p:attrNameLst>
                                          <p:attrName>ppt_x</p:attrName>
                                        </p:attrNameLst>
                                      </p:cBhvr>
                                      <p:tavLst>
                                        <p:tav tm="0">
                                          <p:val>
                                            <p:strVal val="#ppt_x"/>
                                          </p:val>
                                        </p:tav>
                                        <p:tav tm="100000">
                                          <p:val>
                                            <p:strVal val="#ppt_x"/>
                                          </p:val>
                                        </p:tav>
                                      </p:tavLst>
                                    </p:anim>
                                    <p:anim calcmode="lin" valueType="num">
                                      <p:cBhvr>
                                        <p:cTn id="5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P spid="14" grpId="0"/>
      <p:bldP spid="1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ChangeArrowheads="1"/>
          </p:cNvSpPr>
          <p:nvPr/>
        </p:nvSpPr>
        <p:spPr bwMode="auto">
          <a:xfrm>
            <a:off x="765175" y="1196975"/>
            <a:ext cx="8442325" cy="106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MX" sz="2100" b="1">
                <a:solidFill>
                  <a:srgbClr val="00007D"/>
                </a:solidFill>
              </a:rPr>
              <a:t>SITUACION PROBLÉMICA 3: </a:t>
            </a:r>
            <a:r>
              <a:rPr lang="es-ES" sz="2100" b="1">
                <a:solidFill>
                  <a:srgbClr val="000000"/>
                </a:solidFill>
                <a:cs typeface="Tahoma" panose="020B0604030504040204" pitchFamily="34" charset="0"/>
              </a:rPr>
              <a:t>SE TIENE LA ESTATURA DE CIERTA POBLACIÓN COMPUESTA POR 5 NIÑOS DE 8 AÑOS DE EDAD Y 3 MUESTRAS SELEC-CIONADA POR CIERTA TÉCNICA DE MUESTREO DE DICHA POBLACIÓN.</a:t>
            </a:r>
          </a:p>
        </p:txBody>
      </p:sp>
      <p:graphicFrame>
        <p:nvGraphicFramePr>
          <p:cNvPr id="27" name="Group 43"/>
          <p:cNvGraphicFramePr>
            <a:graphicFrameLocks noGrp="1"/>
          </p:cNvGraphicFramePr>
          <p:nvPr/>
        </p:nvGraphicFramePr>
        <p:xfrm>
          <a:off x="785813" y="3206750"/>
          <a:ext cx="3751262" cy="366713"/>
        </p:xfrm>
        <a:graphic>
          <a:graphicData uri="http://schemas.openxmlformats.org/drawingml/2006/table">
            <a:tbl>
              <a:tblPr>
                <a:tableStyleId>{5940675A-B579-460E-94D1-54222C63F5DA}</a:tableStyleId>
              </a:tblPr>
              <a:tblGrid>
                <a:gridCol w="805180"/>
                <a:gridCol w="537942"/>
                <a:gridCol w="602035"/>
                <a:gridCol w="602035"/>
                <a:gridCol w="602035"/>
                <a:gridCol w="602035"/>
              </a:tblGrid>
              <a:tr h="3667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h(cm)</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118</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120</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119</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122</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800" b="1" u="none" strike="noStrike" cap="none" normalizeH="0" baseline="0" dirty="0" smtClean="0">
                          <a:ln>
                            <a:noFill/>
                          </a:ln>
                          <a:effectLst/>
                          <a:latin typeface="Calibri" pitchFamily="34" charset="0"/>
                        </a:rPr>
                        <a:t>121</a:t>
                      </a:r>
                      <a:endParaRPr kumimoji="0" lang="es-ES" sz="1800" b="1" i="0" u="none" strike="noStrike" cap="none" normalizeH="0" baseline="0" dirty="0" smtClean="0">
                        <a:ln>
                          <a:noFill/>
                        </a:ln>
                        <a:solidFill>
                          <a:schemeClr val="tx2"/>
                        </a:solidFill>
                        <a:effectLst/>
                        <a:latin typeface="Calibri" pitchFamily="34" charset="0"/>
                      </a:endParaRPr>
                    </a:p>
                  </a:txBody>
                  <a:tcPr marL="84383" marR="84383" marT="45865" marB="45865" horzOverflow="overflow"/>
                </a:tc>
              </a:tr>
            </a:tbl>
          </a:graphicData>
        </a:graphic>
      </p:graphicFrame>
      <p:sp>
        <p:nvSpPr>
          <p:cNvPr id="62483"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graphicFrame>
        <p:nvGraphicFramePr>
          <p:cNvPr id="20" name="Group 46"/>
          <p:cNvGraphicFramePr>
            <a:graphicFrameLocks noGrp="1"/>
          </p:cNvGraphicFramePr>
          <p:nvPr/>
        </p:nvGraphicFramePr>
        <p:xfrm>
          <a:off x="5024438" y="2565400"/>
          <a:ext cx="3778250" cy="1981199"/>
        </p:xfrm>
        <a:graphic>
          <a:graphicData uri="http://schemas.openxmlformats.org/drawingml/2006/table">
            <a:tbl>
              <a:tblPr>
                <a:tableStyleId>{616DA210-FB5B-4158-B5E0-FEB733F419BA}</a:tableStyleId>
              </a:tblPr>
              <a:tblGrid>
                <a:gridCol w="1275060"/>
                <a:gridCol w="334388"/>
                <a:gridCol w="2168802"/>
              </a:tblGrid>
              <a:tr h="70111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MUESTRA</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n</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VALORES MUESTRALES</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121, 120</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3</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120, 118, 122</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r h="42669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3</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4</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2000" b="1" u="none" strike="noStrike" cap="none" normalizeH="0" baseline="0" dirty="0" smtClean="0">
                          <a:ln>
                            <a:noFill/>
                          </a:ln>
                          <a:effectLst/>
                          <a:latin typeface="Calibri" pitchFamily="34" charset="0"/>
                        </a:rPr>
                        <a:t>119, 120, 118, 121</a:t>
                      </a:r>
                      <a:endParaRPr kumimoji="0" lang="es-ES" sz="2000" b="1" i="0" u="none" strike="noStrike" cap="none" normalizeH="0" baseline="0" dirty="0" smtClean="0">
                        <a:ln>
                          <a:noFill/>
                        </a:ln>
                        <a:solidFill>
                          <a:schemeClr val="tx2"/>
                        </a:solidFill>
                        <a:effectLst/>
                        <a:latin typeface="Calibri" pitchFamily="34" charset="0"/>
                      </a:endParaRPr>
                    </a:p>
                  </a:txBody>
                  <a:tcPr marL="84403" marR="84403" marT="45718" marB="45718" anchor="ctr" horzOverflow="overflow"/>
                </a:tc>
              </a:tr>
            </a:tbl>
          </a:graphicData>
        </a:graphic>
      </p:graphicFrame>
      <p:sp>
        <p:nvSpPr>
          <p:cNvPr id="62506" name="Rectángulo 1"/>
          <p:cNvSpPr>
            <a:spLocks noChangeArrowheads="1"/>
          </p:cNvSpPr>
          <p:nvPr/>
        </p:nvSpPr>
        <p:spPr bwMode="auto">
          <a:xfrm>
            <a:off x="631825" y="4933950"/>
            <a:ext cx="85756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t>RESUMIENDO, SIEMPRE QUE UNA POBLACIÓN ES MUESTREADA, SE PRODUCE UNA DESVIACIÓN EN SUS RESULTADOS CON RELACIÓN A LOS RESULTADOS ALCANZADOS AL TRABAJAR CON TODOS LOS ELEMENTOS DE LA POBLACIÓN.</a:t>
            </a:r>
          </a:p>
        </p:txBody>
      </p:sp>
    </p:spTree>
    <p:extLst>
      <p:ext uri="{BB962C8B-B14F-4D97-AF65-F5344CB8AC3E}">
        <p14:creationId xmlns:p14="http://schemas.microsoft.com/office/powerpoint/2010/main" val="14424333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4"/>
          <p:cNvSpPr>
            <a:spLocks noChangeArrowheads="1"/>
          </p:cNvSpPr>
          <p:nvPr/>
        </p:nvSpPr>
        <p:spPr bwMode="auto">
          <a:xfrm>
            <a:off x="631825" y="1125538"/>
            <a:ext cx="6481763" cy="193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MX" b="1">
                <a:solidFill>
                  <a:srgbClr val="00007D"/>
                </a:solidFill>
              </a:rPr>
              <a:t>SITUACION PROBLÉMICA 4: </a:t>
            </a:r>
            <a:r>
              <a:rPr lang="es-ES" b="1"/>
              <a:t>SUPONGA QUE A UD. LE DAN UN BAUL CON 30 BOLAS, PERO UDTED NO CONOCE QUE DE LAS 30 BOLAS, 20 SON BLANCAS Y 10 NEGRAS. SE LE PLANTEA QUE POR UN ORIFICIO, POR DONDE INTRODUCE SU MANO EXTRAIGA UNA MUESTRA DE 5 BOLAS. VEAMOS POSIBLES RESULTADOS O SITUACIONES:</a:t>
            </a:r>
          </a:p>
        </p:txBody>
      </p:sp>
      <p:sp>
        <p:nvSpPr>
          <p:cNvPr id="63491"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2" name="Rectángulo 1"/>
          <p:cNvSpPr>
            <a:spLocks noChangeArrowheads="1"/>
          </p:cNvSpPr>
          <p:nvPr/>
        </p:nvSpPr>
        <p:spPr bwMode="auto">
          <a:xfrm>
            <a:off x="584200" y="4430713"/>
            <a:ext cx="86407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cs typeface="Tahoma" panose="020B0604030504040204" pitchFamily="34" charset="0"/>
              </a:rPr>
              <a:t>¿QUÉ PIENSA USTED SOBRE LAS BOLAS QUE SE ENCUENTRAN EN EL BAÚL SI AL EXTRAELA SIN MIRAR COINCIDE CON LA SITUACIÓN 1</a:t>
            </a:r>
            <a:r>
              <a:rPr lang="pt-BR" b="1">
                <a:solidFill>
                  <a:srgbClr val="000000"/>
                </a:solidFill>
              </a:rPr>
              <a:t>? </a:t>
            </a:r>
            <a:endParaRPr lang="es-ES" b="1">
              <a:solidFill>
                <a:srgbClr val="000000"/>
              </a:solidFill>
            </a:endParaRPr>
          </a:p>
        </p:txBody>
      </p:sp>
      <p:sp>
        <p:nvSpPr>
          <p:cNvPr id="9" name="Rectángulo 8"/>
          <p:cNvSpPr>
            <a:spLocks noChangeArrowheads="1"/>
          </p:cNvSpPr>
          <p:nvPr/>
        </p:nvSpPr>
        <p:spPr bwMode="auto">
          <a:xfrm>
            <a:off x="563563" y="5257800"/>
            <a:ext cx="8640762"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cs typeface="Tahoma" panose="020B0604030504040204" pitchFamily="34" charset="0"/>
              </a:rPr>
              <a:t>¿QUÉ PIENSA USTED SOBRE LAS BOLAS QUE SE ENCUENTRAN EN EL BAÚL SI AL EXTRAELA SIN MIRAR COINCIDE CON LA SITUACIÓN 2</a:t>
            </a:r>
            <a:r>
              <a:rPr lang="pt-BR" b="1">
                <a:solidFill>
                  <a:srgbClr val="000000"/>
                </a:solidFill>
              </a:rPr>
              <a:t>? </a:t>
            </a:r>
            <a:endParaRPr lang="es-ES" b="1">
              <a:solidFill>
                <a:srgbClr val="000000"/>
              </a:solidFill>
            </a:endParaRPr>
          </a:p>
        </p:txBody>
      </p:sp>
      <p:sp>
        <p:nvSpPr>
          <p:cNvPr id="10" name="Rectángulo 9"/>
          <p:cNvSpPr>
            <a:spLocks noChangeArrowheads="1"/>
          </p:cNvSpPr>
          <p:nvPr/>
        </p:nvSpPr>
        <p:spPr bwMode="auto">
          <a:xfrm>
            <a:off x="563563" y="5286375"/>
            <a:ext cx="8640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cs typeface="Tahoma" panose="020B0604030504040204" pitchFamily="34" charset="0"/>
              </a:rPr>
              <a:t>¿SERÁN LAS MUESTRAS EXTRAÍDAS EN LA SITUACIÓN 3 REPRESENTATIVA  DE LAS BOLAS QUE HAY EN EL BAÚL</a:t>
            </a:r>
            <a:r>
              <a:rPr lang="pt-BR" b="1">
                <a:solidFill>
                  <a:srgbClr val="000000"/>
                </a:solidFill>
              </a:rPr>
              <a:t>? </a:t>
            </a:r>
            <a:endParaRPr lang="es-ES" b="1">
              <a:solidFill>
                <a:srgbClr val="000000"/>
              </a:solidFill>
            </a:endParaRPr>
          </a:p>
        </p:txBody>
      </p:sp>
      <p:sp>
        <p:nvSpPr>
          <p:cNvPr id="11" name="Rectángulo 10"/>
          <p:cNvSpPr>
            <a:spLocks noChangeArrowheads="1"/>
          </p:cNvSpPr>
          <p:nvPr/>
        </p:nvSpPr>
        <p:spPr bwMode="auto">
          <a:xfrm>
            <a:off x="584200" y="4416425"/>
            <a:ext cx="86407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cs typeface="Tahoma" panose="020B0604030504040204" pitchFamily="34" charset="0"/>
              </a:rPr>
              <a:t>¿SERÁN LAS MUESTRAS EXTRAÍDAS EN LA SITUACIÓN 1 Y 2 REPRESENTATIVA  DE LAS BOLAS QUE HAY EN EL BAÚL</a:t>
            </a:r>
            <a:r>
              <a:rPr lang="pt-BR" b="1">
                <a:solidFill>
                  <a:srgbClr val="000000"/>
                </a:solidFill>
              </a:rPr>
              <a:t>? </a:t>
            </a:r>
            <a:endParaRPr lang="es-ES" b="1">
              <a:solidFill>
                <a:srgbClr val="000000"/>
              </a:solidFill>
            </a:endParaRPr>
          </a:p>
        </p:txBody>
      </p:sp>
      <p:sp>
        <p:nvSpPr>
          <p:cNvPr id="12" name="Rectángulo 11"/>
          <p:cNvSpPr>
            <a:spLocks noChangeArrowheads="1"/>
          </p:cNvSpPr>
          <p:nvPr/>
        </p:nvSpPr>
        <p:spPr bwMode="auto">
          <a:xfrm>
            <a:off x="2289175" y="4567238"/>
            <a:ext cx="4246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cs typeface="Tahoma" panose="020B0604030504040204" pitchFamily="34" charset="0"/>
              </a:rPr>
              <a:t>¿A QUÉ CONCLUSIONES ARRIBAMOS</a:t>
            </a:r>
            <a:r>
              <a:rPr lang="pt-BR" b="1">
                <a:solidFill>
                  <a:srgbClr val="000000"/>
                </a:solidFill>
              </a:rPr>
              <a:t>? </a:t>
            </a:r>
            <a:endParaRPr lang="es-ES" b="1">
              <a:solidFill>
                <a:srgbClr val="000000"/>
              </a:solidFill>
            </a:endParaRPr>
          </a:p>
        </p:txBody>
      </p:sp>
      <p:sp>
        <p:nvSpPr>
          <p:cNvPr id="13" name="Rectángulo 12"/>
          <p:cNvSpPr>
            <a:spLocks noChangeArrowheads="1"/>
          </p:cNvSpPr>
          <p:nvPr/>
        </p:nvSpPr>
        <p:spPr bwMode="auto">
          <a:xfrm>
            <a:off x="541338" y="5251450"/>
            <a:ext cx="86407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t>NO TODA MUESTRA EXTRAÍDA DE UNA POBLACIÓN ES CAPAZ DE REPRE-SENTARLO. PARA QUE UNA MUESTRA TENGA VALIDEZ PARA UN ESTUDIO, TIENE QUE SER REPRESENTATIVA DE LA POBLACIÓN DE LA CUAL SE EXTRAJO.</a:t>
            </a:r>
            <a:endParaRPr lang="es-ES" b="1">
              <a:solidFill>
                <a:srgbClr val="00000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75525" y="1476375"/>
            <a:ext cx="1849438"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a:spLocks noChangeArrowheads="1"/>
          </p:cNvSpPr>
          <p:nvPr/>
        </p:nvSpPr>
        <p:spPr bwMode="auto">
          <a:xfrm>
            <a:off x="658813" y="3273425"/>
            <a:ext cx="8450262"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buFont typeface="Arial" panose="020B0604020202020204" pitchFamily="34" charset="0"/>
              <a:buAutoNum type="arabicPeriod"/>
            </a:pPr>
            <a:r>
              <a:rPr lang="es-ES" b="1"/>
              <a:t>UD. EXTRAE DEL BAÚL DE 5 BOLAS NEGRAS.</a:t>
            </a:r>
          </a:p>
          <a:p>
            <a:pPr algn="just">
              <a:buFont typeface="Arial" panose="020B0604020202020204" pitchFamily="34" charset="0"/>
              <a:buAutoNum type="arabicPeriod"/>
            </a:pPr>
            <a:r>
              <a:rPr lang="es-ES" b="1"/>
              <a:t>UD. EXTRAE DEL BAÚL 5 BOLAS BLANCAS.</a:t>
            </a:r>
          </a:p>
          <a:p>
            <a:pPr algn="just">
              <a:buFont typeface="Arial" panose="020B0604020202020204" pitchFamily="34" charset="0"/>
              <a:buAutoNum type="arabicPeriod"/>
            </a:pPr>
            <a:r>
              <a:rPr lang="es-ES" b="1"/>
              <a:t>UD. EXTRAE DEL BAÚL 5 BOLAS, 3 BLANCAS Y 2 NEGRAS.</a:t>
            </a:r>
            <a:endParaRPr lang="es-ES"/>
          </a:p>
        </p:txBody>
      </p:sp>
    </p:spTree>
    <p:extLst>
      <p:ext uri="{BB962C8B-B14F-4D97-AF65-F5344CB8AC3E}">
        <p14:creationId xmlns:p14="http://schemas.microsoft.com/office/powerpoint/2010/main" val="2824283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1000"/>
                                        <p:tgtEl>
                                          <p:spTgt spid="4">
                                            <p:txEl>
                                              <p:pRg st="0" end="0"/>
                                            </p:txEl>
                                          </p:spTgt>
                                        </p:tgtEl>
                                      </p:cBhvr>
                                    </p:animEffect>
                                    <p:anim calcmode="lin" valueType="num">
                                      <p:cBhvr>
                                        <p:cTn id="2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1000"/>
                                        <p:tgtEl>
                                          <p:spTgt spid="4">
                                            <p:txEl>
                                              <p:pRg st="1" end="1"/>
                                            </p:txEl>
                                          </p:spTgt>
                                        </p:tgtEl>
                                      </p:cBhvr>
                                    </p:animEffect>
                                    <p:anim calcmode="lin" valueType="num">
                                      <p:cBhvr>
                                        <p:cTn id="2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fade">
                                      <p:cBhvr>
                                        <p:cTn id="34" dur="1000"/>
                                        <p:tgtEl>
                                          <p:spTgt spid="4">
                                            <p:txEl>
                                              <p:pRg st="2" end="2"/>
                                            </p:txEl>
                                          </p:spTgt>
                                        </p:tgtEl>
                                      </p:cBhvr>
                                    </p:animEffect>
                                    <p:anim calcmode="lin" valueType="num">
                                      <p:cBhvr>
                                        <p:cTn id="3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1000"/>
                                        <p:tgtEl>
                                          <p:spTgt spid="2"/>
                                        </p:tgtEl>
                                      </p:cBhvr>
                                    </p:animEffect>
                                    <p:anim calcmode="lin" valueType="num">
                                      <p:cBhvr>
                                        <p:cTn id="42" dur="1000" fill="hold"/>
                                        <p:tgtEl>
                                          <p:spTgt spid="2"/>
                                        </p:tgtEl>
                                        <p:attrNameLst>
                                          <p:attrName>ppt_x</p:attrName>
                                        </p:attrNameLst>
                                      </p:cBhvr>
                                      <p:tavLst>
                                        <p:tav tm="0">
                                          <p:val>
                                            <p:strVal val="#ppt_x"/>
                                          </p:val>
                                        </p:tav>
                                        <p:tav tm="100000">
                                          <p:val>
                                            <p:strVal val="#ppt_x"/>
                                          </p:val>
                                        </p:tav>
                                      </p:tavLst>
                                    </p:anim>
                                    <p:anim calcmode="lin" valueType="num">
                                      <p:cBhvr>
                                        <p:cTn id="4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9"/>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anim calcmode="lin" valueType="num">
                                      <p:cBhvr>
                                        <p:cTn id="62" dur="1000" fill="hold"/>
                                        <p:tgtEl>
                                          <p:spTgt spid="11"/>
                                        </p:tgtEl>
                                        <p:attrNameLst>
                                          <p:attrName>ppt_x</p:attrName>
                                        </p:attrNameLst>
                                      </p:cBhvr>
                                      <p:tavLst>
                                        <p:tav tm="0">
                                          <p:val>
                                            <p:strVal val="#ppt_x"/>
                                          </p:val>
                                        </p:tav>
                                        <p:tav tm="100000">
                                          <p:val>
                                            <p:strVal val="#ppt_x"/>
                                          </p:val>
                                        </p:tav>
                                      </p:tavLst>
                                    </p:anim>
                                    <p:anim calcmode="lin" valueType="num">
                                      <p:cBhvr>
                                        <p:cTn id="6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fade">
                                      <p:cBhvr>
                                        <p:cTn id="68" dur="1000"/>
                                        <p:tgtEl>
                                          <p:spTgt spid="10"/>
                                        </p:tgtEl>
                                      </p:cBhvr>
                                    </p:animEffect>
                                    <p:anim calcmode="lin" valueType="num">
                                      <p:cBhvr>
                                        <p:cTn id="69" dur="1000" fill="hold"/>
                                        <p:tgtEl>
                                          <p:spTgt spid="10"/>
                                        </p:tgtEl>
                                        <p:attrNameLst>
                                          <p:attrName>ppt_x</p:attrName>
                                        </p:attrNameLst>
                                      </p:cBhvr>
                                      <p:tavLst>
                                        <p:tav tm="0">
                                          <p:val>
                                            <p:strVal val="#ppt_x"/>
                                          </p:val>
                                        </p:tav>
                                        <p:tav tm="100000">
                                          <p:val>
                                            <p:strVal val="#ppt_x"/>
                                          </p:val>
                                        </p:tav>
                                      </p:tavLst>
                                    </p:anim>
                                    <p:anim calcmode="lin" valueType="num">
                                      <p:cBhvr>
                                        <p:cTn id="7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1"/>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10"/>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fade">
                                      <p:cBhvr>
                                        <p:cTn id="81" dur="1000"/>
                                        <p:tgtEl>
                                          <p:spTgt spid="12"/>
                                        </p:tgtEl>
                                      </p:cBhvr>
                                    </p:animEffect>
                                    <p:anim calcmode="lin" valueType="num">
                                      <p:cBhvr>
                                        <p:cTn id="82" dur="1000" fill="hold"/>
                                        <p:tgtEl>
                                          <p:spTgt spid="12"/>
                                        </p:tgtEl>
                                        <p:attrNameLst>
                                          <p:attrName>ppt_x</p:attrName>
                                        </p:attrNameLst>
                                      </p:cBhvr>
                                      <p:tavLst>
                                        <p:tav tm="0">
                                          <p:val>
                                            <p:strVal val="#ppt_x"/>
                                          </p:val>
                                        </p:tav>
                                        <p:tav tm="100000">
                                          <p:val>
                                            <p:strVal val="#ppt_x"/>
                                          </p:val>
                                        </p:tav>
                                      </p:tavLst>
                                    </p:anim>
                                    <p:anim calcmode="lin" valueType="num">
                                      <p:cBhvr>
                                        <p:cTn id="8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fade">
                                      <p:cBhvr>
                                        <p:cTn id="88" dur="1000"/>
                                        <p:tgtEl>
                                          <p:spTgt spid="13"/>
                                        </p:tgtEl>
                                      </p:cBhvr>
                                    </p:animEffect>
                                    <p:anim calcmode="lin" valueType="num">
                                      <p:cBhvr>
                                        <p:cTn id="89" dur="1000" fill="hold"/>
                                        <p:tgtEl>
                                          <p:spTgt spid="13"/>
                                        </p:tgtEl>
                                        <p:attrNameLst>
                                          <p:attrName>ppt_x</p:attrName>
                                        </p:attrNameLst>
                                      </p:cBhvr>
                                      <p:tavLst>
                                        <p:tav tm="0">
                                          <p:val>
                                            <p:strVal val="#ppt_x"/>
                                          </p:val>
                                        </p:tav>
                                        <p:tav tm="100000">
                                          <p:val>
                                            <p:strVal val="#ppt_x"/>
                                          </p:val>
                                        </p:tav>
                                      </p:tavLst>
                                    </p:anim>
                                    <p:anim calcmode="lin" valueType="num">
                                      <p:cBhvr>
                                        <p:cTn id="9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utoUpdateAnimBg="0"/>
      <p:bldP spid="2" grpId="0"/>
      <p:bldP spid="2" grpId="1"/>
      <p:bldP spid="9" grpId="0"/>
      <p:bldP spid="9" grpId="1"/>
      <p:bldP spid="10" grpId="0"/>
      <p:bldP spid="10" grpId="1"/>
      <p:bldP spid="11" grpId="0"/>
      <p:bldP spid="11" grpId="1"/>
      <p:bldP spid="12" grpId="0"/>
      <p:bldP spid="1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4" name="Rectángulo 3"/>
          <p:cNvSpPr>
            <a:spLocks noChangeArrowheads="1"/>
          </p:cNvSpPr>
          <p:nvPr/>
        </p:nvSpPr>
        <p:spPr bwMode="auto">
          <a:xfrm>
            <a:off x="576263" y="3573463"/>
            <a:ext cx="857091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2060"/>
                </a:solidFill>
              </a:rPr>
              <a:t>FRECUENCIA:</a:t>
            </a:r>
            <a:r>
              <a:rPr lang="es-ES" b="1"/>
              <a:t> PARA EVENTO A INVESTIGAR MUY POCO FRECUENTE EN LA POBLACIÓN, SE RECOMIENDA MUESTRAS GRANDES. POR EJEMPLO: SI EL SÍNTOMA “A” SE PRESENTA EN EL 1% DE LAS PERSONAS QUE PADECEN CIERTA ENFERMEDAD DEL APARATO DIGESTIVO, PARA OBTENER EN UNA MUESTRA POR LO MENOS 5 PERSONAS CON EL SÍNTOMA “A” LA MUESTRA A TOMAR SERÁ n </a:t>
            </a:r>
            <a:r>
              <a:rPr lang="es-ES" b="1">
                <a:sym typeface="Symbol" panose="05050102010706020507" pitchFamily="18" charset="2"/>
              </a:rPr>
              <a:t> 500</a:t>
            </a:r>
            <a:endParaRPr lang="es-ES" b="1"/>
          </a:p>
        </p:txBody>
      </p:sp>
      <p:sp>
        <p:nvSpPr>
          <p:cNvPr id="13" name="Rectangle 5"/>
          <p:cNvSpPr>
            <a:spLocks noChangeArrowheads="1"/>
          </p:cNvSpPr>
          <p:nvPr/>
        </p:nvSpPr>
        <p:spPr bwMode="auto">
          <a:xfrm>
            <a:off x="650875" y="2001838"/>
            <a:ext cx="85725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LA ESTADÍSTICA EN LAS INVESTIGACIONES DE CORTE CUANTITATIVO  OFRECE LOS PROCEDIMIENTOS PARA EL CÁLCULO DEL TAMAÑO DE LA MUESTRA.</a:t>
            </a:r>
          </a:p>
        </p:txBody>
      </p:sp>
      <p:sp>
        <p:nvSpPr>
          <p:cNvPr id="14" name="Rectangle 5"/>
          <p:cNvSpPr>
            <a:spLocks noChangeArrowheads="1"/>
          </p:cNvSpPr>
          <p:nvPr/>
        </p:nvSpPr>
        <p:spPr bwMode="auto">
          <a:xfrm>
            <a:off x="684213" y="2878138"/>
            <a:ext cx="85391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¿DE QUÉ FACTORES DEPENDE EL TAMAÑO DE LA MUESTRA QUE SE NECESITA?</a:t>
            </a:r>
          </a:p>
        </p:txBody>
      </p:sp>
      <p:sp>
        <p:nvSpPr>
          <p:cNvPr id="7" name="Rectangle 4"/>
          <p:cNvSpPr>
            <a:spLocks noChangeArrowheads="1"/>
          </p:cNvSpPr>
          <p:nvPr/>
        </p:nvSpPr>
        <p:spPr bwMode="auto">
          <a:xfrm>
            <a:off x="631825" y="1125538"/>
            <a:ext cx="85725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MX" sz="2100" b="1">
                <a:solidFill>
                  <a:srgbClr val="00007D"/>
                </a:solidFill>
              </a:rPr>
              <a:t>SITUACION PROBLÉMICA 5: </a:t>
            </a:r>
            <a:r>
              <a:rPr lang="es-ES" sz="2100" b="1">
                <a:solidFill>
                  <a:srgbClr val="000000"/>
                </a:solidFill>
                <a:cs typeface="Tahoma" panose="020B0604030504040204" pitchFamily="34" charset="0"/>
              </a:rPr>
              <a:t>NOS PROPONEMOS COMPROBAR EN UN </a:t>
            </a:r>
            <a:r>
              <a:rPr lang="es-ES" sz="2100" b="1">
                <a:solidFill>
                  <a:schemeClr val="bg2"/>
                </a:solidFill>
                <a:cs typeface="Tahoma" panose="020B0604030504040204" pitchFamily="34" charset="0"/>
              </a:rPr>
              <a:t>CES</a:t>
            </a:r>
            <a:r>
              <a:rPr lang="es-ES" sz="2100" b="1">
                <a:solidFill>
                  <a:srgbClr val="000000"/>
                </a:solidFill>
                <a:cs typeface="Tahoma" panose="020B0604030504040204" pitchFamily="34" charset="0"/>
              </a:rPr>
              <a:t> LA CALIDAD DEL </a:t>
            </a:r>
            <a:r>
              <a:rPr lang="es-ES" sz="2100" b="1">
                <a:solidFill>
                  <a:srgbClr val="002060"/>
                </a:solidFill>
                <a:cs typeface="Tahoma" panose="020B0604030504040204" pitchFamily="34" charset="0"/>
              </a:rPr>
              <a:t>PDE</a:t>
            </a:r>
            <a:r>
              <a:rPr lang="es-ES" sz="2100" b="1">
                <a:solidFill>
                  <a:srgbClr val="000000"/>
                </a:solidFill>
                <a:cs typeface="Tahoma" panose="020B0604030504040204" pitchFamily="34" charset="0"/>
              </a:rPr>
              <a:t> EN EL 1º DE LA CARRERA DE MEDICINA</a:t>
            </a:r>
          </a:p>
        </p:txBody>
      </p:sp>
    </p:spTree>
    <p:extLst>
      <p:ext uri="{BB962C8B-B14F-4D97-AF65-F5344CB8AC3E}">
        <p14:creationId xmlns:p14="http://schemas.microsoft.com/office/powerpoint/2010/main" val="2296874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Effect transition="in" filter="wedge">
                                      <p:cBhvr>
                                        <p:cTn id="14" dur="2000"/>
                                        <p:tgtEl>
                                          <p:spTgt spid="1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65539" name="Rectangle 5"/>
          <p:cNvSpPr>
            <a:spLocks noChangeArrowheads="1"/>
          </p:cNvSpPr>
          <p:nvPr/>
        </p:nvSpPr>
        <p:spPr bwMode="auto">
          <a:xfrm>
            <a:off x="650875" y="2001838"/>
            <a:ext cx="85725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LA ESTADÍSTICA EN LAS INVESTIGACIONES DE CORTE CUANTITATIVO  OFRECE LOS PROCEDIMIENTOS PARA EL CÁLCULO DEL TAMAÑO DE LA MUESTRA.</a:t>
            </a:r>
          </a:p>
        </p:txBody>
      </p:sp>
      <p:sp>
        <p:nvSpPr>
          <p:cNvPr id="65540" name="Rectangle 5"/>
          <p:cNvSpPr>
            <a:spLocks noChangeArrowheads="1"/>
          </p:cNvSpPr>
          <p:nvPr/>
        </p:nvSpPr>
        <p:spPr bwMode="auto">
          <a:xfrm>
            <a:off x="684213" y="2878138"/>
            <a:ext cx="85391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¿DE QUÉ FACTORES DEPENDE EL TAMAÑO DE LA MUESTRA QUE SE NECESITA?</a:t>
            </a:r>
          </a:p>
        </p:txBody>
      </p:sp>
      <p:sp>
        <p:nvSpPr>
          <p:cNvPr id="7" name="Rectángulo 6"/>
          <p:cNvSpPr>
            <a:spLocks noChangeArrowheads="1"/>
          </p:cNvSpPr>
          <p:nvPr/>
        </p:nvSpPr>
        <p:spPr bwMode="auto">
          <a:xfrm>
            <a:off x="617538" y="3644900"/>
            <a:ext cx="8570912"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2060"/>
                </a:solidFill>
              </a:rPr>
              <a:t>VARIABILIDAD:</a:t>
            </a:r>
            <a:r>
              <a:rPr lang="es-ES" b="1"/>
              <a:t> PARTIENDO DE LOS EXTREMOS: SI TODOS LOS INDIVIDUOS FUERAN EXACTAMENTE IGUALES BASTARÍA CON ESTUDIAR UNO SOLO Y SI TODOS FUERAN ABSOLUTAMENTE DIFERENTES HABRÍA QUE ESTUDIARLOS A TODOS. LA VARIABILIDAD EN LA POBLACIÓN PODEMOS CONOCERLA POR EL CRITERIO DE EXPERTOS, POR LOS ESTUDIOS PREVIOS REALIZADOS, POR PILOTAJES O HACIENDO ESTIMACIONES DE UN RAZONAMIENTO LÓGICO EN BASE A LA EXPERIENCIA Y LOS CONOCIMIENTOS PREVIOS.</a:t>
            </a:r>
          </a:p>
        </p:txBody>
      </p:sp>
      <p:sp>
        <p:nvSpPr>
          <p:cNvPr id="65542" name="Rectangle 4"/>
          <p:cNvSpPr>
            <a:spLocks noChangeArrowheads="1"/>
          </p:cNvSpPr>
          <p:nvPr/>
        </p:nvSpPr>
        <p:spPr bwMode="auto">
          <a:xfrm>
            <a:off x="631825" y="1125538"/>
            <a:ext cx="85725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MX" sz="2100" b="1">
                <a:solidFill>
                  <a:srgbClr val="00007D"/>
                </a:solidFill>
              </a:rPr>
              <a:t>SITUACION PROBLÉMICA 5: </a:t>
            </a:r>
            <a:r>
              <a:rPr lang="es-ES" sz="2100" b="1">
                <a:solidFill>
                  <a:srgbClr val="000000"/>
                </a:solidFill>
                <a:cs typeface="Tahoma" panose="020B0604030504040204" pitchFamily="34" charset="0"/>
              </a:rPr>
              <a:t>NOS PROPONEMOS COMPROBAR EN UN </a:t>
            </a:r>
            <a:r>
              <a:rPr lang="es-ES" sz="2100" b="1">
                <a:solidFill>
                  <a:schemeClr val="bg2"/>
                </a:solidFill>
                <a:cs typeface="Tahoma" panose="020B0604030504040204" pitchFamily="34" charset="0"/>
              </a:rPr>
              <a:t>CES</a:t>
            </a:r>
            <a:r>
              <a:rPr lang="es-ES" sz="2100" b="1">
                <a:solidFill>
                  <a:srgbClr val="000000"/>
                </a:solidFill>
                <a:cs typeface="Tahoma" panose="020B0604030504040204" pitchFamily="34" charset="0"/>
              </a:rPr>
              <a:t> LA CALIDAD DEL </a:t>
            </a:r>
            <a:r>
              <a:rPr lang="es-ES" sz="2100" b="1">
                <a:solidFill>
                  <a:srgbClr val="002060"/>
                </a:solidFill>
                <a:cs typeface="Tahoma" panose="020B0604030504040204" pitchFamily="34" charset="0"/>
              </a:rPr>
              <a:t>PDE</a:t>
            </a:r>
            <a:r>
              <a:rPr lang="es-ES" sz="2100" b="1">
                <a:solidFill>
                  <a:srgbClr val="000000"/>
                </a:solidFill>
                <a:cs typeface="Tahoma" panose="020B0604030504040204" pitchFamily="34" charset="0"/>
              </a:rPr>
              <a:t> EN EL 1º DE LA CARRERA DE MEDICINA</a:t>
            </a:r>
          </a:p>
        </p:txBody>
      </p:sp>
    </p:spTree>
    <p:extLst>
      <p:ext uri="{BB962C8B-B14F-4D97-AF65-F5344CB8AC3E}">
        <p14:creationId xmlns:p14="http://schemas.microsoft.com/office/powerpoint/2010/main" val="299971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66563" name="Rectangle 5"/>
          <p:cNvSpPr>
            <a:spLocks noChangeArrowheads="1"/>
          </p:cNvSpPr>
          <p:nvPr/>
        </p:nvSpPr>
        <p:spPr bwMode="auto">
          <a:xfrm>
            <a:off x="650875" y="2001838"/>
            <a:ext cx="85725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LA ESTADÍSTICA EN LAS INVESTIGACIONES DE CORTE CUANTITATIVO  OFRECE LOS PROCEDIMIENTOS PARA EL CÁLCULO DEL TAMAÑO DE LA MUESTRA.</a:t>
            </a:r>
          </a:p>
        </p:txBody>
      </p:sp>
      <p:sp>
        <p:nvSpPr>
          <p:cNvPr id="66564" name="Rectangle 5"/>
          <p:cNvSpPr>
            <a:spLocks noChangeArrowheads="1"/>
          </p:cNvSpPr>
          <p:nvPr/>
        </p:nvSpPr>
        <p:spPr bwMode="auto">
          <a:xfrm>
            <a:off x="684213" y="2878138"/>
            <a:ext cx="85391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¿DE QUÉ FACTORES DEPENDE EL TAMAÑO DE LA MUESTRA QUE SE NECESITA?</a:t>
            </a:r>
          </a:p>
        </p:txBody>
      </p:sp>
      <p:sp>
        <p:nvSpPr>
          <p:cNvPr id="9" name="Rectángulo 8"/>
          <p:cNvSpPr>
            <a:spLocks noChangeArrowheads="1"/>
          </p:cNvSpPr>
          <p:nvPr/>
        </p:nvSpPr>
        <p:spPr bwMode="auto">
          <a:xfrm>
            <a:off x="647700" y="3716338"/>
            <a:ext cx="85725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2060"/>
                </a:solidFill>
              </a:rPr>
              <a:t>PRECISIÓN:</a:t>
            </a:r>
            <a:r>
              <a:rPr lang="es-ES" b="1"/>
              <a:t> MAGNITUD DEL ERROR QUE PODAMOS ADMITIR. POR EJEMPLO: SI NOS PROPONEMOS AFIRMAR QUE EL PESO PROMEDIO DE UN GRUPO DE PACIENTES EN ESTUDIO, PROVENIENTE DE CIERTA POBLACIÓN, ESTÁ ENTRE 40 Y 70 Kg,  LA MUESTRA A TOMAR SERÁ MÁS PEQUEÑA QUE SI QUEREMOS AFIRMAR QUE ESTE VALOR ESTÁ ENTRE 52 Y 56 Kg. POR LO TANTO EL PRIMER CASO ES MENOS PRECISO, POR LO QUE LA MUESTRA QUE SE NECESITA SERÁ PEQUEÑA.</a:t>
            </a:r>
          </a:p>
        </p:txBody>
      </p:sp>
      <p:sp>
        <p:nvSpPr>
          <p:cNvPr id="66566" name="Rectangle 4"/>
          <p:cNvSpPr>
            <a:spLocks noChangeArrowheads="1"/>
          </p:cNvSpPr>
          <p:nvPr/>
        </p:nvSpPr>
        <p:spPr bwMode="auto">
          <a:xfrm>
            <a:off x="631825" y="1125538"/>
            <a:ext cx="85725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MX" sz="2100" b="1">
                <a:solidFill>
                  <a:srgbClr val="00007D"/>
                </a:solidFill>
              </a:rPr>
              <a:t>SITUACION PROBLÉMICA 5: </a:t>
            </a:r>
            <a:r>
              <a:rPr lang="es-ES" sz="2100" b="1">
                <a:solidFill>
                  <a:srgbClr val="000000"/>
                </a:solidFill>
                <a:cs typeface="Tahoma" panose="020B0604030504040204" pitchFamily="34" charset="0"/>
              </a:rPr>
              <a:t>NOS PROPONEMOS COMPROBAR EN UN </a:t>
            </a:r>
            <a:r>
              <a:rPr lang="es-ES" sz="2100" b="1">
                <a:solidFill>
                  <a:schemeClr val="bg2"/>
                </a:solidFill>
                <a:cs typeface="Tahoma" panose="020B0604030504040204" pitchFamily="34" charset="0"/>
              </a:rPr>
              <a:t>CES</a:t>
            </a:r>
            <a:r>
              <a:rPr lang="es-ES" sz="2100" b="1">
                <a:solidFill>
                  <a:srgbClr val="000000"/>
                </a:solidFill>
                <a:cs typeface="Tahoma" panose="020B0604030504040204" pitchFamily="34" charset="0"/>
              </a:rPr>
              <a:t> LA CALIDAD DEL </a:t>
            </a:r>
            <a:r>
              <a:rPr lang="es-ES" sz="2100" b="1">
                <a:solidFill>
                  <a:srgbClr val="002060"/>
                </a:solidFill>
                <a:cs typeface="Tahoma" panose="020B0604030504040204" pitchFamily="34" charset="0"/>
              </a:rPr>
              <a:t>PDE</a:t>
            </a:r>
            <a:r>
              <a:rPr lang="es-ES" sz="2100" b="1">
                <a:solidFill>
                  <a:srgbClr val="000000"/>
                </a:solidFill>
                <a:cs typeface="Tahoma" panose="020B0604030504040204" pitchFamily="34" charset="0"/>
              </a:rPr>
              <a:t> EN EL 1º DE LA CARRERA DE MEDICINA</a:t>
            </a:r>
          </a:p>
        </p:txBody>
      </p:sp>
    </p:spTree>
    <p:extLst>
      <p:ext uri="{BB962C8B-B14F-4D97-AF65-F5344CB8AC3E}">
        <p14:creationId xmlns:p14="http://schemas.microsoft.com/office/powerpoint/2010/main" val="2046750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67587" name="Rectangle 5"/>
          <p:cNvSpPr>
            <a:spLocks noChangeArrowheads="1"/>
          </p:cNvSpPr>
          <p:nvPr/>
        </p:nvSpPr>
        <p:spPr bwMode="auto">
          <a:xfrm>
            <a:off x="650875" y="2001838"/>
            <a:ext cx="85725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LA ESTADÍSTICA EN LAS INVESTIGACIONES DE CORTE CUANTITATIVO  OFRECE LOS PROCEDIMIENTOS PARA EL CÁLCULO DEL TAMAÑO DE LA MUESTRA.</a:t>
            </a:r>
          </a:p>
        </p:txBody>
      </p:sp>
      <p:sp>
        <p:nvSpPr>
          <p:cNvPr id="67588" name="Rectangle 5"/>
          <p:cNvSpPr>
            <a:spLocks noChangeArrowheads="1"/>
          </p:cNvSpPr>
          <p:nvPr/>
        </p:nvSpPr>
        <p:spPr bwMode="auto">
          <a:xfrm>
            <a:off x="684213" y="2878138"/>
            <a:ext cx="85391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¿DE QUÉ FACTORES DEPENDE EL TAMAÑO DE LA MUESTRA QUE SE NECESITA?</a:t>
            </a:r>
          </a:p>
        </p:txBody>
      </p:sp>
      <p:sp>
        <p:nvSpPr>
          <p:cNvPr id="7" name="Rectángulo 6"/>
          <p:cNvSpPr>
            <a:spLocks noChangeArrowheads="1"/>
          </p:cNvSpPr>
          <p:nvPr/>
        </p:nvSpPr>
        <p:spPr bwMode="auto">
          <a:xfrm>
            <a:off x="576263" y="3716338"/>
            <a:ext cx="85709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2060"/>
                </a:solidFill>
              </a:rPr>
              <a:t>CERTEZA:</a:t>
            </a:r>
            <a:r>
              <a:rPr lang="es-ES" b="1"/>
              <a:t> ES LA SEGURIDAD  EN TÉRMINOS PROBABILÍSTICO CON EL QUE SE QUIERE AVALAR EL RESULTADO, QUE EN EL CAMPO DE LA MEDICINA PUEDE SER DE UN 90%, 95% Y 99%.</a:t>
            </a:r>
          </a:p>
        </p:txBody>
      </p:sp>
      <p:sp>
        <p:nvSpPr>
          <p:cNvPr id="67590" name="Rectangle 4"/>
          <p:cNvSpPr>
            <a:spLocks noChangeArrowheads="1"/>
          </p:cNvSpPr>
          <p:nvPr/>
        </p:nvSpPr>
        <p:spPr bwMode="auto">
          <a:xfrm>
            <a:off x="631825" y="1125538"/>
            <a:ext cx="85725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MX" sz="2100" b="1">
                <a:solidFill>
                  <a:srgbClr val="00007D"/>
                </a:solidFill>
              </a:rPr>
              <a:t>SITUACION PROBLÉMICA 5: </a:t>
            </a:r>
            <a:r>
              <a:rPr lang="es-ES" sz="2100" b="1">
                <a:solidFill>
                  <a:srgbClr val="000000"/>
                </a:solidFill>
                <a:cs typeface="Tahoma" panose="020B0604030504040204" pitchFamily="34" charset="0"/>
              </a:rPr>
              <a:t>NOS PROPONEMOS COMPROBAR EN UN </a:t>
            </a:r>
            <a:r>
              <a:rPr lang="es-ES" sz="2100" b="1">
                <a:solidFill>
                  <a:schemeClr val="bg2"/>
                </a:solidFill>
                <a:cs typeface="Tahoma" panose="020B0604030504040204" pitchFamily="34" charset="0"/>
              </a:rPr>
              <a:t>CES</a:t>
            </a:r>
            <a:r>
              <a:rPr lang="es-ES" sz="2100" b="1">
                <a:solidFill>
                  <a:srgbClr val="000000"/>
                </a:solidFill>
                <a:cs typeface="Tahoma" panose="020B0604030504040204" pitchFamily="34" charset="0"/>
              </a:rPr>
              <a:t> LA CALIDAD DEL </a:t>
            </a:r>
            <a:r>
              <a:rPr lang="es-ES" sz="2100" b="1">
                <a:solidFill>
                  <a:srgbClr val="002060"/>
                </a:solidFill>
                <a:cs typeface="Tahoma" panose="020B0604030504040204" pitchFamily="34" charset="0"/>
              </a:rPr>
              <a:t>PDE</a:t>
            </a:r>
            <a:r>
              <a:rPr lang="es-ES" sz="2100" b="1">
                <a:solidFill>
                  <a:srgbClr val="000000"/>
                </a:solidFill>
                <a:cs typeface="Tahoma" panose="020B0604030504040204" pitchFamily="34" charset="0"/>
              </a:rPr>
              <a:t> EN EL 1º DE LA CARRERA DE MEDICINA</a:t>
            </a:r>
          </a:p>
        </p:txBody>
      </p:sp>
    </p:spTree>
    <p:extLst>
      <p:ext uri="{BB962C8B-B14F-4D97-AF65-F5344CB8AC3E}">
        <p14:creationId xmlns:p14="http://schemas.microsoft.com/office/powerpoint/2010/main" val="250363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1039" y="1124745"/>
            <a:ext cx="859244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a:spcBef>
                <a:spcPct val="0"/>
              </a:spcBef>
              <a:buClrTx/>
              <a:buSzTx/>
              <a:buFont typeface="Wingdings" panose="05000000000000000000" pitchFamily="2" charset="2"/>
              <a:buNone/>
            </a:pPr>
            <a:r>
              <a:rPr lang="es-MX" altLang="es-ES" sz="2200" b="1" dirty="0">
                <a:solidFill>
                  <a:schemeClr val="bg2"/>
                </a:solidFill>
                <a:latin typeface="Calibri" panose="020F0502020204030204" pitchFamily="34" charset="0"/>
                <a:cs typeface="Calibri" panose="020F0502020204030204" pitchFamily="34" charset="0"/>
              </a:rPr>
              <a:t>ELEMENTOS: </a:t>
            </a:r>
            <a:r>
              <a:rPr lang="es-MX" altLang="es-ES" sz="2200" b="1" dirty="0">
                <a:latin typeface="Calibri" panose="020F0502020204030204" pitchFamily="34" charset="0"/>
                <a:cs typeface="Calibri" panose="020F0502020204030204" pitchFamily="34" charset="0"/>
              </a:rPr>
              <a:t>PERSONAS, ANIMALES U OBJETOS CON CIERTA INFOR-MACIÓN QUE SE DESEA ESTUDIAR.</a:t>
            </a:r>
          </a:p>
        </p:txBody>
      </p:sp>
      <p:sp>
        <p:nvSpPr>
          <p:cNvPr id="48132" name="Text Box 4"/>
          <p:cNvSpPr txBox="1">
            <a:spLocks noChangeArrowheads="1"/>
          </p:cNvSpPr>
          <p:nvPr/>
        </p:nvSpPr>
        <p:spPr bwMode="auto">
          <a:xfrm>
            <a:off x="983836" y="373472"/>
            <a:ext cx="80736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eaLnBrk="1" hangingPunct="1">
              <a:spcBef>
                <a:spcPct val="0"/>
              </a:spcBef>
              <a:buClrTx/>
              <a:buSzTx/>
              <a:buFontTx/>
              <a:buNone/>
            </a:pPr>
            <a:r>
              <a:rPr lang="es-MX" altLang="es-ES" sz="3600" b="1" dirty="0">
                <a:solidFill>
                  <a:schemeClr val="bg2"/>
                </a:solidFill>
                <a:latin typeface="Calibri" pitchFamily="34" charset="0"/>
              </a:rPr>
              <a:t>CONCEPTOS BÁSICOS  DE LA ESTADÍSTICA</a:t>
            </a:r>
            <a:endParaRPr lang="es-ES" altLang="es-ES" sz="3600" b="1" dirty="0">
              <a:solidFill>
                <a:schemeClr val="bg2"/>
              </a:solidFill>
              <a:latin typeface="Calibri" pitchFamily="34" charset="0"/>
            </a:endParaRPr>
          </a:p>
        </p:txBody>
      </p:sp>
      <p:sp>
        <p:nvSpPr>
          <p:cNvPr id="48133" name="Rectangle 5"/>
          <p:cNvSpPr>
            <a:spLocks noChangeArrowheads="1"/>
          </p:cNvSpPr>
          <p:nvPr/>
        </p:nvSpPr>
        <p:spPr bwMode="auto">
          <a:xfrm>
            <a:off x="632521" y="1988841"/>
            <a:ext cx="8640959"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a:spcBef>
                <a:spcPct val="0"/>
              </a:spcBef>
              <a:buClrTx/>
              <a:buSzTx/>
              <a:buNone/>
            </a:pPr>
            <a:r>
              <a:rPr lang="es-MX" altLang="es-ES" sz="2200" b="1" dirty="0">
                <a:solidFill>
                  <a:schemeClr val="bg2"/>
                </a:solidFill>
                <a:latin typeface="Calibri" panose="020F0502020204030204" pitchFamily="34" charset="0"/>
                <a:cs typeface="Calibri" panose="020F0502020204030204" pitchFamily="34" charset="0"/>
              </a:rPr>
              <a:t>UNIVERSO: </a:t>
            </a:r>
            <a:r>
              <a:rPr lang="es-MX" altLang="es-ES" sz="2200" b="1" dirty="0">
                <a:latin typeface="Calibri" panose="020F0502020204030204" pitchFamily="34" charset="0"/>
                <a:cs typeface="Calibri" panose="020F0502020204030204" pitchFamily="34" charset="0"/>
              </a:rPr>
              <a:t>CONJUNTO DE ELEMENTOS QUE TIENEN AL MENOS UNA CARACTERÍSTICA EN COMÚN QUE SE DESEA ESTUDIAR, </a:t>
            </a:r>
            <a:r>
              <a:rPr lang="es-MX" altLang="es-ES" sz="2200" b="1" u="sng" dirty="0">
                <a:solidFill>
                  <a:schemeClr val="bg2"/>
                </a:solidFill>
                <a:latin typeface="Calibri" panose="020F0502020204030204" pitchFamily="34" charset="0"/>
                <a:cs typeface="Calibri" panose="020F0502020204030204" pitchFamily="34" charset="0"/>
              </a:rPr>
              <a:t>NO DEFINIDOS EN TIEMPO Y ESPACIO</a:t>
            </a:r>
            <a:r>
              <a:rPr lang="es-MX" altLang="es-ES" sz="2200" b="1" dirty="0">
                <a:latin typeface="Calibri" panose="020F0502020204030204" pitchFamily="34" charset="0"/>
                <a:cs typeface="Calibri" panose="020F0502020204030204" pitchFamily="34" charset="0"/>
              </a:rPr>
              <a:t>.</a:t>
            </a:r>
            <a:endParaRPr lang="es-ES" altLang="es-ES" sz="2200" b="1" dirty="0">
              <a:latin typeface="Calibri" panose="020F0502020204030204" pitchFamily="34" charset="0"/>
              <a:cs typeface="Calibri" panose="020F0502020204030204" pitchFamily="34" charset="0"/>
            </a:endParaRPr>
          </a:p>
        </p:txBody>
      </p:sp>
      <p:sp>
        <p:nvSpPr>
          <p:cNvPr id="5" name="Rectangle 7"/>
          <p:cNvSpPr>
            <a:spLocks noChangeArrowheads="1"/>
          </p:cNvSpPr>
          <p:nvPr/>
        </p:nvSpPr>
        <p:spPr bwMode="auto">
          <a:xfrm>
            <a:off x="632520" y="3434805"/>
            <a:ext cx="864096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altLang="es-ES" sz="2200" b="1" dirty="0">
                <a:solidFill>
                  <a:schemeClr val="bg2"/>
                </a:solidFill>
                <a:latin typeface="Calibri" panose="020F0502020204030204" pitchFamily="34" charset="0"/>
                <a:cs typeface="Calibri" panose="020F0502020204030204" pitchFamily="34" charset="0"/>
              </a:rPr>
              <a:t>POBLACIÓN: </a:t>
            </a:r>
            <a:r>
              <a:rPr lang="es-MX" altLang="es-ES" sz="2200" b="1" dirty="0">
                <a:latin typeface="Calibri" panose="020F0502020204030204" pitchFamily="34" charset="0"/>
                <a:cs typeface="Calibri" panose="020F0502020204030204" pitchFamily="34" charset="0"/>
              </a:rPr>
              <a:t>CONJUNTO DE ELEMENTOS QUE TIENEN AL MENOS UNA CARACTERÍSTICA EN  COMÚN QUE SE DESEA ESTUDIAR, </a:t>
            </a:r>
            <a:r>
              <a:rPr lang="es-MX" altLang="es-ES" sz="2200" b="1" u="sng" dirty="0">
                <a:solidFill>
                  <a:schemeClr val="bg2"/>
                </a:solidFill>
                <a:latin typeface="Calibri" panose="020F0502020204030204" pitchFamily="34" charset="0"/>
                <a:cs typeface="Calibri" panose="020F0502020204030204" pitchFamily="34" charset="0"/>
              </a:rPr>
              <a:t>DEFINIDOS EN TIEMPO Y ESPACIO.</a:t>
            </a:r>
            <a:endParaRPr lang="es-ES" altLang="es-ES" sz="2200" b="1" u="sng" dirty="0">
              <a:solidFill>
                <a:schemeClr val="bg2"/>
              </a:solidFill>
              <a:latin typeface="Calibri" panose="020F0502020204030204" pitchFamily="34" charset="0"/>
              <a:cs typeface="Calibri" panose="020F0502020204030204" pitchFamily="34" charset="0"/>
            </a:endParaRPr>
          </a:p>
        </p:txBody>
      </p:sp>
      <p:sp>
        <p:nvSpPr>
          <p:cNvPr id="6" name="1 Rectángulo"/>
          <p:cNvSpPr>
            <a:spLocks noChangeArrowheads="1"/>
          </p:cNvSpPr>
          <p:nvPr/>
        </p:nvSpPr>
        <p:spPr bwMode="auto">
          <a:xfrm>
            <a:off x="632521" y="4869160"/>
            <a:ext cx="358003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buFont typeface="Wingdings" panose="05000000000000000000" pitchFamily="2" charset="2"/>
              <a:buNone/>
            </a:pPr>
            <a:r>
              <a:rPr lang="es-ES" altLang="es-ES" sz="2200" b="1" dirty="0">
                <a:solidFill>
                  <a:schemeClr val="bg2"/>
                </a:solidFill>
                <a:latin typeface="Calibri" panose="020F0502020204030204" pitchFamily="34" charset="0"/>
                <a:cs typeface="Calibri" panose="020F0502020204030204" pitchFamily="34" charset="0"/>
              </a:rPr>
              <a:t>FINITA: </a:t>
            </a:r>
            <a:r>
              <a:rPr lang="es-ES" altLang="es-ES" sz="2200" b="1" dirty="0">
                <a:latin typeface="Calibri" panose="020F0502020204030204" pitchFamily="34" charset="0"/>
                <a:cs typeface="Calibri" panose="020F0502020204030204" pitchFamily="34" charset="0"/>
              </a:rPr>
              <a:t>SE CONOCE EL  TOTAL DE ELEMENTOS PERTENE-CIENTES A DICHA POBLA-CIÓN.</a:t>
            </a:r>
          </a:p>
        </p:txBody>
      </p:sp>
      <p:sp>
        <p:nvSpPr>
          <p:cNvPr id="7" name="2 Rectángulo"/>
          <p:cNvSpPr>
            <a:spLocks noChangeArrowheads="1"/>
          </p:cNvSpPr>
          <p:nvPr/>
        </p:nvSpPr>
        <p:spPr bwMode="auto">
          <a:xfrm>
            <a:off x="4775604" y="4668232"/>
            <a:ext cx="4497877"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buFont typeface="Wingdings" panose="05000000000000000000" pitchFamily="2" charset="2"/>
              <a:buNone/>
            </a:pPr>
            <a:r>
              <a:rPr lang="es-ES" altLang="es-ES" sz="2200" b="1" dirty="0">
                <a:solidFill>
                  <a:schemeClr val="bg2"/>
                </a:solidFill>
                <a:latin typeface="Calibri" panose="020F0502020204030204" pitchFamily="34" charset="0"/>
                <a:cs typeface="Calibri" panose="020F0502020204030204" pitchFamily="34" charset="0"/>
              </a:rPr>
              <a:t>INFINITA: </a:t>
            </a:r>
            <a:r>
              <a:rPr lang="es-ES" altLang="es-ES" sz="2200" b="1" dirty="0">
                <a:latin typeface="Calibri" panose="020F0502020204030204" pitchFamily="34" charset="0"/>
                <a:cs typeface="Calibri" panose="020F0502020204030204" pitchFamily="34" charset="0"/>
              </a:rPr>
              <a:t>NO SE CONOCE EL TOTAL DE ELEMENTOS PERTENECIENTES A DICHA POBLACIÓN O ES INACCESIBLE PARA SU ESTUDIO AL SER DE UN TAMAÑO INABORDABLE.</a:t>
            </a:r>
          </a:p>
        </p:txBody>
      </p:sp>
    </p:spTree>
    <p:extLst>
      <p:ext uri="{BB962C8B-B14F-4D97-AF65-F5344CB8AC3E}">
        <p14:creationId xmlns:p14="http://schemas.microsoft.com/office/powerpoint/2010/main" val="426765191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additive="base">
                                        <p:cTn id="7" dur="500" fill="hold"/>
                                        <p:tgtEl>
                                          <p:spTgt spid="48132"/>
                                        </p:tgtEl>
                                        <p:attrNameLst>
                                          <p:attrName>ppt_x</p:attrName>
                                        </p:attrNameLst>
                                      </p:cBhvr>
                                      <p:tavLst>
                                        <p:tav tm="0">
                                          <p:val>
                                            <p:strVal val="0-#ppt_w/2"/>
                                          </p:val>
                                        </p:tav>
                                        <p:tav tm="100000">
                                          <p:val>
                                            <p:strVal val="#ppt_x"/>
                                          </p:val>
                                        </p:tav>
                                      </p:tavLst>
                                    </p:anim>
                                    <p:anim calcmode="lin" valueType="num">
                                      <p:cBhvr additive="base">
                                        <p:cTn id="8" dur="500" fill="hold"/>
                                        <p:tgtEl>
                                          <p:spTgt spid="4813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8130"/>
                                        </p:tgtEl>
                                        <p:attrNameLst>
                                          <p:attrName>style.visibility</p:attrName>
                                        </p:attrNameLst>
                                      </p:cBhvr>
                                      <p:to>
                                        <p:strVal val="visible"/>
                                      </p:to>
                                    </p:set>
                                    <p:anim calcmode="lin" valueType="num">
                                      <p:cBhvr>
                                        <p:cTn id="13" dur="500" fill="hold"/>
                                        <p:tgtEl>
                                          <p:spTgt spid="48130"/>
                                        </p:tgtEl>
                                        <p:attrNameLst>
                                          <p:attrName>ppt_w</p:attrName>
                                        </p:attrNameLst>
                                      </p:cBhvr>
                                      <p:tavLst>
                                        <p:tav tm="0">
                                          <p:val>
                                            <p:fltVal val="0"/>
                                          </p:val>
                                        </p:tav>
                                        <p:tav tm="100000">
                                          <p:val>
                                            <p:strVal val="#ppt_w"/>
                                          </p:val>
                                        </p:tav>
                                      </p:tavLst>
                                    </p:anim>
                                    <p:anim calcmode="lin" valueType="num">
                                      <p:cBhvr>
                                        <p:cTn id="14" dur="500" fill="hold"/>
                                        <p:tgtEl>
                                          <p:spTgt spid="48130"/>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33"/>
                                        </p:tgtEl>
                                        <p:attrNameLst>
                                          <p:attrName>style.visibility</p:attrName>
                                        </p:attrNameLst>
                                      </p:cBhvr>
                                      <p:to>
                                        <p:strVal val="visible"/>
                                      </p:to>
                                    </p:set>
                                    <p:anim calcmode="lin" valueType="num">
                                      <p:cBhvr additive="base">
                                        <p:cTn id="19" dur="500" fill="hold"/>
                                        <p:tgtEl>
                                          <p:spTgt spid="48133"/>
                                        </p:tgtEl>
                                        <p:attrNameLst>
                                          <p:attrName>ppt_x</p:attrName>
                                        </p:attrNameLst>
                                      </p:cBhvr>
                                      <p:tavLst>
                                        <p:tav tm="0">
                                          <p:val>
                                            <p:strVal val="0-#ppt_w/2"/>
                                          </p:val>
                                        </p:tav>
                                        <p:tav tm="100000">
                                          <p:val>
                                            <p:strVal val="#ppt_x"/>
                                          </p:val>
                                        </p:tav>
                                      </p:tavLst>
                                    </p:anim>
                                    <p:anim calcmode="lin" valueType="num">
                                      <p:cBhvr additive="base">
                                        <p:cTn id="20" dur="500" fill="hold"/>
                                        <p:tgtEl>
                                          <p:spTgt spid="4813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inVertical)">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barn(inVertical)">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2" grpId="0" autoUpdateAnimBg="0"/>
      <p:bldP spid="48133" grpId="0" autoUpdateAnimBg="0"/>
      <p:bldP spid="5" grpId="0" autoUpdateAnimBg="0"/>
      <p:bldP spid="6" grpId="0"/>
      <p:bldP spid="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ChangeArrowheads="1"/>
          </p:cNvSpPr>
          <p:nvPr/>
        </p:nvSpPr>
        <p:spPr bwMode="auto">
          <a:xfrm>
            <a:off x="631825" y="1125538"/>
            <a:ext cx="857250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MX" sz="2100" b="1">
                <a:solidFill>
                  <a:srgbClr val="00007D"/>
                </a:solidFill>
              </a:rPr>
              <a:t>SITUACION PROBLÉMICA 5: </a:t>
            </a:r>
            <a:r>
              <a:rPr lang="es-ES" sz="2100" b="1">
                <a:solidFill>
                  <a:srgbClr val="000000"/>
                </a:solidFill>
                <a:cs typeface="Tahoma" panose="020B0604030504040204" pitchFamily="34" charset="0"/>
              </a:rPr>
              <a:t>NOS PROPONEMOS COMPROBAR EN UN </a:t>
            </a:r>
            <a:r>
              <a:rPr lang="es-ES" sz="2100" b="1">
                <a:solidFill>
                  <a:schemeClr val="bg2"/>
                </a:solidFill>
                <a:cs typeface="Tahoma" panose="020B0604030504040204" pitchFamily="34" charset="0"/>
              </a:rPr>
              <a:t>CES</a:t>
            </a:r>
            <a:r>
              <a:rPr lang="es-ES" sz="2100" b="1">
                <a:solidFill>
                  <a:srgbClr val="000000"/>
                </a:solidFill>
                <a:cs typeface="Tahoma" panose="020B0604030504040204" pitchFamily="34" charset="0"/>
              </a:rPr>
              <a:t> LA CALIDAD DEL </a:t>
            </a:r>
            <a:r>
              <a:rPr lang="es-ES" sz="2100" b="1">
                <a:solidFill>
                  <a:srgbClr val="002060"/>
                </a:solidFill>
                <a:cs typeface="Tahoma" panose="020B0604030504040204" pitchFamily="34" charset="0"/>
              </a:rPr>
              <a:t>PDE</a:t>
            </a:r>
            <a:r>
              <a:rPr lang="es-ES" sz="2100" b="1">
                <a:solidFill>
                  <a:srgbClr val="000000"/>
                </a:solidFill>
                <a:cs typeface="Tahoma" panose="020B0604030504040204" pitchFamily="34" charset="0"/>
              </a:rPr>
              <a:t> EN EL 1º DE LA CARRERA DE MEDICINA</a:t>
            </a:r>
          </a:p>
        </p:txBody>
      </p:sp>
      <p:sp>
        <p:nvSpPr>
          <p:cNvPr id="7" name="Rectangle 5"/>
          <p:cNvSpPr>
            <a:spLocks noChangeArrowheads="1"/>
          </p:cNvSpPr>
          <p:nvPr/>
        </p:nvSpPr>
        <p:spPr bwMode="auto">
          <a:xfrm>
            <a:off x="2000250" y="2081213"/>
            <a:ext cx="576103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¿QUÉ SE ENTIENDE POR CALIDAD DE LA MUESTRA?</a:t>
            </a:r>
          </a:p>
        </p:txBody>
      </p:sp>
      <p:sp>
        <p:nvSpPr>
          <p:cNvPr id="68612"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13" name="Rectangle 5"/>
          <p:cNvSpPr>
            <a:spLocks noChangeArrowheads="1"/>
          </p:cNvSpPr>
          <p:nvPr/>
        </p:nvSpPr>
        <p:spPr bwMode="auto">
          <a:xfrm>
            <a:off x="631825" y="2636838"/>
            <a:ext cx="8572500"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 SI BIEN ES IMPORTANTE A LA HORA DE SELECCIONAR UNA MUESTRA SU TA-MAÑO (CANTIDAD), NO LO ES MENOS IMPORTANTE SU CALIDAD. PARA QUE UNA MUESTRA SEA REPRESENTATIVA DE LA POBLACIÓN DE ESTUDIO, ES IMPORTANTE TENER CLARO QUE EL TAMAÑO DE LA MUESTRA POR SI SOLO NO GARANTIZA EL PROPÓSITO DE HACER DEDUCCIONES ADECUADAS, PUES LA MUESTRA DEBE SER SELECCIONADA SEGÚN DETERMINADOS PRINCIPIOS O MÉTODOS DE MUESTREO, QUE RESPONDAN A LAS CONDICIONES ESPECÍFICAS DE LA POBLACIÓN DE ESTUDIO LO MÁS FIELMENTE POSIBLE.</a:t>
            </a:r>
          </a:p>
        </p:txBody>
      </p:sp>
      <p:sp>
        <p:nvSpPr>
          <p:cNvPr id="10" name="Rectangle 5"/>
          <p:cNvSpPr>
            <a:spLocks noChangeArrowheads="1"/>
          </p:cNvSpPr>
          <p:nvPr/>
        </p:nvSpPr>
        <p:spPr bwMode="auto">
          <a:xfrm>
            <a:off x="631825" y="5410200"/>
            <a:ext cx="85725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00"/>
                </a:solidFill>
                <a:cs typeface="Tahoma" panose="020B0604030504040204" pitchFamily="34" charset="0"/>
              </a:rPr>
              <a:t>POR LO TANTO LA CALIDAD DEPENDE DEL MÉTODO DE SELECCIÓN DE LOS ELEMENTOS DE LA MUESTRA, ES DECIR DEL MÉTODO DE MUESTREO QUE SE EMPLEE.</a:t>
            </a:r>
          </a:p>
        </p:txBody>
      </p:sp>
    </p:spTree>
    <p:extLst>
      <p:ext uri="{BB962C8B-B14F-4D97-AF65-F5344CB8AC3E}">
        <p14:creationId xmlns:p14="http://schemas.microsoft.com/office/powerpoint/2010/main" val="2404723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edge">
                                      <p:cBhvr>
                                        <p:cTn id="12" dur="2000"/>
                                        <p:tgtEl>
                                          <p:spTgt spid="1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edge">
                                      <p:cBhvr>
                                        <p:cTn id="17"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Rectángulo"/>
          <p:cNvSpPr>
            <a:spLocks noChangeArrowheads="1"/>
          </p:cNvSpPr>
          <p:nvPr/>
        </p:nvSpPr>
        <p:spPr bwMode="auto">
          <a:xfrm>
            <a:off x="646113" y="1125538"/>
            <a:ext cx="8628062"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a:solidFill>
                  <a:srgbClr val="00007D"/>
                </a:solidFill>
                <a:cs typeface="Tahoma" panose="020B0604030504040204" pitchFamily="34" charset="0"/>
              </a:rPr>
              <a:t>MUESTREO NO PROBABILÍSTICO O A CONVENENCIA: </a:t>
            </a:r>
            <a:r>
              <a:rPr lang="es-ES" b="1"/>
              <a:t>EL INVESTIGADOR ESCOGE QUIÉNES FORMARÁN PARTE DE SU MUESTRA. EN ESTE TIPO DE MUESTREO </a:t>
            </a:r>
            <a:r>
              <a:rPr lang="es-ES" b="1">
                <a:solidFill>
                  <a:srgbClr val="000000"/>
                </a:solidFill>
                <a:cs typeface="Tahoma" panose="020B0604030504040204" pitchFamily="34" charset="0"/>
              </a:rPr>
              <a:t> LA MUESTRA NO SE SELECCIONA AL AZAR Y POR LO TANTO NO SERÁ </a:t>
            </a:r>
            <a:r>
              <a:rPr lang="es-ES" b="1">
                <a:solidFill>
                  <a:schemeClr val="bg2"/>
                </a:solidFill>
                <a:cs typeface="Tahoma" panose="020B0604030504040204" pitchFamily="34" charset="0"/>
              </a:rPr>
              <a:t>POSIBLE VALORAR EL ERROR DE MUESTREO, NI LA PRECISIÓN DE LOS RESULTADOS</a:t>
            </a:r>
            <a:r>
              <a:rPr lang="es-ES" b="1">
                <a:solidFill>
                  <a:srgbClr val="000000"/>
                </a:solidFill>
                <a:cs typeface="Tahoma" panose="020B0604030504040204" pitchFamily="34" charset="0"/>
              </a:rPr>
              <a:t>. ESTE TIPO DE MUESTREO ES CARACTERÍSTICO DE LAS INVESTIGACIONES DE CORTE CUANTITATIVO.</a:t>
            </a:r>
            <a:r>
              <a:rPr lang="es-ES"/>
              <a:t> </a:t>
            </a:r>
            <a:r>
              <a:rPr lang="es-ES" b="1"/>
              <a:t>POR EJEMPLO: UD. TIENE UN TIPO DE FÁRMACO (MUY COSTOSO) DEL QUE, POR ALGUNA RAZÓN, SOLO CUENTA CON 15 FRASCOS, POR LO QUE DEBERÁ ELEGIR A 15 PACIENTES, CONVENIENTEMENTE LOS MÁS AFECTADOS, PORQUE CONOCE SOBRE LA EFICACIA DEL MISMO.</a:t>
            </a:r>
          </a:p>
        </p:txBody>
      </p:sp>
      <p:sp>
        <p:nvSpPr>
          <p:cNvPr id="69635" name="Text Box 4"/>
          <p:cNvSpPr txBox="1">
            <a:spLocks noChangeArrowheads="1"/>
          </p:cNvSpPr>
          <p:nvPr/>
        </p:nvSpPr>
        <p:spPr bwMode="auto">
          <a:xfrm>
            <a:off x="1857375" y="476250"/>
            <a:ext cx="6008688"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a:spcBef>
                <a:spcPct val="0"/>
              </a:spcBef>
              <a:buClrTx/>
              <a:buSzTx/>
              <a:buFontTx/>
              <a:buNone/>
            </a:pPr>
            <a:r>
              <a:rPr lang="es-ES" sz="3200" b="1">
                <a:solidFill>
                  <a:srgbClr val="00007D"/>
                </a:solidFill>
                <a:latin typeface="Calibri" panose="020F0502020204030204" pitchFamily="34" charset="0"/>
              </a:rPr>
              <a:t>MUESTREO. CONCEPTOS BÁSICOS</a:t>
            </a:r>
            <a:endParaRPr lang="es-ES" sz="3200">
              <a:solidFill>
                <a:srgbClr val="00007D"/>
              </a:solidFill>
              <a:latin typeface="Calibri" panose="020F0502020204030204" pitchFamily="34" charset="0"/>
            </a:endParaRPr>
          </a:p>
        </p:txBody>
      </p:sp>
      <p:sp>
        <p:nvSpPr>
          <p:cNvPr id="10" name="1 Rectángulo"/>
          <p:cNvSpPr>
            <a:spLocks noChangeArrowheads="1"/>
          </p:cNvSpPr>
          <p:nvPr/>
        </p:nvSpPr>
        <p:spPr bwMode="auto">
          <a:xfrm>
            <a:off x="646113" y="4292600"/>
            <a:ext cx="8628062"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eaLnBrk="0" fontAlgn="base" hangingPunct="0">
              <a:spcBef>
                <a:spcPct val="0"/>
              </a:spcBef>
              <a:spcAft>
                <a:spcPct val="0"/>
              </a:spcAft>
              <a:defRPr sz="2000">
                <a:solidFill>
                  <a:schemeClr val="tx1"/>
                </a:solidFill>
                <a:latin typeface="Calibri" panose="020F0502020204030204" pitchFamily="34" charset="0"/>
              </a:defRPr>
            </a:lvl6pPr>
            <a:lvl7pPr marL="2971800" indent="-228600" eaLnBrk="0" fontAlgn="base" hangingPunct="0">
              <a:spcBef>
                <a:spcPct val="0"/>
              </a:spcBef>
              <a:spcAft>
                <a:spcPct val="0"/>
              </a:spcAft>
              <a:defRPr sz="2000">
                <a:solidFill>
                  <a:schemeClr val="tx1"/>
                </a:solidFill>
                <a:latin typeface="Calibri" panose="020F0502020204030204" pitchFamily="34" charset="0"/>
              </a:defRPr>
            </a:lvl7pPr>
            <a:lvl8pPr marL="3429000" indent="-228600" eaLnBrk="0" fontAlgn="base" hangingPunct="0">
              <a:spcBef>
                <a:spcPct val="0"/>
              </a:spcBef>
              <a:spcAft>
                <a:spcPct val="0"/>
              </a:spcAft>
              <a:defRPr sz="2000">
                <a:solidFill>
                  <a:schemeClr val="tx1"/>
                </a:solidFill>
                <a:latin typeface="Calibri" panose="020F0502020204030204" pitchFamily="34" charset="0"/>
              </a:defRPr>
            </a:lvl8pPr>
            <a:lvl9pPr marL="3886200" indent="-228600" eaLnBrk="0" fontAlgn="base" hangingPunct="0">
              <a:spcBef>
                <a:spcPct val="0"/>
              </a:spcBef>
              <a:spcAft>
                <a:spcPct val="0"/>
              </a:spcAft>
              <a:defRPr sz="2000">
                <a:solidFill>
                  <a:schemeClr val="tx1"/>
                </a:solidFill>
                <a:latin typeface="Calibri" panose="020F0502020204030204" pitchFamily="34" charset="0"/>
              </a:defRPr>
            </a:lvl9pPr>
          </a:lstStyle>
          <a:p>
            <a:pPr algn="just"/>
            <a:r>
              <a:rPr lang="es-ES" b="1" dirty="0">
                <a:solidFill>
                  <a:srgbClr val="00007D"/>
                </a:solidFill>
                <a:cs typeface="Tahoma" panose="020B0604030504040204" pitchFamily="34" charset="0"/>
              </a:rPr>
              <a:t>MUESTREO PROBABILÍSTICO: </a:t>
            </a:r>
            <a:r>
              <a:rPr lang="es-ES" b="1" dirty="0">
                <a:solidFill>
                  <a:srgbClr val="000000"/>
                </a:solidFill>
                <a:cs typeface="Tahoma" panose="020B0604030504040204" pitchFamily="34" charset="0"/>
              </a:rPr>
              <a:t>AQUELLOS EN QUE LOS ELEMENTOS DE LA MUESTRA SE SELECCIONA ALEATORIAMENTE Y POR LO TANTO SERÁ </a:t>
            </a:r>
            <a:r>
              <a:rPr lang="es-ES" b="1" dirty="0">
                <a:solidFill>
                  <a:schemeClr val="bg2"/>
                </a:solidFill>
                <a:cs typeface="Tahoma" panose="020B0604030504040204" pitchFamily="34" charset="0"/>
              </a:rPr>
              <a:t>POSIBLE VALORAR EL ERROR DE MUESTREO Y POR ENDE LA PRECISIÓN DE LOS RESUL-TADOS</a:t>
            </a:r>
            <a:r>
              <a:rPr lang="es-ES" b="1" dirty="0">
                <a:solidFill>
                  <a:srgbClr val="000000"/>
                </a:solidFill>
                <a:cs typeface="Tahoma" panose="020B0604030504040204" pitchFamily="34" charset="0"/>
              </a:rPr>
              <a:t>, OBTENIÉNDOSE ASÍ UNA MUESTRA REPRESENTATIVA DE LA POBLACIÓN EN ESTUDIO. ESTE TIPO DE MUESTREO ES CARACTERÍSTICO DE LAS INVESTI-GACIONES DE CORTE CUANTITATIVO</a:t>
            </a:r>
            <a:r>
              <a:rPr lang="es-ES" b="1" dirty="0" smtClean="0">
                <a:solidFill>
                  <a:srgbClr val="000000"/>
                </a:solidFill>
                <a:cs typeface="Tahoma" panose="020B0604030504040204" pitchFamily="34" charset="0"/>
              </a:rPr>
              <a:t>. MSA, MS, MAE, MC.</a:t>
            </a:r>
            <a:endParaRPr lang="es-ES" b="1" dirty="0">
              <a:solidFill>
                <a:srgbClr val="000000"/>
              </a:solidFill>
              <a:cs typeface="Tahoma" panose="020B0604030504040204" pitchFamily="34" charset="0"/>
            </a:endParaRPr>
          </a:p>
        </p:txBody>
      </p:sp>
    </p:spTree>
    <p:extLst>
      <p:ext uri="{BB962C8B-B14F-4D97-AF65-F5344CB8AC3E}">
        <p14:creationId xmlns:p14="http://schemas.microsoft.com/office/powerpoint/2010/main" val="3169988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6" name="Rectangle 8"/>
          <p:cNvSpPr>
            <a:spLocks noChangeArrowheads="1"/>
          </p:cNvSpPr>
          <p:nvPr/>
        </p:nvSpPr>
        <p:spPr bwMode="auto">
          <a:xfrm>
            <a:off x="632520" y="1196752"/>
            <a:ext cx="86423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altLang="es-ES" sz="2200" b="1" dirty="0">
                <a:solidFill>
                  <a:schemeClr val="bg2"/>
                </a:solidFill>
                <a:latin typeface="Calibri" panose="020F0502020204030204" pitchFamily="34" charset="0"/>
                <a:cs typeface="Calibri" panose="020F0502020204030204" pitchFamily="34" charset="0"/>
              </a:rPr>
              <a:t>MUESTRA (S): </a:t>
            </a:r>
            <a:r>
              <a:rPr lang="es-MX" altLang="es-ES" sz="2200" b="1" dirty="0">
                <a:latin typeface="Calibri" panose="020F0502020204030204" pitchFamily="34" charset="0"/>
                <a:cs typeface="Calibri" panose="020F0502020204030204" pitchFamily="34" charset="0"/>
              </a:rPr>
              <a:t>SUBCONJUNTO DE ELEMENTOS DE UNA POBLACIÓN QUE TIENEN AL MENOS UNA CARACTERÍSTICA EN COMÚN QUE SE DESEA ESTUDIAR, </a:t>
            </a:r>
            <a:r>
              <a:rPr lang="es-MX" altLang="es-ES" sz="2200" b="1" u="sng" dirty="0">
                <a:solidFill>
                  <a:schemeClr val="bg2"/>
                </a:solidFill>
                <a:latin typeface="Calibri" panose="020F0502020204030204" pitchFamily="34" charset="0"/>
                <a:cs typeface="Calibri" panose="020F0502020204030204" pitchFamily="34" charset="0"/>
              </a:rPr>
              <a:t>DEFINIDAS EN TIEMPO Y ESPACIO,</a:t>
            </a:r>
            <a:r>
              <a:rPr lang="es-MX" altLang="es-ES" sz="2200" b="1" dirty="0">
                <a:latin typeface="Calibri" panose="020F0502020204030204" pitchFamily="34" charset="0"/>
                <a:cs typeface="Calibri" panose="020F0502020204030204" pitchFamily="34" charset="0"/>
              </a:rPr>
              <a:t> QUE DEBE REPRESENTAR ADECUADAMENTE A LA POBLACIÓN</a:t>
            </a:r>
            <a:r>
              <a:rPr lang="es-MX" altLang="es-ES" sz="2200" b="1" dirty="0">
                <a:solidFill>
                  <a:schemeClr val="bg2"/>
                </a:solidFill>
                <a:latin typeface="Calibri" panose="020F0502020204030204" pitchFamily="34" charset="0"/>
                <a:cs typeface="Calibri" panose="020F0502020204030204" pitchFamily="34" charset="0"/>
              </a:rPr>
              <a:t>.</a:t>
            </a:r>
            <a:endParaRPr lang="es-ES" altLang="es-ES" sz="2200" b="1" dirty="0">
              <a:solidFill>
                <a:schemeClr val="bg2"/>
              </a:solidFill>
              <a:latin typeface="Calibri" panose="020F0502020204030204" pitchFamily="34" charset="0"/>
              <a:cs typeface="Calibri" panose="020F0502020204030204" pitchFamily="34" charset="0"/>
            </a:endParaRPr>
          </a:p>
        </p:txBody>
      </p:sp>
      <p:sp>
        <p:nvSpPr>
          <p:cNvPr id="10" name="Rectangle 10"/>
          <p:cNvSpPr>
            <a:spLocks noChangeArrowheads="1"/>
          </p:cNvSpPr>
          <p:nvPr/>
        </p:nvSpPr>
        <p:spPr bwMode="auto">
          <a:xfrm>
            <a:off x="651303" y="2758863"/>
            <a:ext cx="86423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a:spcBef>
                <a:spcPct val="0"/>
              </a:spcBef>
              <a:buClrTx/>
              <a:buSzTx/>
              <a:buFont typeface="Wingdings" panose="05000000000000000000" pitchFamily="2" charset="2"/>
              <a:buNone/>
            </a:pPr>
            <a:r>
              <a:rPr lang="es-MX" altLang="es-ES" sz="2200" b="1" dirty="0" smtClean="0">
                <a:solidFill>
                  <a:schemeClr val="bg2"/>
                </a:solidFill>
                <a:latin typeface="Calibri" panose="020F0502020204030204" pitchFamily="34" charset="0"/>
                <a:cs typeface="Calibri" panose="020F0502020204030204" pitchFamily="34" charset="0"/>
              </a:rPr>
              <a:t>PARÁMETROS Y ESTADÍGRAFOS: </a:t>
            </a:r>
            <a:r>
              <a:rPr lang="es-MX" altLang="es-ES" sz="2200" b="1" dirty="0">
                <a:latin typeface="Calibri" panose="020F0502020204030204" pitchFamily="34" charset="0"/>
                <a:cs typeface="Calibri" panose="020F0502020204030204" pitchFamily="34" charset="0"/>
              </a:rPr>
              <a:t>FUNCIONES DEFINIDAS EN </a:t>
            </a:r>
            <a:r>
              <a:rPr lang="es-MX" altLang="es-ES" sz="2200" b="1" dirty="0">
                <a:solidFill>
                  <a:schemeClr val="bg2"/>
                </a:solidFill>
                <a:latin typeface="Calibri" panose="020F0502020204030204" pitchFamily="34" charset="0"/>
                <a:cs typeface="Calibri" panose="020F0502020204030204" pitchFamily="34" charset="0"/>
              </a:rPr>
              <a:t>LA </a:t>
            </a:r>
            <a:r>
              <a:rPr lang="es-MX" altLang="es-ES" sz="2200" b="1" dirty="0" smtClean="0">
                <a:solidFill>
                  <a:schemeClr val="bg2"/>
                </a:solidFill>
                <a:latin typeface="Calibri" panose="020F0502020204030204" pitchFamily="34" charset="0"/>
                <a:cs typeface="Calibri" panose="020F0502020204030204" pitchFamily="34" charset="0"/>
              </a:rPr>
              <a:t>POBLACIÓN</a:t>
            </a:r>
            <a:r>
              <a:rPr lang="es-MX" altLang="es-ES" sz="2200" b="1" dirty="0">
                <a:latin typeface="Calibri" panose="020F0502020204030204" pitchFamily="34" charset="0"/>
                <a:cs typeface="Calibri" panose="020F0502020204030204" pitchFamily="34" charset="0"/>
              </a:rPr>
              <a:t> </a:t>
            </a:r>
            <a:r>
              <a:rPr lang="es-MX" altLang="es-ES" sz="2200" b="1" dirty="0" smtClean="0">
                <a:latin typeface="Calibri" panose="020F0502020204030204" pitchFamily="34" charset="0"/>
                <a:cs typeface="Calibri" panose="020F0502020204030204" pitchFamily="34" charset="0"/>
              </a:rPr>
              <a:t>Y EN LA MUESTRA RESPECTIVAMENTE.</a:t>
            </a:r>
            <a:endParaRPr lang="es-MX" altLang="es-ES" sz="2200" b="1" dirty="0">
              <a:latin typeface="Calibri" panose="020F0502020204030204" pitchFamily="34" charset="0"/>
              <a:cs typeface="Calibri" panose="020F0502020204030204" pitchFamily="34" charset="0"/>
            </a:endParaRPr>
          </a:p>
        </p:txBody>
      </p:sp>
      <p:sp>
        <p:nvSpPr>
          <p:cNvPr id="8" name="Rectangle 8"/>
          <p:cNvSpPr>
            <a:spLocks noChangeArrowheads="1"/>
          </p:cNvSpPr>
          <p:nvPr/>
        </p:nvSpPr>
        <p:spPr bwMode="auto">
          <a:xfrm>
            <a:off x="628607" y="3926666"/>
            <a:ext cx="864235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None/>
            </a:pPr>
            <a:r>
              <a:rPr lang="es-MX" altLang="es-ES" sz="2200" b="1" dirty="0">
                <a:solidFill>
                  <a:schemeClr val="bg2"/>
                </a:solidFill>
                <a:latin typeface="Calibri" panose="020F0502020204030204" pitchFamily="34" charset="0"/>
                <a:cs typeface="Calibri" panose="020F0502020204030204" pitchFamily="34" charset="0"/>
              </a:rPr>
              <a:t>VARIABLES:</a:t>
            </a:r>
            <a:r>
              <a:rPr lang="es-ES" sz="2200" b="1" dirty="0">
                <a:latin typeface="Calibri" panose="020F0502020204030204" pitchFamily="34" charset="0"/>
              </a:rPr>
              <a:t> CARACTERÍSTICA O </a:t>
            </a:r>
            <a:r>
              <a:rPr lang="es-ES" sz="2200" b="1" dirty="0" smtClean="0">
                <a:latin typeface="Calibri" panose="020F0502020204030204" pitchFamily="34" charset="0"/>
              </a:rPr>
              <a:t>CUALIDADES DE UN ELEMENTO (PERSONA, ANIMAL U OBJETO), QUE PUEDEN </a:t>
            </a:r>
            <a:r>
              <a:rPr lang="es-ES" sz="2200" b="1" dirty="0">
                <a:latin typeface="Calibri" panose="020F0502020204030204" pitchFamily="34" charset="0"/>
              </a:rPr>
              <a:t>SUFRIR CAMBIOS, AL SER OBJETO DE ANÁLISIS, </a:t>
            </a:r>
            <a:r>
              <a:rPr lang="es-ES" sz="2200" b="1" dirty="0" smtClean="0">
                <a:latin typeface="Calibri" panose="020F0502020204030204" pitchFamily="34" charset="0"/>
              </a:rPr>
              <a:t>MEDICIÓN</a:t>
            </a:r>
            <a:r>
              <a:rPr lang="es-ES" sz="2200" b="1" dirty="0">
                <a:latin typeface="Calibri" panose="020F0502020204030204" pitchFamily="34" charset="0"/>
              </a:rPr>
              <a:t>, MANIPULACIÓN O CONTROL EN UNA INVESTIGACIÓN.</a:t>
            </a:r>
            <a:endParaRPr lang="es-ES" altLang="es-ES" sz="2200" b="1" dirty="0">
              <a:latin typeface="Calibri" panose="020F0502020204030204" pitchFamily="34" charset="0"/>
              <a:cs typeface="Calibri" panose="020F0502020204030204" pitchFamily="34" charset="0"/>
            </a:endParaRPr>
          </a:p>
        </p:txBody>
      </p:sp>
      <p:sp>
        <p:nvSpPr>
          <p:cNvPr id="9" name="Rectangle 5"/>
          <p:cNvSpPr>
            <a:spLocks noChangeArrowheads="1"/>
          </p:cNvSpPr>
          <p:nvPr/>
        </p:nvSpPr>
        <p:spPr bwMode="auto">
          <a:xfrm>
            <a:off x="654503" y="5534280"/>
            <a:ext cx="465853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altLang="es-ES" sz="2200" b="1" dirty="0">
                <a:solidFill>
                  <a:schemeClr val="bg2"/>
                </a:solidFill>
                <a:latin typeface="Calibri" panose="020F0502020204030204" pitchFamily="34" charset="0"/>
                <a:cs typeface="Calibri" panose="020F0502020204030204" pitchFamily="34" charset="0"/>
              </a:rPr>
              <a:t>MODALIDADES: </a:t>
            </a:r>
            <a:r>
              <a:rPr lang="es-MX" altLang="es-ES" sz="2200" b="1" dirty="0">
                <a:latin typeface="Calibri" panose="020F0502020204030204" pitchFamily="34" charset="0"/>
                <a:cs typeface="Calibri" panose="020F0502020204030204" pitchFamily="34" charset="0"/>
              </a:rPr>
              <a:t>DIFERENTES </a:t>
            </a:r>
            <a:r>
              <a:rPr lang="es-MX" altLang="es-ES" sz="2200" b="1" dirty="0" smtClean="0">
                <a:latin typeface="Calibri" panose="020F0502020204030204" pitchFamily="34" charset="0"/>
                <a:cs typeface="Calibri" panose="020F0502020204030204" pitchFamily="34" charset="0"/>
              </a:rPr>
              <a:t>SITUA-CIONES </a:t>
            </a:r>
            <a:r>
              <a:rPr lang="es-MX" altLang="es-ES" sz="2200" b="1" dirty="0">
                <a:latin typeface="Calibri" panose="020F0502020204030204" pitchFamily="34" charset="0"/>
                <a:cs typeface="Calibri" panose="020F0502020204030204" pitchFamily="34" charset="0"/>
              </a:rPr>
              <a:t>POSIBLES DE </a:t>
            </a:r>
            <a:r>
              <a:rPr lang="es-MX" altLang="es-ES" sz="2200" b="1" dirty="0" smtClean="0">
                <a:latin typeface="Calibri" panose="020F0502020204030204" pitchFamily="34" charset="0"/>
                <a:cs typeface="Calibri" panose="020F0502020204030204" pitchFamily="34" charset="0"/>
              </a:rPr>
              <a:t>UNA </a:t>
            </a:r>
            <a:r>
              <a:rPr lang="es-MX" altLang="es-ES" sz="2200" b="1" dirty="0">
                <a:latin typeface="Calibri" panose="020F0502020204030204" pitchFamily="34" charset="0"/>
                <a:cs typeface="Calibri" panose="020F0502020204030204" pitchFamily="34" charset="0"/>
              </a:rPr>
              <a:t>VARIABLE.</a:t>
            </a:r>
            <a:endParaRPr lang="es-ES" altLang="es-ES" sz="2200" b="1" dirty="0">
              <a:latin typeface="Calibri" panose="020F0502020204030204" pitchFamily="34" charset="0"/>
              <a:cs typeface="Calibri" panose="020F0502020204030204" pitchFamily="34" charset="0"/>
            </a:endParaRPr>
          </a:p>
        </p:txBody>
      </p:sp>
      <p:sp>
        <p:nvSpPr>
          <p:cNvPr id="12" name="Rectangle 6"/>
          <p:cNvSpPr>
            <a:spLocks noChangeArrowheads="1"/>
          </p:cNvSpPr>
          <p:nvPr/>
        </p:nvSpPr>
        <p:spPr bwMode="auto">
          <a:xfrm>
            <a:off x="5673080" y="5539879"/>
            <a:ext cx="359787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FontTx/>
              <a:buNone/>
            </a:pPr>
            <a:r>
              <a:rPr lang="es-MX" altLang="es-ES" sz="2200" b="1" dirty="0">
                <a:solidFill>
                  <a:schemeClr val="bg2"/>
                </a:solidFill>
                <a:latin typeface="Calibri" panose="020F0502020204030204" pitchFamily="34" charset="0"/>
                <a:cs typeface="Calibri" panose="020F0502020204030204" pitchFamily="34" charset="0"/>
              </a:rPr>
              <a:t>CLASES: </a:t>
            </a:r>
            <a:r>
              <a:rPr lang="es-MX" altLang="es-ES" sz="2200" b="1" dirty="0">
                <a:latin typeface="Calibri" panose="020F0502020204030204" pitchFamily="34" charset="0"/>
                <a:cs typeface="Calibri" panose="020F0502020204030204" pitchFamily="34" charset="0"/>
              </a:rPr>
              <a:t>CONJUNTO DE UNA O MÁS </a:t>
            </a:r>
            <a:r>
              <a:rPr lang="es-MX" altLang="es-ES" sz="2200" b="1" dirty="0" smtClean="0">
                <a:latin typeface="Calibri" panose="020F0502020204030204" pitchFamily="34" charset="0"/>
                <a:cs typeface="Calibri" panose="020F0502020204030204" pitchFamily="34" charset="0"/>
              </a:rPr>
              <a:t>MODALIDADES</a:t>
            </a:r>
            <a:r>
              <a:rPr lang="es-MX" altLang="es-ES" sz="2200" b="1" dirty="0">
                <a:latin typeface="Calibri" panose="020F0502020204030204" pitchFamily="34" charset="0"/>
                <a:cs typeface="Calibri" panose="020F0502020204030204" pitchFamily="34" charset="0"/>
              </a:rPr>
              <a:t>.</a:t>
            </a:r>
          </a:p>
        </p:txBody>
      </p:sp>
      <p:sp>
        <p:nvSpPr>
          <p:cNvPr id="13" name="Text Box 4"/>
          <p:cNvSpPr txBox="1">
            <a:spLocks noChangeArrowheads="1"/>
          </p:cNvSpPr>
          <p:nvPr/>
        </p:nvSpPr>
        <p:spPr bwMode="auto">
          <a:xfrm>
            <a:off x="983836" y="373472"/>
            <a:ext cx="80736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eaLnBrk="1" hangingPunct="1">
              <a:spcBef>
                <a:spcPct val="0"/>
              </a:spcBef>
              <a:buClrTx/>
              <a:buSzTx/>
              <a:buFontTx/>
              <a:buNone/>
            </a:pPr>
            <a:r>
              <a:rPr lang="es-MX" altLang="es-ES" sz="3600" b="1" dirty="0">
                <a:solidFill>
                  <a:schemeClr val="bg2"/>
                </a:solidFill>
                <a:latin typeface="Calibri" pitchFamily="34" charset="0"/>
              </a:rPr>
              <a:t>CONCEPTOS BÁSICOS  DE LA ESTADÍSTICA</a:t>
            </a:r>
            <a:endParaRPr lang="es-ES" altLang="es-ES" sz="3600" b="1" dirty="0">
              <a:solidFill>
                <a:schemeClr val="bg2"/>
              </a:solidFill>
              <a:latin typeface="Calibri" pitchFamily="34" charset="0"/>
            </a:endParaRPr>
          </a:p>
        </p:txBody>
      </p:sp>
    </p:spTree>
    <p:extLst>
      <p:ext uri="{BB962C8B-B14F-4D97-AF65-F5344CB8AC3E}">
        <p14:creationId xmlns:p14="http://schemas.microsoft.com/office/powerpoint/2010/main" val="282683236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6"/>
                                        </p:tgtEl>
                                        <p:attrNameLst>
                                          <p:attrName>style.visibility</p:attrName>
                                        </p:attrNameLst>
                                      </p:cBhvr>
                                      <p:to>
                                        <p:strVal val="visible"/>
                                      </p:to>
                                    </p:set>
                                    <p:anim calcmode="lin" valueType="num">
                                      <p:cBhvr additive="base">
                                        <p:cTn id="7" dur="500" fill="hold"/>
                                        <p:tgtEl>
                                          <p:spTgt spid="48136"/>
                                        </p:tgtEl>
                                        <p:attrNameLst>
                                          <p:attrName>ppt_x</p:attrName>
                                        </p:attrNameLst>
                                      </p:cBhvr>
                                      <p:tavLst>
                                        <p:tav tm="0">
                                          <p:val>
                                            <p:strVal val="0-#ppt_w/2"/>
                                          </p:val>
                                        </p:tav>
                                        <p:tav tm="100000">
                                          <p:val>
                                            <p:strVal val="#ppt_x"/>
                                          </p:val>
                                        </p:tav>
                                      </p:tavLst>
                                    </p:anim>
                                    <p:anim calcmode="lin" valueType="num">
                                      <p:cBhvr additive="base">
                                        <p:cTn id="8" dur="500" fill="hold"/>
                                        <p:tgtEl>
                                          <p:spTgt spid="4813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0-#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6" grpId="0" autoUpdateAnimBg="0"/>
      <p:bldP spid="10" grpId="0" autoUpdateAnimBg="0"/>
      <p:bldP spid="8" grpId="0" autoUpdateAnimBg="0"/>
      <p:bldP spid="9" grpId="0" autoUpdateAnimBg="0"/>
      <p:bldP spid="1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267" name="Picture 3" descr="AG00090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53910" y="3033217"/>
            <a:ext cx="40005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269" name="Text Box 5"/>
          <p:cNvSpPr txBox="1">
            <a:spLocks noChangeArrowheads="1"/>
          </p:cNvSpPr>
          <p:nvPr/>
        </p:nvSpPr>
        <p:spPr bwMode="auto">
          <a:xfrm>
            <a:off x="632520" y="1052736"/>
            <a:ext cx="864096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50000"/>
              </a:spcBef>
              <a:buClrTx/>
              <a:buSzTx/>
              <a:buNone/>
            </a:pPr>
            <a:r>
              <a:rPr lang="es-MX" altLang="es-ES" sz="2400" b="1" dirty="0">
                <a:solidFill>
                  <a:schemeClr val="bg2"/>
                </a:solidFill>
                <a:latin typeface="Calibri" panose="020F0502020204030204" pitchFamily="34" charset="0"/>
                <a:cs typeface="Calibri" panose="020F0502020204030204" pitchFamily="34" charset="0"/>
              </a:rPr>
              <a:t>CUALITATIVAS: </a:t>
            </a:r>
            <a:r>
              <a:rPr lang="es-MX" altLang="es-ES" sz="2400" b="1" dirty="0">
                <a:latin typeface="Calibri" panose="020F0502020204030204" pitchFamily="34" charset="0"/>
                <a:cs typeface="Calibri" panose="020F0502020204030204" pitchFamily="34" charset="0"/>
                <a:sym typeface="Symbol" panose="05050102010706020507" pitchFamily="18" charset="2"/>
              </a:rPr>
              <a:t>CUANDO LAS DIFERENCIAS ENTRE LOS </a:t>
            </a:r>
            <a:r>
              <a:rPr lang="es-MX" altLang="es-ES" sz="2400" b="1" dirty="0" smtClean="0">
                <a:latin typeface="Calibri" panose="020F0502020204030204" pitchFamily="34" charset="0"/>
                <a:cs typeface="Calibri" panose="020F0502020204030204" pitchFamily="34" charset="0"/>
                <a:sym typeface="Symbol" panose="05050102010706020507" pitchFamily="18" charset="2"/>
              </a:rPr>
              <a:t>ELEMENTOS (PERSONAS, ANIMALES U OBJETOS), </a:t>
            </a:r>
            <a:r>
              <a:rPr lang="es-MX" altLang="es-ES" sz="2400" b="1" dirty="0">
                <a:latin typeface="Calibri" panose="020F0502020204030204" pitchFamily="34" charset="0"/>
                <a:cs typeface="Calibri" panose="020F0502020204030204" pitchFamily="34" charset="0"/>
                <a:sym typeface="Symbol" panose="05050102010706020507" pitchFamily="18" charset="2"/>
              </a:rPr>
              <a:t>SON </a:t>
            </a:r>
            <a:r>
              <a:rPr lang="es-MX" altLang="es-ES" sz="2400" b="1" dirty="0" smtClean="0">
                <a:latin typeface="Calibri" panose="020F0502020204030204" pitchFamily="34" charset="0"/>
                <a:cs typeface="Calibri" panose="020F0502020204030204" pitchFamily="34" charset="0"/>
                <a:sym typeface="Symbol" panose="05050102010706020507" pitchFamily="18" charset="2"/>
              </a:rPr>
              <a:t>ATRIBUTOS NO </a:t>
            </a:r>
            <a:r>
              <a:rPr lang="es-MX" altLang="es-ES" sz="2400" b="1" dirty="0">
                <a:latin typeface="Calibri" panose="020F0502020204030204" pitchFamily="34" charset="0"/>
                <a:cs typeface="Calibri" panose="020F0502020204030204" pitchFamily="34" charset="0"/>
                <a:sym typeface="Symbol" panose="05050102010706020507" pitchFamily="18" charset="2"/>
              </a:rPr>
              <a:t>MEDIBLES EN TÉRMINOS NUMÉRICOS. </a:t>
            </a:r>
            <a:r>
              <a:rPr lang="es-MX" altLang="es-ES" sz="2400" b="1" dirty="0" smtClean="0">
                <a:solidFill>
                  <a:schemeClr val="bg2"/>
                </a:solidFill>
                <a:latin typeface="Calibri" panose="020F0502020204030204" pitchFamily="34" charset="0"/>
                <a:cs typeface="Calibri" panose="020F0502020204030204" pitchFamily="34" charset="0"/>
                <a:sym typeface="Symbol" panose="05050102010706020507" pitchFamily="18" charset="2"/>
              </a:rPr>
              <a:t>EJEMPLOS EN PERSONAS:</a:t>
            </a:r>
            <a:r>
              <a:rPr lang="es-MX" altLang="es-ES" sz="2400" b="1" dirty="0" smtClean="0">
                <a:latin typeface="Calibri" panose="020F0502020204030204" pitchFamily="34" charset="0"/>
                <a:cs typeface="Calibri" panose="020F0502020204030204" pitchFamily="34" charset="0"/>
                <a:sym typeface="Symbol" panose="05050102010706020507" pitchFamily="18" charset="2"/>
              </a:rPr>
              <a:t>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EL SEXO</a:t>
            </a:r>
            <a:r>
              <a:rPr lang="es-MX" altLang="es-ES" sz="2400" b="1" u="sng" dirty="0">
                <a:latin typeface="Calibri" panose="020F0502020204030204" pitchFamily="34" charset="0"/>
                <a:cs typeface="Calibri" panose="020F0502020204030204" pitchFamily="34" charset="0"/>
                <a:sym typeface="Symbol" panose="05050102010706020507" pitchFamily="18" charset="2"/>
              </a:rPr>
              <a:t>,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LA NACIONALIDAD</a:t>
            </a:r>
            <a:r>
              <a:rPr lang="es-MX" altLang="es-ES" sz="2400" b="1" u="sng" dirty="0">
                <a:latin typeface="Calibri" panose="020F0502020204030204" pitchFamily="34" charset="0"/>
                <a:cs typeface="Calibri" panose="020F0502020204030204" pitchFamily="34" charset="0"/>
                <a:sym typeface="Symbol" panose="05050102010706020507" pitchFamily="18" charset="2"/>
              </a:rPr>
              <a:t>,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EL COLOR </a:t>
            </a:r>
            <a:r>
              <a:rPr lang="es-MX" altLang="es-ES" sz="2400" b="1" u="sng" dirty="0">
                <a:latin typeface="Calibri" panose="020F0502020204030204" pitchFamily="34" charset="0"/>
                <a:cs typeface="Calibri" panose="020F0502020204030204" pitchFamily="34" charset="0"/>
                <a:sym typeface="Symbol" panose="05050102010706020507" pitchFamily="18" charset="2"/>
              </a:rPr>
              <a:t>DE LA PIEL,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EL NIVEL </a:t>
            </a:r>
            <a:r>
              <a:rPr lang="es-MX" altLang="es-ES" sz="2400" b="1" u="sng" dirty="0">
                <a:latin typeface="Calibri" panose="020F0502020204030204" pitchFamily="34" charset="0"/>
                <a:cs typeface="Calibri" panose="020F0502020204030204" pitchFamily="34" charset="0"/>
                <a:sym typeface="Symbol" panose="05050102010706020507" pitchFamily="18" charset="2"/>
              </a:rPr>
              <a:t>DE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ESCOLARIDAD</a:t>
            </a:r>
            <a:r>
              <a:rPr lang="es-MX" altLang="es-ES" sz="2400" b="1" u="sng" dirty="0">
                <a:latin typeface="Calibri" panose="020F0502020204030204" pitchFamily="34" charset="0"/>
                <a:cs typeface="Calibri" panose="020F0502020204030204" pitchFamily="34" charset="0"/>
                <a:sym typeface="Symbol" panose="05050102010706020507" pitchFamily="18" charset="2"/>
              </a:rPr>
              <a:t>, ETC.</a:t>
            </a:r>
            <a:endParaRPr lang="es-ES" altLang="es-ES" sz="2400" b="1" u="sng" dirty="0">
              <a:latin typeface="Calibri" panose="020F0502020204030204" pitchFamily="34" charset="0"/>
              <a:cs typeface="Calibri" panose="020F0502020204030204" pitchFamily="34" charset="0"/>
              <a:sym typeface="Symbol" panose="05050102010706020507" pitchFamily="18" charset="2"/>
            </a:endParaRPr>
          </a:p>
        </p:txBody>
      </p:sp>
      <p:sp>
        <p:nvSpPr>
          <p:cNvPr id="13" name="Text Box 6"/>
          <p:cNvSpPr txBox="1">
            <a:spLocks noChangeArrowheads="1"/>
          </p:cNvSpPr>
          <p:nvPr/>
        </p:nvSpPr>
        <p:spPr bwMode="auto">
          <a:xfrm>
            <a:off x="632520" y="3433272"/>
            <a:ext cx="3600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None/>
            </a:pPr>
            <a:r>
              <a:rPr lang="es-MX" altLang="es-ES" sz="2400" b="1" dirty="0">
                <a:solidFill>
                  <a:schemeClr val="bg2"/>
                </a:solidFill>
                <a:latin typeface="Calibri" pitchFamily="34" charset="0"/>
              </a:rPr>
              <a:t>NOMINALES: </a:t>
            </a:r>
            <a:r>
              <a:rPr lang="es-MX" altLang="es-ES" sz="2400" b="1" dirty="0" smtClean="0">
                <a:latin typeface="Calibri" panose="020F0502020204030204" pitchFamily="34" charset="0"/>
                <a:sym typeface="Symbol" panose="05050102010706020507" pitchFamily="18" charset="2"/>
              </a:rPr>
              <a:t>CUANDO SUS ATRIBUTOS NO MEDIBLES EN TÉRMINOS NUMÉRI-COS NO IMPLIQUEN OR-DEN. </a:t>
            </a:r>
            <a:r>
              <a:rPr lang="es-MX" altLang="es-ES" sz="2400" b="1" dirty="0" smtClean="0">
                <a:solidFill>
                  <a:schemeClr val="bg2"/>
                </a:solidFill>
                <a:latin typeface="Calibri" panose="020F0502020204030204" pitchFamily="34" charset="0"/>
                <a:cs typeface="Calibri" panose="020F0502020204030204" pitchFamily="34" charset="0"/>
                <a:sym typeface="Symbol" panose="05050102010706020507" pitchFamily="18" charset="2"/>
              </a:rPr>
              <a:t>EJEMPLOS</a:t>
            </a:r>
            <a:r>
              <a:rPr lang="es-MX" altLang="es-ES" sz="2400" b="1" dirty="0">
                <a:solidFill>
                  <a:schemeClr val="bg2"/>
                </a:solidFill>
                <a:latin typeface="Calibri" panose="020F0502020204030204" pitchFamily="34" charset="0"/>
                <a:cs typeface="Calibri" panose="020F0502020204030204" pitchFamily="34" charset="0"/>
                <a:sym typeface="Symbol" panose="05050102010706020507" pitchFamily="18" charset="2"/>
              </a:rPr>
              <a:t>:</a:t>
            </a:r>
            <a:r>
              <a:rPr lang="es-MX" altLang="es-ES" sz="2400" b="1" dirty="0">
                <a:latin typeface="Calibri" panose="020F0502020204030204" pitchFamily="34" charset="0"/>
                <a:cs typeface="Calibri" panose="020F0502020204030204" pitchFamily="34" charset="0"/>
                <a:sym typeface="Symbol" panose="05050102010706020507" pitchFamily="18" charset="2"/>
              </a:rPr>
              <a:t>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EL SEXO</a:t>
            </a:r>
            <a:r>
              <a:rPr lang="es-MX" altLang="es-ES" sz="2400" b="1" u="sng" dirty="0">
                <a:latin typeface="Calibri" panose="020F0502020204030204" pitchFamily="34" charset="0"/>
                <a:cs typeface="Calibri" panose="020F0502020204030204" pitchFamily="34" charset="0"/>
                <a:sym typeface="Symbol" panose="05050102010706020507" pitchFamily="18" charset="2"/>
              </a:rPr>
              <a:t>,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EL COLOR </a:t>
            </a:r>
            <a:r>
              <a:rPr lang="es-MX" altLang="es-ES" sz="2400" b="1" u="sng" dirty="0">
                <a:latin typeface="Calibri" panose="020F0502020204030204" pitchFamily="34" charset="0"/>
                <a:cs typeface="Calibri" panose="020F0502020204030204" pitchFamily="34" charset="0"/>
                <a:sym typeface="Symbol" panose="05050102010706020507" pitchFamily="18" charset="2"/>
              </a:rPr>
              <a:t>DE LA PIEL,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EL ESTADO </a:t>
            </a:r>
            <a:r>
              <a:rPr lang="es-MX" altLang="es-ES" sz="2400" b="1" u="sng" dirty="0">
                <a:latin typeface="Calibri" panose="020F0502020204030204" pitchFamily="34" charset="0"/>
                <a:cs typeface="Calibri" panose="020F0502020204030204" pitchFamily="34" charset="0"/>
                <a:sym typeface="Symbol" panose="05050102010706020507" pitchFamily="18" charset="2"/>
              </a:rPr>
              <a:t>CIVIL, ETC</a:t>
            </a:r>
            <a:r>
              <a:rPr lang="es-MX" altLang="es-ES" sz="2400" b="1" dirty="0">
                <a:latin typeface="Calibri" panose="020F0502020204030204" pitchFamily="34" charset="0"/>
                <a:cs typeface="Calibri" panose="020F0502020204030204" pitchFamily="34" charset="0"/>
                <a:sym typeface="Symbol" panose="05050102010706020507" pitchFamily="18" charset="2"/>
              </a:rPr>
              <a:t>.</a:t>
            </a:r>
          </a:p>
        </p:txBody>
      </p:sp>
      <p:sp>
        <p:nvSpPr>
          <p:cNvPr id="15" name="Text Box 6"/>
          <p:cNvSpPr txBox="1">
            <a:spLocks noChangeArrowheads="1"/>
          </p:cNvSpPr>
          <p:nvPr/>
        </p:nvSpPr>
        <p:spPr bwMode="auto">
          <a:xfrm>
            <a:off x="5673079" y="3437632"/>
            <a:ext cx="364182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None/>
            </a:pPr>
            <a:r>
              <a:rPr lang="es-MX" altLang="es-ES" sz="2400" b="1" dirty="0">
                <a:solidFill>
                  <a:schemeClr val="bg2"/>
                </a:solidFill>
                <a:latin typeface="Calibri" pitchFamily="34" charset="0"/>
              </a:rPr>
              <a:t>ORDINALES: </a:t>
            </a:r>
            <a:r>
              <a:rPr lang="es-MX" altLang="es-ES" sz="2400" b="1" dirty="0">
                <a:latin typeface="Calibri" panose="020F0502020204030204" pitchFamily="34" charset="0"/>
                <a:sym typeface="Symbol" panose="05050102010706020507" pitchFamily="18" charset="2"/>
              </a:rPr>
              <a:t>CUANDO </a:t>
            </a:r>
            <a:r>
              <a:rPr lang="es-MX" altLang="es-ES" sz="2400" b="1" dirty="0" smtClean="0">
                <a:latin typeface="Calibri" panose="020F0502020204030204" pitchFamily="34" charset="0"/>
                <a:sym typeface="Symbol" panose="05050102010706020507" pitchFamily="18" charset="2"/>
              </a:rPr>
              <a:t>SUS </a:t>
            </a:r>
            <a:r>
              <a:rPr lang="es-MX" altLang="es-ES" sz="2400" b="1" dirty="0">
                <a:latin typeface="Calibri" panose="020F0502020204030204" pitchFamily="34" charset="0"/>
                <a:sym typeface="Symbol" panose="05050102010706020507" pitchFamily="18" charset="2"/>
              </a:rPr>
              <a:t>ATRIBUTOS NO MEDIBLES EN TÉRMINOS NUMÉRI-COS </a:t>
            </a:r>
            <a:r>
              <a:rPr lang="es-MX" altLang="es-ES" sz="2400" b="1" dirty="0" smtClean="0">
                <a:latin typeface="Calibri" panose="020F0502020204030204" pitchFamily="34" charset="0"/>
                <a:sym typeface="Symbol" panose="05050102010706020507" pitchFamily="18" charset="2"/>
              </a:rPr>
              <a:t>IMPLIQUEN ORDEN. </a:t>
            </a:r>
            <a:r>
              <a:rPr lang="es-MX" altLang="es-ES" sz="2400" b="1" dirty="0" smtClean="0">
                <a:solidFill>
                  <a:schemeClr val="bg2"/>
                </a:solidFill>
                <a:latin typeface="Calibri" panose="020F0502020204030204" pitchFamily="34" charset="0"/>
                <a:cs typeface="Calibri" panose="020F0502020204030204" pitchFamily="34" charset="0"/>
                <a:sym typeface="Symbol" panose="05050102010706020507" pitchFamily="18" charset="2"/>
              </a:rPr>
              <a:t>EJEMPLOS</a:t>
            </a:r>
            <a:r>
              <a:rPr lang="es-MX" altLang="es-ES" sz="2400" b="1" dirty="0">
                <a:solidFill>
                  <a:schemeClr val="bg2"/>
                </a:solidFill>
                <a:latin typeface="Calibri" panose="020F0502020204030204" pitchFamily="34" charset="0"/>
                <a:cs typeface="Calibri" panose="020F0502020204030204" pitchFamily="34" charset="0"/>
                <a:sym typeface="Symbol" panose="05050102010706020507" pitchFamily="18" charset="2"/>
              </a:rPr>
              <a:t>:</a:t>
            </a:r>
            <a:r>
              <a:rPr lang="es-MX" altLang="es-ES" sz="2400" b="1" dirty="0">
                <a:latin typeface="Calibri" panose="020F0502020204030204" pitchFamily="34" charset="0"/>
                <a:cs typeface="Calibri" panose="020F0502020204030204" pitchFamily="34" charset="0"/>
                <a:sym typeface="Symbol" panose="05050102010706020507" pitchFamily="18" charset="2"/>
              </a:rPr>
              <a:t> </a:t>
            </a:r>
            <a:r>
              <a:rPr lang="es-MX" altLang="es-ES" sz="2400" b="1" u="sng" dirty="0">
                <a:latin typeface="Calibri" panose="020F0502020204030204" pitchFamily="34" charset="0"/>
                <a:cs typeface="Calibri" panose="020F0502020204030204" pitchFamily="34" charset="0"/>
                <a:sym typeface="Symbol" panose="05050102010706020507" pitchFamily="18" charset="2"/>
              </a:rPr>
              <a:t>NIVEL DE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DO-LOR</a:t>
            </a:r>
            <a:r>
              <a:rPr lang="es-MX" altLang="es-ES" sz="2400" b="1" u="sng" dirty="0">
                <a:latin typeface="Calibri" panose="020F0502020204030204" pitchFamily="34" charset="0"/>
                <a:cs typeface="Calibri" panose="020F0502020204030204" pitchFamily="34" charset="0"/>
                <a:sym typeface="Symbol" panose="05050102010706020507" pitchFamily="18" charset="2"/>
              </a:rPr>
              <a:t>, ESTADO DE LA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VI-VIENDA</a:t>
            </a:r>
            <a:r>
              <a:rPr lang="es-MX" altLang="es-ES" sz="2400" b="1" u="sng" dirty="0">
                <a:latin typeface="Calibri" panose="020F0502020204030204" pitchFamily="34" charset="0"/>
                <a:cs typeface="Calibri" panose="020F0502020204030204" pitchFamily="34" charset="0"/>
                <a:sym typeface="Symbol" panose="05050102010706020507" pitchFamily="18" charset="2"/>
              </a:rPr>
              <a:t>,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NIVEL DE ESCOLA-RIDAD,  </a:t>
            </a:r>
            <a:r>
              <a:rPr lang="es-MX" altLang="es-ES" sz="2400" b="1" u="sng" dirty="0">
                <a:latin typeface="Calibri" panose="020F0502020204030204" pitchFamily="34" charset="0"/>
                <a:cs typeface="Calibri" panose="020F0502020204030204" pitchFamily="34" charset="0"/>
                <a:sym typeface="Symbol" panose="05050102010706020507" pitchFamily="18" charset="2"/>
              </a:rPr>
              <a:t>ETC.</a:t>
            </a:r>
            <a:endParaRPr lang="es-ES" altLang="es-ES" sz="2400" b="1" u="sng" dirty="0">
              <a:latin typeface="Calibri" panose="020F0502020204030204" pitchFamily="34" charset="0"/>
              <a:cs typeface="Calibri" panose="020F0502020204030204" pitchFamily="34" charset="0"/>
              <a:sym typeface="Symbol" panose="05050102010706020507" pitchFamily="18" charset="2"/>
            </a:endParaRPr>
          </a:p>
        </p:txBody>
      </p:sp>
      <p:sp>
        <p:nvSpPr>
          <p:cNvPr id="10" name="Rectangle 8"/>
          <p:cNvSpPr>
            <a:spLocks noChangeArrowheads="1"/>
          </p:cNvSpPr>
          <p:nvPr/>
        </p:nvSpPr>
        <p:spPr bwMode="auto">
          <a:xfrm>
            <a:off x="2128377" y="404664"/>
            <a:ext cx="57049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None/>
            </a:pPr>
            <a:r>
              <a:rPr lang="es-MX" altLang="es-ES" sz="2800" b="1" dirty="0" smtClean="0">
                <a:solidFill>
                  <a:schemeClr val="bg2"/>
                </a:solidFill>
                <a:latin typeface="Calibri" panose="020F0502020204030204" pitchFamily="34" charset="0"/>
                <a:cs typeface="Calibri" panose="020F0502020204030204" pitchFamily="34" charset="0"/>
              </a:rPr>
              <a:t>CLASIFICACIÓN DE LAS VARIABLES:</a:t>
            </a:r>
            <a:endParaRPr lang="es-ES" altLang="es-ES"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155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9269"/>
                                        </p:tgtEl>
                                        <p:attrNameLst>
                                          <p:attrName>style.visibility</p:attrName>
                                        </p:attrNameLst>
                                      </p:cBhvr>
                                      <p:to>
                                        <p:strVal val="visible"/>
                                      </p:to>
                                    </p:set>
                                    <p:anim calcmode="lin" valueType="num">
                                      <p:cBhvr additive="base">
                                        <p:cTn id="13" dur="500" fill="hold"/>
                                        <p:tgtEl>
                                          <p:spTgt spid="139269"/>
                                        </p:tgtEl>
                                        <p:attrNameLst>
                                          <p:attrName>ppt_x</p:attrName>
                                        </p:attrNameLst>
                                      </p:cBhvr>
                                      <p:tavLst>
                                        <p:tav tm="0">
                                          <p:val>
                                            <p:strVal val="0-#ppt_w/2"/>
                                          </p:val>
                                        </p:tav>
                                        <p:tav tm="100000">
                                          <p:val>
                                            <p:strVal val="#ppt_x"/>
                                          </p:val>
                                        </p:tav>
                                      </p:tavLst>
                                    </p:anim>
                                    <p:anim calcmode="lin" valueType="num">
                                      <p:cBhvr additive="base">
                                        <p:cTn id="14" dur="500" fill="hold"/>
                                        <p:tgtEl>
                                          <p:spTgt spid="13926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9267"/>
                                        </p:tgtEl>
                                        <p:attrNameLst>
                                          <p:attrName>style.visibility</p:attrName>
                                        </p:attrNameLst>
                                      </p:cBhvr>
                                      <p:to>
                                        <p:strVal val="visible"/>
                                      </p:to>
                                    </p:set>
                                    <p:anim calcmode="lin" valueType="num">
                                      <p:cBhvr additive="base">
                                        <p:cTn id="19" dur="500" fill="hold"/>
                                        <p:tgtEl>
                                          <p:spTgt spid="139267"/>
                                        </p:tgtEl>
                                        <p:attrNameLst>
                                          <p:attrName>ppt_x</p:attrName>
                                        </p:attrNameLst>
                                      </p:cBhvr>
                                      <p:tavLst>
                                        <p:tav tm="0">
                                          <p:val>
                                            <p:strVal val="0-#ppt_w/2"/>
                                          </p:val>
                                        </p:tav>
                                        <p:tav tm="100000">
                                          <p:val>
                                            <p:strVal val="#ppt_x"/>
                                          </p:val>
                                        </p:tav>
                                      </p:tavLst>
                                    </p:anim>
                                    <p:anim calcmode="lin" valueType="num">
                                      <p:cBhvr additive="base">
                                        <p:cTn id="20" dur="500" fill="hold"/>
                                        <p:tgtEl>
                                          <p:spTgt spid="13926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0-#ppt_w/2"/>
                                          </p:val>
                                        </p:tav>
                                        <p:tav tm="100000">
                                          <p:val>
                                            <p:strVal val="#ppt_x"/>
                                          </p:val>
                                        </p:tav>
                                      </p:tavLst>
                                    </p:anim>
                                    <p:anim calcmode="lin" valueType="num">
                                      <p:cBhvr additive="base">
                                        <p:cTn id="26"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0-#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autoUpdateAnimBg="0"/>
      <p:bldP spid="13" grpId="0" autoUpdateAnimBg="0"/>
      <p:bldP spid="15" grpId="0" autoUpdateAnimBg="0"/>
      <p:bldP spid="1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267" name="Picture 3" descr="AG00090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53910" y="3033217"/>
            <a:ext cx="40005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6"/>
          <p:cNvSpPr txBox="1">
            <a:spLocks noChangeArrowheads="1"/>
          </p:cNvSpPr>
          <p:nvPr/>
        </p:nvSpPr>
        <p:spPr bwMode="auto">
          <a:xfrm>
            <a:off x="632520" y="3433272"/>
            <a:ext cx="396044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None/>
            </a:pPr>
            <a:r>
              <a:rPr lang="es-MX" altLang="es-ES" sz="2400" b="1" dirty="0" smtClean="0">
                <a:solidFill>
                  <a:schemeClr val="bg2"/>
                </a:solidFill>
                <a:latin typeface="Calibri" pitchFamily="34" charset="0"/>
              </a:rPr>
              <a:t>DISCRETAS: </a:t>
            </a:r>
            <a:r>
              <a:rPr lang="es-MX" altLang="es-ES" sz="2400" b="1" dirty="0" smtClean="0">
                <a:latin typeface="Calibri" panose="020F0502020204030204" pitchFamily="34" charset="0"/>
                <a:sym typeface="Symbol" panose="05050102010706020507" pitchFamily="18" charset="2"/>
              </a:rPr>
              <a:t>CUANDO SUS A-TRIBUTOS MEDIBLES EN TÉR-MINOS NUMÉRICOS SON RE-SULTADO DEL CONTEO (SUS VALORES SON NÚMEROS EN-TEROS) </a:t>
            </a:r>
            <a:r>
              <a:rPr lang="es-MX" altLang="es-ES" sz="2400" b="1" dirty="0" smtClean="0">
                <a:solidFill>
                  <a:schemeClr val="bg2"/>
                </a:solidFill>
                <a:latin typeface="Calibri" panose="020F0502020204030204" pitchFamily="34" charset="0"/>
                <a:cs typeface="Calibri" panose="020F0502020204030204" pitchFamily="34" charset="0"/>
                <a:sym typeface="Symbol" panose="05050102010706020507" pitchFamily="18" charset="2"/>
              </a:rPr>
              <a:t>EJEMPLOS</a:t>
            </a:r>
            <a:r>
              <a:rPr lang="es-MX" altLang="es-ES" sz="2400" b="1" dirty="0">
                <a:solidFill>
                  <a:schemeClr val="bg2"/>
                </a:solidFill>
                <a:latin typeface="Calibri" panose="020F0502020204030204" pitchFamily="34" charset="0"/>
                <a:cs typeface="Calibri" panose="020F0502020204030204" pitchFamily="34" charset="0"/>
                <a:sym typeface="Symbol" panose="05050102010706020507" pitchFamily="18" charset="2"/>
              </a:rPr>
              <a:t>:</a:t>
            </a:r>
            <a:r>
              <a:rPr lang="es-MX" altLang="es-ES" sz="2400" b="1" dirty="0">
                <a:latin typeface="Calibri" panose="020F0502020204030204" pitchFamily="34" charset="0"/>
                <a:cs typeface="Calibri" panose="020F0502020204030204" pitchFamily="34" charset="0"/>
                <a:sym typeface="Symbol" panose="05050102010706020507" pitchFamily="18" charset="2"/>
              </a:rPr>
              <a:t>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NÚMERO DE: CARIE, DE GRADUADOS, ETC</a:t>
            </a:r>
            <a:r>
              <a:rPr lang="es-MX" altLang="es-ES" sz="2400" b="1" dirty="0">
                <a:latin typeface="Calibri" panose="020F0502020204030204" pitchFamily="34" charset="0"/>
                <a:cs typeface="Calibri" panose="020F0502020204030204" pitchFamily="34" charset="0"/>
                <a:sym typeface="Symbol" panose="05050102010706020507" pitchFamily="18" charset="2"/>
              </a:rPr>
              <a:t>.</a:t>
            </a:r>
          </a:p>
        </p:txBody>
      </p:sp>
      <p:sp>
        <p:nvSpPr>
          <p:cNvPr id="15" name="Text Box 6"/>
          <p:cNvSpPr txBox="1">
            <a:spLocks noChangeArrowheads="1"/>
          </p:cNvSpPr>
          <p:nvPr/>
        </p:nvSpPr>
        <p:spPr bwMode="auto">
          <a:xfrm>
            <a:off x="5314911" y="3437632"/>
            <a:ext cx="399999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None/>
            </a:pPr>
            <a:r>
              <a:rPr lang="es-MX" altLang="es-ES" sz="2400" b="1" dirty="0" smtClean="0">
                <a:solidFill>
                  <a:schemeClr val="bg2"/>
                </a:solidFill>
                <a:latin typeface="Calibri" pitchFamily="34" charset="0"/>
              </a:rPr>
              <a:t>CONTINUAS: </a:t>
            </a:r>
            <a:r>
              <a:rPr lang="es-MX" altLang="es-ES" sz="2400" b="1" dirty="0">
                <a:latin typeface="Calibri" panose="020F0502020204030204" pitchFamily="34" charset="0"/>
                <a:sym typeface="Symbol" panose="05050102010706020507" pitchFamily="18" charset="2"/>
              </a:rPr>
              <a:t>CUANDO </a:t>
            </a:r>
            <a:r>
              <a:rPr lang="es-MX" altLang="es-ES" sz="2400" b="1" dirty="0" smtClean="0">
                <a:latin typeface="Calibri" panose="020F0502020204030204" pitchFamily="34" charset="0"/>
                <a:sym typeface="Symbol" panose="05050102010706020507" pitchFamily="18" charset="2"/>
              </a:rPr>
              <a:t>SUS A-TRIBUTOS MEDIBLES </a:t>
            </a:r>
            <a:r>
              <a:rPr lang="es-MX" altLang="es-ES" sz="2400" b="1" dirty="0">
                <a:latin typeface="Calibri" panose="020F0502020204030204" pitchFamily="34" charset="0"/>
                <a:sym typeface="Symbol" panose="05050102010706020507" pitchFamily="18" charset="2"/>
              </a:rPr>
              <a:t>EN TÉR-MINOS NUMÉRICOS SON RE-SULTADO </a:t>
            </a:r>
            <a:r>
              <a:rPr lang="es-MX" altLang="es-ES" sz="2400" b="1" dirty="0" smtClean="0">
                <a:latin typeface="Calibri" panose="020F0502020204030204" pitchFamily="34" charset="0"/>
                <a:sym typeface="Symbol" panose="05050102010706020507" pitchFamily="18" charset="2"/>
              </a:rPr>
              <a:t>DE LA MEDICIÓN </a:t>
            </a:r>
            <a:r>
              <a:rPr lang="es-MX" altLang="es-ES" sz="2400" b="1" dirty="0">
                <a:latin typeface="Calibri" panose="020F0502020204030204" pitchFamily="34" charset="0"/>
                <a:sym typeface="Symbol" panose="05050102010706020507" pitchFamily="18" charset="2"/>
              </a:rPr>
              <a:t>(SUS VALORES SON NÚMEROS </a:t>
            </a:r>
            <a:r>
              <a:rPr lang="es-MX" altLang="es-ES" sz="2400" b="1" dirty="0" smtClean="0">
                <a:latin typeface="Calibri" panose="020F0502020204030204" pitchFamily="34" charset="0"/>
                <a:sym typeface="Symbol" panose="05050102010706020507" pitchFamily="18" charset="2"/>
              </a:rPr>
              <a:t>REALES) </a:t>
            </a:r>
            <a:r>
              <a:rPr lang="es-MX" altLang="es-ES" sz="2400" b="1" dirty="0" smtClean="0">
                <a:solidFill>
                  <a:schemeClr val="bg2"/>
                </a:solidFill>
                <a:latin typeface="Calibri" panose="020F0502020204030204" pitchFamily="34" charset="0"/>
                <a:cs typeface="Calibri" panose="020F0502020204030204" pitchFamily="34" charset="0"/>
                <a:sym typeface="Symbol" panose="05050102010706020507" pitchFamily="18" charset="2"/>
              </a:rPr>
              <a:t>EJEMPLOS</a:t>
            </a:r>
            <a:r>
              <a:rPr lang="es-MX" altLang="es-ES" sz="2400" b="1" dirty="0">
                <a:solidFill>
                  <a:schemeClr val="bg2"/>
                </a:solidFill>
                <a:latin typeface="Calibri" panose="020F0502020204030204" pitchFamily="34" charset="0"/>
                <a:cs typeface="Calibri" panose="020F0502020204030204" pitchFamily="34" charset="0"/>
                <a:sym typeface="Symbol" panose="05050102010706020507" pitchFamily="18" charset="2"/>
              </a:rPr>
              <a:t>:</a:t>
            </a:r>
            <a:r>
              <a:rPr lang="es-MX" altLang="es-ES" sz="2400" b="1" dirty="0">
                <a:latin typeface="Calibri" panose="020F0502020204030204" pitchFamily="34" charset="0"/>
                <a:cs typeface="Calibri" panose="020F0502020204030204" pitchFamily="34" charset="0"/>
                <a:sym typeface="Symbol" panose="05050102010706020507" pitchFamily="18" charset="2"/>
              </a:rPr>
              <a:t>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LA TEM-PERATURA, EL PESO, EL NIVEL DE HEMOGLOBINA, ETC.</a:t>
            </a:r>
            <a:endParaRPr lang="es-ES" altLang="es-ES" sz="2400" b="1" u="sng" dirty="0">
              <a:latin typeface="Calibri" panose="020F0502020204030204" pitchFamily="34" charset="0"/>
              <a:cs typeface="Calibri" panose="020F0502020204030204" pitchFamily="34" charset="0"/>
              <a:sym typeface="Symbol" panose="05050102010706020507" pitchFamily="18" charset="2"/>
            </a:endParaRPr>
          </a:p>
        </p:txBody>
      </p:sp>
      <p:sp>
        <p:nvSpPr>
          <p:cNvPr id="10" name="Rectangle 8"/>
          <p:cNvSpPr>
            <a:spLocks noChangeArrowheads="1"/>
          </p:cNvSpPr>
          <p:nvPr/>
        </p:nvSpPr>
        <p:spPr bwMode="auto">
          <a:xfrm>
            <a:off x="2128377" y="404664"/>
            <a:ext cx="57049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0"/>
              </a:spcBef>
              <a:buClrTx/>
              <a:buSzTx/>
              <a:buNone/>
            </a:pPr>
            <a:r>
              <a:rPr lang="es-MX" altLang="es-ES" sz="2800" b="1" dirty="0" smtClean="0">
                <a:solidFill>
                  <a:schemeClr val="bg2"/>
                </a:solidFill>
                <a:latin typeface="Calibri" panose="020F0502020204030204" pitchFamily="34" charset="0"/>
                <a:cs typeface="Calibri" panose="020F0502020204030204" pitchFamily="34" charset="0"/>
              </a:rPr>
              <a:t>CLASIFICACIÓN DE LAS VARIABLES:</a:t>
            </a:r>
            <a:endParaRPr lang="es-ES" altLang="es-ES" sz="2800" b="1" dirty="0">
              <a:latin typeface="Calibri" panose="020F0502020204030204" pitchFamily="34" charset="0"/>
              <a:cs typeface="Calibri" panose="020F0502020204030204" pitchFamily="34" charset="0"/>
            </a:endParaRPr>
          </a:p>
        </p:txBody>
      </p:sp>
      <p:sp>
        <p:nvSpPr>
          <p:cNvPr id="7" name="Text Box 5"/>
          <p:cNvSpPr txBox="1">
            <a:spLocks noChangeArrowheads="1"/>
          </p:cNvSpPr>
          <p:nvPr/>
        </p:nvSpPr>
        <p:spPr bwMode="auto">
          <a:xfrm>
            <a:off x="640987" y="1052736"/>
            <a:ext cx="863249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just" eaLnBrk="1" hangingPunct="1">
              <a:spcBef>
                <a:spcPct val="50000"/>
              </a:spcBef>
              <a:buClrTx/>
              <a:buSzTx/>
              <a:buNone/>
            </a:pPr>
            <a:r>
              <a:rPr lang="es-MX" altLang="es-ES" sz="2400" b="1" dirty="0">
                <a:solidFill>
                  <a:schemeClr val="bg2"/>
                </a:solidFill>
                <a:latin typeface="Calibri" panose="020F0502020204030204" pitchFamily="34" charset="0"/>
                <a:cs typeface="Calibri" panose="020F0502020204030204" pitchFamily="34" charset="0"/>
              </a:rPr>
              <a:t>CUANTITATIVAS: </a:t>
            </a:r>
            <a:r>
              <a:rPr lang="es-MX" altLang="es-ES" sz="2400" b="1" dirty="0">
                <a:latin typeface="Calibri" panose="020F0502020204030204" pitchFamily="34" charset="0"/>
                <a:cs typeface="Calibri" panose="020F0502020204030204" pitchFamily="34" charset="0"/>
                <a:sym typeface="Symbol" panose="05050102010706020507" pitchFamily="18" charset="2"/>
              </a:rPr>
              <a:t>CUANDO LAS DIFERENCIAS ENTRE LOS </a:t>
            </a:r>
            <a:r>
              <a:rPr lang="es-MX" altLang="es-ES" sz="2400" b="1" dirty="0" smtClean="0">
                <a:latin typeface="Calibri" panose="020F0502020204030204" pitchFamily="34" charset="0"/>
                <a:cs typeface="Calibri" panose="020F0502020204030204" pitchFamily="34" charset="0"/>
                <a:sym typeface="Symbol" panose="05050102010706020507" pitchFamily="18" charset="2"/>
              </a:rPr>
              <a:t>ELEMEN-TOS (PERSONAS, ANIMALES U OBJETOS), SON ATRIBUTOS  </a:t>
            </a:r>
            <a:r>
              <a:rPr lang="es-MX" altLang="es-ES" sz="2400" b="1" dirty="0">
                <a:latin typeface="Calibri" panose="020F0502020204030204" pitchFamily="34" charset="0"/>
                <a:cs typeface="Calibri" panose="020F0502020204030204" pitchFamily="34" charset="0"/>
                <a:sym typeface="Symbol" panose="05050102010706020507" pitchFamily="18" charset="2"/>
              </a:rPr>
              <a:t>MEDIBLES EN TÉRMINOS </a:t>
            </a:r>
            <a:r>
              <a:rPr lang="es-MX" altLang="es-ES" sz="2400" b="1" dirty="0" smtClean="0">
                <a:latin typeface="Calibri" panose="020F0502020204030204" pitchFamily="34" charset="0"/>
                <a:cs typeface="Calibri" panose="020F0502020204030204" pitchFamily="34" charset="0"/>
                <a:sym typeface="Symbol" panose="05050102010706020507" pitchFamily="18" charset="2"/>
              </a:rPr>
              <a:t>NUMÉRICOS. </a:t>
            </a:r>
            <a:r>
              <a:rPr lang="es-MX" altLang="es-ES" sz="2400" b="1" dirty="0" smtClean="0">
                <a:solidFill>
                  <a:schemeClr val="bg2"/>
                </a:solidFill>
                <a:latin typeface="Calibri" panose="020F0502020204030204" pitchFamily="34" charset="0"/>
                <a:cs typeface="Calibri" panose="020F0502020204030204" pitchFamily="34" charset="0"/>
                <a:sym typeface="Symbol" panose="05050102010706020507" pitchFamily="18" charset="2"/>
              </a:rPr>
              <a:t>EJEMPLO EN PERSONAS:</a:t>
            </a:r>
            <a:r>
              <a:rPr lang="es-MX" altLang="es-ES" sz="2400" b="1" dirty="0" smtClean="0">
                <a:latin typeface="Calibri" panose="020F0502020204030204" pitchFamily="34" charset="0"/>
                <a:cs typeface="Calibri" panose="020F0502020204030204" pitchFamily="34" charset="0"/>
                <a:sym typeface="Symbol" panose="05050102010706020507" pitchFamily="18" charset="2"/>
              </a:rPr>
              <a:t> EL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PESO</a:t>
            </a:r>
            <a:r>
              <a:rPr lang="es-MX" altLang="es-ES" sz="2400" b="1" u="sng" dirty="0">
                <a:latin typeface="Calibri" panose="020F0502020204030204" pitchFamily="34" charset="0"/>
                <a:cs typeface="Calibri" panose="020F0502020204030204" pitchFamily="34" charset="0"/>
                <a:sym typeface="Symbol" panose="05050102010706020507" pitchFamily="18" charset="2"/>
              </a:rPr>
              <a:t>,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LA TALLA</a:t>
            </a:r>
            <a:r>
              <a:rPr lang="es-MX" altLang="es-ES" sz="2400" b="1" u="sng" dirty="0">
                <a:latin typeface="Calibri" panose="020F0502020204030204" pitchFamily="34" charset="0"/>
                <a:cs typeface="Calibri" panose="020F0502020204030204" pitchFamily="34" charset="0"/>
                <a:sym typeface="Symbol" panose="05050102010706020507" pitchFamily="18" charset="2"/>
              </a:rPr>
              <a:t>,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EL NIVEL </a:t>
            </a:r>
            <a:r>
              <a:rPr lang="es-MX" altLang="es-ES" sz="2400" b="1" u="sng" dirty="0">
                <a:latin typeface="Calibri" panose="020F0502020204030204" pitchFamily="34" charset="0"/>
                <a:cs typeface="Calibri" panose="020F0502020204030204" pitchFamily="34" charset="0"/>
                <a:sym typeface="Symbol" panose="05050102010706020507" pitchFamily="18" charset="2"/>
              </a:rPr>
              <a:t>DE HEMOGLOBINA, </a:t>
            </a:r>
            <a:r>
              <a:rPr lang="es-MX" altLang="es-ES" sz="2400" b="1" u="sng" dirty="0" smtClean="0">
                <a:latin typeface="Calibri" panose="020F0502020204030204" pitchFamily="34" charset="0"/>
                <a:cs typeface="Calibri" panose="020F0502020204030204" pitchFamily="34" charset="0"/>
                <a:sym typeface="Symbol" panose="05050102010706020507" pitchFamily="18" charset="2"/>
              </a:rPr>
              <a:t>LA TENSIÓN </a:t>
            </a:r>
            <a:r>
              <a:rPr lang="es-MX" altLang="es-ES" sz="2400" b="1" u="sng" dirty="0">
                <a:latin typeface="Calibri" panose="020F0502020204030204" pitchFamily="34" charset="0"/>
                <a:cs typeface="Calibri" panose="020F0502020204030204" pitchFamily="34" charset="0"/>
                <a:sym typeface="Symbol" panose="05050102010706020507" pitchFamily="18" charset="2"/>
              </a:rPr>
              <a:t>ARTERIAL , ETC.</a:t>
            </a:r>
            <a:endParaRPr lang="es-ES" altLang="es-ES" sz="2400" b="1" u="sng" dirty="0">
              <a:latin typeface="Calibri" panose="020F0502020204030204" pitchFamily="34" charset="0"/>
              <a:cs typeface="Calibri" panose="020F0502020204030204" pitchFamily="34" charset="0"/>
              <a:sym typeface="Symbol" panose="05050102010706020507" pitchFamily="18" charset="2"/>
            </a:endParaRPr>
          </a:p>
        </p:txBody>
      </p:sp>
    </p:spTree>
    <p:extLst>
      <p:ext uri="{BB962C8B-B14F-4D97-AF65-F5344CB8AC3E}">
        <p14:creationId xmlns:p14="http://schemas.microsoft.com/office/powerpoint/2010/main" val="377006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9267"/>
                                        </p:tgtEl>
                                        <p:attrNameLst>
                                          <p:attrName>style.visibility</p:attrName>
                                        </p:attrNameLst>
                                      </p:cBhvr>
                                      <p:to>
                                        <p:strVal val="visible"/>
                                      </p:to>
                                    </p:set>
                                    <p:anim calcmode="lin" valueType="num">
                                      <p:cBhvr additive="base">
                                        <p:cTn id="13" dur="500" fill="hold"/>
                                        <p:tgtEl>
                                          <p:spTgt spid="139267"/>
                                        </p:tgtEl>
                                        <p:attrNameLst>
                                          <p:attrName>ppt_x</p:attrName>
                                        </p:attrNameLst>
                                      </p:cBhvr>
                                      <p:tavLst>
                                        <p:tav tm="0">
                                          <p:val>
                                            <p:strVal val="0-#ppt_w/2"/>
                                          </p:val>
                                        </p:tav>
                                        <p:tav tm="100000">
                                          <p:val>
                                            <p:strVal val="#ppt_x"/>
                                          </p:val>
                                        </p:tav>
                                      </p:tavLst>
                                    </p:anim>
                                    <p:anim calcmode="lin" valueType="num">
                                      <p:cBhvr additive="base">
                                        <p:cTn id="14" dur="500" fill="hold"/>
                                        <p:tgtEl>
                                          <p:spTgt spid="13926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0-#ppt_w/2"/>
                                          </p:val>
                                        </p:tav>
                                        <p:tav tm="100000">
                                          <p:val>
                                            <p:strVal val="#ppt_x"/>
                                          </p:val>
                                        </p:tav>
                                      </p:tavLst>
                                    </p:anim>
                                    <p:anim calcmode="lin" valueType="num">
                                      <p:cBhvr additive="base">
                                        <p:cTn id="26"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5" grpId="0" autoUpdateAnimBg="0"/>
      <p:bldP spid="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632520" y="1196752"/>
            <a:ext cx="8640960" cy="830997"/>
          </a:xfrm>
          <a:prstGeom prst="rect">
            <a:avLst/>
          </a:prstGeom>
        </p:spPr>
        <p:txBody>
          <a:bodyPr wrap="square">
            <a:spAutoFit/>
          </a:bodyPr>
          <a:lstStyle/>
          <a:p>
            <a:pPr algn="just"/>
            <a:r>
              <a:rPr lang="es-ES" sz="2400" b="1" dirty="0" smtClean="0">
                <a:latin typeface="Calibri" panose="020F0502020204030204" pitchFamily="34" charset="0"/>
              </a:rPr>
              <a:t>¿PUDIÉRAMOS PREDECIR QUÉ SEXO TENDRÁ EL NIÑO QUE NO HA NACIDO?</a:t>
            </a:r>
          </a:p>
        </p:txBody>
      </p:sp>
      <p:sp>
        <p:nvSpPr>
          <p:cNvPr id="10" name="Rectángulo 9"/>
          <p:cNvSpPr/>
          <p:nvPr/>
        </p:nvSpPr>
        <p:spPr>
          <a:xfrm>
            <a:off x="632520" y="2132856"/>
            <a:ext cx="8640960" cy="1569660"/>
          </a:xfrm>
          <a:prstGeom prst="rect">
            <a:avLst/>
          </a:prstGeom>
        </p:spPr>
        <p:txBody>
          <a:bodyPr wrap="square">
            <a:spAutoFit/>
          </a:bodyPr>
          <a:lstStyle/>
          <a:p>
            <a:pPr lvl="0" algn="just"/>
            <a:r>
              <a:rPr lang="es-ES" sz="2400" b="1" dirty="0">
                <a:solidFill>
                  <a:srgbClr val="000000"/>
                </a:solidFill>
                <a:latin typeface="Calibri" panose="020F0502020204030204" pitchFamily="34" charset="0"/>
              </a:rPr>
              <a:t>¿PUEDE UN MÉDICO PREDECIR CUÁL ES </a:t>
            </a:r>
            <a:r>
              <a:rPr lang="es-ES" sz="2400" b="1" dirty="0" smtClean="0">
                <a:solidFill>
                  <a:srgbClr val="000000"/>
                </a:solidFill>
                <a:latin typeface="Calibri" panose="020F0502020204030204" pitchFamily="34" charset="0"/>
              </a:rPr>
              <a:t>EL VALOR </a:t>
            </a:r>
            <a:r>
              <a:rPr lang="es-ES" sz="2400" b="1" dirty="0">
                <a:solidFill>
                  <a:srgbClr val="000000"/>
                </a:solidFill>
                <a:latin typeface="Calibri" panose="020F0502020204030204" pitchFamily="34" charset="0"/>
              </a:rPr>
              <a:t>DE </a:t>
            </a:r>
            <a:r>
              <a:rPr lang="es-ES" sz="2400" b="1" dirty="0" smtClean="0">
                <a:solidFill>
                  <a:srgbClr val="000000"/>
                </a:solidFill>
                <a:latin typeface="Calibri" panose="020F0502020204030204" pitchFamily="34" charset="0"/>
              </a:rPr>
              <a:t>HEMO-GLOBINA</a:t>
            </a:r>
            <a:r>
              <a:rPr lang="es-ES" sz="2400" b="1" dirty="0">
                <a:solidFill>
                  <a:srgbClr val="000000"/>
                </a:solidFill>
                <a:latin typeface="Calibri" panose="020F0502020204030204" pitchFamily="34" charset="0"/>
              </a:rPr>
              <a:t>, </a:t>
            </a:r>
            <a:r>
              <a:rPr lang="es-ES" sz="2400" b="1" dirty="0" smtClean="0">
                <a:solidFill>
                  <a:srgbClr val="000000"/>
                </a:solidFill>
                <a:latin typeface="Calibri" panose="020F0502020204030204" pitchFamily="34" charset="0"/>
              </a:rPr>
              <a:t>TEMPERATURA</a:t>
            </a:r>
            <a:r>
              <a:rPr lang="es-ES" sz="2400" b="1" dirty="0">
                <a:solidFill>
                  <a:srgbClr val="000000"/>
                </a:solidFill>
                <a:latin typeface="Calibri" panose="020F0502020204030204" pitchFamily="34" charset="0"/>
              </a:rPr>
              <a:t>, </a:t>
            </a:r>
            <a:r>
              <a:rPr lang="es-ES" sz="2400" b="1" dirty="0" smtClean="0">
                <a:solidFill>
                  <a:srgbClr val="000000"/>
                </a:solidFill>
                <a:latin typeface="Calibri" panose="020F0502020204030204" pitchFamily="34" charset="0"/>
              </a:rPr>
              <a:t>TENSIÓN </a:t>
            </a:r>
            <a:r>
              <a:rPr lang="es-ES" sz="2400" b="1" dirty="0">
                <a:solidFill>
                  <a:srgbClr val="000000"/>
                </a:solidFill>
                <a:latin typeface="Calibri" panose="020F0502020204030204" pitchFamily="34" charset="0"/>
              </a:rPr>
              <a:t>ARTERIAL, </a:t>
            </a:r>
            <a:r>
              <a:rPr lang="es-ES" sz="2400" b="1" dirty="0" smtClean="0">
                <a:solidFill>
                  <a:srgbClr val="000000"/>
                </a:solidFill>
                <a:latin typeface="Calibri" panose="020F0502020204030204" pitchFamily="34" charset="0"/>
              </a:rPr>
              <a:t>NIVEL </a:t>
            </a:r>
            <a:r>
              <a:rPr lang="es-ES" sz="2400" b="1" dirty="0">
                <a:solidFill>
                  <a:srgbClr val="000000"/>
                </a:solidFill>
                <a:latin typeface="Calibri" panose="020F0502020204030204" pitchFamily="34" charset="0"/>
              </a:rPr>
              <a:t>DE </a:t>
            </a:r>
            <a:r>
              <a:rPr lang="es-ES" sz="2400" b="1" dirty="0" smtClean="0">
                <a:solidFill>
                  <a:srgbClr val="000000"/>
                </a:solidFill>
                <a:latin typeface="Calibri" panose="020F0502020204030204" pitchFamily="34" charset="0"/>
              </a:rPr>
              <a:t>COLES-TEROL</a:t>
            </a:r>
            <a:r>
              <a:rPr lang="es-ES" sz="2400" b="1" dirty="0">
                <a:solidFill>
                  <a:srgbClr val="000000"/>
                </a:solidFill>
                <a:latin typeface="Calibri" panose="020F0502020204030204" pitchFamily="34" charset="0"/>
              </a:rPr>
              <a:t>, ETC. DEL PRÓXIMO PACIENTE QUE ENTRARÁ EN SU </a:t>
            </a:r>
            <a:r>
              <a:rPr lang="es-ES" sz="2400" b="1" dirty="0" smtClean="0">
                <a:solidFill>
                  <a:srgbClr val="000000"/>
                </a:solidFill>
                <a:latin typeface="Calibri" panose="020F0502020204030204" pitchFamily="34" charset="0"/>
              </a:rPr>
              <a:t>CONSULTA</a:t>
            </a:r>
            <a:r>
              <a:rPr lang="es-ES" sz="2400" b="1" dirty="0">
                <a:solidFill>
                  <a:srgbClr val="000000"/>
                </a:solidFill>
                <a:latin typeface="Calibri" panose="020F0502020204030204" pitchFamily="34" charset="0"/>
              </a:rPr>
              <a:t>?</a:t>
            </a:r>
            <a:endParaRPr lang="es-ES" sz="2400" dirty="0">
              <a:solidFill>
                <a:srgbClr val="000000"/>
              </a:solidFill>
              <a:latin typeface="Calibri" panose="020F0502020204030204" pitchFamily="34" charset="0"/>
            </a:endParaRPr>
          </a:p>
        </p:txBody>
      </p:sp>
      <p:sp>
        <p:nvSpPr>
          <p:cNvPr id="6" name="Rectangle 8"/>
          <p:cNvSpPr>
            <a:spLocks noChangeArrowheads="1"/>
          </p:cNvSpPr>
          <p:nvPr/>
        </p:nvSpPr>
        <p:spPr bwMode="auto">
          <a:xfrm>
            <a:off x="559122" y="457508"/>
            <a:ext cx="90023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5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30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6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Arial" panose="020B0604020202020204" pitchFamily="34" charset="0"/>
              </a:defRPr>
            </a:lvl9pPr>
          </a:lstStyle>
          <a:p>
            <a:pPr algn="ctr" eaLnBrk="1" hangingPunct="1">
              <a:spcBef>
                <a:spcPct val="0"/>
              </a:spcBef>
              <a:buClrTx/>
              <a:buSzTx/>
              <a:buNone/>
            </a:pPr>
            <a:r>
              <a:rPr lang="es-MX" altLang="es-ES" sz="2800" b="1" dirty="0" smtClean="0">
                <a:solidFill>
                  <a:schemeClr val="bg2"/>
                </a:solidFill>
                <a:latin typeface="Calibri" panose="020F0502020204030204" pitchFamily="34" charset="0"/>
                <a:cs typeface="Calibri" panose="020F0502020204030204" pitchFamily="34" charset="0"/>
              </a:rPr>
              <a:t>ANALICE Y RESPONDA A LAS SIGUIENTES INTERROGANTES.</a:t>
            </a:r>
            <a:endParaRPr lang="es-ES" altLang="es-ES" sz="2800" b="1" dirty="0">
              <a:latin typeface="Calibri" panose="020F0502020204030204" pitchFamily="34" charset="0"/>
              <a:cs typeface="Calibri" panose="020F0502020204030204" pitchFamily="34" charset="0"/>
            </a:endParaRPr>
          </a:p>
        </p:txBody>
      </p:sp>
      <p:sp>
        <p:nvSpPr>
          <p:cNvPr id="8" name="Rectángulo 7"/>
          <p:cNvSpPr/>
          <p:nvPr/>
        </p:nvSpPr>
        <p:spPr>
          <a:xfrm>
            <a:off x="632520" y="3789040"/>
            <a:ext cx="8615264" cy="1938992"/>
          </a:xfrm>
          <a:prstGeom prst="rect">
            <a:avLst/>
          </a:prstGeom>
        </p:spPr>
        <p:txBody>
          <a:bodyPr wrap="square">
            <a:spAutoFit/>
          </a:bodyPr>
          <a:lstStyle/>
          <a:p>
            <a:pPr algn="just"/>
            <a:r>
              <a:rPr lang="es-ES" sz="2400" b="1" dirty="0" smtClean="0">
                <a:latin typeface="Calibri" panose="020F0502020204030204" pitchFamily="34" charset="0"/>
              </a:rPr>
              <a:t>¿TOMARÁN SIEMPRE LAS VARIABLES EL MISMO VALOR AL SER MEDIDAS U OBSERVADAS EN MOMENTOS DIFERENTES, AUNQUE ESCOJAMOS PARA LA OBSERVACIÓN A INDIVIDUOS SUPUES-TAMENTE IGUALES EN SEXO, EDAD, COLOR DE LA PIEL, LUGAR DE RESIDENCIA, ESTADO DE SALUD, ETC?</a:t>
            </a:r>
            <a:endParaRPr lang="es-ES" sz="2400" dirty="0">
              <a:latin typeface="Calibri" panose="020F0502020204030204" pitchFamily="34" charset="0"/>
            </a:endParaRPr>
          </a:p>
        </p:txBody>
      </p:sp>
      <p:sp>
        <p:nvSpPr>
          <p:cNvPr id="12" name="Text Box 90"/>
          <p:cNvSpPr txBox="1">
            <a:spLocks noChangeArrowheads="1"/>
          </p:cNvSpPr>
          <p:nvPr/>
        </p:nvSpPr>
        <p:spPr bwMode="auto">
          <a:xfrm>
            <a:off x="632520" y="5838363"/>
            <a:ext cx="86409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algn="just" eaLnBrk="1" hangingPunct="1">
              <a:spcBef>
                <a:spcPct val="20000"/>
              </a:spcBef>
              <a:buClr>
                <a:schemeClr val="tx2"/>
              </a:buClr>
            </a:pPr>
            <a:r>
              <a:rPr lang="es-ES" sz="2400" b="1" dirty="0">
                <a:latin typeface="Calibri" pitchFamily="34" charset="0"/>
              </a:rPr>
              <a:t>¿QUÉ NOMBRE RECIBEN LAS VARIABLES QUE AL MEDIRSE BAJO IGUALES CONDICIONES SUS VALORES DIFIEREN UNOS DE OTROS?</a:t>
            </a:r>
          </a:p>
        </p:txBody>
      </p:sp>
    </p:spTree>
    <p:extLst>
      <p:ext uri="{BB962C8B-B14F-4D97-AF65-F5344CB8AC3E}">
        <p14:creationId xmlns:p14="http://schemas.microsoft.com/office/powerpoint/2010/main" val="85143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0-#ppt_w/2"/>
                                          </p:val>
                                        </p:tav>
                                        <p:tav tm="100000">
                                          <p:val>
                                            <p:strVal val="#ppt_x"/>
                                          </p:val>
                                        </p:tav>
                                      </p:tavLst>
                                    </p:anim>
                                    <p:anim calcmode="lin" valueType="num">
                                      <p:cBhvr additive="base">
                                        <p:cTn id="35"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6" grpId="0" autoUpdateAnimBg="0"/>
      <p:bldP spid="8" grpId="0"/>
      <p:bldP spid="12" grpId="0" autoUpdateAnimBg="0"/>
    </p:bldLst>
  </p:timing>
</p:sld>
</file>

<file path=ppt/theme/theme1.xml><?xml version="1.0" encoding="utf-8"?>
<a:theme xmlns:a="http://schemas.openxmlformats.org/drawingml/2006/main" name="Píxel">
  <a:themeElements>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í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87425" rtl="0" eaLnBrk="1" fontAlgn="base" latinLnBrk="0" hangingPunct="1">
          <a:lnSpc>
            <a:spcPct val="100000"/>
          </a:lnSpc>
          <a:spcBef>
            <a:spcPct val="0"/>
          </a:spcBef>
          <a:spcAft>
            <a:spcPct val="0"/>
          </a:spcAft>
          <a:buClrTx/>
          <a:buSzTx/>
          <a:buFontTx/>
          <a:buNone/>
          <a:tabLst/>
          <a:defRPr kumimoji="0" lang="es-ES"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87425" rtl="0" eaLnBrk="1" fontAlgn="base" latinLnBrk="0" hangingPunct="1">
          <a:lnSpc>
            <a:spcPct val="100000"/>
          </a:lnSpc>
          <a:spcBef>
            <a:spcPct val="0"/>
          </a:spcBef>
          <a:spcAft>
            <a:spcPct val="0"/>
          </a:spcAft>
          <a:buClrTx/>
          <a:buSzTx/>
          <a:buFontTx/>
          <a:buNone/>
          <a:tabLst/>
          <a:defRPr kumimoji="0" lang="es-ES" sz="1900" b="0" i="0" u="none" strike="noStrike" cap="none" normalizeH="0" baseline="0" smtClean="0">
            <a:ln>
              <a:noFill/>
            </a:ln>
            <a:solidFill>
              <a:schemeClr val="tx1"/>
            </a:solidFill>
            <a:effectLst/>
            <a:latin typeface="Arial" charset="0"/>
          </a:defRPr>
        </a:defPPr>
      </a:lstStyle>
    </a:lnDef>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11499</TotalTime>
  <Words>5472</Words>
  <Application>Microsoft Office PowerPoint</Application>
  <PresentationFormat>A4 (210 x 297 mm)</PresentationFormat>
  <Paragraphs>461</Paragraphs>
  <Slides>51</Slides>
  <Notes>1</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1</vt:i4>
      </vt:variant>
      <vt:variant>
        <vt:lpstr>Títulos de diapositiva</vt:lpstr>
      </vt:variant>
      <vt:variant>
        <vt:i4>51</vt:i4>
      </vt:variant>
    </vt:vector>
  </HeadingPairs>
  <TitlesOfParts>
    <vt:vector size="62" baseType="lpstr">
      <vt:lpstr>Yu Gothic</vt:lpstr>
      <vt:lpstr>Arial</vt:lpstr>
      <vt:lpstr>Arial Black</vt:lpstr>
      <vt:lpstr>Calibri</vt:lpstr>
      <vt:lpstr>Cambria Math</vt:lpstr>
      <vt:lpstr>Symbol</vt:lpstr>
      <vt:lpstr>Tahoma</vt:lpstr>
      <vt:lpstr>Times New Roman</vt:lpstr>
      <vt:lpstr>Wingdings</vt:lpstr>
      <vt:lpstr>Píxel</vt:lpstr>
      <vt:lpstr>Ecuación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Universidad de Málaga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4: Introducción a la probabilidad</dc:title>
  <dc:creator>Fco. Javier Barón López</dc:creator>
  <cp:keywords>Bioestadística, probabilidad</cp:keywords>
  <cp:lastModifiedBy>CONSUE</cp:lastModifiedBy>
  <cp:revision>669</cp:revision>
  <cp:lastPrinted>2020-12-05T23:07:19Z</cp:lastPrinted>
  <dcterms:created xsi:type="dcterms:W3CDTF">2003-09-01T17:28:59Z</dcterms:created>
  <dcterms:modified xsi:type="dcterms:W3CDTF">2024-02-02T01:58:52Z</dcterms:modified>
</cp:coreProperties>
</file>