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259" r:id="rId3"/>
    <p:sldId id="258" r:id="rId4"/>
    <p:sldId id="260" r:id="rId5"/>
    <p:sldId id="277" r:id="rId6"/>
    <p:sldId id="278" r:id="rId7"/>
    <p:sldId id="261" r:id="rId8"/>
    <p:sldId id="27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0" r:id="rId19"/>
    <p:sldId id="272" r:id="rId20"/>
    <p:sldId id="273" r:id="rId21"/>
    <p:sldId id="274" r:id="rId22"/>
    <p:sldId id="285" r:id="rId23"/>
    <p:sldId id="284" r:id="rId24"/>
    <p:sldId id="275" r:id="rId25"/>
    <p:sldId id="281" r:id="rId26"/>
    <p:sldId id="286" r:id="rId27"/>
    <p:sldId id="276" r:id="rId28"/>
    <p:sldId id="282" r:id="rId29"/>
    <p:sldId id="283" r:id="rId30"/>
  </p:sldIdLst>
  <p:sldSz cx="12192000" cy="6858000"/>
  <p:notesSz cx="6858000" cy="9144000"/>
  <p:defaultTextStyle>
    <a:defPPr>
      <a:defRPr lang="es-C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1" autoAdjust="0"/>
    <p:restoredTop sz="90509" autoAdjust="0"/>
  </p:normalViewPr>
  <p:slideViewPr>
    <p:cSldViewPr snapToGrid="0">
      <p:cViewPr varScale="1">
        <p:scale>
          <a:sx n="42" d="100"/>
          <a:sy n="42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276F2-7046-42AB-8758-0451EC776C06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8E5BF-F710-44B7-9299-C14E26089D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45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800" b="1" dirty="0">
                <a:solidFill>
                  <a:schemeClr val="tx2">
                    <a:lumMod val="75000"/>
                  </a:schemeClr>
                </a:solidFill>
              </a:rPr>
              <a:t>CONCEPTO</a:t>
            </a:r>
          </a:p>
          <a:p>
            <a:pPr algn="just"/>
            <a:r>
              <a:rPr lang="es-ES" sz="1200" dirty="0">
                <a:solidFill>
                  <a:schemeClr val="tx2">
                    <a:lumMod val="75000"/>
                  </a:schemeClr>
                </a:solidFill>
              </a:rPr>
              <a:t>Si el nombre de reuma o reumatismo se asocia a todas las causas que producen dolor en el aparato locomotor, Se denomina reumatismo de partes blandas al “Síndrome doloroso del aparato músculo-esquelético”, en las cuales se excluyen las afecciones de las articulaciones y de los huesos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7C8A33-7489-4A2D-A3D3-028D24785231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31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Reumatismo de partes blandas localizados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Bursitis, las tendinitis y fascitis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Neuropatías por compresión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 doloroso regional complejo</a:t>
            </a:r>
          </a:p>
          <a:p>
            <a:r>
              <a:rPr lang="es-ES" sz="1200" b="1" dirty="0">
                <a:solidFill>
                  <a:srgbClr val="FF0000"/>
                </a:solidFill>
                <a:latin typeface="Calibri"/>
              </a:rPr>
              <a:t>Reumatismo de partes blandas generalizados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FF0000"/>
                </a:solidFill>
                <a:latin typeface="Calibri"/>
              </a:rPr>
              <a:t>Fibromialgia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FF0000"/>
                </a:solidFill>
                <a:latin typeface="Calibri"/>
              </a:rPr>
              <a:t>Síndrome de fatiga crónica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FF0000"/>
                </a:solidFill>
                <a:latin typeface="Calibri"/>
              </a:rPr>
              <a:t>Dolor musculoesquelético en niños</a:t>
            </a:r>
          </a:p>
          <a:p>
            <a:r>
              <a:rPr lang="es-ES" sz="12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Síndromes dolorosos regionales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mano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hombro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cadera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rodilla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pie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dolor cervical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enfermedad discal lumbar degenerativa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7C8A33-7489-4A2D-A3D3-028D24785231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14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s-ES" sz="1800" b="0" i="1" u="none" strike="noStrike" baseline="0" dirty="0">
                <a:latin typeface="Times-Italic"/>
              </a:rPr>
              <a:t>1-2 Cervical bajo: </a:t>
            </a:r>
            <a:r>
              <a:rPr lang="es-ES" sz="1800" b="0" i="0" u="none" strike="noStrike" baseline="0" dirty="0">
                <a:latin typeface="Times-Roman"/>
              </a:rPr>
              <a:t>bilateral, en la parte anterior de los espacios intertransversos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C4-C5, C5-C6.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3-4 Segunda costilla: </a:t>
            </a:r>
            <a:r>
              <a:rPr lang="es-ES" sz="1800" b="0" i="0" u="none" strike="noStrike" baseline="0" dirty="0">
                <a:latin typeface="Times-Roman"/>
              </a:rPr>
              <a:t>bilateral, en la segunda unión condroesternal.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5-6 Epicóndilo lateral: </a:t>
            </a:r>
            <a:r>
              <a:rPr lang="es-ES" sz="1800" b="0" i="0" u="none" strike="noStrike" baseline="0" dirty="0">
                <a:latin typeface="Times-Roman"/>
              </a:rPr>
              <a:t>bilateral a 2 cm distal del epicóndilo.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7-8 Rodilla: </a:t>
            </a:r>
            <a:r>
              <a:rPr lang="es-ES" sz="1800" b="0" i="0" u="none" strike="noStrike" baseline="0" dirty="0">
                <a:latin typeface="Times-Roman"/>
              </a:rPr>
              <a:t>bilateral en la almohadilla grasa media próxima a la línea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articular.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9-10 Occipucio: </a:t>
            </a:r>
            <a:r>
              <a:rPr lang="es-ES" sz="1800" b="0" i="0" u="none" strike="noStrike" baseline="0" dirty="0">
                <a:latin typeface="Times-Roman"/>
              </a:rPr>
              <a:t>bilateral en la inserción del músculo suboccipital.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11-12 Trapecio: </a:t>
            </a:r>
            <a:r>
              <a:rPr lang="es-ES" sz="1800" b="0" i="0" u="none" strike="noStrike" baseline="0" dirty="0">
                <a:latin typeface="Times-Roman"/>
              </a:rPr>
              <a:t>bilateral, en el punto medio del borde superior.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13-14 Supraespinoso: </a:t>
            </a:r>
            <a:r>
              <a:rPr lang="es-ES" sz="1800" b="0" i="0" u="none" strike="noStrike" baseline="0" dirty="0">
                <a:latin typeface="Times-Roman"/>
              </a:rPr>
              <a:t>bilateral, el origen sobre la espina de la escápula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próximo al borde medial.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15-16 Glúteo: </a:t>
            </a:r>
            <a:r>
              <a:rPr lang="es-ES" sz="1800" b="0" i="0" u="none" strike="noStrike" baseline="0" dirty="0">
                <a:latin typeface="Times-Roman"/>
              </a:rPr>
              <a:t>bilateral cuadrante superior externo de la nalga en la</a:t>
            </a:r>
          </a:p>
          <a:p>
            <a:pPr algn="l"/>
            <a:r>
              <a:rPr lang="es-ES" sz="1800" b="0" i="0" u="none" strike="noStrike" baseline="0" dirty="0">
                <a:latin typeface="Times-Roman"/>
              </a:rPr>
              <a:t>parte abultada del músculo.</a:t>
            </a:r>
          </a:p>
          <a:p>
            <a:pPr algn="l"/>
            <a:r>
              <a:rPr lang="es-ES" sz="1800" b="0" i="1" u="none" strike="noStrike" baseline="0" dirty="0">
                <a:latin typeface="Times-Italic"/>
              </a:rPr>
              <a:t>17-18 </a:t>
            </a:r>
            <a:r>
              <a:rPr lang="es-ES" sz="1800" b="0" i="0" u="none" strike="noStrike" baseline="0" dirty="0">
                <a:latin typeface="Times-Roman"/>
              </a:rPr>
              <a:t>Trocánter mayor: bilateral, posterior a la prominencia trocantérea.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424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Dolor generalizado crónico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Hipersensibilidad en puntos anatómicos específicos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distintivas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Fatiga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Trastornos del sueño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Rigidez matinal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Parestesias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Ansiedad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Cefalea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Intestino irritable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Síndrome seco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Fenómeno de Raynaud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Criterios del American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_tradn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Rheumatology.</a:t>
            </a:r>
            <a:endParaRPr lang="es-C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534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8E5BF-F710-44B7-9299-C14E26089D1D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94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40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72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23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99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07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06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20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0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59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824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34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3D9AE-A415-46CE-8C9E-FDC2E3560BED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5A3E5-B21C-470F-BCC2-F93D313A73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12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09720" y="866323"/>
            <a:ext cx="860676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Maestría de atención integral al paciente reumático</a:t>
            </a:r>
          </a:p>
          <a:p>
            <a:endParaRPr lang="es-ES" sz="2800" b="1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pPr algn="ctr"/>
            <a:r>
              <a:rPr lang="es-ES" sz="28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Curso 5 </a:t>
            </a:r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Reumatismo de partes blandas</a:t>
            </a:r>
          </a:p>
          <a:p>
            <a:endParaRPr lang="es-ES" sz="32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Conferencia 2: Reumatismo de partes blandas generalizados</a:t>
            </a:r>
          </a:p>
          <a:p>
            <a:endParaRPr lang="es-ES" sz="40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endParaRPr lang="es-MX" sz="24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endParaRPr lang="es-MX" sz="24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  <a:p>
            <a:r>
              <a:rPr lang="es-MX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Dr. José Pedro Martínez Larrarte </a:t>
            </a:r>
            <a:endParaRPr lang="es-ES" sz="2400" dirty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19E5375-2D54-7BDC-4A0F-3D22D74530E8}"/>
              </a:ext>
            </a:extLst>
          </p:cNvPr>
          <p:cNvSpPr txBox="1"/>
          <p:nvPr/>
        </p:nvSpPr>
        <p:spPr>
          <a:xfrm>
            <a:off x="525624" y="615823"/>
            <a:ext cx="111407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La hiperreactividad al estrés funcionamiento</a:t>
            </a:r>
          </a:p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constantemente forzado del sistema nervioso simpático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La rigidez matinal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Fatiga</a:t>
            </a:r>
          </a:p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La hiperactividad simpática explica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el insomnio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la ansiedad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el síndrome seco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el pseudo fenómeno de Raynaud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el intestino irritable</a:t>
            </a:r>
          </a:p>
        </p:txBody>
      </p:sp>
    </p:spTree>
    <p:extLst>
      <p:ext uri="{BB962C8B-B14F-4D97-AF65-F5344CB8AC3E}">
        <p14:creationId xmlns:p14="http://schemas.microsoft.com/office/powerpoint/2010/main" val="4106565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06AD0E1-B2B1-6391-2F23-C3A013A01AC7}"/>
              </a:ext>
            </a:extLst>
          </p:cNvPr>
          <p:cNvSpPr txBox="1"/>
          <p:nvPr/>
        </p:nvSpPr>
        <p:spPr>
          <a:xfrm>
            <a:off x="671803" y="802433"/>
            <a:ext cx="108981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Tipo </a:t>
            </a:r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del dolor:</a:t>
            </a:r>
          </a:p>
          <a:p>
            <a:pPr algn="ctr"/>
            <a:r>
              <a:rPr lang="es-ES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dolor mantenido por el sistema simpático</a:t>
            </a:r>
            <a:endParaRPr lang="es-ES" sz="3200" b="0" i="0" u="none" strike="noStrike" baseline="0" dirty="0">
              <a:solidFill>
                <a:schemeClr val="accent1">
                  <a:lumMod val="50000"/>
                </a:schemeClr>
              </a:solidFill>
              <a:latin typeface="MinionPro-Regular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Las parestesias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la cefalea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las características definitorias de la fibromialgia: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el dolor generalizado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dolor crónico, independiente de estímulos nocivos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Puntos dolorosos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Alodinia (dolor inducido por un estímulo ligeros)</a:t>
            </a:r>
          </a:p>
        </p:txBody>
      </p:sp>
    </p:spTree>
    <p:extLst>
      <p:ext uri="{BB962C8B-B14F-4D97-AF65-F5344CB8AC3E}">
        <p14:creationId xmlns:p14="http://schemas.microsoft.com/office/powerpoint/2010/main" val="106686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037001A-0116-C688-7781-5487EBED50FF}"/>
              </a:ext>
            </a:extLst>
          </p:cNvPr>
          <p:cNvSpPr txBox="1"/>
          <p:nvPr/>
        </p:nvSpPr>
        <p:spPr>
          <a:xfrm>
            <a:off x="503853" y="895742"/>
            <a:ext cx="1110342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Manifestaciones clínicas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El dolor crónico que incluye la cefalea (empeora con tensión emocional)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La fatiga (no mejora con el reposo)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trastornos del sueño (interrupciones constantes, no reparador)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Rigidez matinal y cansancio entumecimiento</a:t>
            </a:r>
          </a:p>
        </p:txBody>
      </p:sp>
    </p:spTree>
    <p:extLst>
      <p:ext uri="{BB962C8B-B14F-4D97-AF65-F5344CB8AC3E}">
        <p14:creationId xmlns:p14="http://schemas.microsoft.com/office/powerpoint/2010/main" val="292092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12AEA3E-640A-3F80-FBAC-DDA12DB52557}"/>
              </a:ext>
            </a:extLst>
          </p:cNvPr>
          <p:cNvSpPr txBox="1"/>
          <p:nvPr/>
        </p:nvSpPr>
        <p:spPr>
          <a:xfrm>
            <a:off x="727788" y="615822"/>
            <a:ext cx="1078618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Otras manifestaciones clínicas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Sequedad constante en la boca y en los ojos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Intestino irritable: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dolor abdominal difuso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distensión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constipación alternado con diarreas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Seudo fenómeno de Raynaud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Sensación de hinchazón de todo el cuerpo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Urgencia dolorosa para orinar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Vulvodinia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Ansiedad y menos frecuente la depresión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vasoespasmo cutáneo manifestado o livedo retícularis</a:t>
            </a:r>
          </a:p>
        </p:txBody>
      </p:sp>
    </p:spTree>
    <p:extLst>
      <p:ext uri="{BB962C8B-B14F-4D97-AF65-F5344CB8AC3E}">
        <p14:creationId xmlns:p14="http://schemas.microsoft.com/office/powerpoint/2010/main" val="2376911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C1727F8-705D-4DBA-09F5-B5C50324854A}"/>
              </a:ext>
            </a:extLst>
          </p:cNvPr>
          <p:cNvSpPr txBox="1"/>
          <p:nvPr/>
        </p:nvSpPr>
        <p:spPr>
          <a:xfrm>
            <a:off x="877078" y="877078"/>
            <a:ext cx="108794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36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Diagnóstico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Dolor generalizado crónico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Puntos dolorosos en áreas anatómicas específicas </a:t>
            </a: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11 de los 18 puntos dolorosos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Alodinia/hiperalgesia (disminución en el umbral al dolor por la palpación)</a:t>
            </a:r>
          </a:p>
          <a:p>
            <a:pPr algn="l"/>
            <a:r>
              <a:rPr lang="es-ES" sz="32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Elementos del perfil fibromiálgico</a:t>
            </a: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Fatiga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Trastornos del sueño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Parestesias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604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95FECE6-1466-0169-0E13-C370C955C806}"/>
              </a:ext>
            </a:extLst>
          </p:cNvPr>
          <p:cNvSpPr txBox="1"/>
          <p:nvPr/>
        </p:nvSpPr>
        <p:spPr>
          <a:xfrm>
            <a:off x="373224" y="547240"/>
            <a:ext cx="1028233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Diagnostico diferencia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osteoartritis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LES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artritis reumatoide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polimiositis y dermatomiositis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síndrome de Sjögren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polimialgia reumática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neuropatías o radiculopatías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Enfermedad de Lyme Síndrome postviral hepatitis C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Síndrome de fatiga crónica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enfermedades neoplásicas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miastenia gravis</a:t>
            </a:r>
          </a:p>
        </p:txBody>
      </p:sp>
    </p:spTree>
    <p:extLst>
      <p:ext uri="{BB962C8B-B14F-4D97-AF65-F5344CB8AC3E}">
        <p14:creationId xmlns:p14="http://schemas.microsoft.com/office/powerpoint/2010/main" val="1133217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8112675-BB84-6D67-C45D-8603A5CA3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1257300"/>
            <a:ext cx="50673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1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AE91528-F80D-9190-8C2D-285CF57249C3}"/>
              </a:ext>
            </a:extLst>
          </p:cNvPr>
          <p:cNvSpPr txBox="1"/>
          <p:nvPr/>
        </p:nvSpPr>
        <p:spPr>
          <a:xfrm>
            <a:off x="982980" y="1053148"/>
            <a:ext cx="1090422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Pronóstico de la fibromialgia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—Alos 10 años persisten los síntomas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—Duración media de síntomas &gt; 15 años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—50% no acude a consulta &gt; 10 años de evolución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—Empeoran de dolor el 55%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—Empeoran de la fatigabilidad el 48%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—Empeoran los trastornos del sueño 59%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—Un 80% continúan con medicación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—Alrededor de un 66% refieren mejoría leve globalmente</a:t>
            </a:r>
          </a:p>
        </p:txBody>
      </p:sp>
    </p:spTree>
    <p:extLst>
      <p:ext uri="{BB962C8B-B14F-4D97-AF65-F5344CB8AC3E}">
        <p14:creationId xmlns:p14="http://schemas.microsoft.com/office/powerpoint/2010/main" val="1023462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AE91528-F80D-9190-8C2D-285CF57249C3}"/>
              </a:ext>
            </a:extLst>
          </p:cNvPr>
          <p:cNvSpPr txBox="1"/>
          <p:nvPr/>
        </p:nvSpPr>
        <p:spPr>
          <a:xfrm>
            <a:off x="982980" y="1053148"/>
            <a:ext cx="109042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Tratamiento general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Explicación detallada de las características del síndrome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No es hipocondríaca, neurótica ni somatizadora y que existe una explicación a sus múltiples síntomas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Evitar  innecesarios y costosos estudios paraclínicos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Ejercicios moderados (aeróbico, Taichi)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Dieta libre de sustancias simpaticomiméticas</a:t>
            </a:r>
          </a:p>
        </p:txBody>
      </p:sp>
    </p:spTree>
    <p:extLst>
      <p:ext uri="{BB962C8B-B14F-4D97-AF65-F5344CB8AC3E}">
        <p14:creationId xmlns:p14="http://schemas.microsoft.com/office/powerpoint/2010/main" val="4089246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32AEEB-7917-9CDD-CCBF-6B414D92F509}"/>
              </a:ext>
            </a:extLst>
          </p:cNvPr>
          <p:cNvSpPr txBox="1"/>
          <p:nvPr/>
        </p:nvSpPr>
        <p:spPr>
          <a:xfrm>
            <a:off x="685800" y="868680"/>
            <a:ext cx="106984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Tratamiento medicamentoso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s-ES" sz="32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evitar esteroides y aines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s-ES" sz="32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analgésicos paracetamol, dipirona, tramadol</a:t>
            </a:r>
          </a:p>
          <a:p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 neuropático crónico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s-ES" sz="32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gabapentina con una dosis inicial nocturna de 300-900 mg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s-ES" sz="32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pregabalina con una dosis inicial nocturna de 75-300 mg</a:t>
            </a:r>
          </a:p>
          <a:p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restablecer el sueño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s-ES" sz="32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difenhidramina o diazepam para restablecer el sueño</a:t>
            </a:r>
          </a:p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como antidepresivo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amitriptilina o amitriptilina 25 mg/</a:t>
            </a:r>
            <a:r>
              <a:rPr lang="es-ES" sz="3200" dirty="0" err="1">
                <a:solidFill>
                  <a:schemeClr val="accent1">
                    <a:lumMod val="50000"/>
                  </a:schemeClr>
                </a:solidFill>
                <a:latin typeface="Calibri"/>
              </a:rPr>
              <a:t>dia</a:t>
            </a:r>
            <a:endParaRPr kumimoji="0" lang="es-ES" sz="32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191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D7615FF-07D3-3B4C-1A7B-508A50F8446C}"/>
              </a:ext>
            </a:extLst>
          </p:cNvPr>
          <p:cNvSpPr txBox="1"/>
          <p:nvPr/>
        </p:nvSpPr>
        <p:spPr>
          <a:xfrm>
            <a:off x="1577340" y="980728"/>
            <a:ext cx="82630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CONCEPTO</a:t>
            </a:r>
          </a:p>
          <a:p>
            <a:pPr algn="just"/>
            <a:r>
              <a:rPr lang="es-ES" sz="32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Si el nombre de reuma o reumatismo se asocia a todas las causas que producen dolor en el aparato locomotor, Se denomina reumatismo de partes blandas al “Síndrome doloroso del aparato músculo-esquelético”, en las cuales se excluyen las afecciones de las articulaciones y de los huesos.</a:t>
            </a:r>
          </a:p>
        </p:txBody>
      </p:sp>
    </p:spTree>
    <p:extLst>
      <p:ext uri="{BB962C8B-B14F-4D97-AF65-F5344CB8AC3E}">
        <p14:creationId xmlns:p14="http://schemas.microsoft.com/office/powerpoint/2010/main" val="2605246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C64F63-568A-F5DF-9B9A-5C13AB1C5A86}"/>
              </a:ext>
            </a:extLst>
          </p:cNvPr>
          <p:cNvSpPr txBox="1"/>
          <p:nvPr/>
        </p:nvSpPr>
        <p:spPr>
          <a:xfrm>
            <a:off x="777240" y="525780"/>
            <a:ext cx="1092708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Síndrome de fatiga crónica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es una enfermedad debilitante y compleja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Profundo e incapacitante cansancio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que no se alivia con el reposo 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al menos 6 meses de duración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conlleva una importante reducción de la actividad: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personal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Social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educativa 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laboral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El cansancio, la fatiga y el sueño son una queja muy frecuente en la adolescencia.</a:t>
            </a:r>
          </a:p>
        </p:txBody>
      </p:sp>
    </p:spTree>
    <p:extLst>
      <p:ext uri="{BB962C8B-B14F-4D97-AF65-F5344CB8AC3E}">
        <p14:creationId xmlns:p14="http://schemas.microsoft.com/office/powerpoint/2010/main" val="1250106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C772B47-782B-A8D1-D977-2D7E751336C4}"/>
              </a:ext>
            </a:extLst>
          </p:cNvPr>
          <p:cNvSpPr txBox="1"/>
          <p:nvPr/>
        </p:nvSpPr>
        <p:spPr>
          <a:xfrm>
            <a:off x="182880" y="548640"/>
            <a:ext cx="11887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Otras denominaciones: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 err="1">
                <a:solidFill>
                  <a:schemeClr val="accent1">
                    <a:lumMod val="50000"/>
                  </a:schemeClr>
                </a:solidFill>
              </a:rPr>
              <a:t>neuroastenia</a:t>
            </a: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síndrome de esfuerzo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neuromiastenia epidémica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síndrome de sensibilidad química múltiple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síndrome de fatiga </a:t>
            </a:r>
            <a:r>
              <a:rPr lang="es-ES" sz="3200" dirty="0" err="1">
                <a:solidFill>
                  <a:schemeClr val="accent1">
                    <a:lumMod val="50000"/>
                  </a:schemeClr>
                </a:solidFill>
              </a:rPr>
              <a:t>post-vírica</a:t>
            </a: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neuritis vegetativa epidémica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enfermedad de Islandia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err="1">
                <a:solidFill>
                  <a:schemeClr val="accent1">
                    <a:lumMod val="50000"/>
                  </a:schemeClr>
                </a:solidFill>
              </a:rPr>
              <a:t>Encefalomielitis</a:t>
            </a: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 infecciosa aguda o </a:t>
            </a:r>
            <a:r>
              <a:rPr lang="pt-BR" sz="3200" dirty="0" err="1">
                <a:solidFill>
                  <a:schemeClr val="accent1">
                    <a:lumMod val="50000"/>
                  </a:schemeClr>
                </a:solidFill>
              </a:rPr>
              <a:t>miálgica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enfermedad del yuppie </a:t>
            </a:r>
          </a:p>
        </p:txBody>
      </p:sp>
    </p:spTree>
    <p:extLst>
      <p:ext uri="{BB962C8B-B14F-4D97-AF65-F5344CB8AC3E}">
        <p14:creationId xmlns:p14="http://schemas.microsoft.com/office/powerpoint/2010/main" val="3100534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C772B47-782B-A8D1-D977-2D7E751336C4}"/>
              </a:ext>
            </a:extLst>
          </p:cNvPr>
          <p:cNvSpPr txBox="1"/>
          <p:nvPr/>
        </p:nvSpPr>
        <p:spPr>
          <a:xfrm>
            <a:off x="182880" y="548640"/>
            <a:ext cx="11887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Síntomas: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predominante en el sexo femenino: 2 a 7 veces más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 general, los enfermos son adultos jóvenes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la mayoría de los casos tienen entre 25 y 45 años de edad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5921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C772B47-782B-A8D1-D977-2D7E751336C4}"/>
              </a:ext>
            </a:extLst>
          </p:cNvPr>
          <p:cNvSpPr txBox="1"/>
          <p:nvPr/>
        </p:nvSpPr>
        <p:spPr>
          <a:xfrm>
            <a:off x="182880" y="548640"/>
            <a:ext cx="11887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Síntomas: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1. Dificultades de concentración y pérdida de memoria.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2. Faringitis recurrentes.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3. Adenopatías.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4. Dolor muscular.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5. Dolor articular.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6. Jaquecas de nueva aparición.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7. Sueño no reparador.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8. Fatiga tras el esfuerzo (físico o mental) que persiste más de 24 horas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Debe permanecer de2 a 3 meses de manera continua</a:t>
            </a:r>
          </a:p>
        </p:txBody>
      </p:sp>
    </p:spTree>
    <p:extLst>
      <p:ext uri="{BB962C8B-B14F-4D97-AF65-F5344CB8AC3E}">
        <p14:creationId xmlns:p14="http://schemas.microsoft.com/office/powerpoint/2010/main" val="2656682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3C2F1C-1F70-51B4-3AA1-68CFC0C6F574}"/>
              </a:ext>
            </a:extLst>
          </p:cNvPr>
          <p:cNvSpPr txBox="1"/>
          <p:nvPr/>
        </p:nvSpPr>
        <p:spPr>
          <a:xfrm>
            <a:off x="411480" y="342900"/>
            <a:ext cx="111328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Manifestaciones clínicas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fatiga es el síntoma cardinal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predisposición familiar/genética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cualquier esfuerzo, físico o mental, aumenta el cansancio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interfiere con su actividad diaria, que tiene que ser disminuida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cambios de apetito fluctuaciones del peso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inestabilidad térmica con sudores nocturnos, escalofríos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mareos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palpitaciones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colon irritable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dolor abdominal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cambios de humor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niebla mental (dificultad para leer, retener nombres)</a:t>
            </a:r>
          </a:p>
        </p:txBody>
      </p:sp>
    </p:spTree>
    <p:extLst>
      <p:ext uri="{BB962C8B-B14F-4D97-AF65-F5344CB8AC3E}">
        <p14:creationId xmlns:p14="http://schemas.microsoft.com/office/powerpoint/2010/main" val="3049431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F48D190-8016-B56F-AA91-8DA457FB3994}"/>
              </a:ext>
            </a:extLst>
          </p:cNvPr>
          <p:cNvSpPr txBox="1"/>
          <p:nvPr/>
        </p:nvSpPr>
        <p:spPr>
          <a:xfrm>
            <a:off x="333851" y="552408"/>
            <a:ext cx="112242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Syntax-Roman"/>
              </a:rPr>
              <a:t>Criterios diagnósticos del síndrome de fatiga crónica. </a:t>
            </a:r>
            <a:r>
              <a:rPr lang="es-ES" sz="280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Syntax-Roman"/>
              </a:rPr>
              <a:t>Fukuda</a:t>
            </a:r>
            <a:r>
              <a:rPr lang="es-ES" sz="2800" i="0" u="none" strike="noStrike" baseline="0" dirty="0">
                <a:solidFill>
                  <a:schemeClr val="accent1">
                    <a:lumMod val="50000"/>
                  </a:schemeClr>
                </a:solidFill>
                <a:latin typeface="Syntax-Roman"/>
              </a:rPr>
              <a:t> 1994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Fatiga crónica persistente (al menos 6 meses)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o intermitente, que se presenta de nuevo o con inicio definido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no mejora con el descanso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origina una reducción notable de la previa actividad habitual del paciente</a:t>
            </a:r>
          </a:p>
          <a:p>
            <a:pPr algn="l"/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2. Exclusión de otras enfermedades que pueden ser causa</a:t>
            </a:r>
          </a:p>
          <a:p>
            <a:pPr algn="l"/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de fatiga crónica</a:t>
            </a:r>
          </a:p>
        </p:txBody>
      </p:sp>
    </p:spTree>
    <p:extLst>
      <p:ext uri="{BB962C8B-B14F-4D97-AF65-F5344CB8AC3E}">
        <p14:creationId xmlns:p14="http://schemas.microsoft.com/office/powerpoint/2010/main" val="3570490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F48D190-8016-B56F-AA91-8DA457FB3994}"/>
              </a:ext>
            </a:extLst>
          </p:cNvPr>
          <p:cNvSpPr txBox="1"/>
          <p:nvPr/>
        </p:nvSpPr>
        <p:spPr>
          <a:xfrm>
            <a:off x="333851" y="552408"/>
            <a:ext cx="112242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Syntax-Roman"/>
              </a:rPr>
              <a:t>Criterios diagnósticos del síndrome de fatiga crónica. </a:t>
            </a:r>
            <a:r>
              <a:rPr lang="es-ES" sz="280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Syntax-Roman"/>
              </a:rPr>
              <a:t>Fukuda</a:t>
            </a:r>
            <a:r>
              <a:rPr lang="es-ES" sz="2800" i="0" u="none" strike="noStrike" baseline="0" dirty="0">
                <a:solidFill>
                  <a:schemeClr val="accent1">
                    <a:lumMod val="50000"/>
                  </a:schemeClr>
                </a:solidFill>
                <a:latin typeface="Syntax-Roman"/>
              </a:rPr>
              <a:t> 1994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De forma concurrente, deben estar presentes 4 o más signos o síntomas de los que se relacionan, todos ellos persistentes durante 6 meses o más y posteriores a la presentación de la fatiga: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1. Alteración de la concentración o de la memoria recientes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2. Odinofagia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3. Adenopatías cervicales o axilares dolorosas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4. Mialgias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5. Poliartralgias sin signos de flogosis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6. Cefalea de inicio reciente o de características diferentes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de la habitual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7. Sueño no reparador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8. Malestar postesfuerzo de duración superior a 24 h</a:t>
            </a:r>
          </a:p>
        </p:txBody>
      </p:sp>
    </p:spTree>
    <p:extLst>
      <p:ext uri="{BB962C8B-B14F-4D97-AF65-F5344CB8AC3E}">
        <p14:creationId xmlns:p14="http://schemas.microsoft.com/office/powerpoint/2010/main" val="2925843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60130A8-94F3-5747-3564-18117AE991ED}"/>
              </a:ext>
            </a:extLst>
          </p:cNvPr>
          <p:cNvSpPr txBox="1"/>
          <p:nvPr/>
        </p:nvSpPr>
        <p:spPr>
          <a:xfrm>
            <a:off x="411480" y="662940"/>
            <a:ext cx="11018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Evaluaciones para el tratamiento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Vivir con el síndrome de fatiga crónica puede ser difícil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Obligándolo a hacer cambios importantes en su estilo de vida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Pérdida de su independencia medios para trabajar y de la seguridad económica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El ejercicio gradual y la normalización del sueño y la dieta contribuyen a la mejoría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Tratamiento sintomático farmacológico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Tratamiento para el dolor (paracetamol, dipirona)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Antidepresivos (amitriptilina)</a:t>
            </a:r>
          </a:p>
        </p:txBody>
      </p:sp>
    </p:spTree>
    <p:extLst>
      <p:ext uri="{BB962C8B-B14F-4D97-AF65-F5344CB8AC3E}">
        <p14:creationId xmlns:p14="http://schemas.microsoft.com/office/powerpoint/2010/main" val="3585575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35BDBEF-720C-E492-2AC3-CC73F5F8A1FB}"/>
              </a:ext>
            </a:extLst>
          </p:cNvPr>
          <p:cNvSpPr txBox="1"/>
          <p:nvPr/>
        </p:nvSpPr>
        <p:spPr>
          <a:xfrm>
            <a:off x="480060" y="594360"/>
            <a:ext cx="114071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Medidas no farmacológicas: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Evitar el estrés y el agotamiento extremo.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Evitar el alcohol, el café, el té y el tabaco.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Dieta balanceada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Medidas físicas y de rehabilitación como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Acupuntura, masajes, ejercicio físico moderado</a:t>
            </a:r>
          </a:p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Medidas farmacológicas: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Vitamina B 12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Pequeñas dosis de inhibidores de la serotonina y también de antidepresivos tricíclicos, que mejoran la calidad del sueño, así como los dolores musculares y articulares.</a:t>
            </a:r>
          </a:p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• Uso de aines en el tratamiento de la cefalea.</a:t>
            </a:r>
          </a:p>
        </p:txBody>
      </p:sp>
    </p:spTree>
    <p:extLst>
      <p:ext uri="{BB962C8B-B14F-4D97-AF65-F5344CB8AC3E}">
        <p14:creationId xmlns:p14="http://schemas.microsoft.com/office/powerpoint/2010/main" val="2406177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AB0E734-184B-F0A4-2EA2-847CE64C764D}"/>
              </a:ext>
            </a:extLst>
          </p:cNvPr>
          <p:cNvSpPr txBox="1"/>
          <p:nvPr/>
        </p:nvSpPr>
        <p:spPr>
          <a:xfrm>
            <a:off x="2948940" y="2057400"/>
            <a:ext cx="6880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6617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B64631B-BCEE-0D50-C79D-107D6312705C}"/>
              </a:ext>
            </a:extLst>
          </p:cNvPr>
          <p:cNvSpPr txBox="1"/>
          <p:nvPr/>
        </p:nvSpPr>
        <p:spPr>
          <a:xfrm>
            <a:off x="1845439" y="908721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CARACTERISTICAS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Los reumatismos de partes blandas son un amplio grupo de afecciones reumáticas de diferentes causas y variadas manifestaciones clínicas.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Aproximadamente la tercera parte de los pacientes que atiende el reumatólogo fuera del ámbito hospitalario tiene un reumatismo de parte blanda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Se ha estimado que el 95 % de las personas que llegan a la adultes han sufrido al menos un reumatismo de partes blandas</a:t>
            </a:r>
          </a:p>
        </p:txBody>
      </p:sp>
    </p:spTree>
    <p:extLst>
      <p:ext uri="{BB962C8B-B14F-4D97-AF65-F5344CB8AC3E}">
        <p14:creationId xmlns:p14="http://schemas.microsoft.com/office/powerpoint/2010/main" val="122182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CD21C00-76C8-D5DA-7757-ACA7419B712A}"/>
              </a:ext>
            </a:extLst>
          </p:cNvPr>
          <p:cNvSpPr txBox="1"/>
          <p:nvPr/>
        </p:nvSpPr>
        <p:spPr>
          <a:xfrm>
            <a:off x="2961768" y="476673"/>
            <a:ext cx="67346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Reumatismo de partes blandas localizados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Bursitis, las tendinitis y fascitis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Neuropatías por compresión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 doloroso regional complejo</a:t>
            </a:r>
          </a:p>
          <a:p>
            <a:r>
              <a:rPr lang="es-ES" sz="2400" b="1" dirty="0">
                <a:solidFill>
                  <a:srgbClr val="FF0000"/>
                </a:solidFill>
                <a:latin typeface="Calibri"/>
              </a:rPr>
              <a:t>Reumatismo de partes blandas generalizados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0000"/>
                </a:solidFill>
                <a:latin typeface="Calibri"/>
              </a:rPr>
              <a:t>Fibromialgia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0000"/>
                </a:solidFill>
                <a:latin typeface="Calibri"/>
              </a:rPr>
              <a:t>Síndrome de fatiga crónica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0000"/>
                </a:solidFill>
                <a:latin typeface="Calibri"/>
              </a:rPr>
              <a:t>Dolor musculoesquelético en niños</a:t>
            </a:r>
          </a:p>
          <a:p>
            <a:r>
              <a:rPr lang="es-ES" sz="2400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Síndromes dolorosos regionales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mano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hombro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cadera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rodilla dolorosa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pie doloroso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dolor cervical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enfermedad discal lumbar degenerativa</a:t>
            </a:r>
          </a:p>
        </p:txBody>
      </p:sp>
    </p:spTree>
    <p:extLst>
      <p:ext uri="{BB962C8B-B14F-4D97-AF65-F5344CB8AC3E}">
        <p14:creationId xmlns:p14="http://schemas.microsoft.com/office/powerpoint/2010/main" val="278532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821094" y="895739"/>
            <a:ext cx="79123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Fibromialgia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La fibromialgia es una enfermedad crónica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provoca dolor muscular generalizado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puede llegar a ser invalidante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asociado a mal descanso nocturno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fatigabilidad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afecta a las esferas: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biológica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psicológica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social de los pacientes.</a:t>
            </a:r>
          </a:p>
        </p:txBody>
      </p:sp>
    </p:spTree>
    <p:extLst>
      <p:ext uri="{BB962C8B-B14F-4D97-AF65-F5344CB8AC3E}">
        <p14:creationId xmlns:p14="http://schemas.microsoft.com/office/powerpoint/2010/main" val="3141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821094" y="895739"/>
            <a:ext cx="791235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Fibromialgia: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reumatismo tisular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fibrositis</a:t>
            </a:r>
            <a:endParaRPr lang="es-ES" sz="3200" dirty="0">
              <a:solidFill>
                <a:schemeClr val="accent1">
                  <a:lumMod val="50000"/>
                </a:schemeClr>
              </a:solidFill>
              <a:latin typeface="MinionPro-Regular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síndrome miofascial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Reumatismo  psicógeno</a:t>
            </a:r>
            <a:endParaRPr lang="es-ES" sz="3200" dirty="0">
              <a:solidFill>
                <a:schemeClr val="accent1">
                  <a:lumMod val="50000"/>
                </a:schemeClr>
              </a:solidFill>
              <a:latin typeface="MinionPro-Regular"/>
            </a:endParaRPr>
          </a:p>
          <a:p>
            <a:pPr algn="l"/>
            <a:r>
              <a:rPr lang="es-ES" sz="36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Frecuencia:</a:t>
            </a:r>
          </a:p>
          <a:p>
            <a:pPr algn="l"/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20 % de la consultade los reumatólogos</a:t>
            </a:r>
          </a:p>
          <a:p>
            <a:pPr algn="l"/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10 % de la de los internistas</a:t>
            </a:r>
          </a:p>
        </p:txBody>
      </p:sp>
    </p:spTree>
    <p:extLst>
      <p:ext uri="{BB962C8B-B14F-4D97-AF65-F5344CB8AC3E}">
        <p14:creationId xmlns:p14="http://schemas.microsoft.com/office/powerpoint/2010/main" val="362006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B6F000D-0060-0899-D29D-FD102577053B}"/>
              </a:ext>
            </a:extLst>
          </p:cNvPr>
          <p:cNvSpPr txBox="1"/>
          <p:nvPr/>
        </p:nvSpPr>
        <p:spPr>
          <a:xfrm>
            <a:off x="821094" y="895739"/>
            <a:ext cx="108608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Características de la fibromialgia</a:t>
            </a:r>
          </a:p>
          <a:p>
            <a:pPr marL="342900" indent="-342900" algn="l">
              <a:buAutoNum type="arabicParenR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dolor crónico generalizado </a:t>
            </a:r>
          </a:p>
          <a:p>
            <a:pPr marL="342900" indent="-342900" algn="l">
              <a:buAutoNum type="arabicParenR"/>
            </a:pPr>
            <a:r>
              <a:rPr lang="es-ES" sz="3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MinionPro-Regular"/>
              </a:rPr>
              <a:t>puntos dolorosos en áreas anatómicas bien definidas</a:t>
            </a:r>
          </a:p>
          <a:p>
            <a:pPr marL="342900" indent="-342900" algn="l">
              <a:buAutoNum type="arabicParenR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no existe alteración histológica alguna</a:t>
            </a:r>
          </a:p>
          <a:p>
            <a:pPr marL="342900" indent="-342900" algn="l">
              <a:buAutoNum type="arabicParenR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estudio etiopatogénico esté enfocado no al daño estructural sino a la alteración funcional</a:t>
            </a:r>
          </a:p>
          <a:p>
            <a:pPr marL="342900" indent="-342900" algn="l">
              <a:buAutoNum type="arabicParenR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Existe agregación familiar</a:t>
            </a:r>
          </a:p>
          <a:p>
            <a:pPr marL="342900" indent="-342900" algn="l">
              <a:buAutoNum type="arabicParenR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Infecciones por Borrelia  burgdorferi: enfermedad de Lyme, hepatitis por virus de hepatitis C</a:t>
            </a:r>
          </a:p>
          <a:p>
            <a:pPr marL="342900" indent="-342900" algn="l">
              <a:buAutoNum type="arabicParenR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traumatismo físico o emocional es otro agente disparador</a:t>
            </a:r>
          </a:p>
        </p:txBody>
      </p:sp>
    </p:spTree>
    <p:extLst>
      <p:ext uri="{BB962C8B-B14F-4D97-AF65-F5344CB8AC3E}">
        <p14:creationId xmlns:p14="http://schemas.microsoft.com/office/powerpoint/2010/main" val="2880472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8333355-5EEF-B09B-19D4-1C4E2406F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69" y="490890"/>
            <a:ext cx="5119071" cy="636710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5EEA354-880A-9CFD-F6AC-5DF4AC4B3C70}"/>
              </a:ext>
            </a:extLst>
          </p:cNvPr>
          <p:cNvSpPr txBox="1"/>
          <p:nvPr/>
        </p:nvSpPr>
        <p:spPr>
          <a:xfrm>
            <a:off x="5189220" y="520835"/>
            <a:ext cx="70256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1-2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Cervical bajo: bilateral, en la parte anterior de los espacios intertransversos</a:t>
            </a:r>
          </a:p>
          <a:p>
            <a:pPr algn="l"/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C4-C5, C5-C6.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3-4 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Segunda costilla: bilateral, en la segunda unión condroesternal.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5-6 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Epicóndilo lateral: bilateral a 2 cm distal del epicóndilo.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7-8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Rodilla: bilateral en la almohadilla grasa media próxima a la línea articular.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9-10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Occipucio: bilateral en la inserción del músculo suboccipital.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11-12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Trapecio: bilateral, en el punto medio del borde superior.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13-14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Supraespinoso: bilateral, el origen sobre la espina de la escápula próximo al borde medial.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15-16 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Glúteo: bilateral cuadrante superior externo de la nalga en la parte abultada del músculo.</a:t>
            </a:r>
          </a:p>
          <a:p>
            <a:pPr algn="l"/>
            <a:r>
              <a:rPr lang="es-ES" sz="2200" b="1" u="none" strike="noStrike" baseline="0" dirty="0">
                <a:solidFill>
                  <a:schemeClr val="accent1">
                    <a:lumMod val="50000"/>
                  </a:schemeClr>
                </a:solidFill>
              </a:rPr>
              <a:t>17-18</a:t>
            </a:r>
            <a:r>
              <a:rPr lang="es-ES" sz="2200" b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Trocánter mayor: bilateral, posterior a la prominencia trocantérea.</a:t>
            </a:r>
            <a:endParaRPr lang="es-E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22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1809720" y="428604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809720" y="90051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Maestría de atención integral al paciente reumático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F877FA3-AE90-90D6-0CE0-AA4705866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955250"/>
              </p:ext>
            </p:extLst>
          </p:nvPr>
        </p:nvGraphicFramePr>
        <p:xfrm>
          <a:off x="2146040" y="719666"/>
          <a:ext cx="80139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980">
                  <a:extLst>
                    <a:ext uri="{9D8B030D-6E8A-4147-A177-3AD203B41FA5}">
                      <a16:colId xmlns:a16="http://schemas.microsoft.com/office/drawing/2014/main" val="3137711612"/>
                    </a:ext>
                  </a:extLst>
                </a:gridCol>
                <a:gridCol w="4006980">
                  <a:extLst>
                    <a:ext uri="{9D8B030D-6E8A-4147-A177-3AD203B41FA5}">
                      <a16:colId xmlns:a16="http://schemas.microsoft.com/office/drawing/2014/main" val="1455467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60228"/>
                  </a:ext>
                </a:extLst>
              </a:tr>
            </a:tbl>
          </a:graphicData>
        </a:graphic>
      </p:graphicFrame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207B3A79-BA88-6E9D-3D95-695A3AD3D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26263"/>
              </p:ext>
            </p:extLst>
          </p:nvPr>
        </p:nvGraphicFramePr>
        <p:xfrm>
          <a:off x="765109" y="1379980"/>
          <a:ext cx="10804850" cy="5425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2425">
                  <a:extLst>
                    <a:ext uri="{9D8B030D-6E8A-4147-A177-3AD203B41FA5}">
                      <a16:colId xmlns:a16="http://schemas.microsoft.com/office/drawing/2014/main" val="1740077520"/>
                    </a:ext>
                  </a:extLst>
                </a:gridCol>
                <a:gridCol w="5402425">
                  <a:extLst>
                    <a:ext uri="{9D8B030D-6E8A-4147-A177-3AD203B41FA5}">
                      <a16:colId xmlns:a16="http://schemas.microsoft.com/office/drawing/2014/main" val="3601204023"/>
                    </a:ext>
                  </a:extLst>
                </a:gridCol>
              </a:tblGrid>
              <a:tr h="5049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Características definitorias</a:t>
                      </a:r>
                      <a:endParaRPr kumimoji="0" lang="es-C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Dolor generalizado crónico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Hipersensibilidad en puntos anatómicos específicos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Características distintivas</a:t>
                      </a:r>
                      <a:endParaRPr kumimoji="0" lang="es-C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Fatiga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Trastornos del sueño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Rigidez matinal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Parestesias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Ansiedad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Cefalea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Intestino irritable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Síndrome seco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Fenómeno de Raynaud</a:t>
                      </a:r>
                      <a:endParaRPr kumimoji="0" lang="es-C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4679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E647CA9F-2F54-8005-9C74-35A197E42EEF}"/>
              </a:ext>
            </a:extLst>
          </p:cNvPr>
          <p:cNvSpPr txBox="1"/>
          <p:nvPr/>
        </p:nvSpPr>
        <p:spPr>
          <a:xfrm>
            <a:off x="1119672" y="719666"/>
            <a:ext cx="10468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definitorias y distintivas de la fibromialgia</a:t>
            </a:r>
            <a:endParaRPr lang="es-CU" sz="32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4124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1967</Words>
  <Application>Microsoft Office PowerPoint</Application>
  <PresentationFormat>Panorámica</PresentationFormat>
  <Paragraphs>328</Paragraphs>
  <Slides>29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8" baseType="lpstr">
      <vt:lpstr>Arial</vt:lpstr>
      <vt:lpstr>Calibri</vt:lpstr>
      <vt:lpstr>Courier New</vt:lpstr>
      <vt:lpstr>MinionPro-Regular</vt:lpstr>
      <vt:lpstr>Syntax-Roman</vt:lpstr>
      <vt:lpstr>Times New Roman</vt:lpstr>
      <vt:lpstr>Times-Italic</vt:lpstr>
      <vt:lpstr>Times-Roman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</dc:creator>
  <cp:lastModifiedBy>José</cp:lastModifiedBy>
  <cp:revision>6</cp:revision>
  <dcterms:created xsi:type="dcterms:W3CDTF">2023-03-09T18:25:57Z</dcterms:created>
  <dcterms:modified xsi:type="dcterms:W3CDTF">2023-03-09T22:28:14Z</dcterms:modified>
</cp:coreProperties>
</file>