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C231BE2-B1DC-4E24-AFAE-07B3F208E43B}"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FAC6D62-F2F8-4F54-ADFB-2E4D78737C44}" type="slidenum">
              <a:rPr lang="es-ES" smtClean="0"/>
              <a:t>‹Nº›</a:t>
            </a:fld>
            <a:endParaRPr lang="es-ES"/>
          </a:p>
        </p:txBody>
      </p:sp>
    </p:spTree>
    <p:extLst>
      <p:ext uri="{BB962C8B-B14F-4D97-AF65-F5344CB8AC3E}">
        <p14:creationId xmlns:p14="http://schemas.microsoft.com/office/powerpoint/2010/main" val="2272573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C231BE2-B1DC-4E24-AFAE-07B3F208E43B}"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FAC6D62-F2F8-4F54-ADFB-2E4D78737C44}" type="slidenum">
              <a:rPr lang="es-ES" smtClean="0"/>
              <a:t>‹Nº›</a:t>
            </a:fld>
            <a:endParaRPr lang="es-ES"/>
          </a:p>
        </p:txBody>
      </p:sp>
    </p:spTree>
    <p:extLst>
      <p:ext uri="{BB962C8B-B14F-4D97-AF65-F5344CB8AC3E}">
        <p14:creationId xmlns:p14="http://schemas.microsoft.com/office/powerpoint/2010/main" val="3046438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C231BE2-B1DC-4E24-AFAE-07B3F208E43B}"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FAC6D62-F2F8-4F54-ADFB-2E4D78737C44}" type="slidenum">
              <a:rPr lang="es-ES" smtClean="0"/>
              <a:t>‹Nº›</a:t>
            </a:fld>
            <a:endParaRPr lang="es-ES"/>
          </a:p>
        </p:txBody>
      </p:sp>
    </p:spTree>
    <p:extLst>
      <p:ext uri="{BB962C8B-B14F-4D97-AF65-F5344CB8AC3E}">
        <p14:creationId xmlns:p14="http://schemas.microsoft.com/office/powerpoint/2010/main" val="894485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C231BE2-B1DC-4E24-AFAE-07B3F208E43B}"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FAC6D62-F2F8-4F54-ADFB-2E4D78737C44}" type="slidenum">
              <a:rPr lang="es-ES" smtClean="0"/>
              <a:t>‹Nº›</a:t>
            </a:fld>
            <a:endParaRPr lang="es-ES"/>
          </a:p>
        </p:txBody>
      </p:sp>
    </p:spTree>
    <p:extLst>
      <p:ext uri="{BB962C8B-B14F-4D97-AF65-F5344CB8AC3E}">
        <p14:creationId xmlns:p14="http://schemas.microsoft.com/office/powerpoint/2010/main" val="999079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C231BE2-B1DC-4E24-AFAE-07B3F208E43B}"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FAC6D62-F2F8-4F54-ADFB-2E4D78737C44}" type="slidenum">
              <a:rPr lang="es-ES" smtClean="0"/>
              <a:t>‹Nº›</a:t>
            </a:fld>
            <a:endParaRPr lang="es-ES"/>
          </a:p>
        </p:txBody>
      </p:sp>
    </p:spTree>
    <p:extLst>
      <p:ext uri="{BB962C8B-B14F-4D97-AF65-F5344CB8AC3E}">
        <p14:creationId xmlns:p14="http://schemas.microsoft.com/office/powerpoint/2010/main" val="154850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C231BE2-B1DC-4E24-AFAE-07B3F208E43B}" type="datetimeFigureOut">
              <a:rPr lang="es-ES" smtClean="0"/>
              <a:t>06/07/2017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FAC6D62-F2F8-4F54-ADFB-2E4D78737C44}" type="slidenum">
              <a:rPr lang="es-ES" smtClean="0"/>
              <a:t>‹Nº›</a:t>
            </a:fld>
            <a:endParaRPr lang="es-ES"/>
          </a:p>
        </p:txBody>
      </p:sp>
    </p:spTree>
    <p:extLst>
      <p:ext uri="{BB962C8B-B14F-4D97-AF65-F5344CB8AC3E}">
        <p14:creationId xmlns:p14="http://schemas.microsoft.com/office/powerpoint/2010/main" val="1166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C231BE2-B1DC-4E24-AFAE-07B3F208E43B}" type="datetimeFigureOut">
              <a:rPr lang="es-ES" smtClean="0"/>
              <a:t>06/07/2017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FAC6D62-F2F8-4F54-ADFB-2E4D78737C44}" type="slidenum">
              <a:rPr lang="es-ES" smtClean="0"/>
              <a:t>‹Nº›</a:t>
            </a:fld>
            <a:endParaRPr lang="es-ES"/>
          </a:p>
        </p:txBody>
      </p:sp>
    </p:spTree>
    <p:extLst>
      <p:ext uri="{BB962C8B-B14F-4D97-AF65-F5344CB8AC3E}">
        <p14:creationId xmlns:p14="http://schemas.microsoft.com/office/powerpoint/2010/main" val="1934197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C231BE2-B1DC-4E24-AFAE-07B3F208E43B}" type="datetimeFigureOut">
              <a:rPr lang="es-ES" smtClean="0"/>
              <a:t>06/07/2017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FAC6D62-F2F8-4F54-ADFB-2E4D78737C44}" type="slidenum">
              <a:rPr lang="es-ES" smtClean="0"/>
              <a:t>‹Nº›</a:t>
            </a:fld>
            <a:endParaRPr lang="es-ES"/>
          </a:p>
        </p:txBody>
      </p:sp>
    </p:spTree>
    <p:extLst>
      <p:ext uri="{BB962C8B-B14F-4D97-AF65-F5344CB8AC3E}">
        <p14:creationId xmlns:p14="http://schemas.microsoft.com/office/powerpoint/2010/main" val="400544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C231BE2-B1DC-4E24-AFAE-07B3F208E43B}" type="datetimeFigureOut">
              <a:rPr lang="es-ES" smtClean="0"/>
              <a:t>06/07/2017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FAC6D62-F2F8-4F54-ADFB-2E4D78737C44}" type="slidenum">
              <a:rPr lang="es-ES" smtClean="0"/>
              <a:t>‹Nº›</a:t>
            </a:fld>
            <a:endParaRPr lang="es-ES"/>
          </a:p>
        </p:txBody>
      </p:sp>
    </p:spTree>
    <p:extLst>
      <p:ext uri="{BB962C8B-B14F-4D97-AF65-F5344CB8AC3E}">
        <p14:creationId xmlns:p14="http://schemas.microsoft.com/office/powerpoint/2010/main" val="105995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231BE2-B1DC-4E24-AFAE-07B3F208E43B}" type="datetimeFigureOut">
              <a:rPr lang="es-ES" smtClean="0"/>
              <a:t>06/07/2017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FAC6D62-F2F8-4F54-ADFB-2E4D78737C44}" type="slidenum">
              <a:rPr lang="es-ES" smtClean="0"/>
              <a:t>‹Nº›</a:t>
            </a:fld>
            <a:endParaRPr lang="es-ES"/>
          </a:p>
        </p:txBody>
      </p:sp>
    </p:spTree>
    <p:extLst>
      <p:ext uri="{BB962C8B-B14F-4D97-AF65-F5344CB8AC3E}">
        <p14:creationId xmlns:p14="http://schemas.microsoft.com/office/powerpoint/2010/main" val="1542544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231BE2-B1DC-4E24-AFAE-07B3F208E43B}" type="datetimeFigureOut">
              <a:rPr lang="es-ES" smtClean="0"/>
              <a:t>06/07/2017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FAC6D62-F2F8-4F54-ADFB-2E4D78737C44}" type="slidenum">
              <a:rPr lang="es-ES" smtClean="0"/>
              <a:t>‹Nº›</a:t>
            </a:fld>
            <a:endParaRPr lang="es-ES"/>
          </a:p>
        </p:txBody>
      </p:sp>
    </p:spTree>
    <p:extLst>
      <p:ext uri="{BB962C8B-B14F-4D97-AF65-F5344CB8AC3E}">
        <p14:creationId xmlns:p14="http://schemas.microsoft.com/office/powerpoint/2010/main" val="2958875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31BE2-B1DC-4E24-AFAE-07B3F208E43B}" type="datetimeFigureOut">
              <a:rPr lang="es-ES" smtClean="0"/>
              <a:t>06/07/2017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AC6D62-F2F8-4F54-ADFB-2E4D78737C44}" type="slidenum">
              <a:rPr lang="es-ES" smtClean="0"/>
              <a:t>‹Nº›</a:t>
            </a:fld>
            <a:endParaRPr lang="es-ES"/>
          </a:p>
        </p:txBody>
      </p:sp>
    </p:spTree>
    <p:extLst>
      <p:ext uri="{BB962C8B-B14F-4D97-AF65-F5344CB8AC3E}">
        <p14:creationId xmlns:p14="http://schemas.microsoft.com/office/powerpoint/2010/main" val="2660282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260648"/>
            <a:ext cx="8784976" cy="1569660"/>
          </a:xfrm>
          <a:prstGeom prst="rect">
            <a:avLst/>
          </a:prstGeom>
        </p:spPr>
        <p:txBody>
          <a:bodyPr wrap="square">
            <a:spAutoFit/>
          </a:bodyPr>
          <a:lstStyle/>
          <a:p>
            <a:pPr algn="ctr"/>
            <a:r>
              <a:rPr lang="es-ES" sz="2400" b="1" dirty="0" smtClean="0">
                <a:solidFill>
                  <a:srgbClr val="FFFF00"/>
                </a:solidFill>
                <a:latin typeface="Arial" pitchFamily="34" charset="0"/>
                <a:cs typeface="Arial" pitchFamily="34" charset="0"/>
              </a:rPr>
              <a:t>UNIVERSIDAD DE CIENCIAS MÉDICAS DE LA HABANA</a:t>
            </a:r>
          </a:p>
          <a:p>
            <a:pPr algn="ctr"/>
            <a:r>
              <a:rPr lang="es-ES" sz="2400" b="1" dirty="0" smtClean="0">
                <a:solidFill>
                  <a:srgbClr val="FFFF00"/>
                </a:solidFill>
                <a:latin typeface="Arial" pitchFamily="34" charset="0"/>
                <a:cs typeface="Arial" pitchFamily="34" charset="0"/>
              </a:rPr>
              <a:t>FACULTAD DE ESTOMATOLOGÍA</a:t>
            </a:r>
          </a:p>
          <a:p>
            <a:pPr algn="ctr"/>
            <a:r>
              <a:rPr lang="es-ES" sz="2400" b="1" dirty="0" smtClean="0">
                <a:solidFill>
                  <a:srgbClr val="FFFF00"/>
                </a:solidFill>
                <a:latin typeface="Arial" pitchFamily="34" charset="0"/>
                <a:cs typeface="Arial" pitchFamily="34" charset="0"/>
              </a:rPr>
              <a:t>ENSEÑANZA TÉCNICA</a:t>
            </a:r>
          </a:p>
          <a:p>
            <a:pPr algn="ctr"/>
            <a:r>
              <a:rPr lang="es-ES" sz="2400" b="1" dirty="0" smtClean="0">
                <a:solidFill>
                  <a:srgbClr val="FFFF00"/>
                </a:solidFill>
                <a:latin typeface="Arial" pitchFamily="34" charset="0"/>
                <a:cs typeface="Arial" pitchFamily="34" charset="0"/>
              </a:rPr>
              <a:t>CURSO 2017-2018</a:t>
            </a:r>
            <a:endParaRPr lang="es-ES" sz="2400" b="1" dirty="0">
              <a:solidFill>
                <a:srgbClr val="FFFF00"/>
              </a:solidFill>
              <a:latin typeface="Arial" pitchFamily="34" charset="0"/>
              <a:cs typeface="Arial" pitchFamily="34" charset="0"/>
            </a:endParaRPr>
          </a:p>
        </p:txBody>
      </p:sp>
      <p:sp>
        <p:nvSpPr>
          <p:cNvPr id="5" name="4 Rectángulo"/>
          <p:cNvSpPr/>
          <p:nvPr/>
        </p:nvSpPr>
        <p:spPr>
          <a:xfrm>
            <a:off x="1763688" y="3203684"/>
            <a:ext cx="5459059" cy="523220"/>
          </a:xfrm>
          <a:prstGeom prst="rect">
            <a:avLst/>
          </a:prstGeom>
        </p:spPr>
        <p:txBody>
          <a:bodyPr wrap="none">
            <a:spAutoFit/>
          </a:bodyPr>
          <a:lstStyle/>
          <a:p>
            <a:pPr algn="ctr"/>
            <a:r>
              <a:rPr lang="es-ES" sz="2800" b="1" dirty="0" smtClean="0">
                <a:solidFill>
                  <a:srgbClr val="FFFF00"/>
                </a:solidFill>
                <a:latin typeface="Arial" pitchFamily="34" charset="0"/>
                <a:cs typeface="Arial" pitchFamily="34" charset="0"/>
              </a:rPr>
              <a:t>Asignatura : PRÓTESIS TOTAL</a:t>
            </a:r>
            <a:endParaRPr lang="es-ES" sz="2800" b="1" dirty="0">
              <a:solidFill>
                <a:srgbClr val="FFFF00"/>
              </a:solidFill>
              <a:latin typeface="Arial" pitchFamily="34" charset="0"/>
              <a:cs typeface="Arial" pitchFamily="34" charset="0"/>
            </a:endParaRPr>
          </a:p>
        </p:txBody>
      </p:sp>
      <p:sp>
        <p:nvSpPr>
          <p:cNvPr id="6" name="5 Rectángulo"/>
          <p:cNvSpPr/>
          <p:nvPr/>
        </p:nvSpPr>
        <p:spPr>
          <a:xfrm>
            <a:off x="1907704" y="5219908"/>
            <a:ext cx="5573192" cy="400110"/>
          </a:xfrm>
          <a:prstGeom prst="rect">
            <a:avLst/>
          </a:prstGeom>
        </p:spPr>
        <p:txBody>
          <a:bodyPr wrap="none">
            <a:spAutoFit/>
          </a:bodyPr>
          <a:lstStyle/>
          <a:p>
            <a:pPr algn="ctr"/>
            <a:r>
              <a:rPr lang="es-ES" sz="2000" b="1" dirty="0" smtClean="0">
                <a:solidFill>
                  <a:srgbClr val="FFFF00"/>
                </a:solidFill>
                <a:latin typeface="Arial" pitchFamily="34" charset="0"/>
                <a:cs typeface="Arial" pitchFamily="34" charset="0"/>
              </a:rPr>
              <a:t>Profesor.  LIC. YUSDEL CRESPO  FROMETA</a:t>
            </a:r>
            <a:endParaRPr lang="es-ES" sz="2000"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4202523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052736"/>
            <a:ext cx="8856984" cy="1938992"/>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Debido a su rigidez pueden emplearse en impresiones primarias en maxilares y mandíbula totalmente  desdentada, en impresiones de dientes unitarios para  ser rehabilitados  con prótesis parcial fija, facilitando la confección de un dado individual </a:t>
            </a:r>
            <a:r>
              <a:rPr lang="es-ES" sz="2400" dirty="0" err="1" smtClean="0">
                <a:solidFill>
                  <a:srgbClr val="FFFF00"/>
                </a:solidFill>
                <a:latin typeface="Arial" pitchFamily="34" charset="0"/>
                <a:cs typeface="Arial" pitchFamily="34" charset="0"/>
              </a:rPr>
              <a:t>cobrizazo</a:t>
            </a:r>
            <a:r>
              <a:rPr lang="es-ES" sz="2400" dirty="0" smtClean="0">
                <a:solidFill>
                  <a:srgbClr val="FFFF00"/>
                </a:solidFill>
                <a:latin typeface="Arial" pitchFamily="34" charset="0"/>
                <a:cs typeface="Arial" pitchFamily="34" charset="0"/>
              </a:rPr>
              <a:t>. </a:t>
            </a:r>
            <a:endParaRPr lang="es-ES" sz="2400" dirty="0">
              <a:solidFill>
                <a:srgbClr val="FFFF00"/>
              </a:solidFill>
              <a:latin typeface="Arial" pitchFamily="34" charset="0"/>
              <a:cs typeface="Arial" pitchFamily="34" charset="0"/>
            </a:endParaRPr>
          </a:p>
        </p:txBody>
      </p:sp>
      <p:sp>
        <p:nvSpPr>
          <p:cNvPr id="5" name="4 Rectángulo"/>
          <p:cNvSpPr/>
          <p:nvPr/>
        </p:nvSpPr>
        <p:spPr>
          <a:xfrm>
            <a:off x="107504" y="4222829"/>
            <a:ext cx="8568952" cy="1200329"/>
          </a:xfrm>
          <a:prstGeom prst="rect">
            <a:avLst/>
          </a:prstGeom>
        </p:spPr>
        <p:txBody>
          <a:bodyPr wrap="square">
            <a:spAutoFit/>
          </a:bodyPr>
          <a:lstStyle/>
          <a:p>
            <a:r>
              <a:rPr lang="es-ES" sz="2400" dirty="0">
                <a:solidFill>
                  <a:srgbClr val="FFFF00"/>
                </a:solidFill>
                <a:latin typeface="Arial" pitchFamily="34" charset="0"/>
                <a:cs typeface="Arial" pitchFamily="34" charset="0"/>
              </a:rPr>
              <a:t>S</a:t>
            </a:r>
            <a:r>
              <a:rPr lang="es-ES" sz="2400" dirty="0" smtClean="0">
                <a:solidFill>
                  <a:srgbClr val="FFFF00"/>
                </a:solidFill>
                <a:latin typeface="Arial" pitchFamily="34" charset="0"/>
                <a:cs typeface="Arial" pitchFamily="34" charset="0"/>
              </a:rPr>
              <a:t>e utiliza para el </a:t>
            </a:r>
            <a:r>
              <a:rPr lang="es-ES" sz="2400" dirty="0" err="1" smtClean="0">
                <a:solidFill>
                  <a:srgbClr val="FFFF00"/>
                </a:solidFill>
                <a:latin typeface="Arial" pitchFamily="34" charset="0"/>
                <a:cs typeface="Arial" pitchFamily="34" charset="0"/>
              </a:rPr>
              <a:t>remarginado</a:t>
            </a:r>
            <a:r>
              <a:rPr lang="es-ES" sz="2400" dirty="0" smtClean="0">
                <a:solidFill>
                  <a:srgbClr val="FFFF00"/>
                </a:solidFill>
                <a:latin typeface="Arial" pitchFamily="34" charset="0"/>
                <a:cs typeface="Arial" pitchFamily="34" charset="0"/>
              </a:rPr>
              <a:t> de bordes en caso de rebases, para determinar con mas exactitud la zona de post- </a:t>
            </a:r>
            <a:r>
              <a:rPr lang="es-ES" sz="2400" dirty="0" err="1" smtClean="0">
                <a:solidFill>
                  <a:srgbClr val="FFFF00"/>
                </a:solidFill>
                <a:latin typeface="Arial" pitchFamily="34" charset="0"/>
                <a:cs typeface="Arial" pitchFamily="34" charset="0"/>
              </a:rPr>
              <a:t>damming</a:t>
            </a:r>
            <a:r>
              <a:rPr lang="es-ES" sz="2400" dirty="0" smtClean="0">
                <a:solidFill>
                  <a:srgbClr val="FFFF00"/>
                </a:solidFill>
                <a:latin typeface="Arial" pitchFamily="34" charset="0"/>
                <a:cs typeface="Arial" pitchFamily="34" charset="0"/>
              </a:rPr>
              <a:t>, para hacer llaves de ajustes en los registros gráficos .</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754528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548680"/>
            <a:ext cx="8784976" cy="6032421"/>
          </a:xfrm>
          <a:prstGeom prst="rect">
            <a:avLst/>
          </a:prstGeom>
        </p:spPr>
        <p:txBody>
          <a:bodyPr wrap="square">
            <a:spAutoFit/>
          </a:bodyPr>
          <a:lstStyle/>
          <a:p>
            <a:pPr algn="ctr"/>
            <a:r>
              <a:rPr lang="es-ES" sz="2800" b="1" dirty="0" smtClean="0">
                <a:solidFill>
                  <a:srgbClr val="FFFF00"/>
                </a:solidFill>
                <a:latin typeface="Arial" pitchFamily="34" charset="0"/>
                <a:cs typeface="Arial" pitchFamily="34" charset="0"/>
              </a:rPr>
              <a:t>Estos materiales deben cumplir los siguientes requisitos </a:t>
            </a:r>
            <a:r>
              <a:rPr lang="es-ES" sz="2400" b="1" dirty="0" smtClean="0">
                <a:solidFill>
                  <a:srgbClr val="FFFF00"/>
                </a:solidFill>
                <a:latin typeface="Arial" pitchFamily="34" charset="0"/>
                <a:cs typeface="Arial" pitchFamily="34" charset="0"/>
              </a:rPr>
              <a:t>:</a:t>
            </a:r>
          </a:p>
          <a:p>
            <a:endParaRPr lang="es-ES" sz="2400" b="1"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Estar exentos de componentes nocivos </a:t>
            </a:r>
          </a:p>
          <a:p>
            <a:pPr algn="just"/>
            <a:r>
              <a:rPr lang="es-ES" sz="2400" dirty="0" smtClean="0">
                <a:solidFill>
                  <a:srgbClr val="FFFF00"/>
                </a:solidFill>
                <a:latin typeface="Arial" pitchFamily="34" charset="0"/>
                <a:cs typeface="Arial" pitchFamily="34" charset="0"/>
              </a:rPr>
              <a:t>Endurecer a la temperatura bucal </a:t>
            </a:r>
          </a:p>
          <a:p>
            <a:pPr algn="just"/>
            <a:r>
              <a:rPr lang="es-ES" sz="2400" dirty="0" smtClean="0">
                <a:solidFill>
                  <a:srgbClr val="FFFF00"/>
                </a:solidFill>
                <a:latin typeface="Arial" pitchFamily="34" charset="0"/>
                <a:cs typeface="Arial" pitchFamily="34" charset="0"/>
              </a:rPr>
              <a:t>Alcanzar el estado plástico a la temperatura tolerable al paciente </a:t>
            </a:r>
          </a:p>
          <a:p>
            <a:pPr algn="just"/>
            <a:r>
              <a:rPr lang="es-ES" sz="2400" dirty="0" smtClean="0">
                <a:solidFill>
                  <a:srgbClr val="FFFF00"/>
                </a:solidFill>
                <a:latin typeface="Arial" pitchFamily="34" charset="0"/>
                <a:cs typeface="Arial" pitchFamily="34" charset="0"/>
              </a:rPr>
              <a:t>Endurecer a Temperatura .Ambiente sin sufrir distorsiones ni deformaciones</a:t>
            </a:r>
          </a:p>
          <a:p>
            <a:pPr algn="just"/>
            <a:r>
              <a:rPr lang="es-ES" sz="2400" dirty="0" smtClean="0">
                <a:solidFill>
                  <a:srgbClr val="FFFF00"/>
                </a:solidFill>
                <a:latin typeface="Arial" pitchFamily="34" charset="0"/>
                <a:cs typeface="Arial" pitchFamily="34" charset="0"/>
              </a:rPr>
              <a:t>Tener a la temperatura bucal una consistencia tal que permita copiar detalles preciosos </a:t>
            </a:r>
          </a:p>
          <a:p>
            <a:pPr algn="just"/>
            <a:r>
              <a:rPr lang="es-ES" sz="2400" dirty="0" smtClean="0">
                <a:solidFill>
                  <a:srgbClr val="FFFF00"/>
                </a:solidFill>
                <a:latin typeface="Arial" pitchFamily="34" charset="0"/>
                <a:cs typeface="Arial" pitchFamily="34" charset="0"/>
              </a:rPr>
              <a:t>Una ves endurecido ,al se retirado no se deforme</a:t>
            </a:r>
          </a:p>
          <a:p>
            <a:pPr algn="just"/>
            <a:r>
              <a:rPr lang="es-ES" sz="2400" dirty="0" smtClean="0">
                <a:solidFill>
                  <a:srgbClr val="FFFF00"/>
                </a:solidFill>
                <a:latin typeface="Arial" pitchFamily="34" charset="0"/>
                <a:cs typeface="Arial" pitchFamily="34" charset="0"/>
              </a:rPr>
              <a:t>Que presente una superficie liza y glaseada después de haber sido flameada</a:t>
            </a:r>
          </a:p>
          <a:p>
            <a:pPr algn="just"/>
            <a:r>
              <a:rPr lang="es-ES" sz="2400" dirty="0" smtClean="0">
                <a:solidFill>
                  <a:srgbClr val="FFFF00"/>
                </a:solidFill>
                <a:latin typeface="Arial" pitchFamily="34" charset="0"/>
                <a:cs typeface="Arial" pitchFamily="34" charset="0"/>
              </a:rPr>
              <a:t>No experimentar cambios volumétricos</a:t>
            </a:r>
          </a:p>
          <a:p>
            <a:pPr algn="just"/>
            <a:endParaRPr lang="es-ES" dirty="0"/>
          </a:p>
        </p:txBody>
      </p:sp>
    </p:spTree>
    <p:extLst>
      <p:ext uri="{BB962C8B-B14F-4D97-AF65-F5344CB8AC3E}">
        <p14:creationId xmlns:p14="http://schemas.microsoft.com/office/powerpoint/2010/main" val="107230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268760"/>
            <a:ext cx="8352928" cy="4031873"/>
          </a:xfrm>
          <a:prstGeom prst="rect">
            <a:avLst/>
          </a:prstGeom>
        </p:spPr>
        <p:txBody>
          <a:bodyPr wrap="square">
            <a:spAutoFit/>
          </a:bodyPr>
          <a:lstStyle/>
          <a:p>
            <a:pPr algn="ctr"/>
            <a:r>
              <a:rPr lang="es-ES" sz="3200" b="1" dirty="0" smtClean="0">
                <a:solidFill>
                  <a:srgbClr val="FFFF00"/>
                </a:solidFill>
                <a:latin typeface="Arial" pitchFamily="34" charset="0"/>
                <a:cs typeface="Arial" pitchFamily="34" charset="0"/>
              </a:rPr>
              <a:t>Tipos de </a:t>
            </a:r>
            <a:r>
              <a:rPr lang="es-ES" sz="3200" b="1" dirty="0" err="1" smtClean="0">
                <a:solidFill>
                  <a:srgbClr val="FFFF00"/>
                </a:solidFill>
                <a:latin typeface="Arial" pitchFamily="34" charset="0"/>
                <a:cs typeface="Arial" pitchFamily="34" charset="0"/>
              </a:rPr>
              <a:t>modelinas</a:t>
            </a:r>
            <a:r>
              <a:rPr lang="es-ES" sz="3200" b="1" dirty="0" smtClean="0">
                <a:solidFill>
                  <a:srgbClr val="FFFF00"/>
                </a:solidFill>
                <a:latin typeface="Arial" pitchFamily="34" charset="0"/>
                <a:cs typeface="Arial" pitchFamily="34" charset="0"/>
              </a:rPr>
              <a:t> </a:t>
            </a:r>
            <a:r>
              <a:rPr lang="es-ES" sz="2800" b="1" dirty="0" smtClean="0">
                <a:solidFill>
                  <a:srgbClr val="FFFF00"/>
                </a:solidFill>
                <a:latin typeface="Arial" pitchFamily="34" charset="0"/>
                <a:cs typeface="Arial" pitchFamily="34" charset="0"/>
              </a:rPr>
              <a:t>:</a:t>
            </a:r>
          </a:p>
          <a:p>
            <a:pPr algn="ctr"/>
            <a:endParaRPr lang="es-ES" sz="2800" b="1"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Existen dos tipos de </a:t>
            </a:r>
            <a:r>
              <a:rPr lang="es-ES" sz="2800" dirty="0" err="1" smtClean="0">
                <a:solidFill>
                  <a:srgbClr val="FFFF00"/>
                </a:solidFill>
                <a:latin typeface="Arial" pitchFamily="34" charset="0"/>
                <a:cs typeface="Arial" pitchFamily="34" charset="0"/>
              </a:rPr>
              <a:t>modelinas</a:t>
            </a:r>
            <a:r>
              <a:rPr lang="es-ES" sz="2800" dirty="0" smtClean="0">
                <a:solidFill>
                  <a:srgbClr val="FFFF00"/>
                </a:solidFill>
                <a:latin typeface="Arial" pitchFamily="34" charset="0"/>
                <a:cs typeface="Arial" pitchFamily="34" charset="0"/>
              </a:rPr>
              <a:t> </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1-Compuestos para impresiones (endurece a la </a:t>
            </a:r>
            <a:r>
              <a:rPr lang="es-ES" sz="2800" dirty="0" err="1" smtClean="0">
                <a:solidFill>
                  <a:srgbClr val="FFFF00"/>
                </a:solidFill>
                <a:latin typeface="Arial" pitchFamily="34" charset="0"/>
                <a:cs typeface="Arial" pitchFamily="34" charset="0"/>
              </a:rPr>
              <a:t>Temp</a:t>
            </a:r>
            <a:r>
              <a:rPr lang="es-ES" sz="2800" dirty="0" smtClean="0">
                <a:solidFill>
                  <a:srgbClr val="FFFF00"/>
                </a:solidFill>
                <a:latin typeface="Arial" pitchFamily="34" charset="0"/>
                <a:cs typeface="Arial" pitchFamily="34" charset="0"/>
              </a:rPr>
              <a:t>. bucal).</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2-Compuestos para  cubetas (alta temperatura de trabajo</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219929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44445" y="548680"/>
            <a:ext cx="3455113"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Bibliografía</a:t>
            </a:r>
            <a:endParaRPr lang="es-E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4 Rectángulo"/>
          <p:cNvSpPr/>
          <p:nvPr/>
        </p:nvSpPr>
        <p:spPr>
          <a:xfrm>
            <a:off x="251520" y="1997839"/>
            <a:ext cx="8208912" cy="4154984"/>
          </a:xfrm>
          <a:prstGeom prst="rect">
            <a:avLst/>
          </a:prstGeom>
        </p:spPr>
        <p:txBody>
          <a:bodyPr wrap="square">
            <a:spAutoFit/>
          </a:bodyPr>
          <a:lstStyle/>
          <a:p>
            <a:r>
              <a:rPr lang="es-ES" sz="2400" dirty="0" smtClean="0">
                <a:solidFill>
                  <a:srgbClr val="FFFF00"/>
                </a:solidFill>
                <a:latin typeface="Arial" pitchFamily="34" charset="0"/>
                <a:cs typeface="Arial" pitchFamily="34" charset="0"/>
              </a:rPr>
              <a:t>Texto para la formación de técnicos en Prótesis Dental  1er año </a:t>
            </a:r>
          </a:p>
          <a:p>
            <a:endParaRPr lang="es-ES" sz="2400" dirty="0" smtClean="0">
              <a:solidFill>
                <a:srgbClr val="FFFF00"/>
              </a:solidFill>
              <a:latin typeface="Arial" pitchFamily="34" charset="0"/>
              <a:cs typeface="Arial" pitchFamily="34" charset="0"/>
            </a:endParaRPr>
          </a:p>
          <a:p>
            <a:r>
              <a:rPr lang="es-ES" sz="2400" dirty="0" err="1" smtClean="0">
                <a:solidFill>
                  <a:srgbClr val="FFFF00"/>
                </a:solidFill>
                <a:latin typeface="Arial" pitchFamily="34" charset="0"/>
                <a:cs typeface="Arial" pitchFamily="34" charset="0"/>
              </a:rPr>
              <a:t>O,Brein</a:t>
            </a:r>
            <a:r>
              <a:rPr lang="es-ES" sz="2400" dirty="0" smtClean="0">
                <a:solidFill>
                  <a:srgbClr val="FFFF00"/>
                </a:solidFill>
                <a:latin typeface="Arial" pitchFamily="34" charset="0"/>
                <a:cs typeface="Arial" pitchFamily="34" charset="0"/>
              </a:rPr>
              <a:t> .</a:t>
            </a:r>
            <a:r>
              <a:rPr lang="es-ES" sz="2400" dirty="0" err="1" smtClean="0">
                <a:solidFill>
                  <a:srgbClr val="FFFF00"/>
                </a:solidFill>
                <a:latin typeface="Arial" pitchFamily="34" charset="0"/>
                <a:cs typeface="Arial" pitchFamily="34" charset="0"/>
              </a:rPr>
              <a:t>w.I.Materiales</a:t>
            </a:r>
            <a:r>
              <a:rPr lang="es-ES" sz="2400" dirty="0" smtClean="0">
                <a:solidFill>
                  <a:srgbClr val="FFFF00"/>
                </a:solidFill>
                <a:latin typeface="Arial" pitchFamily="34" charset="0"/>
                <a:cs typeface="Arial" pitchFamily="34" charset="0"/>
              </a:rPr>
              <a:t> y su selección .editorial Pueblo y Educación 1984. </a:t>
            </a:r>
          </a:p>
          <a:p>
            <a:endParaRPr lang="es-ES" sz="2400" dirty="0" smtClean="0">
              <a:solidFill>
                <a:srgbClr val="FFFF00"/>
              </a:solidFill>
              <a:latin typeface="Arial" pitchFamily="34" charset="0"/>
              <a:cs typeface="Arial" pitchFamily="34" charset="0"/>
            </a:endParaRPr>
          </a:p>
          <a:p>
            <a:r>
              <a:rPr lang="es-ES" sz="2400" dirty="0" err="1" smtClean="0">
                <a:solidFill>
                  <a:srgbClr val="FFFF00"/>
                </a:solidFill>
                <a:latin typeface="Arial" pitchFamily="34" charset="0"/>
                <a:cs typeface="Arial" pitchFamily="34" charset="0"/>
              </a:rPr>
              <a:t>Saizar</a:t>
            </a:r>
            <a:r>
              <a:rPr lang="es-ES" sz="2400" dirty="0" smtClean="0">
                <a:solidFill>
                  <a:srgbClr val="FFFF00"/>
                </a:solidFill>
                <a:latin typeface="Arial" pitchFamily="34" charset="0"/>
                <a:cs typeface="Arial" pitchFamily="34" charset="0"/>
              </a:rPr>
              <a:t> P .Prótesis a Placa. Edición Ciencia y Técnica .1970.</a:t>
            </a:r>
          </a:p>
          <a:p>
            <a:endParaRPr lang="es-ES" sz="2400" dirty="0" smtClean="0">
              <a:solidFill>
                <a:srgbClr val="FFFF00"/>
              </a:solidFill>
              <a:latin typeface="Arial" pitchFamily="34" charset="0"/>
              <a:cs typeface="Arial" pitchFamily="34" charset="0"/>
            </a:endParaRPr>
          </a:p>
          <a:p>
            <a:r>
              <a:rPr lang="es-ES" sz="2400" dirty="0" err="1" smtClean="0">
                <a:solidFill>
                  <a:srgbClr val="FFFF00"/>
                </a:solidFill>
                <a:latin typeface="Arial" pitchFamily="34" charset="0"/>
                <a:cs typeface="Arial" pitchFamily="34" charset="0"/>
              </a:rPr>
              <a:t>Aldanza</a:t>
            </a:r>
            <a:r>
              <a:rPr lang="es-ES" sz="2400" dirty="0" smtClean="0">
                <a:solidFill>
                  <a:srgbClr val="FFFF00"/>
                </a:solidFill>
                <a:latin typeface="Arial" pitchFamily="34" charset="0"/>
                <a:cs typeface="Arial" pitchFamily="34" charset="0"/>
              </a:rPr>
              <a:t> Zulueta P. Materiales Dentales. Editorial Pueblo y Educación .1988.</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285594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059832" y="2492896"/>
            <a:ext cx="2376264" cy="1077218"/>
          </a:xfrm>
          <a:prstGeom prst="rect">
            <a:avLst/>
          </a:prstGeom>
        </p:spPr>
        <p:txBody>
          <a:bodyPr wrap="square">
            <a:spAutoFit/>
          </a:bodyPr>
          <a:lstStyle/>
          <a:p>
            <a:pPr algn="ctr"/>
            <a:r>
              <a:rPr lang="es-ES" sz="3200" b="1" dirty="0" smtClean="0">
                <a:solidFill>
                  <a:srgbClr val="FFFF00"/>
                </a:solidFill>
                <a:latin typeface="Arial" pitchFamily="34" charset="0"/>
                <a:cs typeface="Arial" pitchFamily="34" charset="0"/>
              </a:rPr>
              <a:t>Tema 8 </a:t>
            </a:r>
          </a:p>
          <a:p>
            <a:pPr algn="ctr"/>
            <a:r>
              <a:rPr lang="es-ES" sz="3200" b="1" dirty="0" smtClean="0">
                <a:solidFill>
                  <a:srgbClr val="FFFF00"/>
                </a:solidFill>
                <a:latin typeface="Arial" pitchFamily="34" charset="0"/>
                <a:cs typeface="Arial" pitchFamily="34" charset="0"/>
              </a:rPr>
              <a:t>Cubetas</a:t>
            </a:r>
            <a:endParaRPr lang="es-ES" sz="3200"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733671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340768"/>
            <a:ext cx="8784976" cy="5016758"/>
          </a:xfrm>
          <a:prstGeom prst="rect">
            <a:avLst/>
          </a:prstGeom>
        </p:spPr>
        <p:txBody>
          <a:bodyPr wrap="square">
            <a:spAutoFit/>
          </a:bodyPr>
          <a:lstStyle/>
          <a:p>
            <a:pPr algn="just"/>
            <a:r>
              <a:rPr lang="es-ES" sz="2000" dirty="0" smtClean="0">
                <a:solidFill>
                  <a:srgbClr val="FFFF00"/>
                </a:solidFill>
                <a:latin typeface="Arial" pitchFamily="34" charset="0"/>
                <a:cs typeface="Arial" pitchFamily="34" charset="0"/>
              </a:rPr>
              <a:t>1-Realizar  </a:t>
            </a:r>
            <a:r>
              <a:rPr lang="es-ES" sz="2000" dirty="0" err="1" smtClean="0">
                <a:solidFill>
                  <a:srgbClr val="FFFF00"/>
                </a:solidFill>
                <a:latin typeface="Arial" pitchFamily="34" charset="0"/>
                <a:cs typeface="Arial" pitchFamily="34" charset="0"/>
              </a:rPr>
              <a:t>busqueda</a:t>
            </a:r>
            <a:r>
              <a:rPr lang="es-ES" sz="2000" dirty="0" smtClean="0">
                <a:solidFill>
                  <a:srgbClr val="FFFF00"/>
                </a:solidFill>
                <a:latin typeface="Arial" pitchFamily="34" charset="0"/>
                <a:cs typeface="Arial" pitchFamily="34" charset="0"/>
              </a:rPr>
              <a:t> sobre la Composición , Propiedades, Efecto biológico y Clasificación</a:t>
            </a:r>
            <a:r>
              <a:rPr lang="es-ES" sz="2000" dirty="0">
                <a:solidFill>
                  <a:srgbClr val="FFFF00"/>
                </a:solidFill>
                <a:latin typeface="Arial" pitchFamily="34" charset="0"/>
                <a:cs typeface="Arial" pitchFamily="34" charset="0"/>
              </a:rPr>
              <a:t> </a:t>
            </a:r>
            <a:r>
              <a:rPr lang="es-ES" sz="2000" dirty="0" smtClean="0">
                <a:solidFill>
                  <a:srgbClr val="FFFF00"/>
                </a:solidFill>
                <a:latin typeface="Arial" pitchFamily="34" charset="0"/>
                <a:cs typeface="Arial" pitchFamily="34" charset="0"/>
              </a:rPr>
              <a:t>de las </a:t>
            </a:r>
            <a:r>
              <a:rPr lang="es-ES" sz="2000" dirty="0" err="1" smtClean="0">
                <a:solidFill>
                  <a:srgbClr val="FFFF00"/>
                </a:solidFill>
                <a:latin typeface="Arial" pitchFamily="34" charset="0"/>
                <a:cs typeface="Arial" pitchFamily="34" charset="0"/>
              </a:rPr>
              <a:t>modelinas</a:t>
            </a:r>
            <a:r>
              <a:rPr lang="es-ES" sz="2000" dirty="0" smtClean="0">
                <a:solidFill>
                  <a:srgbClr val="FFFF00"/>
                </a:solidFill>
                <a:latin typeface="Arial" pitchFamily="34" charset="0"/>
                <a:cs typeface="Arial" pitchFamily="34" charset="0"/>
              </a:rPr>
              <a:t>.</a:t>
            </a:r>
          </a:p>
          <a:p>
            <a:pPr algn="just"/>
            <a:r>
              <a:rPr lang="es-ES" sz="2000" dirty="0" smtClean="0">
                <a:solidFill>
                  <a:srgbClr val="FFFF00"/>
                </a:solidFill>
                <a:latin typeface="Arial" pitchFamily="34" charset="0"/>
                <a:cs typeface="Arial" pitchFamily="34" charset="0"/>
              </a:rPr>
              <a:t>2-Atendiendo a lo planteado  ¿Qué materiales utilizarías  para la confección de una cubeta espaciada?</a:t>
            </a:r>
          </a:p>
          <a:p>
            <a:pPr algn="just"/>
            <a:r>
              <a:rPr lang="es-ES" sz="2000" dirty="0" smtClean="0">
                <a:solidFill>
                  <a:srgbClr val="FFFF00"/>
                </a:solidFill>
                <a:latin typeface="Arial" pitchFamily="34" charset="0"/>
                <a:cs typeface="Arial" pitchFamily="34" charset="0"/>
              </a:rPr>
              <a:t>3-Mencione la clasificación de los compuestos para modelar atendiendo el material dental que es.</a:t>
            </a:r>
          </a:p>
          <a:p>
            <a:pPr algn="just"/>
            <a:r>
              <a:rPr lang="es-ES" sz="2000" dirty="0" smtClean="0">
                <a:solidFill>
                  <a:srgbClr val="FFFF00"/>
                </a:solidFill>
                <a:latin typeface="Arial" pitchFamily="34" charset="0"/>
                <a:cs typeface="Arial" pitchFamily="34" charset="0"/>
              </a:rPr>
              <a:t>4-Diga tres requisitos de la placa base fina </a:t>
            </a:r>
          </a:p>
          <a:p>
            <a:pPr algn="just"/>
            <a:r>
              <a:rPr lang="es-ES" sz="2000" dirty="0" smtClean="0">
                <a:solidFill>
                  <a:srgbClr val="FFFF00"/>
                </a:solidFill>
                <a:latin typeface="Arial" pitchFamily="34" charset="0"/>
                <a:cs typeface="Arial" pitchFamily="34" charset="0"/>
              </a:rPr>
              <a:t>5-Compare con tres </a:t>
            </a:r>
            <a:r>
              <a:rPr lang="es-ES" sz="2000" dirty="0" err="1" smtClean="0">
                <a:solidFill>
                  <a:srgbClr val="FFFF00"/>
                </a:solidFill>
                <a:latin typeface="Arial" pitchFamily="34" charset="0"/>
                <a:cs typeface="Arial" pitchFamily="34" charset="0"/>
              </a:rPr>
              <a:t>Ej</a:t>
            </a:r>
            <a:r>
              <a:rPr lang="es-ES" sz="2000" dirty="0" smtClean="0">
                <a:solidFill>
                  <a:srgbClr val="FFFF00"/>
                </a:solidFill>
                <a:latin typeface="Arial" pitchFamily="34" charset="0"/>
                <a:cs typeface="Arial" pitchFamily="34" charset="0"/>
              </a:rPr>
              <a:t> los compuestos para modelar de base con los compuestos para modelar de impresión </a:t>
            </a:r>
          </a:p>
          <a:p>
            <a:pPr algn="just"/>
            <a:r>
              <a:rPr lang="es-ES" sz="2000" dirty="0" smtClean="0">
                <a:solidFill>
                  <a:srgbClr val="FFFF00"/>
                </a:solidFill>
                <a:latin typeface="Arial" pitchFamily="34" charset="0"/>
                <a:cs typeface="Arial" pitchFamily="34" charset="0"/>
              </a:rPr>
              <a:t>6-Mencione cuatro propiedades físicas de los compuestos para modelar para impresión.</a:t>
            </a:r>
          </a:p>
          <a:p>
            <a:pPr algn="just"/>
            <a:r>
              <a:rPr lang="es-ES" sz="2000" dirty="0" smtClean="0">
                <a:solidFill>
                  <a:srgbClr val="FFFF00"/>
                </a:solidFill>
                <a:latin typeface="Arial" pitchFamily="34" charset="0"/>
                <a:cs typeface="Arial" pitchFamily="34" charset="0"/>
              </a:rPr>
              <a:t>7-El material que se va a utilizar para la impresión definitiva ,copia en capas finas ,el técnico debe confeccionar la cubeta individual : </a:t>
            </a:r>
          </a:p>
          <a:p>
            <a:pPr algn="just"/>
            <a:r>
              <a:rPr lang="es-ES" sz="2000" dirty="0" smtClean="0">
                <a:solidFill>
                  <a:srgbClr val="FFFF00"/>
                </a:solidFill>
                <a:latin typeface="Arial" pitchFamily="34" charset="0"/>
                <a:cs typeface="Arial" pitchFamily="34" charset="0"/>
              </a:rPr>
              <a:t>a)Identifique el material necesario a utilizar</a:t>
            </a:r>
          </a:p>
          <a:p>
            <a:pPr algn="just"/>
            <a:r>
              <a:rPr lang="es-ES" sz="2000" dirty="0" smtClean="0">
                <a:solidFill>
                  <a:srgbClr val="FFFF00"/>
                </a:solidFill>
                <a:latin typeface="Arial" pitchFamily="34" charset="0"/>
                <a:cs typeface="Arial" pitchFamily="34" charset="0"/>
              </a:rPr>
              <a:t>b)Diga dos propiedades físicas del mismo </a:t>
            </a:r>
          </a:p>
          <a:p>
            <a:pPr algn="just"/>
            <a:r>
              <a:rPr lang="es-ES" sz="2000" dirty="0" smtClean="0">
                <a:solidFill>
                  <a:srgbClr val="FFFF00"/>
                </a:solidFill>
                <a:latin typeface="Arial" pitchFamily="34" charset="0"/>
                <a:cs typeface="Arial" pitchFamily="34" charset="0"/>
              </a:rPr>
              <a:t>c)Mencione la clasificación del mismo dentro los materiales dentales.</a:t>
            </a:r>
            <a:endParaRPr lang="es-ES" sz="2000" dirty="0">
              <a:solidFill>
                <a:srgbClr val="FFFF00"/>
              </a:solidFill>
              <a:latin typeface="Arial" pitchFamily="34" charset="0"/>
              <a:cs typeface="Arial" pitchFamily="34" charset="0"/>
            </a:endParaRPr>
          </a:p>
        </p:txBody>
      </p:sp>
      <p:sp>
        <p:nvSpPr>
          <p:cNvPr id="5" name="4 CuadroTexto"/>
          <p:cNvSpPr txBox="1"/>
          <p:nvPr/>
        </p:nvSpPr>
        <p:spPr>
          <a:xfrm>
            <a:off x="3131840" y="476672"/>
            <a:ext cx="2584362" cy="461665"/>
          </a:xfrm>
          <a:prstGeom prst="rect">
            <a:avLst/>
          </a:prstGeom>
          <a:noFill/>
        </p:spPr>
        <p:txBody>
          <a:bodyPr wrap="none" rtlCol="0">
            <a:spAutoFit/>
          </a:bodyPr>
          <a:lstStyle/>
          <a:p>
            <a:r>
              <a:rPr lang="es-ES" sz="2400" dirty="0" smtClean="0">
                <a:solidFill>
                  <a:srgbClr val="FFFF00"/>
                </a:solidFill>
                <a:latin typeface="Arial" pitchFamily="34" charset="0"/>
                <a:cs typeface="Arial" pitchFamily="34" charset="0"/>
              </a:rPr>
              <a:t>Estudio individual</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414522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307440" y="2588711"/>
            <a:ext cx="6109558" cy="1754326"/>
          </a:xfrm>
          <a:prstGeom prst="rect">
            <a:avLst/>
          </a:prstGeom>
        </p:spPr>
        <p:txBody>
          <a:bodyPr wrap="none">
            <a:spAutoFit/>
          </a:bodyPr>
          <a:lstStyle/>
          <a:p>
            <a:pPr algn="ctr"/>
            <a:r>
              <a:rPr lang="es-ES" sz="3600" b="1" dirty="0" smtClean="0">
                <a:solidFill>
                  <a:srgbClr val="FFFF00"/>
                </a:solidFill>
                <a:latin typeface="Arial" pitchFamily="34" charset="0"/>
                <a:cs typeface="Arial" pitchFamily="34" charset="0"/>
              </a:rPr>
              <a:t>Tema7</a:t>
            </a:r>
          </a:p>
          <a:p>
            <a:pPr algn="ctr"/>
            <a:r>
              <a:rPr lang="es-ES" sz="3600" b="1" dirty="0" smtClean="0">
                <a:solidFill>
                  <a:srgbClr val="FFFF00"/>
                </a:solidFill>
                <a:latin typeface="Arial" pitchFamily="34" charset="0"/>
                <a:cs typeface="Arial" pitchFamily="34" charset="0"/>
              </a:rPr>
              <a:t>Compuestos para modelar.</a:t>
            </a:r>
          </a:p>
          <a:p>
            <a:endParaRPr lang="es-ES" dirty="0" smtClean="0"/>
          </a:p>
          <a:p>
            <a:endParaRPr lang="es-ES" dirty="0"/>
          </a:p>
        </p:txBody>
      </p:sp>
    </p:spTree>
    <p:extLst>
      <p:ext uri="{BB962C8B-B14F-4D97-AF65-F5344CB8AC3E}">
        <p14:creationId xmlns:p14="http://schemas.microsoft.com/office/powerpoint/2010/main" val="1403591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764704"/>
            <a:ext cx="2364750" cy="646331"/>
          </a:xfrm>
          <a:prstGeom prst="rect">
            <a:avLst/>
          </a:prstGeom>
        </p:spPr>
        <p:txBody>
          <a:bodyPr wrap="none">
            <a:spAutoFit/>
          </a:bodyPr>
          <a:lstStyle/>
          <a:p>
            <a:r>
              <a:rPr lang="es-ES" sz="3600" b="1" dirty="0" smtClean="0">
                <a:solidFill>
                  <a:srgbClr val="FFFF00"/>
                </a:solidFill>
                <a:latin typeface="Arial" pitchFamily="34" charset="0"/>
                <a:cs typeface="Arial" pitchFamily="34" charset="0"/>
              </a:rPr>
              <a:t>SUMARIO</a:t>
            </a:r>
            <a:endParaRPr lang="es-ES" sz="3600" b="1" dirty="0">
              <a:solidFill>
                <a:srgbClr val="FFFF00"/>
              </a:solidFill>
              <a:latin typeface="Arial" pitchFamily="34" charset="0"/>
              <a:cs typeface="Arial" pitchFamily="34" charset="0"/>
            </a:endParaRPr>
          </a:p>
        </p:txBody>
      </p:sp>
      <p:sp>
        <p:nvSpPr>
          <p:cNvPr id="5" name="4 Rectángulo"/>
          <p:cNvSpPr/>
          <p:nvPr/>
        </p:nvSpPr>
        <p:spPr>
          <a:xfrm>
            <a:off x="251520" y="2136339"/>
            <a:ext cx="8640960" cy="3416320"/>
          </a:xfrm>
          <a:prstGeom prst="rect">
            <a:avLst/>
          </a:prstGeom>
        </p:spPr>
        <p:txBody>
          <a:bodyPr wrap="square">
            <a:spAutoFit/>
          </a:bodyPr>
          <a:lstStyle/>
          <a:p>
            <a:r>
              <a:rPr lang="es-ES" sz="2400" dirty="0" smtClean="0">
                <a:solidFill>
                  <a:srgbClr val="FFFF00"/>
                </a:solidFill>
                <a:latin typeface="Arial" pitchFamily="34" charset="0"/>
                <a:cs typeface="Arial" pitchFamily="34" charset="0"/>
              </a:rPr>
              <a:t>1.1-Compuestos para modelar. Clasificación. Características físicas. </a:t>
            </a:r>
          </a:p>
          <a:p>
            <a:r>
              <a:rPr lang="es-ES" sz="2400" dirty="0" smtClean="0">
                <a:solidFill>
                  <a:srgbClr val="FFFF00"/>
                </a:solidFill>
                <a:latin typeface="Arial" pitchFamily="34" charset="0"/>
                <a:cs typeface="Arial" pitchFamily="34" charset="0"/>
              </a:rPr>
              <a:t> Materiales termoplásticos de base. Tipos. Características. Propiedades. Uso y </a:t>
            </a:r>
            <a:r>
              <a:rPr lang="es-ES" sz="2400" smtClean="0">
                <a:solidFill>
                  <a:srgbClr val="FFFF00"/>
                </a:solidFill>
                <a:latin typeface="Arial" pitchFamily="34" charset="0"/>
                <a:cs typeface="Arial" pitchFamily="34" charset="0"/>
              </a:rPr>
              <a:t>manipulación.</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 </a:t>
            </a:r>
          </a:p>
          <a:p>
            <a:r>
              <a:rPr lang="es-ES" sz="2400" dirty="0" smtClean="0">
                <a:solidFill>
                  <a:srgbClr val="FFFF00"/>
                </a:solidFill>
                <a:latin typeface="Arial" pitchFamily="34" charset="0"/>
                <a:cs typeface="Arial" pitchFamily="34" charset="0"/>
              </a:rPr>
              <a:t>1.2- Materiales termoplásticos de impresión. Tipos y características. Composición Química. Temperatura de fusión. Propiedades. Usos y manipulación.</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45402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2060848"/>
            <a:ext cx="8784976" cy="2677656"/>
          </a:xfrm>
          <a:prstGeom prst="rect">
            <a:avLst/>
          </a:prstGeom>
        </p:spPr>
        <p:txBody>
          <a:bodyPr wrap="square">
            <a:spAutoFit/>
          </a:bodyPr>
          <a:lstStyle/>
          <a:p>
            <a:pPr algn="just"/>
            <a:r>
              <a:rPr lang="es-ES" sz="2800" dirty="0" smtClean="0">
                <a:solidFill>
                  <a:srgbClr val="FFFF00"/>
                </a:solidFill>
                <a:latin typeface="Arial" pitchFamily="34" charset="0"/>
                <a:cs typeface="Arial" pitchFamily="34" charset="0"/>
              </a:rPr>
              <a:t>Los compuestos para modelar son materiales utilizados en prótesis estomatológicas que se ablandan por acción del calor y se solidifican cuando se enfría, sin que se produzca cambio químico alguno. De ahí que estos compuestos sean sustancias  termoplásticos</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441103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908720"/>
            <a:ext cx="8856984" cy="1077218"/>
          </a:xfrm>
          <a:prstGeom prst="rect">
            <a:avLst/>
          </a:prstGeom>
        </p:spPr>
        <p:txBody>
          <a:bodyPr wrap="square">
            <a:spAutoFit/>
          </a:bodyPr>
          <a:lstStyle/>
          <a:p>
            <a:r>
              <a:rPr lang="es-ES" sz="3200" b="1" dirty="0" smtClean="0">
                <a:solidFill>
                  <a:srgbClr val="FFFF00"/>
                </a:solidFill>
                <a:latin typeface="Arial" pitchFamily="34" charset="0"/>
                <a:cs typeface="Arial" pitchFamily="34" charset="0"/>
              </a:rPr>
              <a:t>Atendiendo a su uso en prótesis esto materiales se clasifican en:</a:t>
            </a:r>
            <a:endParaRPr lang="es-ES" sz="3200" b="1" dirty="0">
              <a:solidFill>
                <a:srgbClr val="FFFF00"/>
              </a:solidFill>
              <a:latin typeface="Arial" pitchFamily="34" charset="0"/>
              <a:cs typeface="Arial" pitchFamily="34" charset="0"/>
            </a:endParaRPr>
          </a:p>
        </p:txBody>
      </p:sp>
      <p:sp>
        <p:nvSpPr>
          <p:cNvPr id="5" name="4 Rectángulo"/>
          <p:cNvSpPr/>
          <p:nvPr/>
        </p:nvSpPr>
        <p:spPr>
          <a:xfrm>
            <a:off x="179512" y="2967335"/>
            <a:ext cx="8496944" cy="2062103"/>
          </a:xfrm>
          <a:prstGeom prst="rect">
            <a:avLst/>
          </a:prstGeom>
        </p:spPr>
        <p:txBody>
          <a:bodyPr wrap="square">
            <a:spAutoFit/>
          </a:bodyPr>
          <a:lstStyle/>
          <a:p>
            <a:pPr marL="514350" indent="-514350">
              <a:buAutoNum type="arabicPeriod"/>
            </a:pPr>
            <a:r>
              <a:rPr lang="es-ES" sz="3200" b="1" dirty="0" smtClean="0">
                <a:solidFill>
                  <a:srgbClr val="FFFF00"/>
                </a:solidFill>
                <a:latin typeface="Arial" pitchFamily="34" charset="0"/>
                <a:cs typeface="Arial" pitchFamily="34" charset="0"/>
              </a:rPr>
              <a:t>materiales termoplásticos de base </a:t>
            </a:r>
          </a:p>
          <a:p>
            <a:endParaRPr lang="es-ES" sz="3200" dirty="0" smtClean="0">
              <a:solidFill>
                <a:srgbClr val="FFFF00"/>
              </a:solidFill>
              <a:latin typeface="Arial" pitchFamily="34" charset="0"/>
              <a:cs typeface="Arial" pitchFamily="34" charset="0"/>
            </a:endParaRPr>
          </a:p>
          <a:p>
            <a:r>
              <a:rPr lang="es-ES" sz="3200" dirty="0" smtClean="0">
                <a:solidFill>
                  <a:srgbClr val="FFFF00"/>
                </a:solidFill>
                <a:latin typeface="Arial" pitchFamily="34" charset="0"/>
                <a:cs typeface="Arial" pitchFamily="34" charset="0"/>
              </a:rPr>
              <a:t>2. </a:t>
            </a:r>
            <a:r>
              <a:rPr lang="es-ES" sz="3200" b="1" dirty="0" smtClean="0">
                <a:solidFill>
                  <a:srgbClr val="FFFF00"/>
                </a:solidFill>
                <a:latin typeface="Arial" pitchFamily="34" charset="0"/>
                <a:cs typeface="Arial" pitchFamily="34" charset="0"/>
              </a:rPr>
              <a:t>materiales  termoplástico  para impresión</a:t>
            </a:r>
            <a:endParaRPr lang="es-ES" sz="3200"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48596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260648"/>
            <a:ext cx="8928992" cy="3046988"/>
          </a:xfrm>
          <a:prstGeom prst="rect">
            <a:avLst/>
          </a:prstGeom>
        </p:spPr>
        <p:txBody>
          <a:bodyPr wrap="square">
            <a:spAutoFit/>
          </a:bodyPr>
          <a:lstStyle/>
          <a:p>
            <a:r>
              <a:rPr lang="es-ES" sz="2400" dirty="0" smtClean="0">
                <a:solidFill>
                  <a:srgbClr val="FFFF00"/>
                </a:solidFill>
                <a:latin typeface="Arial" pitchFamily="34" charset="0"/>
                <a:cs typeface="Arial" pitchFamily="34" charset="0"/>
              </a:rPr>
              <a:t>1-Como su nombre lo indica son utilizados para la confección de bases o plantilla de la dentadura o en la construcción de cubetas para tomar impresiones.</a:t>
            </a:r>
          </a:p>
          <a:p>
            <a:r>
              <a:rPr lang="es-ES" sz="2400" dirty="0" smtClean="0">
                <a:solidFill>
                  <a:srgbClr val="FFFF00"/>
                </a:solidFill>
                <a:latin typeface="Arial" pitchFamily="34" charset="0"/>
                <a:cs typeface="Arial" pitchFamily="34" charset="0"/>
              </a:rPr>
              <a:t>Luego la placa base son de 2 tipos:</a:t>
            </a:r>
          </a:p>
          <a:p>
            <a:r>
              <a:rPr lang="es-ES" sz="2400" dirty="0" smtClean="0">
                <a:solidFill>
                  <a:srgbClr val="FFFF00"/>
                </a:solidFill>
                <a:latin typeface="Arial" pitchFamily="34" charset="0"/>
                <a:cs typeface="Arial" pitchFamily="34" charset="0"/>
              </a:rPr>
              <a:t>a) placa base fina (se utiliza como espaciador o bases de dentaduras).</a:t>
            </a:r>
          </a:p>
          <a:p>
            <a:r>
              <a:rPr lang="es-ES" sz="2400" dirty="0" smtClean="0">
                <a:solidFill>
                  <a:srgbClr val="FFFF00"/>
                </a:solidFill>
                <a:latin typeface="Arial" pitchFamily="34" charset="0"/>
                <a:cs typeface="Arial" pitchFamily="34" charset="0"/>
              </a:rPr>
              <a:t>b) placa base gruesa (se usa en la confección de las cubetas individuales).</a:t>
            </a:r>
            <a:endParaRPr lang="es-ES" sz="2400" dirty="0">
              <a:solidFill>
                <a:srgbClr val="FFFF00"/>
              </a:solidFill>
              <a:latin typeface="Arial" pitchFamily="34" charset="0"/>
              <a:cs typeface="Arial" pitchFamily="34" charset="0"/>
            </a:endParaRPr>
          </a:p>
        </p:txBody>
      </p:sp>
      <p:sp>
        <p:nvSpPr>
          <p:cNvPr id="5" name="4 Rectángulo"/>
          <p:cNvSpPr/>
          <p:nvPr/>
        </p:nvSpPr>
        <p:spPr>
          <a:xfrm>
            <a:off x="179512" y="3834914"/>
            <a:ext cx="8712968" cy="2677656"/>
          </a:xfrm>
          <a:prstGeom prst="rect">
            <a:avLst/>
          </a:prstGeom>
        </p:spPr>
        <p:txBody>
          <a:bodyPr wrap="square">
            <a:spAutoFit/>
          </a:bodyPr>
          <a:lstStyle/>
          <a:p>
            <a:pPr algn="just"/>
            <a:r>
              <a:rPr lang="es-ES" sz="2400" b="1" dirty="0" smtClean="0">
                <a:solidFill>
                  <a:srgbClr val="FFFF00"/>
                </a:solidFill>
                <a:latin typeface="Arial" pitchFamily="34" charset="0"/>
                <a:cs typeface="Arial" pitchFamily="34" charset="0"/>
              </a:rPr>
              <a:t>Motivos más importantes por lo que ellos se emplean para la confección de las cubetas individuales</a:t>
            </a:r>
            <a:r>
              <a:rPr lang="es-ES" sz="2400" dirty="0" smtClean="0">
                <a:solidFill>
                  <a:srgbClr val="FFFF00"/>
                </a:solidFill>
                <a:latin typeface="Arial" pitchFamily="34" charset="0"/>
                <a:cs typeface="Arial" pitchFamily="34" charset="0"/>
              </a:rPr>
              <a:t>:</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La extensión de los bordes</a:t>
            </a:r>
          </a:p>
          <a:p>
            <a:pPr algn="just"/>
            <a:r>
              <a:rPr lang="es-ES" sz="2400" dirty="0" smtClean="0">
                <a:solidFill>
                  <a:srgbClr val="FFFF00"/>
                </a:solidFill>
                <a:latin typeface="Arial" pitchFamily="34" charset="0"/>
                <a:cs typeface="Arial" pitchFamily="34" charset="0"/>
              </a:rPr>
              <a:t>Sus relaciones con la superficie de asiento o soporte </a:t>
            </a:r>
          </a:p>
          <a:p>
            <a:pPr algn="just"/>
            <a:r>
              <a:rPr lang="es-ES" sz="2400" dirty="0" smtClean="0">
                <a:solidFill>
                  <a:srgbClr val="FFFF00"/>
                </a:solidFill>
                <a:latin typeface="Arial" pitchFamily="34" charset="0"/>
                <a:cs typeface="Arial" pitchFamily="34" charset="0"/>
              </a:rPr>
              <a:t>Su resistencia al calor </a:t>
            </a:r>
          </a:p>
          <a:p>
            <a:pPr algn="just"/>
            <a:r>
              <a:rPr lang="es-ES" sz="2400" dirty="0" smtClean="0">
                <a:solidFill>
                  <a:srgbClr val="FFFF00"/>
                </a:solidFill>
                <a:latin typeface="Arial" pitchFamily="34" charset="0"/>
                <a:cs typeface="Arial" pitchFamily="34" charset="0"/>
              </a:rPr>
              <a:t>Su resistencia a la flexión.</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078609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908720"/>
            <a:ext cx="8712968" cy="4154984"/>
          </a:xfrm>
          <a:prstGeom prst="rect">
            <a:avLst/>
          </a:prstGeom>
        </p:spPr>
        <p:txBody>
          <a:bodyPr wrap="square">
            <a:spAutoFit/>
          </a:bodyPr>
          <a:lstStyle/>
          <a:p>
            <a:pPr algn="just"/>
            <a:r>
              <a:rPr lang="es-ES" sz="2400" dirty="0">
                <a:solidFill>
                  <a:srgbClr val="FFFF00"/>
                </a:solidFill>
                <a:latin typeface="Arial" pitchFamily="34" charset="0"/>
                <a:cs typeface="Arial" pitchFamily="34" charset="0"/>
              </a:rPr>
              <a:t>S</a:t>
            </a:r>
            <a:r>
              <a:rPr lang="es-ES" sz="2400" dirty="0" smtClean="0">
                <a:solidFill>
                  <a:srgbClr val="FFFF00"/>
                </a:solidFill>
                <a:latin typeface="Arial" pitchFamily="34" charset="0"/>
                <a:cs typeface="Arial" pitchFamily="34" charset="0"/>
              </a:rPr>
              <a:t>e refiere a sus relaciones con la superficie del soporte son los dos casos típicos: Las cubetas ajustadas y las espaciadas o levantadas, es decir, aquella en la que no se prevé espacio entre la cubeta y el modelo para el material de impresión.</a:t>
            </a:r>
          </a:p>
          <a:p>
            <a:pPr algn="just"/>
            <a:endParaRPr lang="es-ES" sz="2400" dirty="0" smtClean="0">
              <a:solidFill>
                <a:srgbClr val="FFFF00"/>
              </a:solidFill>
              <a:latin typeface="Arial" pitchFamily="34" charset="0"/>
              <a:cs typeface="Arial" pitchFamily="34" charset="0"/>
            </a:endParaRP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Estos materiales termoplásticos de base son mas viscosos cuando se ablandan, son mas rígidos cuando se endurecen, su escurrimiento en generalmente mas lento que el de los compuestos termoplásticos para impresiones y no registra detalles con fineza.</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401381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63824" y="2852936"/>
            <a:ext cx="8268610" cy="584775"/>
          </a:xfrm>
          <a:prstGeom prst="rect">
            <a:avLst/>
          </a:prstGeom>
        </p:spPr>
        <p:txBody>
          <a:bodyPr wrap="none">
            <a:spAutoFit/>
          </a:bodyPr>
          <a:lstStyle/>
          <a:p>
            <a:pPr algn="ctr"/>
            <a:r>
              <a:rPr lang="es-ES" sz="3200" b="1" dirty="0" smtClean="0">
                <a:solidFill>
                  <a:srgbClr val="FFFF00"/>
                </a:solidFill>
                <a:latin typeface="Arial" pitchFamily="34" charset="0"/>
                <a:cs typeface="Arial" pitchFamily="34" charset="0"/>
              </a:rPr>
              <a:t>Materiales termoplásticos para impresión</a:t>
            </a:r>
            <a:endParaRPr lang="es-ES" sz="3200"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83650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2274838"/>
            <a:ext cx="8712968" cy="2308324"/>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La </a:t>
            </a:r>
            <a:r>
              <a:rPr lang="es-ES" sz="2400" dirty="0" err="1" smtClean="0">
                <a:solidFill>
                  <a:srgbClr val="FFFF00"/>
                </a:solidFill>
                <a:latin typeface="Arial" pitchFamily="34" charset="0"/>
                <a:cs typeface="Arial" pitchFamily="34" charset="0"/>
              </a:rPr>
              <a:t>modelina</a:t>
            </a:r>
            <a:r>
              <a:rPr lang="es-ES" sz="2400" dirty="0" smtClean="0">
                <a:solidFill>
                  <a:srgbClr val="FFFF00"/>
                </a:solidFill>
                <a:latin typeface="Arial" pitchFamily="34" charset="0"/>
                <a:cs typeface="Arial" pitchFamily="34" charset="0"/>
              </a:rPr>
              <a:t> o compuesto de modelar se emplea en estomatología como material para impresiones. Es un material rígido: El mismo se reblandece o ablanda con el calor (seco o húmedo), y solidifica o endurece cuando se enfría sin que ocurra ningún cambio volumétrico. De aquí que estos materiales se les clasifiquen como termoplásticos.</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846969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778</Words>
  <Application>Microsoft Office PowerPoint</Application>
  <PresentationFormat>Presentación en pantalla (4:3)</PresentationFormat>
  <Paragraphs>75</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Pc-Yusdel</dc:creator>
  <cp:lastModifiedBy>Pc-Yusdel</cp:lastModifiedBy>
  <cp:revision>5</cp:revision>
  <dcterms:created xsi:type="dcterms:W3CDTF">2017-07-06T17:39:20Z</dcterms:created>
  <dcterms:modified xsi:type="dcterms:W3CDTF">2017-07-06T18:20:50Z</dcterms:modified>
</cp:coreProperties>
</file>