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37"/>
  </p:notesMasterIdLst>
  <p:sldIdLst>
    <p:sldId id="342" r:id="rId2"/>
    <p:sldId id="316" r:id="rId3"/>
    <p:sldId id="306" r:id="rId4"/>
    <p:sldId id="317" r:id="rId5"/>
    <p:sldId id="318" r:id="rId6"/>
    <p:sldId id="308" r:id="rId7"/>
    <p:sldId id="309" r:id="rId8"/>
    <p:sldId id="291" r:id="rId9"/>
    <p:sldId id="310" r:id="rId10"/>
    <p:sldId id="305" r:id="rId11"/>
    <p:sldId id="311" r:id="rId12"/>
    <p:sldId id="319" r:id="rId13"/>
    <p:sldId id="320" r:id="rId14"/>
    <p:sldId id="321" r:id="rId15"/>
    <p:sldId id="322" r:id="rId16"/>
    <p:sldId id="323" r:id="rId17"/>
    <p:sldId id="324" r:id="rId18"/>
    <p:sldId id="325" r:id="rId19"/>
    <p:sldId id="326" r:id="rId20"/>
    <p:sldId id="327" r:id="rId21"/>
    <p:sldId id="328" r:id="rId22"/>
    <p:sldId id="329" r:id="rId23"/>
    <p:sldId id="330" r:id="rId24"/>
    <p:sldId id="332" r:id="rId25"/>
    <p:sldId id="339" r:id="rId26"/>
    <p:sldId id="334" r:id="rId27"/>
    <p:sldId id="335" r:id="rId28"/>
    <p:sldId id="336" r:id="rId29"/>
    <p:sldId id="337" r:id="rId30"/>
    <p:sldId id="338" r:id="rId31"/>
    <p:sldId id="288" r:id="rId32"/>
    <p:sldId id="294" r:id="rId33"/>
    <p:sldId id="295" r:id="rId34"/>
    <p:sldId id="282" r:id="rId35"/>
    <p:sldId id="341" r:id="rId36"/>
  </p:sldIdLst>
  <p:sldSz cx="9144000" cy="5143500" type="screen16x9"/>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3F2"/>
    <a:srgbClr val="66FFFF"/>
    <a:srgbClr val="000000"/>
    <a:srgbClr val="31B1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679" autoAdjust="0"/>
  </p:normalViewPr>
  <p:slideViewPr>
    <p:cSldViewPr>
      <p:cViewPr varScale="1">
        <p:scale>
          <a:sx n="89" d="100"/>
          <a:sy n="89" d="100"/>
        </p:scale>
        <p:origin x="846" y="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BC85B4-FF32-45C4-97D4-21E1445C7434}" type="datetimeFigureOut">
              <a:rPr lang="es-ES" smtClean="0"/>
              <a:pPr/>
              <a:t>25/10/2024</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08C5F8-0034-49AB-AB3F-56926F3165D6}" type="slidenum">
              <a:rPr lang="es-ES" smtClean="0"/>
              <a:pPr/>
              <a:t>‹Nº›</a:t>
            </a:fld>
            <a:endParaRPr lang="es-ES"/>
          </a:p>
        </p:txBody>
      </p:sp>
    </p:spTree>
    <p:extLst>
      <p:ext uri="{BB962C8B-B14F-4D97-AF65-F5344CB8AC3E}">
        <p14:creationId xmlns:p14="http://schemas.microsoft.com/office/powerpoint/2010/main" val="1544418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2</a:t>
            </a:fld>
            <a:endParaRPr lang="es-ES"/>
          </a:p>
        </p:txBody>
      </p:sp>
    </p:spTree>
    <p:extLst>
      <p:ext uri="{BB962C8B-B14F-4D97-AF65-F5344CB8AC3E}">
        <p14:creationId xmlns:p14="http://schemas.microsoft.com/office/powerpoint/2010/main" val="27541053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17</a:t>
            </a:fld>
            <a:endParaRPr lang="es-ES"/>
          </a:p>
        </p:txBody>
      </p:sp>
    </p:spTree>
    <p:extLst>
      <p:ext uri="{BB962C8B-B14F-4D97-AF65-F5344CB8AC3E}">
        <p14:creationId xmlns:p14="http://schemas.microsoft.com/office/powerpoint/2010/main" val="2208072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18</a:t>
            </a:fld>
            <a:endParaRPr lang="es-ES"/>
          </a:p>
        </p:txBody>
      </p:sp>
    </p:spTree>
    <p:extLst>
      <p:ext uri="{BB962C8B-B14F-4D97-AF65-F5344CB8AC3E}">
        <p14:creationId xmlns:p14="http://schemas.microsoft.com/office/powerpoint/2010/main" val="37597641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19</a:t>
            </a:fld>
            <a:endParaRPr lang="es-ES"/>
          </a:p>
        </p:txBody>
      </p:sp>
    </p:spTree>
    <p:extLst>
      <p:ext uri="{BB962C8B-B14F-4D97-AF65-F5344CB8AC3E}">
        <p14:creationId xmlns:p14="http://schemas.microsoft.com/office/powerpoint/2010/main" val="18584879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20</a:t>
            </a:fld>
            <a:endParaRPr lang="es-ES"/>
          </a:p>
        </p:txBody>
      </p:sp>
    </p:spTree>
    <p:extLst>
      <p:ext uri="{BB962C8B-B14F-4D97-AF65-F5344CB8AC3E}">
        <p14:creationId xmlns:p14="http://schemas.microsoft.com/office/powerpoint/2010/main" val="20030441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21</a:t>
            </a:fld>
            <a:endParaRPr lang="es-ES"/>
          </a:p>
        </p:txBody>
      </p:sp>
    </p:spTree>
    <p:extLst>
      <p:ext uri="{BB962C8B-B14F-4D97-AF65-F5344CB8AC3E}">
        <p14:creationId xmlns:p14="http://schemas.microsoft.com/office/powerpoint/2010/main" val="17209762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27</a:t>
            </a:fld>
            <a:endParaRPr lang="es-ES"/>
          </a:p>
        </p:txBody>
      </p:sp>
    </p:spTree>
    <p:extLst>
      <p:ext uri="{BB962C8B-B14F-4D97-AF65-F5344CB8AC3E}">
        <p14:creationId xmlns:p14="http://schemas.microsoft.com/office/powerpoint/2010/main" val="36854216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28</a:t>
            </a:fld>
            <a:endParaRPr lang="es-ES"/>
          </a:p>
        </p:txBody>
      </p:sp>
    </p:spTree>
    <p:extLst>
      <p:ext uri="{BB962C8B-B14F-4D97-AF65-F5344CB8AC3E}">
        <p14:creationId xmlns:p14="http://schemas.microsoft.com/office/powerpoint/2010/main" val="21794513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29</a:t>
            </a:fld>
            <a:endParaRPr lang="es-ES"/>
          </a:p>
        </p:txBody>
      </p:sp>
    </p:spTree>
    <p:extLst>
      <p:ext uri="{BB962C8B-B14F-4D97-AF65-F5344CB8AC3E}">
        <p14:creationId xmlns:p14="http://schemas.microsoft.com/office/powerpoint/2010/main" val="33162866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30</a:t>
            </a:fld>
            <a:endParaRPr lang="es-ES"/>
          </a:p>
        </p:txBody>
      </p:sp>
    </p:spTree>
    <p:extLst>
      <p:ext uri="{BB962C8B-B14F-4D97-AF65-F5344CB8AC3E}">
        <p14:creationId xmlns:p14="http://schemas.microsoft.com/office/powerpoint/2010/main" val="1811191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E908C5F8-0034-49AB-AB3F-56926F3165D6}" type="slidenum">
              <a:rPr lang="es-ES" smtClean="0"/>
              <a:pPr/>
              <a:t>31</a:t>
            </a:fld>
            <a:endParaRPr lang="es-ES"/>
          </a:p>
        </p:txBody>
      </p:sp>
    </p:spTree>
    <p:extLst>
      <p:ext uri="{BB962C8B-B14F-4D97-AF65-F5344CB8AC3E}">
        <p14:creationId xmlns:p14="http://schemas.microsoft.com/office/powerpoint/2010/main" val="2729415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3</a:t>
            </a:fld>
            <a:endParaRPr lang="es-ES"/>
          </a:p>
        </p:txBody>
      </p:sp>
    </p:spTree>
    <p:extLst>
      <p:ext uri="{BB962C8B-B14F-4D97-AF65-F5344CB8AC3E}">
        <p14:creationId xmlns:p14="http://schemas.microsoft.com/office/powerpoint/2010/main" val="975664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4</a:t>
            </a:fld>
            <a:endParaRPr lang="es-ES"/>
          </a:p>
        </p:txBody>
      </p:sp>
    </p:spTree>
    <p:extLst>
      <p:ext uri="{BB962C8B-B14F-4D97-AF65-F5344CB8AC3E}">
        <p14:creationId xmlns:p14="http://schemas.microsoft.com/office/powerpoint/2010/main" val="1933312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5</a:t>
            </a:fld>
            <a:endParaRPr lang="es-ES"/>
          </a:p>
        </p:txBody>
      </p:sp>
    </p:spTree>
    <p:extLst>
      <p:ext uri="{BB962C8B-B14F-4D97-AF65-F5344CB8AC3E}">
        <p14:creationId xmlns:p14="http://schemas.microsoft.com/office/powerpoint/2010/main" val="1748080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12</a:t>
            </a:fld>
            <a:endParaRPr lang="es-ES"/>
          </a:p>
        </p:txBody>
      </p:sp>
    </p:spTree>
    <p:extLst>
      <p:ext uri="{BB962C8B-B14F-4D97-AF65-F5344CB8AC3E}">
        <p14:creationId xmlns:p14="http://schemas.microsoft.com/office/powerpoint/2010/main" val="3343569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13</a:t>
            </a:fld>
            <a:endParaRPr lang="es-ES"/>
          </a:p>
        </p:txBody>
      </p:sp>
    </p:spTree>
    <p:extLst>
      <p:ext uri="{BB962C8B-B14F-4D97-AF65-F5344CB8AC3E}">
        <p14:creationId xmlns:p14="http://schemas.microsoft.com/office/powerpoint/2010/main" val="11641503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14</a:t>
            </a:fld>
            <a:endParaRPr lang="es-ES"/>
          </a:p>
        </p:txBody>
      </p:sp>
    </p:spTree>
    <p:extLst>
      <p:ext uri="{BB962C8B-B14F-4D97-AF65-F5344CB8AC3E}">
        <p14:creationId xmlns:p14="http://schemas.microsoft.com/office/powerpoint/2010/main" val="17839105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15</a:t>
            </a:fld>
            <a:endParaRPr lang="es-ES"/>
          </a:p>
        </p:txBody>
      </p:sp>
    </p:spTree>
    <p:extLst>
      <p:ext uri="{BB962C8B-B14F-4D97-AF65-F5344CB8AC3E}">
        <p14:creationId xmlns:p14="http://schemas.microsoft.com/office/powerpoint/2010/main" val="2532816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908C5F8-0034-49AB-AB3F-56926F3165D6}" type="slidenum">
              <a:rPr lang="es-ES" smtClean="0"/>
              <a:pPr/>
              <a:t>16</a:t>
            </a:fld>
            <a:endParaRPr lang="es-ES"/>
          </a:p>
        </p:txBody>
      </p:sp>
    </p:spTree>
    <p:extLst>
      <p:ext uri="{BB962C8B-B14F-4D97-AF65-F5344CB8AC3E}">
        <p14:creationId xmlns:p14="http://schemas.microsoft.com/office/powerpoint/2010/main" val="542584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s-E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s-ES"/>
          </a:p>
        </p:txBody>
      </p:sp>
      <p:sp>
        <p:nvSpPr>
          <p:cNvPr id="4" name="Date Placeholder 3"/>
          <p:cNvSpPr>
            <a:spLocks noGrp="1"/>
          </p:cNvSpPr>
          <p:nvPr>
            <p:ph type="dt" sz="half" idx="10"/>
          </p:nvPr>
        </p:nvSpPr>
        <p:spPr/>
        <p:txBody>
          <a:bodyPr/>
          <a:lstStyle/>
          <a:p>
            <a:fld id="{6C2BED69-75F4-480B-8A00-0C85B9F39041}" type="datetimeFigureOut">
              <a:rPr lang="es-ES" smtClean="0"/>
              <a:pPr/>
              <a:t>25/10/2024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156153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6C2BED69-75F4-480B-8A00-0C85B9F39041}" type="datetimeFigureOut">
              <a:rPr lang="es-ES" smtClean="0"/>
              <a:pPr/>
              <a:t>25/10/2024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415974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endParaRPr lang="es-E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6C2BED69-75F4-480B-8A00-0C85B9F39041}" type="datetimeFigureOut">
              <a:rPr lang="es-ES" smtClean="0"/>
              <a:pPr/>
              <a:t>25/10/2024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1516491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6C2BED69-75F4-480B-8A00-0C85B9F39041}" type="datetimeFigureOut">
              <a:rPr lang="es-ES" smtClean="0"/>
              <a:pPr/>
              <a:t>25/10/2024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4183274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s-E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2BED69-75F4-480B-8A00-0C85B9F39041}" type="datetimeFigureOut">
              <a:rPr lang="es-ES" smtClean="0"/>
              <a:pPr/>
              <a:t>25/10/2024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415232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Date Placeholder 4"/>
          <p:cNvSpPr>
            <a:spLocks noGrp="1"/>
          </p:cNvSpPr>
          <p:nvPr>
            <p:ph type="dt" sz="half" idx="10"/>
          </p:nvPr>
        </p:nvSpPr>
        <p:spPr/>
        <p:txBody>
          <a:bodyPr/>
          <a:lstStyle/>
          <a:p>
            <a:fld id="{6C2BED69-75F4-480B-8A00-0C85B9F39041}" type="datetimeFigureOut">
              <a:rPr lang="es-ES" smtClean="0"/>
              <a:pPr/>
              <a:t>25/10/2024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957368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s-E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7" name="Date Placeholder 6"/>
          <p:cNvSpPr>
            <a:spLocks noGrp="1"/>
          </p:cNvSpPr>
          <p:nvPr>
            <p:ph type="dt" sz="half" idx="10"/>
          </p:nvPr>
        </p:nvSpPr>
        <p:spPr/>
        <p:txBody>
          <a:bodyPr/>
          <a:lstStyle/>
          <a:p>
            <a:fld id="{6C2BED69-75F4-480B-8A00-0C85B9F39041}" type="datetimeFigureOut">
              <a:rPr lang="es-ES" smtClean="0"/>
              <a:pPr/>
              <a:t>25/10/2024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4070217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Date Placeholder 2"/>
          <p:cNvSpPr>
            <a:spLocks noGrp="1"/>
          </p:cNvSpPr>
          <p:nvPr>
            <p:ph type="dt" sz="half" idx="10"/>
          </p:nvPr>
        </p:nvSpPr>
        <p:spPr/>
        <p:txBody>
          <a:bodyPr/>
          <a:lstStyle/>
          <a:p>
            <a:fld id="{6C2BED69-75F4-480B-8A00-0C85B9F39041}" type="datetimeFigureOut">
              <a:rPr lang="es-ES" smtClean="0"/>
              <a:pPr/>
              <a:t>25/10/2024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484066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2BED69-75F4-480B-8A00-0C85B9F39041}" type="datetimeFigureOut">
              <a:rPr lang="es-ES" smtClean="0"/>
              <a:pPr/>
              <a:t>25/10/2024</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3851220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s-E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C2BED69-75F4-480B-8A00-0C85B9F39041}" type="datetimeFigureOut">
              <a:rPr lang="es-ES" smtClean="0"/>
              <a:pPr/>
              <a:t>25/10/2024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462355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s-E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C2BED69-75F4-480B-8A00-0C85B9F39041}" type="datetimeFigureOut">
              <a:rPr lang="es-ES" smtClean="0"/>
              <a:pPr/>
              <a:t>25/10/2024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5500EA-CE75-4930-AA28-91A4660B6C07}" type="slidenum">
              <a:rPr lang="es-ES" smtClean="0"/>
              <a:pPr/>
              <a:t>‹Nº›</a:t>
            </a:fld>
            <a:endParaRPr lang="es-ES"/>
          </a:p>
        </p:txBody>
      </p:sp>
    </p:spTree>
    <p:extLst>
      <p:ext uri="{BB962C8B-B14F-4D97-AF65-F5344CB8AC3E}">
        <p14:creationId xmlns:p14="http://schemas.microsoft.com/office/powerpoint/2010/main" val="1853186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en-US"/>
              <a:t>Click to edit Master title style</a:t>
            </a:r>
            <a:endParaRPr lang="es-E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C2BED69-75F4-480B-8A00-0C85B9F39041}" type="datetimeFigureOut">
              <a:rPr lang="es-ES" smtClean="0"/>
              <a:pPr/>
              <a:t>25/10/2024</a:t>
            </a:fld>
            <a:endParaRPr lang="es-E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A5500EA-CE75-4930-AA28-91A4660B6C07}" type="slidenum">
              <a:rPr lang="es-ES" smtClean="0"/>
              <a:pPr/>
              <a:t>‹Nº›</a:t>
            </a:fld>
            <a:endParaRPr lang="es-ES"/>
          </a:p>
        </p:txBody>
      </p:sp>
    </p:spTree>
    <p:extLst>
      <p:ext uri="{BB962C8B-B14F-4D97-AF65-F5344CB8AC3E}">
        <p14:creationId xmlns:p14="http://schemas.microsoft.com/office/powerpoint/2010/main" val="54040682"/>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F367A7-C15D-5598-E969-1F3D543D7040}"/>
            </a:ext>
          </a:extLst>
        </p:cNvPr>
        <p:cNvGrpSpPr/>
        <p:nvPr/>
      </p:nvGrpSpPr>
      <p:grpSpPr>
        <a:xfrm>
          <a:off x="0" y="0"/>
          <a:ext cx="0" cy="0"/>
          <a:chOff x="0" y="0"/>
          <a:chExt cx="0" cy="0"/>
        </a:xfrm>
      </p:grpSpPr>
      <p:sp>
        <p:nvSpPr>
          <p:cNvPr id="10" name="CuadroTexto 9">
            <a:extLst>
              <a:ext uri="{FF2B5EF4-FFF2-40B4-BE49-F238E27FC236}">
                <a16:creationId xmlns:a16="http://schemas.microsoft.com/office/drawing/2014/main" id="{9BC3F479-34AF-934B-433F-B7EA6D59065B}"/>
              </a:ext>
            </a:extLst>
          </p:cNvPr>
          <p:cNvSpPr txBox="1"/>
          <p:nvPr/>
        </p:nvSpPr>
        <p:spPr>
          <a:xfrm>
            <a:off x="11146356" y="2627190"/>
            <a:ext cx="1236649" cy="2895600"/>
          </a:xfrm>
          <a:prstGeom prst="rect">
            <a:avLst/>
          </a:prstGeom>
          <a:noFill/>
        </p:spPr>
        <p:txBody>
          <a:bodyPr wrap="square" rtlCol="0">
            <a:spAutoFit/>
          </a:bodyPr>
          <a:lstStyle/>
          <a:p>
            <a:endParaRPr lang="es-ES" dirty="0"/>
          </a:p>
        </p:txBody>
      </p:sp>
      <p:sp>
        <p:nvSpPr>
          <p:cNvPr id="11" name="Rectangle 5">
            <a:extLst>
              <a:ext uri="{FF2B5EF4-FFF2-40B4-BE49-F238E27FC236}">
                <a16:creationId xmlns:a16="http://schemas.microsoft.com/office/drawing/2014/main" id="{59E75AD7-3BE7-F2CE-D0F6-24DE67050005}"/>
              </a:ext>
            </a:extLst>
          </p:cNvPr>
          <p:cNvSpPr>
            <a:spLocks noChangeArrowheads="1"/>
          </p:cNvSpPr>
          <p:nvPr/>
        </p:nvSpPr>
        <p:spPr bwMode="auto">
          <a:xfrm>
            <a:off x="5353473" y="1413130"/>
            <a:ext cx="353060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2800" b="1" i="0" u="none" strike="noStrike" cap="none" normalizeH="0" baseline="0" dirty="0">
                <a:ln>
                  <a:noFill/>
                </a:ln>
                <a:solidFill>
                  <a:srgbClr val="00B3F2"/>
                </a:solidFill>
                <a:effectLst>
                  <a:outerShdw blurRad="38100" dist="38100" dir="2700000" algn="tl">
                    <a:srgbClr val="000000">
                      <a:alpha val="43137"/>
                    </a:srgbClr>
                  </a:outerShdw>
                </a:effectLst>
                <a:latin typeface="Century" panose="02040604050505020304" pitchFamily="18" charset="0"/>
                <a:ea typeface="Times New Roman" panose="02020603050405020304" pitchFamily="18" charset="0"/>
                <a:cs typeface="Arial" panose="020B0604020202020204" pitchFamily="34" charset="0"/>
              </a:rPr>
              <a:t>ORIENTACIONES METODOLÓGICAS PARA EL </a:t>
            </a:r>
            <a:r>
              <a:rPr lang="es-ES" sz="2800" b="1" dirty="0">
                <a:solidFill>
                  <a:srgbClr val="00B3F2"/>
                </a:solidFill>
                <a:effectLst>
                  <a:outerShdw blurRad="38100" dist="38100" dir="2700000" algn="tl">
                    <a:srgbClr val="000000">
                      <a:alpha val="43137"/>
                    </a:srgbClr>
                  </a:outerShdw>
                </a:effectLst>
                <a:latin typeface="Century" panose="02040604050505020304" pitchFamily="18" charset="0"/>
                <a:ea typeface="Times New Roman" panose="02020603050405020304" pitchFamily="18" charset="0"/>
                <a:cs typeface="Arial" panose="020B0604020202020204" pitchFamily="34" charset="0"/>
              </a:rPr>
              <a:t> CURSO ESCOLAR</a:t>
            </a:r>
          </a:p>
          <a:p>
            <a:pPr marL="0" marR="0" lvl="0" indent="0" algn="ctr" defTabSz="914400" rtl="0" eaLnBrk="0" fontAlgn="base" latinLnBrk="0" hangingPunct="0">
              <a:lnSpc>
                <a:spcPct val="100000"/>
              </a:lnSpc>
              <a:spcBef>
                <a:spcPct val="0"/>
              </a:spcBef>
              <a:spcAft>
                <a:spcPct val="0"/>
              </a:spcAft>
              <a:buClrTx/>
              <a:buSzTx/>
              <a:buFontTx/>
              <a:buNone/>
              <a:tabLst/>
            </a:pPr>
            <a:r>
              <a:rPr lang="es-ES" sz="2800" b="1" dirty="0">
                <a:solidFill>
                  <a:srgbClr val="00B3F2"/>
                </a:solidFill>
                <a:effectLst>
                  <a:outerShdw blurRad="38100" dist="38100" dir="2700000" algn="tl">
                    <a:srgbClr val="000000">
                      <a:alpha val="43137"/>
                    </a:srgbClr>
                  </a:outerShdw>
                </a:effectLst>
                <a:latin typeface="Century" panose="02040604050505020304" pitchFamily="18" charset="0"/>
                <a:ea typeface="Times New Roman" panose="02020603050405020304" pitchFamily="18" charset="0"/>
                <a:cs typeface="Arial" panose="020B0604020202020204" pitchFamily="34" charset="0"/>
              </a:rPr>
              <a:t> 2024-2025</a:t>
            </a:r>
            <a:endParaRPr kumimoji="0" lang="es-ES" sz="2800" b="0" i="0" u="none" strike="noStrike" cap="none" normalizeH="0" baseline="0" dirty="0">
              <a:ln>
                <a:noFill/>
              </a:ln>
              <a:solidFill>
                <a:srgbClr val="00B3F2"/>
              </a:solidFill>
              <a:effectLst>
                <a:outerShdw blurRad="38100" dist="38100" dir="2700000" algn="tl">
                  <a:srgbClr val="000000">
                    <a:alpha val="43137"/>
                  </a:srgbClr>
                </a:outerShdw>
              </a:effectLst>
              <a:latin typeface="Century" panose="02040604050505020304" pitchFamily="18" charset="0"/>
            </a:endParaRPr>
          </a:p>
        </p:txBody>
      </p:sp>
      <p:pic>
        <p:nvPicPr>
          <p:cNvPr id="3" name="Imagen 2">
            <a:extLst>
              <a:ext uri="{FF2B5EF4-FFF2-40B4-BE49-F238E27FC236}">
                <a16:creationId xmlns:a16="http://schemas.microsoft.com/office/drawing/2014/main" id="{46647598-1376-1E84-37B8-87CE522CFECF}"/>
              </a:ext>
            </a:extLst>
          </p:cNvPr>
          <p:cNvPicPr>
            <a:picLocks noChangeAspect="1"/>
          </p:cNvPicPr>
          <p:nvPr/>
        </p:nvPicPr>
        <p:blipFill>
          <a:blip r:embed="rId2">
            <a:extLst>
              <a:ext uri="{BEBA8EAE-BF5A-486C-A8C5-ECC9F3942E4B}">
                <a14:imgProps xmlns:a14="http://schemas.microsoft.com/office/drawing/2010/main">
                  <a14:imgLayer r:embed="rId3">
                    <a14:imgEffect>
                      <a14:artisticPhotocopy/>
                    </a14:imgEffect>
                    <a14:imgEffect>
                      <a14:colorTemperature colorTemp="4894"/>
                    </a14:imgEffect>
                    <a14:imgEffect>
                      <a14:saturation sat="400000"/>
                    </a14:imgEffect>
                  </a14:imgLayer>
                </a14:imgProps>
              </a:ext>
            </a:extLst>
          </a:blip>
          <a:srcRect t="11916" b="6050"/>
          <a:stretch/>
        </p:blipFill>
        <p:spPr>
          <a:xfrm>
            <a:off x="292831" y="-4533"/>
            <a:ext cx="4957937" cy="1944216"/>
          </a:xfrm>
          <a:prstGeom prst="rect">
            <a:avLst/>
          </a:prstGeom>
          <a:effectLst>
            <a:softEdge rad="76200"/>
          </a:effectLst>
        </p:spPr>
        <p:style>
          <a:lnRef idx="2">
            <a:schemeClr val="accent2"/>
          </a:lnRef>
          <a:fillRef idx="1">
            <a:schemeClr val="lt1"/>
          </a:fillRef>
          <a:effectRef idx="0">
            <a:schemeClr val="accent2"/>
          </a:effectRef>
          <a:fontRef idx="minor">
            <a:schemeClr val="dk1"/>
          </a:fontRef>
        </p:style>
      </p:pic>
      <p:pic>
        <p:nvPicPr>
          <p:cNvPr id="5" name="Imagen 4">
            <a:extLst>
              <a:ext uri="{FF2B5EF4-FFF2-40B4-BE49-F238E27FC236}">
                <a16:creationId xmlns:a16="http://schemas.microsoft.com/office/drawing/2014/main" id="{62C4712D-A95E-881F-D4E1-BDBC75F9E7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4838" y="1970534"/>
            <a:ext cx="4783225" cy="3049488"/>
          </a:xfrm>
          <a:prstGeom prst="rect">
            <a:avLst/>
          </a:prstGeom>
        </p:spPr>
      </p:pic>
    </p:spTree>
    <p:extLst>
      <p:ext uri="{BB962C8B-B14F-4D97-AF65-F5344CB8AC3E}">
        <p14:creationId xmlns:p14="http://schemas.microsoft.com/office/powerpoint/2010/main" val="3276160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7504" y="555526"/>
            <a:ext cx="9036496" cy="4392488"/>
          </a:xfrm>
        </p:spPr>
        <p:txBody>
          <a:bodyPr>
            <a:normAutofit fontScale="40000" lnSpcReduction="20000"/>
          </a:bodyPr>
          <a:lstStyle/>
          <a:p>
            <a:pPr marL="0" indent="0">
              <a:buNone/>
            </a:pPr>
            <a:r>
              <a:rPr lang="es-ES" sz="6000" b="1" dirty="0">
                <a:solidFill>
                  <a:srgbClr val="000000"/>
                </a:solidFill>
                <a:latin typeface="Century" panose="02040604050505020304" pitchFamily="18" charset="0"/>
                <a:cs typeface="Times New Roman" panose="02020603050405020304" pitchFamily="18" charset="0"/>
              </a:rPr>
              <a:t>42 semanas + 2 semana de receso docente</a:t>
            </a:r>
            <a:endParaRPr lang="en-US" sz="6000" b="1" dirty="0">
              <a:solidFill>
                <a:srgbClr val="000000"/>
              </a:solidFill>
              <a:latin typeface="Century" panose="02040604050505020304" pitchFamily="18" charset="0"/>
              <a:cs typeface="Times New Roman" panose="02020603050405020304" pitchFamily="18" charset="0"/>
            </a:endParaRPr>
          </a:p>
          <a:p>
            <a:r>
              <a:rPr lang="es-ES" sz="6000" b="1" u="sng" dirty="0">
                <a:solidFill>
                  <a:srgbClr val="000000"/>
                </a:solidFill>
                <a:latin typeface="Century" panose="02040604050505020304" pitchFamily="18" charset="0"/>
                <a:cs typeface="Times New Roman" panose="02020603050405020304" pitchFamily="18" charset="0"/>
              </a:rPr>
              <a:t>Inicio:</a:t>
            </a:r>
            <a:r>
              <a:rPr lang="es-ES" sz="6000" dirty="0">
                <a:solidFill>
                  <a:srgbClr val="000000"/>
                </a:solidFill>
                <a:latin typeface="Century" panose="02040604050505020304" pitchFamily="18" charset="0"/>
                <a:cs typeface="Times New Roman" panose="02020603050405020304" pitchFamily="18" charset="0"/>
              </a:rPr>
              <a:t> 4 de noviembre 2024</a:t>
            </a:r>
          </a:p>
          <a:p>
            <a:r>
              <a:rPr lang="es-ES" sz="6000" b="1" u="sng" dirty="0">
                <a:solidFill>
                  <a:srgbClr val="000000"/>
                </a:solidFill>
                <a:latin typeface="Century" panose="02040604050505020304" pitchFamily="18" charset="0"/>
                <a:cs typeface="Times New Roman" panose="02020603050405020304" pitchFamily="18" charset="0"/>
              </a:rPr>
              <a:t>Final</a:t>
            </a:r>
            <a:r>
              <a:rPr lang="es-ES" sz="6000" b="1" dirty="0">
                <a:solidFill>
                  <a:srgbClr val="000000"/>
                </a:solidFill>
                <a:latin typeface="Century" panose="02040604050505020304" pitchFamily="18" charset="0"/>
                <a:cs typeface="Times New Roman" panose="02020603050405020304" pitchFamily="18" charset="0"/>
              </a:rPr>
              <a:t>:</a:t>
            </a:r>
            <a:r>
              <a:rPr lang="es-ES" sz="6000" dirty="0">
                <a:solidFill>
                  <a:srgbClr val="000000"/>
                </a:solidFill>
                <a:latin typeface="Century" panose="02040604050505020304" pitchFamily="18" charset="0"/>
                <a:cs typeface="Times New Roman" panose="02020603050405020304" pitchFamily="18" charset="0"/>
              </a:rPr>
              <a:t> 4 de octubre 2025</a:t>
            </a:r>
          </a:p>
          <a:p>
            <a:r>
              <a:rPr lang="es-ES" sz="6000" b="1" u="sng" dirty="0">
                <a:solidFill>
                  <a:srgbClr val="000000"/>
                </a:solidFill>
                <a:latin typeface="Century" panose="02040604050505020304" pitchFamily="18" charset="0"/>
                <a:cs typeface="Times New Roman" panose="02020603050405020304" pitchFamily="18" charset="0"/>
              </a:rPr>
              <a:t>Exámenes estatales</a:t>
            </a:r>
            <a:r>
              <a:rPr lang="es-ES" sz="6000" dirty="0">
                <a:solidFill>
                  <a:srgbClr val="000000"/>
                </a:solidFill>
                <a:latin typeface="Century" panose="02040604050505020304" pitchFamily="18" charset="0"/>
                <a:cs typeface="Times New Roman" panose="02020603050405020304" pitchFamily="18" charset="0"/>
              </a:rPr>
              <a:t>: 6 al 18 de octubre 2025</a:t>
            </a:r>
          </a:p>
          <a:p>
            <a:r>
              <a:rPr lang="es-ES" sz="6000" b="1" u="sng" dirty="0">
                <a:solidFill>
                  <a:srgbClr val="0070C0"/>
                </a:solidFill>
                <a:latin typeface="Century" panose="02040604050505020304" pitchFamily="18" charset="0"/>
                <a:cs typeface="Times New Roman" panose="02020603050405020304" pitchFamily="18" charset="0"/>
              </a:rPr>
              <a:t>Cierre del curso y graduación</a:t>
            </a:r>
            <a:r>
              <a:rPr lang="es-ES" sz="6000" b="1" dirty="0">
                <a:solidFill>
                  <a:srgbClr val="000000"/>
                </a:solidFill>
                <a:latin typeface="Century" panose="02040604050505020304" pitchFamily="18" charset="0"/>
                <a:cs typeface="Times New Roman" panose="02020603050405020304" pitchFamily="18" charset="0"/>
              </a:rPr>
              <a:t>:</a:t>
            </a:r>
            <a:r>
              <a:rPr lang="es-ES" sz="6000" dirty="0">
                <a:solidFill>
                  <a:srgbClr val="000000"/>
                </a:solidFill>
                <a:latin typeface="Century" panose="02040604050505020304" pitchFamily="18" charset="0"/>
                <a:cs typeface="Times New Roman" panose="02020603050405020304" pitchFamily="18" charset="0"/>
              </a:rPr>
              <a:t> octubre-noviembre 2025</a:t>
            </a:r>
            <a:endParaRPr lang="en-US" sz="6000" dirty="0">
              <a:solidFill>
                <a:srgbClr val="000000"/>
              </a:solidFill>
              <a:latin typeface="Century" panose="02040604050505020304" pitchFamily="18" charset="0"/>
              <a:cs typeface="Times New Roman" panose="02020603050405020304" pitchFamily="18" charset="0"/>
            </a:endParaRPr>
          </a:p>
          <a:p>
            <a:pPr marL="0" indent="0">
              <a:buNone/>
            </a:pPr>
            <a:endParaRPr lang="es-ES" sz="6000" b="1" u="sng" dirty="0">
              <a:solidFill>
                <a:srgbClr val="000000"/>
              </a:solidFill>
              <a:latin typeface="Century" panose="02040604050505020304" pitchFamily="18" charset="0"/>
              <a:cs typeface="Times New Roman" panose="02020603050405020304" pitchFamily="18" charset="0"/>
            </a:endParaRPr>
          </a:p>
          <a:p>
            <a:pPr marL="0" indent="0">
              <a:buNone/>
            </a:pPr>
            <a:r>
              <a:rPr lang="es-ES" sz="6000" b="1" u="sng" dirty="0">
                <a:solidFill>
                  <a:srgbClr val="0070C0"/>
                </a:solidFill>
                <a:latin typeface="Century" panose="02040604050505020304" pitchFamily="18" charset="0"/>
                <a:cs typeface="Times New Roman" panose="02020603050405020304" pitchFamily="18" charset="0"/>
              </a:rPr>
              <a:t>Recesos académicos:</a:t>
            </a:r>
            <a:endParaRPr lang="en-US" sz="6000" u="sng" dirty="0">
              <a:solidFill>
                <a:srgbClr val="0070C0"/>
              </a:solidFill>
              <a:latin typeface="Century" panose="02040604050505020304" pitchFamily="18" charset="0"/>
              <a:cs typeface="Times New Roman" panose="02020603050405020304" pitchFamily="18" charset="0"/>
            </a:endParaRPr>
          </a:p>
          <a:p>
            <a:pPr lvl="0"/>
            <a:r>
              <a:rPr lang="es-ES" sz="6000" b="1" dirty="0">
                <a:solidFill>
                  <a:srgbClr val="000000"/>
                </a:solidFill>
                <a:latin typeface="Century" panose="02040604050505020304" pitchFamily="18" charset="0"/>
                <a:cs typeface="Times New Roman" panose="02020603050405020304" pitchFamily="18" charset="0"/>
              </a:rPr>
              <a:t>Homenaje a la Victoria de Playa Girón: </a:t>
            </a:r>
            <a:r>
              <a:rPr lang="es-ES" sz="6000" b="1" dirty="0">
                <a:solidFill>
                  <a:srgbClr val="0070C0"/>
                </a:solidFill>
                <a:latin typeface="Century" panose="02040604050505020304" pitchFamily="18" charset="0"/>
                <a:cs typeface="Times New Roman" panose="02020603050405020304" pitchFamily="18" charset="0"/>
              </a:rPr>
              <a:t>14/4/25 al 19/4/25</a:t>
            </a:r>
            <a:r>
              <a:rPr lang="es-ES" sz="6000" b="1" dirty="0">
                <a:solidFill>
                  <a:srgbClr val="000000"/>
                </a:solidFill>
                <a:latin typeface="Century" panose="02040604050505020304" pitchFamily="18" charset="0"/>
                <a:cs typeface="Times New Roman" panose="02020603050405020304" pitchFamily="18" charset="0"/>
              </a:rPr>
              <a:t>.</a:t>
            </a:r>
          </a:p>
          <a:p>
            <a:pPr lvl="0"/>
            <a:r>
              <a:rPr lang="es-ES" sz="6000" b="1" dirty="0">
                <a:solidFill>
                  <a:srgbClr val="000000"/>
                </a:solidFill>
                <a:latin typeface="Century" panose="02040604050505020304" pitchFamily="18" charset="0"/>
                <a:cs typeface="Times New Roman" panose="02020603050405020304" pitchFamily="18" charset="0"/>
              </a:rPr>
              <a:t>Homenaje al Triunfo de la Revolución: </a:t>
            </a:r>
            <a:r>
              <a:rPr lang="es-ES" sz="6000" b="1" dirty="0">
                <a:solidFill>
                  <a:srgbClr val="0070C0"/>
                </a:solidFill>
                <a:latin typeface="Century" panose="02040604050505020304" pitchFamily="18" charset="0"/>
                <a:cs typeface="Times New Roman" panose="02020603050405020304" pitchFamily="18" charset="0"/>
              </a:rPr>
              <a:t>25/12/24 al 03/01/25</a:t>
            </a:r>
            <a:r>
              <a:rPr lang="es-ES" sz="6000" b="1" dirty="0">
                <a:solidFill>
                  <a:srgbClr val="000000"/>
                </a:solidFill>
                <a:latin typeface="Century" panose="02040604050505020304" pitchFamily="18" charset="0"/>
                <a:cs typeface="Times New Roman" panose="02020603050405020304" pitchFamily="18" charset="0"/>
              </a:rPr>
              <a:t>.</a:t>
            </a:r>
          </a:p>
          <a:p>
            <a:pPr lvl="0"/>
            <a:r>
              <a:rPr lang="es-ES" sz="6000" b="1" dirty="0">
                <a:solidFill>
                  <a:srgbClr val="000000"/>
                </a:solidFill>
                <a:latin typeface="Century" panose="02040604050505020304" pitchFamily="18" charset="0"/>
                <a:cs typeface="Times New Roman" panose="02020603050405020304" pitchFamily="18" charset="0"/>
              </a:rPr>
              <a:t>Vacaciones de verano: </a:t>
            </a:r>
            <a:r>
              <a:rPr lang="es-ES" sz="6000" b="1" dirty="0">
                <a:solidFill>
                  <a:srgbClr val="0070C0"/>
                </a:solidFill>
                <a:latin typeface="Century" panose="02040604050505020304" pitchFamily="18" charset="0"/>
                <a:cs typeface="Times New Roman" panose="02020603050405020304" pitchFamily="18" charset="0"/>
              </a:rPr>
              <a:t>22/07/2025 al 24/08/2025</a:t>
            </a:r>
            <a:r>
              <a:rPr lang="es-ES" sz="6000" b="1" dirty="0">
                <a:solidFill>
                  <a:srgbClr val="000000"/>
                </a:solidFill>
                <a:latin typeface="Century" panose="02040604050505020304" pitchFamily="18" charset="0"/>
                <a:cs typeface="Times New Roman" panose="02020603050405020304" pitchFamily="18" charset="0"/>
              </a:rPr>
              <a:t>.</a:t>
            </a:r>
          </a:p>
          <a:p>
            <a:pPr marL="0" indent="0">
              <a:buNone/>
            </a:pPr>
            <a:endParaRPr lang="en-US" sz="6000" b="1" dirty="0">
              <a:solidFill>
                <a:srgbClr val="000000"/>
              </a:solidFill>
              <a:latin typeface="Century" panose="02040604050505020304" pitchFamily="18" charset="0"/>
              <a:cs typeface="Arial" panose="020B0604020202020204" pitchFamily="34" charset="0"/>
            </a:endParaRPr>
          </a:p>
          <a:p>
            <a:endParaRPr lang="en-US" dirty="0"/>
          </a:p>
        </p:txBody>
      </p:sp>
      <p:sp>
        <p:nvSpPr>
          <p:cNvPr id="2" name="CuadroTexto 1">
            <a:extLst>
              <a:ext uri="{FF2B5EF4-FFF2-40B4-BE49-F238E27FC236}">
                <a16:creationId xmlns:a16="http://schemas.microsoft.com/office/drawing/2014/main" id="{E961B4DB-1AFD-4CF6-AE03-157A86D3EAEA}"/>
              </a:ext>
            </a:extLst>
          </p:cNvPr>
          <p:cNvSpPr txBox="1"/>
          <p:nvPr/>
        </p:nvSpPr>
        <p:spPr>
          <a:xfrm>
            <a:off x="0" y="0"/>
            <a:ext cx="9129192" cy="461665"/>
          </a:xfrm>
          <a:prstGeom prst="rect">
            <a:avLst/>
          </a:prstGeom>
          <a:solidFill>
            <a:srgbClr val="00B3F2"/>
          </a:solidFill>
        </p:spPr>
        <p:txBody>
          <a:bodyPr wrap="square" rtlCol="0" anchor="t">
            <a:spAutoFit/>
          </a:bodyPr>
          <a:lstStyle/>
          <a:p>
            <a:pPr marL="0" indent="0" algn="ctr">
              <a:buNone/>
            </a:pPr>
            <a:r>
              <a:rPr lang="es-ES" sz="2400" b="1" dirty="0">
                <a:solidFill>
                  <a:schemeClr val="bg1"/>
                </a:solidFill>
                <a:latin typeface="Times New Roman" panose="02020603050405020304" pitchFamily="18" charset="0"/>
                <a:cs typeface="Times New Roman" panose="02020603050405020304" pitchFamily="18" charset="0"/>
              </a:rPr>
              <a:t>CALENDARIO PARA LA </a:t>
            </a:r>
            <a:r>
              <a:rPr lang="es-ES" sz="2400" b="1" dirty="0">
                <a:solidFill>
                  <a:srgbClr val="FFFF00"/>
                </a:solidFill>
                <a:latin typeface="Times New Roman" panose="02020603050405020304" pitchFamily="18" charset="0"/>
                <a:cs typeface="Times New Roman" panose="02020603050405020304" pitchFamily="18" charset="0"/>
              </a:rPr>
              <a:t>PRÁCTICA PREPROFESIONAL</a:t>
            </a:r>
          </a:p>
        </p:txBody>
      </p:sp>
    </p:spTree>
    <p:extLst>
      <p:ext uri="{BB962C8B-B14F-4D97-AF65-F5344CB8AC3E}">
        <p14:creationId xmlns:p14="http://schemas.microsoft.com/office/powerpoint/2010/main" val="4041405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0" y="915566"/>
            <a:ext cx="8964488" cy="4032448"/>
          </a:xfrm>
        </p:spPr>
        <p:txBody>
          <a:bodyPr>
            <a:normAutofit/>
          </a:bodyPr>
          <a:lstStyle/>
          <a:p>
            <a:pPr marL="0" indent="0" algn="just">
              <a:lnSpc>
                <a:spcPct val="115000"/>
              </a:lnSpc>
              <a:spcAft>
                <a:spcPts val="800"/>
              </a:spcAft>
              <a:buNone/>
            </a:pPr>
            <a:r>
              <a:rPr lang="es-MX" sz="2400" b="1" dirty="0">
                <a:solidFill>
                  <a:srgbClr val="000000"/>
                </a:solidFill>
                <a:latin typeface="Century" panose="02040604050505020304" pitchFamily="18" charset="0"/>
                <a:ea typeface="Calibri" panose="020F0502020204030204" pitchFamily="34" charset="0"/>
                <a:cs typeface="Times New Roman" panose="02020603050405020304" pitchFamily="18" charset="0"/>
              </a:rPr>
              <a:t>S</a:t>
            </a:r>
            <a:r>
              <a:rPr lang="es-MX" sz="2400" b="1" dirty="0">
                <a:solidFill>
                  <a:srgbClr val="000000"/>
                </a:solidFill>
                <a:effectLst/>
                <a:latin typeface="Century" panose="02040604050505020304" pitchFamily="18" charset="0"/>
                <a:ea typeface="Calibri" panose="020F0502020204030204" pitchFamily="34" charset="0"/>
                <a:cs typeface="Times New Roman" panose="02020603050405020304" pitchFamily="18" charset="0"/>
              </a:rPr>
              <a:t>e realizarán en este curso como establece la </a:t>
            </a:r>
            <a:r>
              <a:rPr lang="es-MX" sz="2400" b="1" dirty="0">
                <a:solidFill>
                  <a:srgbClr val="FF0000"/>
                </a:solidFill>
                <a:effectLst/>
                <a:latin typeface="Century" panose="02040604050505020304" pitchFamily="18" charset="0"/>
                <a:ea typeface="Calibri" panose="020F0502020204030204" pitchFamily="34" charset="0"/>
                <a:cs typeface="Times New Roman" panose="02020603050405020304" pitchFamily="18" charset="0"/>
              </a:rPr>
              <a:t>Resolución</a:t>
            </a:r>
            <a:r>
              <a:rPr lang="es-MX" sz="2400" b="1" dirty="0">
                <a:solidFill>
                  <a:srgbClr val="000000"/>
                </a:solidFill>
                <a:effectLst/>
                <a:latin typeface="Century" panose="02040604050505020304" pitchFamily="18" charset="0"/>
                <a:ea typeface="Calibri" panose="020F0502020204030204" pitchFamily="34" charset="0"/>
                <a:cs typeface="Times New Roman" panose="02020603050405020304" pitchFamily="18" charset="0"/>
              </a:rPr>
              <a:t> </a:t>
            </a:r>
            <a:r>
              <a:rPr lang="es-MX" sz="2400" b="1" dirty="0">
                <a:solidFill>
                  <a:srgbClr val="FF0000"/>
                </a:solidFill>
                <a:effectLst/>
                <a:latin typeface="Century" panose="02040604050505020304" pitchFamily="18" charset="0"/>
                <a:ea typeface="Calibri" panose="020F0502020204030204" pitchFamily="34" charset="0"/>
                <a:cs typeface="Times New Roman" panose="02020603050405020304" pitchFamily="18" charset="0"/>
              </a:rPr>
              <a:t>132/2020</a:t>
            </a:r>
            <a:r>
              <a:rPr lang="es-MX" sz="2400" b="1" dirty="0">
                <a:solidFill>
                  <a:srgbClr val="000000"/>
                </a:solidFill>
                <a:effectLst/>
                <a:latin typeface="Century" panose="02040604050505020304" pitchFamily="18" charset="0"/>
                <a:ea typeface="Calibri" panose="020F0502020204030204" pitchFamily="34" charset="0"/>
                <a:cs typeface="Times New Roman" panose="02020603050405020304" pitchFamily="18" charset="0"/>
              </a:rPr>
              <a:t> de Ministro de Salud Pública, un </a:t>
            </a:r>
            <a:r>
              <a:rPr lang="es-MX" sz="2400" b="1" i="1" u="sng" dirty="0">
                <a:solidFill>
                  <a:srgbClr val="0070C0"/>
                </a:solidFill>
                <a:effectLst/>
                <a:latin typeface="Century" panose="02040604050505020304" pitchFamily="18" charset="0"/>
                <a:ea typeface="Calibri" panose="020F0502020204030204" pitchFamily="34" charset="0"/>
                <a:cs typeface="Times New Roman" panose="02020603050405020304" pitchFamily="18" charset="0"/>
              </a:rPr>
              <a:t>examen práctico teórico oral</a:t>
            </a:r>
            <a:r>
              <a:rPr lang="es-MX" sz="2400" b="1" dirty="0">
                <a:solidFill>
                  <a:srgbClr val="000000"/>
                </a:solidFill>
                <a:effectLst/>
                <a:latin typeface="Century" panose="02040604050505020304" pitchFamily="18" charset="0"/>
                <a:ea typeface="Calibri" panose="020F0502020204030204" pitchFamily="34" charset="0"/>
                <a:cs typeface="Times New Roman" panose="02020603050405020304" pitchFamily="18" charset="0"/>
              </a:rPr>
              <a:t> para todas las carreras.  </a:t>
            </a:r>
            <a:endParaRPr lang="es-ES" sz="2400" b="1" dirty="0">
              <a:solidFill>
                <a:srgbClr val="000000"/>
              </a:solidFill>
              <a:effectLst/>
              <a:latin typeface="Century" panose="02040604050505020304"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es-MX" sz="2400" b="1" dirty="0">
                <a:solidFill>
                  <a:srgbClr val="31B146"/>
                </a:solidFill>
                <a:effectLst/>
                <a:latin typeface="Century" panose="02040604050505020304" pitchFamily="18" charset="0"/>
                <a:ea typeface="Calibri" panose="020F0502020204030204" pitchFamily="34" charset="0"/>
                <a:cs typeface="Times New Roman" panose="02020603050405020304" pitchFamily="18" charset="0"/>
              </a:rPr>
              <a:t>Primera convocatoria</a:t>
            </a:r>
            <a:r>
              <a:rPr lang="es-MX" sz="2400" b="1" dirty="0">
                <a:solidFill>
                  <a:srgbClr val="000000"/>
                </a:solidFill>
                <a:effectLst/>
                <a:latin typeface="Century" panose="02040604050505020304" pitchFamily="18" charset="0"/>
                <a:ea typeface="Calibri" panose="020F0502020204030204" pitchFamily="34" charset="0"/>
                <a:cs typeface="Times New Roman" panose="02020603050405020304" pitchFamily="18" charset="0"/>
              </a:rPr>
              <a:t>: octubre 2025 </a:t>
            </a:r>
            <a:endParaRPr lang="es-ES" sz="2400" b="1" dirty="0">
              <a:solidFill>
                <a:srgbClr val="000000"/>
              </a:solidFill>
              <a:effectLst/>
              <a:latin typeface="Century" panose="02040604050505020304"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es-MX" sz="2400" b="1" dirty="0">
                <a:solidFill>
                  <a:srgbClr val="0070C0"/>
                </a:solidFill>
                <a:effectLst/>
                <a:latin typeface="Century" panose="02040604050505020304" pitchFamily="18" charset="0"/>
                <a:ea typeface="Calibri" panose="020F0502020204030204" pitchFamily="34" charset="0"/>
                <a:cs typeface="Times New Roman" panose="02020603050405020304" pitchFamily="18" charset="0"/>
              </a:rPr>
              <a:t>Segunda convocatoria</a:t>
            </a:r>
            <a:r>
              <a:rPr lang="es-MX" sz="2400" b="1" dirty="0">
                <a:solidFill>
                  <a:srgbClr val="000000"/>
                </a:solidFill>
                <a:effectLst/>
                <a:latin typeface="Century" panose="02040604050505020304" pitchFamily="18" charset="0"/>
                <a:ea typeface="Calibri" panose="020F0502020204030204" pitchFamily="34" charset="0"/>
                <a:cs typeface="Times New Roman" panose="02020603050405020304" pitchFamily="18" charset="0"/>
              </a:rPr>
              <a:t>: febrero 2026 </a:t>
            </a:r>
            <a:endParaRPr lang="es-ES" sz="2400" b="1" dirty="0">
              <a:solidFill>
                <a:srgbClr val="000000"/>
              </a:solidFill>
              <a:effectLst/>
              <a:latin typeface="Century" panose="020406040505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
            </a:pPr>
            <a:r>
              <a:rPr lang="es-MX" sz="2400" b="1" dirty="0">
                <a:solidFill>
                  <a:srgbClr val="000000"/>
                </a:solidFill>
                <a:effectLst/>
                <a:latin typeface="Century" panose="02040604050505020304" pitchFamily="18" charset="0"/>
                <a:ea typeface="Calibri" panose="020F0502020204030204" pitchFamily="34" charset="0"/>
                <a:cs typeface="Times New Roman" panose="02020603050405020304" pitchFamily="18" charset="0"/>
              </a:rPr>
              <a:t>Tercera convocatoria: julio 2026</a:t>
            </a:r>
            <a:endParaRPr lang="es-ES" sz="2400" b="1" dirty="0">
              <a:solidFill>
                <a:srgbClr val="000000"/>
              </a:solidFill>
              <a:effectLst/>
              <a:latin typeface="Century" panose="02040604050505020304" pitchFamily="18" charset="0"/>
              <a:ea typeface="Calibri" panose="020F0502020204030204" pitchFamily="34" charset="0"/>
              <a:cs typeface="Times New Roman" panose="02020603050405020304" pitchFamily="18" charset="0"/>
            </a:endParaRPr>
          </a:p>
          <a:p>
            <a:pPr marL="0" indent="0">
              <a:buNone/>
            </a:pPr>
            <a:endParaRPr lang="en-US" sz="3800" b="1" dirty="0">
              <a:solidFill>
                <a:srgbClr val="000000"/>
              </a:solidFill>
              <a:latin typeface="Century" panose="02040604050505020304" pitchFamily="18" charset="0"/>
            </a:endParaRPr>
          </a:p>
          <a:p>
            <a:endParaRPr lang="en-US" dirty="0"/>
          </a:p>
        </p:txBody>
      </p:sp>
      <p:sp>
        <p:nvSpPr>
          <p:cNvPr id="2" name="CuadroTexto 1">
            <a:extLst>
              <a:ext uri="{FF2B5EF4-FFF2-40B4-BE49-F238E27FC236}">
                <a16:creationId xmlns:a16="http://schemas.microsoft.com/office/drawing/2014/main" id="{E961B4DB-1AFD-4CF6-AE03-157A86D3EAEA}"/>
              </a:ext>
            </a:extLst>
          </p:cNvPr>
          <p:cNvSpPr txBox="1"/>
          <p:nvPr/>
        </p:nvSpPr>
        <p:spPr>
          <a:xfrm>
            <a:off x="0" y="0"/>
            <a:ext cx="9144000" cy="830997"/>
          </a:xfrm>
          <a:prstGeom prst="rect">
            <a:avLst/>
          </a:prstGeom>
          <a:solidFill>
            <a:srgbClr val="00B3F2"/>
          </a:solidFill>
        </p:spPr>
        <p:txBody>
          <a:bodyPr wrap="square" rtlCol="0">
            <a:spAutoFit/>
          </a:bodyPr>
          <a:lstStyle/>
          <a:p>
            <a:pPr marL="0" indent="0" algn="ctr">
              <a:buNone/>
            </a:pPr>
            <a:r>
              <a:rPr lang="es-MX" sz="2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CONVOCATORIAS NACIONALES PARA </a:t>
            </a:r>
          </a:p>
          <a:p>
            <a:pPr marL="0" indent="0" algn="ctr">
              <a:buNone/>
            </a:pPr>
            <a:r>
              <a:rPr lang="es-MX" sz="2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EXÁMENES ESTATALES</a:t>
            </a:r>
            <a:endParaRPr lang="en-US"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2040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892480" cy="4392488"/>
          </a:xfrm>
        </p:spPr>
        <p:txBody>
          <a:bodyPr>
            <a:normAutofit fontScale="90000"/>
          </a:bodyPr>
          <a:lstStyle/>
          <a:p>
            <a:pPr algn="l"/>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1. Utilizar documentos normativos</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 Planes de estudios, resoluciones e indicaciones del MINSAP, MES, MINED y MINFAR, en correspondencia con las formaciones existentes.</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Protocolo para ejecutar y controlar el desarrollo de la Educación en el Trabajo en Ciencias Médicas.</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Objetivos de trabajo del MINSAP para el año 2024 y 2025.</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Programa del Médico y Enfermera de la Familia, 2023.</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Reglamento General del Policlínico</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Reglamento General de Hospitales.</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br>
              <a:rPr lang="es-ES" sz="2400" b="1" dirty="0">
                <a:latin typeface="Century" panose="02040604050505020304" pitchFamily="18" charset="0"/>
                <a:ea typeface="Times New Roman" panose="02020603050405020304" pitchFamily="18" charset="0"/>
                <a:cs typeface="Times New Roman" panose="02020603050405020304" pitchFamily="18" charset="0"/>
              </a:rPr>
            </a:br>
            <a:br>
              <a:rPr lang="es-ES" sz="2400" dirty="0">
                <a:latin typeface="Century" panose="02040604050505020304" pitchFamily="18" charset="0"/>
                <a:ea typeface="Times New Roman" panose="02020603050405020304" pitchFamily="18" charset="0"/>
                <a:cs typeface="Times New Roman" panose="02020603050405020304" pitchFamily="18" charset="0"/>
              </a:rPr>
            </a:br>
            <a:r>
              <a:rPr lang="es-ES" sz="2400" dirty="0">
                <a:latin typeface="Century" panose="02040604050505020304" pitchFamily="18" charset="0"/>
                <a:ea typeface="Times New Roman" panose="02020603050405020304" pitchFamily="18" charset="0"/>
                <a:cs typeface="Times New Roman" panose="02020603050405020304" pitchFamily="18" charset="0"/>
              </a:rPr>
              <a:t>  </a:t>
            </a:r>
            <a:br>
              <a:rPr lang="es-ES" sz="2400" dirty="0">
                <a:latin typeface="Century" panose="02040604050505020304" pitchFamily="18" charset="0"/>
                <a:ea typeface="Times New Roman" panose="02020603050405020304" pitchFamily="18" charset="0"/>
                <a:cs typeface="Times New Roman" panose="02020603050405020304" pitchFamily="18" charset="0"/>
              </a:rPr>
            </a:br>
            <a:br>
              <a:rPr lang="es-ES" sz="2400" dirty="0">
                <a:latin typeface="Century" panose="02040604050505020304" pitchFamily="18" charset="0"/>
                <a:ea typeface="Times New Roman" panose="02020603050405020304" pitchFamily="18" charset="0"/>
                <a:cs typeface="Times New Roman" panose="02020603050405020304" pitchFamily="18" charset="0"/>
              </a:rPr>
            </a:br>
            <a:br>
              <a:rPr lang="es-ES" sz="2400" dirty="0">
                <a:latin typeface="Century" panose="02040604050505020304" pitchFamily="18" charset="0"/>
                <a:ea typeface="Times New Roman" panose="02020603050405020304" pitchFamily="18" charset="0"/>
                <a:cs typeface="Times New Roman" panose="02020603050405020304" pitchFamily="18" charset="0"/>
              </a:rPr>
            </a:br>
            <a:r>
              <a:rPr lang="es-ES" sz="2400" dirty="0">
                <a:latin typeface="Century" panose="02040604050505020304" pitchFamily="18" charset="0"/>
                <a:ea typeface="Times New Roman" panose="02020603050405020304" pitchFamily="18" charset="0"/>
                <a:cs typeface="Times New Roman" panose="02020603050405020304" pitchFamily="18" charset="0"/>
              </a:rPr>
              <a:t>2. </a:t>
            </a:r>
            <a:br>
              <a:rPr lang="es-ES" sz="2400" dirty="0">
                <a:latin typeface="Century" panose="02040604050505020304" pitchFamily="18" charset="0"/>
                <a:ea typeface="Times New Roman" panose="02020603050405020304" pitchFamily="18" charset="0"/>
                <a:cs typeface="Times New Roman" panose="02020603050405020304" pitchFamily="18" charset="0"/>
              </a:rPr>
            </a:br>
            <a:r>
              <a:rPr lang="es-ES" sz="2400" dirty="0">
                <a:latin typeface="Century" panose="02040604050505020304" pitchFamily="18" charset="0"/>
                <a:ea typeface="Times New Roman" panose="02020603050405020304" pitchFamily="18" charset="0"/>
                <a:cs typeface="Times New Roman" panose="02020603050405020304" pitchFamily="18" charset="0"/>
              </a:rPr>
              <a:t>3. </a:t>
            </a:r>
            <a:endParaRPr lang="es-ES" sz="2400" dirty="0">
              <a:solidFill>
                <a:srgbClr val="000000"/>
              </a:solidFill>
              <a:latin typeface="Century" panose="020406040505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id="{F0D3B75F-2EB3-4C02-938F-AE915CFC6ACB}"/>
              </a:ext>
            </a:extLst>
          </p:cNvPr>
          <p:cNvSpPr txBox="1"/>
          <p:nvPr/>
        </p:nvSpPr>
        <p:spPr>
          <a:xfrm>
            <a:off x="0" y="0"/>
            <a:ext cx="9144000" cy="461665"/>
          </a:xfrm>
          <a:prstGeom prst="rect">
            <a:avLst/>
          </a:prstGeom>
          <a:solidFill>
            <a:srgbClr val="00B3F2"/>
          </a:solidFill>
        </p:spPr>
        <p:txBody>
          <a:bodyPr wrap="square" rtlCol="0">
            <a:spAutoFit/>
          </a:bodyPr>
          <a:lstStyle/>
          <a:p>
            <a:pPr algn="ctr"/>
            <a:r>
              <a:rPr lang="es-ES_tradnl" sz="2400" b="1" dirty="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6005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892480" cy="4392488"/>
          </a:xfrm>
        </p:spPr>
        <p:txBody>
          <a:bodyPr>
            <a:normAutofit fontScale="90000"/>
          </a:bodyPr>
          <a:lstStyle/>
          <a:p>
            <a:pPr algn="l"/>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2. Seguimiento a los estudiantes del </a:t>
            </a:r>
            <a:r>
              <a:rPr lang="es-ES" sz="2400" b="1" u="sng"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primer año actual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(curso 2024) que ya tienen desaprobadas asignaturas del primer periodo que no se arrastran y a los que puedan desaprobar asignaturas que no se arrastran del segundo periodo.</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3. Los estudiantes que comienzan el </a:t>
            </a:r>
            <a:r>
              <a:rPr lang="es-ES" sz="2400" b="1" u="sng"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primer año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tendrán un calendario con el total de semanas por lo que </a:t>
            </a:r>
            <a:r>
              <a:rPr lang="es-ES" sz="2400" b="1" u="sng"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no es necesario realizar ajustes curriculares.</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4. Realizar los </a:t>
            </a:r>
            <a:r>
              <a:rPr lang="es-ES" sz="2400" b="1"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ajustes curriculares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implementados en el curso 2024 </a:t>
            </a:r>
            <a:r>
              <a:rPr lang="es-ES" sz="2400" b="1" u="sng"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a partir del segundo año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de las carreras.</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2.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3. </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id="{F0D3B75F-2EB3-4C02-938F-AE915CFC6ACB}"/>
              </a:ext>
            </a:extLst>
          </p:cNvPr>
          <p:cNvSpPr txBox="1"/>
          <p:nvPr/>
        </p:nvSpPr>
        <p:spPr>
          <a:xfrm>
            <a:off x="0" y="0"/>
            <a:ext cx="9144000" cy="461665"/>
          </a:xfrm>
          <a:prstGeom prst="rect">
            <a:avLst/>
          </a:prstGeom>
          <a:solidFill>
            <a:srgbClr val="00B3F2"/>
          </a:solidFill>
        </p:spPr>
        <p:txBody>
          <a:bodyPr wrap="square" rtlCol="0">
            <a:spAutoFit/>
          </a:bodyPr>
          <a:lstStyle/>
          <a:p>
            <a:pPr algn="ctr"/>
            <a:r>
              <a:rPr lang="es-ES_tradnl" sz="2400" b="1" dirty="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5023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760" y="479309"/>
            <a:ext cx="8892480" cy="4392488"/>
          </a:xfrm>
        </p:spPr>
        <p:txBody>
          <a:bodyPr>
            <a:normAutofit fontScale="90000"/>
          </a:bodyPr>
          <a:lstStyle/>
          <a:p>
            <a:pPr algn="l"/>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b="1" u="sng"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Reajustes curriculares a partir del segundo año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de las carreras exceptuando el año terminal: </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a) </a:t>
            </a:r>
            <a:r>
              <a:rPr lang="es-ES" sz="2400" b="1"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Incrementar la frecuencia semanal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en las asignaturas de las Ciencias Básicas Biomédicas y de la Disciplina Principal Integradora.</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b) Mantener las asignaturas de la disciplina </a:t>
            </a:r>
            <a:r>
              <a:rPr lang="es-ES" sz="2400" b="1"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inglés en la modalidad presencial.</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c) Planificar las asignaturas de las disciplinas de </a:t>
            </a:r>
            <a:r>
              <a:rPr lang="es-ES" sz="2400" b="1"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Preparación para la Defensa y de Marxismo e Historia una frecuencia presencial y una a distancia.</a:t>
            </a:r>
            <a:br>
              <a:rPr lang="es-ES" sz="2400" b="1"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d) Planificar en la modalidad de </a:t>
            </a:r>
            <a:r>
              <a:rPr lang="es-ES" sz="2400" b="1"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educación a distancia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las asignaturas de la disciplina de </a:t>
            </a:r>
            <a:r>
              <a:rPr lang="es-ES" sz="2400" b="1"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Educación física. </a:t>
            </a:r>
            <a:br>
              <a:rPr lang="es-ES" sz="2400" b="1"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b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2. </a:t>
            </a: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dirty="0">
                <a:latin typeface="Times New Roman" panose="02020603050405020304" pitchFamily="18" charset="0"/>
                <a:ea typeface="Times New Roman" panose="02020603050405020304" pitchFamily="18" charset="0"/>
                <a:cs typeface="Times New Roman" panose="02020603050405020304" pitchFamily="18" charset="0"/>
              </a:rPr>
              <a:t>3. </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id="{F0D3B75F-2EB3-4C02-938F-AE915CFC6ACB}"/>
              </a:ext>
            </a:extLst>
          </p:cNvPr>
          <p:cNvSpPr txBox="1"/>
          <p:nvPr/>
        </p:nvSpPr>
        <p:spPr>
          <a:xfrm>
            <a:off x="0" y="0"/>
            <a:ext cx="9144000" cy="461665"/>
          </a:xfrm>
          <a:prstGeom prst="rect">
            <a:avLst/>
          </a:prstGeom>
          <a:solidFill>
            <a:srgbClr val="00B3F2"/>
          </a:solidFill>
        </p:spPr>
        <p:txBody>
          <a:bodyPr wrap="square" rtlCol="0">
            <a:spAutoFit/>
          </a:bodyPr>
          <a:lstStyle/>
          <a:p>
            <a:pPr algn="ctr"/>
            <a:r>
              <a:rPr lang="es-ES_tradnl" sz="2400" b="1" dirty="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754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760" y="627534"/>
            <a:ext cx="8892480" cy="4392488"/>
          </a:xfrm>
        </p:spPr>
        <p:txBody>
          <a:bodyPr>
            <a:normAutofit fontScale="90000"/>
          </a:bodyPr>
          <a:lstStyle/>
          <a:p>
            <a:pPr algn="l">
              <a:lnSpc>
                <a:spcPct val="150000"/>
              </a:lnSpc>
            </a:pPr>
            <a:r>
              <a:rPr lang="es-ES"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Los </a:t>
            </a:r>
            <a:r>
              <a:rPr lang="es-ES" sz="2400" b="1"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cursos propios y optativos/electivos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se desarrollarán en la modalidad de </a:t>
            </a:r>
            <a:r>
              <a:rPr lang="es-ES" sz="2400" b="1" u="sng"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educación a distancia</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f) La planificación docente se realizará semanal, </a:t>
            </a:r>
            <a:r>
              <a:rPr lang="es-ES" sz="2400" b="1" u="sng"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no se modifica la cantidad de horas totales de las asignaturas,</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se planificarán horas presenciales y no presenciales, incrementando el </a:t>
            </a:r>
            <a:r>
              <a:rPr lang="es-ES" sz="2400" b="1" u="sng"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uso del aula virtual</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g) </a:t>
            </a:r>
            <a:r>
              <a:rPr lang="es-ES" sz="2400" b="1" u="sng"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Aumentar la carga horaria semanal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en el curso académico sin pasar de las cuarenta (40) horas semanales presenciales.</a:t>
            </a:r>
            <a:endParaRPr lang="es-ES" sz="2400" b="1" dirty="0">
              <a:solidFill>
                <a:srgbClr val="000000"/>
              </a:solidFill>
              <a:latin typeface="Century" panose="020406040505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id="{F0D3B75F-2EB3-4C02-938F-AE915CFC6ACB}"/>
              </a:ext>
            </a:extLst>
          </p:cNvPr>
          <p:cNvSpPr txBox="1"/>
          <p:nvPr/>
        </p:nvSpPr>
        <p:spPr>
          <a:xfrm>
            <a:off x="0" y="0"/>
            <a:ext cx="9144000" cy="461665"/>
          </a:xfrm>
          <a:prstGeom prst="rect">
            <a:avLst/>
          </a:prstGeom>
          <a:solidFill>
            <a:srgbClr val="00B3F2"/>
          </a:solidFill>
        </p:spPr>
        <p:txBody>
          <a:bodyPr wrap="square" rtlCol="0">
            <a:spAutoFit/>
          </a:bodyPr>
          <a:lstStyle/>
          <a:p>
            <a:pPr algn="ctr"/>
            <a:r>
              <a:rPr lang="es-ES_tradnl" sz="2400" b="1" dirty="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94501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760" y="555526"/>
            <a:ext cx="8892480" cy="4392488"/>
          </a:xfrm>
        </p:spPr>
        <p:txBody>
          <a:bodyPr>
            <a:noAutofit/>
          </a:bodyPr>
          <a:lstStyle/>
          <a:p>
            <a:pPr algn="l">
              <a:lnSpc>
                <a:spcPct val="150000"/>
              </a:lnSpc>
            </a:pPr>
            <a:br>
              <a:rPr lang="es-ES" sz="2000" dirty="0">
                <a:latin typeface="Times New Roman" panose="02020603050405020304" pitchFamily="18" charset="0"/>
                <a:ea typeface="Times New Roman" panose="02020603050405020304" pitchFamily="18" charset="0"/>
                <a:cs typeface="Times New Roman" panose="02020603050405020304" pitchFamily="18" charset="0"/>
              </a:rPr>
            </a:br>
            <a:br>
              <a:rPr lang="es-ES" sz="2000" dirty="0">
                <a:latin typeface="Times New Roman" panose="02020603050405020304" pitchFamily="18" charset="0"/>
                <a:ea typeface="Times New Roman" panose="02020603050405020304" pitchFamily="18" charset="0"/>
                <a:cs typeface="Times New Roman" panose="02020603050405020304" pitchFamily="18" charset="0"/>
              </a:rPr>
            </a:br>
            <a:br>
              <a:rPr lang="es-ES" sz="2000" dirty="0">
                <a:latin typeface="Times New Roman" panose="02020603050405020304" pitchFamily="18" charset="0"/>
                <a:ea typeface="Times New Roman" panose="02020603050405020304" pitchFamily="18" charset="0"/>
                <a:cs typeface="Times New Roman" panose="02020603050405020304" pitchFamily="18" charset="0"/>
              </a:rPr>
            </a:br>
            <a:br>
              <a:rPr lang="es-ES" sz="2000" dirty="0">
                <a:latin typeface="Times New Roman" panose="02020603050405020304" pitchFamily="18" charset="0"/>
                <a:ea typeface="Times New Roman" panose="02020603050405020304" pitchFamily="18" charset="0"/>
                <a:cs typeface="Times New Roman" panose="02020603050405020304" pitchFamily="18" charset="0"/>
              </a:rPr>
            </a:br>
            <a:br>
              <a:rPr lang="es-ES" sz="2000" dirty="0">
                <a:latin typeface="Times New Roman" panose="02020603050405020304" pitchFamily="18" charset="0"/>
                <a:ea typeface="Times New Roman" panose="02020603050405020304" pitchFamily="18" charset="0"/>
                <a:cs typeface="Times New Roman" panose="02020603050405020304" pitchFamily="18" charset="0"/>
              </a:rPr>
            </a:br>
            <a:r>
              <a:rPr lang="es-ES"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5</a:t>
            </a:r>
            <a:r>
              <a:rPr lang="es-ES" sz="20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Realizar el </a:t>
            </a:r>
            <a:r>
              <a:rPr lang="es-ES" sz="2000" b="1" dirty="0">
                <a:solidFill>
                  <a:srgbClr val="00B0F0"/>
                </a:solidFill>
                <a:latin typeface="Century" panose="02040604050505020304" pitchFamily="18" charset="0"/>
                <a:ea typeface="Times New Roman" panose="02020603050405020304" pitchFamily="18" charset="0"/>
                <a:cs typeface="Times New Roman" panose="02020603050405020304" pitchFamily="18" charset="0"/>
              </a:rPr>
              <a:t>curso introductorio </a:t>
            </a:r>
            <a:r>
              <a:rPr lang="es-ES" sz="20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para los estudiantes de nuevo ingreso de todas las carreras en la primeras semanas del curso académico. </a:t>
            </a:r>
            <a:br>
              <a:rPr lang="es-ES" sz="20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0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6. Se impartirá en todas las carreras </a:t>
            </a:r>
            <a:r>
              <a:rPr lang="es-ES" sz="2000" b="1" dirty="0">
                <a:solidFill>
                  <a:srgbClr val="00B0F0"/>
                </a:solidFill>
                <a:latin typeface="Century" panose="02040604050505020304" pitchFamily="18" charset="0"/>
                <a:ea typeface="Times New Roman" panose="02020603050405020304" pitchFamily="18" charset="0"/>
                <a:cs typeface="Times New Roman" panose="02020603050405020304" pitchFamily="18" charset="0"/>
              </a:rPr>
              <a:t>curso optativo de Violencia de género </a:t>
            </a:r>
            <a:r>
              <a:rPr lang="es-ES" sz="20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y de </a:t>
            </a:r>
            <a:r>
              <a:rPr lang="es-ES" sz="2000" b="1" dirty="0">
                <a:solidFill>
                  <a:srgbClr val="00B0F0"/>
                </a:solidFill>
                <a:latin typeface="Century" panose="02040604050505020304" pitchFamily="18" charset="0"/>
                <a:ea typeface="Times New Roman" panose="02020603050405020304" pitchFamily="18" charset="0"/>
                <a:cs typeface="Times New Roman" panose="02020603050405020304" pitchFamily="18" charset="0"/>
              </a:rPr>
              <a:t>Una Salud </a:t>
            </a:r>
            <a:r>
              <a:rPr lang="es-ES" sz="20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como nuevo paradigma sanitario.</a:t>
            </a:r>
            <a:br>
              <a:rPr lang="es-ES" sz="20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0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7. Establecer </a:t>
            </a:r>
            <a:r>
              <a:rPr lang="es-ES" sz="2000" b="1" dirty="0">
                <a:solidFill>
                  <a:srgbClr val="00B0F0"/>
                </a:solidFill>
                <a:latin typeface="Century" panose="02040604050505020304" pitchFamily="18" charset="0"/>
                <a:ea typeface="Times New Roman" panose="02020603050405020304" pitchFamily="18" charset="0"/>
                <a:cs typeface="Times New Roman" panose="02020603050405020304" pitchFamily="18" charset="0"/>
              </a:rPr>
              <a:t>mecanismos</a:t>
            </a:r>
            <a:r>
              <a:rPr lang="es-ES" sz="20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para la retroalimentación y participación de los estudiantes respecto a los </a:t>
            </a:r>
            <a:r>
              <a:rPr lang="es-ES" sz="2000" b="1" dirty="0">
                <a:solidFill>
                  <a:srgbClr val="00B0F0"/>
                </a:solidFill>
                <a:latin typeface="Century" panose="02040604050505020304" pitchFamily="18" charset="0"/>
                <a:ea typeface="Times New Roman" panose="02020603050405020304" pitchFamily="18" charset="0"/>
                <a:cs typeface="Times New Roman" panose="02020603050405020304" pitchFamily="18" charset="0"/>
              </a:rPr>
              <a:t>reajustes curriculares</a:t>
            </a:r>
            <a:r>
              <a:rPr lang="es-ES" sz="20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a:t>
            </a:r>
            <a:br>
              <a:rPr lang="es-ES" sz="20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0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8. Realizar </a:t>
            </a:r>
            <a:r>
              <a:rPr lang="es-ES" sz="2000" b="1" dirty="0">
                <a:solidFill>
                  <a:srgbClr val="00B0F0"/>
                </a:solidFill>
                <a:latin typeface="Century" panose="02040604050505020304" pitchFamily="18" charset="0"/>
                <a:ea typeface="Times New Roman" panose="02020603050405020304" pitchFamily="18" charset="0"/>
                <a:cs typeface="Times New Roman" panose="02020603050405020304" pitchFamily="18" charset="0"/>
              </a:rPr>
              <a:t>visitas de control integral </a:t>
            </a:r>
            <a:r>
              <a:rPr lang="es-ES" sz="20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a todos los escenarios docentes del territorio para certificar la calidad de los escenarios docentes.</a:t>
            </a:r>
            <a:br>
              <a:rPr lang="es-ES" sz="20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000" dirty="0">
                <a:latin typeface="Times New Roman" panose="02020603050405020304" pitchFamily="18" charset="0"/>
                <a:ea typeface="Times New Roman" panose="02020603050405020304" pitchFamily="18" charset="0"/>
                <a:cs typeface="Times New Roman" panose="02020603050405020304" pitchFamily="18" charset="0"/>
              </a:rPr>
              <a:t>  </a:t>
            </a:r>
            <a:br>
              <a:rPr lang="es-ES" sz="2000" dirty="0">
                <a:latin typeface="Times New Roman" panose="02020603050405020304" pitchFamily="18" charset="0"/>
                <a:ea typeface="Times New Roman" panose="02020603050405020304" pitchFamily="18" charset="0"/>
                <a:cs typeface="Times New Roman" panose="02020603050405020304" pitchFamily="18" charset="0"/>
              </a:rPr>
            </a:br>
            <a:br>
              <a:rPr lang="es-ES" sz="2000" dirty="0">
                <a:latin typeface="Times New Roman" panose="02020603050405020304" pitchFamily="18" charset="0"/>
                <a:ea typeface="Times New Roman" panose="02020603050405020304" pitchFamily="18" charset="0"/>
                <a:cs typeface="Times New Roman" panose="02020603050405020304" pitchFamily="18" charset="0"/>
              </a:rPr>
            </a:br>
            <a:br>
              <a:rPr lang="es-ES" sz="2000" dirty="0">
                <a:latin typeface="Times New Roman" panose="02020603050405020304" pitchFamily="18" charset="0"/>
                <a:ea typeface="Times New Roman" panose="02020603050405020304" pitchFamily="18" charset="0"/>
                <a:cs typeface="Times New Roman" panose="02020603050405020304" pitchFamily="18" charset="0"/>
              </a:rPr>
            </a:br>
            <a:r>
              <a:rPr lang="es-ES" sz="2000" dirty="0">
                <a:latin typeface="Times New Roman" panose="02020603050405020304" pitchFamily="18" charset="0"/>
                <a:ea typeface="Times New Roman" panose="02020603050405020304" pitchFamily="18" charset="0"/>
                <a:cs typeface="Times New Roman" panose="02020603050405020304" pitchFamily="18" charset="0"/>
              </a:rPr>
              <a:t>2. </a:t>
            </a:r>
            <a:br>
              <a:rPr lang="es-ES" sz="2000" dirty="0">
                <a:latin typeface="Times New Roman" panose="02020603050405020304" pitchFamily="18" charset="0"/>
                <a:ea typeface="Times New Roman" panose="02020603050405020304" pitchFamily="18" charset="0"/>
                <a:cs typeface="Times New Roman" panose="02020603050405020304" pitchFamily="18" charset="0"/>
              </a:rPr>
            </a:br>
            <a:r>
              <a:rPr lang="es-ES" sz="2000" dirty="0">
                <a:latin typeface="Times New Roman" panose="02020603050405020304" pitchFamily="18" charset="0"/>
                <a:ea typeface="Times New Roman" panose="02020603050405020304" pitchFamily="18" charset="0"/>
                <a:cs typeface="Times New Roman" panose="02020603050405020304" pitchFamily="18" charset="0"/>
              </a:rPr>
              <a:t>3. </a:t>
            </a:r>
            <a:endParaRPr lang="es-ES" sz="20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id="{F0D3B75F-2EB3-4C02-938F-AE915CFC6ACB}"/>
              </a:ext>
            </a:extLst>
          </p:cNvPr>
          <p:cNvSpPr txBox="1"/>
          <p:nvPr/>
        </p:nvSpPr>
        <p:spPr>
          <a:xfrm>
            <a:off x="0" y="0"/>
            <a:ext cx="9144000" cy="461665"/>
          </a:xfrm>
          <a:prstGeom prst="rect">
            <a:avLst/>
          </a:prstGeom>
          <a:solidFill>
            <a:srgbClr val="00B3F2"/>
          </a:solidFill>
        </p:spPr>
        <p:txBody>
          <a:bodyPr wrap="square" rtlCol="0">
            <a:spAutoFit/>
          </a:bodyPr>
          <a:lstStyle/>
          <a:p>
            <a:pPr algn="ctr"/>
            <a:r>
              <a:rPr lang="es-ES_tradnl" sz="2400" b="1" dirty="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4675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892480" cy="4392488"/>
          </a:xfrm>
        </p:spPr>
        <p:txBody>
          <a:bodyPr>
            <a:normAutofit fontScale="90000"/>
          </a:bodyPr>
          <a:lstStyle/>
          <a:p>
            <a:pPr algn="l"/>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9. Controlar la marcha del proceso docente educativo, </a:t>
            </a:r>
            <a:r>
              <a:rPr lang="es-ES" sz="2400" b="1" dirty="0">
                <a:solidFill>
                  <a:srgbClr val="00B0F0"/>
                </a:solidFill>
                <a:latin typeface="Century" panose="02040604050505020304" pitchFamily="18" charset="0"/>
                <a:ea typeface="Times New Roman" panose="02020603050405020304" pitchFamily="18" charset="0"/>
                <a:cs typeface="Times New Roman" panose="02020603050405020304" pitchFamily="18" charset="0"/>
              </a:rPr>
              <a:t>priorizar control a la Educación en el trabajo</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a:t>
            </a:r>
            <a:r>
              <a:rPr lang="es-ES" sz="2400" b="1" u="sng" dirty="0">
                <a:solidFill>
                  <a:srgbClr val="FF0000"/>
                </a:solidFill>
                <a:latin typeface="Century" panose="02040604050505020304" pitchFamily="18" charset="0"/>
                <a:ea typeface="Times New Roman" panose="02020603050405020304" pitchFamily="18" charset="0"/>
                <a:cs typeface="Times New Roman" panose="02020603050405020304" pitchFamily="18" charset="0"/>
              </a:rPr>
              <a:t>No planificar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actividades docentes teóricas en el horario de la educación en el trabajo.</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10. Brindar </a:t>
            </a:r>
            <a:r>
              <a:rPr lang="es-ES" sz="2400" b="1" u="sng" dirty="0">
                <a:solidFill>
                  <a:srgbClr val="00B0F0"/>
                </a:solidFill>
                <a:latin typeface="Century" panose="02040604050505020304" pitchFamily="18" charset="0"/>
                <a:ea typeface="Times New Roman" panose="02020603050405020304" pitchFamily="18" charset="0"/>
                <a:cs typeface="Times New Roman" panose="02020603050405020304" pitchFamily="18" charset="0"/>
              </a:rPr>
              <a:t>información a los estudiantes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sobre las características de cada periodo.</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11. </a:t>
            </a:r>
            <a:r>
              <a:rPr lang="es-ES" sz="2400" b="1" u="sng" dirty="0">
                <a:solidFill>
                  <a:srgbClr val="00B0F0"/>
                </a:solidFill>
                <a:latin typeface="Century" panose="02040604050505020304" pitchFamily="18" charset="0"/>
                <a:ea typeface="Times New Roman" panose="02020603050405020304" pitchFamily="18" charset="0"/>
                <a:cs typeface="Times New Roman" panose="02020603050405020304" pitchFamily="18" charset="0"/>
              </a:rPr>
              <a:t>Elevar la preparación metodológica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a profesores, tutores y directivos docentes - asistenciales . </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12. Garantizar la </a:t>
            </a:r>
            <a:r>
              <a:rPr lang="es-ES" sz="2400" b="1" i="1" u="sng" dirty="0">
                <a:solidFill>
                  <a:srgbClr val="FF0000"/>
                </a:solidFill>
                <a:effectLst>
                  <a:outerShdw blurRad="38100" dist="38100" dir="2700000" algn="tl">
                    <a:srgbClr val="000000">
                      <a:alpha val="43137"/>
                    </a:srgbClr>
                  </a:outerShdw>
                </a:effectLst>
                <a:latin typeface="Century" panose="02040604050505020304" pitchFamily="18" charset="0"/>
                <a:ea typeface="Times New Roman" panose="02020603050405020304" pitchFamily="18" charset="0"/>
                <a:cs typeface="Times New Roman" panose="02020603050405020304" pitchFamily="18" charset="0"/>
              </a:rPr>
              <a:t>participación de todos los profesores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en los colectivos de asignatura.</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endParaRPr lang="es-ES" sz="2400" b="1" dirty="0">
              <a:solidFill>
                <a:srgbClr val="000000"/>
              </a:solidFill>
              <a:latin typeface="Century" panose="020406040505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id="{F0D3B75F-2EB3-4C02-938F-AE915CFC6ACB}"/>
              </a:ext>
            </a:extLst>
          </p:cNvPr>
          <p:cNvSpPr txBox="1"/>
          <p:nvPr/>
        </p:nvSpPr>
        <p:spPr>
          <a:xfrm>
            <a:off x="0" y="0"/>
            <a:ext cx="9144000" cy="461665"/>
          </a:xfrm>
          <a:prstGeom prst="rect">
            <a:avLst/>
          </a:prstGeom>
          <a:solidFill>
            <a:srgbClr val="00B3F2"/>
          </a:solidFill>
        </p:spPr>
        <p:txBody>
          <a:bodyPr wrap="square" rtlCol="0">
            <a:spAutoFit/>
          </a:bodyPr>
          <a:lstStyle/>
          <a:p>
            <a:pPr algn="ctr"/>
            <a:r>
              <a:rPr lang="es-ES_tradnl" sz="2400" b="1" dirty="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31272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461665"/>
            <a:ext cx="9036496" cy="4681835"/>
          </a:xfrm>
        </p:spPr>
        <p:txBody>
          <a:bodyPr>
            <a:normAutofit fontScale="90000"/>
          </a:bodyPr>
          <a:lstStyle/>
          <a:p>
            <a:pPr algn="l"/>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14. Potenciar la virtualización de la formación empleando el </a:t>
            </a:r>
            <a:r>
              <a:rPr lang="es-ES" sz="2400" b="1" dirty="0">
                <a:solidFill>
                  <a:srgbClr val="00B0F0"/>
                </a:solidFill>
                <a:latin typeface="Century" panose="02040604050505020304" pitchFamily="18" charset="0"/>
                <a:ea typeface="Times New Roman" panose="02020603050405020304" pitchFamily="18" charset="0"/>
                <a:cs typeface="Times New Roman" panose="02020603050405020304" pitchFamily="18" charset="0"/>
              </a:rPr>
              <a:t>aula virtual de salud .</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15. Incentivar la </a:t>
            </a:r>
            <a:r>
              <a:rPr lang="es-ES" sz="2400" b="1" dirty="0">
                <a:solidFill>
                  <a:srgbClr val="00B0F0"/>
                </a:solidFill>
                <a:latin typeface="Century" panose="02040604050505020304" pitchFamily="18" charset="0"/>
                <a:ea typeface="Times New Roman" panose="02020603050405020304" pitchFamily="18" charset="0"/>
                <a:cs typeface="Times New Roman" panose="02020603050405020304" pitchFamily="18" charset="0"/>
              </a:rPr>
              <a:t>elaboración de medios de enseñanza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16. Mantener la </a:t>
            </a:r>
            <a:r>
              <a:rPr lang="es-ES" sz="2400" b="1" dirty="0">
                <a:solidFill>
                  <a:srgbClr val="00B0F0"/>
                </a:solidFill>
                <a:latin typeface="Century" panose="02040604050505020304" pitchFamily="18" charset="0"/>
                <a:ea typeface="Times New Roman" panose="02020603050405020304" pitchFamily="18" charset="0"/>
                <a:cs typeface="Times New Roman" panose="02020603050405020304" pitchFamily="18" charset="0"/>
              </a:rPr>
              <a:t>revitalización de los laboratorios</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17. </a:t>
            </a:r>
            <a:r>
              <a:rPr lang="es-ES" sz="2400" b="1" dirty="0">
                <a:solidFill>
                  <a:srgbClr val="00B0F0"/>
                </a:solidFill>
                <a:latin typeface="Century" panose="02040604050505020304" pitchFamily="18" charset="0"/>
                <a:ea typeface="Times New Roman" panose="02020603050405020304" pitchFamily="18" charset="0"/>
                <a:cs typeface="Times New Roman" panose="02020603050405020304" pitchFamily="18" charset="0"/>
              </a:rPr>
              <a:t>Evaluar el abordaje de las estrategias curriculares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en las carreras.</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18. Seguimiento y control a la enseñanza de las </a:t>
            </a:r>
            <a:r>
              <a:rPr lang="es-ES" sz="2400" b="1" dirty="0">
                <a:solidFill>
                  <a:srgbClr val="00B0F0"/>
                </a:solidFill>
                <a:latin typeface="Century" panose="02040604050505020304" pitchFamily="18" charset="0"/>
                <a:ea typeface="Times New Roman" panose="02020603050405020304" pitchFamily="18" charset="0"/>
                <a:cs typeface="Times New Roman" panose="02020603050405020304" pitchFamily="18" charset="0"/>
              </a:rPr>
              <a:t>disciplinas de formación general.</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endParaRPr lang="es-ES" sz="2400" b="1" dirty="0">
              <a:solidFill>
                <a:srgbClr val="000000"/>
              </a:solidFill>
              <a:latin typeface="Century" panose="020406040505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id="{F0D3B75F-2EB3-4C02-938F-AE915CFC6ACB}"/>
              </a:ext>
            </a:extLst>
          </p:cNvPr>
          <p:cNvSpPr txBox="1"/>
          <p:nvPr/>
        </p:nvSpPr>
        <p:spPr>
          <a:xfrm>
            <a:off x="0" y="0"/>
            <a:ext cx="9144000" cy="461665"/>
          </a:xfrm>
          <a:prstGeom prst="rect">
            <a:avLst/>
          </a:prstGeom>
          <a:solidFill>
            <a:srgbClr val="00B3F2"/>
          </a:solidFill>
        </p:spPr>
        <p:txBody>
          <a:bodyPr wrap="square" rtlCol="0">
            <a:spAutoFit/>
          </a:bodyPr>
          <a:lstStyle/>
          <a:p>
            <a:pPr algn="ctr"/>
            <a:r>
              <a:rPr lang="es-ES_tradnl" sz="2400" b="1" dirty="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04174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9036496" cy="4392488"/>
          </a:xfrm>
        </p:spPr>
        <p:txBody>
          <a:bodyPr>
            <a:normAutofit fontScale="90000"/>
          </a:bodyPr>
          <a:lstStyle/>
          <a:p>
            <a:pPr algn="l">
              <a:lnSpc>
                <a:spcPct val="150000"/>
              </a:lnSpc>
            </a:pPr>
            <a:br>
              <a:rPr lang="es-ES" sz="2400" dirty="0">
                <a:latin typeface="Times New Roman" panose="020206030504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19. Consolidar la </a:t>
            </a:r>
            <a:r>
              <a:rPr lang="es-ES" sz="2400" b="1" dirty="0">
                <a:solidFill>
                  <a:srgbClr val="00B3F2"/>
                </a:solidFill>
                <a:latin typeface="Century" panose="02040604050505020304" pitchFamily="18" charset="0"/>
                <a:ea typeface="Times New Roman" panose="02020603050405020304" pitchFamily="18" charset="0"/>
                <a:cs typeface="Times New Roman" panose="02020603050405020304" pitchFamily="18" charset="0"/>
              </a:rPr>
              <a:t>implementación de la estrategia de inglés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aprobada para el pregrado. </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20. Cumplir </a:t>
            </a:r>
            <a:r>
              <a:rPr lang="es-ES" sz="2400" b="1" u="sng" dirty="0">
                <a:solidFill>
                  <a:srgbClr val="00B3F2"/>
                </a:solidFill>
                <a:latin typeface="Century" panose="02040604050505020304" pitchFamily="18" charset="0"/>
                <a:ea typeface="Times New Roman" panose="02020603050405020304" pitchFamily="18" charset="0"/>
                <a:cs typeface="Times New Roman" panose="02020603050405020304" pitchFamily="18" charset="0"/>
              </a:rPr>
              <a:t>con rigor el procedimiento para la elaboración, impresión, distribución, calificación, registro y conservación de exámenes .</a:t>
            </a:r>
            <a:br>
              <a:rPr lang="es-ES" sz="2400" b="1" u="sng" dirty="0">
                <a:solidFill>
                  <a:srgbClr val="00B3F2"/>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21. Garantizar que se </a:t>
            </a:r>
            <a:r>
              <a:rPr lang="es-ES" sz="2400" b="1" dirty="0">
                <a:solidFill>
                  <a:srgbClr val="00B3F2"/>
                </a:solidFill>
                <a:latin typeface="Century" panose="02040604050505020304" pitchFamily="18" charset="0"/>
                <a:ea typeface="Times New Roman" panose="02020603050405020304" pitchFamily="18" charset="0"/>
                <a:cs typeface="Times New Roman" panose="02020603050405020304" pitchFamily="18" charset="0"/>
              </a:rPr>
              <a:t>informe a los estudiantes</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los resultados de las </a:t>
            </a:r>
            <a:r>
              <a:rPr lang="es-ES" sz="2400" b="1" u="sng" dirty="0">
                <a:solidFill>
                  <a:srgbClr val="00B3F2"/>
                </a:solidFill>
                <a:latin typeface="Century" panose="02040604050505020304" pitchFamily="18" charset="0"/>
                <a:ea typeface="Times New Roman" panose="02020603050405020304" pitchFamily="18" charset="0"/>
                <a:cs typeface="Times New Roman" panose="02020603050405020304" pitchFamily="18" charset="0"/>
              </a:rPr>
              <a:t>evaluaciones. </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22. Las asignaturas </a:t>
            </a:r>
            <a:r>
              <a:rPr lang="es-ES" sz="2400" b="1" u="sng" dirty="0">
                <a:solidFill>
                  <a:srgbClr val="00B3F2"/>
                </a:solidFill>
                <a:latin typeface="Century" panose="02040604050505020304" pitchFamily="18" charset="0"/>
                <a:ea typeface="Times New Roman" panose="02020603050405020304" pitchFamily="18" charset="0"/>
                <a:cs typeface="Times New Roman" panose="02020603050405020304" pitchFamily="18" charset="0"/>
              </a:rPr>
              <a:t>que no se pueden cursar como arrastre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aparecen en la </a:t>
            </a:r>
            <a:r>
              <a:rPr lang="es-ES" sz="2400" b="1" dirty="0">
                <a:solidFill>
                  <a:srgbClr val="FF0000"/>
                </a:solidFill>
                <a:latin typeface="Century" panose="02040604050505020304" pitchFamily="18" charset="0"/>
                <a:ea typeface="Times New Roman" panose="02020603050405020304" pitchFamily="18" charset="0"/>
                <a:cs typeface="Times New Roman" panose="02020603050405020304" pitchFamily="18" charset="0"/>
              </a:rPr>
              <a:t>Resolución 189/2023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del Ministro de Salud Pública. </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endParaRPr lang="es-ES" sz="2400" b="1" dirty="0">
              <a:solidFill>
                <a:srgbClr val="000000"/>
              </a:solidFill>
              <a:latin typeface="Century" panose="020406040505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id="{F0D3B75F-2EB3-4C02-938F-AE915CFC6ACB}"/>
              </a:ext>
            </a:extLst>
          </p:cNvPr>
          <p:cNvSpPr txBox="1"/>
          <p:nvPr/>
        </p:nvSpPr>
        <p:spPr>
          <a:xfrm>
            <a:off x="0" y="0"/>
            <a:ext cx="9144000" cy="461665"/>
          </a:xfrm>
          <a:prstGeom prst="rect">
            <a:avLst/>
          </a:prstGeom>
          <a:solidFill>
            <a:srgbClr val="00B3F2"/>
          </a:solidFill>
        </p:spPr>
        <p:txBody>
          <a:bodyPr wrap="square" rtlCol="0">
            <a:spAutoFit/>
          </a:bodyPr>
          <a:lstStyle/>
          <a:p>
            <a:pPr algn="ctr"/>
            <a:r>
              <a:rPr lang="es-ES_tradnl" sz="2400" b="1" dirty="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2881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9756" y="461665"/>
            <a:ext cx="8964488" cy="4414341"/>
          </a:xfrm>
        </p:spPr>
        <p:txBody>
          <a:bodyPr>
            <a:normAutofit/>
          </a:bodyPr>
          <a:lstStyle/>
          <a:p>
            <a:pPr algn="l"/>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1. </a:t>
            </a:r>
            <a:r>
              <a:rPr lang="es-ES" sz="2400" b="1" dirty="0">
                <a:solidFill>
                  <a:srgbClr val="000000"/>
                </a:solidFill>
                <a:effectLst/>
                <a:latin typeface="Century" panose="02040604050505020304" pitchFamily="18" charset="0"/>
                <a:ea typeface="Times New Roman" panose="02020603050405020304" pitchFamily="18" charset="0"/>
                <a:cs typeface="Times New Roman" panose="02020603050405020304" pitchFamily="18" charset="0"/>
              </a:rPr>
              <a:t>Cumplir los </a:t>
            </a:r>
            <a:r>
              <a:rPr lang="es-ES" sz="2400" b="1" dirty="0">
                <a:solidFill>
                  <a:srgbClr val="0070C0"/>
                </a:solidFill>
                <a:effectLst/>
                <a:latin typeface="Century" panose="02040604050505020304" pitchFamily="18" charset="0"/>
                <a:ea typeface="Times New Roman" panose="02020603050405020304" pitchFamily="18" charset="0"/>
                <a:cs typeface="Times New Roman" panose="02020603050405020304" pitchFamily="18" charset="0"/>
              </a:rPr>
              <a:t>objetivos de Trabajo del MINSAP</a:t>
            </a:r>
            <a:r>
              <a:rPr lang="es-ES" sz="2400" b="1" dirty="0">
                <a:solidFill>
                  <a:srgbClr val="000000"/>
                </a:solidFill>
                <a:effectLst/>
                <a:latin typeface="Century" panose="02040604050505020304" pitchFamily="18" charset="0"/>
                <a:ea typeface="Times New Roman" panose="02020603050405020304" pitchFamily="18" charset="0"/>
                <a:cs typeface="Times New Roman" panose="02020603050405020304" pitchFamily="18" charset="0"/>
              </a:rPr>
              <a:t>.</a:t>
            </a:r>
            <a:br>
              <a:rPr lang="es-ES" sz="2400" b="1" dirty="0">
                <a:solidFill>
                  <a:srgbClr val="000000"/>
                </a:solidFill>
                <a:effectLst/>
                <a:latin typeface="Century" panose="02040604050505020304" pitchFamily="18" charset="0"/>
                <a:ea typeface="Times New Roman" panose="02020603050405020304" pitchFamily="18" charset="0"/>
                <a:cs typeface="Times New Roman" panose="02020603050405020304" pitchFamily="18" charset="0"/>
              </a:rPr>
            </a:br>
            <a:br>
              <a:rPr lang="es-ES" sz="2400" b="1" dirty="0">
                <a:solidFill>
                  <a:srgbClr val="000000"/>
                </a:solidFill>
                <a:effectLst/>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2. </a:t>
            </a:r>
            <a:r>
              <a:rPr lang="es-MX" sz="2400" b="1" dirty="0">
                <a:solidFill>
                  <a:srgbClr val="000000"/>
                </a:solidFill>
                <a:latin typeface="Century" panose="02040604050505020304" pitchFamily="18" charset="0"/>
                <a:cs typeface="Times New Roman" panose="02020603050405020304" pitchFamily="18" charset="0"/>
              </a:rPr>
              <a:t>Desarrollar el </a:t>
            </a:r>
            <a:r>
              <a:rPr lang="es-MX" sz="2400" b="1" dirty="0">
                <a:solidFill>
                  <a:srgbClr val="0070C0"/>
                </a:solidFill>
                <a:latin typeface="Century" panose="02040604050505020304" pitchFamily="18" charset="0"/>
                <a:cs typeface="Times New Roman" panose="02020603050405020304" pitchFamily="18" charset="0"/>
              </a:rPr>
              <a:t>Plan “E”</a:t>
            </a:r>
            <a:r>
              <a:rPr lang="es-MX" sz="2400" b="1" dirty="0">
                <a:solidFill>
                  <a:srgbClr val="000000"/>
                </a:solidFill>
                <a:latin typeface="Century" panose="02040604050505020304" pitchFamily="18" charset="0"/>
                <a:cs typeface="Times New Roman" panose="02020603050405020304" pitchFamily="18" charset="0"/>
              </a:rPr>
              <a:t> en todas las carreras universitarias y años.</a:t>
            </a:r>
            <a:r>
              <a:rPr lang="es-ES" sz="2400" b="1" dirty="0">
                <a:solidFill>
                  <a:srgbClr val="000000"/>
                </a:solidFill>
                <a:effectLst/>
                <a:latin typeface="Century" panose="02040604050505020304" pitchFamily="18" charset="0"/>
                <a:ea typeface="Times New Roman" panose="02020603050405020304" pitchFamily="18" charset="0"/>
                <a:cs typeface="Times New Roman" panose="02020603050405020304" pitchFamily="18" charset="0"/>
              </a:rPr>
              <a:t> </a:t>
            </a:r>
            <a:br>
              <a:rPr lang="es-ES" sz="2400" b="1" dirty="0">
                <a:solidFill>
                  <a:srgbClr val="000000"/>
                </a:solidFill>
                <a:effectLst/>
                <a:latin typeface="Century" panose="02040604050505020304" pitchFamily="18" charset="0"/>
                <a:ea typeface="Times New Roman" panose="02020603050405020304" pitchFamily="18" charset="0"/>
                <a:cs typeface="Times New Roman" panose="02020603050405020304" pitchFamily="18" charset="0"/>
              </a:rPr>
            </a:br>
            <a:br>
              <a:rPr lang="es-ES" sz="2400" b="1" dirty="0">
                <a:solidFill>
                  <a:srgbClr val="000000"/>
                </a:solidFill>
                <a:effectLst/>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effectLst/>
                <a:latin typeface="Century" panose="02040604050505020304" pitchFamily="18" charset="0"/>
                <a:ea typeface="Times New Roman" panose="02020603050405020304" pitchFamily="18" charset="0"/>
                <a:cs typeface="Times New Roman" panose="02020603050405020304" pitchFamily="18" charset="0"/>
              </a:rPr>
              <a:t>3</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Seguimiento a los programas de </a:t>
            </a:r>
            <a:r>
              <a:rPr lang="es-ES" sz="2400" b="1"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Educación Superior de Ciclo Corto.</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4. Atención diferenciada a las formaciones de la </a:t>
            </a:r>
            <a:r>
              <a:rPr lang="es-ES" sz="2400" b="1"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Educación Técnica y Profesional. </a:t>
            </a:r>
            <a:endParaRPr lang="es-ES" sz="2400" b="1" dirty="0">
              <a:solidFill>
                <a:srgbClr val="0070C0"/>
              </a:solidFill>
              <a:latin typeface="Century" panose="020406040505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id="{F0D3B75F-2EB3-4C02-938F-AE915CFC6ACB}"/>
              </a:ext>
            </a:extLst>
          </p:cNvPr>
          <p:cNvSpPr txBox="1"/>
          <p:nvPr/>
        </p:nvSpPr>
        <p:spPr>
          <a:xfrm>
            <a:off x="0" y="0"/>
            <a:ext cx="9144000" cy="461665"/>
          </a:xfrm>
          <a:prstGeom prst="rect">
            <a:avLst/>
          </a:prstGeom>
          <a:solidFill>
            <a:srgbClr val="00B3F2"/>
          </a:solidFill>
        </p:spPr>
        <p:txBody>
          <a:bodyPr wrap="square" rtlCol="0">
            <a:spAutoFit/>
          </a:bodyPr>
          <a:lstStyle/>
          <a:p>
            <a:pPr algn="ctr"/>
            <a:r>
              <a:rPr lang="es-ES_tradnl" sz="2400" b="1" dirty="0">
                <a:solidFill>
                  <a:schemeClr val="bg1"/>
                </a:solidFill>
                <a:latin typeface="Times New Roman" panose="02020603050405020304" pitchFamily="18" charset="0"/>
                <a:cs typeface="Times New Roman" panose="02020603050405020304" pitchFamily="18" charset="0"/>
              </a:rPr>
              <a:t>PRIORIDADES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66510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892480" cy="4392488"/>
          </a:xfrm>
        </p:spPr>
        <p:txBody>
          <a:bodyPr>
            <a:normAutofit fontScale="90000"/>
          </a:bodyPr>
          <a:lstStyle/>
          <a:p>
            <a:pPr algn="just">
              <a:lnSpc>
                <a:spcPct val="150000"/>
              </a:lnSpc>
            </a:pP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23. Los estudiantes que tengan que </a:t>
            </a:r>
            <a:r>
              <a:rPr lang="es-ES" sz="2400" b="1" u="sng" dirty="0">
                <a:solidFill>
                  <a:srgbClr val="00B3F2"/>
                </a:solidFill>
                <a:latin typeface="Century" panose="02040604050505020304" pitchFamily="18" charset="0"/>
                <a:ea typeface="Times New Roman" panose="02020603050405020304" pitchFamily="18" charset="0"/>
                <a:cs typeface="Times New Roman" panose="02020603050405020304" pitchFamily="18" charset="0"/>
              </a:rPr>
              <a:t>repetir alguna asignatura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del </a:t>
            </a:r>
            <a:r>
              <a:rPr lang="es-ES" sz="2400" b="1" u="sng" dirty="0">
                <a:solidFill>
                  <a:srgbClr val="FF0000"/>
                </a:solidFill>
                <a:latin typeface="Century" panose="02040604050505020304" pitchFamily="18" charset="0"/>
                <a:ea typeface="Times New Roman" panose="02020603050405020304" pitchFamily="18" charset="0"/>
                <a:cs typeface="Times New Roman" panose="02020603050405020304" pitchFamily="18" charset="0"/>
              </a:rPr>
              <a:t>año </a:t>
            </a:r>
            <a:r>
              <a:rPr lang="es-ES" sz="2400" b="1" u="sng" dirty="0" err="1">
                <a:solidFill>
                  <a:srgbClr val="FF0000"/>
                </a:solidFill>
                <a:latin typeface="Century" panose="02040604050505020304" pitchFamily="18" charset="0"/>
                <a:ea typeface="Times New Roman" panose="02020603050405020304" pitchFamily="18" charset="0"/>
                <a:cs typeface="Times New Roman" panose="02020603050405020304" pitchFamily="18" charset="0"/>
              </a:rPr>
              <a:t>preterminal</a:t>
            </a:r>
            <a:r>
              <a:rPr lang="es-ES" sz="2400" b="1" u="sng" dirty="0">
                <a:solidFill>
                  <a:srgbClr val="FF0000"/>
                </a:solidFill>
                <a:latin typeface="Century" panose="02040604050505020304" pitchFamily="18" charset="0"/>
                <a:ea typeface="Times New Roman" panose="02020603050405020304" pitchFamily="18" charset="0"/>
                <a:cs typeface="Times New Roman" panose="02020603050405020304" pitchFamily="18" charset="0"/>
              </a:rPr>
              <a:t>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puedan comenzar la práctica preprofesional tan pronto apruebe las asignaturas, cumpliendo la cantidad de </a:t>
            </a:r>
            <a:r>
              <a:rPr lang="es-ES" sz="2400" b="1" u="sng" dirty="0">
                <a:solidFill>
                  <a:srgbClr val="00B3F2"/>
                </a:solidFill>
                <a:latin typeface="Century" panose="02040604050505020304" pitchFamily="18" charset="0"/>
                <a:ea typeface="Times New Roman" panose="02020603050405020304" pitchFamily="18" charset="0"/>
                <a:cs typeface="Times New Roman" panose="02020603050405020304" pitchFamily="18" charset="0"/>
              </a:rPr>
              <a:t>semanas establecidas para la práctica preprofesional</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24. Durante los períodos de </a:t>
            </a:r>
            <a:r>
              <a:rPr lang="es-ES" sz="2400" b="1" u="sng"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recesos docentes</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los estudiantes de los </a:t>
            </a:r>
            <a:r>
              <a:rPr lang="es-ES" sz="2400" b="1" u="sng" dirty="0">
                <a:solidFill>
                  <a:srgbClr val="00B3F2"/>
                </a:solidFill>
                <a:latin typeface="Century" panose="02040604050505020304" pitchFamily="18" charset="0"/>
                <a:ea typeface="Times New Roman" panose="02020603050405020304" pitchFamily="18" charset="0"/>
                <a:cs typeface="Times New Roman" panose="02020603050405020304" pitchFamily="18" charset="0"/>
              </a:rPr>
              <a:t>años terminales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de las carreras </a:t>
            </a:r>
            <a:r>
              <a:rPr lang="es-ES" sz="2400" b="1" u="sng" dirty="0">
                <a:solidFill>
                  <a:srgbClr val="FF0000"/>
                </a:solidFill>
                <a:latin typeface="Century" panose="02040604050505020304" pitchFamily="18" charset="0"/>
                <a:ea typeface="Times New Roman" panose="02020603050405020304" pitchFamily="18" charset="0"/>
                <a:cs typeface="Times New Roman" panose="02020603050405020304" pitchFamily="18" charset="0"/>
              </a:rPr>
              <a:t>se acogen al receso docente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pero se </a:t>
            </a:r>
            <a:r>
              <a:rPr lang="es-ES" sz="2400" b="1" u="sng" dirty="0">
                <a:solidFill>
                  <a:srgbClr val="00B3F2"/>
                </a:solidFill>
                <a:latin typeface="Century" panose="02040604050505020304" pitchFamily="18" charset="0"/>
                <a:ea typeface="Times New Roman" panose="02020603050405020304" pitchFamily="18" charset="0"/>
                <a:cs typeface="Times New Roman" panose="02020603050405020304" pitchFamily="18" charset="0"/>
              </a:rPr>
              <a:t>mantendrá</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la realización de la </a:t>
            </a:r>
            <a:r>
              <a:rPr lang="es-ES" sz="2400" b="1" u="sng" dirty="0">
                <a:solidFill>
                  <a:srgbClr val="00B3F2"/>
                </a:solidFill>
                <a:latin typeface="Century" panose="02040604050505020304" pitchFamily="18" charset="0"/>
                <a:ea typeface="Times New Roman" panose="02020603050405020304" pitchFamily="18" charset="0"/>
                <a:cs typeface="Times New Roman" panose="02020603050405020304" pitchFamily="18" charset="0"/>
              </a:rPr>
              <a:t>guardia médica. </a:t>
            </a:r>
            <a:endParaRPr lang="es-ES" sz="2400" b="1" u="sng" dirty="0">
              <a:solidFill>
                <a:srgbClr val="00B3F2"/>
              </a:solidFill>
              <a:latin typeface="Century" panose="020406040505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id="{F0D3B75F-2EB3-4C02-938F-AE915CFC6ACB}"/>
              </a:ext>
            </a:extLst>
          </p:cNvPr>
          <p:cNvSpPr txBox="1"/>
          <p:nvPr/>
        </p:nvSpPr>
        <p:spPr>
          <a:xfrm>
            <a:off x="0" y="0"/>
            <a:ext cx="9144000" cy="461665"/>
          </a:xfrm>
          <a:prstGeom prst="rect">
            <a:avLst/>
          </a:prstGeom>
          <a:solidFill>
            <a:srgbClr val="00B3F2"/>
          </a:solidFill>
        </p:spPr>
        <p:txBody>
          <a:bodyPr wrap="square" rtlCol="0">
            <a:spAutoFit/>
          </a:bodyPr>
          <a:lstStyle/>
          <a:p>
            <a:pPr algn="ctr"/>
            <a:r>
              <a:rPr lang="es-ES_tradnl" sz="2400" b="1" dirty="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08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892480" cy="4392488"/>
          </a:xfrm>
        </p:spPr>
        <p:txBody>
          <a:bodyPr>
            <a:normAutofit/>
          </a:bodyPr>
          <a:lstStyle/>
          <a:p>
            <a:pPr algn="l">
              <a:lnSpc>
                <a:spcPct val="150000"/>
              </a:lnSpc>
            </a:pP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27. Identificar a los jóvenes con </a:t>
            </a:r>
            <a:r>
              <a:rPr lang="es-ES" sz="2400" b="1" dirty="0">
                <a:solidFill>
                  <a:srgbClr val="00B3F2"/>
                </a:solidFill>
                <a:latin typeface="Century" panose="02040604050505020304" pitchFamily="18" charset="0"/>
                <a:ea typeface="Times New Roman" panose="02020603050405020304" pitchFamily="18" charset="0"/>
                <a:cs typeface="Times New Roman" panose="02020603050405020304" pitchFamily="18" charset="0"/>
              </a:rPr>
              <a:t>vulnerabilidad para su atención diferenciada.</a:t>
            </a:r>
            <a:br>
              <a:rPr lang="es-ES" sz="2400" b="1" dirty="0">
                <a:solidFill>
                  <a:srgbClr val="00B3F2"/>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28. Prestar atención a los problemas de </a:t>
            </a:r>
            <a:r>
              <a:rPr lang="es-ES" sz="2400" b="1" dirty="0">
                <a:solidFill>
                  <a:srgbClr val="00B3F2"/>
                </a:solidFill>
                <a:latin typeface="Century" panose="02040604050505020304" pitchFamily="18" charset="0"/>
                <a:ea typeface="Times New Roman" panose="02020603050405020304" pitchFamily="18" charset="0"/>
                <a:cs typeface="Times New Roman" panose="02020603050405020304" pitchFamily="18" charset="0"/>
              </a:rPr>
              <a:t>ortografía, redacción y el uso correcto de la lengua materna</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Aplicar </a:t>
            </a:r>
            <a:r>
              <a:rPr lang="es-ES" sz="2400" b="1" dirty="0">
                <a:solidFill>
                  <a:srgbClr val="FF0000"/>
                </a:solidFill>
                <a:latin typeface="Century" panose="02040604050505020304" pitchFamily="18" charset="0"/>
                <a:ea typeface="Times New Roman" panose="02020603050405020304" pitchFamily="18" charset="0"/>
                <a:cs typeface="Times New Roman" panose="02020603050405020304" pitchFamily="18" charset="0"/>
              </a:rPr>
              <a:t>Resolución</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a:t>
            </a:r>
            <a:r>
              <a:rPr lang="es-ES" sz="2400" b="1" dirty="0">
                <a:solidFill>
                  <a:srgbClr val="FF0000"/>
                </a:solidFill>
                <a:latin typeface="Century" panose="02040604050505020304" pitchFamily="18" charset="0"/>
                <a:ea typeface="Times New Roman" panose="02020603050405020304" pitchFamily="18" charset="0"/>
                <a:cs typeface="Times New Roman" panose="02020603050405020304" pitchFamily="18" charset="0"/>
              </a:rPr>
              <a:t>115/2023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del Ministro de Educación Superior.  </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29. La </a:t>
            </a:r>
            <a:r>
              <a:rPr lang="es-ES" sz="2400" b="1" u="sng" dirty="0">
                <a:solidFill>
                  <a:srgbClr val="00B0F0"/>
                </a:solidFill>
                <a:latin typeface="Century" panose="02040604050505020304" pitchFamily="18" charset="0"/>
                <a:ea typeface="Times New Roman" panose="02020603050405020304" pitchFamily="18" charset="0"/>
                <a:cs typeface="Times New Roman" panose="02020603050405020304" pitchFamily="18" charset="0"/>
              </a:rPr>
              <a:t>literatura docente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disponible debe estar en manos de los estudiantes en la primera semana de clases. </a:t>
            </a:r>
            <a:endParaRPr lang="es-ES" sz="2400" b="1" dirty="0">
              <a:solidFill>
                <a:srgbClr val="000000"/>
              </a:solidFill>
              <a:latin typeface="Century" panose="020406040505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id="{F0D3B75F-2EB3-4C02-938F-AE915CFC6ACB}"/>
              </a:ext>
            </a:extLst>
          </p:cNvPr>
          <p:cNvSpPr txBox="1"/>
          <p:nvPr/>
        </p:nvSpPr>
        <p:spPr>
          <a:xfrm>
            <a:off x="0" y="0"/>
            <a:ext cx="9144000" cy="461665"/>
          </a:xfrm>
          <a:prstGeom prst="rect">
            <a:avLst/>
          </a:prstGeom>
          <a:solidFill>
            <a:srgbClr val="00B3F2"/>
          </a:solidFill>
        </p:spPr>
        <p:txBody>
          <a:bodyPr wrap="square" rtlCol="0">
            <a:spAutoFit/>
          </a:bodyPr>
          <a:lstStyle/>
          <a:p>
            <a:pPr algn="ctr"/>
            <a:r>
              <a:rPr lang="es-ES_tradnl" sz="2400" b="1" dirty="0">
                <a:solidFill>
                  <a:schemeClr val="bg1"/>
                </a:solidFill>
                <a:latin typeface="Times New Roman" panose="02020603050405020304" pitchFamily="18" charset="0"/>
                <a:cs typeface="Times New Roman" panose="02020603050405020304" pitchFamily="18" charset="0"/>
              </a:rPr>
              <a:t>ORIENTACIONES METODOLÓGICAS GENERALES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09418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Conector recto 12"/>
          <p:cNvCxnSpPr/>
          <p:nvPr/>
        </p:nvCxnSpPr>
        <p:spPr>
          <a:xfrm flipH="1">
            <a:off x="5108973" y="303610"/>
            <a:ext cx="3625453" cy="4506515"/>
          </a:xfrm>
          <a:prstGeom prst="line">
            <a:avLst/>
          </a:prstGeom>
          <a:ln w="9525" cap="flat" cmpd="sng" algn="ctr">
            <a:solidFill>
              <a:schemeClr val="bg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9" name="CuadroTexto 11"/>
          <p:cNvSpPr txBox="1">
            <a:spLocks noChangeArrowheads="1"/>
          </p:cNvSpPr>
          <p:nvPr/>
        </p:nvSpPr>
        <p:spPr bwMode="auto">
          <a:xfrm>
            <a:off x="233362" y="956940"/>
            <a:ext cx="8677275" cy="4298613"/>
          </a:xfrm>
          <a:prstGeom prst="rect">
            <a:avLst/>
          </a:prstGeom>
          <a:noFill/>
          <a:ln w="57150">
            <a:solidFill>
              <a:schemeClr val="accent1">
                <a:lumMod val="75000"/>
              </a:schemeClr>
            </a:solidFill>
            <a:miter lim="800000"/>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ts val="450"/>
              </a:spcBef>
              <a:spcAft>
                <a:spcPts val="450"/>
              </a:spcAft>
              <a:buNone/>
              <a:defRPr/>
            </a:pPr>
            <a:r>
              <a:rPr lang="es-ES" sz="2400" b="1" dirty="0">
                <a:solidFill>
                  <a:srgbClr val="000000"/>
                </a:solidFill>
                <a:latin typeface="Times New Roman" panose="02020603050405020304" pitchFamily="18" charset="0"/>
                <a:cs typeface="Times New Roman" panose="02020603050405020304" pitchFamily="18" charset="0"/>
              </a:rPr>
              <a:t>Capítulo IV: De la asistencia</a:t>
            </a:r>
          </a:p>
          <a:p>
            <a:pPr algn="just">
              <a:spcBef>
                <a:spcPts val="450"/>
              </a:spcBef>
              <a:spcAft>
                <a:spcPts val="450"/>
              </a:spcAft>
              <a:buNone/>
              <a:defRPr/>
            </a:pPr>
            <a:r>
              <a:rPr lang="es-ES" altLang="en-US" sz="2400" b="1" dirty="0">
                <a:solidFill>
                  <a:srgbClr val="000000"/>
                </a:solidFill>
                <a:latin typeface="Times New Roman" panose="02020603050405020304" pitchFamily="18" charset="0"/>
                <a:cs typeface="Times New Roman" panose="02020603050405020304" pitchFamily="18" charset="0"/>
              </a:rPr>
              <a:t>Para estudiantes del CD (CPE): </a:t>
            </a:r>
          </a:p>
          <a:p>
            <a:pPr algn="just">
              <a:spcBef>
                <a:spcPts val="450"/>
              </a:spcBef>
              <a:spcAft>
                <a:spcPts val="450"/>
              </a:spcAft>
              <a:buNone/>
              <a:defRPr/>
            </a:pPr>
            <a:r>
              <a:rPr lang="es-ES" altLang="en-US" sz="2400" b="1" dirty="0">
                <a:solidFill>
                  <a:srgbClr val="000000"/>
                </a:solidFill>
                <a:latin typeface="Times New Roman" panose="02020603050405020304" pitchFamily="18" charset="0"/>
                <a:cs typeface="Times New Roman" panose="02020603050405020304" pitchFamily="18" charset="0"/>
              </a:rPr>
              <a:t>Si X es el % de ausencias de un estudiante a las </a:t>
            </a:r>
            <a:r>
              <a:rPr lang="es-ES" altLang="en-US" sz="2400" b="1" u="sng" dirty="0">
                <a:solidFill>
                  <a:srgbClr val="00B0F0"/>
                </a:solidFill>
                <a:latin typeface="Times New Roman" panose="02020603050405020304" pitchFamily="18" charset="0"/>
                <a:cs typeface="Times New Roman" panose="02020603050405020304" pitchFamily="18" charset="0"/>
              </a:rPr>
              <a:t>actividades docentes presenciales</a:t>
            </a:r>
            <a:r>
              <a:rPr lang="es-ES" altLang="en-US" sz="2400" b="1" dirty="0">
                <a:solidFill>
                  <a:srgbClr val="00B0F0"/>
                </a:solidFill>
                <a:latin typeface="Times New Roman" panose="02020603050405020304" pitchFamily="18" charset="0"/>
                <a:cs typeface="Times New Roman" panose="02020603050405020304" pitchFamily="18" charset="0"/>
              </a:rPr>
              <a:t> </a:t>
            </a:r>
            <a:r>
              <a:rPr lang="es-ES" altLang="en-US" sz="2400" b="1" dirty="0">
                <a:solidFill>
                  <a:srgbClr val="000000"/>
                </a:solidFill>
                <a:latin typeface="Times New Roman" panose="02020603050405020304" pitchFamily="18" charset="0"/>
                <a:cs typeface="Times New Roman" panose="02020603050405020304" pitchFamily="18" charset="0"/>
              </a:rPr>
              <a:t>de una asignatura.</a:t>
            </a:r>
          </a:p>
          <a:p>
            <a:pPr marL="511969" lvl="1" indent="-385763" algn="just">
              <a:spcBef>
                <a:spcPts val="450"/>
              </a:spcBef>
              <a:spcAft>
                <a:spcPts val="450"/>
              </a:spcAft>
              <a:buFont typeface="+mj-lt"/>
              <a:buAutoNum type="arabicParenR"/>
              <a:defRPr/>
            </a:pPr>
            <a:r>
              <a:rPr lang="es-ES" altLang="en-US" sz="2400" b="1" dirty="0">
                <a:solidFill>
                  <a:srgbClr val="000000"/>
                </a:solidFill>
                <a:latin typeface="Times New Roman" panose="02020603050405020304" pitchFamily="18" charset="0"/>
                <a:cs typeface="Times New Roman" panose="02020603050405020304" pitchFamily="18" charset="0"/>
              </a:rPr>
              <a:t> X </a:t>
            </a:r>
            <a:r>
              <a:rPr lang="es-ES" altLang="en-US" sz="2400" b="1" dirty="0">
                <a:solidFill>
                  <a:srgbClr val="000000"/>
                </a:solidFill>
                <a:latin typeface="Times New Roman" panose="02020603050405020304" pitchFamily="18" charset="0"/>
                <a:cs typeface="Times New Roman" panose="02020603050405020304" pitchFamily="18" charset="0"/>
                <a:sym typeface="Symbol" panose="05050102010706020507" pitchFamily="18" charset="2"/>
              </a:rPr>
              <a:t></a:t>
            </a:r>
            <a:r>
              <a:rPr lang="es-ES" altLang="en-US" sz="2400" b="1" dirty="0">
                <a:solidFill>
                  <a:srgbClr val="000000"/>
                </a:solidFill>
                <a:latin typeface="Times New Roman" panose="02020603050405020304" pitchFamily="18" charset="0"/>
                <a:cs typeface="Times New Roman" panose="02020603050405020304" pitchFamily="18" charset="0"/>
              </a:rPr>
              <a:t> 20% (30%), tiene derecho a las tres convocatorias </a:t>
            </a:r>
          </a:p>
          <a:p>
            <a:pPr marL="396479" lvl="1" indent="-270272" algn="just">
              <a:spcBef>
                <a:spcPts val="450"/>
              </a:spcBef>
              <a:spcAft>
                <a:spcPts val="450"/>
              </a:spcAft>
              <a:buFont typeface="+mj-lt"/>
              <a:buAutoNum type="arabicParenR"/>
              <a:defRPr/>
            </a:pPr>
            <a:r>
              <a:rPr lang="es-ES" sz="2400" b="1" dirty="0">
                <a:solidFill>
                  <a:srgbClr val="000000"/>
                </a:solidFill>
                <a:latin typeface="Times New Roman" panose="02020603050405020304" pitchFamily="18" charset="0"/>
                <a:cs typeface="Times New Roman" panose="02020603050405020304" pitchFamily="18" charset="0"/>
              </a:rPr>
              <a:t>  20% (30%) </a:t>
            </a:r>
            <a:r>
              <a:rPr lang="es-ES" altLang="en-US" sz="2400" b="1" dirty="0">
                <a:solidFill>
                  <a:srgbClr val="000000"/>
                </a:solidFill>
                <a:latin typeface="Times New Roman" panose="02020603050405020304" pitchFamily="18" charset="0"/>
                <a:cs typeface="Times New Roman" panose="02020603050405020304" pitchFamily="18" charset="0"/>
                <a:sym typeface="Symbol" panose="05050102010706020507" pitchFamily="18" charset="2"/>
              </a:rPr>
              <a:t></a:t>
            </a:r>
            <a:r>
              <a:rPr lang="es-ES" sz="2400" b="1" dirty="0">
                <a:solidFill>
                  <a:srgbClr val="000000"/>
                </a:solidFill>
                <a:latin typeface="Times New Roman" panose="02020603050405020304" pitchFamily="18" charset="0"/>
                <a:cs typeface="Times New Roman" panose="02020603050405020304" pitchFamily="18" charset="0"/>
              </a:rPr>
              <a:t> </a:t>
            </a:r>
            <a:r>
              <a:rPr lang="es-ES" altLang="en-US" sz="2400" b="1" dirty="0">
                <a:solidFill>
                  <a:srgbClr val="000000"/>
                </a:solidFill>
                <a:latin typeface="Times New Roman" panose="02020603050405020304" pitchFamily="18" charset="0"/>
                <a:cs typeface="Times New Roman" panose="02020603050405020304" pitchFamily="18" charset="0"/>
              </a:rPr>
              <a:t>X </a:t>
            </a:r>
            <a:r>
              <a:rPr lang="es-ES" altLang="en-US" sz="2400" b="1" dirty="0">
                <a:solidFill>
                  <a:srgbClr val="000000"/>
                </a:solidFill>
                <a:latin typeface="Times New Roman" panose="02020603050405020304" pitchFamily="18" charset="0"/>
                <a:cs typeface="Times New Roman" panose="02020603050405020304" pitchFamily="18" charset="0"/>
                <a:sym typeface="Symbol" panose="05050102010706020507" pitchFamily="18" charset="2"/>
              </a:rPr>
              <a:t></a:t>
            </a:r>
            <a:r>
              <a:rPr lang="es-ES" altLang="en-US" sz="2400" b="1" dirty="0">
                <a:solidFill>
                  <a:srgbClr val="000000"/>
                </a:solidFill>
                <a:latin typeface="Times New Roman" panose="02020603050405020304" pitchFamily="18" charset="0"/>
                <a:cs typeface="Times New Roman" panose="02020603050405020304" pitchFamily="18" charset="0"/>
              </a:rPr>
              <a:t> 50%, s</a:t>
            </a:r>
            <a:r>
              <a:rPr lang="es-ES" sz="2400" b="1" dirty="0">
                <a:solidFill>
                  <a:srgbClr val="000000"/>
                </a:solidFill>
                <a:latin typeface="Times New Roman" panose="02020603050405020304" pitchFamily="18" charset="0"/>
                <a:cs typeface="Times New Roman" panose="02020603050405020304" pitchFamily="18" charset="0"/>
              </a:rPr>
              <a:t>i justifica las ausencias, es autorizado de </a:t>
            </a:r>
            <a:r>
              <a:rPr lang="es-ES" sz="2400" b="1" dirty="0">
                <a:solidFill>
                  <a:srgbClr val="00B0F0"/>
                </a:solidFill>
                <a:latin typeface="Times New Roman" panose="02020603050405020304" pitchFamily="18" charset="0"/>
                <a:cs typeface="Times New Roman" panose="02020603050405020304" pitchFamily="18" charset="0"/>
              </a:rPr>
              <a:t>manera excepcional</a:t>
            </a:r>
            <a:r>
              <a:rPr lang="es-ES" sz="2400" b="1" dirty="0">
                <a:solidFill>
                  <a:srgbClr val="000000"/>
                </a:solidFill>
                <a:latin typeface="Times New Roman" panose="02020603050405020304" pitchFamily="18" charset="0"/>
                <a:cs typeface="Times New Roman" panose="02020603050405020304" pitchFamily="18" charset="0"/>
              </a:rPr>
              <a:t>, a presentarse a la evaluación final en las tres convocatorias o recibir la calificación final en aquellas que no tienen previsto acto de evaluación final. </a:t>
            </a:r>
            <a:r>
              <a:rPr lang="es-ES" sz="2400" b="1" dirty="0">
                <a:solidFill>
                  <a:srgbClr val="00B0F0"/>
                </a:solidFill>
                <a:latin typeface="Times New Roman" panose="02020603050405020304" pitchFamily="18" charset="0"/>
                <a:cs typeface="Times New Roman" panose="02020603050405020304" pitchFamily="18" charset="0"/>
              </a:rPr>
              <a:t>(Art 62)</a:t>
            </a:r>
          </a:p>
        </p:txBody>
      </p:sp>
      <p:sp>
        <p:nvSpPr>
          <p:cNvPr id="13316" name="9 Rectángulo"/>
          <p:cNvSpPr>
            <a:spLocks noChangeArrowheads="1"/>
          </p:cNvSpPr>
          <p:nvPr/>
        </p:nvSpPr>
        <p:spPr bwMode="auto">
          <a:xfrm>
            <a:off x="2699792" y="153621"/>
            <a:ext cx="31678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es-ES_tradnl" sz="2400" b="1" dirty="0">
                <a:solidFill>
                  <a:srgbClr val="0070C0"/>
                </a:solidFill>
                <a:latin typeface="Times New Roman" panose="02020603050405020304" pitchFamily="18" charset="0"/>
                <a:cs typeface="Times New Roman" panose="02020603050405020304" pitchFamily="18" charset="0"/>
              </a:rPr>
              <a:t>Resolución 47 del 2022</a:t>
            </a:r>
            <a:endParaRPr lang="es-ES" sz="24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79603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Conector recto 12"/>
          <p:cNvCxnSpPr/>
          <p:nvPr/>
        </p:nvCxnSpPr>
        <p:spPr>
          <a:xfrm flipH="1">
            <a:off x="5108973" y="303610"/>
            <a:ext cx="3625453" cy="4506515"/>
          </a:xfrm>
          <a:prstGeom prst="line">
            <a:avLst/>
          </a:prstGeom>
          <a:ln w="9525" cap="flat" cmpd="sng" algn="ctr">
            <a:solidFill>
              <a:schemeClr val="bg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9" name="CuadroTexto 11"/>
          <p:cNvSpPr txBox="1">
            <a:spLocks noChangeArrowheads="1"/>
          </p:cNvSpPr>
          <p:nvPr/>
        </p:nvSpPr>
        <p:spPr bwMode="auto">
          <a:xfrm>
            <a:off x="57151" y="806916"/>
            <a:ext cx="8677275" cy="3913892"/>
          </a:xfrm>
          <a:prstGeom prst="rect">
            <a:avLst/>
          </a:prstGeom>
          <a:noFill/>
          <a:ln w="57150">
            <a:solidFill>
              <a:schemeClr val="accent1">
                <a:lumMod val="75000"/>
              </a:schemeClr>
            </a:solidFill>
            <a:miter lim="800000"/>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ts val="450"/>
              </a:spcBef>
              <a:spcAft>
                <a:spcPts val="450"/>
              </a:spcAft>
              <a:buNone/>
              <a:defRPr/>
            </a:pPr>
            <a:r>
              <a:rPr lang="es-ES" sz="2400" b="1" dirty="0">
                <a:solidFill>
                  <a:srgbClr val="000000"/>
                </a:solidFill>
                <a:latin typeface="Times New Roman" panose="02020603050405020304" pitchFamily="18" charset="0"/>
                <a:cs typeface="Times New Roman" panose="02020603050405020304" pitchFamily="18" charset="0"/>
              </a:rPr>
              <a:t>Capítulo IV: De la asistencia</a:t>
            </a:r>
          </a:p>
          <a:p>
            <a:pPr algn="just">
              <a:spcBef>
                <a:spcPts val="450"/>
              </a:spcBef>
              <a:spcAft>
                <a:spcPts val="450"/>
              </a:spcAft>
              <a:buNone/>
              <a:defRPr/>
            </a:pPr>
            <a:r>
              <a:rPr lang="es-ES" sz="2400" dirty="0">
                <a:solidFill>
                  <a:srgbClr val="000000"/>
                </a:solidFill>
                <a:latin typeface="Times New Roman" panose="02020603050405020304" pitchFamily="18" charset="0"/>
                <a:cs typeface="Times New Roman" panose="02020603050405020304" pitchFamily="18" charset="0"/>
              </a:rPr>
              <a:t>Los estudiantes matriculados en el CD que excedan el 20% y los del CPE que excedan el 30% de ausencias a las </a:t>
            </a:r>
            <a:r>
              <a:rPr lang="es-ES" sz="2400" b="1" u="sng" dirty="0">
                <a:solidFill>
                  <a:srgbClr val="00B0F0"/>
                </a:solidFill>
                <a:latin typeface="Times New Roman" panose="02020603050405020304" pitchFamily="18" charset="0"/>
                <a:cs typeface="Times New Roman" panose="02020603050405020304" pitchFamily="18" charset="0"/>
              </a:rPr>
              <a:t>actividades presenciales </a:t>
            </a:r>
            <a:r>
              <a:rPr lang="es-ES" sz="2400" dirty="0">
                <a:solidFill>
                  <a:srgbClr val="000000"/>
                </a:solidFill>
                <a:latin typeface="Times New Roman" panose="02020603050405020304" pitchFamily="18" charset="0"/>
                <a:cs typeface="Times New Roman" panose="02020603050405020304" pitchFamily="18" charset="0"/>
              </a:rPr>
              <a:t>de una asignatura y que no sobrepasen el 50%, pueden ser autorizados por el decano o por el director del centro universitario municipal o filial de manera excepcional, a presentarse al acto de evaluación final de las asignaturas </a:t>
            </a:r>
            <a:r>
              <a:rPr lang="es-ES" sz="2400" b="1" u="sng" dirty="0">
                <a:solidFill>
                  <a:srgbClr val="00B0F0"/>
                </a:solidFill>
                <a:latin typeface="Times New Roman" panose="02020603050405020304" pitchFamily="18" charset="0"/>
                <a:cs typeface="Times New Roman" panose="02020603050405020304" pitchFamily="18" charset="0"/>
              </a:rPr>
              <a:t>en todas las convocatorias </a:t>
            </a:r>
            <a:r>
              <a:rPr lang="es-ES" sz="2400" dirty="0">
                <a:solidFill>
                  <a:srgbClr val="000000"/>
                </a:solidFill>
                <a:latin typeface="Times New Roman" panose="02020603050405020304" pitchFamily="18" charset="0"/>
                <a:cs typeface="Times New Roman" panose="02020603050405020304" pitchFamily="18" charset="0"/>
              </a:rPr>
              <a:t>establecidas o recibir la calificación final en aquellas que no tienen previsto acto de evaluación final, en los casos debidamente acreditados. </a:t>
            </a:r>
            <a:r>
              <a:rPr lang="es-ES" sz="2100" b="1" dirty="0">
                <a:solidFill>
                  <a:srgbClr val="000000"/>
                </a:solidFill>
                <a:latin typeface="+mn-lt"/>
              </a:rPr>
              <a:t>(</a:t>
            </a:r>
            <a:r>
              <a:rPr lang="es-ES" sz="2100" dirty="0">
                <a:solidFill>
                  <a:srgbClr val="000000"/>
                </a:solidFill>
                <a:latin typeface="+mn-lt"/>
              </a:rPr>
              <a:t>Art 62</a:t>
            </a:r>
            <a:r>
              <a:rPr lang="es-ES" sz="2100" b="1" dirty="0">
                <a:solidFill>
                  <a:srgbClr val="000000"/>
                </a:solidFill>
                <a:latin typeface="+mn-lt"/>
              </a:rPr>
              <a:t>)</a:t>
            </a:r>
            <a:endParaRPr lang="es-ES" altLang="en-US" sz="2100" b="1" dirty="0">
              <a:solidFill>
                <a:srgbClr val="000000"/>
              </a:solidFill>
              <a:latin typeface="+mn-lt"/>
            </a:endParaRPr>
          </a:p>
        </p:txBody>
      </p:sp>
      <p:sp>
        <p:nvSpPr>
          <p:cNvPr id="14340" name="7 Rectángulo"/>
          <p:cNvSpPr>
            <a:spLocks noChangeArrowheads="1"/>
          </p:cNvSpPr>
          <p:nvPr/>
        </p:nvSpPr>
        <p:spPr bwMode="auto">
          <a:xfrm>
            <a:off x="2555776" y="255935"/>
            <a:ext cx="31678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es-ES_tradnl" sz="2400" b="1" dirty="0">
                <a:solidFill>
                  <a:srgbClr val="0070C0"/>
                </a:solidFill>
                <a:latin typeface="Times New Roman" panose="02020603050405020304" pitchFamily="18" charset="0"/>
                <a:cs typeface="Times New Roman" panose="02020603050405020304" pitchFamily="18" charset="0"/>
              </a:rPr>
              <a:t>Resolución 47 del 2022</a:t>
            </a:r>
            <a:endParaRPr lang="es-ES" sz="24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0587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622612" y="123478"/>
            <a:ext cx="3898776" cy="493564"/>
          </a:xfrm>
        </p:spPr>
        <p:txBody>
          <a:bodyPr>
            <a:normAutofit fontScale="90000"/>
          </a:bodyPr>
          <a:lstStyle/>
          <a:p>
            <a:r>
              <a:rPr lang="es-ES" sz="2700" b="1" dirty="0">
                <a:solidFill>
                  <a:srgbClr val="0070C0"/>
                </a:solidFill>
                <a:latin typeface="Times New Roman" panose="02020603050405020304" pitchFamily="18" charset="0"/>
                <a:cs typeface="Times New Roman" panose="02020603050405020304" pitchFamily="18" charset="0"/>
              </a:rPr>
              <a:t>Resolución 47 del 2022</a:t>
            </a:r>
          </a:p>
        </p:txBody>
      </p:sp>
      <p:sp>
        <p:nvSpPr>
          <p:cNvPr id="3" name="Marcador de contenido 2"/>
          <p:cNvSpPr>
            <a:spLocks noGrp="1"/>
          </p:cNvSpPr>
          <p:nvPr>
            <p:ph idx="1"/>
          </p:nvPr>
        </p:nvSpPr>
        <p:spPr>
          <a:xfrm>
            <a:off x="-13078" y="699542"/>
            <a:ext cx="8977565" cy="4248472"/>
          </a:xfrm>
        </p:spPr>
        <p:txBody>
          <a:bodyPr>
            <a:noAutofit/>
          </a:bodyPr>
          <a:lstStyle/>
          <a:p>
            <a:pPr marL="0" indent="0" algn="just">
              <a:buNone/>
            </a:pPr>
            <a:r>
              <a:rPr lang="es-ES" sz="2000" dirty="0">
                <a:solidFill>
                  <a:srgbClr val="000000"/>
                </a:solidFill>
                <a:latin typeface="Times New Roman" panose="02020603050405020304" pitchFamily="18" charset="0"/>
                <a:cs typeface="Times New Roman" panose="02020603050405020304" pitchFamily="18" charset="0"/>
              </a:rPr>
              <a:t>Los estudiantes que </a:t>
            </a:r>
            <a:r>
              <a:rPr lang="es-ES" sz="2000" b="1" u="sng" dirty="0">
                <a:solidFill>
                  <a:srgbClr val="00B0F0"/>
                </a:solidFill>
                <a:latin typeface="Times New Roman" panose="02020603050405020304" pitchFamily="18" charset="0"/>
                <a:cs typeface="Times New Roman" panose="02020603050405020304" pitchFamily="18" charset="0"/>
              </a:rPr>
              <a:t>excedan el 20% </a:t>
            </a:r>
            <a:r>
              <a:rPr lang="es-ES" sz="2000" dirty="0">
                <a:solidFill>
                  <a:srgbClr val="000000"/>
                </a:solidFill>
                <a:latin typeface="Times New Roman" panose="02020603050405020304" pitchFamily="18" charset="0"/>
                <a:cs typeface="Times New Roman" panose="02020603050405020304" pitchFamily="18" charset="0"/>
              </a:rPr>
              <a:t>de ausencias a las actividades presenciales de una asignatura y que no sobrepasen el 50%, y que</a:t>
            </a:r>
            <a:r>
              <a:rPr lang="es-ES" sz="2000" dirty="0">
                <a:latin typeface="Times New Roman" panose="02020603050405020304" pitchFamily="18" charset="0"/>
                <a:cs typeface="Times New Roman" panose="02020603050405020304" pitchFamily="18" charset="0"/>
              </a:rPr>
              <a:t> </a:t>
            </a:r>
            <a:r>
              <a:rPr lang="es-ES" sz="2000" b="1" u="sng" dirty="0">
                <a:solidFill>
                  <a:srgbClr val="00B0F0"/>
                </a:solidFill>
                <a:latin typeface="Times New Roman" panose="02020603050405020304" pitchFamily="18" charset="0"/>
                <a:cs typeface="Times New Roman" panose="02020603050405020304" pitchFamily="18" charset="0"/>
              </a:rPr>
              <a:t>no son autorizados </a:t>
            </a:r>
            <a:r>
              <a:rPr lang="es-ES" sz="2000" dirty="0">
                <a:solidFill>
                  <a:srgbClr val="000000"/>
                </a:solidFill>
                <a:latin typeface="Times New Roman" panose="02020603050405020304" pitchFamily="18" charset="0"/>
                <a:cs typeface="Times New Roman" panose="02020603050405020304" pitchFamily="18" charset="0"/>
              </a:rPr>
              <a:t>a presentarse al acto de evaluación final de las asignaturas</a:t>
            </a:r>
            <a:r>
              <a:rPr lang="es-ES" sz="2000" dirty="0">
                <a:latin typeface="Times New Roman" panose="02020603050405020304" pitchFamily="18" charset="0"/>
                <a:cs typeface="Times New Roman" panose="02020603050405020304" pitchFamily="18" charset="0"/>
              </a:rPr>
              <a:t> </a:t>
            </a:r>
            <a:r>
              <a:rPr lang="es-ES" sz="2000" dirty="0">
                <a:solidFill>
                  <a:srgbClr val="000000"/>
                </a:solidFill>
                <a:latin typeface="Times New Roman" panose="02020603050405020304" pitchFamily="18" charset="0"/>
                <a:cs typeface="Times New Roman" panose="02020603050405020304" pitchFamily="18" charset="0"/>
              </a:rPr>
              <a:t>en todas las convocatorias o recibir la calificación final en aquellas que no tiene previsto acto de evaluación final,</a:t>
            </a:r>
            <a:r>
              <a:rPr lang="es-ES" sz="2000" dirty="0">
                <a:latin typeface="Times New Roman" panose="02020603050405020304" pitchFamily="18" charset="0"/>
                <a:cs typeface="Times New Roman" panose="02020603050405020304" pitchFamily="18" charset="0"/>
              </a:rPr>
              <a:t> </a:t>
            </a:r>
            <a:r>
              <a:rPr lang="es-ES" sz="2000" b="1" u="sng" dirty="0">
                <a:solidFill>
                  <a:srgbClr val="00B0F0"/>
                </a:solidFill>
                <a:latin typeface="Times New Roman" panose="02020603050405020304" pitchFamily="18" charset="0"/>
                <a:cs typeface="Times New Roman" panose="02020603050405020304" pitchFamily="18" charset="0"/>
              </a:rPr>
              <a:t>se les concede una única oportunidad y se procede como sigue:</a:t>
            </a:r>
          </a:p>
          <a:p>
            <a:pPr marL="0" indent="0" algn="just">
              <a:buNone/>
            </a:pPr>
            <a:endParaRPr lang="es-ES" sz="2000" b="1" u="sng" dirty="0">
              <a:solidFill>
                <a:srgbClr val="00B0F0"/>
              </a:solidFill>
              <a:latin typeface="Times New Roman" panose="02020603050405020304" pitchFamily="18" charset="0"/>
              <a:cs typeface="Times New Roman" panose="02020603050405020304" pitchFamily="18" charset="0"/>
            </a:endParaRPr>
          </a:p>
          <a:p>
            <a:pPr marL="0" indent="0" algn="just">
              <a:buNone/>
            </a:pPr>
            <a:r>
              <a:rPr lang="es-ES" sz="2000" b="1" dirty="0">
                <a:solidFill>
                  <a:srgbClr val="000000"/>
                </a:solidFill>
                <a:latin typeface="Times New Roman" panose="02020603050405020304" pitchFamily="18" charset="0"/>
                <a:cs typeface="Times New Roman" panose="02020603050405020304" pitchFamily="18" charset="0"/>
              </a:rPr>
              <a:t>a)Asignatura con examen final, el estudiante obtiene la calificación de Mal (2) en 1era y 2da convocatorias. </a:t>
            </a:r>
            <a:r>
              <a:rPr lang="es-ES" sz="2000" b="1" i="1" u="sng" dirty="0">
                <a:solidFill>
                  <a:srgbClr val="FF0000"/>
                </a:solidFill>
                <a:latin typeface="Times New Roman" panose="02020603050405020304" pitchFamily="18" charset="0"/>
                <a:cs typeface="Times New Roman" panose="02020603050405020304" pitchFamily="18" charset="0"/>
              </a:rPr>
              <a:t>Puede presentarse solo a la 3era</a:t>
            </a:r>
            <a:r>
              <a:rPr lang="es-ES" sz="2000" b="1" dirty="0">
                <a:solidFill>
                  <a:srgbClr val="FF0000"/>
                </a:solidFill>
                <a:latin typeface="Times New Roman" panose="02020603050405020304" pitchFamily="18" charset="0"/>
                <a:cs typeface="Times New Roman" panose="02020603050405020304" pitchFamily="18" charset="0"/>
              </a:rPr>
              <a:t>.</a:t>
            </a:r>
          </a:p>
          <a:p>
            <a:pPr marL="0" indent="0" algn="just">
              <a:buNone/>
            </a:pPr>
            <a:r>
              <a:rPr lang="es-ES" sz="2000" b="1" dirty="0">
                <a:solidFill>
                  <a:srgbClr val="000000"/>
                </a:solidFill>
                <a:latin typeface="Times New Roman" panose="02020603050405020304" pitchFamily="18" charset="0"/>
                <a:cs typeface="Times New Roman" panose="02020603050405020304" pitchFamily="18" charset="0"/>
              </a:rPr>
              <a:t>b)Asignatura no tiene previsto acto de evaluación final, el estudiante obtiene Mal (2) en la 1era y 2da Convocatorias. </a:t>
            </a:r>
            <a:r>
              <a:rPr lang="es-ES" sz="2000" b="1" i="1" u="sng" dirty="0">
                <a:solidFill>
                  <a:srgbClr val="FF0000"/>
                </a:solidFill>
                <a:latin typeface="Times New Roman" panose="02020603050405020304" pitchFamily="18" charset="0"/>
                <a:cs typeface="Times New Roman" panose="02020603050405020304" pitchFamily="18" charset="0"/>
              </a:rPr>
              <a:t>Puede presentarse solo a la 3era</a:t>
            </a:r>
            <a:r>
              <a:rPr lang="es-ES" sz="2000" b="1" dirty="0">
                <a:solidFill>
                  <a:srgbClr val="FF0000"/>
                </a:solidFill>
                <a:latin typeface="Times New Roman" panose="02020603050405020304" pitchFamily="18" charset="0"/>
                <a:cs typeface="Times New Roman" panose="02020603050405020304" pitchFamily="18" charset="0"/>
              </a:rPr>
              <a:t>.</a:t>
            </a:r>
          </a:p>
          <a:p>
            <a:pPr marL="0" indent="0" algn="just">
              <a:buNone/>
            </a:pPr>
            <a:r>
              <a:rPr lang="es-ES" sz="2000" b="1" dirty="0">
                <a:solidFill>
                  <a:srgbClr val="000000"/>
                </a:solidFill>
                <a:latin typeface="Times New Roman" panose="02020603050405020304" pitchFamily="18" charset="0"/>
                <a:cs typeface="Times New Roman" panose="02020603050405020304" pitchFamily="18" charset="0"/>
              </a:rPr>
              <a:t>c)Si la asignatura tiene previsto otros tipos de evaluación final, el estudiante obtiene la calificación de Mal (2) en 1era convocatoria y </a:t>
            </a:r>
            <a:r>
              <a:rPr lang="es-ES" sz="2000" b="1" i="1" u="sng" dirty="0">
                <a:solidFill>
                  <a:srgbClr val="FF0000"/>
                </a:solidFill>
                <a:latin typeface="Times New Roman" panose="02020603050405020304" pitchFamily="18" charset="0"/>
                <a:cs typeface="Times New Roman" panose="02020603050405020304" pitchFamily="18" charset="0"/>
              </a:rPr>
              <a:t>puede presentarse a una 2da y única convocatoria.</a:t>
            </a:r>
          </a:p>
          <a:p>
            <a:endParaRPr lang="es-ES" sz="2000" dirty="0"/>
          </a:p>
        </p:txBody>
      </p:sp>
    </p:spTree>
    <p:extLst>
      <p:ext uri="{BB962C8B-B14F-4D97-AF65-F5344CB8AC3E}">
        <p14:creationId xmlns:p14="http://schemas.microsoft.com/office/powerpoint/2010/main" val="17662294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Conector recto 12"/>
          <p:cNvCxnSpPr/>
          <p:nvPr/>
        </p:nvCxnSpPr>
        <p:spPr>
          <a:xfrm flipH="1">
            <a:off x="5108973" y="303610"/>
            <a:ext cx="3625453" cy="4506515"/>
          </a:xfrm>
          <a:prstGeom prst="line">
            <a:avLst/>
          </a:prstGeom>
          <a:ln w="9525" cap="flat" cmpd="sng" algn="ctr">
            <a:solidFill>
              <a:schemeClr val="bg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9" name="CuadroTexto 11"/>
          <p:cNvSpPr txBox="1">
            <a:spLocks noChangeArrowheads="1"/>
          </p:cNvSpPr>
          <p:nvPr/>
        </p:nvSpPr>
        <p:spPr bwMode="auto">
          <a:xfrm>
            <a:off x="233362" y="1491630"/>
            <a:ext cx="8677275" cy="2286780"/>
          </a:xfrm>
          <a:prstGeom prst="rect">
            <a:avLst/>
          </a:prstGeom>
          <a:noFill/>
          <a:ln w="57150">
            <a:solidFill>
              <a:schemeClr val="accent1">
                <a:lumMod val="75000"/>
              </a:schemeClr>
            </a:solidFill>
            <a:miter lim="800000"/>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lnSpc>
                <a:spcPct val="114000"/>
              </a:lnSpc>
              <a:spcBef>
                <a:spcPts val="450"/>
              </a:spcBef>
              <a:spcAft>
                <a:spcPts val="450"/>
              </a:spcAft>
              <a:buNone/>
              <a:defRPr/>
            </a:pPr>
            <a:r>
              <a:rPr lang="es-ES" sz="2400" b="1" dirty="0">
                <a:solidFill>
                  <a:srgbClr val="000000"/>
                </a:solidFill>
                <a:latin typeface="Times New Roman" panose="02020603050405020304" pitchFamily="18" charset="0"/>
                <a:cs typeface="Times New Roman" panose="02020603050405020304" pitchFamily="18" charset="0"/>
              </a:rPr>
              <a:t>Capítulo V: De la promoción</a:t>
            </a:r>
          </a:p>
          <a:p>
            <a:pPr marL="428625" indent="-428625" algn="just">
              <a:lnSpc>
                <a:spcPct val="114000"/>
              </a:lnSpc>
              <a:spcBef>
                <a:spcPts val="450"/>
              </a:spcBef>
              <a:spcAft>
                <a:spcPts val="450"/>
              </a:spcAft>
              <a:buFont typeface="Wingdings" panose="05000000000000000000" pitchFamily="2" charset="2"/>
              <a:buChar char="ü"/>
              <a:defRPr/>
            </a:pPr>
            <a:r>
              <a:rPr lang="es-ES" altLang="en-US" sz="2400" b="1" dirty="0">
                <a:solidFill>
                  <a:srgbClr val="000000"/>
                </a:solidFill>
                <a:latin typeface="Century" panose="02040604050505020304" pitchFamily="18" charset="0"/>
                <a:cs typeface="Times New Roman" panose="02020603050405020304" pitchFamily="18" charset="0"/>
              </a:rPr>
              <a:t>Los estudiantes del CRD podrán matricular como </a:t>
            </a:r>
            <a:r>
              <a:rPr lang="es-ES" altLang="en-US" sz="2400" b="1" u="sng" dirty="0">
                <a:solidFill>
                  <a:srgbClr val="FF0000"/>
                </a:solidFill>
                <a:latin typeface="Century" panose="02040604050505020304" pitchFamily="18" charset="0"/>
                <a:cs typeface="Times New Roman" panose="02020603050405020304" pitchFamily="18" charset="0"/>
              </a:rPr>
              <a:t>arrastres</a:t>
            </a:r>
            <a:r>
              <a:rPr lang="es-ES" altLang="en-US" sz="2400" b="1" dirty="0">
                <a:solidFill>
                  <a:srgbClr val="000000"/>
                </a:solidFill>
                <a:latin typeface="Century" panose="02040604050505020304" pitchFamily="18" charset="0"/>
                <a:cs typeface="Times New Roman" panose="02020603050405020304" pitchFamily="18" charset="0"/>
              </a:rPr>
              <a:t> en el siguiente curso </a:t>
            </a:r>
            <a:r>
              <a:rPr lang="es-ES" altLang="en-US" sz="2400" b="1" i="1" dirty="0">
                <a:solidFill>
                  <a:srgbClr val="FF0000"/>
                </a:solidFill>
                <a:latin typeface="Century" panose="02040604050505020304" pitchFamily="18" charset="0"/>
                <a:cs typeface="Times New Roman" panose="02020603050405020304" pitchFamily="18" charset="0"/>
              </a:rPr>
              <a:t>hasta dos asignaturas </a:t>
            </a:r>
            <a:r>
              <a:rPr lang="es-ES" altLang="en-US" sz="2400" b="1" i="1" dirty="0">
                <a:solidFill>
                  <a:srgbClr val="00B0F0"/>
                </a:solidFill>
                <a:latin typeface="Century" panose="02040604050505020304" pitchFamily="18" charset="0"/>
                <a:cs typeface="Times New Roman" panose="02020603050405020304" pitchFamily="18" charset="0"/>
              </a:rPr>
              <a:t>con independencia del período</a:t>
            </a:r>
            <a:r>
              <a:rPr lang="es-ES" altLang="en-US" sz="2400" b="1" dirty="0">
                <a:solidFill>
                  <a:srgbClr val="00B0F0"/>
                </a:solidFill>
                <a:latin typeface="Century" panose="02040604050505020304" pitchFamily="18" charset="0"/>
                <a:cs typeface="Times New Roman" panose="02020603050405020304" pitchFamily="18" charset="0"/>
              </a:rPr>
              <a:t> </a:t>
            </a:r>
            <a:r>
              <a:rPr lang="es-ES" altLang="en-US" sz="2400" b="1" dirty="0">
                <a:solidFill>
                  <a:srgbClr val="000000"/>
                </a:solidFill>
                <a:latin typeface="Century" panose="02040604050505020304" pitchFamily="18" charset="0"/>
                <a:cs typeface="Times New Roman" panose="02020603050405020304" pitchFamily="18" charset="0"/>
              </a:rPr>
              <a:t>en que estén planificadas. </a:t>
            </a:r>
            <a:r>
              <a:rPr lang="es-ES_tradnl" sz="2400" b="1" dirty="0">
                <a:solidFill>
                  <a:srgbClr val="000000"/>
                </a:solidFill>
                <a:latin typeface="Century" panose="02040604050505020304" pitchFamily="18" charset="0"/>
                <a:cs typeface="Times New Roman" panose="02020603050405020304" pitchFamily="18" charset="0"/>
              </a:rPr>
              <a:t>(Art 74)</a:t>
            </a:r>
          </a:p>
        </p:txBody>
      </p:sp>
      <p:sp>
        <p:nvSpPr>
          <p:cNvPr id="15364" name="9 Rectángulo"/>
          <p:cNvSpPr>
            <a:spLocks noChangeArrowheads="1"/>
          </p:cNvSpPr>
          <p:nvPr/>
        </p:nvSpPr>
        <p:spPr bwMode="auto">
          <a:xfrm>
            <a:off x="1410891" y="525067"/>
            <a:ext cx="31678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0"/>
              </a:spcBef>
              <a:buNone/>
            </a:pPr>
            <a:r>
              <a:rPr lang="es-ES_tradnl" sz="2400" b="1" dirty="0">
                <a:solidFill>
                  <a:srgbClr val="0070C0"/>
                </a:solidFill>
                <a:latin typeface="Times New Roman" panose="02020603050405020304" pitchFamily="18" charset="0"/>
                <a:cs typeface="Times New Roman" panose="02020603050405020304" pitchFamily="18" charset="0"/>
              </a:rPr>
              <a:t>Resolución 47 del 2022</a:t>
            </a:r>
          </a:p>
        </p:txBody>
      </p:sp>
    </p:spTree>
    <p:extLst>
      <p:ext uri="{BB962C8B-B14F-4D97-AF65-F5344CB8AC3E}">
        <p14:creationId xmlns:p14="http://schemas.microsoft.com/office/powerpoint/2010/main" val="19832515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792088"/>
          </a:xfrm>
          <a:solidFill>
            <a:schemeClr val="tx1">
              <a:lumMod val="75000"/>
              <a:lumOff val="25000"/>
            </a:schemeClr>
          </a:solidFill>
        </p:spPr>
        <p:txBody>
          <a:bodyPr>
            <a:noAutofit/>
          </a:bodyPr>
          <a:lstStyle/>
          <a:p>
            <a:r>
              <a:rPr lang="es-ES" sz="2400" b="1" dirty="0">
                <a:solidFill>
                  <a:schemeClr val="bg1"/>
                </a:solidFill>
                <a:latin typeface="Times New Roman" panose="02020603050405020304" pitchFamily="18" charset="0"/>
                <a:cs typeface="Times New Roman" panose="02020603050405020304" pitchFamily="18" charset="0"/>
              </a:rPr>
              <a:t>CALENDARIO ESCOLAR CURSO 2024 – 2025</a:t>
            </a:r>
            <a:br>
              <a:rPr lang="es-ES" sz="2400" b="1" dirty="0">
                <a:solidFill>
                  <a:schemeClr val="bg1"/>
                </a:solidFill>
                <a:latin typeface="Times New Roman" panose="02020603050405020304" pitchFamily="18" charset="0"/>
                <a:cs typeface="Times New Roman" panose="02020603050405020304" pitchFamily="18" charset="0"/>
              </a:rPr>
            </a:br>
            <a:r>
              <a:rPr lang="es-ES" sz="2400" b="1" dirty="0">
                <a:solidFill>
                  <a:schemeClr val="bg1"/>
                </a:solidFill>
                <a:latin typeface="Times New Roman" panose="02020603050405020304" pitchFamily="18" charset="0"/>
                <a:cs typeface="Times New Roman" panose="02020603050405020304" pitchFamily="18" charset="0"/>
              </a:rPr>
              <a:t>Enseñanza Técnica Profesional</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07504" y="816768"/>
            <a:ext cx="8928992" cy="3733800"/>
          </a:xfrm>
        </p:spPr>
        <p:txBody>
          <a:bodyPr>
            <a:normAutofit fontScale="85000" lnSpcReduction="10000"/>
          </a:bodyPr>
          <a:lstStyle/>
          <a:p>
            <a:r>
              <a:rPr lang="es-ES" sz="2400" b="1" dirty="0">
                <a:solidFill>
                  <a:srgbClr val="000000"/>
                </a:solidFill>
                <a:latin typeface="Times New Roman" panose="02020603050405020304" pitchFamily="18" charset="0"/>
                <a:cs typeface="Times New Roman" panose="02020603050405020304" pitchFamily="18" charset="0"/>
              </a:rPr>
              <a:t>Inicio del curso escolar: </a:t>
            </a:r>
            <a:r>
              <a:rPr lang="es-ES" sz="2400" dirty="0">
                <a:solidFill>
                  <a:srgbClr val="000000"/>
                </a:solidFill>
                <a:latin typeface="Times New Roman" panose="02020603050405020304" pitchFamily="18" charset="0"/>
                <a:cs typeface="Times New Roman" panose="02020603050405020304" pitchFamily="18" charset="0"/>
              </a:rPr>
              <a:t>02/09/2024.</a:t>
            </a:r>
          </a:p>
          <a:p>
            <a:r>
              <a:rPr lang="es-ES" sz="2400" b="1" dirty="0">
                <a:solidFill>
                  <a:srgbClr val="000000"/>
                </a:solidFill>
                <a:latin typeface="Times New Roman" panose="02020603050405020304" pitchFamily="18" charset="0"/>
                <a:cs typeface="Times New Roman" panose="02020603050405020304" pitchFamily="18" charset="0"/>
              </a:rPr>
              <a:t>Desarrollo de programas y eventos asociados: </a:t>
            </a:r>
            <a:r>
              <a:rPr lang="es-ES" sz="2400" dirty="0">
                <a:solidFill>
                  <a:srgbClr val="000000"/>
                </a:solidFill>
                <a:latin typeface="Times New Roman" panose="02020603050405020304" pitchFamily="18" charset="0"/>
                <a:cs typeface="Times New Roman" panose="02020603050405020304" pitchFamily="18" charset="0"/>
              </a:rPr>
              <a:t>del </a:t>
            </a:r>
            <a:r>
              <a:rPr lang="es-ES" sz="2400" b="1" dirty="0">
                <a:solidFill>
                  <a:srgbClr val="00B050"/>
                </a:solidFill>
                <a:latin typeface="Times New Roman" panose="02020603050405020304" pitchFamily="18" charset="0"/>
                <a:cs typeface="Times New Roman" panose="02020603050405020304" pitchFamily="18" charset="0"/>
              </a:rPr>
              <a:t>02/09/2024 al 19/07/2025</a:t>
            </a:r>
            <a:r>
              <a:rPr lang="es-ES" sz="2400" b="1" dirty="0">
                <a:solidFill>
                  <a:srgbClr val="0070C0"/>
                </a:solidFill>
                <a:latin typeface="Times New Roman" panose="02020603050405020304" pitchFamily="18" charset="0"/>
                <a:cs typeface="Times New Roman" panose="02020603050405020304" pitchFamily="18" charset="0"/>
              </a:rPr>
              <a:t>.</a:t>
            </a:r>
          </a:p>
          <a:p>
            <a:endParaRPr lang="es-ES" sz="2400" b="1" dirty="0">
              <a:solidFill>
                <a:srgbClr val="000000"/>
              </a:solidFill>
              <a:latin typeface="Times New Roman" panose="02020603050405020304" pitchFamily="18" charset="0"/>
              <a:cs typeface="Times New Roman" panose="02020603050405020304" pitchFamily="18" charset="0"/>
            </a:endParaRPr>
          </a:p>
          <a:p>
            <a:r>
              <a:rPr lang="es-ES" sz="2400" b="1" u="sng" dirty="0">
                <a:solidFill>
                  <a:srgbClr val="000000"/>
                </a:solidFill>
                <a:latin typeface="Times New Roman" panose="02020603050405020304" pitchFamily="18" charset="0"/>
                <a:cs typeface="Times New Roman" panose="02020603050405020304" pitchFamily="18" charset="0"/>
              </a:rPr>
              <a:t>Pruebas finales</a:t>
            </a:r>
            <a:r>
              <a:rPr lang="es-ES" sz="2400" b="1" dirty="0">
                <a:solidFill>
                  <a:srgbClr val="000000"/>
                </a:solidFill>
                <a:latin typeface="Times New Roman" panose="02020603050405020304" pitchFamily="18" charset="0"/>
                <a:cs typeface="Times New Roman" panose="02020603050405020304" pitchFamily="18" charset="0"/>
              </a:rPr>
              <a:t>: </a:t>
            </a:r>
            <a:r>
              <a:rPr lang="es-ES" sz="2400" dirty="0">
                <a:solidFill>
                  <a:srgbClr val="000000"/>
                </a:solidFill>
                <a:latin typeface="Times New Roman" panose="02020603050405020304" pitchFamily="18" charset="0"/>
                <a:cs typeface="Times New Roman" panose="02020603050405020304" pitchFamily="18" charset="0"/>
              </a:rPr>
              <a:t>del 23/06/2025 al 05/07/2025.</a:t>
            </a:r>
          </a:p>
          <a:p>
            <a:r>
              <a:rPr lang="es-ES" sz="2400" b="1" u="sng" dirty="0">
                <a:solidFill>
                  <a:srgbClr val="000000"/>
                </a:solidFill>
                <a:latin typeface="Times New Roman" panose="02020603050405020304" pitchFamily="18" charset="0"/>
                <a:cs typeface="Times New Roman" panose="02020603050405020304" pitchFamily="18" charset="0"/>
              </a:rPr>
              <a:t>Revalorizaciones: </a:t>
            </a:r>
            <a:r>
              <a:rPr lang="es-ES" sz="2400" dirty="0">
                <a:solidFill>
                  <a:srgbClr val="000000"/>
                </a:solidFill>
                <a:latin typeface="Times New Roman" panose="02020603050405020304" pitchFamily="18" charset="0"/>
                <a:cs typeface="Times New Roman" panose="02020603050405020304" pitchFamily="18" charset="0"/>
              </a:rPr>
              <a:t>del 07/07/2025 al 12/07/2025.</a:t>
            </a:r>
          </a:p>
          <a:p>
            <a:r>
              <a:rPr lang="es-ES" sz="2400" b="1" u="sng" dirty="0">
                <a:solidFill>
                  <a:srgbClr val="000000"/>
                </a:solidFill>
                <a:latin typeface="Times New Roman" panose="02020603050405020304" pitchFamily="18" charset="0"/>
                <a:cs typeface="Times New Roman" panose="02020603050405020304" pitchFamily="18" charset="0"/>
              </a:rPr>
              <a:t>Extraordinarios:</a:t>
            </a:r>
            <a:r>
              <a:rPr lang="es-ES" sz="2400" b="1" dirty="0">
                <a:solidFill>
                  <a:srgbClr val="000000"/>
                </a:solidFill>
                <a:latin typeface="Times New Roman" panose="02020603050405020304" pitchFamily="18" charset="0"/>
                <a:cs typeface="Times New Roman" panose="02020603050405020304" pitchFamily="18" charset="0"/>
              </a:rPr>
              <a:t> </a:t>
            </a:r>
            <a:r>
              <a:rPr lang="es-ES" sz="2400" dirty="0">
                <a:solidFill>
                  <a:srgbClr val="000000"/>
                </a:solidFill>
                <a:latin typeface="Times New Roman" panose="02020603050405020304" pitchFamily="18" charset="0"/>
                <a:cs typeface="Times New Roman" panose="02020603050405020304" pitchFamily="18" charset="0"/>
              </a:rPr>
              <a:t>del 14/07/2025 al 19/07/2025.</a:t>
            </a:r>
          </a:p>
          <a:p>
            <a:endParaRPr lang="es-ES" sz="2400" b="1" dirty="0">
              <a:solidFill>
                <a:srgbClr val="000000"/>
              </a:solidFill>
              <a:latin typeface="Times New Roman" panose="02020603050405020304" pitchFamily="18" charset="0"/>
              <a:cs typeface="Times New Roman" panose="02020603050405020304" pitchFamily="18" charset="0"/>
            </a:endParaRPr>
          </a:p>
          <a:p>
            <a:pPr marL="0" indent="0">
              <a:buNone/>
            </a:pPr>
            <a:r>
              <a:rPr lang="es-ES" sz="2400" b="1" dirty="0">
                <a:solidFill>
                  <a:srgbClr val="00B050"/>
                </a:solidFill>
                <a:latin typeface="Times New Roman" panose="02020603050405020304" pitchFamily="18" charset="0"/>
                <a:cs typeface="Times New Roman" panose="02020603050405020304" pitchFamily="18" charset="0"/>
              </a:rPr>
              <a:t>Recesos Docentes.</a:t>
            </a:r>
          </a:p>
          <a:p>
            <a:pPr marL="0" indent="0">
              <a:buNone/>
            </a:pPr>
            <a:r>
              <a:rPr lang="es-ES" sz="2400" b="1" dirty="0">
                <a:solidFill>
                  <a:srgbClr val="000000"/>
                </a:solidFill>
                <a:latin typeface="Times New Roman" panose="02020603050405020304" pitchFamily="18" charset="0"/>
                <a:cs typeface="Times New Roman" panose="02020603050405020304" pitchFamily="18" charset="0"/>
              </a:rPr>
              <a:t>• Homenaje al Triunfo de la Revolución</a:t>
            </a:r>
            <a:r>
              <a:rPr lang="es-ES" sz="2400" dirty="0">
                <a:solidFill>
                  <a:srgbClr val="000000"/>
                </a:solidFill>
                <a:latin typeface="Times New Roman" panose="02020603050405020304" pitchFamily="18" charset="0"/>
                <a:cs typeface="Times New Roman" panose="02020603050405020304" pitchFamily="18" charset="0"/>
              </a:rPr>
              <a:t>: del 25/12/2024 al 03/01/2025.</a:t>
            </a:r>
          </a:p>
          <a:p>
            <a:pPr marL="0" indent="0">
              <a:buNone/>
            </a:pPr>
            <a:r>
              <a:rPr lang="es-ES" sz="2400" dirty="0">
                <a:solidFill>
                  <a:srgbClr val="000000"/>
                </a:solidFill>
                <a:latin typeface="Times New Roman" panose="02020603050405020304" pitchFamily="18" charset="0"/>
                <a:cs typeface="Times New Roman" panose="02020603050405020304" pitchFamily="18" charset="0"/>
              </a:rPr>
              <a:t>• </a:t>
            </a:r>
            <a:r>
              <a:rPr lang="es-ES" sz="2400" b="1" dirty="0">
                <a:solidFill>
                  <a:srgbClr val="000000"/>
                </a:solidFill>
                <a:latin typeface="Times New Roman" panose="02020603050405020304" pitchFamily="18" charset="0"/>
                <a:cs typeface="Times New Roman" panose="02020603050405020304" pitchFamily="18" charset="0"/>
              </a:rPr>
              <a:t>Homenaje a la Victoria de Playa Girón</a:t>
            </a:r>
            <a:r>
              <a:rPr lang="es-ES" sz="2400" dirty="0">
                <a:solidFill>
                  <a:srgbClr val="000000"/>
                </a:solidFill>
                <a:latin typeface="Times New Roman" panose="02020603050405020304" pitchFamily="18" charset="0"/>
                <a:cs typeface="Times New Roman" panose="02020603050405020304" pitchFamily="18" charset="0"/>
              </a:rPr>
              <a:t>: 14/04/2025 al 19/04/2025.</a:t>
            </a:r>
          </a:p>
          <a:p>
            <a:pPr marL="0" indent="0">
              <a:buNone/>
            </a:pPr>
            <a:r>
              <a:rPr lang="es-ES" sz="2400" dirty="0">
                <a:solidFill>
                  <a:srgbClr val="000000"/>
                </a:solidFill>
                <a:latin typeface="Times New Roman" panose="02020603050405020304" pitchFamily="18" charset="0"/>
                <a:cs typeface="Times New Roman" panose="02020603050405020304" pitchFamily="18" charset="0"/>
              </a:rPr>
              <a:t>• </a:t>
            </a:r>
            <a:r>
              <a:rPr lang="es-ES" sz="2400" b="1" dirty="0">
                <a:solidFill>
                  <a:srgbClr val="000000"/>
                </a:solidFill>
                <a:latin typeface="Times New Roman" panose="02020603050405020304" pitchFamily="18" charset="0"/>
                <a:cs typeface="Times New Roman" panose="02020603050405020304" pitchFamily="18" charset="0"/>
              </a:rPr>
              <a:t>Período vacacional de verano</a:t>
            </a:r>
            <a:r>
              <a:rPr lang="es-ES" sz="2400" dirty="0">
                <a:solidFill>
                  <a:srgbClr val="000000"/>
                </a:solidFill>
                <a:latin typeface="Times New Roman" panose="02020603050405020304" pitchFamily="18" charset="0"/>
                <a:cs typeface="Times New Roman" panose="02020603050405020304" pitchFamily="18" charset="0"/>
              </a:rPr>
              <a:t>: 21/07/2025 al 23/08/2025.</a:t>
            </a:r>
          </a:p>
          <a:p>
            <a:pPr marL="0" indent="0">
              <a:buNone/>
            </a:pPr>
            <a:endParaRPr lang="es-ES" sz="3100" dirty="0">
              <a:solidFill>
                <a:srgbClr val="FF0000"/>
              </a:solidFill>
              <a:latin typeface="Arial" panose="020B0604020202020204" pitchFamily="34" charset="0"/>
              <a:cs typeface="Arial" panose="020B0604020202020204" pitchFamily="34" charset="0"/>
            </a:endParaRPr>
          </a:p>
          <a:p>
            <a:pPr marL="0" indent="0">
              <a:buNone/>
            </a:pPr>
            <a:endParaRPr lang="es-ES" sz="2800" dirty="0">
              <a:solidFill>
                <a:srgbClr val="000000"/>
              </a:solidFill>
            </a:endParaRPr>
          </a:p>
          <a:p>
            <a:endParaRPr lang="en-US" sz="4400" dirty="0">
              <a:solidFill>
                <a:srgbClr val="000000"/>
              </a:solidFill>
            </a:endParaRPr>
          </a:p>
          <a:p>
            <a:pPr marL="0" indent="0">
              <a:buNone/>
            </a:pPr>
            <a:endParaRPr lang="en-US" sz="2400" dirty="0"/>
          </a:p>
        </p:txBody>
      </p:sp>
    </p:spTree>
    <p:extLst>
      <p:ext uri="{BB962C8B-B14F-4D97-AF65-F5344CB8AC3E}">
        <p14:creationId xmlns:p14="http://schemas.microsoft.com/office/powerpoint/2010/main" val="13357136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830996"/>
            <a:ext cx="8892480" cy="4117017"/>
          </a:xfrm>
        </p:spPr>
        <p:txBody>
          <a:bodyPr>
            <a:normAutofit fontScale="90000"/>
          </a:bodyPr>
          <a:lstStyle/>
          <a:p>
            <a:pPr algn="l">
              <a:lnSpc>
                <a:spcPct val="150000"/>
              </a:lnSpc>
            </a:pPr>
            <a:r>
              <a:rPr lang="es-ES" sz="2400" dirty="0">
                <a:latin typeface="Times New Roman" panose="02020603050405020304" pitchFamily="18" charset="0"/>
                <a:ea typeface="Times New Roman" panose="02020603050405020304" pitchFamily="18" charset="0"/>
                <a:cs typeface="Times New Roman" panose="02020603050405020304" pitchFamily="18" charset="0"/>
              </a:rPr>
              <a:t>1</a:t>
            </a:r>
            <a:r>
              <a:rPr lang="es-ES" sz="2400" b="1" dirty="0">
                <a:latin typeface="Times New Roman" panose="02020603050405020304" pitchFamily="18" charset="0"/>
                <a:ea typeface="Times New Roman" panose="02020603050405020304" pitchFamily="18" charset="0"/>
                <a:cs typeface="Times New Roman" panose="02020603050405020304" pitchFamily="18" charset="0"/>
              </a:rPr>
              <a:t>. Brindar especial atención a los estudiantes que se incorporan con nivel de ingreso de noveno grado.</a:t>
            </a:r>
            <a:br>
              <a:rPr lang="es-ES" sz="2400" b="1" dirty="0">
                <a:latin typeface="Times New Roman" panose="02020603050405020304" pitchFamily="18" charset="0"/>
                <a:ea typeface="Times New Roman" panose="02020603050405020304" pitchFamily="18" charset="0"/>
                <a:cs typeface="Times New Roman" panose="02020603050405020304" pitchFamily="18" charset="0"/>
              </a:rPr>
            </a:br>
            <a:r>
              <a:rPr lang="es-ES" sz="2400" b="1" dirty="0">
                <a:latin typeface="Times New Roman" panose="02020603050405020304" pitchFamily="18" charset="0"/>
                <a:ea typeface="Times New Roman" panose="02020603050405020304" pitchFamily="18" charset="0"/>
                <a:cs typeface="Times New Roman" panose="02020603050405020304" pitchFamily="18" charset="0"/>
              </a:rPr>
              <a:t>2. Aplicar el Plan de estudios en la Formación de Técnicos en VLA en CD aprobado por el MINED correspondiente al Resolución 115 del 2023 con tres años y medio de duración, al primer y segundo año y mantener el tercer y 4to año con el plan correspondiente a la Resolución 154/2013.  </a:t>
            </a:r>
            <a:br>
              <a:rPr lang="es-ES" sz="2400" b="1" dirty="0">
                <a:latin typeface="Times New Roman" panose="02020603050405020304" pitchFamily="18" charset="0"/>
                <a:ea typeface="Times New Roman" panose="02020603050405020304" pitchFamily="18" charset="0"/>
                <a:cs typeface="Times New Roman" panose="02020603050405020304" pitchFamily="18" charset="0"/>
              </a:rPr>
            </a:br>
            <a:r>
              <a:rPr lang="es-ES" sz="2400" b="1" dirty="0">
                <a:latin typeface="Times New Roman" panose="02020603050405020304" pitchFamily="18" charset="0"/>
                <a:ea typeface="Times New Roman" panose="02020603050405020304" pitchFamily="18" charset="0"/>
                <a:cs typeface="Times New Roman" panose="02020603050405020304" pitchFamily="18" charset="0"/>
              </a:rPr>
              <a:t>3. Garantizar que en cada sede se realice el estudio sistemático de los documentos rectores . </a:t>
            </a:r>
            <a:endParaRPr lang="es-ES" sz="2400" b="1"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id="{F0D3B75F-2EB3-4C02-938F-AE915CFC6ACB}"/>
              </a:ext>
            </a:extLst>
          </p:cNvPr>
          <p:cNvSpPr txBox="1"/>
          <p:nvPr/>
        </p:nvSpPr>
        <p:spPr>
          <a:xfrm>
            <a:off x="0" y="0"/>
            <a:ext cx="9144000" cy="830997"/>
          </a:xfrm>
          <a:prstGeom prst="rect">
            <a:avLst/>
          </a:prstGeom>
          <a:solidFill>
            <a:srgbClr val="31B146"/>
          </a:solidFill>
        </p:spPr>
        <p:txBody>
          <a:bodyPr wrap="square" rtlCol="0">
            <a:spAutoFit/>
          </a:bodyPr>
          <a:lstStyle/>
          <a:p>
            <a:pPr algn="ctr"/>
            <a:r>
              <a:rPr lang="es-ES_tradnl" sz="2400" b="1" dirty="0">
                <a:solidFill>
                  <a:schemeClr val="bg1"/>
                </a:solidFill>
                <a:latin typeface="Times New Roman" panose="02020603050405020304" pitchFamily="18" charset="0"/>
                <a:cs typeface="Times New Roman" panose="02020603050405020304" pitchFamily="18" charset="0"/>
              </a:rPr>
              <a:t>ORIENTACIONES METODOLÓGICAS </a:t>
            </a:r>
          </a:p>
          <a:p>
            <a:pPr algn="ctr"/>
            <a:r>
              <a:rPr lang="es-ES_tradnl" sz="2400" b="1" dirty="0">
                <a:solidFill>
                  <a:schemeClr val="bg1"/>
                </a:solidFill>
                <a:latin typeface="Times New Roman" panose="02020603050405020304" pitchFamily="18" charset="0"/>
                <a:cs typeface="Times New Roman" panose="02020603050405020304" pitchFamily="18" charset="0"/>
              </a:rPr>
              <a:t>ENSEÑANZA TÉCNICA PROFESIONAL</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5869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830996"/>
            <a:ext cx="8892480" cy="4117017"/>
          </a:xfrm>
        </p:spPr>
        <p:txBody>
          <a:bodyPr>
            <a:normAutofit/>
          </a:bodyPr>
          <a:lstStyle/>
          <a:p>
            <a:pPr algn="l"/>
            <a:r>
              <a:rPr lang="es-ES" sz="2400" b="1" dirty="0">
                <a:latin typeface="Times New Roman" panose="02020603050405020304" pitchFamily="18" charset="0"/>
                <a:ea typeface="Times New Roman" panose="02020603050405020304" pitchFamily="18" charset="0"/>
                <a:cs typeface="Times New Roman" panose="02020603050405020304" pitchFamily="18" charset="0"/>
              </a:rPr>
              <a:t>4. Planificar el fondo de tiempo presencial para cada semana de acuerdo al plan de estudio vigente. 	</a:t>
            </a:r>
            <a:br>
              <a:rPr lang="es-ES" sz="2400" b="1" dirty="0">
                <a:latin typeface="Times New Roman" panose="02020603050405020304" pitchFamily="18" charset="0"/>
                <a:ea typeface="Times New Roman" panose="02020603050405020304" pitchFamily="18" charset="0"/>
                <a:cs typeface="Times New Roman" panose="02020603050405020304" pitchFamily="18" charset="0"/>
              </a:rPr>
            </a:br>
            <a:r>
              <a:rPr lang="es-ES" sz="2400" b="1" dirty="0">
                <a:latin typeface="Times New Roman" panose="02020603050405020304" pitchFamily="18" charset="0"/>
                <a:ea typeface="Times New Roman" panose="02020603050405020304" pitchFamily="18" charset="0"/>
                <a:cs typeface="Times New Roman" panose="02020603050405020304" pitchFamily="18" charset="0"/>
              </a:rPr>
              <a:t>5. Controlar el desarrollo de la Práctica en los servicios.</a:t>
            </a:r>
            <a:br>
              <a:rPr lang="es-ES" sz="2400" b="1" dirty="0">
                <a:latin typeface="Times New Roman" panose="02020603050405020304" pitchFamily="18" charset="0"/>
                <a:ea typeface="Times New Roman" panose="02020603050405020304" pitchFamily="18" charset="0"/>
                <a:cs typeface="Times New Roman" panose="02020603050405020304" pitchFamily="18" charset="0"/>
              </a:rPr>
            </a:br>
            <a:r>
              <a:rPr lang="es-ES" sz="2400" b="1" dirty="0">
                <a:latin typeface="Times New Roman" panose="02020603050405020304" pitchFamily="18" charset="0"/>
                <a:ea typeface="Times New Roman" panose="02020603050405020304" pitchFamily="18" charset="0"/>
                <a:cs typeface="Times New Roman" panose="02020603050405020304" pitchFamily="18" charset="0"/>
              </a:rPr>
              <a:t>6. El Sistema de Evaluación se regirá por lo establecido en la Resolución 238/2014, emitida por el MINED.</a:t>
            </a:r>
            <a:br>
              <a:rPr lang="es-ES" sz="2400" b="1" dirty="0">
                <a:latin typeface="Times New Roman" panose="02020603050405020304" pitchFamily="18" charset="0"/>
                <a:ea typeface="Times New Roman" panose="02020603050405020304" pitchFamily="18" charset="0"/>
                <a:cs typeface="Times New Roman" panose="02020603050405020304" pitchFamily="18" charset="0"/>
              </a:rPr>
            </a:br>
            <a:r>
              <a:rPr lang="es-ES" sz="2400" b="1" dirty="0">
                <a:latin typeface="Times New Roman" panose="02020603050405020304" pitchFamily="18" charset="0"/>
                <a:ea typeface="Times New Roman" panose="02020603050405020304" pitchFamily="18" charset="0"/>
                <a:cs typeface="Times New Roman" panose="02020603050405020304" pitchFamily="18" charset="0"/>
              </a:rPr>
              <a:t>7. Establecer las coordinaciones necesarias con los Directores de la Educación Técnica y Profesional y/o metodólogos en cada territorio para garantizar las orientaciones metodológicas por asignaturas y el control de la calidad del proceso enseñanza aprendizaje.   </a:t>
            </a:r>
            <a:endParaRPr lang="es-ES" sz="2400" b="1"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id="{F0D3B75F-2EB3-4C02-938F-AE915CFC6ACB}"/>
              </a:ext>
            </a:extLst>
          </p:cNvPr>
          <p:cNvSpPr txBox="1"/>
          <p:nvPr/>
        </p:nvSpPr>
        <p:spPr>
          <a:xfrm>
            <a:off x="0" y="0"/>
            <a:ext cx="9144000" cy="830997"/>
          </a:xfrm>
          <a:prstGeom prst="rect">
            <a:avLst/>
          </a:prstGeom>
          <a:solidFill>
            <a:srgbClr val="31B146"/>
          </a:solidFill>
        </p:spPr>
        <p:txBody>
          <a:bodyPr wrap="square" rtlCol="0">
            <a:spAutoFit/>
          </a:bodyPr>
          <a:lstStyle/>
          <a:p>
            <a:pPr algn="ctr"/>
            <a:r>
              <a:rPr lang="es-ES_tradnl" sz="2400" b="1" dirty="0">
                <a:solidFill>
                  <a:schemeClr val="bg1"/>
                </a:solidFill>
                <a:latin typeface="Times New Roman" panose="02020603050405020304" pitchFamily="18" charset="0"/>
                <a:cs typeface="Times New Roman" panose="02020603050405020304" pitchFamily="18" charset="0"/>
              </a:rPr>
              <a:t>ORIENTACIONES METODOLÓGICAS </a:t>
            </a:r>
          </a:p>
          <a:p>
            <a:pPr algn="ctr"/>
            <a:r>
              <a:rPr lang="es-ES_tradnl" sz="2400" b="1" dirty="0">
                <a:solidFill>
                  <a:schemeClr val="bg1"/>
                </a:solidFill>
                <a:latin typeface="Times New Roman" panose="02020603050405020304" pitchFamily="18" charset="0"/>
                <a:cs typeface="Times New Roman" panose="02020603050405020304" pitchFamily="18" charset="0"/>
              </a:rPr>
              <a:t>ENSEÑANZA TÉCNICA PROFESIONAL</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34471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830996"/>
            <a:ext cx="8892480" cy="4117017"/>
          </a:xfrm>
        </p:spPr>
        <p:txBody>
          <a:bodyPr>
            <a:normAutofit/>
          </a:bodyPr>
          <a:lstStyle/>
          <a:p>
            <a:pPr algn="l"/>
            <a:r>
              <a:rPr lang="es-ES" sz="2400" b="1" dirty="0">
                <a:latin typeface="Times New Roman" panose="02020603050405020304" pitchFamily="18" charset="0"/>
                <a:ea typeface="Times New Roman" panose="02020603050405020304" pitchFamily="18" charset="0"/>
                <a:cs typeface="Times New Roman" panose="02020603050405020304" pitchFamily="18" charset="0"/>
              </a:rPr>
              <a:t>8. Las Direcciones fundamentales a tener en cuenta para el trabajo metodológico son: priorizar las visitas a clases, fomentar el intercambio entre profesores, fortalecer la integración entre las asignaturas de formación general y las de la especialidad, atender de manera priorizada el Programa Director de la Lengua Materna, atender la superación de los profesores y el trabajo científico investigativo. 	</a:t>
            </a:r>
            <a:br>
              <a:rPr lang="es-ES" sz="2400" b="1" dirty="0">
                <a:latin typeface="Times New Roman" panose="02020603050405020304" pitchFamily="18" charset="0"/>
                <a:ea typeface="Times New Roman" panose="02020603050405020304" pitchFamily="18" charset="0"/>
                <a:cs typeface="Times New Roman" panose="02020603050405020304" pitchFamily="18" charset="0"/>
              </a:rPr>
            </a:br>
            <a:r>
              <a:rPr lang="es-ES" sz="2400" b="1" dirty="0">
                <a:latin typeface="Times New Roman" panose="02020603050405020304" pitchFamily="18" charset="0"/>
                <a:ea typeface="Times New Roman" panose="02020603050405020304" pitchFamily="18" charset="0"/>
                <a:cs typeface="Times New Roman" panose="02020603050405020304" pitchFamily="18" charset="0"/>
              </a:rPr>
              <a:t>9. Brindar atención a los estudiantes </a:t>
            </a:r>
            <a:r>
              <a:rPr lang="es-ES" sz="2400" b="1" dirty="0" err="1">
                <a:latin typeface="Times New Roman" panose="02020603050405020304" pitchFamily="18" charset="0"/>
                <a:ea typeface="Times New Roman" panose="02020603050405020304" pitchFamily="18" charset="0"/>
                <a:cs typeface="Times New Roman" panose="02020603050405020304" pitchFamily="18" charset="0"/>
              </a:rPr>
              <a:t>continuantes</a:t>
            </a:r>
            <a:r>
              <a:rPr lang="es-ES" sz="2400" b="1" dirty="0">
                <a:latin typeface="Times New Roman" panose="02020603050405020304" pitchFamily="18" charset="0"/>
                <a:ea typeface="Times New Roman" panose="02020603050405020304" pitchFamily="18" charset="0"/>
                <a:cs typeface="Times New Roman" panose="02020603050405020304" pitchFamily="18" charset="0"/>
              </a:rPr>
              <a:t> que están cursando en plan de estudio en liquidación.</a:t>
            </a:r>
            <a:br>
              <a:rPr lang="es-ES" sz="2400" b="1" dirty="0">
                <a:latin typeface="Times New Roman" panose="02020603050405020304" pitchFamily="18" charset="0"/>
                <a:ea typeface="Times New Roman" panose="02020603050405020304" pitchFamily="18" charset="0"/>
                <a:cs typeface="Times New Roman" panose="02020603050405020304" pitchFamily="18" charset="0"/>
              </a:rPr>
            </a:br>
            <a:r>
              <a:rPr lang="es-ES" sz="2400" b="1" dirty="0">
                <a:latin typeface="Times New Roman" panose="02020603050405020304" pitchFamily="18" charset="0"/>
                <a:ea typeface="Times New Roman" panose="02020603050405020304" pitchFamily="18" charset="0"/>
                <a:cs typeface="Times New Roman" panose="02020603050405020304" pitchFamily="18" charset="0"/>
              </a:rPr>
              <a:t>10. Desarrollar las diferentes formaciones técnicas en escenarios debidamente acreditados para la docencia</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es-ES" sz="2400"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id="{F0D3B75F-2EB3-4C02-938F-AE915CFC6ACB}"/>
              </a:ext>
            </a:extLst>
          </p:cNvPr>
          <p:cNvSpPr txBox="1"/>
          <p:nvPr/>
        </p:nvSpPr>
        <p:spPr>
          <a:xfrm>
            <a:off x="0" y="0"/>
            <a:ext cx="9144000" cy="830997"/>
          </a:xfrm>
          <a:prstGeom prst="rect">
            <a:avLst/>
          </a:prstGeom>
          <a:solidFill>
            <a:srgbClr val="31B146"/>
          </a:solidFill>
        </p:spPr>
        <p:txBody>
          <a:bodyPr wrap="square" rtlCol="0">
            <a:spAutoFit/>
          </a:bodyPr>
          <a:lstStyle/>
          <a:p>
            <a:pPr algn="ctr"/>
            <a:r>
              <a:rPr lang="es-ES_tradnl" sz="2400" b="1" dirty="0">
                <a:solidFill>
                  <a:schemeClr val="bg1"/>
                </a:solidFill>
                <a:latin typeface="Times New Roman" panose="02020603050405020304" pitchFamily="18" charset="0"/>
                <a:cs typeface="Times New Roman" panose="02020603050405020304" pitchFamily="18" charset="0"/>
              </a:rPr>
              <a:t>ORIENTACIONES METODOLÓGICAS </a:t>
            </a:r>
          </a:p>
          <a:p>
            <a:pPr algn="ctr"/>
            <a:r>
              <a:rPr lang="es-ES_tradnl" sz="2400" b="1" dirty="0">
                <a:solidFill>
                  <a:schemeClr val="bg1"/>
                </a:solidFill>
                <a:latin typeface="Times New Roman" panose="02020603050405020304" pitchFamily="18" charset="0"/>
                <a:cs typeface="Times New Roman" panose="02020603050405020304" pitchFamily="18" charset="0"/>
              </a:rPr>
              <a:t>ENSEÑANZA TÉCNICA PROFESIONAL</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8438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627534"/>
            <a:ext cx="8892480" cy="4176464"/>
          </a:xfrm>
        </p:spPr>
        <p:txBody>
          <a:bodyPr>
            <a:normAutofit/>
          </a:bodyPr>
          <a:lstStyle/>
          <a:p>
            <a:pPr algn="l"/>
            <a:r>
              <a:rPr lang="es-ES" sz="27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5</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Cumplimiento de los </a:t>
            </a:r>
            <a:r>
              <a:rPr lang="es-ES" sz="2400" b="1"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planes de plazas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para el internado vertical de Medicina y la verticalización de la práctica preprofesional de Enfermería.</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br>
              <a:rPr lang="es-ES" sz="2400" b="1" dirty="0">
                <a:solidFill>
                  <a:srgbClr val="000000"/>
                </a:solidFill>
                <a:effectLst/>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effectLst/>
                <a:latin typeface="Century" panose="02040604050505020304" pitchFamily="18" charset="0"/>
                <a:ea typeface="Times New Roman" panose="02020603050405020304" pitchFamily="18" charset="0"/>
                <a:cs typeface="Times New Roman" panose="02020603050405020304" pitchFamily="18" charset="0"/>
              </a:rPr>
              <a:t>6</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Desarrollar estrategias y acciones en la </a:t>
            </a:r>
            <a:r>
              <a:rPr lang="es-ES" sz="2400" b="1"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disciplina inglés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para lograr que los estudiantes alcancen el nivel de requisito de egreso.</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7. Continuar desarrollando actividades de </a:t>
            </a:r>
            <a:r>
              <a:rPr lang="es-ES" sz="2400" b="1"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trabajo comunitario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para atender los problemas de salud del territorio. </a:t>
            </a:r>
            <a:endParaRPr lang="es-ES" sz="2400" b="1" dirty="0">
              <a:solidFill>
                <a:srgbClr val="000000"/>
              </a:solidFill>
              <a:latin typeface="Century" panose="020406040505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id="{F0D3B75F-2EB3-4C02-938F-AE915CFC6ACB}"/>
              </a:ext>
            </a:extLst>
          </p:cNvPr>
          <p:cNvSpPr txBox="1"/>
          <p:nvPr/>
        </p:nvSpPr>
        <p:spPr>
          <a:xfrm>
            <a:off x="0" y="0"/>
            <a:ext cx="9144000" cy="461665"/>
          </a:xfrm>
          <a:prstGeom prst="rect">
            <a:avLst/>
          </a:prstGeom>
          <a:solidFill>
            <a:srgbClr val="00B3F2"/>
          </a:solidFill>
        </p:spPr>
        <p:txBody>
          <a:bodyPr wrap="square" rtlCol="0">
            <a:spAutoFit/>
          </a:bodyPr>
          <a:lstStyle/>
          <a:p>
            <a:pPr algn="ctr"/>
            <a:r>
              <a:rPr lang="es-ES_tradnl" sz="2400" b="1" dirty="0">
                <a:solidFill>
                  <a:schemeClr val="bg1"/>
                </a:solidFill>
                <a:latin typeface="Times New Roman" panose="02020603050405020304" pitchFamily="18" charset="0"/>
                <a:cs typeface="Times New Roman" panose="02020603050405020304" pitchFamily="18" charset="0"/>
              </a:rPr>
              <a:t>PRIORIDADES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20833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830996"/>
            <a:ext cx="8892480" cy="4117017"/>
          </a:xfrm>
        </p:spPr>
        <p:txBody>
          <a:bodyPr>
            <a:normAutofit/>
          </a:bodyPr>
          <a:lstStyle/>
          <a:p>
            <a:pPr algn="l"/>
            <a:r>
              <a:rPr lang="es-ES" sz="2400" b="1" dirty="0">
                <a:latin typeface="Times New Roman" panose="02020603050405020304" pitchFamily="18" charset="0"/>
                <a:ea typeface="Times New Roman" panose="02020603050405020304" pitchFamily="18" charset="0"/>
                <a:cs typeface="Times New Roman" panose="02020603050405020304" pitchFamily="18" charset="0"/>
              </a:rPr>
              <a:t>11. Brindar información necesaria a padres y profesores sobre los planes de estudio. 	</a:t>
            </a:r>
            <a:br>
              <a:rPr lang="es-ES" sz="2400" b="1" dirty="0">
                <a:latin typeface="Times New Roman" panose="02020603050405020304" pitchFamily="18" charset="0"/>
                <a:ea typeface="Times New Roman" panose="02020603050405020304" pitchFamily="18" charset="0"/>
                <a:cs typeface="Times New Roman" panose="02020603050405020304" pitchFamily="18" charset="0"/>
              </a:rPr>
            </a:br>
            <a:r>
              <a:rPr lang="es-ES" sz="2400" b="1" dirty="0">
                <a:latin typeface="Times New Roman" panose="02020603050405020304" pitchFamily="18" charset="0"/>
                <a:ea typeface="Times New Roman" panose="02020603050405020304" pitchFamily="18" charset="0"/>
                <a:cs typeface="Times New Roman" panose="02020603050405020304" pitchFamily="18" charset="0"/>
              </a:rPr>
              <a:t>12. Garantizar la Estrategia de Preparación de los estudiantes para enfrentar el Examen Final Estatal como cierre de la formación.</a:t>
            </a:r>
            <a:br>
              <a:rPr lang="es-ES" sz="2400" b="1" dirty="0">
                <a:latin typeface="Times New Roman" panose="02020603050405020304" pitchFamily="18" charset="0"/>
                <a:ea typeface="Times New Roman" panose="02020603050405020304" pitchFamily="18" charset="0"/>
                <a:cs typeface="Times New Roman" panose="02020603050405020304" pitchFamily="18" charset="0"/>
              </a:rPr>
            </a:br>
            <a:r>
              <a:rPr lang="es-ES" sz="2400" b="1" dirty="0">
                <a:latin typeface="Times New Roman" panose="02020603050405020304" pitchFamily="18" charset="0"/>
                <a:ea typeface="Times New Roman" panose="02020603050405020304" pitchFamily="18" charset="0"/>
                <a:cs typeface="Times New Roman" panose="02020603050405020304" pitchFamily="18" charset="0"/>
              </a:rPr>
              <a:t>13. Brindar atención al desarrollo de los procesos académicos de las formaciones de Técnicos en las modalidades de Curso Por Encuentro (CPE). </a:t>
            </a:r>
            <a:br>
              <a:rPr lang="es-ES" sz="2400" b="1" dirty="0">
                <a:latin typeface="Times New Roman" panose="02020603050405020304" pitchFamily="18" charset="0"/>
                <a:ea typeface="Times New Roman" panose="02020603050405020304" pitchFamily="18" charset="0"/>
                <a:cs typeface="Times New Roman" panose="02020603050405020304" pitchFamily="18" charset="0"/>
              </a:rPr>
            </a:br>
            <a:r>
              <a:rPr lang="es-ES" sz="2400" b="1" dirty="0">
                <a:latin typeface="Times New Roman" panose="02020603050405020304" pitchFamily="18" charset="0"/>
                <a:ea typeface="Times New Roman" panose="02020603050405020304" pitchFamily="18" charset="0"/>
                <a:cs typeface="Times New Roman" panose="02020603050405020304" pitchFamily="18" charset="0"/>
              </a:rPr>
              <a:t>14. Garantizar el desarrollo de las asignaturas prácticas y la práctica </a:t>
            </a:r>
            <a:r>
              <a:rPr lang="es-ES" sz="2400" b="1" dirty="0" err="1">
                <a:latin typeface="Times New Roman" panose="02020603050405020304" pitchFamily="18" charset="0"/>
                <a:ea typeface="Times New Roman" panose="02020603050405020304" pitchFamily="18" charset="0"/>
                <a:cs typeface="Times New Roman" panose="02020603050405020304" pitchFamily="18" charset="0"/>
              </a:rPr>
              <a:t>preprofesional</a:t>
            </a:r>
            <a:r>
              <a:rPr lang="es-ES" sz="2400" b="1" dirty="0">
                <a:latin typeface="Times New Roman" panose="02020603050405020304" pitchFamily="18" charset="0"/>
                <a:ea typeface="Times New Roman" panose="02020603050405020304" pitchFamily="18" charset="0"/>
                <a:cs typeface="Times New Roman" panose="02020603050405020304" pitchFamily="18" charset="0"/>
              </a:rPr>
              <a:t> en los escenarios debidamente acreditados para el logro de habilidades. </a:t>
            </a:r>
            <a:endParaRPr lang="es-ES" sz="2400" b="1" dirty="0">
              <a:solidFill>
                <a:srgbClr val="000000"/>
              </a:solidFill>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id="{F0D3B75F-2EB3-4C02-938F-AE915CFC6ACB}"/>
              </a:ext>
            </a:extLst>
          </p:cNvPr>
          <p:cNvSpPr txBox="1"/>
          <p:nvPr/>
        </p:nvSpPr>
        <p:spPr>
          <a:xfrm>
            <a:off x="0" y="0"/>
            <a:ext cx="9144000" cy="830997"/>
          </a:xfrm>
          <a:prstGeom prst="rect">
            <a:avLst/>
          </a:prstGeom>
          <a:solidFill>
            <a:srgbClr val="31B146"/>
          </a:solidFill>
        </p:spPr>
        <p:txBody>
          <a:bodyPr wrap="square" rtlCol="0">
            <a:spAutoFit/>
          </a:bodyPr>
          <a:lstStyle/>
          <a:p>
            <a:pPr algn="ctr"/>
            <a:r>
              <a:rPr lang="es-ES_tradnl" sz="2400" b="1" dirty="0">
                <a:solidFill>
                  <a:schemeClr val="bg1"/>
                </a:solidFill>
                <a:latin typeface="Times New Roman" panose="02020603050405020304" pitchFamily="18" charset="0"/>
                <a:cs typeface="Times New Roman" panose="02020603050405020304" pitchFamily="18" charset="0"/>
              </a:rPr>
              <a:t>ORIENTACIONES METODOLÓGICAS </a:t>
            </a:r>
          </a:p>
          <a:p>
            <a:pPr algn="ctr"/>
            <a:r>
              <a:rPr lang="es-ES_tradnl" sz="2400" b="1" dirty="0">
                <a:solidFill>
                  <a:schemeClr val="bg1"/>
                </a:solidFill>
                <a:latin typeface="Times New Roman" panose="02020603050405020304" pitchFamily="18" charset="0"/>
                <a:cs typeface="Times New Roman" panose="02020603050405020304" pitchFamily="18" charset="0"/>
              </a:rPr>
              <a:t>ENSEÑANZA TÉCNICA PROFESIONAL</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27384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682E7447-36B7-BB26-7AB6-41762D09AEB4}"/>
              </a:ext>
            </a:extLst>
          </p:cNvPr>
          <p:cNvSpPr txBox="1"/>
          <p:nvPr/>
        </p:nvSpPr>
        <p:spPr>
          <a:xfrm>
            <a:off x="1651824" y="411510"/>
            <a:ext cx="6768752" cy="584775"/>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r>
              <a:rPr lang="es-ES" sz="3200" b="1" dirty="0">
                <a:solidFill>
                  <a:srgbClr val="0070C0"/>
                </a:solidFill>
                <a:effectLst>
                  <a:outerShdw blurRad="38100" dist="38100" dir="2700000" algn="tl">
                    <a:srgbClr val="000000">
                      <a:alpha val="43137"/>
                    </a:srgbClr>
                  </a:outerShdw>
                </a:effectLst>
                <a:latin typeface="Century" panose="02040604050505020304" pitchFamily="18" charset="0"/>
                <a:cs typeface="Times New Roman" panose="02020603050405020304" pitchFamily="18" charset="0"/>
              </a:rPr>
              <a:t>CRONOGRAMA   DE   TRABAJO </a:t>
            </a:r>
            <a:endParaRPr lang="es-MX" sz="3200" dirty="0">
              <a:solidFill>
                <a:srgbClr val="0070C0"/>
              </a:solidFill>
              <a:effectLst>
                <a:outerShdw blurRad="38100" dist="38100" dir="2700000" algn="tl">
                  <a:srgbClr val="000000">
                    <a:alpha val="43137"/>
                  </a:srgbClr>
                </a:outerShdw>
              </a:effectLst>
              <a:latin typeface="Century" panose="02040604050505020304" pitchFamily="18" charset="0"/>
            </a:endParaRPr>
          </a:p>
        </p:txBody>
      </p:sp>
      <p:sp>
        <p:nvSpPr>
          <p:cNvPr id="6" name="CuadroTexto 5">
            <a:extLst>
              <a:ext uri="{FF2B5EF4-FFF2-40B4-BE49-F238E27FC236}">
                <a16:creationId xmlns:a16="http://schemas.microsoft.com/office/drawing/2014/main" id="{06377613-371E-CEDE-BF55-77229412AA84}"/>
              </a:ext>
            </a:extLst>
          </p:cNvPr>
          <p:cNvSpPr txBox="1"/>
          <p:nvPr/>
        </p:nvSpPr>
        <p:spPr>
          <a:xfrm>
            <a:off x="1619672" y="2067694"/>
            <a:ext cx="6768752" cy="1569660"/>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a:r>
              <a:rPr lang="es-MX" sz="3200" b="1" dirty="0">
                <a:solidFill>
                  <a:srgbClr val="0070C0"/>
                </a:solidFill>
                <a:effectLst>
                  <a:outerShdw blurRad="38100" dist="38100" dir="2700000" algn="tl">
                    <a:srgbClr val="000000">
                      <a:alpha val="43137"/>
                    </a:srgbClr>
                  </a:outerShdw>
                </a:effectLst>
                <a:latin typeface="Century" panose="02040604050505020304" pitchFamily="18" charset="0"/>
              </a:rPr>
              <a:t>PARA LA PLANIFICACIÓN DEL PRIMER PERIODO </a:t>
            </a:r>
          </a:p>
          <a:p>
            <a:pPr algn="ctr"/>
            <a:r>
              <a:rPr lang="es-MX" sz="3200" b="1" dirty="0">
                <a:solidFill>
                  <a:srgbClr val="0070C0"/>
                </a:solidFill>
                <a:effectLst>
                  <a:outerShdw blurRad="38100" dist="38100" dir="2700000" algn="tl">
                    <a:srgbClr val="000000">
                      <a:alpha val="43137"/>
                    </a:srgbClr>
                  </a:outerShdw>
                </a:effectLst>
                <a:latin typeface="Century" panose="02040604050505020304" pitchFamily="18" charset="0"/>
              </a:rPr>
              <a:t>2024 - 2025</a:t>
            </a:r>
          </a:p>
        </p:txBody>
      </p:sp>
    </p:spTree>
    <p:extLst>
      <p:ext uri="{BB962C8B-B14F-4D97-AF65-F5344CB8AC3E}">
        <p14:creationId xmlns:p14="http://schemas.microsoft.com/office/powerpoint/2010/main" val="28817864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6408" y="0"/>
            <a:ext cx="9036496" cy="5143500"/>
          </a:xfrm>
        </p:spPr>
        <p:txBody>
          <a:bodyPr>
            <a:noAutofit/>
          </a:bodyPr>
          <a:lstStyle/>
          <a:p>
            <a:pPr marL="342900" lvl="0" indent="-342900" algn="just">
              <a:lnSpc>
                <a:spcPct val="150000"/>
              </a:lnSpc>
              <a:buFont typeface="Symbol" panose="05050102010706020507" pitchFamily="18" charset="2"/>
              <a:buChar char=""/>
              <a:tabLst>
                <a:tab pos="457200" algn="l"/>
              </a:tabLst>
            </a:pP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Elaboración del balance de la carga semanal (modelo P2) a partir de los </a:t>
            </a:r>
            <a:r>
              <a:rPr lang="es-ES" sz="2400" b="1" u="sng"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P1 elaborados y aprobados</a:t>
            </a: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de cada asignatura. </a:t>
            </a:r>
            <a:r>
              <a:rPr lang="es-E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(primera quincena de septiembre)</a:t>
            </a:r>
            <a:endPar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50000"/>
              </a:lnSpc>
              <a:buFont typeface="Symbol" panose="05050102010706020507" pitchFamily="18" charset="2"/>
              <a:buChar char=""/>
              <a:tabLst>
                <a:tab pos="457200" algn="l"/>
              </a:tabLst>
            </a:pP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Planificación de los </a:t>
            </a:r>
            <a:r>
              <a:rPr lang="es-ES" sz="2400" b="1" u="sng"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períodos de preparación para la defensa, estrategia de trabajo comunitario, tiempos electivos y cursos optativos</a:t>
            </a: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(primera quincena de septiembre)</a:t>
            </a:r>
            <a:endPar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tabLst>
                <a:tab pos="457200" algn="l"/>
              </a:tabLst>
            </a:pP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Análisis por cada carrera del claustro que dispone por asignaturas, matrículas por años y sedes, realizando </a:t>
            </a:r>
            <a:r>
              <a:rPr lang="es-ES" sz="2400" b="1" u="sng"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propuestas de escenarios para acreditar y </a:t>
            </a:r>
            <a:r>
              <a:rPr lang="es-ES" sz="2400" b="1" u="sng" dirty="0" err="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reacreditar</a:t>
            </a:r>
            <a:r>
              <a:rPr lang="es-ES" sz="2400" b="1" u="sng"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o no. </a:t>
            </a:r>
            <a:r>
              <a:rPr lang="es-E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(primera quincena de septiembre)</a:t>
            </a:r>
            <a:endPar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a:buNone/>
            </a:pPr>
            <a:endParaRPr lang="es-ES" sz="2000" dirty="0">
              <a:solidFill>
                <a:srgbClr val="000000"/>
              </a:solidFill>
              <a:latin typeface="Arial" panose="020B0604020202020204" pitchFamily="34" charset="0"/>
              <a:cs typeface="Arial" panose="020B0604020202020204" pitchFamily="34" charset="0"/>
            </a:endParaRPr>
          </a:p>
          <a:p>
            <a:pPr marL="0" lvl="0" indent="0" algn="just">
              <a:buNone/>
            </a:pPr>
            <a:endParaRPr lang="es-ES" sz="2000" dirty="0">
              <a:solidFill>
                <a:srgbClr val="000000"/>
              </a:solidFill>
              <a:latin typeface="Arial" panose="020B0604020202020204" pitchFamily="34" charset="0"/>
              <a:cs typeface="Arial" panose="020B0604020202020204" pitchFamily="34" charset="0"/>
            </a:endParaRPr>
          </a:p>
          <a:p>
            <a:pPr marL="0" lvl="0" indent="0" algn="just">
              <a:buNone/>
            </a:pPr>
            <a:endParaRPr lang="en-US" sz="2000" dirty="0">
              <a:solidFill>
                <a:srgbClr val="000000"/>
              </a:solidFill>
              <a:latin typeface="Arial" panose="020B0604020202020204" pitchFamily="34" charset="0"/>
              <a:cs typeface="Arial" panose="020B0604020202020204" pitchFamily="34" charset="0"/>
            </a:endParaRPr>
          </a:p>
          <a:p>
            <a:endParaRPr lang="en-US" sz="20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72295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0" y="10134"/>
            <a:ext cx="8964488" cy="5133365"/>
          </a:xfrm>
        </p:spPr>
        <p:txBody>
          <a:bodyPr>
            <a:noAutofit/>
          </a:bodyPr>
          <a:lstStyle/>
          <a:p>
            <a:pPr algn="just">
              <a:buFont typeface="Symbol" panose="05050102010706020507" pitchFamily="18" charset="2"/>
              <a:buChar char=""/>
              <a:tabLst>
                <a:tab pos="457200" algn="l"/>
              </a:tabLst>
            </a:pPr>
            <a:endParaRPr lang="es-E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buFont typeface="Symbol" panose="05050102010706020507" pitchFamily="18" charset="2"/>
              <a:buChar char=""/>
              <a:tabLst>
                <a:tab pos="457200" algn="l"/>
              </a:tabLst>
            </a:pPr>
            <a:r>
              <a:rPr lang="es-E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Confección de los </a:t>
            </a:r>
            <a:r>
              <a:rPr lang="es-ES" sz="2400" b="1" u="sng"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calendarios académicos de cada carrera por año</a:t>
            </a:r>
            <a:r>
              <a:rPr lang="es-E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ES"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(primera quincena septiembre 2024)</a:t>
            </a:r>
          </a:p>
          <a:p>
            <a:pPr marL="342900" lvl="0" indent="-342900" algn="just">
              <a:buFont typeface="Symbol" panose="05050102010706020507" pitchFamily="18" charset="2"/>
              <a:buChar char=""/>
              <a:tabLst>
                <a:tab pos="457200" algn="l"/>
              </a:tabLst>
            </a:pP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Visitas de </a:t>
            </a:r>
            <a:r>
              <a:rPr lang="es-ES" sz="2400" b="1" u="sng"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acreditación y reacreditación a escenarios docentes </a:t>
            </a: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en la provincia según el cronograma de recorridos aprobados por la institución y la guía de acreditación aprobada a tales efectos por el VRA.</a:t>
            </a:r>
            <a:r>
              <a:rPr lang="es-E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(octubre 2024)</a:t>
            </a:r>
            <a:endPar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buFont typeface="Symbol" panose="05050102010706020507" pitchFamily="18" charset="2"/>
              <a:buChar char=""/>
              <a:tabLst>
                <a:tab pos="457200" algn="l"/>
              </a:tabLst>
            </a:pP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Conciliación de los </a:t>
            </a:r>
            <a:r>
              <a:rPr lang="es-ES" sz="2400" b="1" u="sng"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convenios docentes para actividades de educación en el trabajo </a:t>
            </a:r>
            <a:r>
              <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 la práctica en los servicios para las formaciones por parte de las facultades, en los policlínicos, hospitales y otros escenarios del municipio </a:t>
            </a:r>
            <a:r>
              <a:rPr lang="es-E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(octubre 2024)</a:t>
            </a:r>
            <a:endParaRPr lang="es-E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tabLst>
                <a:tab pos="457200" algn="l"/>
              </a:tabLst>
            </a:pPr>
            <a:endParaRPr lang="es-E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indent="0" algn="just">
              <a:buNone/>
            </a:pPr>
            <a:endParaRPr lang="en-US" sz="2000" dirty="0">
              <a:solidFill>
                <a:srgbClr val="000000"/>
              </a:solidFill>
            </a:endParaRPr>
          </a:p>
        </p:txBody>
      </p:sp>
    </p:spTree>
    <p:extLst>
      <p:ext uri="{BB962C8B-B14F-4D97-AF65-F5344CB8AC3E}">
        <p14:creationId xmlns:p14="http://schemas.microsoft.com/office/powerpoint/2010/main" val="29054856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4100"/>
            <a:ext cx="9144000" cy="695442"/>
          </a:xfrm>
          <a:solidFill>
            <a:srgbClr val="00B3F2"/>
          </a:solidFill>
        </p:spPr>
        <p:txBody>
          <a:bodyPr>
            <a:noAutofit/>
          </a:bodyPr>
          <a:lstStyle/>
          <a:p>
            <a:r>
              <a:rPr lang="es-ES" sz="2400" b="1" dirty="0">
                <a:solidFill>
                  <a:schemeClr val="bg1"/>
                </a:solidFill>
                <a:latin typeface="Times New Roman" panose="02020603050405020304" pitchFamily="18" charset="0"/>
                <a:cs typeface="Times New Roman" panose="02020603050405020304" pitchFamily="18" charset="0"/>
              </a:rPr>
              <a:t>CONSIDERACIONES FINALES</a:t>
            </a:r>
            <a:endParaRPr lang="es-ES" sz="2400" dirty="0">
              <a:solidFill>
                <a:schemeClr val="bg1"/>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304800" y="915566"/>
            <a:ext cx="8534400" cy="3510136"/>
          </a:xfrm>
        </p:spPr>
        <p:txBody>
          <a:bodyPr>
            <a:noAutofit/>
          </a:bodyPr>
          <a:lstStyle/>
          <a:p>
            <a:pPr algn="just"/>
            <a:r>
              <a:rPr lang="x-none" sz="2400" dirty="0">
                <a:solidFill>
                  <a:srgbClr val="000000"/>
                </a:solidFill>
                <a:latin typeface="Times New Roman" panose="02020603050405020304" pitchFamily="18" charset="0"/>
                <a:cs typeface="Times New Roman" panose="02020603050405020304" pitchFamily="18" charset="0"/>
              </a:rPr>
              <a:t>Todas las carreras y programas deben tener lista en la semana </a:t>
            </a:r>
            <a:r>
              <a:rPr lang="es-ES" sz="2400" dirty="0">
                <a:solidFill>
                  <a:srgbClr val="000000"/>
                </a:solidFill>
                <a:latin typeface="Times New Roman" panose="02020603050405020304" pitchFamily="18" charset="0"/>
                <a:cs typeface="Times New Roman" panose="02020603050405020304" pitchFamily="18" charset="0"/>
              </a:rPr>
              <a:t>14 al 18 de octubre de 2024 la </a:t>
            </a:r>
            <a:r>
              <a:rPr lang="es-ES" sz="2400" b="1" u="sng" dirty="0">
                <a:solidFill>
                  <a:srgbClr val="00B050"/>
                </a:solidFill>
                <a:latin typeface="Times New Roman" panose="02020603050405020304" pitchFamily="18" charset="0"/>
                <a:cs typeface="Times New Roman" panose="02020603050405020304" pitchFamily="18" charset="0"/>
              </a:rPr>
              <a:t>documentación que respalda el proceso de planificación realizado</a:t>
            </a:r>
            <a:r>
              <a:rPr lang="es-ES" sz="2400" dirty="0">
                <a:solidFill>
                  <a:srgbClr val="000000"/>
                </a:solidFill>
                <a:latin typeface="Times New Roman" panose="02020603050405020304" pitchFamily="18" charset="0"/>
                <a:cs typeface="Times New Roman" panose="02020603050405020304" pitchFamily="18" charset="0"/>
              </a:rPr>
              <a:t>, teniendo en cuenta las orientaciones metodológicas para el curso 2024-2025.</a:t>
            </a:r>
            <a:endParaRPr lang="en-US" sz="2400" dirty="0">
              <a:solidFill>
                <a:srgbClr val="000000"/>
              </a:solidFill>
              <a:latin typeface="Times New Roman" panose="02020603050405020304" pitchFamily="18" charset="0"/>
              <a:cs typeface="Times New Roman" panose="02020603050405020304" pitchFamily="18" charset="0"/>
            </a:endParaRPr>
          </a:p>
          <a:p>
            <a:pPr algn="just"/>
            <a:r>
              <a:rPr lang="es-ES" sz="2400" dirty="0">
                <a:solidFill>
                  <a:srgbClr val="000000"/>
                </a:solidFill>
                <a:latin typeface="Times New Roman" panose="02020603050405020304" pitchFamily="18" charset="0"/>
                <a:cs typeface="Times New Roman" panose="02020603050405020304" pitchFamily="18" charset="0"/>
              </a:rPr>
              <a:t>Es necesario tener en cuenta en la planificación y desarrollo del proceso docente educativo, las </a:t>
            </a:r>
            <a:r>
              <a:rPr lang="es-ES" sz="2400" b="1" u="sng" dirty="0">
                <a:solidFill>
                  <a:srgbClr val="00B050"/>
                </a:solidFill>
                <a:latin typeface="Times New Roman" panose="02020603050405020304" pitchFamily="18" charset="0"/>
                <a:cs typeface="Times New Roman" panose="02020603050405020304" pitchFamily="18" charset="0"/>
              </a:rPr>
              <a:t>prioridades establecidas en las orientaciones metodológicas </a:t>
            </a:r>
            <a:r>
              <a:rPr lang="es-ES" sz="2400" dirty="0">
                <a:solidFill>
                  <a:srgbClr val="000000"/>
                </a:solidFill>
                <a:latin typeface="Times New Roman" panose="02020603050405020304" pitchFamily="18" charset="0"/>
                <a:cs typeface="Times New Roman" panose="02020603050405020304" pitchFamily="18" charset="0"/>
              </a:rPr>
              <a:t>del curso escolar 2024 – 2025 e implementar un sistema de trabajo docente metodológico investigativo para garantizar la calidad del proceso formativo.</a:t>
            </a:r>
            <a:endParaRPr lang="en-US" sz="2400" dirty="0">
              <a:solidFill>
                <a:srgbClr val="000000"/>
              </a:solidFill>
              <a:latin typeface="Times New Roman" panose="02020603050405020304" pitchFamily="18" charset="0"/>
              <a:cs typeface="Times New Roman" panose="02020603050405020304" pitchFamily="18" charset="0"/>
            </a:endParaRPr>
          </a:p>
          <a:p>
            <a:pPr lvl="0" algn="just"/>
            <a:endParaRPr lang="es-ES" sz="2200" dirty="0">
              <a:solidFill>
                <a:srgbClr val="000000"/>
              </a:solidFill>
            </a:endParaRPr>
          </a:p>
        </p:txBody>
      </p:sp>
    </p:spTree>
    <p:extLst>
      <p:ext uri="{BB962C8B-B14F-4D97-AF65-F5344CB8AC3E}">
        <p14:creationId xmlns:p14="http://schemas.microsoft.com/office/powerpoint/2010/main" val="24616713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53C0B1-B9C0-4E2F-B9E6-8FA03072D1BE}"/>
            </a:ext>
          </a:extLst>
        </p:cNvPr>
        <p:cNvGrpSpPr/>
        <p:nvPr/>
      </p:nvGrpSpPr>
      <p:grpSpPr>
        <a:xfrm>
          <a:off x="0" y="0"/>
          <a:ext cx="0" cy="0"/>
          <a:chOff x="0" y="0"/>
          <a:chExt cx="0" cy="0"/>
        </a:xfrm>
      </p:grpSpPr>
      <p:sp>
        <p:nvSpPr>
          <p:cNvPr id="10" name="CuadroTexto 9">
            <a:extLst>
              <a:ext uri="{FF2B5EF4-FFF2-40B4-BE49-F238E27FC236}">
                <a16:creationId xmlns:a16="http://schemas.microsoft.com/office/drawing/2014/main" id="{17190E73-D940-4481-528A-B6633AFEF9D5}"/>
              </a:ext>
            </a:extLst>
          </p:cNvPr>
          <p:cNvSpPr txBox="1"/>
          <p:nvPr/>
        </p:nvSpPr>
        <p:spPr>
          <a:xfrm>
            <a:off x="11146356" y="2627190"/>
            <a:ext cx="1236649" cy="2895600"/>
          </a:xfrm>
          <a:prstGeom prst="rect">
            <a:avLst/>
          </a:prstGeom>
          <a:noFill/>
        </p:spPr>
        <p:txBody>
          <a:bodyPr wrap="square" rtlCol="0">
            <a:spAutoFit/>
          </a:bodyPr>
          <a:lstStyle/>
          <a:p>
            <a:endParaRPr lang="es-ES" dirty="0"/>
          </a:p>
        </p:txBody>
      </p:sp>
      <p:sp>
        <p:nvSpPr>
          <p:cNvPr id="11" name="Rectangle 5">
            <a:extLst>
              <a:ext uri="{FF2B5EF4-FFF2-40B4-BE49-F238E27FC236}">
                <a16:creationId xmlns:a16="http://schemas.microsoft.com/office/drawing/2014/main" id="{1F488D2D-36BF-4019-1C8A-D46E8F790F82}"/>
              </a:ext>
            </a:extLst>
          </p:cNvPr>
          <p:cNvSpPr>
            <a:spLocks noChangeArrowheads="1"/>
          </p:cNvSpPr>
          <p:nvPr/>
        </p:nvSpPr>
        <p:spPr bwMode="auto">
          <a:xfrm>
            <a:off x="5353473" y="1413130"/>
            <a:ext cx="353060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2800" b="1" i="0" u="none" strike="noStrike" cap="none" normalizeH="0" baseline="0" dirty="0">
                <a:ln>
                  <a:noFill/>
                </a:ln>
                <a:solidFill>
                  <a:srgbClr val="000000"/>
                </a:solidFill>
                <a:effectLst/>
                <a:latin typeface="Century" panose="02040604050505020304" pitchFamily="18" charset="0"/>
                <a:ea typeface="Times New Roman" panose="02020603050405020304" pitchFamily="18" charset="0"/>
                <a:cs typeface="Arial" panose="020B0604020202020204" pitchFamily="34" charset="0"/>
              </a:rPr>
              <a:t>ORIENTACIONES METODOLÓGICAS PARA EL </a:t>
            </a:r>
            <a:r>
              <a:rPr lang="es-ES" sz="2800" b="1" dirty="0">
                <a:solidFill>
                  <a:srgbClr val="000000"/>
                </a:solidFill>
                <a:latin typeface="Century" panose="02040604050505020304" pitchFamily="18" charset="0"/>
                <a:ea typeface="Times New Roman" panose="02020603050405020304" pitchFamily="18" charset="0"/>
                <a:cs typeface="Arial" panose="020B0604020202020204" pitchFamily="34" charset="0"/>
              </a:rPr>
              <a:t> CURSO ESCOLAR</a:t>
            </a:r>
          </a:p>
          <a:p>
            <a:pPr marL="0" marR="0" lvl="0" indent="0" algn="ctr" defTabSz="914400" rtl="0" eaLnBrk="0" fontAlgn="base" latinLnBrk="0" hangingPunct="0">
              <a:lnSpc>
                <a:spcPct val="100000"/>
              </a:lnSpc>
              <a:spcBef>
                <a:spcPct val="0"/>
              </a:spcBef>
              <a:spcAft>
                <a:spcPct val="0"/>
              </a:spcAft>
              <a:buClrTx/>
              <a:buSzTx/>
              <a:buFontTx/>
              <a:buNone/>
              <a:tabLst/>
            </a:pPr>
            <a:r>
              <a:rPr lang="es-ES" sz="2800" b="1" dirty="0">
                <a:solidFill>
                  <a:srgbClr val="000000"/>
                </a:solidFill>
                <a:latin typeface="Century" panose="02040604050505020304" pitchFamily="18" charset="0"/>
                <a:ea typeface="Times New Roman" panose="02020603050405020304" pitchFamily="18" charset="0"/>
                <a:cs typeface="Arial" panose="020B0604020202020204" pitchFamily="34" charset="0"/>
              </a:rPr>
              <a:t> 2024-2025</a:t>
            </a:r>
            <a:endParaRPr kumimoji="0" lang="es-ES" sz="2800" b="0" i="0" u="none" strike="noStrike" cap="none" normalizeH="0" baseline="0" dirty="0">
              <a:ln>
                <a:noFill/>
              </a:ln>
              <a:solidFill>
                <a:srgbClr val="000000"/>
              </a:solidFill>
              <a:effectLst/>
              <a:latin typeface="Century" panose="02040604050505020304" pitchFamily="18" charset="0"/>
            </a:endParaRPr>
          </a:p>
        </p:txBody>
      </p:sp>
      <p:pic>
        <p:nvPicPr>
          <p:cNvPr id="3" name="Imagen 2">
            <a:extLst>
              <a:ext uri="{FF2B5EF4-FFF2-40B4-BE49-F238E27FC236}">
                <a16:creationId xmlns:a16="http://schemas.microsoft.com/office/drawing/2014/main" id="{2A9D444B-FF9D-9624-7FFD-098E5EEF87BC}"/>
              </a:ext>
            </a:extLst>
          </p:cNvPr>
          <p:cNvPicPr>
            <a:picLocks noChangeAspect="1"/>
          </p:cNvPicPr>
          <p:nvPr/>
        </p:nvPicPr>
        <p:blipFill>
          <a:blip r:embed="rId2">
            <a:extLst>
              <a:ext uri="{BEBA8EAE-BF5A-486C-A8C5-ECC9F3942E4B}">
                <a14:imgProps xmlns:a14="http://schemas.microsoft.com/office/drawing/2010/main">
                  <a14:imgLayer r:embed="rId3">
                    <a14:imgEffect>
                      <a14:artisticPhotocopy/>
                    </a14:imgEffect>
                    <a14:imgEffect>
                      <a14:colorTemperature colorTemp="4894"/>
                    </a14:imgEffect>
                    <a14:imgEffect>
                      <a14:saturation sat="400000"/>
                    </a14:imgEffect>
                  </a14:imgLayer>
                </a14:imgProps>
              </a:ext>
            </a:extLst>
          </a:blip>
          <a:srcRect t="11916" b="6050"/>
          <a:stretch/>
        </p:blipFill>
        <p:spPr>
          <a:xfrm>
            <a:off x="292831" y="-4533"/>
            <a:ext cx="4957937" cy="1944216"/>
          </a:xfrm>
          <a:prstGeom prst="rect">
            <a:avLst/>
          </a:prstGeom>
          <a:effectLst>
            <a:softEdge rad="76200"/>
          </a:effectLst>
        </p:spPr>
        <p:style>
          <a:lnRef idx="2">
            <a:schemeClr val="accent2"/>
          </a:lnRef>
          <a:fillRef idx="1">
            <a:schemeClr val="lt1"/>
          </a:fillRef>
          <a:effectRef idx="0">
            <a:schemeClr val="accent2"/>
          </a:effectRef>
          <a:fontRef idx="minor">
            <a:schemeClr val="dk1"/>
          </a:fontRef>
        </p:style>
      </p:pic>
      <p:pic>
        <p:nvPicPr>
          <p:cNvPr id="5" name="Imagen 4">
            <a:extLst>
              <a:ext uri="{FF2B5EF4-FFF2-40B4-BE49-F238E27FC236}">
                <a16:creationId xmlns:a16="http://schemas.microsoft.com/office/drawing/2014/main" id="{ED9129B4-5722-55B6-0420-E62DC8124B4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4838" y="1970534"/>
            <a:ext cx="4783225" cy="3049488"/>
          </a:xfrm>
          <a:prstGeom prst="rect">
            <a:avLst/>
          </a:prstGeom>
        </p:spPr>
      </p:pic>
    </p:spTree>
    <p:extLst>
      <p:ext uri="{BB962C8B-B14F-4D97-AF65-F5344CB8AC3E}">
        <p14:creationId xmlns:p14="http://schemas.microsoft.com/office/powerpoint/2010/main" val="3977583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627534"/>
            <a:ext cx="8892480" cy="4176464"/>
          </a:xfrm>
        </p:spPr>
        <p:txBody>
          <a:bodyPr>
            <a:normAutofit/>
          </a:bodyPr>
          <a:lstStyle/>
          <a:p>
            <a:pPr algn="l"/>
            <a:r>
              <a:rPr lang="es-ES" sz="27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8</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Fortalecer el </a:t>
            </a:r>
            <a:r>
              <a:rPr lang="es-ES" sz="2400" b="1"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trabajo político ideológico</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br>
              <a:rPr lang="es-ES" sz="2400" b="1" dirty="0">
                <a:solidFill>
                  <a:srgbClr val="000000"/>
                </a:solidFill>
                <a:effectLst/>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effectLst/>
                <a:latin typeface="Century" panose="02040604050505020304" pitchFamily="18" charset="0"/>
                <a:ea typeface="Times New Roman" panose="02020603050405020304" pitchFamily="18" charset="0"/>
                <a:cs typeface="Times New Roman" panose="02020603050405020304" pitchFamily="18" charset="0"/>
              </a:rPr>
              <a:t>9</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Desarrollar los </a:t>
            </a:r>
            <a:r>
              <a:rPr lang="es-ES" sz="2400" b="1"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procesos de acreditación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de las carreras, especialidades, maestrías, doctorados e instituciones. </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10. Fortalecer el proceso de </a:t>
            </a:r>
            <a:r>
              <a:rPr lang="es-ES" sz="2400" b="1"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certificación de los escenarios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docentes de pre y posgrado.</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11. Perfeccionar el sistema de atención a los </a:t>
            </a:r>
            <a:r>
              <a:rPr lang="es-ES" sz="2400" b="1"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planteamientos estudiantiles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y seguimiento a los acuerdos del X Congreso de la FEU, y de la Asamblea nacional de la FEEM.</a:t>
            </a:r>
            <a:endParaRPr lang="es-ES" sz="2400" b="1" dirty="0">
              <a:solidFill>
                <a:srgbClr val="000000"/>
              </a:solidFill>
              <a:latin typeface="Century" panose="020406040505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id="{F0D3B75F-2EB3-4C02-938F-AE915CFC6ACB}"/>
              </a:ext>
            </a:extLst>
          </p:cNvPr>
          <p:cNvSpPr txBox="1"/>
          <p:nvPr/>
        </p:nvSpPr>
        <p:spPr>
          <a:xfrm>
            <a:off x="0" y="0"/>
            <a:ext cx="9144000" cy="461665"/>
          </a:xfrm>
          <a:prstGeom prst="rect">
            <a:avLst/>
          </a:prstGeom>
          <a:solidFill>
            <a:srgbClr val="00B3F2"/>
          </a:solidFill>
        </p:spPr>
        <p:txBody>
          <a:bodyPr wrap="square" rtlCol="0">
            <a:spAutoFit/>
          </a:bodyPr>
          <a:lstStyle/>
          <a:p>
            <a:pPr algn="ctr"/>
            <a:r>
              <a:rPr lang="es-ES_tradnl" sz="2400" b="1" dirty="0">
                <a:solidFill>
                  <a:schemeClr val="bg1"/>
                </a:solidFill>
                <a:latin typeface="Times New Roman" panose="02020603050405020304" pitchFamily="18" charset="0"/>
                <a:cs typeface="Times New Roman" panose="02020603050405020304" pitchFamily="18" charset="0"/>
              </a:rPr>
              <a:t>PRIORIDADES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0856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5526"/>
            <a:ext cx="8964488" cy="4464496"/>
          </a:xfrm>
        </p:spPr>
        <p:txBody>
          <a:bodyPr>
            <a:normAutofit fontScale="90000"/>
          </a:bodyPr>
          <a:lstStyle/>
          <a:p>
            <a:pPr algn="l">
              <a:lnSpc>
                <a:spcPct val="150000"/>
              </a:lnSpc>
            </a:pP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12. Propiciar un mayor </a:t>
            </a:r>
            <a:r>
              <a:rPr lang="es-ES" sz="2400" b="1"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protagonismo de la FEU y la FEEM</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13. Incrementar los resultados del </a:t>
            </a:r>
            <a:r>
              <a:rPr lang="es-ES" sz="2400" b="1"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programa doctoral</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 </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14. Elevar la exigencia del </a:t>
            </a:r>
            <a:r>
              <a:rPr lang="es-ES" sz="2400" b="1"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proceso de categorización docente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del claustro y en la evaluación profesoral.</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15. Incrementar la participación del claustro en las </a:t>
            </a:r>
            <a:r>
              <a:rPr lang="es-ES" sz="2400" b="1"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investigaciones científicas y las publicaciones.</a:t>
            </a:r>
            <a:b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b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16. Perfeccionar el trabajo de los departamentos de tecnología educativa en función de lograr un mayor desarrollo de los </a:t>
            </a:r>
            <a:r>
              <a:rPr lang="es-ES" sz="2400" b="1" dirty="0">
                <a:solidFill>
                  <a:srgbClr val="0070C0"/>
                </a:solidFill>
                <a:latin typeface="Century" panose="02040604050505020304" pitchFamily="18" charset="0"/>
                <a:ea typeface="Times New Roman" panose="02020603050405020304" pitchFamily="18" charset="0"/>
                <a:cs typeface="Times New Roman" panose="02020603050405020304" pitchFamily="18" charset="0"/>
              </a:rPr>
              <a:t>recursos educativos y los entornos virtuales </a:t>
            </a:r>
            <a:r>
              <a:rPr lang="es-ES" sz="2400" b="1" dirty="0">
                <a:solidFill>
                  <a:srgbClr val="000000"/>
                </a:solidFill>
                <a:latin typeface="Century" panose="02040604050505020304" pitchFamily="18" charset="0"/>
                <a:ea typeface="Times New Roman" panose="02020603050405020304" pitchFamily="18" charset="0"/>
                <a:cs typeface="Times New Roman" panose="02020603050405020304" pitchFamily="18" charset="0"/>
              </a:rPr>
              <a:t>de enseñanza aprendizaje.</a:t>
            </a:r>
            <a:endParaRPr lang="es-ES" sz="2400" b="1" dirty="0">
              <a:solidFill>
                <a:srgbClr val="000000"/>
              </a:solidFill>
              <a:latin typeface="Century" panose="020406040505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id="{F0D3B75F-2EB3-4C02-938F-AE915CFC6ACB}"/>
              </a:ext>
            </a:extLst>
          </p:cNvPr>
          <p:cNvSpPr txBox="1"/>
          <p:nvPr/>
        </p:nvSpPr>
        <p:spPr>
          <a:xfrm>
            <a:off x="0" y="0"/>
            <a:ext cx="9144000" cy="461665"/>
          </a:xfrm>
          <a:prstGeom prst="rect">
            <a:avLst/>
          </a:prstGeom>
          <a:solidFill>
            <a:srgbClr val="00B3F2"/>
          </a:solidFill>
        </p:spPr>
        <p:txBody>
          <a:bodyPr wrap="square" rtlCol="0">
            <a:spAutoFit/>
          </a:bodyPr>
          <a:lstStyle/>
          <a:p>
            <a:pPr algn="ctr"/>
            <a:r>
              <a:rPr lang="es-ES_tradnl" sz="2400" b="1" dirty="0">
                <a:solidFill>
                  <a:schemeClr val="bg1"/>
                </a:solidFill>
                <a:latin typeface="Times New Roman" panose="02020603050405020304" pitchFamily="18" charset="0"/>
                <a:cs typeface="Times New Roman" panose="02020603050405020304" pitchFamily="18" charset="0"/>
              </a:rPr>
              <a:t>PRIORIDADES</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8475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9166"/>
            <a:ext cx="9144000" cy="951223"/>
          </a:xfrm>
          <a:solidFill>
            <a:srgbClr val="00B3F2"/>
          </a:solidFill>
        </p:spPr>
        <p:txBody>
          <a:bodyPr>
            <a:noAutofit/>
          </a:bodyPr>
          <a:lstStyle/>
          <a:p>
            <a:r>
              <a:rPr lang="es-ES" sz="2400" b="1" dirty="0">
                <a:solidFill>
                  <a:schemeClr val="bg1"/>
                </a:solidFill>
                <a:latin typeface="Times New Roman" panose="02020603050405020304" pitchFamily="18" charset="0"/>
                <a:cs typeface="Times New Roman" panose="02020603050405020304" pitchFamily="18" charset="0"/>
              </a:rPr>
              <a:t>CALENDARIO PARA LAS CARRERAS UNIVERSITARIAS Y PROGRAMAS DE ESCC</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07504" y="987574"/>
            <a:ext cx="8928992" cy="3805808"/>
          </a:xfrm>
        </p:spPr>
        <p:txBody>
          <a:bodyPr>
            <a:normAutofit/>
          </a:bodyPr>
          <a:lstStyle/>
          <a:p>
            <a:pPr marL="0" indent="0">
              <a:buNone/>
            </a:pPr>
            <a:r>
              <a:rPr lang="es-ES" sz="2400" b="1" u="sng" dirty="0">
                <a:solidFill>
                  <a:srgbClr val="0070C0"/>
                </a:solidFill>
                <a:latin typeface="Century" panose="02040604050505020304" pitchFamily="18" charset="0"/>
                <a:cs typeface="Times New Roman" panose="02020603050405020304" pitchFamily="18" charset="0"/>
              </a:rPr>
              <a:t>Para estudiantes de nuevo ingreso. (PRIMER PERIODO)</a:t>
            </a:r>
          </a:p>
          <a:p>
            <a:pPr marL="0" indent="0">
              <a:buNone/>
            </a:pPr>
            <a:r>
              <a:rPr lang="es-ES" sz="2400" dirty="0">
                <a:solidFill>
                  <a:srgbClr val="000000"/>
                </a:solidFill>
                <a:latin typeface="Century" panose="02040604050505020304" pitchFamily="18" charset="0"/>
                <a:cs typeface="Times New Roman" panose="02020603050405020304" pitchFamily="18" charset="0"/>
              </a:rPr>
              <a:t>(20 semanas + 1 semana de receso docente)</a:t>
            </a:r>
            <a:endParaRPr lang="es-ES" sz="2400" b="1" u="sng" dirty="0">
              <a:solidFill>
                <a:srgbClr val="000000"/>
              </a:solidFill>
              <a:latin typeface="Century" panose="02040604050505020304" pitchFamily="18" charset="0"/>
              <a:cs typeface="Times New Roman" panose="02020603050405020304" pitchFamily="18" charset="0"/>
            </a:endParaRPr>
          </a:p>
          <a:p>
            <a:r>
              <a:rPr lang="es-ES" sz="2400" b="1" u="sng" dirty="0">
                <a:solidFill>
                  <a:srgbClr val="000000"/>
                </a:solidFill>
                <a:latin typeface="Century" panose="02040604050505020304" pitchFamily="18" charset="0"/>
                <a:cs typeface="Times New Roman" panose="02020603050405020304" pitchFamily="18" charset="0"/>
              </a:rPr>
              <a:t>Inicio</a:t>
            </a:r>
            <a:r>
              <a:rPr lang="es-ES" sz="2400" b="1" dirty="0">
                <a:solidFill>
                  <a:srgbClr val="000000"/>
                </a:solidFill>
                <a:latin typeface="Century" panose="02040604050505020304" pitchFamily="18" charset="0"/>
                <a:cs typeface="Times New Roman" panose="02020603050405020304" pitchFamily="18" charset="0"/>
              </a:rPr>
              <a:t>: 16</a:t>
            </a:r>
            <a:r>
              <a:rPr lang="es-ES" sz="2400" dirty="0">
                <a:solidFill>
                  <a:srgbClr val="000000"/>
                </a:solidFill>
                <a:latin typeface="Century" panose="02040604050505020304" pitchFamily="18" charset="0"/>
                <a:cs typeface="Times New Roman" panose="02020603050405020304" pitchFamily="18" charset="0"/>
              </a:rPr>
              <a:t> de septiembre 2024 (curso introductorio)</a:t>
            </a:r>
          </a:p>
          <a:p>
            <a:r>
              <a:rPr lang="es-ES" sz="2400" b="1" u="sng" dirty="0">
                <a:solidFill>
                  <a:srgbClr val="000000"/>
                </a:solidFill>
                <a:latin typeface="Century" panose="02040604050505020304" pitchFamily="18" charset="0"/>
                <a:cs typeface="Times New Roman" panose="02020603050405020304" pitchFamily="18" charset="0"/>
              </a:rPr>
              <a:t>Inicio del periodo lectivo</a:t>
            </a:r>
            <a:r>
              <a:rPr lang="es-ES" sz="2400" b="1" dirty="0">
                <a:solidFill>
                  <a:srgbClr val="000000"/>
                </a:solidFill>
                <a:latin typeface="Century" panose="02040604050505020304" pitchFamily="18" charset="0"/>
                <a:cs typeface="Times New Roman" panose="02020603050405020304" pitchFamily="18" charset="0"/>
              </a:rPr>
              <a:t>: </a:t>
            </a:r>
            <a:r>
              <a:rPr lang="es-ES" sz="2400" dirty="0">
                <a:solidFill>
                  <a:srgbClr val="000000"/>
                </a:solidFill>
                <a:latin typeface="Century" panose="02040604050505020304" pitchFamily="18" charset="0"/>
                <a:cs typeface="Times New Roman" panose="02020603050405020304" pitchFamily="18" charset="0"/>
              </a:rPr>
              <a:t>23 de septiembre de 2024</a:t>
            </a:r>
          </a:p>
          <a:p>
            <a:r>
              <a:rPr lang="es-ES" sz="2400" b="1" u="sng" dirty="0">
                <a:solidFill>
                  <a:srgbClr val="000000"/>
                </a:solidFill>
                <a:latin typeface="Century" panose="02040604050505020304" pitchFamily="18" charset="0"/>
                <a:cs typeface="Times New Roman" panose="02020603050405020304" pitchFamily="18" charset="0"/>
              </a:rPr>
              <a:t>Final:</a:t>
            </a:r>
            <a:r>
              <a:rPr lang="es-ES" sz="2400" b="1" dirty="0">
                <a:solidFill>
                  <a:srgbClr val="000000"/>
                </a:solidFill>
                <a:latin typeface="Century" panose="02040604050505020304" pitchFamily="18" charset="0"/>
                <a:cs typeface="Times New Roman" panose="02020603050405020304" pitchFamily="18" charset="0"/>
              </a:rPr>
              <a:t> 22</a:t>
            </a:r>
            <a:r>
              <a:rPr lang="es-ES" sz="2400" dirty="0">
                <a:solidFill>
                  <a:srgbClr val="000000"/>
                </a:solidFill>
                <a:latin typeface="Century" panose="02040604050505020304" pitchFamily="18" charset="0"/>
                <a:cs typeface="Times New Roman" panose="02020603050405020304" pitchFamily="18" charset="0"/>
              </a:rPr>
              <a:t> de febrero de 2025</a:t>
            </a:r>
          </a:p>
          <a:p>
            <a:pPr marL="0" indent="0">
              <a:buNone/>
            </a:pPr>
            <a:r>
              <a:rPr lang="es-ES" sz="2400" b="1" dirty="0">
                <a:solidFill>
                  <a:srgbClr val="0070C0"/>
                </a:solidFill>
                <a:latin typeface="Century" panose="02040604050505020304" pitchFamily="18" charset="0"/>
                <a:cs typeface="Times New Roman" panose="02020603050405020304" pitchFamily="18" charset="0"/>
              </a:rPr>
              <a:t>Exámenes finales:</a:t>
            </a:r>
            <a:br>
              <a:rPr lang="es-ES" sz="2400" dirty="0">
                <a:solidFill>
                  <a:srgbClr val="0070C0"/>
                </a:solidFill>
                <a:latin typeface="Century" panose="02040604050505020304" pitchFamily="18" charset="0"/>
                <a:cs typeface="Times New Roman" panose="02020603050405020304" pitchFamily="18" charset="0"/>
              </a:rPr>
            </a:br>
            <a:r>
              <a:rPr lang="es-ES" sz="2400" b="1" u="sng" dirty="0">
                <a:solidFill>
                  <a:srgbClr val="000000"/>
                </a:solidFill>
                <a:latin typeface="Century" panose="02040604050505020304" pitchFamily="18" charset="0"/>
                <a:cs typeface="Times New Roman" panose="02020603050405020304" pitchFamily="18" charset="0"/>
              </a:rPr>
              <a:t>Primera convocatoria</a:t>
            </a:r>
            <a:r>
              <a:rPr lang="es-ES" sz="2400" b="1" dirty="0">
                <a:solidFill>
                  <a:srgbClr val="000000"/>
                </a:solidFill>
                <a:latin typeface="Century" panose="02040604050505020304" pitchFamily="18" charset="0"/>
                <a:cs typeface="Times New Roman" panose="02020603050405020304" pitchFamily="18" charset="0"/>
              </a:rPr>
              <a:t>: </a:t>
            </a:r>
            <a:r>
              <a:rPr lang="es-ES" sz="2400" dirty="0">
                <a:solidFill>
                  <a:srgbClr val="000000"/>
                </a:solidFill>
                <a:latin typeface="Century" panose="02040604050505020304" pitchFamily="18" charset="0"/>
                <a:cs typeface="Times New Roman" panose="02020603050405020304" pitchFamily="18" charset="0"/>
              </a:rPr>
              <a:t>3 al 8 de febrero 2025</a:t>
            </a:r>
            <a:br>
              <a:rPr lang="es-ES" sz="2400" dirty="0">
                <a:solidFill>
                  <a:srgbClr val="000000"/>
                </a:solidFill>
                <a:latin typeface="Century" panose="02040604050505020304" pitchFamily="18" charset="0"/>
                <a:cs typeface="Times New Roman" panose="02020603050405020304" pitchFamily="18" charset="0"/>
              </a:rPr>
            </a:br>
            <a:r>
              <a:rPr lang="es-ES" sz="2400" b="1" u="sng" dirty="0">
                <a:solidFill>
                  <a:srgbClr val="000000"/>
                </a:solidFill>
                <a:latin typeface="Century" panose="02040604050505020304" pitchFamily="18" charset="0"/>
                <a:cs typeface="Times New Roman" panose="02020603050405020304" pitchFamily="18" charset="0"/>
              </a:rPr>
              <a:t>Segunda convocatoria</a:t>
            </a:r>
            <a:r>
              <a:rPr lang="es-ES" sz="2400" b="1" dirty="0">
                <a:solidFill>
                  <a:srgbClr val="000000"/>
                </a:solidFill>
                <a:latin typeface="Century" panose="02040604050505020304" pitchFamily="18" charset="0"/>
                <a:cs typeface="Times New Roman" panose="02020603050405020304" pitchFamily="18" charset="0"/>
              </a:rPr>
              <a:t>: </a:t>
            </a:r>
            <a:r>
              <a:rPr lang="es-ES" sz="2400" dirty="0">
                <a:solidFill>
                  <a:srgbClr val="000000"/>
                </a:solidFill>
                <a:latin typeface="Century" panose="02040604050505020304" pitchFamily="18" charset="0"/>
                <a:cs typeface="Times New Roman" panose="02020603050405020304" pitchFamily="18" charset="0"/>
              </a:rPr>
              <a:t>10 al 15 de febrero 2025</a:t>
            </a:r>
            <a:br>
              <a:rPr lang="es-ES" sz="2400" dirty="0">
                <a:solidFill>
                  <a:srgbClr val="000000"/>
                </a:solidFill>
                <a:latin typeface="Century" panose="02040604050505020304" pitchFamily="18" charset="0"/>
                <a:cs typeface="Times New Roman" panose="02020603050405020304" pitchFamily="18" charset="0"/>
              </a:rPr>
            </a:br>
            <a:r>
              <a:rPr lang="es-ES" sz="2400" b="1" u="sng" dirty="0">
                <a:solidFill>
                  <a:srgbClr val="000000"/>
                </a:solidFill>
                <a:latin typeface="Century" panose="02040604050505020304" pitchFamily="18" charset="0"/>
                <a:cs typeface="Times New Roman" panose="02020603050405020304" pitchFamily="18" charset="0"/>
              </a:rPr>
              <a:t>Tercera convocatoria</a:t>
            </a:r>
            <a:r>
              <a:rPr lang="es-ES" sz="2400" b="1" dirty="0">
                <a:solidFill>
                  <a:srgbClr val="000000"/>
                </a:solidFill>
                <a:latin typeface="Century" panose="02040604050505020304" pitchFamily="18" charset="0"/>
                <a:cs typeface="Times New Roman" panose="02020603050405020304" pitchFamily="18" charset="0"/>
              </a:rPr>
              <a:t>: </a:t>
            </a:r>
            <a:r>
              <a:rPr lang="es-ES" sz="2400" dirty="0">
                <a:solidFill>
                  <a:srgbClr val="000000"/>
                </a:solidFill>
                <a:latin typeface="Century" panose="02040604050505020304" pitchFamily="18" charset="0"/>
                <a:cs typeface="Times New Roman" panose="02020603050405020304" pitchFamily="18" charset="0"/>
              </a:rPr>
              <a:t>17 al 22 de febrero 2025</a:t>
            </a:r>
            <a:endParaRPr lang="en-US" sz="2400" dirty="0">
              <a:solidFill>
                <a:srgbClr val="000000"/>
              </a:solidFill>
              <a:latin typeface="Century" panose="02040604050505020304" pitchFamily="18" charset="0"/>
              <a:cs typeface="Times New Roman" panose="02020603050405020304" pitchFamily="18" charset="0"/>
            </a:endParaRPr>
          </a:p>
          <a:p>
            <a:pPr marL="0" indent="0">
              <a:buNone/>
            </a:pPr>
            <a:endParaRPr lang="es-ES" sz="3100" dirty="0">
              <a:solidFill>
                <a:srgbClr val="FF0000"/>
              </a:solidFill>
              <a:latin typeface="Century" panose="02040604050505020304" pitchFamily="18" charset="0"/>
              <a:cs typeface="Arial" panose="020B0604020202020204" pitchFamily="34" charset="0"/>
            </a:endParaRPr>
          </a:p>
          <a:p>
            <a:pPr marL="0" indent="0">
              <a:buNone/>
            </a:pPr>
            <a:endParaRPr lang="es-ES" sz="2800" dirty="0">
              <a:solidFill>
                <a:srgbClr val="000000"/>
              </a:solidFill>
              <a:latin typeface="Century" panose="02040604050505020304" pitchFamily="18" charset="0"/>
            </a:endParaRPr>
          </a:p>
          <a:p>
            <a:endParaRPr lang="en-US" sz="4400" dirty="0">
              <a:solidFill>
                <a:srgbClr val="000000"/>
              </a:solidFill>
              <a:latin typeface="Century" panose="02040604050505020304" pitchFamily="18" charset="0"/>
            </a:endParaRPr>
          </a:p>
          <a:p>
            <a:pPr marL="0" indent="0">
              <a:buNone/>
            </a:pPr>
            <a:endParaRPr lang="en-US" sz="2400" dirty="0"/>
          </a:p>
        </p:txBody>
      </p:sp>
    </p:spTree>
    <p:extLst>
      <p:ext uri="{BB962C8B-B14F-4D97-AF65-F5344CB8AC3E}">
        <p14:creationId xmlns:p14="http://schemas.microsoft.com/office/powerpoint/2010/main" val="3956414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951223"/>
          </a:xfrm>
          <a:solidFill>
            <a:srgbClr val="00B3F2"/>
          </a:solidFill>
        </p:spPr>
        <p:txBody>
          <a:bodyPr>
            <a:noAutofit/>
          </a:bodyPr>
          <a:lstStyle/>
          <a:p>
            <a:r>
              <a:rPr lang="es-ES" sz="2400" b="1" dirty="0">
                <a:solidFill>
                  <a:schemeClr val="bg1"/>
                </a:solidFill>
                <a:latin typeface="Times New Roman" panose="02020603050405020304" pitchFamily="18" charset="0"/>
                <a:cs typeface="Times New Roman" panose="02020603050405020304" pitchFamily="18" charset="0"/>
              </a:rPr>
              <a:t>CALENDARIO PARA LAS CARRERAS UNIVERSITARIAS Y PROGRAMAS DE ESCC</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07504" y="1203598"/>
            <a:ext cx="8928992" cy="3589784"/>
          </a:xfrm>
        </p:spPr>
        <p:txBody>
          <a:bodyPr>
            <a:normAutofit lnSpcReduction="10000"/>
          </a:bodyPr>
          <a:lstStyle/>
          <a:p>
            <a:pPr marL="0" indent="0">
              <a:buNone/>
            </a:pPr>
            <a:r>
              <a:rPr lang="es-ES" sz="2400" b="1" u="sng" dirty="0">
                <a:solidFill>
                  <a:srgbClr val="0070C0"/>
                </a:solidFill>
                <a:latin typeface="Century" panose="02040604050505020304" pitchFamily="18" charset="0"/>
                <a:cs typeface="Times New Roman" panose="02020603050405020304" pitchFamily="18" charset="0"/>
              </a:rPr>
              <a:t>Para estudiantes de nuevo ingreso. (SEGUNDO PERIODO)</a:t>
            </a:r>
          </a:p>
          <a:p>
            <a:pPr marL="0" indent="0">
              <a:buNone/>
            </a:pPr>
            <a:r>
              <a:rPr lang="es-ES" sz="2400" dirty="0">
                <a:solidFill>
                  <a:srgbClr val="000000"/>
                </a:solidFill>
                <a:latin typeface="Century" panose="02040604050505020304" pitchFamily="18" charset="0"/>
                <a:cs typeface="Times New Roman" panose="02020603050405020304" pitchFamily="18" charset="0"/>
              </a:rPr>
              <a:t>(20 semanas + 1 semana de receso docente)</a:t>
            </a:r>
            <a:endParaRPr lang="es-ES" sz="2400" b="1" u="sng" dirty="0">
              <a:solidFill>
                <a:srgbClr val="000000"/>
              </a:solidFill>
              <a:latin typeface="Century" panose="02040604050505020304" pitchFamily="18" charset="0"/>
              <a:cs typeface="Times New Roman" panose="02020603050405020304" pitchFamily="18" charset="0"/>
            </a:endParaRPr>
          </a:p>
          <a:p>
            <a:r>
              <a:rPr lang="es-ES" sz="2400" b="1" u="sng" dirty="0">
                <a:solidFill>
                  <a:srgbClr val="000000"/>
                </a:solidFill>
                <a:latin typeface="Century" panose="02040604050505020304" pitchFamily="18" charset="0"/>
                <a:cs typeface="Times New Roman" panose="02020603050405020304" pitchFamily="18" charset="0"/>
              </a:rPr>
              <a:t>Inicio</a:t>
            </a:r>
            <a:r>
              <a:rPr lang="es-ES" sz="2400" b="1" dirty="0">
                <a:solidFill>
                  <a:srgbClr val="000000"/>
                </a:solidFill>
                <a:latin typeface="Century" panose="02040604050505020304" pitchFamily="18" charset="0"/>
                <a:cs typeface="Times New Roman" panose="02020603050405020304" pitchFamily="18" charset="0"/>
              </a:rPr>
              <a:t>: </a:t>
            </a:r>
            <a:r>
              <a:rPr lang="es-ES" sz="2400" dirty="0">
                <a:solidFill>
                  <a:srgbClr val="000000"/>
                </a:solidFill>
                <a:latin typeface="Century" panose="02040604050505020304" pitchFamily="18" charset="0"/>
                <a:cs typeface="Times New Roman" panose="02020603050405020304" pitchFamily="18" charset="0"/>
              </a:rPr>
              <a:t>24 de febrero 2025 </a:t>
            </a:r>
          </a:p>
          <a:p>
            <a:r>
              <a:rPr lang="es-ES" sz="2400" b="1" u="sng" dirty="0">
                <a:solidFill>
                  <a:srgbClr val="000000"/>
                </a:solidFill>
                <a:latin typeface="Century" panose="02040604050505020304" pitchFamily="18" charset="0"/>
                <a:cs typeface="Times New Roman" panose="02020603050405020304" pitchFamily="18" charset="0"/>
              </a:rPr>
              <a:t>Final</a:t>
            </a:r>
            <a:r>
              <a:rPr lang="es-ES" sz="2400" b="1" dirty="0">
                <a:solidFill>
                  <a:srgbClr val="000000"/>
                </a:solidFill>
                <a:latin typeface="Century" panose="02040604050505020304" pitchFamily="18" charset="0"/>
                <a:cs typeface="Times New Roman" panose="02020603050405020304" pitchFamily="18" charset="0"/>
              </a:rPr>
              <a:t>: </a:t>
            </a:r>
            <a:r>
              <a:rPr lang="es-ES" sz="2400" dirty="0">
                <a:solidFill>
                  <a:srgbClr val="000000"/>
                </a:solidFill>
                <a:latin typeface="Century" panose="02040604050505020304" pitchFamily="18" charset="0"/>
                <a:cs typeface="Times New Roman" panose="02020603050405020304" pitchFamily="18" charset="0"/>
              </a:rPr>
              <a:t>19 de julio de 2025</a:t>
            </a:r>
          </a:p>
          <a:p>
            <a:pPr marL="0" indent="0">
              <a:buNone/>
            </a:pPr>
            <a:r>
              <a:rPr lang="es-ES" sz="2400" b="1" dirty="0">
                <a:solidFill>
                  <a:srgbClr val="0070C0"/>
                </a:solidFill>
                <a:latin typeface="Century" panose="02040604050505020304" pitchFamily="18" charset="0"/>
                <a:cs typeface="Times New Roman" panose="02020603050405020304" pitchFamily="18" charset="0"/>
              </a:rPr>
              <a:t>Exámenes finales:</a:t>
            </a:r>
            <a:br>
              <a:rPr lang="es-ES" sz="2400" dirty="0">
                <a:solidFill>
                  <a:srgbClr val="0070C0"/>
                </a:solidFill>
                <a:latin typeface="Century" panose="02040604050505020304" pitchFamily="18" charset="0"/>
                <a:cs typeface="Times New Roman" panose="02020603050405020304" pitchFamily="18" charset="0"/>
              </a:rPr>
            </a:br>
            <a:r>
              <a:rPr lang="es-ES" sz="2400" b="1" u="sng" dirty="0">
                <a:solidFill>
                  <a:srgbClr val="000000"/>
                </a:solidFill>
                <a:latin typeface="Century" panose="02040604050505020304" pitchFamily="18" charset="0"/>
                <a:cs typeface="Times New Roman" panose="02020603050405020304" pitchFamily="18" charset="0"/>
              </a:rPr>
              <a:t>Primera convocator</a:t>
            </a:r>
            <a:r>
              <a:rPr lang="es-ES" sz="2400" b="1" dirty="0">
                <a:solidFill>
                  <a:srgbClr val="000000"/>
                </a:solidFill>
                <a:latin typeface="Century" panose="02040604050505020304" pitchFamily="18" charset="0"/>
                <a:cs typeface="Times New Roman" panose="02020603050405020304" pitchFamily="18" charset="0"/>
              </a:rPr>
              <a:t>ia: </a:t>
            </a:r>
            <a:r>
              <a:rPr lang="es-ES" sz="2400" dirty="0">
                <a:solidFill>
                  <a:srgbClr val="000000"/>
                </a:solidFill>
                <a:latin typeface="Century" panose="02040604050505020304" pitchFamily="18" charset="0"/>
                <a:cs typeface="Times New Roman" panose="02020603050405020304" pitchFamily="18" charset="0"/>
              </a:rPr>
              <a:t>30 de junio al 5 de julio 2025</a:t>
            </a:r>
            <a:br>
              <a:rPr lang="es-ES" sz="2400" dirty="0">
                <a:solidFill>
                  <a:srgbClr val="000000"/>
                </a:solidFill>
                <a:latin typeface="Century" panose="02040604050505020304" pitchFamily="18" charset="0"/>
                <a:cs typeface="Times New Roman" panose="02020603050405020304" pitchFamily="18" charset="0"/>
              </a:rPr>
            </a:br>
            <a:r>
              <a:rPr lang="es-ES" sz="2400" b="1" u="sng" dirty="0">
                <a:solidFill>
                  <a:srgbClr val="000000"/>
                </a:solidFill>
                <a:latin typeface="Century" panose="02040604050505020304" pitchFamily="18" charset="0"/>
                <a:cs typeface="Times New Roman" panose="02020603050405020304" pitchFamily="18" charset="0"/>
              </a:rPr>
              <a:t>Segunda convocatoria</a:t>
            </a:r>
            <a:r>
              <a:rPr lang="es-ES" sz="2400" b="1" dirty="0">
                <a:solidFill>
                  <a:srgbClr val="000000"/>
                </a:solidFill>
                <a:latin typeface="Century" panose="02040604050505020304" pitchFamily="18" charset="0"/>
                <a:cs typeface="Times New Roman" panose="02020603050405020304" pitchFamily="18" charset="0"/>
              </a:rPr>
              <a:t>: 7</a:t>
            </a:r>
            <a:r>
              <a:rPr lang="es-ES" sz="2400" dirty="0">
                <a:solidFill>
                  <a:srgbClr val="000000"/>
                </a:solidFill>
                <a:latin typeface="Century" panose="02040604050505020304" pitchFamily="18" charset="0"/>
                <a:cs typeface="Times New Roman" panose="02020603050405020304" pitchFamily="18" charset="0"/>
              </a:rPr>
              <a:t> al 12 de julio 2025</a:t>
            </a:r>
            <a:br>
              <a:rPr lang="es-ES" sz="2400" dirty="0">
                <a:solidFill>
                  <a:srgbClr val="000000"/>
                </a:solidFill>
                <a:latin typeface="Century" panose="02040604050505020304" pitchFamily="18" charset="0"/>
                <a:cs typeface="Times New Roman" panose="02020603050405020304" pitchFamily="18" charset="0"/>
              </a:rPr>
            </a:br>
            <a:r>
              <a:rPr lang="es-ES" sz="2400" b="1" u="sng" dirty="0">
                <a:solidFill>
                  <a:srgbClr val="000000"/>
                </a:solidFill>
                <a:latin typeface="Century" panose="02040604050505020304" pitchFamily="18" charset="0"/>
                <a:cs typeface="Times New Roman" panose="02020603050405020304" pitchFamily="18" charset="0"/>
              </a:rPr>
              <a:t>Tercera convocatoria</a:t>
            </a:r>
            <a:r>
              <a:rPr lang="es-ES" sz="2400" b="1" dirty="0">
                <a:solidFill>
                  <a:srgbClr val="000000"/>
                </a:solidFill>
                <a:latin typeface="Century" panose="02040604050505020304" pitchFamily="18" charset="0"/>
                <a:cs typeface="Times New Roman" panose="02020603050405020304" pitchFamily="18" charset="0"/>
              </a:rPr>
              <a:t>: </a:t>
            </a:r>
            <a:r>
              <a:rPr lang="es-ES" sz="2400" dirty="0">
                <a:solidFill>
                  <a:srgbClr val="000000"/>
                </a:solidFill>
                <a:latin typeface="Century" panose="02040604050505020304" pitchFamily="18" charset="0"/>
                <a:cs typeface="Times New Roman" panose="02020603050405020304" pitchFamily="18" charset="0"/>
              </a:rPr>
              <a:t>14 al 19 de julio 2025</a:t>
            </a:r>
          </a:p>
          <a:p>
            <a:pPr marL="0" indent="0">
              <a:buNone/>
            </a:pPr>
            <a:r>
              <a:rPr lang="es-MX" sz="2400" b="1" dirty="0">
                <a:solidFill>
                  <a:srgbClr val="0070C0"/>
                </a:solidFill>
                <a:latin typeface="Century" panose="02040604050505020304" pitchFamily="18" charset="0"/>
                <a:cs typeface="Times New Roman" panose="02020603050405020304" pitchFamily="18" charset="0"/>
              </a:rPr>
              <a:t>Vacaciones de verano</a:t>
            </a:r>
            <a:r>
              <a:rPr lang="es-MX" sz="2400" dirty="0">
                <a:solidFill>
                  <a:srgbClr val="000000"/>
                </a:solidFill>
                <a:latin typeface="Century" panose="02040604050505020304" pitchFamily="18" charset="0"/>
                <a:cs typeface="Times New Roman" panose="02020603050405020304" pitchFamily="18" charset="0"/>
              </a:rPr>
              <a:t>: 22 de julio al 24 de agosto 2025 </a:t>
            </a:r>
            <a:endParaRPr lang="en-US" sz="2400" dirty="0">
              <a:solidFill>
                <a:srgbClr val="000000"/>
              </a:solidFill>
              <a:latin typeface="Century" panose="02040604050505020304" pitchFamily="18" charset="0"/>
              <a:cs typeface="Times New Roman" panose="02020603050405020304" pitchFamily="18" charset="0"/>
            </a:endParaRPr>
          </a:p>
          <a:p>
            <a:pPr marL="0" indent="0">
              <a:buNone/>
            </a:pPr>
            <a:endParaRPr lang="es-ES" sz="2400" dirty="0">
              <a:solidFill>
                <a:srgbClr val="FF0000"/>
              </a:solidFill>
              <a:latin typeface="Arial" panose="020B0604020202020204" pitchFamily="34" charset="0"/>
              <a:cs typeface="Arial" panose="020B0604020202020204" pitchFamily="34" charset="0"/>
            </a:endParaRPr>
          </a:p>
          <a:p>
            <a:pPr marL="0" indent="0">
              <a:buNone/>
            </a:pPr>
            <a:endParaRPr lang="es-ES" sz="2800" dirty="0">
              <a:solidFill>
                <a:srgbClr val="000000"/>
              </a:solidFill>
            </a:endParaRPr>
          </a:p>
          <a:p>
            <a:endParaRPr lang="en-US" sz="4400" dirty="0">
              <a:solidFill>
                <a:srgbClr val="000000"/>
              </a:solidFill>
            </a:endParaRPr>
          </a:p>
          <a:p>
            <a:pPr marL="0" indent="0">
              <a:buNone/>
            </a:pPr>
            <a:endParaRPr lang="en-US" sz="2400" dirty="0"/>
          </a:p>
        </p:txBody>
      </p:sp>
    </p:spTree>
    <p:extLst>
      <p:ext uri="{BB962C8B-B14F-4D97-AF65-F5344CB8AC3E}">
        <p14:creationId xmlns:p14="http://schemas.microsoft.com/office/powerpoint/2010/main" val="2880128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0064"/>
            <a:ext cx="9144000" cy="792088"/>
          </a:xfrm>
          <a:solidFill>
            <a:srgbClr val="00B3F2"/>
          </a:solidFill>
        </p:spPr>
        <p:txBody>
          <a:bodyPr>
            <a:noAutofit/>
          </a:bodyPr>
          <a:lstStyle/>
          <a:p>
            <a:r>
              <a:rPr lang="es-ES" sz="2400" b="1" dirty="0">
                <a:solidFill>
                  <a:schemeClr val="bg1"/>
                </a:solidFill>
                <a:latin typeface="Times New Roman" panose="02020603050405020304" pitchFamily="18" charset="0"/>
                <a:cs typeface="Times New Roman" panose="02020603050405020304" pitchFamily="18" charset="0"/>
              </a:rPr>
              <a:t>CALENDARIO PARA LAS CARRERAS UNIVERSITARIAS Y PROGRAMAS DE ESCC</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07504" y="915566"/>
            <a:ext cx="8928992" cy="3733800"/>
          </a:xfrm>
        </p:spPr>
        <p:txBody>
          <a:bodyPr>
            <a:normAutofit/>
          </a:bodyPr>
          <a:lstStyle/>
          <a:p>
            <a:pPr marL="0" indent="0">
              <a:buNone/>
            </a:pPr>
            <a:r>
              <a:rPr lang="es-ES" sz="2400" b="1" u="sng" dirty="0">
                <a:solidFill>
                  <a:srgbClr val="00B050"/>
                </a:solidFill>
                <a:latin typeface="Century" panose="02040604050505020304" pitchFamily="18" charset="0"/>
                <a:cs typeface="Times New Roman" panose="02020603050405020304" pitchFamily="18" charset="0"/>
              </a:rPr>
              <a:t>Para estudiantes continuantes. (PRIMER PERIODO)</a:t>
            </a:r>
          </a:p>
          <a:p>
            <a:pPr marL="0" indent="0">
              <a:buNone/>
            </a:pPr>
            <a:r>
              <a:rPr lang="es-ES" sz="2400" dirty="0">
                <a:solidFill>
                  <a:srgbClr val="000000"/>
                </a:solidFill>
                <a:latin typeface="Century" panose="02040604050505020304" pitchFamily="18" charset="0"/>
                <a:cs typeface="Times New Roman" panose="02020603050405020304" pitchFamily="18" charset="0"/>
              </a:rPr>
              <a:t>(17 semanas + 1 semana de receso docente)</a:t>
            </a:r>
            <a:endParaRPr lang="es-ES" sz="2400" b="1" u="sng" dirty="0">
              <a:solidFill>
                <a:srgbClr val="000000"/>
              </a:solidFill>
              <a:latin typeface="Century" panose="02040604050505020304" pitchFamily="18" charset="0"/>
              <a:cs typeface="Times New Roman" panose="02020603050405020304" pitchFamily="18" charset="0"/>
            </a:endParaRPr>
          </a:p>
          <a:p>
            <a:r>
              <a:rPr lang="es-ES" sz="2400" b="1" u="sng" dirty="0">
                <a:solidFill>
                  <a:srgbClr val="000000"/>
                </a:solidFill>
                <a:latin typeface="Century" panose="02040604050505020304" pitchFamily="18" charset="0"/>
                <a:cs typeface="Times New Roman" panose="02020603050405020304" pitchFamily="18" charset="0"/>
              </a:rPr>
              <a:t>Inicio</a:t>
            </a:r>
            <a:r>
              <a:rPr lang="es-ES" sz="2400" b="1" dirty="0">
                <a:solidFill>
                  <a:srgbClr val="000000"/>
                </a:solidFill>
                <a:latin typeface="Century" panose="02040604050505020304" pitchFamily="18" charset="0"/>
                <a:cs typeface="Times New Roman" panose="02020603050405020304" pitchFamily="18" charset="0"/>
              </a:rPr>
              <a:t>: </a:t>
            </a:r>
            <a:r>
              <a:rPr lang="es-ES" sz="2400" dirty="0">
                <a:solidFill>
                  <a:srgbClr val="000000"/>
                </a:solidFill>
                <a:latin typeface="Century" panose="02040604050505020304" pitchFamily="18" charset="0"/>
                <a:cs typeface="Times New Roman" panose="02020603050405020304" pitchFamily="18" charset="0"/>
              </a:rPr>
              <a:t>4 de noviembre de 2024</a:t>
            </a:r>
          </a:p>
          <a:p>
            <a:r>
              <a:rPr lang="es-ES" sz="2400" b="1" u="sng" dirty="0">
                <a:solidFill>
                  <a:srgbClr val="000000"/>
                </a:solidFill>
                <a:latin typeface="Century" panose="02040604050505020304" pitchFamily="18" charset="0"/>
                <a:cs typeface="Times New Roman" panose="02020603050405020304" pitchFamily="18" charset="0"/>
              </a:rPr>
              <a:t>Final:</a:t>
            </a:r>
            <a:r>
              <a:rPr lang="es-ES" sz="2400" b="1" dirty="0">
                <a:solidFill>
                  <a:srgbClr val="000000"/>
                </a:solidFill>
                <a:latin typeface="Century" panose="02040604050505020304" pitchFamily="18" charset="0"/>
                <a:cs typeface="Times New Roman" panose="02020603050405020304" pitchFamily="18" charset="0"/>
              </a:rPr>
              <a:t> </a:t>
            </a:r>
            <a:r>
              <a:rPr lang="es-ES" sz="2400" dirty="0">
                <a:solidFill>
                  <a:srgbClr val="000000"/>
                </a:solidFill>
                <a:latin typeface="Century" panose="02040604050505020304" pitchFamily="18" charset="0"/>
                <a:cs typeface="Times New Roman" panose="02020603050405020304" pitchFamily="18" charset="0"/>
              </a:rPr>
              <a:t>15 de marzo 2025</a:t>
            </a:r>
          </a:p>
          <a:p>
            <a:pPr marL="0" indent="0">
              <a:buNone/>
            </a:pPr>
            <a:r>
              <a:rPr lang="es-ES" sz="2400" b="1" dirty="0">
                <a:solidFill>
                  <a:srgbClr val="00B050"/>
                </a:solidFill>
                <a:latin typeface="Century" panose="02040604050505020304" pitchFamily="18" charset="0"/>
                <a:cs typeface="Times New Roman" panose="02020603050405020304" pitchFamily="18" charset="0"/>
              </a:rPr>
              <a:t>Exámenes finales:</a:t>
            </a:r>
            <a:br>
              <a:rPr lang="es-ES" sz="2400" dirty="0">
                <a:solidFill>
                  <a:srgbClr val="00B050"/>
                </a:solidFill>
                <a:latin typeface="Century" panose="02040604050505020304" pitchFamily="18" charset="0"/>
                <a:cs typeface="Times New Roman" panose="02020603050405020304" pitchFamily="18" charset="0"/>
              </a:rPr>
            </a:br>
            <a:r>
              <a:rPr lang="es-ES" sz="2400" b="1" u="sng" dirty="0">
                <a:solidFill>
                  <a:srgbClr val="000000"/>
                </a:solidFill>
                <a:latin typeface="Century" panose="02040604050505020304" pitchFamily="18" charset="0"/>
                <a:cs typeface="Times New Roman" panose="02020603050405020304" pitchFamily="18" charset="0"/>
              </a:rPr>
              <a:t>Primera convocatoria</a:t>
            </a:r>
            <a:r>
              <a:rPr lang="es-ES" sz="2400" b="1" dirty="0">
                <a:solidFill>
                  <a:srgbClr val="000000"/>
                </a:solidFill>
                <a:latin typeface="Century" panose="02040604050505020304" pitchFamily="18" charset="0"/>
                <a:cs typeface="Times New Roman" panose="02020603050405020304" pitchFamily="18" charset="0"/>
              </a:rPr>
              <a:t>: </a:t>
            </a:r>
            <a:r>
              <a:rPr lang="es-ES" sz="2400" dirty="0">
                <a:solidFill>
                  <a:srgbClr val="000000"/>
                </a:solidFill>
                <a:latin typeface="Century" panose="02040604050505020304" pitchFamily="18" charset="0"/>
                <a:cs typeface="Times New Roman" panose="02020603050405020304" pitchFamily="18" charset="0"/>
              </a:rPr>
              <a:t>24 de febrero al 1ro de marzo 2025</a:t>
            </a:r>
            <a:br>
              <a:rPr lang="es-ES" sz="2400" dirty="0">
                <a:solidFill>
                  <a:srgbClr val="000000"/>
                </a:solidFill>
                <a:latin typeface="Century" panose="02040604050505020304" pitchFamily="18" charset="0"/>
                <a:cs typeface="Times New Roman" panose="02020603050405020304" pitchFamily="18" charset="0"/>
              </a:rPr>
            </a:br>
            <a:r>
              <a:rPr lang="es-ES" sz="2400" b="1" u="sng" dirty="0">
                <a:solidFill>
                  <a:srgbClr val="000000"/>
                </a:solidFill>
                <a:latin typeface="Century" panose="02040604050505020304" pitchFamily="18" charset="0"/>
                <a:cs typeface="Times New Roman" panose="02020603050405020304" pitchFamily="18" charset="0"/>
              </a:rPr>
              <a:t>Segunda convocatoria</a:t>
            </a:r>
            <a:r>
              <a:rPr lang="es-ES" sz="2400" b="1" dirty="0">
                <a:solidFill>
                  <a:srgbClr val="000000"/>
                </a:solidFill>
                <a:latin typeface="Century" panose="02040604050505020304" pitchFamily="18" charset="0"/>
                <a:cs typeface="Times New Roman" panose="02020603050405020304" pitchFamily="18" charset="0"/>
              </a:rPr>
              <a:t>: 3</a:t>
            </a:r>
            <a:r>
              <a:rPr lang="es-ES" sz="2400" dirty="0">
                <a:solidFill>
                  <a:srgbClr val="000000"/>
                </a:solidFill>
                <a:latin typeface="Century" panose="02040604050505020304" pitchFamily="18" charset="0"/>
                <a:cs typeface="Times New Roman" panose="02020603050405020304" pitchFamily="18" charset="0"/>
              </a:rPr>
              <a:t> - 8 de marzo 2025</a:t>
            </a:r>
            <a:br>
              <a:rPr lang="es-ES" sz="2400" dirty="0">
                <a:solidFill>
                  <a:srgbClr val="000000"/>
                </a:solidFill>
                <a:latin typeface="Century" panose="02040604050505020304" pitchFamily="18" charset="0"/>
                <a:cs typeface="Times New Roman" panose="02020603050405020304" pitchFamily="18" charset="0"/>
              </a:rPr>
            </a:br>
            <a:r>
              <a:rPr lang="es-ES" sz="2400" b="1" u="sng" dirty="0">
                <a:solidFill>
                  <a:srgbClr val="000000"/>
                </a:solidFill>
                <a:latin typeface="Century" panose="02040604050505020304" pitchFamily="18" charset="0"/>
                <a:cs typeface="Times New Roman" panose="02020603050405020304" pitchFamily="18" charset="0"/>
              </a:rPr>
              <a:t>Tercera convocatoria</a:t>
            </a:r>
            <a:r>
              <a:rPr lang="es-ES" sz="2400" b="1" dirty="0">
                <a:solidFill>
                  <a:srgbClr val="000000"/>
                </a:solidFill>
                <a:latin typeface="Century" panose="02040604050505020304" pitchFamily="18" charset="0"/>
                <a:cs typeface="Times New Roman" panose="02020603050405020304" pitchFamily="18" charset="0"/>
              </a:rPr>
              <a:t>: </a:t>
            </a:r>
            <a:r>
              <a:rPr lang="es-ES" sz="2400" dirty="0">
                <a:solidFill>
                  <a:srgbClr val="000000"/>
                </a:solidFill>
                <a:latin typeface="Century" panose="02040604050505020304" pitchFamily="18" charset="0"/>
                <a:cs typeface="Times New Roman" panose="02020603050405020304" pitchFamily="18" charset="0"/>
              </a:rPr>
              <a:t>10 -15 de marzo 2025</a:t>
            </a:r>
            <a:endParaRPr lang="en-US" sz="2400" dirty="0">
              <a:solidFill>
                <a:srgbClr val="000000"/>
              </a:solidFill>
              <a:latin typeface="Century" panose="02040604050505020304" pitchFamily="18" charset="0"/>
              <a:cs typeface="Times New Roman" panose="02020603050405020304" pitchFamily="18" charset="0"/>
            </a:endParaRPr>
          </a:p>
          <a:p>
            <a:pPr marL="0" indent="0">
              <a:buNone/>
            </a:pPr>
            <a:endParaRPr lang="es-ES" sz="3100" dirty="0">
              <a:solidFill>
                <a:srgbClr val="FF0000"/>
              </a:solidFill>
              <a:latin typeface="Arial" panose="020B0604020202020204" pitchFamily="34" charset="0"/>
              <a:cs typeface="Arial" panose="020B0604020202020204" pitchFamily="34" charset="0"/>
            </a:endParaRPr>
          </a:p>
          <a:p>
            <a:pPr marL="0" indent="0">
              <a:buNone/>
            </a:pPr>
            <a:endParaRPr lang="es-ES" sz="2800" dirty="0">
              <a:solidFill>
                <a:srgbClr val="000000"/>
              </a:solidFill>
            </a:endParaRPr>
          </a:p>
          <a:p>
            <a:endParaRPr lang="en-US" sz="4400" dirty="0">
              <a:solidFill>
                <a:srgbClr val="000000"/>
              </a:solidFill>
            </a:endParaRPr>
          </a:p>
          <a:p>
            <a:pPr marL="0" indent="0">
              <a:buNone/>
            </a:pPr>
            <a:endParaRPr lang="en-US" sz="2400" dirty="0"/>
          </a:p>
        </p:txBody>
      </p:sp>
    </p:spTree>
    <p:extLst>
      <p:ext uri="{BB962C8B-B14F-4D97-AF65-F5344CB8AC3E}">
        <p14:creationId xmlns:p14="http://schemas.microsoft.com/office/powerpoint/2010/main" val="3814247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792088"/>
          </a:xfrm>
          <a:solidFill>
            <a:srgbClr val="00B3F2"/>
          </a:solidFill>
        </p:spPr>
        <p:txBody>
          <a:bodyPr>
            <a:noAutofit/>
          </a:bodyPr>
          <a:lstStyle/>
          <a:p>
            <a:r>
              <a:rPr lang="es-ES" sz="2400" b="1" dirty="0">
                <a:solidFill>
                  <a:schemeClr val="bg1"/>
                </a:solidFill>
                <a:latin typeface="Times New Roman" panose="02020603050405020304" pitchFamily="18" charset="0"/>
                <a:cs typeface="Times New Roman" panose="02020603050405020304" pitchFamily="18" charset="0"/>
              </a:rPr>
              <a:t>CALENDARIO PARA LAS CARRERAS UNIVERSITARIAS Y PROGRAMAS DE ESCC</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07504" y="816768"/>
            <a:ext cx="8928992" cy="3733800"/>
          </a:xfrm>
        </p:spPr>
        <p:txBody>
          <a:bodyPr>
            <a:normAutofit lnSpcReduction="10000"/>
          </a:bodyPr>
          <a:lstStyle/>
          <a:p>
            <a:pPr marL="0" indent="0">
              <a:buNone/>
            </a:pPr>
            <a:r>
              <a:rPr lang="es-ES" sz="2400" b="1" u="sng" dirty="0">
                <a:solidFill>
                  <a:srgbClr val="00B050"/>
                </a:solidFill>
                <a:latin typeface="Century" panose="02040604050505020304" pitchFamily="18" charset="0"/>
                <a:cs typeface="Times New Roman" panose="02020603050405020304" pitchFamily="18" charset="0"/>
              </a:rPr>
              <a:t>Para estudiantes continuantes. (SEGUNDO PERIODO)</a:t>
            </a:r>
          </a:p>
          <a:p>
            <a:pPr marL="0" indent="0">
              <a:buNone/>
            </a:pPr>
            <a:r>
              <a:rPr lang="es-ES" sz="2400" dirty="0">
                <a:solidFill>
                  <a:srgbClr val="000000"/>
                </a:solidFill>
                <a:latin typeface="Century" panose="02040604050505020304" pitchFamily="18" charset="0"/>
                <a:cs typeface="Times New Roman" panose="02020603050405020304" pitchFamily="18" charset="0"/>
              </a:rPr>
              <a:t>(17 semanas + 1 semana de receso docente)</a:t>
            </a:r>
            <a:endParaRPr lang="es-ES" sz="2400" b="1" u="sng" dirty="0">
              <a:solidFill>
                <a:srgbClr val="000000"/>
              </a:solidFill>
              <a:latin typeface="Century" panose="02040604050505020304" pitchFamily="18" charset="0"/>
              <a:cs typeface="Times New Roman" panose="02020603050405020304" pitchFamily="18" charset="0"/>
            </a:endParaRPr>
          </a:p>
          <a:p>
            <a:r>
              <a:rPr lang="es-ES" sz="2400" b="1" u="sng" dirty="0">
                <a:solidFill>
                  <a:srgbClr val="000000"/>
                </a:solidFill>
                <a:latin typeface="Century" panose="02040604050505020304" pitchFamily="18" charset="0"/>
                <a:cs typeface="Times New Roman" panose="02020603050405020304" pitchFamily="18" charset="0"/>
              </a:rPr>
              <a:t>Inicio</a:t>
            </a:r>
            <a:r>
              <a:rPr lang="es-ES" sz="2400" b="1" dirty="0">
                <a:solidFill>
                  <a:srgbClr val="000000"/>
                </a:solidFill>
                <a:latin typeface="Century" panose="02040604050505020304" pitchFamily="18" charset="0"/>
                <a:cs typeface="Times New Roman" panose="02020603050405020304" pitchFamily="18" charset="0"/>
              </a:rPr>
              <a:t>: </a:t>
            </a:r>
            <a:r>
              <a:rPr lang="es-ES" sz="2400" dirty="0">
                <a:solidFill>
                  <a:srgbClr val="000000"/>
                </a:solidFill>
                <a:latin typeface="Century" panose="02040604050505020304" pitchFamily="18" charset="0"/>
                <a:cs typeface="Times New Roman" panose="02020603050405020304" pitchFamily="18" charset="0"/>
              </a:rPr>
              <a:t>17 de marzo 2025</a:t>
            </a:r>
          </a:p>
          <a:p>
            <a:r>
              <a:rPr lang="es-ES" sz="2400" b="1" u="sng" dirty="0">
                <a:solidFill>
                  <a:srgbClr val="000000"/>
                </a:solidFill>
                <a:latin typeface="Century" panose="02040604050505020304" pitchFamily="18" charset="0"/>
                <a:cs typeface="Times New Roman" panose="02020603050405020304" pitchFamily="18" charset="0"/>
              </a:rPr>
              <a:t>Final:</a:t>
            </a:r>
            <a:r>
              <a:rPr lang="es-ES" sz="2400" b="1" dirty="0">
                <a:solidFill>
                  <a:srgbClr val="000000"/>
                </a:solidFill>
                <a:latin typeface="Century" panose="02040604050505020304" pitchFamily="18" charset="0"/>
                <a:cs typeface="Times New Roman" panose="02020603050405020304" pitchFamily="18" charset="0"/>
              </a:rPr>
              <a:t> </a:t>
            </a:r>
            <a:r>
              <a:rPr lang="es-ES" sz="2400" dirty="0">
                <a:solidFill>
                  <a:srgbClr val="000000"/>
                </a:solidFill>
                <a:latin typeface="Century" panose="02040604050505020304" pitchFamily="18" charset="0"/>
                <a:cs typeface="Times New Roman" panose="02020603050405020304" pitchFamily="18" charset="0"/>
              </a:rPr>
              <a:t>19 de julio 2025</a:t>
            </a:r>
          </a:p>
          <a:p>
            <a:pPr marL="0" indent="0">
              <a:buNone/>
            </a:pPr>
            <a:r>
              <a:rPr lang="es-ES" sz="2400" b="1" dirty="0">
                <a:solidFill>
                  <a:srgbClr val="00B050"/>
                </a:solidFill>
                <a:latin typeface="Century" panose="02040604050505020304" pitchFamily="18" charset="0"/>
                <a:cs typeface="Times New Roman" panose="02020603050405020304" pitchFamily="18" charset="0"/>
              </a:rPr>
              <a:t>Exámenes finales</a:t>
            </a:r>
            <a:r>
              <a:rPr lang="es-ES" sz="2400" b="1" dirty="0">
                <a:solidFill>
                  <a:srgbClr val="000000"/>
                </a:solidFill>
                <a:latin typeface="Century" panose="02040604050505020304" pitchFamily="18" charset="0"/>
                <a:cs typeface="Times New Roman" panose="02020603050405020304" pitchFamily="18" charset="0"/>
              </a:rPr>
              <a:t>:</a:t>
            </a:r>
            <a:br>
              <a:rPr lang="es-ES" sz="2400" dirty="0">
                <a:solidFill>
                  <a:srgbClr val="000000"/>
                </a:solidFill>
                <a:latin typeface="Century" panose="02040604050505020304" pitchFamily="18" charset="0"/>
                <a:cs typeface="Times New Roman" panose="02020603050405020304" pitchFamily="18" charset="0"/>
              </a:rPr>
            </a:br>
            <a:r>
              <a:rPr lang="es-ES" sz="2400" b="1" u="sng" dirty="0">
                <a:solidFill>
                  <a:srgbClr val="000000"/>
                </a:solidFill>
                <a:latin typeface="Century" panose="02040604050505020304" pitchFamily="18" charset="0"/>
                <a:cs typeface="Times New Roman" panose="02020603050405020304" pitchFamily="18" charset="0"/>
              </a:rPr>
              <a:t>Primera convocatoria</a:t>
            </a:r>
            <a:r>
              <a:rPr lang="es-ES" sz="2400" b="1" dirty="0">
                <a:solidFill>
                  <a:srgbClr val="000000"/>
                </a:solidFill>
                <a:latin typeface="Century" panose="02040604050505020304" pitchFamily="18" charset="0"/>
                <a:cs typeface="Times New Roman" panose="02020603050405020304" pitchFamily="18" charset="0"/>
              </a:rPr>
              <a:t>: </a:t>
            </a:r>
            <a:r>
              <a:rPr lang="es-ES" sz="2400" dirty="0">
                <a:solidFill>
                  <a:srgbClr val="000000"/>
                </a:solidFill>
                <a:latin typeface="Century" panose="02040604050505020304" pitchFamily="18" charset="0"/>
                <a:cs typeface="Times New Roman" panose="02020603050405020304" pitchFamily="18" charset="0"/>
              </a:rPr>
              <a:t>30 de junio al 5 de julio 2025</a:t>
            </a:r>
            <a:br>
              <a:rPr lang="es-ES" sz="2400" dirty="0">
                <a:solidFill>
                  <a:srgbClr val="000000"/>
                </a:solidFill>
                <a:latin typeface="Century" panose="02040604050505020304" pitchFamily="18" charset="0"/>
                <a:cs typeface="Times New Roman" panose="02020603050405020304" pitchFamily="18" charset="0"/>
              </a:rPr>
            </a:br>
            <a:r>
              <a:rPr lang="es-ES" sz="2400" b="1" u="sng" dirty="0">
                <a:solidFill>
                  <a:srgbClr val="000000"/>
                </a:solidFill>
                <a:latin typeface="Century" panose="02040604050505020304" pitchFamily="18" charset="0"/>
                <a:cs typeface="Times New Roman" panose="02020603050405020304" pitchFamily="18" charset="0"/>
              </a:rPr>
              <a:t>Segunda convocatoria</a:t>
            </a:r>
            <a:r>
              <a:rPr lang="es-ES" sz="2400" b="1" dirty="0">
                <a:solidFill>
                  <a:srgbClr val="000000"/>
                </a:solidFill>
                <a:latin typeface="Century" panose="02040604050505020304" pitchFamily="18" charset="0"/>
                <a:cs typeface="Times New Roman" panose="02020603050405020304" pitchFamily="18" charset="0"/>
              </a:rPr>
              <a:t>: </a:t>
            </a:r>
            <a:r>
              <a:rPr lang="es-ES" sz="2400" dirty="0">
                <a:solidFill>
                  <a:srgbClr val="000000"/>
                </a:solidFill>
                <a:latin typeface="Century" panose="02040604050505020304" pitchFamily="18" charset="0"/>
                <a:cs typeface="Times New Roman" panose="02020603050405020304" pitchFamily="18" charset="0"/>
              </a:rPr>
              <a:t>7 - 12 de julio 2025</a:t>
            </a:r>
            <a:br>
              <a:rPr lang="es-ES" sz="2400" dirty="0">
                <a:solidFill>
                  <a:srgbClr val="000000"/>
                </a:solidFill>
                <a:latin typeface="Century" panose="02040604050505020304" pitchFamily="18" charset="0"/>
                <a:cs typeface="Times New Roman" panose="02020603050405020304" pitchFamily="18" charset="0"/>
              </a:rPr>
            </a:br>
            <a:r>
              <a:rPr lang="es-ES" sz="2400" b="1" u="sng" dirty="0">
                <a:solidFill>
                  <a:srgbClr val="000000"/>
                </a:solidFill>
                <a:latin typeface="Century" panose="02040604050505020304" pitchFamily="18" charset="0"/>
                <a:cs typeface="Times New Roman" panose="02020603050405020304" pitchFamily="18" charset="0"/>
              </a:rPr>
              <a:t>Tercera convocatoria</a:t>
            </a:r>
            <a:r>
              <a:rPr lang="es-ES" sz="2400" b="1" dirty="0">
                <a:solidFill>
                  <a:srgbClr val="000000"/>
                </a:solidFill>
                <a:latin typeface="Century" panose="02040604050505020304" pitchFamily="18" charset="0"/>
                <a:cs typeface="Times New Roman" panose="02020603050405020304" pitchFamily="18" charset="0"/>
              </a:rPr>
              <a:t>: </a:t>
            </a:r>
            <a:r>
              <a:rPr lang="es-ES" sz="2400" dirty="0">
                <a:solidFill>
                  <a:srgbClr val="000000"/>
                </a:solidFill>
                <a:latin typeface="Century" panose="02040604050505020304" pitchFamily="18" charset="0"/>
                <a:cs typeface="Times New Roman" panose="02020603050405020304" pitchFamily="18" charset="0"/>
              </a:rPr>
              <a:t>14 -19 de julio 2025</a:t>
            </a:r>
          </a:p>
          <a:p>
            <a:pPr marL="0" indent="0">
              <a:buNone/>
            </a:pPr>
            <a:r>
              <a:rPr lang="es-MX" sz="2400" b="1" dirty="0">
                <a:solidFill>
                  <a:srgbClr val="00B050"/>
                </a:solidFill>
                <a:latin typeface="Century" panose="02040604050505020304" pitchFamily="18" charset="0"/>
                <a:cs typeface="Times New Roman" panose="02020603050405020304" pitchFamily="18" charset="0"/>
              </a:rPr>
              <a:t>Vacaciones de verano</a:t>
            </a:r>
            <a:r>
              <a:rPr lang="es-MX" sz="2400" dirty="0">
                <a:solidFill>
                  <a:srgbClr val="000000"/>
                </a:solidFill>
                <a:latin typeface="Century" panose="02040604050505020304" pitchFamily="18" charset="0"/>
                <a:cs typeface="Times New Roman" panose="02020603050405020304" pitchFamily="18" charset="0"/>
              </a:rPr>
              <a:t>: 22 de julio al 24 de agosto 2025 </a:t>
            </a:r>
            <a:endParaRPr lang="en-US" sz="2400" dirty="0">
              <a:solidFill>
                <a:srgbClr val="000000"/>
              </a:solidFill>
              <a:latin typeface="Century" panose="02040604050505020304" pitchFamily="18" charset="0"/>
              <a:cs typeface="Times New Roman" panose="02020603050405020304" pitchFamily="18" charset="0"/>
            </a:endParaRPr>
          </a:p>
          <a:p>
            <a:pPr marL="0" indent="0">
              <a:buNone/>
            </a:pPr>
            <a:endParaRPr lang="es-ES" sz="3100" dirty="0">
              <a:solidFill>
                <a:srgbClr val="FF0000"/>
              </a:solidFill>
              <a:latin typeface="Century" panose="02040604050505020304" pitchFamily="18" charset="0"/>
              <a:cs typeface="Arial" panose="020B0604020202020204" pitchFamily="34" charset="0"/>
            </a:endParaRPr>
          </a:p>
          <a:p>
            <a:pPr marL="0" indent="0">
              <a:buNone/>
            </a:pPr>
            <a:endParaRPr lang="es-ES" sz="2800" dirty="0">
              <a:solidFill>
                <a:srgbClr val="000000"/>
              </a:solidFill>
            </a:endParaRPr>
          </a:p>
          <a:p>
            <a:endParaRPr lang="en-US" sz="4400" dirty="0">
              <a:solidFill>
                <a:srgbClr val="000000"/>
              </a:solidFill>
            </a:endParaRPr>
          </a:p>
          <a:p>
            <a:pPr marL="0" indent="0">
              <a:buNone/>
            </a:pPr>
            <a:endParaRPr lang="en-US" sz="2400" dirty="0"/>
          </a:p>
        </p:txBody>
      </p:sp>
    </p:spTree>
    <p:extLst>
      <p:ext uri="{BB962C8B-B14F-4D97-AF65-F5344CB8AC3E}">
        <p14:creationId xmlns:p14="http://schemas.microsoft.com/office/powerpoint/2010/main" val="2957283858"/>
      </p:ext>
    </p:extLst>
  </p:cSld>
  <p:clrMapOvr>
    <a:masterClrMapping/>
  </p:clrMapOvr>
</p:sld>
</file>

<file path=ppt/theme/theme1.xml><?xml version="1.0" encoding="utf-8"?>
<a:theme xmlns:a="http://schemas.openxmlformats.org/drawingml/2006/main" name="Office Theme">
  <a:themeElements>
    <a:clrScheme name="Custom 1">
      <a:dk1>
        <a:srgbClr val="045C0E"/>
      </a:dk1>
      <a:lt1>
        <a:srgbClr val="FFFFFF"/>
      </a:lt1>
      <a:dk2>
        <a:srgbClr val="069E23"/>
      </a:dk2>
      <a:lt2>
        <a:srgbClr val="E4E4D8"/>
      </a:lt2>
      <a:accent1>
        <a:srgbClr val="285EAE"/>
      </a:accent1>
      <a:accent2>
        <a:srgbClr val="1CB038"/>
      </a:accent2>
      <a:accent3>
        <a:srgbClr val="5D20A0"/>
      </a:accent3>
      <a:accent4>
        <a:srgbClr val="C54F07"/>
      </a:accent4>
      <a:accent5>
        <a:srgbClr val="9C1D22"/>
      </a:accent5>
      <a:accent6>
        <a:srgbClr val="FFC000"/>
      </a:accent6>
      <a:hlink>
        <a:srgbClr val="4B1967"/>
      </a:hlink>
      <a:folHlink>
        <a:srgbClr val="045C0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1933</TotalTime>
  <Words>2916</Words>
  <Application>Microsoft Office PowerPoint</Application>
  <PresentationFormat>Presentación en pantalla (16:9)</PresentationFormat>
  <Paragraphs>162</Paragraphs>
  <Slides>35</Slides>
  <Notes>19</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35</vt:i4>
      </vt:variant>
    </vt:vector>
  </HeadingPairs>
  <TitlesOfParts>
    <vt:vector size="42" baseType="lpstr">
      <vt:lpstr>Arial</vt:lpstr>
      <vt:lpstr>Calibri</vt:lpstr>
      <vt:lpstr>Century</vt:lpstr>
      <vt:lpstr>Symbol</vt:lpstr>
      <vt:lpstr>Times New Roman</vt:lpstr>
      <vt:lpstr>Wingdings</vt:lpstr>
      <vt:lpstr>Office Theme</vt:lpstr>
      <vt:lpstr>Presentación de PowerPoint</vt:lpstr>
      <vt:lpstr>1. Cumplir los objetivos de Trabajo del MINSAP.  2. Desarrollar el Plan “E” en todas las carreras universitarias y años.   3. Seguimiento a los programas de Educación Superior de Ciclo Corto.  4. Atención diferenciada a las formaciones de la Educación Técnica y Profesional. </vt:lpstr>
      <vt:lpstr>5. Cumplimiento de los planes de plazas para el internado vertical de Medicina y la verticalización de la práctica preprofesional de Enfermería.  6. Desarrollar estrategias y acciones en la disciplina inglés para lograr que los estudiantes alcancen el nivel de requisito de egreso.  7. Continuar desarrollando actividades de trabajo comunitario para atender los problemas de salud del territorio. </vt:lpstr>
      <vt:lpstr>8. Fortalecer el trabajo político ideológico.  9. Desarrollar los procesos de acreditación de las carreras, especialidades, maestrías, doctorados e instituciones.   10. Fortalecer el proceso de certificación de los escenarios docentes de pre y posgrado.  11. Perfeccionar el sistema de atención a los planteamientos estudiantiles y seguimiento a los acuerdos del X Congreso de la FEU, y de la Asamblea nacional de la FEEM.</vt:lpstr>
      <vt:lpstr>12. Propiciar un mayor protagonismo de la FEU y la FEEM. 13. Incrementar los resultados del programa doctoral.  14. Elevar la exigencia del proceso de categorización docente del claustro y en la evaluación profesoral. 15. Incrementar la participación del claustro en las investigaciones científicas y las publicaciones. 16. Perfeccionar el trabajo de los departamentos de tecnología educativa en función de lograr un mayor desarrollo de los recursos educativos y los entornos virtuales de enseñanza aprendizaje.</vt:lpstr>
      <vt:lpstr>CALENDARIO PARA LAS CARRERAS UNIVERSITARIAS Y PROGRAMAS DE ESCC</vt:lpstr>
      <vt:lpstr>CALENDARIO PARA LAS CARRERAS UNIVERSITARIAS Y PROGRAMAS DE ESCC</vt:lpstr>
      <vt:lpstr>CALENDARIO PARA LAS CARRERAS UNIVERSITARIAS Y PROGRAMAS DE ESCC</vt:lpstr>
      <vt:lpstr>CALENDARIO PARA LAS CARRERAS UNIVERSITARIAS Y PROGRAMAS DE ESCC</vt:lpstr>
      <vt:lpstr>Presentación de PowerPoint</vt:lpstr>
      <vt:lpstr>Presentación de PowerPoint</vt:lpstr>
      <vt:lpstr>     1. Utilizar documentos normativos . • Planes de estudios, resoluciones e indicaciones del MINSAP, MES, MINED y MINFAR, en correspondencia con las formaciones existentes. • Protocolo para ejecutar y controlar el desarrollo de la Educación en el Trabajo en Ciencias Médicas. • Objetivos de trabajo del MINSAP para el año 2024 y 2025. • Programa del Médico y Enfermera de la Familia, 2023. • Reglamento General del Policlínico • Reglamento General de Hospitales.        2.  3. </vt:lpstr>
      <vt:lpstr>       2. Seguimiento a los estudiantes del primer año actual (curso 2024) que ya tienen desaprobadas asignaturas del primer periodo que no se arrastran y a los que puedan desaprobar asignaturas que no se arrastran del segundo periodo.  3. Los estudiantes que comienzan el primer año tendrán un calendario con el total de semanas por lo que no es necesario realizar ajustes curriculares.  4. Realizar los ajustes curriculares implementados en el curso 2024 a partir del segundo año de las carreras.        2.  3. </vt:lpstr>
      <vt:lpstr>     Reajustes curriculares a partir del segundo año de las carreras exceptuando el año terminal:  a) Incrementar la frecuencia semanal en las asignaturas de las Ciencias Básicas Biomédicas y de la Disciplina Principal Integradora. b) Mantener las asignaturas de la disciplina inglés en la modalidad presencial. c) Planificar las asignaturas de las disciplinas de Preparación para la Defensa y de Marxismo e Historia una frecuencia presencial y una a distancia. d) Planificar en la modalidad de educación a distancia las asignaturas de la disciplina de Educación física.        2.  3. </vt:lpstr>
      <vt:lpstr>e) Los cursos propios y optativos/electivos se desarrollarán en la modalidad de educación a distancia. f) La planificación docente se realizará semanal, no se modifica la cantidad de horas totales de las asignaturas, se planificarán horas presenciales y no presenciales, incrementando el uso del aula virtual. g) Aumentar la carga horaria semanal en el curso académico sin pasar de las cuarenta (40) horas semanales presenciales.</vt:lpstr>
      <vt:lpstr>     5. Realizar el curso introductorio para los estudiantes de nuevo ingreso de todas las carreras en la primeras semanas del curso académico.  6. Se impartirá en todas las carreras curso optativo de Violencia de género y de Una Salud como nuevo paradigma sanitario. 7. Establecer mecanismos para la retroalimentación y participación de los estudiantes respecto a los reajustes curriculares.   8. Realizar visitas de control integral a todos los escenarios docentes del territorio para certificar la calidad de los escenarios docentes.      2.  3. </vt:lpstr>
      <vt:lpstr> 9. Controlar la marcha del proceso docente educativo, priorizar control a la Educación en el trabajo. No planificar actividades docentes teóricas en el horario de la educación en el trabajo.  10. Brindar información a los estudiantes sobre las características de cada periodo.  11. Elevar la preparación metodológica a profesores, tutores y directivos docentes - asistenciales .    12. Garantizar la participación de todos los profesores en los colectivos de asignatura. </vt:lpstr>
      <vt:lpstr> 14. Potenciar la virtualización de la formación empleando el aula virtual de salud .  15. Incentivar la elaboración de medios de enseñanza .    16. Mantener la revitalización de los laboratorios.  17. Evaluar el abordaje de las estrategias curriculares en las carreras.  18. Seguimiento y control a la enseñanza de las disciplinas de formación general. </vt:lpstr>
      <vt:lpstr> 19. Consolidar la implementación de la estrategia de inglés aprobada para el pregrado.  20. Cumplir con rigor el procedimiento para la elaboración, impresión, distribución, calificación, registro y conservación de exámenes . 21. Garantizar que se informe a los estudiantes, los resultados de las evaluaciones.  22. Las asignaturas que no se pueden cursar como arrastre aparecen en la Resolución 189/2023 del Ministro de Salud Pública.  </vt:lpstr>
      <vt:lpstr>23. Los estudiantes que tengan que repetir alguna asignatura del año preterminal puedan comenzar la práctica preprofesional tan pronto apruebe las asignaturas, cumpliendo la cantidad de semanas establecidas para la práctica preprofesional.   24. Durante los períodos de recesos docentes, los estudiantes de los años terminales de las carreras se acogen al receso docente pero se mantendrá la realización de la guardia médica. </vt:lpstr>
      <vt:lpstr>27. Identificar a los jóvenes con vulnerabilidad para su atención diferenciada. 28. Prestar atención a los problemas de ortografía, redacción y el uso correcto de la lengua materna. Aplicar Resolución 115/2023 del Ministro de Educación Superior.   29. La literatura docente disponible debe estar en manos de los estudiantes en la primera semana de clases. </vt:lpstr>
      <vt:lpstr>Presentación de PowerPoint</vt:lpstr>
      <vt:lpstr>Presentación de PowerPoint</vt:lpstr>
      <vt:lpstr>Resolución 47 del 2022</vt:lpstr>
      <vt:lpstr>Presentación de PowerPoint</vt:lpstr>
      <vt:lpstr>CALENDARIO ESCOLAR CURSO 2024 – 2025 Enseñanza Técnica Profesional</vt:lpstr>
      <vt:lpstr>1. Brindar especial atención a los estudiantes que se incorporan con nivel de ingreso de noveno grado. 2. Aplicar el Plan de estudios en la Formación de Técnicos en VLA en CD aprobado por el MINED correspondiente al Resolución 115 del 2023 con tres años y medio de duración, al primer y segundo año y mantener el tercer y 4to año con el plan correspondiente a la Resolución 154/2013.   3. Garantizar que en cada sede se realice el estudio sistemático de los documentos rectores . </vt:lpstr>
      <vt:lpstr>4. Planificar el fondo de tiempo presencial para cada semana de acuerdo al plan de estudio vigente.   5. Controlar el desarrollo de la Práctica en los servicios. 6. El Sistema de Evaluación se regirá por lo establecido en la Resolución 238/2014, emitida por el MINED. 7. Establecer las coordinaciones necesarias con los Directores de la Educación Técnica y Profesional y/o metodólogos en cada territorio para garantizar las orientaciones metodológicas por asignaturas y el control de la calidad del proceso enseñanza aprendizaje.   </vt:lpstr>
      <vt:lpstr>8. Las Direcciones fundamentales a tener en cuenta para el trabajo metodológico son: priorizar las visitas a clases, fomentar el intercambio entre profesores, fortalecer la integración entre las asignaturas de formación general y las de la especialidad, atender de manera priorizada el Programa Director de la Lengua Materna, atender la superación de los profesores y el trabajo científico investigativo.   9. Brindar atención a los estudiantes continuantes que están cursando en plan de estudio en liquidación. 10. Desarrollar las diferentes formaciones técnicas en escenarios debidamente acreditados para la docencia. </vt:lpstr>
      <vt:lpstr>11. Brindar información necesaria a padres y profesores sobre los planes de estudio.   12. Garantizar la Estrategia de Preparación de los estudiantes para enfrentar el Examen Final Estatal como cierre de la formación. 13. Brindar atención al desarrollo de los procesos académicos de las formaciones de Técnicos en las modalidades de Curso Por Encuentro (CPE).  14. Garantizar el desarrollo de las asignaturas prácticas y la práctica preprofesional en los escenarios debidamente acreditados para el logro de habilidades. </vt:lpstr>
      <vt:lpstr>Presentación de PowerPoint</vt:lpstr>
      <vt:lpstr>Presentación de PowerPoint</vt:lpstr>
      <vt:lpstr>Presentación de PowerPoint</vt:lpstr>
      <vt:lpstr>CONSIDERACIONES FINALES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Preparación para el cierre del curso escolar 2019/20 e inicio del 2020/2021 en la Universidad de Ciencias Médicas de Villa Clara.</dc:title>
  <dc:creator>René Quintana Mugica</dc:creator>
  <cp:lastModifiedBy>Blanca</cp:lastModifiedBy>
  <cp:revision>248</cp:revision>
  <dcterms:created xsi:type="dcterms:W3CDTF">2020-05-26T22:02:31Z</dcterms:created>
  <dcterms:modified xsi:type="dcterms:W3CDTF">2024-10-25T20:58:46Z</dcterms:modified>
</cp:coreProperties>
</file>