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7"/>
  </p:notesMasterIdLst>
  <p:sldIdLst>
    <p:sldId id="346" r:id="rId2"/>
    <p:sldId id="348" r:id="rId3"/>
    <p:sldId id="349" r:id="rId4"/>
    <p:sldId id="350" r:id="rId5"/>
    <p:sldId id="257" r:id="rId6"/>
    <p:sldId id="347" r:id="rId7"/>
    <p:sldId id="258" r:id="rId8"/>
    <p:sldId id="259" r:id="rId9"/>
    <p:sldId id="260" r:id="rId10"/>
    <p:sldId id="328" r:id="rId11"/>
    <p:sldId id="329" r:id="rId12"/>
    <p:sldId id="330" r:id="rId13"/>
    <p:sldId id="331" r:id="rId14"/>
    <p:sldId id="337" r:id="rId15"/>
    <p:sldId id="333" r:id="rId16"/>
    <p:sldId id="332" r:id="rId17"/>
    <p:sldId id="267" r:id="rId18"/>
    <p:sldId id="268" r:id="rId19"/>
    <p:sldId id="273" r:id="rId20"/>
    <p:sldId id="274" r:id="rId21"/>
    <p:sldId id="334" r:id="rId22"/>
    <p:sldId id="336" r:id="rId23"/>
    <p:sldId id="281" r:id="rId24"/>
    <p:sldId id="282" r:id="rId25"/>
    <p:sldId id="338" r:id="rId26"/>
    <p:sldId id="339" r:id="rId27"/>
    <p:sldId id="284" r:id="rId28"/>
    <p:sldId id="340" r:id="rId29"/>
    <p:sldId id="341" r:id="rId30"/>
    <p:sldId id="344" r:id="rId31"/>
    <p:sldId id="345" r:id="rId32"/>
    <p:sldId id="342" r:id="rId33"/>
    <p:sldId id="286" r:id="rId34"/>
    <p:sldId id="287" r:id="rId35"/>
    <p:sldId id="322" r:id="rId36"/>
    <p:sldId id="343" r:id="rId37"/>
    <p:sldId id="288" r:id="rId38"/>
    <p:sldId id="290" r:id="rId39"/>
    <p:sldId id="293" r:id="rId40"/>
    <p:sldId id="294" r:id="rId41"/>
    <p:sldId id="297" r:id="rId42"/>
    <p:sldId id="298" r:id="rId43"/>
    <p:sldId id="299" r:id="rId44"/>
    <p:sldId id="300" r:id="rId45"/>
    <p:sldId id="324" r:id="rId4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410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8FD29-5060-49FD-A0F4-5CDD4E56C276}" type="datetimeFigureOut">
              <a:rPr lang="es-ES" smtClean="0"/>
              <a:pPr/>
              <a:t>29/10/2018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19D2F-AEF9-4AC3-BF0F-FA39E83F3C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dondear rectángulo de esquina diagonal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D8D99051-91F2-4AEB-B67A-DDAEF186A1B4}" type="datetimeFigureOut">
              <a:rPr lang="es-ES" smtClean="0"/>
              <a:pPr/>
              <a:t>29/10/2018</a:t>
            </a:fld>
            <a:endParaRPr lang="es-ES"/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44110A2-4B3E-426F-8DCB-B85DD222BDE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D99051-91F2-4AEB-B67A-DDAEF186A1B4}" type="datetimeFigureOut">
              <a:rPr lang="es-ES" smtClean="0"/>
              <a:pPr/>
              <a:t>29/10/2018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4110A2-4B3E-426F-8DCB-B85DD222BDE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D99051-91F2-4AEB-B67A-DDAEF186A1B4}" type="datetimeFigureOut">
              <a:rPr lang="es-ES" smtClean="0"/>
              <a:pPr/>
              <a:t>29/10/2018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4110A2-4B3E-426F-8DCB-B85DD222BDE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D99051-91F2-4AEB-B67A-DDAEF186A1B4}" type="datetimeFigureOut">
              <a:rPr lang="es-ES" smtClean="0"/>
              <a:pPr/>
              <a:t>29/10/2018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4110A2-4B3E-426F-8DCB-B85DD222BDE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D8D99051-91F2-4AEB-B67A-DDAEF186A1B4}" type="datetimeFigureOut">
              <a:rPr lang="es-ES" smtClean="0"/>
              <a:pPr/>
              <a:t>29/10/2018</a:t>
            </a:fld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44110A2-4B3E-426F-8DCB-B85DD222BDE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D99051-91F2-4AEB-B67A-DDAEF186A1B4}" type="datetimeFigureOut">
              <a:rPr lang="es-ES" smtClean="0"/>
              <a:pPr/>
              <a:t>29/10/2018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144110A2-4B3E-426F-8DCB-B85DD222BDE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D99051-91F2-4AEB-B67A-DDAEF186A1B4}" type="datetimeFigureOut">
              <a:rPr lang="es-ES" smtClean="0"/>
              <a:pPr/>
              <a:t>29/10/2018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144110A2-4B3E-426F-8DCB-B85DD222BDE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D99051-91F2-4AEB-B67A-DDAEF186A1B4}" type="datetimeFigureOut">
              <a:rPr lang="es-ES" smtClean="0"/>
              <a:pPr/>
              <a:t>29/10/2018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4110A2-4B3E-426F-8DCB-B85DD222BDE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D99051-91F2-4AEB-B67A-DDAEF186A1B4}" type="datetimeFigureOut">
              <a:rPr lang="es-ES" smtClean="0"/>
              <a:pPr/>
              <a:t>29/10/2018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4110A2-4B3E-426F-8DCB-B85DD222BDE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9" name="8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D8D99051-91F2-4AEB-B67A-DDAEF186A1B4}" type="datetimeFigureOut">
              <a:rPr lang="es-ES" smtClean="0"/>
              <a:pPr/>
              <a:t>29/10/2018</a:t>
            </a:fld>
            <a:endParaRPr lang="es-ES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44110A2-4B3E-426F-8DCB-B85DD222BDE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s-E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Haga clic en el icono para agregar una imagen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D8D99051-91F2-4AEB-B67A-DDAEF186A1B4}" type="datetimeFigureOut">
              <a:rPr lang="es-ES" smtClean="0"/>
              <a:pPr/>
              <a:t>29/10/2018</a:t>
            </a:fld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44110A2-4B3E-426F-8DCB-B85DD222BDE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dondear rectángulo de esquina diagonal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D8D99051-91F2-4AEB-B67A-DDAEF186A1B4}" type="datetimeFigureOut">
              <a:rPr lang="es-ES" smtClean="0"/>
              <a:pPr/>
              <a:t>29/10/2018</a:t>
            </a:fld>
            <a:endParaRPr lang="es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144110A2-4B3E-426F-8DCB-B85DD222BDE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9.jpeg"/><Relationship Id="rId3" Type="http://schemas.openxmlformats.org/officeDocument/2006/relationships/image" Target="../media/image3.jpeg"/><Relationship Id="rId7" Type="http://schemas.openxmlformats.org/officeDocument/2006/relationships/hyperlink" Target="file:///E:\P-Propedeutica\Templates\imagenologia\cardiovascular\museo\Imagen2.html" TargetMode="External"/><Relationship Id="rId12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hyperlink" Target="file:///E:\P-Propedeutica\Templates\imagenologia\cardiovascular\museo\Imagen4.html" TargetMode="External"/><Relationship Id="rId5" Type="http://schemas.openxmlformats.org/officeDocument/2006/relationships/hyperlink" Target="file:///E:\P-Propedeutica\Templates\imagenologia\cardiovascular\museo\Imagen5.html" TargetMode="External"/><Relationship Id="rId10" Type="http://schemas.openxmlformats.org/officeDocument/2006/relationships/image" Target="../media/image7.jpeg"/><Relationship Id="rId4" Type="http://schemas.openxmlformats.org/officeDocument/2006/relationships/image" Target="../media/image4.png"/><Relationship Id="rId9" Type="http://schemas.openxmlformats.org/officeDocument/2006/relationships/hyperlink" Target="file:///E:\P-Propedeutica\Templates\imagenologia\cardiovascular\museo\Imagen3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bvs.sld.cu/libros_texto/imagenologia/imagenes/fig0908a.gif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U3P9_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26" y="2714620"/>
            <a:ext cx="2285984" cy="1928826"/>
          </a:xfrm>
          <a:prstGeom prst="rect">
            <a:avLst/>
          </a:prstGeom>
          <a:noFill/>
        </p:spPr>
      </p:pic>
      <p:pic>
        <p:nvPicPr>
          <p:cNvPr id="6" name="Picture 2" descr="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714620"/>
            <a:ext cx="1857388" cy="1857388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714620"/>
            <a:ext cx="2057412" cy="189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 descr="Imagen5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0298" y="2714620"/>
            <a:ext cx="1095728" cy="1134895"/>
          </a:xfrm>
          <a:prstGeom prst="rect">
            <a:avLst/>
          </a:prstGeom>
          <a:noFill/>
        </p:spPr>
      </p:pic>
      <p:pic>
        <p:nvPicPr>
          <p:cNvPr id="9" name="Picture 5" descr="Imagen2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1868" y="2714621"/>
            <a:ext cx="1071570" cy="1106132"/>
          </a:xfrm>
          <a:prstGeom prst="rect">
            <a:avLst/>
          </a:prstGeom>
          <a:noFill/>
        </p:spPr>
      </p:pic>
      <p:pic>
        <p:nvPicPr>
          <p:cNvPr id="10" name="Picture 6" descr="Imagen3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00298" y="3657679"/>
            <a:ext cx="1095728" cy="981700"/>
          </a:xfrm>
          <a:prstGeom prst="rect">
            <a:avLst/>
          </a:prstGeom>
          <a:noFill/>
        </p:spPr>
      </p:pic>
      <p:pic>
        <p:nvPicPr>
          <p:cNvPr id="11" name="Picture 7" descr="Imagen4">
            <a:hlinkClick r:id="rId11" action="ppaction://hlinkfile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571868" y="3632983"/>
            <a:ext cx="1071570" cy="1010464"/>
          </a:xfrm>
          <a:prstGeom prst="rect">
            <a:avLst/>
          </a:prstGeom>
          <a:noFill/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572264" y="71414"/>
            <a:ext cx="2487592" cy="1714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15 Conector recto"/>
          <p:cNvCxnSpPr/>
          <p:nvPr/>
        </p:nvCxnSpPr>
        <p:spPr>
          <a:xfrm>
            <a:off x="571472" y="4713296"/>
            <a:ext cx="8215338" cy="1588"/>
          </a:xfrm>
          <a:prstGeom prst="line">
            <a:avLst/>
          </a:prstGeom>
          <a:ln w="12700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571504" y="2571744"/>
            <a:ext cx="8215338" cy="1588"/>
          </a:xfrm>
          <a:prstGeom prst="line">
            <a:avLst/>
          </a:prstGeom>
          <a:ln w="12700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CuadroTexto"/>
          <p:cNvSpPr txBox="1"/>
          <p:nvPr/>
        </p:nvSpPr>
        <p:spPr>
          <a:xfrm>
            <a:off x="1214414" y="428604"/>
            <a:ext cx="4643470" cy="1077218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419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CARDIOVASCULAR </a:t>
            </a:r>
          </a:p>
          <a:p>
            <a:pPr algn="ctr"/>
            <a:r>
              <a:rPr lang="es-419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CLASE </a:t>
            </a:r>
            <a:r>
              <a:rPr lang="es-419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es-E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2857488" y="5072074"/>
            <a:ext cx="5715008" cy="138499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C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Profesora: Dra. Leticia Mu</a:t>
            </a:r>
            <a:r>
              <a:rPr lang="es-E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ñoz Álvarez</a:t>
            </a:r>
          </a:p>
          <a:p>
            <a:r>
              <a:rPr lang="es-C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Departamento de Imagenología.</a:t>
            </a:r>
          </a:p>
          <a:p>
            <a:r>
              <a:rPr lang="es-C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Hospital Calixto García</a:t>
            </a:r>
            <a:endParaRPr lang="es-E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857884" y="5286388"/>
            <a:ext cx="2459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dirty="0" err="1">
                <a:solidFill>
                  <a:srgbClr val="FFFF00"/>
                </a:solidFill>
              </a:rPr>
              <a:t>Lineas</a:t>
            </a:r>
            <a:r>
              <a:rPr lang="es-ES" dirty="0">
                <a:solidFill>
                  <a:srgbClr val="FFFF00"/>
                </a:solidFill>
              </a:rPr>
              <a:t> de </a:t>
            </a:r>
            <a:r>
              <a:rPr lang="es-ES" dirty="0" err="1">
                <a:solidFill>
                  <a:srgbClr val="FFFF00"/>
                </a:solidFill>
              </a:rPr>
              <a:t>Kerley</a:t>
            </a:r>
            <a:r>
              <a:rPr lang="es-ES" dirty="0">
                <a:solidFill>
                  <a:srgbClr val="FFFF00"/>
                </a:solidFill>
              </a:rPr>
              <a:t>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Picture 2" descr="~AUT0037"/>
          <p:cNvPicPr>
            <a:picLocks noChangeAspect="1" noChangeArrowheads="1"/>
          </p:cNvPicPr>
          <p:nvPr/>
        </p:nvPicPr>
        <p:blipFill>
          <a:blip r:embed="rId2">
            <a:lum contrast="-8000"/>
          </a:blip>
          <a:srcRect/>
          <a:stretch>
            <a:fillRect/>
          </a:stretch>
        </p:blipFill>
        <p:spPr bwMode="auto">
          <a:xfrm>
            <a:off x="5244758" y="285728"/>
            <a:ext cx="3899242" cy="4202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26627" name="Picture 3" descr="DSC012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0"/>
            <a:ext cx="4876800" cy="4800600"/>
          </a:xfrm>
          <a:prstGeom prst="rect">
            <a:avLst/>
          </a:prstGeom>
          <a:noFill/>
        </p:spPr>
      </p:pic>
      <p:pic>
        <p:nvPicPr>
          <p:cNvPr id="26626" name="Picture 2" descr="DSC0127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214686"/>
            <a:ext cx="2895600" cy="3406775"/>
          </a:xfrm>
          <a:prstGeom prst="rect">
            <a:avLst/>
          </a:prstGeom>
          <a:noFill/>
        </p:spPr>
      </p:pic>
      <p:sp>
        <p:nvSpPr>
          <p:cNvPr id="26628" name="Line 4"/>
          <p:cNvSpPr>
            <a:spLocks noChangeShapeType="1"/>
          </p:cNvSpPr>
          <p:nvPr/>
        </p:nvSpPr>
        <p:spPr bwMode="auto">
          <a:xfrm flipH="1">
            <a:off x="7929586" y="1785926"/>
            <a:ext cx="360363" cy="3313113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4286248" y="2786058"/>
            <a:ext cx="1655762" cy="252095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2571736" y="4337050"/>
            <a:ext cx="3214710" cy="1092214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SC012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099" y="285728"/>
            <a:ext cx="7046873" cy="6167227"/>
          </a:xfrm>
          <a:prstGeom prst="rect">
            <a:avLst/>
          </a:prstGeom>
          <a:noFill/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357554" y="6400800"/>
            <a:ext cx="2755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E.A.P </a:t>
            </a:r>
            <a:r>
              <a:rPr lang="en-US" dirty="0" err="1">
                <a:solidFill>
                  <a:srgbClr val="FFFF00"/>
                </a:solidFill>
              </a:rPr>
              <a:t>cardiogénico</a:t>
            </a:r>
            <a:r>
              <a:rPr lang="en-US" dirty="0">
                <a:solidFill>
                  <a:srgbClr val="FFFF00"/>
                </a:solidFill>
              </a:rPr>
              <a:t>.</a:t>
            </a:r>
            <a:endParaRPr lang="es-E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SC012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2296" y="857232"/>
            <a:ext cx="5361704" cy="5143536"/>
          </a:xfrm>
          <a:prstGeom prst="rect">
            <a:avLst/>
          </a:prstGeom>
          <a:noFill/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5622925" y="7270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85720" y="1285860"/>
            <a:ext cx="350046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Fase alveolar: Presión  Pulmonar superior a 30-35 </a:t>
            </a:r>
            <a:r>
              <a:rPr lang="es-ES" sz="2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mmHG</a:t>
            </a: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Edema alveolar. Opacidad </a:t>
            </a:r>
            <a:r>
              <a:rPr lang="es-E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difusa por presencia de líquido alveolar</a:t>
            </a: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.(ala </a:t>
            </a:r>
            <a:r>
              <a:rPr lang="es-E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mariposa). Opacidad </a:t>
            </a:r>
            <a:r>
              <a:rPr lang="es-E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bilateral, simétrica,.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Derrame pleural </a:t>
            </a:r>
            <a:r>
              <a:rPr lang="es-ES" sz="2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der</a:t>
            </a: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ES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571736" y="214290"/>
            <a:ext cx="4801314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 cmpd="thickThin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indent="-3429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defRPr/>
            </a:pPr>
            <a:r>
              <a:rPr lang="es-E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Campos </a:t>
            </a:r>
            <a:r>
              <a:rPr lang="es-E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pulmonares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000100" y="714356"/>
            <a:ext cx="1425390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Signos Rx.</a:t>
            </a:r>
            <a:endParaRPr lang="es-ES" sz="20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SC012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14400"/>
            <a:ext cx="4038600" cy="4678363"/>
          </a:xfrm>
          <a:prstGeom prst="rect">
            <a:avLst/>
          </a:prstGeom>
          <a:noFill/>
        </p:spPr>
      </p:pic>
      <p:pic>
        <p:nvPicPr>
          <p:cNvPr id="29699" name="Picture 3" descr="DSC012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4863" y="914400"/>
            <a:ext cx="4071937" cy="4648200"/>
          </a:xfrm>
          <a:prstGeom prst="rect">
            <a:avLst/>
          </a:prstGeom>
          <a:noFill/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706688" y="5753100"/>
            <a:ext cx="3952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>
                <a:solidFill>
                  <a:srgbClr val="FFFF00"/>
                </a:solidFill>
              </a:rPr>
              <a:t>Imagen en Alas de mariposa.</a:t>
            </a:r>
            <a:endParaRPr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669925" y="381000"/>
            <a:ext cx="847407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 cmpd="thickThin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indent="-3429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defRPr/>
            </a:pPr>
            <a:r>
              <a:rPr lang="es-E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Edema Agudo del pulmón.</a:t>
            </a:r>
            <a:endParaRPr lang="es-E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28596" y="1285860"/>
            <a:ext cx="81439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EAP: Extravasación y </a:t>
            </a:r>
            <a:r>
              <a:rPr lang="es-ES" sz="2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acúmulo</a:t>
            </a: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anormal de líquido en el parénquima pulmonar.</a:t>
            </a:r>
            <a:endParaRPr lang="es-ES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85720" y="4786322"/>
            <a:ext cx="507209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           </a:t>
            </a:r>
          </a:p>
          <a:p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*Disminución Presión </a:t>
            </a:r>
            <a:r>
              <a:rPr lang="es-ES" sz="2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Oncótica</a:t>
            </a: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del plasma.   </a:t>
            </a:r>
          </a:p>
          <a:p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         </a:t>
            </a:r>
          </a:p>
          <a:p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es-ES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357290" y="5929330"/>
            <a:ext cx="62791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800" dirty="0" smtClean="0">
                <a:solidFill>
                  <a:srgbClr val="FFFF00"/>
                </a:solidFill>
              </a:rPr>
              <a:t>EAP </a:t>
            </a:r>
            <a:r>
              <a:rPr lang="es-ES" sz="2800" dirty="0" err="1" smtClean="0">
                <a:solidFill>
                  <a:srgbClr val="FFFF00"/>
                </a:solidFill>
              </a:rPr>
              <a:t>cardiogénico</a:t>
            </a:r>
            <a:r>
              <a:rPr lang="es-ES" sz="2800" dirty="0" smtClean="0">
                <a:solidFill>
                  <a:srgbClr val="FFFF00"/>
                </a:solidFill>
              </a:rPr>
              <a:t> y no </a:t>
            </a:r>
            <a:r>
              <a:rPr lang="es-ES" sz="2800" dirty="0" err="1" smtClean="0">
                <a:solidFill>
                  <a:srgbClr val="FFFF00"/>
                </a:solidFill>
              </a:rPr>
              <a:t>cardiogénico</a:t>
            </a:r>
            <a:r>
              <a:rPr lang="es-ES" sz="2800" dirty="0" smtClean="0">
                <a:solidFill>
                  <a:srgbClr val="FFFF00"/>
                </a:solidFill>
              </a:rPr>
              <a:t>.</a:t>
            </a:r>
            <a:endParaRPr lang="es-ES" sz="2800" dirty="0">
              <a:solidFill>
                <a:srgbClr val="FFFF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71472" y="2071678"/>
            <a:ext cx="1503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Causas:</a:t>
            </a:r>
            <a:endParaRPr lang="es-ES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572132" y="2214554"/>
            <a:ext cx="31432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fallo ventrículo Izq.</a:t>
            </a:r>
          </a:p>
          <a:p>
            <a:pPr>
              <a:buFont typeface="Wingdings" pitchFamily="2" charset="2"/>
              <a:buChar char="Ø"/>
            </a:pPr>
            <a:r>
              <a:rPr lang="es-ES" sz="2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valvulopatía</a:t>
            </a: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mitral.</a:t>
            </a:r>
          </a:p>
          <a:p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s-ES" sz="2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Sobrehidratación</a:t>
            </a:r>
            <a:endParaRPr lang="es-ES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57158" y="2714620"/>
            <a:ext cx="5072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Aumento Presión Hidrostática Capilar pulmonar.</a:t>
            </a:r>
          </a:p>
        </p:txBody>
      </p:sp>
      <p:sp>
        <p:nvSpPr>
          <p:cNvPr id="9" name="8 Abrir llave"/>
          <p:cNvSpPr/>
          <p:nvPr/>
        </p:nvSpPr>
        <p:spPr>
          <a:xfrm>
            <a:off x="5357818" y="2071678"/>
            <a:ext cx="357190" cy="1643074"/>
          </a:xfrm>
          <a:prstGeom prst="leftBrace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4000496" y="3714752"/>
            <a:ext cx="14847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Tóxicos</a:t>
            </a:r>
          </a:p>
          <a:p>
            <a:pPr>
              <a:buFont typeface="Wingdings" pitchFamily="2" charset="2"/>
              <a:buChar char="Ø"/>
            </a:pPr>
            <a:r>
              <a:rPr lang="es-E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Drogas</a:t>
            </a:r>
          </a:p>
          <a:p>
            <a:pPr>
              <a:buFont typeface="Wingdings" pitchFamily="2" charset="2"/>
              <a:buChar char="Ø"/>
            </a:pPr>
            <a:r>
              <a:rPr lang="es-E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Infección 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428596" y="4000504"/>
            <a:ext cx="3454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Aumento permeabilidad capilar</a:t>
            </a:r>
          </a:p>
        </p:txBody>
      </p:sp>
      <p:sp>
        <p:nvSpPr>
          <p:cNvPr id="12" name="11 Abrir llave"/>
          <p:cNvSpPr/>
          <p:nvPr/>
        </p:nvSpPr>
        <p:spPr>
          <a:xfrm>
            <a:off x="3643306" y="3643314"/>
            <a:ext cx="357190" cy="1143008"/>
          </a:xfrm>
          <a:prstGeom prst="leftBrace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5643570" y="4786322"/>
            <a:ext cx="19399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Renal</a:t>
            </a:r>
          </a:p>
          <a:p>
            <a:pPr>
              <a:buFont typeface="Wingdings" pitchFamily="2" charset="2"/>
              <a:buChar char="Ø"/>
            </a:pP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Hepática</a:t>
            </a:r>
          </a:p>
          <a:p>
            <a:pPr>
              <a:buFont typeface="Wingdings" pitchFamily="2" charset="2"/>
              <a:buChar char="Ø"/>
            </a:pP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Nutricional </a:t>
            </a:r>
            <a:endParaRPr lang="es-ES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Abrir llave"/>
          <p:cNvSpPr/>
          <p:nvPr/>
        </p:nvSpPr>
        <p:spPr>
          <a:xfrm>
            <a:off x="5214942" y="4714884"/>
            <a:ext cx="357190" cy="1143008"/>
          </a:xfrm>
          <a:prstGeom prst="leftBrace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Elipse"/>
          <p:cNvSpPr/>
          <p:nvPr/>
        </p:nvSpPr>
        <p:spPr>
          <a:xfrm>
            <a:off x="5429256" y="2143116"/>
            <a:ext cx="3000396" cy="92869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685800" y="4114800"/>
            <a:ext cx="3814762" cy="255454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E.A.P. </a:t>
            </a:r>
            <a:r>
              <a:rPr lang="es-ES" sz="2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Cardiogénico</a:t>
            </a: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 typeface="Wingdings" pitchFamily="2" charset="2"/>
              <a:buChar char="ü"/>
            </a:pPr>
            <a:endParaRPr lang="es-ES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Sí cardiomegalia.</a:t>
            </a:r>
          </a:p>
          <a:p>
            <a:pPr>
              <a:buFont typeface="Wingdings" pitchFamily="2" charset="2"/>
              <a:buChar char="ü"/>
            </a:pP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Sí derrame.</a:t>
            </a:r>
          </a:p>
          <a:p>
            <a:pPr>
              <a:buFont typeface="Wingdings" pitchFamily="2" charset="2"/>
              <a:buChar char="ü"/>
            </a:pP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Opacidades </a:t>
            </a:r>
            <a:r>
              <a:rPr lang="es-ES" sz="2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perihiliares</a:t>
            </a: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bilaterales, simétricas en alas de mariposa.</a:t>
            </a:r>
          </a:p>
          <a:p>
            <a:pPr>
              <a:buFont typeface="Wingdings" pitchFamily="2" charset="2"/>
              <a:buChar char="ü"/>
            </a:pP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Sí redistribución vascular.</a:t>
            </a:r>
            <a:endParaRPr lang="es-ES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929190" y="4214818"/>
            <a:ext cx="3291542" cy="2246769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E.A.P no </a:t>
            </a:r>
            <a:r>
              <a:rPr lang="es-E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cardiogénico</a:t>
            </a:r>
            <a:r>
              <a:rPr lang="es-E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 typeface="Wingdings" pitchFamily="2" charset="2"/>
              <a:buChar char="ü"/>
            </a:pPr>
            <a:endParaRPr lang="es-ES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 </a:t>
            </a:r>
            <a:r>
              <a:rPr lang="es-E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cardiomegalia.</a:t>
            </a:r>
          </a:p>
          <a:p>
            <a:pPr>
              <a:buFont typeface="Wingdings" pitchFamily="2" charset="2"/>
              <a:buChar char="ü"/>
            </a:pP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 </a:t>
            </a:r>
            <a:r>
              <a:rPr lang="es-E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derrame.</a:t>
            </a:r>
          </a:p>
          <a:p>
            <a:pPr>
              <a:buFont typeface="Wingdings" pitchFamily="2" charset="2"/>
              <a:buChar char="ü"/>
            </a:pP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Opacidades </a:t>
            </a:r>
            <a:r>
              <a:rPr lang="es-E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perifericas</a:t>
            </a:r>
            <a:r>
              <a:rPr lang="es-E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 typeface="Wingdings" pitchFamily="2" charset="2"/>
              <a:buChar char="ü"/>
            </a:pP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 </a:t>
            </a:r>
            <a:r>
              <a:rPr lang="es-E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redistribución vascular.</a:t>
            </a:r>
          </a:p>
        </p:txBody>
      </p:sp>
      <p:pic>
        <p:nvPicPr>
          <p:cNvPr id="31748" name="Picture 4" descr="DSC012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33400"/>
            <a:ext cx="3581400" cy="3482975"/>
          </a:xfrm>
          <a:prstGeom prst="rect">
            <a:avLst/>
          </a:prstGeom>
          <a:noFill/>
        </p:spPr>
      </p:pic>
      <p:pic>
        <p:nvPicPr>
          <p:cNvPr id="31749" name="Picture 5" descr="DSC012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57200"/>
            <a:ext cx="3810000" cy="350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SC012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457200"/>
            <a:ext cx="6172200" cy="5334000"/>
          </a:xfrm>
          <a:prstGeom prst="rect">
            <a:avLst/>
          </a:prstGeom>
          <a:noFill/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895600" y="5867400"/>
            <a:ext cx="25272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E.A.P no </a:t>
            </a:r>
            <a:r>
              <a:rPr lang="en-US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cardiogénico</a:t>
            </a:r>
            <a:r>
              <a:rPr lang="en-US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ES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6" name="Picture 2"/>
          <p:cNvPicPr>
            <a:picLocks noChangeAspect="1" noChangeArrowheads="1"/>
          </p:cNvPicPr>
          <p:nvPr/>
        </p:nvPicPr>
        <p:blipFill>
          <a:blip r:embed="rId2">
            <a:lum contrast="-12000"/>
          </a:blip>
          <a:srcRect l="2477" r="3702" b="18285"/>
          <a:stretch>
            <a:fillRect/>
          </a:stretch>
        </p:blipFill>
        <p:spPr bwMode="auto">
          <a:xfrm>
            <a:off x="2051050" y="908050"/>
            <a:ext cx="5472113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3347" name="Text Box 3"/>
          <p:cNvSpPr txBox="1">
            <a:spLocks noChangeArrowheads="1"/>
          </p:cNvSpPr>
          <p:nvPr/>
        </p:nvSpPr>
        <p:spPr bwMode="auto">
          <a:xfrm>
            <a:off x="2411413" y="6021388"/>
            <a:ext cx="4481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1600"/>
              <a:t>Edema alveolar agudo en paciente con IMA</a:t>
            </a:r>
            <a:r>
              <a:rPr lang="es-ES" sz="1600">
                <a:solidFill>
                  <a:srgbClr val="FFCC66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2" name="Rectangle 4"/>
          <p:cNvSpPr>
            <a:spLocks noChangeArrowheads="1"/>
          </p:cNvSpPr>
          <p:nvPr/>
        </p:nvSpPr>
        <p:spPr bwMode="auto">
          <a:xfrm>
            <a:off x="1571604" y="6215082"/>
            <a:ext cx="5975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kumimoji="0" lang="es-ES" sz="2000" dirty="0" smtClean="0">
                <a:solidFill>
                  <a:srgbClr val="FFFF00"/>
                </a:solidFill>
                <a:latin typeface="Arial" charset="0"/>
              </a:rPr>
              <a:t>insuficiencia </a:t>
            </a:r>
            <a:r>
              <a:rPr kumimoji="0" lang="es-ES" sz="2000" dirty="0">
                <a:solidFill>
                  <a:srgbClr val="FFFF00"/>
                </a:solidFill>
                <a:latin typeface="Arial" charset="0"/>
              </a:rPr>
              <a:t>cardíaca descompensada</a:t>
            </a:r>
            <a:r>
              <a:rPr kumimoji="0" lang="es-ES" sz="2000" b="0" dirty="0">
                <a:solidFill>
                  <a:srgbClr val="FFFF00"/>
                </a:solidFill>
                <a:latin typeface="Arial" charset="0"/>
              </a:rPr>
              <a:t> </a:t>
            </a:r>
          </a:p>
        </p:txBody>
      </p:sp>
      <p:pic>
        <p:nvPicPr>
          <p:cNvPr id="181253" name="Picture 5" descr="fig0908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692150"/>
            <a:ext cx="6162104" cy="545149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DSC01374"/>
          <p:cNvPicPr>
            <a:picLocks noChangeAspect="1" noChangeArrowheads="1"/>
          </p:cNvPicPr>
          <p:nvPr/>
        </p:nvPicPr>
        <p:blipFill>
          <a:blip r:embed="rId2"/>
          <a:srcRect l="19685" t="11154" r="6398"/>
          <a:stretch>
            <a:fillRect/>
          </a:stretch>
        </p:blipFill>
        <p:spPr bwMode="auto">
          <a:xfrm>
            <a:off x="990600" y="0"/>
            <a:ext cx="7391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24" y="714356"/>
            <a:ext cx="4482938" cy="5143536"/>
          </a:xfrm>
          <a:prstGeom prst="rect">
            <a:avLst/>
          </a:prstGeom>
          <a:noFill/>
          <a:ln w="57150" cmpd="thickThin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" name="Picture 4" descr="DSC01668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1104" y="642918"/>
            <a:ext cx="4532896" cy="528641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DSC00973"/>
          <p:cNvPicPr>
            <a:picLocks noChangeAspect="1" noChangeArrowheads="1"/>
          </p:cNvPicPr>
          <p:nvPr/>
        </p:nvPicPr>
        <p:blipFill>
          <a:blip r:embed="rId2"/>
          <a:srcRect l="13287" t="6561" r="8366"/>
          <a:stretch>
            <a:fillRect/>
          </a:stretch>
        </p:blipFill>
        <p:spPr bwMode="auto">
          <a:xfrm>
            <a:off x="1066800" y="0"/>
            <a:ext cx="7391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Rectangle 3"/>
          <p:cNvSpPr>
            <a:spLocks noGrp="1" noChangeArrowheads="1"/>
          </p:cNvSpPr>
          <p:nvPr>
            <p:ph type="title"/>
          </p:nvPr>
        </p:nvSpPr>
        <p:spPr>
          <a:xfrm>
            <a:off x="714348" y="71414"/>
            <a:ext cx="7772400" cy="571496"/>
          </a:xfrm>
        </p:spPr>
        <p:txBody>
          <a:bodyPr>
            <a:normAutofit/>
          </a:bodyPr>
          <a:lstStyle/>
          <a:p>
            <a:pPr algn="ctr"/>
            <a:r>
              <a:rPr lang="es-MX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INSUFICIENCIA CARDIACA</a:t>
            </a:r>
            <a:endParaRPr lang="es-ES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2100" name="Picture 4" descr="Diapositiva1"/>
          <p:cNvPicPr>
            <a:picLocks noChangeAspect="1" noChangeArrowheads="1"/>
          </p:cNvPicPr>
          <p:nvPr/>
        </p:nvPicPr>
        <p:blipFill>
          <a:blip r:embed="rId2"/>
          <a:srcRect t="4984"/>
          <a:stretch>
            <a:fillRect/>
          </a:stretch>
        </p:blipFill>
        <p:spPr bwMode="auto">
          <a:xfrm>
            <a:off x="1692275" y="857232"/>
            <a:ext cx="6428590" cy="540228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196975"/>
            <a:ext cx="6800850" cy="5100638"/>
          </a:xfrm>
          <a:prstGeom prst="rect">
            <a:avLst/>
          </a:prstGeom>
          <a:noFill/>
        </p:spPr>
      </p:pic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1095375" y="266700"/>
            <a:ext cx="681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EDEMA AGUDO DEL PULMON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500042"/>
            <a:ext cx="8229600" cy="646331"/>
          </a:xfrm>
          <a:solidFill>
            <a:schemeClr val="bg2">
              <a:lumMod val="75000"/>
            </a:schemeClr>
          </a:solidFill>
          <a:ln w="28575" cmpd="thickThin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indent="-3429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defRPr/>
            </a:pPr>
            <a:r>
              <a:rPr lang="es-MX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PERICARDITIS</a:t>
            </a:r>
            <a:endParaRPr lang="es-ES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571472" y="1428736"/>
            <a:ext cx="807249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FFFF00"/>
              </a:buClr>
            </a:pPr>
            <a:r>
              <a:rPr lang="es-MX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Inflamación de las hojas del Pericardio debido a múltiples causas</a:t>
            </a:r>
            <a:endParaRPr lang="es-MX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85720" y="2357430"/>
            <a:ext cx="40463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 clasifican en 2 grandes grupos</a:t>
            </a:r>
            <a:endParaRPr lang="es-ES" sz="2000" dirty="0"/>
          </a:p>
        </p:txBody>
      </p:sp>
      <p:sp>
        <p:nvSpPr>
          <p:cNvPr id="6" name="5 Rectángulo"/>
          <p:cNvSpPr/>
          <p:nvPr/>
        </p:nvSpPr>
        <p:spPr>
          <a:xfrm>
            <a:off x="4572000" y="2143116"/>
            <a:ext cx="45288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Pericarditis con derrame</a:t>
            </a:r>
          </a:p>
          <a:p>
            <a:r>
              <a:rPr lang="es-MX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Pericarditis sin derrame (Constrictiva) </a:t>
            </a:r>
            <a:endParaRPr lang="es-ES" sz="2000" dirty="0"/>
          </a:p>
        </p:txBody>
      </p:sp>
      <p:sp>
        <p:nvSpPr>
          <p:cNvPr id="7" name="6 Abrir llave"/>
          <p:cNvSpPr/>
          <p:nvPr/>
        </p:nvSpPr>
        <p:spPr>
          <a:xfrm>
            <a:off x="4286248" y="2071678"/>
            <a:ext cx="357190" cy="92869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5786446" y="3500438"/>
            <a:ext cx="3071834" cy="132343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s-419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Calcificaciones pericárdicas: secuelas de pericarditis, mayormente por TB</a:t>
            </a:r>
            <a:endParaRPr lang="es-ES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28596" y="3143248"/>
            <a:ext cx="5072130" cy="1938992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s-419" sz="2000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Derrame pericárdico</a:t>
            </a:r>
            <a:r>
              <a:rPr lang="es-419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r>
              <a:rPr lang="es-419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s-419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Infección</a:t>
            </a:r>
          </a:p>
          <a:p>
            <a:r>
              <a:rPr lang="es-419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T. Primitivos y metas Pericárdicas.</a:t>
            </a:r>
          </a:p>
          <a:p>
            <a:r>
              <a:rPr lang="es-419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Inmunológicos, post radiógenos</a:t>
            </a:r>
          </a:p>
          <a:p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T</a:t>
            </a:r>
            <a:r>
              <a:rPr lang="es-419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raumáticos(hemopericardio)</a:t>
            </a:r>
          </a:p>
          <a:p>
            <a:endParaRPr lang="es-ES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57158" y="5143512"/>
            <a:ext cx="8572560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s-419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Taponamiento cardiaco: Derrame pericárdico a tensión que impide </a:t>
            </a:r>
            <a:r>
              <a:rPr lang="es-419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el llenado  diastólico ventricular</a:t>
            </a:r>
            <a:endParaRPr lang="es-ES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Pericarditis con derrame"/>
          <p:cNvPicPr>
            <a:picLocks noChangeAspect="1" noChangeArrowheads="1"/>
          </p:cNvPicPr>
          <p:nvPr/>
        </p:nvPicPr>
        <p:blipFill>
          <a:blip r:embed="rId2"/>
          <a:srcRect l="8643" t="4218" r="4321" b="7030"/>
          <a:stretch>
            <a:fillRect/>
          </a:stretch>
        </p:blipFill>
        <p:spPr bwMode="auto">
          <a:xfrm>
            <a:off x="5214942" y="428605"/>
            <a:ext cx="3714744" cy="441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85720" y="285728"/>
            <a:ext cx="5072098" cy="35004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292100" marR="0" lvl="0" indent="-2921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70000"/>
              <a:buFont typeface="Wingdings 2" pitchFamily="18" charset="2"/>
              <a:buChar char=""/>
              <a:tabLst/>
              <a:defRPr/>
            </a:pPr>
            <a:r>
              <a:rPr kumimoji="0" lang="es-MX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Aumento del</a:t>
            </a:r>
            <a:r>
              <a:rPr kumimoji="0" lang="es-MX" sz="20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ICT</a:t>
            </a:r>
            <a:r>
              <a:rPr kumimoji="0" lang="es-MX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(falsa cardiomegalia) Copa invertida.</a:t>
            </a:r>
          </a:p>
          <a:p>
            <a:pPr marL="292100" marR="0" lvl="0" indent="-2921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70000"/>
              <a:buFont typeface="Wingdings 2" pitchFamily="18" charset="2"/>
              <a:buChar char=""/>
              <a:tabLst/>
              <a:defRPr/>
            </a:pPr>
            <a:r>
              <a:rPr lang="es-MX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Borran los arcos de la silueta cardiaca. Bordes lisos.</a:t>
            </a:r>
            <a:endParaRPr kumimoji="0" lang="es-MX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92100" marR="0" lvl="0" indent="-2921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70000"/>
              <a:buFont typeface="Wingdings 2" pitchFamily="18" charset="2"/>
              <a:buChar char=""/>
              <a:tabLst/>
              <a:defRPr/>
            </a:pPr>
            <a:r>
              <a:rPr kumimoji="0" lang="es-MX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Los </a:t>
            </a:r>
            <a:r>
              <a:rPr kumimoji="0" lang="es-MX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hilios</a:t>
            </a:r>
            <a:r>
              <a:rPr kumimoji="0" lang="es-MX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quedan ocultos</a:t>
            </a:r>
          </a:p>
          <a:p>
            <a:pPr marL="292100" marR="0" lvl="0" indent="-2921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70000"/>
              <a:buFont typeface="Wingdings 2" pitchFamily="18" charset="2"/>
              <a:buChar char=""/>
              <a:tabLst/>
              <a:defRPr/>
            </a:pPr>
            <a:r>
              <a:rPr kumimoji="0" lang="es-MX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Trendelemburg</a:t>
            </a:r>
            <a:r>
              <a:rPr kumimoji="0" lang="es-MX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modifica silueta.</a:t>
            </a:r>
          </a:p>
          <a:p>
            <a:pPr marL="292100" marR="0" lvl="0" indent="-2921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70000"/>
              <a:buFont typeface="Wingdings 2" pitchFamily="18" charset="2"/>
              <a:buChar char=""/>
              <a:tabLst/>
              <a:defRPr/>
            </a:pPr>
            <a:r>
              <a:rPr lang="es-MX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Estudios evolutivos cambios del ICT.</a:t>
            </a:r>
            <a:endParaRPr kumimoji="0" lang="es-MX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92100" marR="0" lvl="0" indent="-2921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70000"/>
              <a:buFont typeface="Wingdings 2" pitchFamily="18" charset="2"/>
              <a:buChar char=""/>
              <a:tabLst/>
              <a:defRPr/>
            </a:pPr>
            <a:r>
              <a:rPr kumimoji="0" lang="es-MX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 congestión pulmonar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500694" y="-24"/>
            <a:ext cx="1344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 x y us</a:t>
            </a:r>
            <a:endParaRPr lang="es-ES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Radiografias 069"/>
          <p:cNvPicPr>
            <a:picLocks noChangeAspect="1" noChangeArrowheads="1"/>
          </p:cNvPicPr>
          <p:nvPr/>
        </p:nvPicPr>
        <p:blipFill>
          <a:blip r:embed="rId3"/>
          <a:srcRect l="42815" t="40027" r="39371" b="38058"/>
          <a:stretch>
            <a:fillRect/>
          </a:stretch>
        </p:blipFill>
        <p:spPr bwMode="auto">
          <a:xfrm>
            <a:off x="3857620" y="3505200"/>
            <a:ext cx="3429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214282" y="4500570"/>
            <a:ext cx="3643306" cy="18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lvl="0" indent="-292100" algn="just">
              <a:lnSpc>
                <a:spcPct val="150000"/>
              </a:lnSpc>
              <a:buClr>
                <a:srgbClr val="FFFF00"/>
              </a:buClr>
              <a:buSzPct val="70000"/>
              <a:buFont typeface="Wingdings 2" pitchFamily="18" charset="2"/>
              <a:buChar char=""/>
              <a:defRPr/>
            </a:pPr>
            <a:r>
              <a:rPr lang="es-MX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Ecocardiograma</a:t>
            </a:r>
            <a:r>
              <a:rPr lang="es-MX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(Superior) con imagen </a:t>
            </a:r>
            <a:r>
              <a:rPr lang="es-MX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ecolúcida</a:t>
            </a:r>
            <a:r>
              <a:rPr lang="es-MX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entre las 2 hojas del pericardio (Líquido).</a:t>
            </a:r>
            <a:endParaRPr lang="es-ES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981075"/>
            <a:ext cx="7273925" cy="5456238"/>
          </a:xfrm>
          <a:prstGeom prst="rect">
            <a:avLst/>
          </a:prstGeom>
          <a:noFill/>
        </p:spPr>
      </p:pic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1887538" y="130175"/>
            <a:ext cx="582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DERRAME PERICARDICO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8"/>
          <p:cNvPicPr>
            <a:picLocks noChangeAspect="1" noChangeArrowheads="1"/>
          </p:cNvPicPr>
          <p:nvPr/>
        </p:nvPicPr>
        <p:blipFill>
          <a:blip r:embed="rId2"/>
          <a:srcRect l="2927" r="2388"/>
          <a:stretch>
            <a:fillRect/>
          </a:stretch>
        </p:blipFill>
        <p:spPr bwMode="auto">
          <a:xfrm>
            <a:off x="971550" y="1065213"/>
            <a:ext cx="6985000" cy="5532437"/>
          </a:xfrm>
          <a:prstGeom prst="rect">
            <a:avLst/>
          </a:prstGeom>
          <a:noFill/>
        </p:spPr>
      </p:pic>
      <p:sp>
        <p:nvSpPr>
          <p:cNvPr id="148483" name="Text Box 3"/>
          <p:cNvSpPr txBox="1">
            <a:spLocks noChangeArrowheads="1"/>
          </p:cNvSpPr>
          <p:nvPr/>
        </p:nvSpPr>
        <p:spPr bwMode="auto">
          <a:xfrm>
            <a:off x="1931988" y="157163"/>
            <a:ext cx="51609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DERRAME PERICARDICO</a:t>
            </a:r>
          </a:p>
          <a:p>
            <a:r>
              <a:rPr lang="es-MX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VISTA DE TRENDELENGURG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Pericarditis Constricti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214290"/>
            <a:ext cx="4429156" cy="64345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ChangeArrowheads="1"/>
          </p:cNvSpPr>
          <p:nvPr/>
        </p:nvSpPr>
        <p:spPr bwMode="auto">
          <a:xfrm>
            <a:off x="381000" y="1447800"/>
            <a:ext cx="2924175" cy="881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endParaRPr lang="es-ES_tradnl" sz="2400">
              <a:latin typeface="Times New Roman" pitchFamily="18" charset="0"/>
            </a:endParaRPr>
          </a:p>
          <a:p>
            <a:pPr eaLnBrk="0" hangingPunct="0"/>
            <a:r>
              <a:rPr lang="es-ES_tradnl" sz="2800" b="1">
                <a:solidFill>
                  <a:srgbClr val="FAFD00"/>
                </a:solidFill>
                <a:latin typeface="Arial" charset="0"/>
              </a:rPr>
              <a:t>			</a:t>
            </a:r>
            <a:endParaRPr lang="es-ES_tradnl" sz="2800" b="1">
              <a:latin typeface="Arial" charset="0"/>
            </a:endParaRPr>
          </a:p>
        </p:txBody>
      </p:sp>
      <p:pic>
        <p:nvPicPr>
          <p:cNvPr id="136195" name="Picture 3" descr="Diapositiv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85926"/>
            <a:ext cx="8572560" cy="3697299"/>
          </a:xfrm>
          <a:prstGeom prst="rect">
            <a:avLst/>
          </a:prstGeom>
          <a:noFill/>
        </p:spPr>
      </p:pic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1263650" y="904875"/>
            <a:ext cx="61863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Calcificación del pericardio</a:t>
            </a:r>
            <a:endParaRPr lang="es-E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981075"/>
            <a:ext cx="7345362" cy="5510213"/>
          </a:xfrm>
          <a:prstGeom prst="rect">
            <a:avLst/>
          </a:prstGeom>
          <a:noFill/>
        </p:spPr>
      </p:pic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1455738" y="195263"/>
            <a:ext cx="6788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PERICARDITIS  CALCIFICADA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tral Stenosis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900" y="1368425"/>
            <a:ext cx="3089275" cy="4119563"/>
          </a:xfrm>
          <a:prstGeom prst="rect">
            <a:avLst/>
          </a:prstGeom>
          <a:noFill/>
          <a:ln w="38100">
            <a:solidFill>
              <a:srgbClr val="B2B2B2"/>
            </a:solidFill>
            <a:miter lim="800000"/>
            <a:headEnd/>
            <a:tailEnd/>
          </a:ln>
        </p:spPr>
      </p:pic>
      <p:pic>
        <p:nvPicPr>
          <p:cNvPr id="6" name="Picture 9" descr="MR, AS, TR-multiple valve d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0363" y="1368425"/>
            <a:ext cx="4533900" cy="4117975"/>
          </a:xfrm>
          <a:prstGeom prst="rect">
            <a:avLst/>
          </a:prstGeom>
          <a:noFill/>
          <a:ln w="38100">
            <a:solidFill>
              <a:srgbClr val="B2B2B2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57158" y="1643050"/>
            <a:ext cx="38576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228600" algn="l"/>
              </a:tabLst>
            </a:pP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Dilatación segmentaria del vaso. </a:t>
            </a:r>
          </a:p>
          <a:p>
            <a:pPr>
              <a:tabLst>
                <a:tab pos="228600" algn="l"/>
              </a:tabLst>
            </a:pP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- fusiformes </a:t>
            </a:r>
            <a:r>
              <a:rPr lang="es-E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-</a:t>
            </a:r>
            <a:r>
              <a:rPr lang="es-ES" sz="2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saculares</a:t>
            </a:r>
            <a:r>
              <a:rPr lang="es-ES" sz="2000" b="0" i="1" dirty="0" smtClean="0">
                <a:latin typeface="Arial" pitchFamily="34" charset="0"/>
                <a:cs typeface="Arial" pitchFamily="34" charset="0"/>
              </a:rPr>
              <a:t>.</a:t>
            </a:r>
            <a:endParaRPr lang="es-ES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85720" y="2498725"/>
            <a:ext cx="4071966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-228600">
              <a:tabLst>
                <a:tab pos="1304925" algn="l"/>
              </a:tabLst>
            </a:pPr>
            <a:r>
              <a:rPr lang="es-ES" sz="2000" b="0" i="1" dirty="0" smtClean="0">
                <a:latin typeface="Arial" pitchFamily="34" charset="0"/>
                <a:cs typeface="Arial" pitchFamily="34" charset="0"/>
              </a:rPr>
              <a:t>             </a:t>
            </a: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Causas</a:t>
            </a:r>
          </a:p>
          <a:p>
            <a:pPr indent="-228600">
              <a:tabLst>
                <a:tab pos="1304925" algn="l"/>
              </a:tabLst>
            </a:pPr>
            <a:endParaRPr lang="es-E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indent="-228600" eaLnBrk="0" hangingPunct="0">
              <a:buFont typeface="Arial" pitchFamily="34" charset="0"/>
              <a:buChar char="•"/>
              <a:tabLst>
                <a:tab pos="1304925" algn="l"/>
              </a:tabLst>
            </a:pP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Arteriosescleróticos</a:t>
            </a:r>
            <a:endParaRPr lang="es-E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indent="-228600" eaLnBrk="0" hangingPunct="0">
              <a:buFont typeface="Arial" pitchFamily="34" charset="0"/>
              <a:buChar char="•"/>
              <a:tabLst>
                <a:tab pos="1304925" algn="l"/>
              </a:tabLst>
            </a:pP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Micóticos</a:t>
            </a: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 Son generalmente </a:t>
            </a:r>
            <a:r>
              <a:rPr lang="es-ES" sz="2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saculares</a:t>
            </a:r>
            <a:endParaRPr lang="es-ES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indent="-228600" eaLnBrk="0" hangingPunct="0">
              <a:buFont typeface="Arial" pitchFamily="34" charset="0"/>
              <a:buChar char="•"/>
              <a:tabLst>
                <a:tab pos="1304925" algn="l"/>
              </a:tabLst>
            </a:pP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Congénitos: </a:t>
            </a:r>
            <a:r>
              <a:rPr lang="es-E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scaso desarrollo de la muscular de la pared arterial (</a:t>
            </a:r>
            <a:r>
              <a:rPr lang="es-ES" sz="2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intracerebrales</a:t>
            </a: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 generalmente </a:t>
            </a:r>
            <a:r>
              <a:rPr lang="es-ES" sz="2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saculares</a:t>
            </a: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indent="-228600" eaLnBrk="0" hangingPunct="0">
              <a:buFont typeface="Arial" pitchFamily="34" charset="0"/>
              <a:buChar char="•"/>
              <a:tabLst>
                <a:tab pos="1304925" algn="l"/>
              </a:tabLst>
            </a:pP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Traumáticos</a:t>
            </a:r>
          </a:p>
          <a:p>
            <a:pPr indent="-228600" eaLnBrk="0" hangingPunct="0">
              <a:tabLst>
                <a:tab pos="1304925" algn="l"/>
              </a:tabLst>
            </a:pPr>
            <a:endParaRPr lang="es-ES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28596" y="357166"/>
            <a:ext cx="8229600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 cmpd="thickThin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Tx/>
              <a:buNone/>
              <a:tabLst/>
              <a:defRPr/>
            </a:pPr>
            <a:r>
              <a:rPr kumimoji="0" lang="es-419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Aorta</a:t>
            </a:r>
            <a:endParaRPr kumimoji="0" lang="es-E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14348" y="1285860"/>
            <a:ext cx="25221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Aneurismas Aórticos</a:t>
            </a:r>
            <a:endParaRPr lang="es-E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000760" y="1357298"/>
            <a:ext cx="2143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smtClean="0">
                <a:latin typeface="Arial" pitchFamily="34" charset="0"/>
                <a:cs typeface="Arial" pitchFamily="34" charset="0"/>
              </a:rPr>
              <a:t>Disección Aórtica</a:t>
            </a:r>
            <a:endParaRPr lang="es-E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572000" y="1785926"/>
            <a:ext cx="43577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Ruptura de la íntima (separación de la pared entre las partes interna y externas de la capa media. La pared intermedia es el </a:t>
            </a:r>
            <a:r>
              <a:rPr lang="es-ES" sz="2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flap</a:t>
            </a: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intimal</a:t>
            </a: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que se perfora distalmente conectando nuevamente con la luz del vaso. Se crea una doble luz</a:t>
            </a:r>
            <a:endParaRPr lang="es-E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786314" y="4143380"/>
            <a:ext cx="3768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 smtClean="0">
                <a:solidFill>
                  <a:srgbClr val="FFFF00"/>
                </a:solidFill>
                <a:cs typeface="Times New Roman" pitchFamily="18" charset="0"/>
              </a:rPr>
              <a:t>Clasificación</a:t>
            </a:r>
            <a:r>
              <a:rPr lang="pt-BR" dirty="0" smtClean="0">
                <a:solidFill>
                  <a:srgbClr val="FFFF00"/>
                </a:solidFill>
                <a:cs typeface="Times New Roman" pitchFamily="18" charset="0"/>
              </a:rPr>
              <a:t> de </a:t>
            </a:r>
            <a:r>
              <a:rPr lang="pt-BR" dirty="0" err="1" smtClean="0">
                <a:solidFill>
                  <a:srgbClr val="FFFF00"/>
                </a:solidFill>
                <a:cs typeface="Times New Roman" pitchFamily="18" charset="0"/>
              </a:rPr>
              <a:t>Bakey</a:t>
            </a:r>
            <a:r>
              <a:rPr lang="pt-BR" dirty="0" smtClean="0">
                <a:solidFill>
                  <a:srgbClr val="FFFF00"/>
                </a:solidFill>
                <a:cs typeface="Times New Roman" pitchFamily="18" charset="0"/>
              </a:rPr>
              <a:t> y Stanford 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6_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60350"/>
            <a:ext cx="8280400" cy="6192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SC012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33400"/>
            <a:ext cx="4051300" cy="4267200"/>
          </a:xfrm>
          <a:prstGeom prst="rect">
            <a:avLst/>
          </a:prstGeom>
          <a:noFill/>
        </p:spPr>
      </p:pic>
      <p:pic>
        <p:nvPicPr>
          <p:cNvPr id="23555" name="Picture 3" descr="DSC012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533400"/>
            <a:ext cx="3962400" cy="4267200"/>
          </a:xfrm>
          <a:prstGeom prst="rect">
            <a:avLst/>
          </a:prstGeom>
          <a:noFill/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676400" y="5029200"/>
            <a:ext cx="109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Tipo 1.</a:t>
            </a:r>
            <a:endParaRPr lang="es-ES">
              <a:solidFill>
                <a:srgbClr val="FFFF00"/>
              </a:solidFill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5943600" y="5029200"/>
            <a:ext cx="109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Tipo 3.</a:t>
            </a:r>
            <a:endParaRPr lang="es-ES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DSC00951"/>
          <p:cNvPicPr>
            <a:picLocks noChangeAspect="1" noChangeArrowheads="1"/>
          </p:cNvPicPr>
          <p:nvPr/>
        </p:nvPicPr>
        <p:blipFill>
          <a:blip r:embed="rId2"/>
          <a:srcRect l="15256" r="11319"/>
          <a:stretch>
            <a:fillRect/>
          </a:stretch>
        </p:blipFill>
        <p:spPr bwMode="auto">
          <a:xfrm>
            <a:off x="1143000" y="0"/>
            <a:ext cx="7086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DSC00978"/>
          <p:cNvPicPr>
            <a:picLocks noChangeAspect="1" noChangeArrowheads="1"/>
          </p:cNvPicPr>
          <p:nvPr/>
        </p:nvPicPr>
        <p:blipFill>
          <a:blip r:embed="rId2"/>
          <a:srcRect l="16733" r="21654"/>
          <a:stretch>
            <a:fillRect/>
          </a:stretch>
        </p:blipFill>
        <p:spPr bwMode="auto">
          <a:xfrm>
            <a:off x="1676400" y="0"/>
            <a:ext cx="5638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ChangeArrowheads="1"/>
          </p:cNvSpPr>
          <p:nvPr/>
        </p:nvSpPr>
        <p:spPr bwMode="auto">
          <a:xfrm>
            <a:off x="381000" y="1447800"/>
            <a:ext cx="2924175" cy="881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endParaRPr lang="es-ES_tradnl" sz="2400">
              <a:latin typeface="Times New Roman" pitchFamily="18" charset="0"/>
            </a:endParaRPr>
          </a:p>
          <a:p>
            <a:pPr eaLnBrk="0" hangingPunct="0"/>
            <a:r>
              <a:rPr lang="es-ES_tradnl" sz="2800" b="1">
                <a:solidFill>
                  <a:srgbClr val="FAFD00"/>
                </a:solidFill>
                <a:latin typeface="Arial" charset="0"/>
              </a:rPr>
              <a:t>			</a:t>
            </a:r>
            <a:endParaRPr lang="es-ES_tradnl" sz="2800" b="1">
              <a:latin typeface="Arial" charset="0"/>
            </a:endParaRPr>
          </a:p>
        </p:txBody>
      </p:sp>
      <p:pic>
        <p:nvPicPr>
          <p:cNvPr id="137219" name="Picture 3" descr="Diapositiv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219200"/>
            <a:ext cx="5867400" cy="5359400"/>
          </a:xfrm>
          <a:prstGeom prst="rect">
            <a:avLst/>
          </a:prstGeom>
          <a:noFill/>
        </p:spPr>
      </p:pic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2119313" y="219075"/>
            <a:ext cx="4916487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s-MX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ANEURISMA DE LA AORTA</a:t>
            </a:r>
            <a:endParaRPr lang="es-ES" sz="28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8"/>
          <p:cNvPicPr>
            <a:picLocks noChangeAspect="1" noChangeArrowheads="1"/>
          </p:cNvPicPr>
          <p:nvPr/>
        </p:nvPicPr>
        <p:blipFill>
          <a:blip r:embed="rId2"/>
          <a:srcRect l="8359" r="11015"/>
          <a:stretch>
            <a:fillRect/>
          </a:stretch>
        </p:blipFill>
        <p:spPr bwMode="auto">
          <a:xfrm>
            <a:off x="1692275" y="1125538"/>
            <a:ext cx="5832475" cy="5426075"/>
          </a:xfrm>
          <a:prstGeom prst="rect">
            <a:avLst/>
          </a:prstGeom>
          <a:noFill/>
        </p:spPr>
      </p:pic>
      <p:sp>
        <p:nvSpPr>
          <p:cNvPr id="150531" name="Text Box 3"/>
          <p:cNvSpPr txBox="1">
            <a:spLocks noChangeArrowheads="1"/>
          </p:cNvSpPr>
          <p:nvPr/>
        </p:nvSpPr>
        <p:spPr bwMode="auto">
          <a:xfrm>
            <a:off x="1600200" y="266700"/>
            <a:ext cx="6203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ANEURISMA DE LA AORTA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DSC00976"/>
          <p:cNvPicPr>
            <a:picLocks noChangeAspect="1" noChangeArrowheads="1"/>
          </p:cNvPicPr>
          <p:nvPr/>
        </p:nvPicPr>
        <p:blipFill>
          <a:blip r:embed="rId2"/>
          <a:srcRect l="21161" t="7217" r="20670"/>
          <a:stretch>
            <a:fillRect/>
          </a:stretch>
        </p:blipFill>
        <p:spPr bwMode="auto">
          <a:xfrm>
            <a:off x="1371600" y="0"/>
            <a:ext cx="6400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DSC012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14400"/>
            <a:ext cx="4191000" cy="4724400"/>
          </a:xfrm>
          <a:prstGeom prst="rect">
            <a:avLst/>
          </a:prstGeom>
          <a:noFill/>
        </p:spPr>
      </p:pic>
      <p:pic>
        <p:nvPicPr>
          <p:cNvPr id="21508" name="Picture 4" descr="DSC012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914400"/>
            <a:ext cx="3886200" cy="4648200"/>
          </a:xfrm>
          <a:prstGeom prst="rect">
            <a:avLst/>
          </a:prstGeom>
          <a:noFill/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3352800" y="5791200"/>
            <a:ext cx="2774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Aneurisma Sacular.</a:t>
            </a:r>
            <a:endParaRPr lang="es-ES">
              <a:solidFill>
                <a:srgbClr val="FFFF00"/>
              </a:solidFill>
            </a:endParaRPr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3276600" y="2924175"/>
            <a:ext cx="1223963" cy="295275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 flipH="1">
            <a:off x="5435600" y="2636838"/>
            <a:ext cx="792163" cy="3240087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 descr="US Vasos Abdominales 1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12000"/>
          </a:blip>
          <a:stretch>
            <a:fillRect/>
          </a:stretch>
        </p:blipFill>
        <p:spPr>
          <a:xfrm>
            <a:off x="0" y="0"/>
            <a:ext cx="5287932" cy="3500462"/>
          </a:xfrm>
          <a:noFill/>
        </p:spPr>
      </p:pic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3832914" y="3284528"/>
          <a:ext cx="5311086" cy="3573472"/>
        </p:xfrm>
        <a:graphic>
          <a:graphicData uri="http://schemas.openxmlformats.org/presentationml/2006/ole">
            <p:oleObj spid="_x0000_s2050" name="Fotografía de Photo Editor" r:id="rId4" imgW="5858693" imgH="314285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DSC01446"/>
          <p:cNvPicPr>
            <a:picLocks noChangeAspect="1" noChangeArrowheads="1"/>
          </p:cNvPicPr>
          <p:nvPr/>
        </p:nvPicPr>
        <p:blipFill>
          <a:blip r:embed="rId2" cstate="print"/>
          <a:srcRect l="10941" r="8144"/>
          <a:stretch>
            <a:fillRect/>
          </a:stretch>
        </p:blipFill>
        <p:spPr bwMode="auto">
          <a:xfrm>
            <a:off x="4500563" y="1125538"/>
            <a:ext cx="4643437" cy="5168900"/>
          </a:xfrm>
          <a:prstGeom prst="rect">
            <a:avLst/>
          </a:prstGeom>
          <a:noFill/>
        </p:spPr>
      </p:pic>
      <p:pic>
        <p:nvPicPr>
          <p:cNvPr id="68615" name="Picture 7" descr="SANY01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125538"/>
            <a:ext cx="4249737" cy="5183187"/>
          </a:xfrm>
          <a:prstGeom prst="rect">
            <a:avLst/>
          </a:prstGeom>
          <a:noFill/>
        </p:spPr>
      </p:pic>
      <p:sp>
        <p:nvSpPr>
          <p:cNvPr id="68619" name="Line 11"/>
          <p:cNvSpPr>
            <a:spLocks noChangeShapeType="1"/>
          </p:cNvSpPr>
          <p:nvPr/>
        </p:nvSpPr>
        <p:spPr bwMode="auto">
          <a:xfrm flipH="1">
            <a:off x="3276600" y="3284538"/>
            <a:ext cx="43180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68620" name="Line 12"/>
          <p:cNvSpPr>
            <a:spLocks noChangeShapeType="1"/>
          </p:cNvSpPr>
          <p:nvPr/>
        </p:nvSpPr>
        <p:spPr bwMode="auto">
          <a:xfrm flipH="1">
            <a:off x="7524750" y="3716338"/>
            <a:ext cx="57626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>
            <a:lum contrast="18000"/>
          </a:blip>
          <a:srcRect/>
          <a:stretch>
            <a:fillRect/>
          </a:stretch>
        </p:blipFill>
        <p:spPr bwMode="auto">
          <a:xfrm>
            <a:off x="609600" y="673100"/>
            <a:ext cx="8001000" cy="3332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>
            <a:lum contrast="24000"/>
          </a:blip>
          <a:srcRect/>
          <a:stretch>
            <a:fillRect/>
          </a:stretch>
        </p:blipFill>
        <p:spPr bwMode="auto">
          <a:xfrm>
            <a:off x="2236788" y="4005263"/>
            <a:ext cx="2263775" cy="2852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9748" name="Picture 4"/>
          <p:cNvPicPr>
            <a:picLocks noChangeAspect="1" noChangeArrowheads="1"/>
          </p:cNvPicPr>
          <p:nvPr/>
        </p:nvPicPr>
        <p:blipFill>
          <a:blip r:embed="rId4">
            <a:lum bright="-6000" contrast="24000"/>
          </a:blip>
          <a:srcRect/>
          <a:stretch>
            <a:fillRect/>
          </a:stretch>
        </p:blipFill>
        <p:spPr bwMode="auto">
          <a:xfrm>
            <a:off x="4500563" y="4005263"/>
            <a:ext cx="1979612" cy="286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9751" name="Text Box 7"/>
          <p:cNvSpPr txBox="1">
            <a:spLocks noChangeArrowheads="1"/>
          </p:cNvSpPr>
          <p:nvPr/>
        </p:nvSpPr>
        <p:spPr bwMode="auto">
          <a:xfrm>
            <a:off x="684213" y="185718"/>
            <a:ext cx="7704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Aneurisma extenso parcialmente </a:t>
            </a:r>
            <a:r>
              <a:rPr lang="es-MX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trombosado</a:t>
            </a:r>
            <a:endParaRPr lang="es-E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3" name="Picture 3" descr="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1428736"/>
            <a:ext cx="3979862" cy="5256212"/>
          </a:xfrm>
          <a:prstGeom prst="rect">
            <a:avLst/>
          </a:prstGeom>
          <a:noFill/>
        </p:spPr>
      </p:pic>
      <p:sp>
        <p:nvSpPr>
          <p:cNvPr id="174084" name="Text Box 4"/>
          <p:cNvSpPr txBox="1">
            <a:spLocks noChangeArrowheads="1"/>
          </p:cNvSpPr>
          <p:nvPr/>
        </p:nvSpPr>
        <p:spPr bwMode="auto">
          <a:xfrm>
            <a:off x="177771" y="357166"/>
            <a:ext cx="8966229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es-ES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ES" sz="2000" b="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AngioTAC</a:t>
            </a:r>
            <a:r>
              <a:rPr lang="es-ES" sz="2000" b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b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s-ES" sz="2000" b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RS). Aorta abdominal dilatada y tortuosa de aspecto aneurismático.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 descr="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285860"/>
            <a:ext cx="5324479" cy="5212537"/>
          </a:xfrm>
          <a:prstGeom prst="rect">
            <a:avLst/>
          </a:prstGeom>
          <a:noFill/>
        </p:spPr>
      </p:pic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1357290" y="285728"/>
            <a:ext cx="657226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0" dirty="0">
                <a:solidFill>
                  <a:srgbClr val="FFFF00"/>
                </a:solidFill>
              </a:rPr>
              <a:t>Hombre de 65 años con una masa pulsátil en epigastrio.</a:t>
            </a:r>
          </a:p>
          <a:p>
            <a:pPr>
              <a:spcBef>
                <a:spcPct val="50000"/>
              </a:spcBef>
            </a:pPr>
            <a:endParaRPr lang="es-ES" b="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785794"/>
            <a:ext cx="7143800" cy="5667636"/>
          </a:xfrm>
          <a:prstGeom prst="rect">
            <a:avLst/>
          </a:prstGeom>
          <a:noFill/>
        </p:spPr>
      </p:pic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2000232" y="285728"/>
            <a:ext cx="528638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2000" b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Paciente de 78 años con una masa pulsátil en el abdomen. </a:t>
            </a:r>
          </a:p>
          <a:p>
            <a:endParaRPr lang="es-ES" sz="2000" b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00" y="122238"/>
            <a:ext cx="8748713" cy="5038725"/>
          </a:xfrm>
          <a:prstGeom prst="rect">
            <a:avLst/>
          </a:prstGeom>
          <a:noFill/>
        </p:spPr>
      </p:pic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395288" y="5214950"/>
            <a:ext cx="8748712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es-ES" b="0" dirty="0">
                <a:solidFill>
                  <a:srgbClr val="FFFF00"/>
                </a:solidFill>
              </a:rPr>
              <a:t>Paciente de 68 años con dolor lumbar intenso y masa abdominal pulsátil. </a:t>
            </a:r>
          </a:p>
          <a:p>
            <a:pPr algn="just"/>
            <a:r>
              <a:rPr lang="es-ES" b="0" dirty="0">
                <a:solidFill>
                  <a:srgbClr val="FFFF00"/>
                </a:solidFill>
              </a:rPr>
              <a:t>A. </a:t>
            </a:r>
            <a:r>
              <a:rPr lang="es-ES" b="0" dirty="0" err="1">
                <a:solidFill>
                  <a:srgbClr val="FFFF00"/>
                </a:solidFill>
              </a:rPr>
              <a:t>AngioTAC</a:t>
            </a:r>
            <a:r>
              <a:rPr lang="es-ES" b="0" dirty="0">
                <a:solidFill>
                  <a:srgbClr val="FFFF00"/>
                </a:solidFill>
              </a:rPr>
              <a:t>. Gran aneurisma parcialmente </a:t>
            </a:r>
            <a:r>
              <a:rPr lang="es-ES" b="0" dirty="0" err="1">
                <a:solidFill>
                  <a:srgbClr val="FFFF00"/>
                </a:solidFill>
              </a:rPr>
              <a:t>trombosado</a:t>
            </a:r>
            <a:r>
              <a:rPr lang="es-ES" b="0" dirty="0">
                <a:solidFill>
                  <a:srgbClr val="FFFF00"/>
                </a:solidFill>
              </a:rPr>
              <a:t> que erosiona el cuerpo vertebral vecino y desplaza al RI, que está atrófico.</a:t>
            </a:r>
          </a:p>
          <a:p>
            <a:pPr algn="just"/>
            <a:r>
              <a:rPr lang="es-ES" b="0" dirty="0">
                <a:solidFill>
                  <a:srgbClr val="FFFF00"/>
                </a:solidFill>
              </a:rPr>
              <a:t>B. </a:t>
            </a:r>
            <a:r>
              <a:rPr lang="es-ES" b="0" dirty="0" err="1">
                <a:solidFill>
                  <a:srgbClr val="FFFF00"/>
                </a:solidFill>
              </a:rPr>
              <a:t>AngioTAC</a:t>
            </a:r>
            <a:r>
              <a:rPr lang="es-ES" b="0" dirty="0">
                <a:solidFill>
                  <a:srgbClr val="FFFF00"/>
                </a:solidFill>
              </a:rPr>
              <a:t> 3D (RV). RS. Se demuestra un </a:t>
            </a:r>
            <a:r>
              <a:rPr lang="es-ES" b="0" dirty="0" err="1">
                <a:solidFill>
                  <a:srgbClr val="FFFF00"/>
                </a:solidFill>
              </a:rPr>
              <a:t>seudoaneurisma</a:t>
            </a:r>
            <a:r>
              <a:rPr lang="es-ES" b="0" dirty="0">
                <a:solidFill>
                  <a:srgbClr val="FFFF00"/>
                </a:solidFill>
              </a:rPr>
              <a:t> de la aorta abdominal con destrucción de vértebras vecinas.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ChangeArrowheads="1"/>
          </p:cNvSpPr>
          <p:nvPr/>
        </p:nvSpPr>
        <p:spPr bwMode="auto">
          <a:xfrm>
            <a:off x="381000" y="1447800"/>
            <a:ext cx="2924175" cy="881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endParaRPr lang="es-ES_tradnl" sz="2400">
              <a:latin typeface="Times New Roman" pitchFamily="18" charset="0"/>
            </a:endParaRPr>
          </a:p>
          <a:p>
            <a:pPr eaLnBrk="0" hangingPunct="0"/>
            <a:r>
              <a:rPr lang="es-ES_tradnl" sz="2800" b="1">
                <a:solidFill>
                  <a:srgbClr val="FAFD00"/>
                </a:solidFill>
                <a:latin typeface="Arial" charset="0"/>
              </a:rPr>
              <a:t>			</a:t>
            </a:r>
            <a:endParaRPr lang="es-ES_tradnl" sz="2800" b="1">
              <a:latin typeface="Arial" charset="0"/>
            </a:endParaRPr>
          </a:p>
        </p:txBody>
      </p:sp>
      <p:pic>
        <p:nvPicPr>
          <p:cNvPr id="139267" name="Picture 3" descr="Diapositiv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219200"/>
            <a:ext cx="5791200" cy="5375275"/>
          </a:xfrm>
          <a:prstGeom prst="rect">
            <a:avLst/>
          </a:prstGeom>
          <a:noFill/>
        </p:spPr>
      </p:pic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2508250" y="371475"/>
            <a:ext cx="3681413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s-MX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ANEURISMA DEL VI</a:t>
            </a:r>
            <a:endParaRPr lang="es-ES" sz="28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2643182"/>
            <a:ext cx="5214974" cy="3911800"/>
          </a:xfrm>
          <a:prstGeom prst="rect">
            <a:avLst/>
          </a:prstGeom>
          <a:noFill/>
        </p:spPr>
      </p:pic>
      <p:sp>
        <p:nvSpPr>
          <p:cNvPr id="3" name="1 Título"/>
          <p:cNvSpPr txBox="1">
            <a:spLocks/>
          </p:cNvSpPr>
          <p:nvPr/>
        </p:nvSpPr>
        <p:spPr bwMode="auto">
          <a:xfrm>
            <a:off x="428596" y="214313"/>
            <a:ext cx="8429654" cy="14287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/>
            </a:r>
            <a:br>
              <a:rPr kumimoji="0" lang="es-ES" sz="4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s-ES" sz="4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Elementos introductorios a la clase siguiente:</a:t>
            </a:r>
            <a:br>
              <a:rPr kumimoji="0" lang="es-ES" sz="4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</a:br>
            <a:endParaRPr kumimoji="0" lang="es-ES" sz="4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42910" y="1966919"/>
            <a:ext cx="8215370" cy="181588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180975" algn="l"/>
              </a:tabLst>
            </a:pPr>
            <a:r>
              <a:rPr kumimoji="0" lang="es-E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Insuficiencia cardiaca.</a:t>
            </a:r>
            <a:endParaRPr lang="es-ES" sz="2800" dirty="0" smtClean="0">
              <a:solidFill>
                <a:srgbClr val="FFFF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180975" algn="l"/>
              </a:tabLst>
            </a:pPr>
            <a:r>
              <a:rPr kumimoji="0" lang="es-E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Pericardio</a:t>
            </a:r>
            <a:r>
              <a:rPr kumimoji="0" lang="es-E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s-ES" sz="2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180975" algn="l"/>
              </a:tabLst>
            </a:pPr>
            <a:r>
              <a:rPr kumimoji="0" lang="es-E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Afecciones de los grandes vasos arteriales: aorta</a:t>
            </a:r>
            <a:endParaRPr lang="es-E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857356" y="500042"/>
            <a:ext cx="5214974" cy="830997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 cmpd="thickThin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419" sz="4800" dirty="0" smtClean="0">
                <a:solidFill>
                  <a:srgbClr val="FFFF00"/>
                </a:solidFill>
                <a:latin typeface="Candara" pitchFamily="34" charset="0"/>
              </a:rPr>
              <a:t>Sumario</a:t>
            </a:r>
            <a:endParaRPr lang="es-ES" sz="4800" dirty="0">
              <a:solidFill>
                <a:srgbClr val="FFFF00"/>
              </a:solidFill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71538" y="282339"/>
            <a:ext cx="7500990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 cmpd="thickThin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Insuficiencia cardiaca</a:t>
            </a:r>
          </a:p>
        </p:txBody>
      </p:sp>
      <p:sp>
        <p:nvSpPr>
          <p:cNvPr id="4" name="3 Rectángulo"/>
          <p:cNvSpPr/>
          <p:nvPr/>
        </p:nvSpPr>
        <p:spPr>
          <a:xfrm>
            <a:off x="500034" y="1643050"/>
            <a:ext cx="84296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La insuficiencia cardiaca congestiva se produce por una deficiencia en la contractibilidad del corazón izquierdo que afecta de manera secundaria al derecho.</a:t>
            </a:r>
            <a:endParaRPr lang="es-ES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85786" y="3571876"/>
            <a:ext cx="2888932" cy="40011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Causas más frecuentes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572000" y="3286124"/>
            <a:ext cx="24288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Coronariopatías</a:t>
            </a:r>
          </a:p>
          <a:p>
            <a:pPr algn="just">
              <a:buFont typeface="Wingdings" pitchFamily="2" charset="2"/>
              <a:buChar char="v"/>
            </a:pP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Hipertensión</a:t>
            </a:r>
          </a:p>
          <a:p>
            <a:pPr algn="just">
              <a:buFont typeface="Wingdings" pitchFamily="2" charset="2"/>
              <a:buChar char="v"/>
            </a:pP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Reumatismo</a:t>
            </a:r>
          </a:p>
          <a:p>
            <a:pPr algn="just">
              <a:buFont typeface="Wingdings" pitchFamily="2" charset="2"/>
              <a:buChar char="v"/>
            </a:pPr>
            <a:r>
              <a:rPr lang="es-ES" sz="2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Miocardiopatías</a:t>
            </a:r>
            <a:endParaRPr lang="es-E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28596" y="4857760"/>
            <a:ext cx="85011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La insuficiencia primaria del corazón derecho es propia de enfermedades congénitas y del </a:t>
            </a:r>
            <a:r>
              <a:rPr lang="es-ES" sz="2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cor</a:t>
            </a: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pulmonar crónico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5" name="Rectangle 5"/>
          <p:cNvSpPr>
            <a:spLocks noChangeArrowheads="1"/>
          </p:cNvSpPr>
          <p:nvPr/>
        </p:nvSpPr>
        <p:spPr bwMode="auto">
          <a:xfrm>
            <a:off x="285720" y="2000240"/>
            <a:ext cx="27146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Cardiomegalia moderada o extensa.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Pueden observarse signos de crecimiento de cavidades en dependencia de su origen.</a:t>
            </a:r>
            <a:b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es-E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DSC01374"/>
          <p:cNvPicPr>
            <a:picLocks noChangeAspect="1" noChangeArrowheads="1"/>
          </p:cNvPicPr>
          <p:nvPr/>
        </p:nvPicPr>
        <p:blipFill>
          <a:blip r:embed="rId2"/>
          <a:srcRect l="19685" t="11154" r="6398"/>
          <a:stretch>
            <a:fillRect/>
          </a:stretch>
        </p:blipFill>
        <p:spPr bwMode="auto">
          <a:xfrm>
            <a:off x="2907489" y="642918"/>
            <a:ext cx="6236511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357158" y="1285860"/>
            <a:ext cx="2518639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 cmpd="thickThin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indent="-3429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defRPr/>
            </a:pPr>
            <a:r>
              <a:rPr lang="es-E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CORAZÓN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8" name="Rectangle 4"/>
          <p:cNvSpPr>
            <a:spLocks noChangeArrowheads="1"/>
          </p:cNvSpPr>
          <p:nvPr/>
        </p:nvSpPr>
        <p:spPr bwMode="auto">
          <a:xfrm>
            <a:off x="428596" y="1285860"/>
            <a:ext cx="385765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Signos </a:t>
            </a:r>
            <a:r>
              <a:rPr lang="es-ES" sz="2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Rx.</a:t>
            </a:r>
            <a:endParaRPr lang="es-E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Fase intersticial: presión Superior a 25 mm </a:t>
            </a:r>
            <a:r>
              <a:rPr lang="es-ES" sz="2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Hg.</a:t>
            </a:r>
            <a:endParaRPr lang="es-E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s-ES" sz="2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Aument</a:t>
            </a: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tamañode</a:t>
            </a: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los </a:t>
            </a:r>
            <a:r>
              <a:rPr lang="es-ES" sz="2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Hilios</a:t>
            </a: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Borrosidad de los márgenes vasculares </a:t>
            </a:r>
            <a:r>
              <a:rPr lang="es-ES" sz="2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hiliares</a:t>
            </a:r>
            <a:endParaRPr lang="es-E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Líneas de </a:t>
            </a:r>
            <a:r>
              <a:rPr lang="es-ES" sz="2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Kerley.A</a:t>
            </a: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B, C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s-ES" sz="2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Cisuritis</a:t>
            </a: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Redistribución vascular.</a:t>
            </a:r>
            <a:endParaRPr lang="es-ES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571736" y="214290"/>
            <a:ext cx="4801314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 cmpd="thickThin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indent="-3429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defRPr/>
            </a:pPr>
            <a:r>
              <a:rPr lang="es-E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campos pulmonares </a:t>
            </a:r>
          </a:p>
        </p:txBody>
      </p:sp>
      <p:pic>
        <p:nvPicPr>
          <p:cNvPr id="5" name="Picture 2" descr="DSC012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928670"/>
            <a:ext cx="4605338" cy="492922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undición">
  <a:themeElements>
    <a:clrScheme name="Urban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Fundición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undició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159</TotalTime>
  <Words>644</Words>
  <Application>Microsoft Office PowerPoint</Application>
  <PresentationFormat>Presentación en pantalla (4:3)</PresentationFormat>
  <Paragraphs>132</Paragraphs>
  <Slides>45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47" baseType="lpstr">
      <vt:lpstr>Fundición</vt:lpstr>
      <vt:lpstr>Fotografía de Photo Editor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INSUFICIENCIA CARDIACA</vt:lpstr>
      <vt:lpstr>Diapositiva 22</vt:lpstr>
      <vt:lpstr>PERICARDITIS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Leticia Munoz</dc:creator>
  <cp:lastModifiedBy>Leticia Munoz</cp:lastModifiedBy>
  <cp:revision>25</cp:revision>
  <dcterms:created xsi:type="dcterms:W3CDTF">2018-10-28T22:54:20Z</dcterms:created>
  <dcterms:modified xsi:type="dcterms:W3CDTF">2018-10-30T03:20:25Z</dcterms:modified>
</cp:coreProperties>
</file>