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7"/>
  </p:notesMasterIdLst>
  <p:sldIdLst>
    <p:sldId id="365" r:id="rId2"/>
    <p:sldId id="257" r:id="rId3"/>
    <p:sldId id="370" r:id="rId4"/>
    <p:sldId id="372" r:id="rId5"/>
    <p:sldId id="373" r:id="rId6"/>
    <p:sldId id="374" r:id="rId7"/>
    <p:sldId id="375" r:id="rId8"/>
    <p:sldId id="376" r:id="rId9"/>
    <p:sldId id="442" r:id="rId10"/>
    <p:sldId id="391" r:id="rId11"/>
    <p:sldId id="380" r:id="rId12"/>
    <p:sldId id="443" r:id="rId13"/>
    <p:sldId id="396" r:id="rId14"/>
    <p:sldId id="397" r:id="rId15"/>
    <p:sldId id="398" r:id="rId16"/>
    <p:sldId id="400" r:id="rId17"/>
    <p:sldId id="401" r:id="rId18"/>
    <p:sldId id="402" r:id="rId19"/>
    <p:sldId id="404" r:id="rId20"/>
    <p:sldId id="445" r:id="rId21"/>
    <p:sldId id="405" r:id="rId22"/>
    <p:sldId id="444" r:id="rId23"/>
    <p:sldId id="409" r:id="rId24"/>
    <p:sldId id="395" r:id="rId25"/>
    <p:sldId id="446" r:id="rId26"/>
    <p:sldId id="447" r:id="rId27"/>
    <p:sldId id="403" r:id="rId28"/>
    <p:sldId id="408" r:id="rId29"/>
    <p:sldId id="448" r:id="rId30"/>
    <p:sldId id="412" r:id="rId31"/>
    <p:sldId id="414" r:id="rId32"/>
    <p:sldId id="415" r:id="rId33"/>
    <p:sldId id="454" r:id="rId34"/>
    <p:sldId id="455" r:id="rId35"/>
    <p:sldId id="456" r:id="rId36"/>
    <p:sldId id="458" r:id="rId37"/>
    <p:sldId id="457" r:id="rId38"/>
    <p:sldId id="451" r:id="rId39"/>
    <p:sldId id="392" r:id="rId40"/>
    <p:sldId id="452" r:id="rId41"/>
    <p:sldId id="453" r:id="rId42"/>
    <p:sldId id="438" r:id="rId43"/>
    <p:sldId id="441" r:id="rId44"/>
    <p:sldId id="371" r:id="rId45"/>
    <p:sldId id="369" r:id="rId4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3A537"/>
    <a:srgbClr val="99CB38"/>
    <a:srgbClr val="FFE39C"/>
    <a:srgbClr val="F790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12" autoAdjust="0"/>
    <p:restoredTop sz="82771" autoAdjust="0"/>
  </p:normalViewPr>
  <p:slideViewPr>
    <p:cSldViewPr snapToGrid="0">
      <p:cViewPr varScale="1">
        <p:scale>
          <a:sx n="45" d="100"/>
          <a:sy n="45" d="100"/>
        </p:scale>
        <p:origin x="-859" y="-72"/>
      </p:cViewPr>
      <p:guideLst>
        <p:guide orient="horz" pos="2160"/>
        <p:guide pos="3840"/>
      </p:guideLst>
    </p:cSldViewPr>
  </p:slideViewPr>
  <p:notesTextViewPr>
    <p:cViewPr>
      <p:scale>
        <a:sx n="1" d="1"/>
        <a:sy n="1" d="1"/>
      </p:scale>
      <p:origin x="0" y="0"/>
    </p:cViewPr>
  </p:notesTextViewPr>
  <p:notesViewPr>
    <p:cSldViewPr snapToGrid="0">
      <p:cViewPr varScale="1">
        <p:scale>
          <a:sx n="59" d="100"/>
          <a:sy n="59" d="100"/>
        </p:scale>
        <p:origin x="-25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1C62B-4098-45FC-ACCE-CED7DC1721C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S"/>
        </a:p>
      </dgm:t>
    </dgm:pt>
    <dgm:pt modelId="{91492267-7296-4030-A5BD-F85F0AD00C2A}">
      <dgm:prSet phldrT="[Text]"/>
      <dgm:spPr/>
      <dgm:t>
        <a:bodyPr/>
        <a:lstStyle/>
        <a:p>
          <a:r>
            <a:rPr lang="es-ES_tradnl" b="1" dirty="0" smtClean="0"/>
            <a:t>Principios de la evaluación del aprendizaje</a:t>
          </a:r>
          <a:endParaRPr lang="es-ES" dirty="0"/>
        </a:p>
      </dgm:t>
    </dgm:pt>
    <dgm:pt modelId="{2A8D8B50-E648-4F27-ADAD-EF08A2F8D3EB}" type="parTrans" cxnId="{E7C08978-F8A3-4856-B6B0-4B6269094DDB}">
      <dgm:prSet/>
      <dgm:spPr/>
      <dgm:t>
        <a:bodyPr/>
        <a:lstStyle/>
        <a:p>
          <a:endParaRPr lang="es-ES"/>
        </a:p>
      </dgm:t>
    </dgm:pt>
    <dgm:pt modelId="{749DB4B0-4823-49FC-AEB2-F75038847ADD}" type="sibTrans" cxnId="{E7C08978-F8A3-4856-B6B0-4B6269094DDB}">
      <dgm:prSet/>
      <dgm:spPr/>
      <dgm:t>
        <a:bodyPr/>
        <a:lstStyle/>
        <a:p>
          <a:endParaRPr lang="es-ES"/>
        </a:p>
      </dgm:t>
    </dgm:pt>
    <dgm:pt modelId="{214E5AB8-1B8B-4141-960E-D9208CDDC2B9}">
      <dgm:prSet phldrT="[Text]" custT="1"/>
      <dgm:spPr/>
      <dgm:t>
        <a:bodyPr/>
        <a:lstStyle/>
        <a:p>
          <a:r>
            <a:rPr lang="es-ES_tradnl" altLang="es-ES" sz="2400" dirty="0" smtClean="0"/>
            <a:t>Objetividad</a:t>
          </a:r>
          <a:endParaRPr lang="es-ES" sz="2400" dirty="0"/>
        </a:p>
      </dgm:t>
    </dgm:pt>
    <dgm:pt modelId="{92B4307C-1E7D-4DE3-A2B3-D35F429588EF}" type="parTrans" cxnId="{84FCC582-2768-4EBB-AD1A-962EE95C40CC}">
      <dgm:prSet/>
      <dgm:spPr/>
      <dgm:t>
        <a:bodyPr/>
        <a:lstStyle/>
        <a:p>
          <a:endParaRPr lang="es-ES"/>
        </a:p>
      </dgm:t>
    </dgm:pt>
    <dgm:pt modelId="{21F07028-2012-4BBB-A22E-CEBDADC4BC5E}" type="sibTrans" cxnId="{84FCC582-2768-4EBB-AD1A-962EE95C40CC}">
      <dgm:prSet/>
      <dgm:spPr/>
      <dgm:t>
        <a:bodyPr/>
        <a:lstStyle/>
        <a:p>
          <a:endParaRPr lang="es-ES"/>
        </a:p>
      </dgm:t>
    </dgm:pt>
    <dgm:pt modelId="{7E6B1B0C-1B92-44FD-B649-3FEDD681822C}">
      <dgm:prSet custT="1"/>
      <dgm:spPr/>
      <dgm:t>
        <a:bodyPr/>
        <a:lstStyle/>
        <a:p>
          <a:r>
            <a:rPr lang="es-ES_tradnl" altLang="es-ES" sz="2400" dirty="0" smtClean="0"/>
            <a:t>Confiabilidad</a:t>
          </a:r>
          <a:endParaRPr lang="es-ES_tradnl" altLang="es-ES" sz="2400" dirty="0"/>
        </a:p>
      </dgm:t>
    </dgm:pt>
    <dgm:pt modelId="{55E152F5-97A1-437C-930C-17F8333F25D4}" type="parTrans" cxnId="{5C1199BE-11FF-47A2-8AAE-D54CF882C8C5}">
      <dgm:prSet/>
      <dgm:spPr/>
      <dgm:t>
        <a:bodyPr/>
        <a:lstStyle/>
        <a:p>
          <a:endParaRPr lang="es-ES"/>
        </a:p>
      </dgm:t>
    </dgm:pt>
    <dgm:pt modelId="{64A37E54-67A5-4022-83C7-63715372406E}" type="sibTrans" cxnId="{5C1199BE-11FF-47A2-8AAE-D54CF882C8C5}">
      <dgm:prSet/>
      <dgm:spPr/>
      <dgm:t>
        <a:bodyPr/>
        <a:lstStyle/>
        <a:p>
          <a:endParaRPr lang="es-ES"/>
        </a:p>
      </dgm:t>
    </dgm:pt>
    <dgm:pt modelId="{E0457714-9554-46BF-A521-4E3AEB9332CA}">
      <dgm:prSet custT="1"/>
      <dgm:spPr/>
      <dgm:t>
        <a:bodyPr/>
        <a:lstStyle/>
        <a:p>
          <a:r>
            <a:rPr lang="es-ES_tradnl" altLang="es-ES" sz="2400" dirty="0" smtClean="0"/>
            <a:t>Validez</a:t>
          </a:r>
        </a:p>
      </dgm:t>
    </dgm:pt>
    <dgm:pt modelId="{16A20B83-B74D-4BDA-8323-BEE099571CFA}" type="parTrans" cxnId="{F7CF5ECF-9526-45C5-A772-5D656B0B57B9}">
      <dgm:prSet/>
      <dgm:spPr/>
      <dgm:t>
        <a:bodyPr/>
        <a:lstStyle/>
        <a:p>
          <a:endParaRPr lang="es-ES"/>
        </a:p>
      </dgm:t>
    </dgm:pt>
    <dgm:pt modelId="{43592F29-F10B-4DB6-B8C9-C2C63F09F199}" type="sibTrans" cxnId="{F7CF5ECF-9526-45C5-A772-5D656B0B57B9}">
      <dgm:prSet/>
      <dgm:spPr/>
      <dgm:t>
        <a:bodyPr/>
        <a:lstStyle/>
        <a:p>
          <a:endParaRPr lang="es-ES"/>
        </a:p>
      </dgm:t>
    </dgm:pt>
    <dgm:pt modelId="{66071895-CB76-469B-8259-D54792DF0BBF}">
      <dgm:prSet custT="1"/>
      <dgm:spPr/>
      <dgm:t>
        <a:bodyPr/>
        <a:lstStyle/>
        <a:p>
          <a:r>
            <a:rPr lang="es-ES_tradnl" altLang="es-ES" sz="2400" dirty="0" smtClean="0"/>
            <a:t>Autenticidad</a:t>
          </a:r>
          <a:endParaRPr lang="es-ES" altLang="es-ES" sz="2400" dirty="0"/>
        </a:p>
      </dgm:t>
    </dgm:pt>
    <dgm:pt modelId="{DD59EC91-0054-4D34-AC1B-79FCC39650D3}" type="parTrans" cxnId="{236689D4-12BE-468A-B647-83B347C8B319}">
      <dgm:prSet/>
      <dgm:spPr/>
      <dgm:t>
        <a:bodyPr/>
        <a:lstStyle/>
        <a:p>
          <a:endParaRPr lang="es-ES"/>
        </a:p>
      </dgm:t>
    </dgm:pt>
    <dgm:pt modelId="{7E5D91C2-4ECF-40AE-BF4C-7393A044F430}" type="sibTrans" cxnId="{236689D4-12BE-468A-B647-83B347C8B319}">
      <dgm:prSet/>
      <dgm:spPr/>
      <dgm:t>
        <a:bodyPr/>
        <a:lstStyle/>
        <a:p>
          <a:endParaRPr lang="es-ES"/>
        </a:p>
      </dgm:t>
    </dgm:pt>
    <dgm:pt modelId="{EA6D4D13-D86A-415B-87A9-24E3A2CDBBFD}" type="pres">
      <dgm:prSet presAssocID="{D301C62B-4098-45FC-ACCE-CED7DC1721C3}" presName="composite" presStyleCnt="0">
        <dgm:presLayoutVars>
          <dgm:chMax val="1"/>
          <dgm:dir/>
          <dgm:resizeHandles val="exact"/>
        </dgm:presLayoutVars>
      </dgm:prSet>
      <dgm:spPr/>
      <dgm:t>
        <a:bodyPr/>
        <a:lstStyle/>
        <a:p>
          <a:endParaRPr lang="es-ES"/>
        </a:p>
      </dgm:t>
    </dgm:pt>
    <dgm:pt modelId="{DFDF75D5-0798-4EB9-B99A-B73DE2E8EBF9}" type="pres">
      <dgm:prSet presAssocID="{D301C62B-4098-45FC-ACCE-CED7DC1721C3}" presName="radial" presStyleCnt="0">
        <dgm:presLayoutVars>
          <dgm:animLvl val="ctr"/>
        </dgm:presLayoutVars>
      </dgm:prSet>
      <dgm:spPr/>
    </dgm:pt>
    <dgm:pt modelId="{860B81D9-548D-4EAF-99C9-23190FB6EAB2}" type="pres">
      <dgm:prSet presAssocID="{91492267-7296-4030-A5BD-F85F0AD00C2A}" presName="centerShape" presStyleLbl="vennNode1" presStyleIdx="0" presStyleCnt="5"/>
      <dgm:spPr/>
      <dgm:t>
        <a:bodyPr/>
        <a:lstStyle/>
        <a:p>
          <a:endParaRPr lang="es-ES"/>
        </a:p>
      </dgm:t>
    </dgm:pt>
    <dgm:pt modelId="{53F8CFC6-6768-4165-B558-D0A8F2C37045}" type="pres">
      <dgm:prSet presAssocID="{214E5AB8-1B8B-4141-960E-D9208CDDC2B9}" presName="node" presStyleLbl="vennNode1" presStyleIdx="1" presStyleCnt="5" custScaleX="169602">
        <dgm:presLayoutVars>
          <dgm:bulletEnabled val="1"/>
        </dgm:presLayoutVars>
      </dgm:prSet>
      <dgm:spPr/>
      <dgm:t>
        <a:bodyPr/>
        <a:lstStyle/>
        <a:p>
          <a:endParaRPr lang="es-ES"/>
        </a:p>
      </dgm:t>
    </dgm:pt>
    <dgm:pt modelId="{3C5C0960-7641-4BA0-8A0F-45E07BD2C1C7}" type="pres">
      <dgm:prSet presAssocID="{7E6B1B0C-1B92-44FD-B649-3FEDD681822C}" presName="node" presStyleLbl="vennNode1" presStyleIdx="2" presStyleCnt="5" custScaleX="166279">
        <dgm:presLayoutVars>
          <dgm:bulletEnabled val="1"/>
        </dgm:presLayoutVars>
      </dgm:prSet>
      <dgm:spPr/>
      <dgm:t>
        <a:bodyPr/>
        <a:lstStyle/>
        <a:p>
          <a:endParaRPr lang="es-ES"/>
        </a:p>
      </dgm:t>
    </dgm:pt>
    <dgm:pt modelId="{974B08D1-35CE-42F5-BEE1-9EDCF8AADAA9}" type="pres">
      <dgm:prSet presAssocID="{E0457714-9554-46BF-A521-4E3AEB9332CA}" presName="node" presStyleLbl="vennNode1" presStyleIdx="3" presStyleCnt="5">
        <dgm:presLayoutVars>
          <dgm:bulletEnabled val="1"/>
        </dgm:presLayoutVars>
      </dgm:prSet>
      <dgm:spPr/>
      <dgm:t>
        <a:bodyPr/>
        <a:lstStyle/>
        <a:p>
          <a:endParaRPr lang="es-ES"/>
        </a:p>
      </dgm:t>
    </dgm:pt>
    <dgm:pt modelId="{6E0C267D-6FCF-426D-86F6-5177B316DCC4}" type="pres">
      <dgm:prSet presAssocID="{66071895-CB76-469B-8259-D54792DF0BBF}" presName="node" presStyleLbl="vennNode1" presStyleIdx="4" presStyleCnt="5" custScaleX="193456" custRadScaleRad="110703">
        <dgm:presLayoutVars>
          <dgm:bulletEnabled val="1"/>
        </dgm:presLayoutVars>
      </dgm:prSet>
      <dgm:spPr/>
      <dgm:t>
        <a:bodyPr/>
        <a:lstStyle/>
        <a:p>
          <a:endParaRPr lang="es-ES"/>
        </a:p>
      </dgm:t>
    </dgm:pt>
  </dgm:ptLst>
  <dgm:cxnLst>
    <dgm:cxn modelId="{236689D4-12BE-468A-B647-83B347C8B319}" srcId="{91492267-7296-4030-A5BD-F85F0AD00C2A}" destId="{66071895-CB76-469B-8259-D54792DF0BBF}" srcOrd="3" destOrd="0" parTransId="{DD59EC91-0054-4D34-AC1B-79FCC39650D3}" sibTransId="{7E5D91C2-4ECF-40AE-BF4C-7393A044F430}"/>
    <dgm:cxn modelId="{DAA063F6-55A3-41A0-9245-35A6328876BA}" type="presOf" srcId="{E0457714-9554-46BF-A521-4E3AEB9332CA}" destId="{974B08D1-35CE-42F5-BEE1-9EDCF8AADAA9}" srcOrd="0" destOrd="0" presId="urn:microsoft.com/office/officeart/2005/8/layout/radial3"/>
    <dgm:cxn modelId="{F7CF5ECF-9526-45C5-A772-5D656B0B57B9}" srcId="{91492267-7296-4030-A5BD-F85F0AD00C2A}" destId="{E0457714-9554-46BF-A521-4E3AEB9332CA}" srcOrd="2" destOrd="0" parTransId="{16A20B83-B74D-4BDA-8323-BEE099571CFA}" sibTransId="{43592F29-F10B-4DB6-B8C9-C2C63F09F199}"/>
    <dgm:cxn modelId="{E7C08978-F8A3-4856-B6B0-4B6269094DDB}" srcId="{D301C62B-4098-45FC-ACCE-CED7DC1721C3}" destId="{91492267-7296-4030-A5BD-F85F0AD00C2A}" srcOrd="0" destOrd="0" parTransId="{2A8D8B50-E648-4F27-ADAD-EF08A2F8D3EB}" sibTransId="{749DB4B0-4823-49FC-AEB2-F75038847ADD}"/>
    <dgm:cxn modelId="{16A3591D-A9D0-4A31-9B39-95F3DEDD4CA3}" type="presOf" srcId="{66071895-CB76-469B-8259-D54792DF0BBF}" destId="{6E0C267D-6FCF-426D-86F6-5177B316DCC4}" srcOrd="0" destOrd="0" presId="urn:microsoft.com/office/officeart/2005/8/layout/radial3"/>
    <dgm:cxn modelId="{9101BC23-FF1A-4C65-BDDA-6D46A1B65CE1}" type="presOf" srcId="{D301C62B-4098-45FC-ACCE-CED7DC1721C3}" destId="{EA6D4D13-D86A-415B-87A9-24E3A2CDBBFD}" srcOrd="0" destOrd="0" presId="urn:microsoft.com/office/officeart/2005/8/layout/radial3"/>
    <dgm:cxn modelId="{4B357133-34E4-4700-9853-1651DC8256F6}" type="presOf" srcId="{214E5AB8-1B8B-4141-960E-D9208CDDC2B9}" destId="{53F8CFC6-6768-4165-B558-D0A8F2C37045}" srcOrd="0" destOrd="0" presId="urn:microsoft.com/office/officeart/2005/8/layout/radial3"/>
    <dgm:cxn modelId="{F042AC57-F044-47B9-AD59-BAA2BD4A90C9}" type="presOf" srcId="{7E6B1B0C-1B92-44FD-B649-3FEDD681822C}" destId="{3C5C0960-7641-4BA0-8A0F-45E07BD2C1C7}" srcOrd="0" destOrd="0" presId="urn:microsoft.com/office/officeart/2005/8/layout/radial3"/>
    <dgm:cxn modelId="{28816B22-0977-4167-9A2C-DF95FA12BE2F}" type="presOf" srcId="{91492267-7296-4030-A5BD-F85F0AD00C2A}" destId="{860B81D9-548D-4EAF-99C9-23190FB6EAB2}" srcOrd="0" destOrd="0" presId="urn:microsoft.com/office/officeart/2005/8/layout/radial3"/>
    <dgm:cxn modelId="{5C1199BE-11FF-47A2-8AAE-D54CF882C8C5}" srcId="{91492267-7296-4030-A5BD-F85F0AD00C2A}" destId="{7E6B1B0C-1B92-44FD-B649-3FEDD681822C}" srcOrd="1" destOrd="0" parTransId="{55E152F5-97A1-437C-930C-17F8333F25D4}" sibTransId="{64A37E54-67A5-4022-83C7-63715372406E}"/>
    <dgm:cxn modelId="{84FCC582-2768-4EBB-AD1A-962EE95C40CC}" srcId="{91492267-7296-4030-A5BD-F85F0AD00C2A}" destId="{214E5AB8-1B8B-4141-960E-D9208CDDC2B9}" srcOrd="0" destOrd="0" parTransId="{92B4307C-1E7D-4DE3-A2B3-D35F429588EF}" sibTransId="{21F07028-2012-4BBB-A22E-CEBDADC4BC5E}"/>
    <dgm:cxn modelId="{4C9519FF-3384-456D-A629-4A2EC61527AC}" type="presParOf" srcId="{EA6D4D13-D86A-415B-87A9-24E3A2CDBBFD}" destId="{DFDF75D5-0798-4EB9-B99A-B73DE2E8EBF9}" srcOrd="0" destOrd="0" presId="urn:microsoft.com/office/officeart/2005/8/layout/radial3"/>
    <dgm:cxn modelId="{CFD31140-467E-4A0B-BBD3-2AEB443A80E9}" type="presParOf" srcId="{DFDF75D5-0798-4EB9-B99A-B73DE2E8EBF9}" destId="{860B81D9-548D-4EAF-99C9-23190FB6EAB2}" srcOrd="0" destOrd="0" presId="urn:microsoft.com/office/officeart/2005/8/layout/radial3"/>
    <dgm:cxn modelId="{06EF35F6-4629-4C27-8FBC-87E3A69768DE}" type="presParOf" srcId="{DFDF75D5-0798-4EB9-B99A-B73DE2E8EBF9}" destId="{53F8CFC6-6768-4165-B558-D0A8F2C37045}" srcOrd="1" destOrd="0" presId="urn:microsoft.com/office/officeart/2005/8/layout/radial3"/>
    <dgm:cxn modelId="{62AD63EF-4965-4BD2-8BC9-55BFBB658AEE}" type="presParOf" srcId="{DFDF75D5-0798-4EB9-B99A-B73DE2E8EBF9}" destId="{3C5C0960-7641-4BA0-8A0F-45E07BD2C1C7}" srcOrd="2" destOrd="0" presId="urn:microsoft.com/office/officeart/2005/8/layout/radial3"/>
    <dgm:cxn modelId="{8E045B30-41C9-4194-AA91-EF4FD843B49C}" type="presParOf" srcId="{DFDF75D5-0798-4EB9-B99A-B73DE2E8EBF9}" destId="{974B08D1-35CE-42F5-BEE1-9EDCF8AADAA9}" srcOrd="3" destOrd="0" presId="urn:microsoft.com/office/officeart/2005/8/layout/radial3"/>
    <dgm:cxn modelId="{A68A8068-4C98-4C88-B021-C9220DF66828}" type="presParOf" srcId="{DFDF75D5-0798-4EB9-B99A-B73DE2E8EBF9}" destId="{6E0C267D-6FCF-426D-86F6-5177B316DCC4}" srcOrd="4"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7A0567A8-460F-403C-A088-1E634207A6C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626D365-D613-4A15-9230-62F9A67953B4}">
      <dgm:prSet phldrT="[Text]" custT="1"/>
      <dgm:spPr/>
      <dgm:t>
        <a:bodyPr/>
        <a:lstStyle/>
        <a:p>
          <a:r>
            <a:rPr lang="es-ES" sz="2000" smtClean="0"/>
            <a:t>Seguimiento de los aprendizajes del alumnado a lo largo de la acción formativa mediante el análisis de su actividad </a:t>
          </a:r>
          <a:endParaRPr lang="es-ES" sz="2000"/>
        </a:p>
      </dgm:t>
    </dgm:pt>
    <dgm:pt modelId="{CB1A0BF0-EF6E-4ED7-B050-4069B9A5BF01}" type="parTrans" cxnId="{2A1FE63C-5943-4544-BBA9-AE832423AD2D}">
      <dgm:prSet/>
      <dgm:spPr/>
      <dgm:t>
        <a:bodyPr/>
        <a:lstStyle/>
        <a:p>
          <a:endParaRPr lang="es-ES" sz="2000"/>
        </a:p>
      </dgm:t>
    </dgm:pt>
    <dgm:pt modelId="{C6B8360D-3CFF-4934-9750-BB0DAC958487}" type="sibTrans" cxnId="{2A1FE63C-5943-4544-BBA9-AE832423AD2D}">
      <dgm:prSet/>
      <dgm:spPr/>
      <dgm:t>
        <a:bodyPr/>
        <a:lstStyle/>
        <a:p>
          <a:endParaRPr lang="es-ES" sz="2000"/>
        </a:p>
      </dgm:t>
    </dgm:pt>
    <dgm:pt modelId="{B6DA2705-FD0B-4A65-9543-8588F7FCA852}">
      <dgm:prSet custT="1"/>
      <dgm:spPr/>
      <dgm:t>
        <a:bodyPr/>
        <a:lstStyle/>
        <a:p>
          <a:r>
            <a:rPr lang="es-ES" sz="2000" smtClean="0"/>
            <a:t>Retroalimentar oportunamente</a:t>
          </a:r>
          <a:endParaRPr lang="es-ES" sz="2000"/>
        </a:p>
      </dgm:t>
    </dgm:pt>
    <dgm:pt modelId="{477CCD1E-FA62-4580-807C-D903FACE2830}" type="parTrans" cxnId="{74DF4C0B-9FBD-462D-9DC7-1B208C2D65C2}">
      <dgm:prSet/>
      <dgm:spPr/>
      <dgm:t>
        <a:bodyPr/>
        <a:lstStyle/>
        <a:p>
          <a:endParaRPr lang="es-ES" sz="2000"/>
        </a:p>
      </dgm:t>
    </dgm:pt>
    <dgm:pt modelId="{6AE9E238-9AC4-4C53-B465-BAFD9DD2F240}" type="sibTrans" cxnId="{74DF4C0B-9FBD-462D-9DC7-1B208C2D65C2}">
      <dgm:prSet/>
      <dgm:spPr/>
      <dgm:t>
        <a:bodyPr/>
        <a:lstStyle/>
        <a:p>
          <a:endParaRPr lang="es-ES" sz="2000"/>
        </a:p>
      </dgm:t>
    </dgm:pt>
    <dgm:pt modelId="{641FF208-B94C-4896-A426-3EBC396E45EA}">
      <dgm:prSet custT="1"/>
      <dgm:spPr/>
      <dgm:t>
        <a:bodyPr/>
        <a:lstStyle/>
        <a:p>
          <a:r>
            <a:rPr lang="es-ES" sz="2000" dirty="0" smtClean="0"/>
            <a:t>Crear un ambiente de aprendizaje agradable, favorecer la formación de una comunidad de aprendizaje, promoviendo la participación libre, responsable y la </a:t>
          </a:r>
          <a:r>
            <a:rPr lang="es-ES" sz="2000" dirty="0" err="1" smtClean="0"/>
            <a:t>proactividad</a:t>
          </a:r>
          <a:endParaRPr lang="es-ES" sz="2000" dirty="0"/>
        </a:p>
      </dgm:t>
    </dgm:pt>
    <dgm:pt modelId="{FDDC3DF4-EB33-4D72-8459-DF5C5236EC30}" type="parTrans" cxnId="{E687CA72-00F6-4786-9FDF-0FBD31BEE86E}">
      <dgm:prSet/>
      <dgm:spPr/>
      <dgm:t>
        <a:bodyPr/>
        <a:lstStyle/>
        <a:p>
          <a:endParaRPr lang="es-ES" sz="2000"/>
        </a:p>
      </dgm:t>
    </dgm:pt>
    <dgm:pt modelId="{BC39AB62-ED80-48FF-9D95-AA0A7427EB7E}" type="sibTrans" cxnId="{E687CA72-00F6-4786-9FDF-0FBD31BEE86E}">
      <dgm:prSet/>
      <dgm:spPr/>
      <dgm:t>
        <a:bodyPr/>
        <a:lstStyle/>
        <a:p>
          <a:endParaRPr lang="es-ES" sz="2000"/>
        </a:p>
      </dgm:t>
    </dgm:pt>
    <dgm:pt modelId="{B430C125-6EDC-4C04-B875-456A6E8853D6}">
      <dgm:prSet custT="1"/>
      <dgm:spPr/>
      <dgm:t>
        <a:bodyPr/>
        <a:lstStyle/>
        <a:p>
          <a:r>
            <a:rPr lang="es-ES" sz="2000" smtClean="0"/>
            <a:t>Encontrar y evaluar el contenido web</a:t>
          </a:r>
          <a:endParaRPr lang="es-ES" sz="2000"/>
        </a:p>
      </dgm:t>
    </dgm:pt>
    <dgm:pt modelId="{5827F2E9-7A25-4B6A-8F39-177E6DAC5B05}" type="parTrans" cxnId="{1AC1DD64-30A1-4823-A4B9-CF8EB334972D}">
      <dgm:prSet/>
      <dgm:spPr/>
      <dgm:t>
        <a:bodyPr/>
        <a:lstStyle/>
        <a:p>
          <a:endParaRPr lang="es-ES" sz="2000"/>
        </a:p>
      </dgm:t>
    </dgm:pt>
    <dgm:pt modelId="{99AAE4CA-3EEC-4E57-A6E0-1987D9F88BBF}" type="sibTrans" cxnId="{1AC1DD64-30A1-4823-A4B9-CF8EB334972D}">
      <dgm:prSet/>
      <dgm:spPr/>
      <dgm:t>
        <a:bodyPr/>
        <a:lstStyle/>
        <a:p>
          <a:endParaRPr lang="es-ES" sz="2000"/>
        </a:p>
      </dgm:t>
    </dgm:pt>
    <dgm:pt modelId="{115A1395-E258-4989-8394-A945AA5A2926}">
      <dgm:prSet custT="1"/>
      <dgm:spPr/>
      <dgm:t>
        <a:bodyPr/>
        <a:lstStyle/>
        <a:p>
          <a:r>
            <a:rPr lang="es-ES" sz="2000" smtClean="0"/>
            <a:t>Utilizar  herramientas digitales para crear cuestionarios de evaluación </a:t>
          </a:r>
          <a:endParaRPr lang="es-ES" sz="2000"/>
        </a:p>
      </dgm:t>
    </dgm:pt>
    <dgm:pt modelId="{1905225F-39E1-4359-88A4-16955DC0187C}" type="parTrans" cxnId="{69A9BC76-6E55-4F7C-8F6E-D49070CCBCDA}">
      <dgm:prSet/>
      <dgm:spPr/>
      <dgm:t>
        <a:bodyPr/>
        <a:lstStyle/>
        <a:p>
          <a:endParaRPr lang="es-ES" sz="2000"/>
        </a:p>
      </dgm:t>
    </dgm:pt>
    <dgm:pt modelId="{8A3E3053-2757-4B75-9887-0FF6BB33C3A3}" type="sibTrans" cxnId="{69A9BC76-6E55-4F7C-8F6E-D49070CCBCDA}">
      <dgm:prSet/>
      <dgm:spPr/>
      <dgm:t>
        <a:bodyPr/>
        <a:lstStyle/>
        <a:p>
          <a:endParaRPr lang="es-ES" sz="2000"/>
        </a:p>
      </dgm:t>
    </dgm:pt>
    <dgm:pt modelId="{DF45480F-6E63-4F6B-97A7-A046B9ADC8BA}">
      <dgm:prSet custT="1"/>
      <dgm:spPr/>
      <dgm:t>
        <a:bodyPr/>
        <a:lstStyle/>
        <a:p>
          <a:r>
            <a:rPr lang="es-ES" sz="2000" smtClean="0"/>
            <a:t>Ser capaz de detectar el plagio en los trabajos de sus estudiantes</a:t>
          </a:r>
          <a:endParaRPr lang="es-ES" sz="2000"/>
        </a:p>
      </dgm:t>
    </dgm:pt>
    <dgm:pt modelId="{4976D8F4-13F4-4CC0-8F0D-361A8B070B8C}" type="parTrans" cxnId="{BC210E5C-7339-4DBA-BE42-704C6081101F}">
      <dgm:prSet/>
      <dgm:spPr/>
      <dgm:t>
        <a:bodyPr/>
        <a:lstStyle/>
        <a:p>
          <a:endParaRPr lang="es-ES" sz="2000"/>
        </a:p>
      </dgm:t>
    </dgm:pt>
    <dgm:pt modelId="{6411D077-CD60-464B-B95D-D226FB9A2138}" type="sibTrans" cxnId="{BC210E5C-7339-4DBA-BE42-704C6081101F}">
      <dgm:prSet/>
      <dgm:spPr/>
      <dgm:t>
        <a:bodyPr/>
        <a:lstStyle/>
        <a:p>
          <a:endParaRPr lang="es-ES" sz="2000"/>
        </a:p>
      </dgm:t>
    </dgm:pt>
    <dgm:pt modelId="{27561C69-C5E9-4F1B-B8F3-769C81A16725}" type="pres">
      <dgm:prSet presAssocID="{7A0567A8-460F-403C-A088-1E634207A6C2}" presName="linear" presStyleCnt="0">
        <dgm:presLayoutVars>
          <dgm:dir/>
          <dgm:animLvl val="lvl"/>
          <dgm:resizeHandles val="exact"/>
        </dgm:presLayoutVars>
      </dgm:prSet>
      <dgm:spPr/>
      <dgm:t>
        <a:bodyPr/>
        <a:lstStyle/>
        <a:p>
          <a:endParaRPr lang="es-ES"/>
        </a:p>
      </dgm:t>
    </dgm:pt>
    <dgm:pt modelId="{A9825908-037A-4A2C-ABA7-A2DC8663C4BB}" type="pres">
      <dgm:prSet presAssocID="{7626D365-D613-4A15-9230-62F9A67953B4}" presName="parentLin" presStyleCnt="0"/>
      <dgm:spPr/>
    </dgm:pt>
    <dgm:pt modelId="{C974A905-2656-47F5-913E-3A5DA5908293}" type="pres">
      <dgm:prSet presAssocID="{7626D365-D613-4A15-9230-62F9A67953B4}" presName="parentLeftMargin" presStyleLbl="node1" presStyleIdx="0" presStyleCnt="6"/>
      <dgm:spPr/>
      <dgm:t>
        <a:bodyPr/>
        <a:lstStyle/>
        <a:p>
          <a:endParaRPr lang="es-ES"/>
        </a:p>
      </dgm:t>
    </dgm:pt>
    <dgm:pt modelId="{89C36325-71D0-48D3-9CCE-2B652F286525}" type="pres">
      <dgm:prSet presAssocID="{7626D365-D613-4A15-9230-62F9A67953B4}" presName="parentText" presStyleLbl="node1" presStyleIdx="0" presStyleCnt="6" custScaleX="111443" custScaleY="110573">
        <dgm:presLayoutVars>
          <dgm:chMax val="0"/>
          <dgm:bulletEnabled val="1"/>
        </dgm:presLayoutVars>
      </dgm:prSet>
      <dgm:spPr/>
      <dgm:t>
        <a:bodyPr/>
        <a:lstStyle/>
        <a:p>
          <a:endParaRPr lang="es-ES"/>
        </a:p>
      </dgm:t>
    </dgm:pt>
    <dgm:pt modelId="{6D619B55-447A-4E53-927E-F06EC6F1DF7D}" type="pres">
      <dgm:prSet presAssocID="{7626D365-D613-4A15-9230-62F9A67953B4}" presName="negativeSpace" presStyleCnt="0"/>
      <dgm:spPr/>
    </dgm:pt>
    <dgm:pt modelId="{710A992B-BFE3-4EAD-9629-2FFFC2E464B6}" type="pres">
      <dgm:prSet presAssocID="{7626D365-D613-4A15-9230-62F9A67953B4}" presName="childText" presStyleLbl="conFgAcc1" presStyleIdx="0" presStyleCnt="6" custScaleX="90159">
        <dgm:presLayoutVars>
          <dgm:bulletEnabled val="1"/>
        </dgm:presLayoutVars>
      </dgm:prSet>
      <dgm:spPr/>
    </dgm:pt>
    <dgm:pt modelId="{E80E7341-786A-4FB7-8F94-42420239BA0D}" type="pres">
      <dgm:prSet presAssocID="{C6B8360D-3CFF-4934-9750-BB0DAC958487}" presName="spaceBetweenRectangles" presStyleCnt="0"/>
      <dgm:spPr/>
    </dgm:pt>
    <dgm:pt modelId="{0C469F13-BF5D-4B46-A311-9C656265D538}" type="pres">
      <dgm:prSet presAssocID="{B6DA2705-FD0B-4A65-9543-8588F7FCA852}" presName="parentLin" presStyleCnt="0"/>
      <dgm:spPr/>
    </dgm:pt>
    <dgm:pt modelId="{473FEB5B-7C9B-4EC8-91CD-513A5123AD13}" type="pres">
      <dgm:prSet presAssocID="{B6DA2705-FD0B-4A65-9543-8588F7FCA852}" presName="parentLeftMargin" presStyleLbl="node1" presStyleIdx="0" presStyleCnt="6"/>
      <dgm:spPr/>
      <dgm:t>
        <a:bodyPr/>
        <a:lstStyle/>
        <a:p>
          <a:endParaRPr lang="es-ES"/>
        </a:p>
      </dgm:t>
    </dgm:pt>
    <dgm:pt modelId="{9D9F8C36-6C69-4F24-A953-854A8349FFE5}" type="pres">
      <dgm:prSet presAssocID="{B6DA2705-FD0B-4A65-9543-8588F7FCA852}" presName="parentText" presStyleLbl="node1" presStyleIdx="1" presStyleCnt="6" custScaleX="111912">
        <dgm:presLayoutVars>
          <dgm:chMax val="0"/>
          <dgm:bulletEnabled val="1"/>
        </dgm:presLayoutVars>
      </dgm:prSet>
      <dgm:spPr/>
      <dgm:t>
        <a:bodyPr/>
        <a:lstStyle/>
        <a:p>
          <a:endParaRPr lang="es-ES"/>
        </a:p>
      </dgm:t>
    </dgm:pt>
    <dgm:pt modelId="{A2F85EC4-B853-4A66-B8F4-54FDBA52A4C0}" type="pres">
      <dgm:prSet presAssocID="{B6DA2705-FD0B-4A65-9543-8588F7FCA852}" presName="negativeSpace" presStyleCnt="0"/>
      <dgm:spPr/>
    </dgm:pt>
    <dgm:pt modelId="{1B1D4F47-D1A1-4302-B8D7-5E108E0E46FA}" type="pres">
      <dgm:prSet presAssocID="{B6DA2705-FD0B-4A65-9543-8588F7FCA852}" presName="childText" presStyleLbl="conFgAcc1" presStyleIdx="1" presStyleCnt="6" custScaleX="90159">
        <dgm:presLayoutVars>
          <dgm:bulletEnabled val="1"/>
        </dgm:presLayoutVars>
      </dgm:prSet>
      <dgm:spPr/>
    </dgm:pt>
    <dgm:pt modelId="{AA0BA359-45EA-4B9F-B50B-43F0E3CC30D3}" type="pres">
      <dgm:prSet presAssocID="{6AE9E238-9AC4-4C53-B465-BAFD9DD2F240}" presName="spaceBetweenRectangles" presStyleCnt="0"/>
      <dgm:spPr/>
    </dgm:pt>
    <dgm:pt modelId="{F1EAAC29-AF1E-48E4-A4C5-4BC329EFE1FA}" type="pres">
      <dgm:prSet presAssocID="{641FF208-B94C-4896-A426-3EBC396E45EA}" presName="parentLin" presStyleCnt="0"/>
      <dgm:spPr/>
    </dgm:pt>
    <dgm:pt modelId="{525010B3-CF1F-453D-AFEA-2B8B7B8F8ACE}" type="pres">
      <dgm:prSet presAssocID="{641FF208-B94C-4896-A426-3EBC396E45EA}" presName="parentLeftMargin" presStyleLbl="node1" presStyleIdx="1" presStyleCnt="6"/>
      <dgm:spPr/>
      <dgm:t>
        <a:bodyPr/>
        <a:lstStyle/>
        <a:p>
          <a:endParaRPr lang="es-ES"/>
        </a:p>
      </dgm:t>
    </dgm:pt>
    <dgm:pt modelId="{9D6D9E31-9C7E-4849-AE23-A124D36B59CF}" type="pres">
      <dgm:prSet presAssocID="{641FF208-B94C-4896-A426-3EBC396E45EA}" presName="parentText" presStyleLbl="node1" presStyleIdx="2" presStyleCnt="6" custScaleX="111716" custScaleY="120307">
        <dgm:presLayoutVars>
          <dgm:chMax val="0"/>
          <dgm:bulletEnabled val="1"/>
        </dgm:presLayoutVars>
      </dgm:prSet>
      <dgm:spPr/>
      <dgm:t>
        <a:bodyPr/>
        <a:lstStyle/>
        <a:p>
          <a:endParaRPr lang="es-ES"/>
        </a:p>
      </dgm:t>
    </dgm:pt>
    <dgm:pt modelId="{2A4563CD-DDFD-449B-A829-6DA8CDAA4EDE}" type="pres">
      <dgm:prSet presAssocID="{641FF208-B94C-4896-A426-3EBC396E45EA}" presName="negativeSpace" presStyleCnt="0"/>
      <dgm:spPr/>
    </dgm:pt>
    <dgm:pt modelId="{68363A49-A6D9-45DC-BE7F-2176AB3A9B0E}" type="pres">
      <dgm:prSet presAssocID="{641FF208-B94C-4896-A426-3EBC396E45EA}" presName="childText" presStyleLbl="conFgAcc1" presStyleIdx="2" presStyleCnt="6" custScaleX="90815">
        <dgm:presLayoutVars>
          <dgm:bulletEnabled val="1"/>
        </dgm:presLayoutVars>
      </dgm:prSet>
      <dgm:spPr/>
    </dgm:pt>
    <dgm:pt modelId="{A3EBCAD5-2F7E-40A3-ADA8-BEA3726038DA}" type="pres">
      <dgm:prSet presAssocID="{BC39AB62-ED80-48FF-9D95-AA0A7427EB7E}" presName="spaceBetweenRectangles" presStyleCnt="0"/>
      <dgm:spPr/>
    </dgm:pt>
    <dgm:pt modelId="{CD2577D9-4AA0-41A3-9974-A55C0C179BF0}" type="pres">
      <dgm:prSet presAssocID="{B430C125-6EDC-4C04-B875-456A6E8853D6}" presName="parentLin" presStyleCnt="0"/>
      <dgm:spPr/>
    </dgm:pt>
    <dgm:pt modelId="{C359EA77-5256-452B-840A-49DA76EC06A7}" type="pres">
      <dgm:prSet presAssocID="{B430C125-6EDC-4C04-B875-456A6E8853D6}" presName="parentLeftMargin" presStyleLbl="node1" presStyleIdx="2" presStyleCnt="6"/>
      <dgm:spPr/>
      <dgm:t>
        <a:bodyPr/>
        <a:lstStyle/>
        <a:p>
          <a:endParaRPr lang="es-ES"/>
        </a:p>
      </dgm:t>
    </dgm:pt>
    <dgm:pt modelId="{439D409F-7B44-4A8C-AB95-DB243C48D16C}" type="pres">
      <dgm:prSet presAssocID="{B430C125-6EDC-4C04-B875-456A6E8853D6}" presName="parentText" presStyleLbl="node1" presStyleIdx="3" presStyleCnt="6" custScaleX="112185">
        <dgm:presLayoutVars>
          <dgm:chMax val="0"/>
          <dgm:bulletEnabled val="1"/>
        </dgm:presLayoutVars>
      </dgm:prSet>
      <dgm:spPr/>
      <dgm:t>
        <a:bodyPr/>
        <a:lstStyle/>
        <a:p>
          <a:endParaRPr lang="es-ES"/>
        </a:p>
      </dgm:t>
    </dgm:pt>
    <dgm:pt modelId="{0E5BE803-CBFE-46C0-AD7D-50B880B9AD52}" type="pres">
      <dgm:prSet presAssocID="{B430C125-6EDC-4C04-B875-456A6E8853D6}" presName="negativeSpace" presStyleCnt="0"/>
      <dgm:spPr/>
    </dgm:pt>
    <dgm:pt modelId="{799332F2-3614-4E2F-85E8-89FD2740B9C1}" type="pres">
      <dgm:prSet presAssocID="{B430C125-6EDC-4C04-B875-456A6E8853D6}" presName="childText" presStyleLbl="conFgAcc1" presStyleIdx="3" presStyleCnt="6" custScaleX="91143">
        <dgm:presLayoutVars>
          <dgm:bulletEnabled val="1"/>
        </dgm:presLayoutVars>
      </dgm:prSet>
      <dgm:spPr/>
    </dgm:pt>
    <dgm:pt modelId="{005B4995-782C-457B-8CB3-852DA044448D}" type="pres">
      <dgm:prSet presAssocID="{99AAE4CA-3EEC-4E57-A6E0-1987D9F88BBF}" presName="spaceBetweenRectangles" presStyleCnt="0"/>
      <dgm:spPr/>
    </dgm:pt>
    <dgm:pt modelId="{8FEBC63F-290C-487C-A83B-4D9ED7CEFFF7}" type="pres">
      <dgm:prSet presAssocID="{115A1395-E258-4989-8394-A945AA5A2926}" presName="parentLin" presStyleCnt="0"/>
      <dgm:spPr/>
    </dgm:pt>
    <dgm:pt modelId="{4A255632-C261-4043-9BB4-AFC91322D725}" type="pres">
      <dgm:prSet presAssocID="{115A1395-E258-4989-8394-A945AA5A2926}" presName="parentLeftMargin" presStyleLbl="node1" presStyleIdx="3" presStyleCnt="6"/>
      <dgm:spPr/>
      <dgm:t>
        <a:bodyPr/>
        <a:lstStyle/>
        <a:p>
          <a:endParaRPr lang="es-ES"/>
        </a:p>
      </dgm:t>
    </dgm:pt>
    <dgm:pt modelId="{3D1E18A7-5F70-44C0-9C62-723168D4B19B}" type="pres">
      <dgm:prSet presAssocID="{115A1395-E258-4989-8394-A945AA5A2926}" presName="parentText" presStyleLbl="node1" presStyleIdx="4" presStyleCnt="6" custScaleX="111716">
        <dgm:presLayoutVars>
          <dgm:chMax val="0"/>
          <dgm:bulletEnabled val="1"/>
        </dgm:presLayoutVars>
      </dgm:prSet>
      <dgm:spPr/>
      <dgm:t>
        <a:bodyPr/>
        <a:lstStyle/>
        <a:p>
          <a:endParaRPr lang="es-ES"/>
        </a:p>
      </dgm:t>
    </dgm:pt>
    <dgm:pt modelId="{E39A0057-43F7-4379-9EDA-8283A4ED12B9}" type="pres">
      <dgm:prSet presAssocID="{115A1395-E258-4989-8394-A945AA5A2926}" presName="negativeSpace" presStyleCnt="0"/>
      <dgm:spPr/>
    </dgm:pt>
    <dgm:pt modelId="{03EC41A7-9C0E-4B30-A8F3-F3E91265D7D7}" type="pres">
      <dgm:prSet presAssocID="{115A1395-E258-4989-8394-A945AA5A2926}" presName="childText" presStyleLbl="conFgAcc1" presStyleIdx="4" presStyleCnt="6" custScaleX="91471">
        <dgm:presLayoutVars>
          <dgm:bulletEnabled val="1"/>
        </dgm:presLayoutVars>
      </dgm:prSet>
      <dgm:spPr/>
    </dgm:pt>
    <dgm:pt modelId="{FBEB9D88-48DA-4007-90A4-5DCA39750157}" type="pres">
      <dgm:prSet presAssocID="{8A3E3053-2757-4B75-9887-0FF6BB33C3A3}" presName="spaceBetweenRectangles" presStyleCnt="0"/>
      <dgm:spPr/>
    </dgm:pt>
    <dgm:pt modelId="{40D2222F-BC5D-460F-B639-BE71925828CB}" type="pres">
      <dgm:prSet presAssocID="{DF45480F-6E63-4F6B-97A7-A046B9ADC8BA}" presName="parentLin" presStyleCnt="0"/>
      <dgm:spPr/>
    </dgm:pt>
    <dgm:pt modelId="{56724723-9AF5-465E-A340-AA5563B5FD50}" type="pres">
      <dgm:prSet presAssocID="{DF45480F-6E63-4F6B-97A7-A046B9ADC8BA}" presName="parentLeftMargin" presStyleLbl="node1" presStyleIdx="4" presStyleCnt="6"/>
      <dgm:spPr/>
      <dgm:t>
        <a:bodyPr/>
        <a:lstStyle/>
        <a:p>
          <a:endParaRPr lang="es-ES"/>
        </a:p>
      </dgm:t>
    </dgm:pt>
    <dgm:pt modelId="{4AE5C38C-441C-49F3-9817-EDA1E3899806}" type="pres">
      <dgm:prSet presAssocID="{DF45480F-6E63-4F6B-97A7-A046B9ADC8BA}" presName="parentText" presStyleLbl="node1" presStyleIdx="5" presStyleCnt="6" custScaleX="111716">
        <dgm:presLayoutVars>
          <dgm:chMax val="0"/>
          <dgm:bulletEnabled val="1"/>
        </dgm:presLayoutVars>
      </dgm:prSet>
      <dgm:spPr/>
      <dgm:t>
        <a:bodyPr/>
        <a:lstStyle/>
        <a:p>
          <a:endParaRPr lang="es-ES"/>
        </a:p>
      </dgm:t>
    </dgm:pt>
    <dgm:pt modelId="{A7FFD61A-DCD2-476C-98F8-0B8D60A4E877}" type="pres">
      <dgm:prSet presAssocID="{DF45480F-6E63-4F6B-97A7-A046B9ADC8BA}" presName="negativeSpace" presStyleCnt="0"/>
      <dgm:spPr/>
    </dgm:pt>
    <dgm:pt modelId="{29BED33A-6C65-4778-BECF-9D38222263CE}" type="pres">
      <dgm:prSet presAssocID="{DF45480F-6E63-4F6B-97A7-A046B9ADC8BA}" presName="childText" presStyleLbl="conFgAcc1" presStyleIdx="5" presStyleCnt="6" custScaleX="87864" custLinFactNeighborX="2952" custLinFactNeighborY="-9387">
        <dgm:presLayoutVars>
          <dgm:bulletEnabled val="1"/>
        </dgm:presLayoutVars>
      </dgm:prSet>
      <dgm:spPr/>
    </dgm:pt>
  </dgm:ptLst>
  <dgm:cxnLst>
    <dgm:cxn modelId="{E2063EC3-5A62-4661-872F-1DA26CA50637}" type="presOf" srcId="{DF45480F-6E63-4F6B-97A7-A046B9ADC8BA}" destId="{56724723-9AF5-465E-A340-AA5563B5FD50}" srcOrd="0" destOrd="0" presId="urn:microsoft.com/office/officeart/2005/8/layout/list1"/>
    <dgm:cxn modelId="{2A1FE63C-5943-4544-BBA9-AE832423AD2D}" srcId="{7A0567A8-460F-403C-A088-1E634207A6C2}" destId="{7626D365-D613-4A15-9230-62F9A67953B4}" srcOrd="0" destOrd="0" parTransId="{CB1A0BF0-EF6E-4ED7-B050-4069B9A5BF01}" sibTransId="{C6B8360D-3CFF-4934-9750-BB0DAC958487}"/>
    <dgm:cxn modelId="{E687CA72-00F6-4786-9FDF-0FBD31BEE86E}" srcId="{7A0567A8-460F-403C-A088-1E634207A6C2}" destId="{641FF208-B94C-4896-A426-3EBC396E45EA}" srcOrd="2" destOrd="0" parTransId="{FDDC3DF4-EB33-4D72-8459-DF5C5236EC30}" sibTransId="{BC39AB62-ED80-48FF-9D95-AA0A7427EB7E}"/>
    <dgm:cxn modelId="{2B8E9CBA-B325-49F4-A49E-BE40E3367D4F}" type="presOf" srcId="{115A1395-E258-4989-8394-A945AA5A2926}" destId="{3D1E18A7-5F70-44C0-9C62-723168D4B19B}" srcOrd="1" destOrd="0" presId="urn:microsoft.com/office/officeart/2005/8/layout/list1"/>
    <dgm:cxn modelId="{1906D525-4AD8-47FD-A2E0-59581474799A}" type="presOf" srcId="{B430C125-6EDC-4C04-B875-456A6E8853D6}" destId="{C359EA77-5256-452B-840A-49DA76EC06A7}" srcOrd="0" destOrd="0" presId="urn:microsoft.com/office/officeart/2005/8/layout/list1"/>
    <dgm:cxn modelId="{AD07A130-3CBA-4211-BC88-9DE4CEA1304B}" type="presOf" srcId="{B6DA2705-FD0B-4A65-9543-8588F7FCA852}" destId="{473FEB5B-7C9B-4EC8-91CD-513A5123AD13}" srcOrd="0" destOrd="0" presId="urn:microsoft.com/office/officeart/2005/8/layout/list1"/>
    <dgm:cxn modelId="{8118973F-BE29-43B1-A505-3C2A8CADB303}" type="presOf" srcId="{641FF208-B94C-4896-A426-3EBC396E45EA}" destId="{525010B3-CF1F-453D-AFEA-2B8B7B8F8ACE}" srcOrd="0" destOrd="0" presId="urn:microsoft.com/office/officeart/2005/8/layout/list1"/>
    <dgm:cxn modelId="{65F57CD0-E8FF-4CEE-BAEA-CD55D09FBA13}" type="presOf" srcId="{B430C125-6EDC-4C04-B875-456A6E8853D6}" destId="{439D409F-7B44-4A8C-AB95-DB243C48D16C}" srcOrd="1" destOrd="0" presId="urn:microsoft.com/office/officeart/2005/8/layout/list1"/>
    <dgm:cxn modelId="{1AC1DD64-30A1-4823-A4B9-CF8EB334972D}" srcId="{7A0567A8-460F-403C-A088-1E634207A6C2}" destId="{B430C125-6EDC-4C04-B875-456A6E8853D6}" srcOrd="3" destOrd="0" parTransId="{5827F2E9-7A25-4B6A-8F39-177E6DAC5B05}" sibTransId="{99AAE4CA-3EEC-4E57-A6E0-1987D9F88BBF}"/>
    <dgm:cxn modelId="{50E05771-D1D5-4F08-86C8-0658950BE57D}" type="presOf" srcId="{115A1395-E258-4989-8394-A945AA5A2926}" destId="{4A255632-C261-4043-9BB4-AFC91322D725}" srcOrd="0" destOrd="0" presId="urn:microsoft.com/office/officeart/2005/8/layout/list1"/>
    <dgm:cxn modelId="{1B8C41FF-E4C0-4F68-9E4E-A4FE23C57FE2}" type="presOf" srcId="{B6DA2705-FD0B-4A65-9543-8588F7FCA852}" destId="{9D9F8C36-6C69-4F24-A953-854A8349FFE5}" srcOrd="1" destOrd="0" presId="urn:microsoft.com/office/officeart/2005/8/layout/list1"/>
    <dgm:cxn modelId="{BC210E5C-7339-4DBA-BE42-704C6081101F}" srcId="{7A0567A8-460F-403C-A088-1E634207A6C2}" destId="{DF45480F-6E63-4F6B-97A7-A046B9ADC8BA}" srcOrd="5" destOrd="0" parTransId="{4976D8F4-13F4-4CC0-8F0D-361A8B070B8C}" sibTransId="{6411D077-CD60-464B-B95D-D226FB9A2138}"/>
    <dgm:cxn modelId="{8BB1E7A6-20B3-4DF0-9037-F7710A3401E5}" type="presOf" srcId="{DF45480F-6E63-4F6B-97A7-A046B9ADC8BA}" destId="{4AE5C38C-441C-49F3-9817-EDA1E3899806}" srcOrd="1" destOrd="0" presId="urn:microsoft.com/office/officeart/2005/8/layout/list1"/>
    <dgm:cxn modelId="{FCDBF8C4-B3B5-40F4-A379-DEE7299BE627}" type="presOf" srcId="{7A0567A8-460F-403C-A088-1E634207A6C2}" destId="{27561C69-C5E9-4F1B-B8F3-769C81A16725}" srcOrd="0" destOrd="0" presId="urn:microsoft.com/office/officeart/2005/8/layout/list1"/>
    <dgm:cxn modelId="{74DF4C0B-9FBD-462D-9DC7-1B208C2D65C2}" srcId="{7A0567A8-460F-403C-A088-1E634207A6C2}" destId="{B6DA2705-FD0B-4A65-9543-8588F7FCA852}" srcOrd="1" destOrd="0" parTransId="{477CCD1E-FA62-4580-807C-D903FACE2830}" sibTransId="{6AE9E238-9AC4-4C53-B465-BAFD9DD2F240}"/>
    <dgm:cxn modelId="{F5FBD730-4680-4515-998B-A1AE8B6C646C}" type="presOf" srcId="{7626D365-D613-4A15-9230-62F9A67953B4}" destId="{C974A905-2656-47F5-913E-3A5DA5908293}" srcOrd="0" destOrd="0" presId="urn:microsoft.com/office/officeart/2005/8/layout/list1"/>
    <dgm:cxn modelId="{69A9BC76-6E55-4F7C-8F6E-D49070CCBCDA}" srcId="{7A0567A8-460F-403C-A088-1E634207A6C2}" destId="{115A1395-E258-4989-8394-A945AA5A2926}" srcOrd="4" destOrd="0" parTransId="{1905225F-39E1-4359-88A4-16955DC0187C}" sibTransId="{8A3E3053-2757-4B75-9887-0FF6BB33C3A3}"/>
    <dgm:cxn modelId="{D930540A-D910-4B8F-B720-1F2A7B1B67B3}" type="presOf" srcId="{7626D365-D613-4A15-9230-62F9A67953B4}" destId="{89C36325-71D0-48D3-9CCE-2B652F286525}" srcOrd="1" destOrd="0" presId="urn:microsoft.com/office/officeart/2005/8/layout/list1"/>
    <dgm:cxn modelId="{11C879A6-E010-4406-80FC-6E5568929081}" type="presOf" srcId="{641FF208-B94C-4896-A426-3EBC396E45EA}" destId="{9D6D9E31-9C7E-4849-AE23-A124D36B59CF}" srcOrd="1" destOrd="0" presId="urn:microsoft.com/office/officeart/2005/8/layout/list1"/>
    <dgm:cxn modelId="{D0584E70-7388-4E60-B819-F0F6A7170E9A}" type="presParOf" srcId="{27561C69-C5E9-4F1B-B8F3-769C81A16725}" destId="{A9825908-037A-4A2C-ABA7-A2DC8663C4BB}" srcOrd="0" destOrd="0" presId="urn:microsoft.com/office/officeart/2005/8/layout/list1"/>
    <dgm:cxn modelId="{EBF514A0-D1E1-4ABB-81A1-7D8FF8294FBC}" type="presParOf" srcId="{A9825908-037A-4A2C-ABA7-A2DC8663C4BB}" destId="{C974A905-2656-47F5-913E-3A5DA5908293}" srcOrd="0" destOrd="0" presId="urn:microsoft.com/office/officeart/2005/8/layout/list1"/>
    <dgm:cxn modelId="{E9E55005-BF7F-47FD-BDF2-5FCF7610B552}" type="presParOf" srcId="{A9825908-037A-4A2C-ABA7-A2DC8663C4BB}" destId="{89C36325-71D0-48D3-9CCE-2B652F286525}" srcOrd="1" destOrd="0" presId="urn:microsoft.com/office/officeart/2005/8/layout/list1"/>
    <dgm:cxn modelId="{192D653D-0591-40F2-AE65-B5E9A2EFDDA3}" type="presParOf" srcId="{27561C69-C5E9-4F1B-B8F3-769C81A16725}" destId="{6D619B55-447A-4E53-927E-F06EC6F1DF7D}" srcOrd="1" destOrd="0" presId="urn:microsoft.com/office/officeart/2005/8/layout/list1"/>
    <dgm:cxn modelId="{8A1B137C-AE64-44F6-A42E-23964AFBED5F}" type="presParOf" srcId="{27561C69-C5E9-4F1B-B8F3-769C81A16725}" destId="{710A992B-BFE3-4EAD-9629-2FFFC2E464B6}" srcOrd="2" destOrd="0" presId="urn:microsoft.com/office/officeart/2005/8/layout/list1"/>
    <dgm:cxn modelId="{B2A7BA19-7CB3-41FD-9E20-8A873E2ED4E1}" type="presParOf" srcId="{27561C69-C5E9-4F1B-B8F3-769C81A16725}" destId="{E80E7341-786A-4FB7-8F94-42420239BA0D}" srcOrd="3" destOrd="0" presId="urn:microsoft.com/office/officeart/2005/8/layout/list1"/>
    <dgm:cxn modelId="{0CB9F3C8-E737-45B0-8DC9-130ABF71EE7C}" type="presParOf" srcId="{27561C69-C5E9-4F1B-B8F3-769C81A16725}" destId="{0C469F13-BF5D-4B46-A311-9C656265D538}" srcOrd="4" destOrd="0" presId="urn:microsoft.com/office/officeart/2005/8/layout/list1"/>
    <dgm:cxn modelId="{51075394-5D6C-4087-AB03-A5BDCE4DEE8C}" type="presParOf" srcId="{0C469F13-BF5D-4B46-A311-9C656265D538}" destId="{473FEB5B-7C9B-4EC8-91CD-513A5123AD13}" srcOrd="0" destOrd="0" presId="urn:microsoft.com/office/officeart/2005/8/layout/list1"/>
    <dgm:cxn modelId="{52C61CFA-7A8B-4B08-A757-9CCF638E231D}" type="presParOf" srcId="{0C469F13-BF5D-4B46-A311-9C656265D538}" destId="{9D9F8C36-6C69-4F24-A953-854A8349FFE5}" srcOrd="1" destOrd="0" presId="urn:microsoft.com/office/officeart/2005/8/layout/list1"/>
    <dgm:cxn modelId="{5935BE8E-EF4A-44B5-B766-9D9170BD54F8}" type="presParOf" srcId="{27561C69-C5E9-4F1B-B8F3-769C81A16725}" destId="{A2F85EC4-B853-4A66-B8F4-54FDBA52A4C0}" srcOrd="5" destOrd="0" presId="urn:microsoft.com/office/officeart/2005/8/layout/list1"/>
    <dgm:cxn modelId="{E7D64979-9419-4845-B696-06E8E5894E76}" type="presParOf" srcId="{27561C69-C5E9-4F1B-B8F3-769C81A16725}" destId="{1B1D4F47-D1A1-4302-B8D7-5E108E0E46FA}" srcOrd="6" destOrd="0" presId="urn:microsoft.com/office/officeart/2005/8/layout/list1"/>
    <dgm:cxn modelId="{2E364AB6-5C93-4541-8725-CF374379E358}" type="presParOf" srcId="{27561C69-C5E9-4F1B-B8F3-769C81A16725}" destId="{AA0BA359-45EA-4B9F-B50B-43F0E3CC30D3}" srcOrd="7" destOrd="0" presId="urn:microsoft.com/office/officeart/2005/8/layout/list1"/>
    <dgm:cxn modelId="{2042B4C1-AE69-463D-9BF7-8DA2B03A2CA2}" type="presParOf" srcId="{27561C69-C5E9-4F1B-B8F3-769C81A16725}" destId="{F1EAAC29-AF1E-48E4-A4C5-4BC329EFE1FA}" srcOrd="8" destOrd="0" presId="urn:microsoft.com/office/officeart/2005/8/layout/list1"/>
    <dgm:cxn modelId="{6F878C3B-2AB3-4322-BBC7-F2745B4E5E16}" type="presParOf" srcId="{F1EAAC29-AF1E-48E4-A4C5-4BC329EFE1FA}" destId="{525010B3-CF1F-453D-AFEA-2B8B7B8F8ACE}" srcOrd="0" destOrd="0" presId="urn:microsoft.com/office/officeart/2005/8/layout/list1"/>
    <dgm:cxn modelId="{716C0848-D56D-4A4A-B881-155A5FD9CB70}" type="presParOf" srcId="{F1EAAC29-AF1E-48E4-A4C5-4BC329EFE1FA}" destId="{9D6D9E31-9C7E-4849-AE23-A124D36B59CF}" srcOrd="1" destOrd="0" presId="urn:microsoft.com/office/officeart/2005/8/layout/list1"/>
    <dgm:cxn modelId="{84AB77A7-B613-4725-B889-7B8DA22C2FDF}" type="presParOf" srcId="{27561C69-C5E9-4F1B-B8F3-769C81A16725}" destId="{2A4563CD-DDFD-449B-A829-6DA8CDAA4EDE}" srcOrd="9" destOrd="0" presId="urn:microsoft.com/office/officeart/2005/8/layout/list1"/>
    <dgm:cxn modelId="{B09DA5F7-DB3C-4E8B-84B7-0BF4064F354D}" type="presParOf" srcId="{27561C69-C5E9-4F1B-B8F3-769C81A16725}" destId="{68363A49-A6D9-45DC-BE7F-2176AB3A9B0E}" srcOrd="10" destOrd="0" presId="urn:microsoft.com/office/officeart/2005/8/layout/list1"/>
    <dgm:cxn modelId="{5B9CB82B-78C7-4B1B-9BB0-72733EBA42F8}" type="presParOf" srcId="{27561C69-C5E9-4F1B-B8F3-769C81A16725}" destId="{A3EBCAD5-2F7E-40A3-ADA8-BEA3726038DA}" srcOrd="11" destOrd="0" presId="urn:microsoft.com/office/officeart/2005/8/layout/list1"/>
    <dgm:cxn modelId="{041CD5B8-A34A-48C8-BF33-0AAFF78BAE04}" type="presParOf" srcId="{27561C69-C5E9-4F1B-B8F3-769C81A16725}" destId="{CD2577D9-4AA0-41A3-9974-A55C0C179BF0}" srcOrd="12" destOrd="0" presId="urn:microsoft.com/office/officeart/2005/8/layout/list1"/>
    <dgm:cxn modelId="{703F1586-627C-4FF1-9352-90C44B53AE73}" type="presParOf" srcId="{CD2577D9-4AA0-41A3-9974-A55C0C179BF0}" destId="{C359EA77-5256-452B-840A-49DA76EC06A7}" srcOrd="0" destOrd="0" presId="urn:microsoft.com/office/officeart/2005/8/layout/list1"/>
    <dgm:cxn modelId="{A0609189-EC0C-47A7-9625-BAF282AABDD1}" type="presParOf" srcId="{CD2577D9-4AA0-41A3-9974-A55C0C179BF0}" destId="{439D409F-7B44-4A8C-AB95-DB243C48D16C}" srcOrd="1" destOrd="0" presId="urn:microsoft.com/office/officeart/2005/8/layout/list1"/>
    <dgm:cxn modelId="{728BAAEB-254C-4F38-9884-05E4B610FDEE}" type="presParOf" srcId="{27561C69-C5E9-4F1B-B8F3-769C81A16725}" destId="{0E5BE803-CBFE-46C0-AD7D-50B880B9AD52}" srcOrd="13" destOrd="0" presId="urn:microsoft.com/office/officeart/2005/8/layout/list1"/>
    <dgm:cxn modelId="{E12F45D2-021B-465C-B968-A90818153C16}" type="presParOf" srcId="{27561C69-C5E9-4F1B-B8F3-769C81A16725}" destId="{799332F2-3614-4E2F-85E8-89FD2740B9C1}" srcOrd="14" destOrd="0" presId="urn:microsoft.com/office/officeart/2005/8/layout/list1"/>
    <dgm:cxn modelId="{958BC363-8DF6-4C53-A152-79EB49BC12F4}" type="presParOf" srcId="{27561C69-C5E9-4F1B-B8F3-769C81A16725}" destId="{005B4995-782C-457B-8CB3-852DA044448D}" srcOrd="15" destOrd="0" presId="urn:microsoft.com/office/officeart/2005/8/layout/list1"/>
    <dgm:cxn modelId="{8BDA9698-4AB6-4252-876E-3926710083A8}" type="presParOf" srcId="{27561C69-C5E9-4F1B-B8F3-769C81A16725}" destId="{8FEBC63F-290C-487C-A83B-4D9ED7CEFFF7}" srcOrd="16" destOrd="0" presId="urn:microsoft.com/office/officeart/2005/8/layout/list1"/>
    <dgm:cxn modelId="{5121A047-3E1A-4274-8585-DC98036873F6}" type="presParOf" srcId="{8FEBC63F-290C-487C-A83B-4D9ED7CEFFF7}" destId="{4A255632-C261-4043-9BB4-AFC91322D725}" srcOrd="0" destOrd="0" presId="urn:microsoft.com/office/officeart/2005/8/layout/list1"/>
    <dgm:cxn modelId="{F27CEFFB-B8E4-4B83-B671-9FA5DEE910C9}" type="presParOf" srcId="{8FEBC63F-290C-487C-A83B-4D9ED7CEFFF7}" destId="{3D1E18A7-5F70-44C0-9C62-723168D4B19B}" srcOrd="1" destOrd="0" presId="urn:microsoft.com/office/officeart/2005/8/layout/list1"/>
    <dgm:cxn modelId="{4936DE61-D863-4BA1-A29F-7D74B8036135}" type="presParOf" srcId="{27561C69-C5E9-4F1B-B8F3-769C81A16725}" destId="{E39A0057-43F7-4379-9EDA-8283A4ED12B9}" srcOrd="17" destOrd="0" presId="urn:microsoft.com/office/officeart/2005/8/layout/list1"/>
    <dgm:cxn modelId="{98B14E90-5FCB-478E-A29E-66F96AF66FB6}" type="presParOf" srcId="{27561C69-C5E9-4F1B-B8F3-769C81A16725}" destId="{03EC41A7-9C0E-4B30-A8F3-F3E91265D7D7}" srcOrd="18" destOrd="0" presId="urn:microsoft.com/office/officeart/2005/8/layout/list1"/>
    <dgm:cxn modelId="{FF220583-936C-4304-9F9A-2EA37D8007AF}" type="presParOf" srcId="{27561C69-C5E9-4F1B-B8F3-769C81A16725}" destId="{FBEB9D88-48DA-4007-90A4-5DCA39750157}" srcOrd="19" destOrd="0" presId="urn:microsoft.com/office/officeart/2005/8/layout/list1"/>
    <dgm:cxn modelId="{292F2D07-7C96-4074-9E0A-54DDFDF01D38}" type="presParOf" srcId="{27561C69-C5E9-4F1B-B8F3-769C81A16725}" destId="{40D2222F-BC5D-460F-B639-BE71925828CB}" srcOrd="20" destOrd="0" presId="urn:microsoft.com/office/officeart/2005/8/layout/list1"/>
    <dgm:cxn modelId="{10B32D4C-28F4-4F16-AB01-9D471A4C397C}" type="presParOf" srcId="{40D2222F-BC5D-460F-B639-BE71925828CB}" destId="{56724723-9AF5-465E-A340-AA5563B5FD50}" srcOrd="0" destOrd="0" presId="urn:microsoft.com/office/officeart/2005/8/layout/list1"/>
    <dgm:cxn modelId="{F78247D0-7A57-4E66-9419-662511E6794D}" type="presParOf" srcId="{40D2222F-BC5D-460F-B639-BE71925828CB}" destId="{4AE5C38C-441C-49F3-9817-EDA1E3899806}" srcOrd="1" destOrd="0" presId="urn:microsoft.com/office/officeart/2005/8/layout/list1"/>
    <dgm:cxn modelId="{8657092F-7750-4175-BFAB-4DDC99295E19}" type="presParOf" srcId="{27561C69-C5E9-4F1B-B8F3-769C81A16725}" destId="{A7FFD61A-DCD2-476C-98F8-0B8D60A4E877}" srcOrd="21" destOrd="0" presId="urn:microsoft.com/office/officeart/2005/8/layout/list1"/>
    <dgm:cxn modelId="{1B46E1CD-8454-46EA-8857-C9C0E2D70A95}" type="presParOf" srcId="{27561C69-C5E9-4F1B-B8F3-769C81A16725}" destId="{29BED33A-6C65-4778-BECF-9D38222263CE}" srcOrd="22"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77F33ED3-C0CB-48C9-81F6-B7583C62CDBF}"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s-ES"/>
        </a:p>
      </dgm:t>
    </dgm:pt>
    <dgm:pt modelId="{65776137-049B-43F9-92DC-2BBFF116D32B}">
      <dgm:prSet phldrT="[Texto]"/>
      <dgm:spPr/>
      <dgm:t>
        <a:bodyPr/>
        <a:lstStyle/>
        <a:p>
          <a:r>
            <a:rPr lang="es-AR" dirty="0" smtClean="0"/>
            <a:t>¿</a:t>
          </a:r>
          <a:r>
            <a:rPr lang="es-ES" dirty="0" smtClean="0"/>
            <a:t>Para qué?</a:t>
          </a:r>
          <a:endParaRPr lang="es-ES" dirty="0"/>
        </a:p>
      </dgm:t>
    </dgm:pt>
    <dgm:pt modelId="{76FE0ECC-6F56-43EF-ABFA-4FB558680A93}" type="parTrans" cxnId="{F1EA15E6-7D85-4E26-9DFD-C9121307CB86}">
      <dgm:prSet/>
      <dgm:spPr/>
      <dgm:t>
        <a:bodyPr/>
        <a:lstStyle/>
        <a:p>
          <a:endParaRPr lang="es-ES"/>
        </a:p>
      </dgm:t>
    </dgm:pt>
    <dgm:pt modelId="{DDDE804E-5D56-41F1-86A0-F89780A9863D}" type="sibTrans" cxnId="{F1EA15E6-7D85-4E26-9DFD-C9121307CB86}">
      <dgm:prSet/>
      <dgm:spPr/>
      <dgm:t>
        <a:bodyPr/>
        <a:lstStyle/>
        <a:p>
          <a:endParaRPr lang="es-ES"/>
        </a:p>
      </dgm:t>
    </dgm:pt>
    <dgm:pt modelId="{3734F840-95AC-4820-9DF8-76E4A60712DC}">
      <dgm:prSet phldrT="[Texto]"/>
      <dgm:spPr/>
      <dgm:t>
        <a:bodyPr/>
        <a:lstStyle/>
        <a:p>
          <a:r>
            <a:rPr lang="es-AR" dirty="0" smtClean="0"/>
            <a:t>¿</a:t>
          </a:r>
          <a:r>
            <a:rPr lang="pt-BR" dirty="0" err="1" smtClean="0"/>
            <a:t>Qué</a:t>
          </a:r>
          <a:r>
            <a:rPr lang="pt-BR" dirty="0" smtClean="0"/>
            <a:t>? </a:t>
          </a:r>
        </a:p>
      </dgm:t>
    </dgm:pt>
    <dgm:pt modelId="{764F78B5-9A7F-4243-B920-10743358BC71}" type="parTrans" cxnId="{2CDC9926-5E41-4668-AB01-C58A74B46694}">
      <dgm:prSet/>
      <dgm:spPr/>
      <dgm:t>
        <a:bodyPr/>
        <a:lstStyle/>
        <a:p>
          <a:endParaRPr lang="es-ES"/>
        </a:p>
      </dgm:t>
    </dgm:pt>
    <dgm:pt modelId="{EFF611EA-7CD0-4224-834A-1BEAC16063B5}" type="sibTrans" cxnId="{2CDC9926-5E41-4668-AB01-C58A74B46694}">
      <dgm:prSet/>
      <dgm:spPr/>
      <dgm:t>
        <a:bodyPr/>
        <a:lstStyle/>
        <a:p>
          <a:endParaRPr lang="es-ES"/>
        </a:p>
      </dgm:t>
    </dgm:pt>
    <dgm:pt modelId="{D958B7F9-3162-4337-91FE-28160A407690}">
      <dgm:prSet phldrT="[Texto]"/>
      <dgm:spPr/>
      <dgm:t>
        <a:bodyPr/>
        <a:lstStyle/>
        <a:p>
          <a:r>
            <a:rPr lang="es-AR" dirty="0" smtClean="0"/>
            <a:t>¿</a:t>
          </a:r>
          <a:r>
            <a:rPr lang="pt-BR" dirty="0" err="1" smtClean="0"/>
            <a:t>Cómo</a:t>
          </a:r>
          <a:r>
            <a:rPr lang="pt-BR" dirty="0" smtClean="0"/>
            <a:t>? </a:t>
          </a:r>
          <a:endParaRPr lang="es-ES" dirty="0"/>
        </a:p>
      </dgm:t>
    </dgm:pt>
    <dgm:pt modelId="{D2813F16-488C-4308-B943-54CABE2276AA}" type="parTrans" cxnId="{A76106CE-8D7F-45D9-BE10-1DF1E3AC9091}">
      <dgm:prSet/>
      <dgm:spPr/>
      <dgm:t>
        <a:bodyPr/>
        <a:lstStyle/>
        <a:p>
          <a:endParaRPr lang="es-ES"/>
        </a:p>
      </dgm:t>
    </dgm:pt>
    <dgm:pt modelId="{2EB2F00D-413B-4F6D-8987-FEAAF10AAD5A}" type="sibTrans" cxnId="{A76106CE-8D7F-45D9-BE10-1DF1E3AC9091}">
      <dgm:prSet/>
      <dgm:spPr/>
      <dgm:t>
        <a:bodyPr/>
        <a:lstStyle/>
        <a:p>
          <a:endParaRPr lang="es-ES"/>
        </a:p>
      </dgm:t>
    </dgm:pt>
    <dgm:pt modelId="{26B99E61-E2C4-4739-A434-819E3DC6B3A3}">
      <dgm:prSet phldrT="[Texto]"/>
      <dgm:spPr/>
      <dgm:t>
        <a:bodyPr/>
        <a:lstStyle/>
        <a:p>
          <a:r>
            <a:rPr lang="es-AR" dirty="0" smtClean="0"/>
            <a:t>¿</a:t>
          </a:r>
          <a:r>
            <a:rPr lang="pt-BR" dirty="0" err="1" smtClean="0"/>
            <a:t>Cuándo</a:t>
          </a:r>
          <a:r>
            <a:rPr lang="pt-BR" dirty="0" smtClean="0"/>
            <a:t>?</a:t>
          </a:r>
          <a:endParaRPr lang="es-ES" dirty="0"/>
        </a:p>
      </dgm:t>
    </dgm:pt>
    <dgm:pt modelId="{7952ACAF-439B-403C-B485-89861A1C152E}" type="parTrans" cxnId="{4176CAB7-A869-4993-9511-5AD229DB1D14}">
      <dgm:prSet/>
      <dgm:spPr/>
      <dgm:t>
        <a:bodyPr/>
        <a:lstStyle/>
        <a:p>
          <a:endParaRPr lang="es-ES"/>
        </a:p>
      </dgm:t>
    </dgm:pt>
    <dgm:pt modelId="{2F4F205F-9517-4529-B6FF-BE0B24602F83}" type="sibTrans" cxnId="{4176CAB7-A869-4993-9511-5AD229DB1D14}">
      <dgm:prSet/>
      <dgm:spPr/>
      <dgm:t>
        <a:bodyPr/>
        <a:lstStyle/>
        <a:p>
          <a:endParaRPr lang="es-ES"/>
        </a:p>
      </dgm:t>
    </dgm:pt>
    <dgm:pt modelId="{C115125B-9679-46D3-998B-57C8E4B1D43A}">
      <dgm:prSet phldrT="[Texto]"/>
      <dgm:spPr/>
      <dgm:t>
        <a:bodyPr/>
        <a:lstStyle/>
        <a:p>
          <a:r>
            <a:rPr lang="es-AR" dirty="0" smtClean="0"/>
            <a:t>¿</a:t>
          </a:r>
          <a:r>
            <a:rPr lang="pt-BR" dirty="0" err="1" smtClean="0"/>
            <a:t>Con</a:t>
          </a:r>
          <a:r>
            <a:rPr lang="pt-BR" dirty="0" smtClean="0"/>
            <a:t> </a:t>
          </a:r>
          <a:r>
            <a:rPr lang="pt-BR" dirty="0" err="1" smtClean="0"/>
            <a:t>qué</a:t>
          </a:r>
          <a:r>
            <a:rPr lang="pt-BR" dirty="0" smtClean="0"/>
            <a:t> </a:t>
          </a:r>
        </a:p>
        <a:p>
          <a:r>
            <a:rPr lang="pt-BR" dirty="0" err="1" smtClean="0"/>
            <a:t>hacerlo</a:t>
          </a:r>
          <a:r>
            <a:rPr lang="pt-BR" dirty="0" smtClean="0"/>
            <a:t>?</a:t>
          </a:r>
          <a:endParaRPr lang="es-ES" dirty="0"/>
        </a:p>
      </dgm:t>
    </dgm:pt>
    <dgm:pt modelId="{99C0935C-0E12-42D7-B553-60628A3F193C}" type="parTrans" cxnId="{E6AA25B7-019D-4DF0-805A-7E5A853526E9}">
      <dgm:prSet/>
      <dgm:spPr/>
      <dgm:t>
        <a:bodyPr/>
        <a:lstStyle/>
        <a:p>
          <a:endParaRPr lang="es-ES"/>
        </a:p>
      </dgm:t>
    </dgm:pt>
    <dgm:pt modelId="{ABA76793-8800-48AD-8C41-F12FF2C55EE5}" type="sibTrans" cxnId="{E6AA25B7-019D-4DF0-805A-7E5A853526E9}">
      <dgm:prSet/>
      <dgm:spPr/>
      <dgm:t>
        <a:bodyPr/>
        <a:lstStyle/>
        <a:p>
          <a:endParaRPr lang="es-ES"/>
        </a:p>
      </dgm:t>
    </dgm:pt>
    <dgm:pt modelId="{5B7F8561-DA4F-47D9-9DFF-F94C7CE284B6}">
      <dgm:prSet phldrT="[Texto]"/>
      <dgm:spPr/>
      <dgm:t>
        <a:bodyPr/>
        <a:lstStyle/>
        <a:p>
          <a:r>
            <a:rPr lang="es-AR" dirty="0" smtClean="0"/>
            <a:t>¿</a:t>
          </a:r>
          <a:r>
            <a:rPr lang="pt-BR" dirty="0" err="1" smtClean="0"/>
            <a:t>Cómo</a:t>
          </a:r>
          <a:r>
            <a:rPr lang="pt-BR" dirty="0" smtClean="0"/>
            <a:t> comunicar </a:t>
          </a:r>
          <a:r>
            <a:rPr lang="pt-BR" dirty="0" err="1" smtClean="0"/>
            <a:t>los</a:t>
          </a:r>
          <a:r>
            <a:rPr lang="pt-BR" dirty="0" smtClean="0"/>
            <a:t> resultados? </a:t>
          </a:r>
          <a:endParaRPr lang="es-ES" dirty="0"/>
        </a:p>
      </dgm:t>
    </dgm:pt>
    <dgm:pt modelId="{DA04B23C-1122-4184-8052-F1D08F45E528}" type="parTrans" cxnId="{AF5949C2-768D-46A8-AC2C-B91C56530A16}">
      <dgm:prSet/>
      <dgm:spPr/>
      <dgm:t>
        <a:bodyPr/>
        <a:lstStyle/>
        <a:p>
          <a:endParaRPr lang="es-ES"/>
        </a:p>
      </dgm:t>
    </dgm:pt>
    <dgm:pt modelId="{83BC6303-CBC8-4CE0-9689-9ACA1A9D0D3E}" type="sibTrans" cxnId="{AF5949C2-768D-46A8-AC2C-B91C56530A16}">
      <dgm:prSet/>
      <dgm:spPr/>
      <dgm:t>
        <a:bodyPr/>
        <a:lstStyle/>
        <a:p>
          <a:endParaRPr lang="es-ES"/>
        </a:p>
      </dgm:t>
    </dgm:pt>
    <dgm:pt modelId="{B18E4B12-171E-4726-9C38-03AAFE274D77}" type="pres">
      <dgm:prSet presAssocID="{77F33ED3-C0CB-48C9-81F6-B7583C62CDBF}" presName="Name0" presStyleCnt="0">
        <dgm:presLayoutVars>
          <dgm:dir/>
          <dgm:resizeHandles val="exact"/>
        </dgm:presLayoutVars>
      </dgm:prSet>
      <dgm:spPr/>
      <dgm:t>
        <a:bodyPr/>
        <a:lstStyle/>
        <a:p>
          <a:endParaRPr lang="es-ES"/>
        </a:p>
      </dgm:t>
    </dgm:pt>
    <dgm:pt modelId="{DB174060-B048-46A5-8FA4-482DB4E7EDF3}" type="pres">
      <dgm:prSet presAssocID="{65776137-049B-43F9-92DC-2BBFF116D32B}" presName="parTxOnly" presStyleLbl="node1" presStyleIdx="0" presStyleCnt="6">
        <dgm:presLayoutVars>
          <dgm:bulletEnabled val="1"/>
        </dgm:presLayoutVars>
      </dgm:prSet>
      <dgm:spPr/>
      <dgm:t>
        <a:bodyPr/>
        <a:lstStyle/>
        <a:p>
          <a:endParaRPr lang="es-ES"/>
        </a:p>
      </dgm:t>
    </dgm:pt>
    <dgm:pt modelId="{BA367FA7-3781-49DB-935E-174F78C1342F}" type="pres">
      <dgm:prSet presAssocID="{DDDE804E-5D56-41F1-86A0-F89780A9863D}" presName="parSpace" presStyleCnt="0"/>
      <dgm:spPr/>
      <dgm:t>
        <a:bodyPr/>
        <a:lstStyle/>
        <a:p>
          <a:endParaRPr lang="es-ES"/>
        </a:p>
      </dgm:t>
    </dgm:pt>
    <dgm:pt modelId="{2C045C16-1FE9-49B3-BA67-E6DBE064FC09}" type="pres">
      <dgm:prSet presAssocID="{3734F840-95AC-4820-9DF8-76E4A60712DC}" presName="parTxOnly" presStyleLbl="node1" presStyleIdx="1" presStyleCnt="6">
        <dgm:presLayoutVars>
          <dgm:bulletEnabled val="1"/>
        </dgm:presLayoutVars>
      </dgm:prSet>
      <dgm:spPr/>
      <dgm:t>
        <a:bodyPr/>
        <a:lstStyle/>
        <a:p>
          <a:endParaRPr lang="es-ES"/>
        </a:p>
      </dgm:t>
    </dgm:pt>
    <dgm:pt modelId="{4A7F0BA6-9D82-4171-B35B-18080F1A34C9}" type="pres">
      <dgm:prSet presAssocID="{EFF611EA-7CD0-4224-834A-1BEAC16063B5}" presName="parSpace" presStyleCnt="0"/>
      <dgm:spPr/>
      <dgm:t>
        <a:bodyPr/>
        <a:lstStyle/>
        <a:p>
          <a:endParaRPr lang="es-ES"/>
        </a:p>
      </dgm:t>
    </dgm:pt>
    <dgm:pt modelId="{86A6D62B-7279-463D-A218-DFE20D3ED39A}" type="pres">
      <dgm:prSet presAssocID="{D958B7F9-3162-4337-91FE-28160A407690}" presName="parTxOnly" presStyleLbl="node1" presStyleIdx="2" presStyleCnt="6">
        <dgm:presLayoutVars>
          <dgm:bulletEnabled val="1"/>
        </dgm:presLayoutVars>
      </dgm:prSet>
      <dgm:spPr/>
      <dgm:t>
        <a:bodyPr/>
        <a:lstStyle/>
        <a:p>
          <a:endParaRPr lang="es-ES"/>
        </a:p>
      </dgm:t>
    </dgm:pt>
    <dgm:pt modelId="{E79FC282-C67E-436B-98C6-B0BAAC214E6A}" type="pres">
      <dgm:prSet presAssocID="{2EB2F00D-413B-4F6D-8987-FEAAF10AAD5A}" presName="parSpace" presStyleCnt="0"/>
      <dgm:spPr/>
      <dgm:t>
        <a:bodyPr/>
        <a:lstStyle/>
        <a:p>
          <a:endParaRPr lang="es-ES"/>
        </a:p>
      </dgm:t>
    </dgm:pt>
    <dgm:pt modelId="{5DE57CED-4CC5-4BCF-8AFF-280C98E380CB}" type="pres">
      <dgm:prSet presAssocID="{26B99E61-E2C4-4739-A434-819E3DC6B3A3}" presName="parTxOnly" presStyleLbl="node1" presStyleIdx="3" presStyleCnt="6">
        <dgm:presLayoutVars>
          <dgm:bulletEnabled val="1"/>
        </dgm:presLayoutVars>
      </dgm:prSet>
      <dgm:spPr/>
      <dgm:t>
        <a:bodyPr/>
        <a:lstStyle/>
        <a:p>
          <a:endParaRPr lang="es-ES"/>
        </a:p>
      </dgm:t>
    </dgm:pt>
    <dgm:pt modelId="{92727E92-CD30-4AE2-BC64-70A6AC9DCFA0}" type="pres">
      <dgm:prSet presAssocID="{2F4F205F-9517-4529-B6FF-BE0B24602F83}" presName="parSpace" presStyleCnt="0"/>
      <dgm:spPr/>
      <dgm:t>
        <a:bodyPr/>
        <a:lstStyle/>
        <a:p>
          <a:endParaRPr lang="es-ES"/>
        </a:p>
      </dgm:t>
    </dgm:pt>
    <dgm:pt modelId="{EBC57F5D-DE47-411D-B530-A6D59A26110B}" type="pres">
      <dgm:prSet presAssocID="{C115125B-9679-46D3-998B-57C8E4B1D43A}" presName="parTxOnly" presStyleLbl="node1" presStyleIdx="4" presStyleCnt="6">
        <dgm:presLayoutVars>
          <dgm:bulletEnabled val="1"/>
        </dgm:presLayoutVars>
      </dgm:prSet>
      <dgm:spPr/>
      <dgm:t>
        <a:bodyPr/>
        <a:lstStyle/>
        <a:p>
          <a:endParaRPr lang="es-ES"/>
        </a:p>
      </dgm:t>
    </dgm:pt>
    <dgm:pt modelId="{F6C85ED0-5F00-43E2-A2F7-08B778EBF67B}" type="pres">
      <dgm:prSet presAssocID="{ABA76793-8800-48AD-8C41-F12FF2C55EE5}" presName="parSpace" presStyleCnt="0"/>
      <dgm:spPr/>
      <dgm:t>
        <a:bodyPr/>
        <a:lstStyle/>
        <a:p>
          <a:endParaRPr lang="es-ES"/>
        </a:p>
      </dgm:t>
    </dgm:pt>
    <dgm:pt modelId="{C480B001-63D0-407E-AEDD-7A3B74E2A0D8}" type="pres">
      <dgm:prSet presAssocID="{5B7F8561-DA4F-47D9-9DFF-F94C7CE284B6}" presName="parTxOnly" presStyleLbl="node1" presStyleIdx="5" presStyleCnt="6">
        <dgm:presLayoutVars>
          <dgm:bulletEnabled val="1"/>
        </dgm:presLayoutVars>
      </dgm:prSet>
      <dgm:spPr/>
      <dgm:t>
        <a:bodyPr/>
        <a:lstStyle/>
        <a:p>
          <a:endParaRPr lang="es-ES"/>
        </a:p>
      </dgm:t>
    </dgm:pt>
  </dgm:ptLst>
  <dgm:cxnLst>
    <dgm:cxn modelId="{F1EA15E6-7D85-4E26-9DFD-C9121307CB86}" srcId="{77F33ED3-C0CB-48C9-81F6-B7583C62CDBF}" destId="{65776137-049B-43F9-92DC-2BBFF116D32B}" srcOrd="0" destOrd="0" parTransId="{76FE0ECC-6F56-43EF-ABFA-4FB558680A93}" sibTransId="{DDDE804E-5D56-41F1-86A0-F89780A9863D}"/>
    <dgm:cxn modelId="{AF5949C2-768D-46A8-AC2C-B91C56530A16}" srcId="{77F33ED3-C0CB-48C9-81F6-B7583C62CDBF}" destId="{5B7F8561-DA4F-47D9-9DFF-F94C7CE284B6}" srcOrd="5" destOrd="0" parTransId="{DA04B23C-1122-4184-8052-F1D08F45E528}" sibTransId="{83BC6303-CBC8-4CE0-9689-9ACA1A9D0D3E}"/>
    <dgm:cxn modelId="{81B1DB17-50AD-426C-B1CE-9FF048490AE2}" type="presOf" srcId="{26B99E61-E2C4-4739-A434-819E3DC6B3A3}" destId="{5DE57CED-4CC5-4BCF-8AFF-280C98E380CB}" srcOrd="0" destOrd="0" presId="urn:microsoft.com/office/officeart/2005/8/layout/hChevron3"/>
    <dgm:cxn modelId="{E6AA25B7-019D-4DF0-805A-7E5A853526E9}" srcId="{77F33ED3-C0CB-48C9-81F6-B7583C62CDBF}" destId="{C115125B-9679-46D3-998B-57C8E4B1D43A}" srcOrd="4" destOrd="0" parTransId="{99C0935C-0E12-42D7-B553-60628A3F193C}" sibTransId="{ABA76793-8800-48AD-8C41-F12FF2C55EE5}"/>
    <dgm:cxn modelId="{2CDC9926-5E41-4668-AB01-C58A74B46694}" srcId="{77F33ED3-C0CB-48C9-81F6-B7583C62CDBF}" destId="{3734F840-95AC-4820-9DF8-76E4A60712DC}" srcOrd="1" destOrd="0" parTransId="{764F78B5-9A7F-4243-B920-10743358BC71}" sibTransId="{EFF611EA-7CD0-4224-834A-1BEAC16063B5}"/>
    <dgm:cxn modelId="{FE6E970C-3307-4EAA-A491-782C111DDE69}" type="presOf" srcId="{C115125B-9679-46D3-998B-57C8E4B1D43A}" destId="{EBC57F5D-DE47-411D-B530-A6D59A26110B}" srcOrd="0" destOrd="0" presId="urn:microsoft.com/office/officeart/2005/8/layout/hChevron3"/>
    <dgm:cxn modelId="{F2C003FA-1135-4034-8168-439B4E35423F}" type="presOf" srcId="{5B7F8561-DA4F-47D9-9DFF-F94C7CE284B6}" destId="{C480B001-63D0-407E-AEDD-7A3B74E2A0D8}" srcOrd="0" destOrd="0" presId="urn:microsoft.com/office/officeart/2005/8/layout/hChevron3"/>
    <dgm:cxn modelId="{EB539A75-8508-4D79-997B-1A6594883E78}" type="presOf" srcId="{77F33ED3-C0CB-48C9-81F6-B7583C62CDBF}" destId="{B18E4B12-171E-4726-9C38-03AAFE274D77}" srcOrd="0" destOrd="0" presId="urn:microsoft.com/office/officeart/2005/8/layout/hChevron3"/>
    <dgm:cxn modelId="{A76106CE-8D7F-45D9-BE10-1DF1E3AC9091}" srcId="{77F33ED3-C0CB-48C9-81F6-B7583C62CDBF}" destId="{D958B7F9-3162-4337-91FE-28160A407690}" srcOrd="2" destOrd="0" parTransId="{D2813F16-488C-4308-B943-54CABE2276AA}" sibTransId="{2EB2F00D-413B-4F6D-8987-FEAAF10AAD5A}"/>
    <dgm:cxn modelId="{4176CAB7-A869-4993-9511-5AD229DB1D14}" srcId="{77F33ED3-C0CB-48C9-81F6-B7583C62CDBF}" destId="{26B99E61-E2C4-4739-A434-819E3DC6B3A3}" srcOrd="3" destOrd="0" parTransId="{7952ACAF-439B-403C-B485-89861A1C152E}" sibTransId="{2F4F205F-9517-4529-B6FF-BE0B24602F83}"/>
    <dgm:cxn modelId="{8E12A9E7-C241-48A6-85B5-6818D26CFEE4}" type="presOf" srcId="{D958B7F9-3162-4337-91FE-28160A407690}" destId="{86A6D62B-7279-463D-A218-DFE20D3ED39A}" srcOrd="0" destOrd="0" presId="urn:microsoft.com/office/officeart/2005/8/layout/hChevron3"/>
    <dgm:cxn modelId="{7F0B9404-C103-412A-8A0F-D7B8B63E8BE2}" type="presOf" srcId="{65776137-049B-43F9-92DC-2BBFF116D32B}" destId="{DB174060-B048-46A5-8FA4-482DB4E7EDF3}" srcOrd="0" destOrd="0" presId="urn:microsoft.com/office/officeart/2005/8/layout/hChevron3"/>
    <dgm:cxn modelId="{DBE590F1-B6A2-46B7-9A68-6D05E4B799C0}" type="presOf" srcId="{3734F840-95AC-4820-9DF8-76E4A60712DC}" destId="{2C045C16-1FE9-49B3-BA67-E6DBE064FC09}" srcOrd="0" destOrd="0" presId="urn:microsoft.com/office/officeart/2005/8/layout/hChevron3"/>
    <dgm:cxn modelId="{25D58DEB-314F-4A53-B1F6-38C8F1AB53B0}" type="presParOf" srcId="{B18E4B12-171E-4726-9C38-03AAFE274D77}" destId="{DB174060-B048-46A5-8FA4-482DB4E7EDF3}" srcOrd="0" destOrd="0" presId="urn:microsoft.com/office/officeart/2005/8/layout/hChevron3"/>
    <dgm:cxn modelId="{6424EDED-8304-4874-B8CD-FE09976240E9}" type="presParOf" srcId="{B18E4B12-171E-4726-9C38-03AAFE274D77}" destId="{BA367FA7-3781-49DB-935E-174F78C1342F}" srcOrd="1" destOrd="0" presId="urn:microsoft.com/office/officeart/2005/8/layout/hChevron3"/>
    <dgm:cxn modelId="{93B582EB-04DE-4E2E-8421-46D4CFAD5E74}" type="presParOf" srcId="{B18E4B12-171E-4726-9C38-03AAFE274D77}" destId="{2C045C16-1FE9-49B3-BA67-E6DBE064FC09}" srcOrd="2" destOrd="0" presId="urn:microsoft.com/office/officeart/2005/8/layout/hChevron3"/>
    <dgm:cxn modelId="{B9101DF6-03DB-411C-85A8-5E22AF123F72}" type="presParOf" srcId="{B18E4B12-171E-4726-9C38-03AAFE274D77}" destId="{4A7F0BA6-9D82-4171-B35B-18080F1A34C9}" srcOrd="3" destOrd="0" presId="urn:microsoft.com/office/officeart/2005/8/layout/hChevron3"/>
    <dgm:cxn modelId="{DF4C7129-2117-47DC-8E6D-F29C5C022172}" type="presParOf" srcId="{B18E4B12-171E-4726-9C38-03AAFE274D77}" destId="{86A6D62B-7279-463D-A218-DFE20D3ED39A}" srcOrd="4" destOrd="0" presId="urn:microsoft.com/office/officeart/2005/8/layout/hChevron3"/>
    <dgm:cxn modelId="{EBD392C4-1802-44D0-9BEA-B4019F59A12C}" type="presParOf" srcId="{B18E4B12-171E-4726-9C38-03AAFE274D77}" destId="{E79FC282-C67E-436B-98C6-B0BAAC214E6A}" srcOrd="5" destOrd="0" presId="urn:microsoft.com/office/officeart/2005/8/layout/hChevron3"/>
    <dgm:cxn modelId="{8F13C46B-FB54-427C-A8F0-31E7754DAEEB}" type="presParOf" srcId="{B18E4B12-171E-4726-9C38-03AAFE274D77}" destId="{5DE57CED-4CC5-4BCF-8AFF-280C98E380CB}" srcOrd="6" destOrd="0" presId="urn:microsoft.com/office/officeart/2005/8/layout/hChevron3"/>
    <dgm:cxn modelId="{BA3A9DD6-2D23-4C9E-A735-8863D208C751}" type="presParOf" srcId="{B18E4B12-171E-4726-9C38-03AAFE274D77}" destId="{92727E92-CD30-4AE2-BC64-70A6AC9DCFA0}" srcOrd="7" destOrd="0" presId="urn:microsoft.com/office/officeart/2005/8/layout/hChevron3"/>
    <dgm:cxn modelId="{686C0311-7311-4024-BEE7-ACFA6EAE09FC}" type="presParOf" srcId="{B18E4B12-171E-4726-9C38-03AAFE274D77}" destId="{EBC57F5D-DE47-411D-B530-A6D59A26110B}" srcOrd="8" destOrd="0" presId="urn:microsoft.com/office/officeart/2005/8/layout/hChevron3"/>
    <dgm:cxn modelId="{9C7F55C9-51A6-44D1-96B9-C14030E9E5B2}" type="presParOf" srcId="{B18E4B12-171E-4726-9C38-03AAFE274D77}" destId="{F6C85ED0-5F00-43E2-A2F7-08B778EBF67B}" srcOrd="9" destOrd="0" presId="urn:microsoft.com/office/officeart/2005/8/layout/hChevron3"/>
    <dgm:cxn modelId="{E43E9EF4-BD00-47B3-BAF1-519EE04B3FEB}" type="presParOf" srcId="{B18E4B12-171E-4726-9C38-03AAFE274D77}" destId="{C480B001-63D0-407E-AEDD-7A3B74E2A0D8}" srcOrd="10"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1AFED409-B183-4B4C-B9F9-7FAF2691932F}" type="doc">
      <dgm:prSet loTypeId="urn:microsoft.com/office/officeart/2009/layout/CircleArrowProcess" loCatId="process" qsTypeId="urn:microsoft.com/office/officeart/2005/8/quickstyle/simple1" qsCatId="simple" csTypeId="urn:microsoft.com/office/officeart/2005/8/colors/accent2_1" csCatId="accent2" phldr="1"/>
      <dgm:spPr/>
      <dgm:t>
        <a:bodyPr/>
        <a:lstStyle/>
        <a:p>
          <a:endParaRPr lang="es-ES"/>
        </a:p>
      </dgm:t>
    </dgm:pt>
    <dgm:pt modelId="{F4BBC54E-D53C-4FBD-A2D6-4CE791672519}">
      <dgm:prSet phldrT="[Texto]" custT="1"/>
      <dgm:spPr/>
      <dgm:t>
        <a:bodyPr/>
        <a:lstStyle/>
        <a:p>
          <a:r>
            <a:rPr lang="es-ES" sz="2000" noProof="0" smtClean="0"/>
            <a:t>Definir los objetivos</a:t>
          </a:r>
          <a:endParaRPr lang="es-ES" sz="2000" noProof="0"/>
        </a:p>
      </dgm:t>
    </dgm:pt>
    <dgm:pt modelId="{6BD133AC-FE7F-41E2-9413-84A4E505035B}" type="parTrans" cxnId="{D5DBD9A4-4310-4D8D-8600-313EFDF0C968}">
      <dgm:prSet/>
      <dgm:spPr/>
      <dgm:t>
        <a:bodyPr/>
        <a:lstStyle/>
        <a:p>
          <a:endParaRPr lang="es-ES" sz="1400" noProof="0"/>
        </a:p>
      </dgm:t>
    </dgm:pt>
    <dgm:pt modelId="{10CBFB7F-7FC7-4844-9C18-54EB75374409}" type="sibTrans" cxnId="{D5DBD9A4-4310-4D8D-8600-313EFDF0C968}">
      <dgm:prSet/>
      <dgm:spPr/>
      <dgm:t>
        <a:bodyPr/>
        <a:lstStyle/>
        <a:p>
          <a:endParaRPr lang="es-ES" sz="1400" noProof="0"/>
        </a:p>
      </dgm:t>
    </dgm:pt>
    <dgm:pt modelId="{0B771C71-A4F3-4055-AB57-EC307847EEDD}">
      <dgm:prSet phldrT="[Texto]" custT="1"/>
      <dgm:spPr/>
      <dgm:t>
        <a:bodyPr/>
        <a:lstStyle/>
        <a:p>
          <a:r>
            <a:rPr lang="es-ES" sz="2000" noProof="0" smtClean="0"/>
            <a:t>Precisar aspectos a valorar</a:t>
          </a:r>
          <a:endParaRPr lang="es-ES" sz="2000" noProof="0"/>
        </a:p>
      </dgm:t>
    </dgm:pt>
    <dgm:pt modelId="{26505A7E-E912-4F38-A327-82DD058CFCA3}" type="parTrans" cxnId="{F4DED309-AD32-4EB8-95EE-D83E91D0F8A6}">
      <dgm:prSet/>
      <dgm:spPr/>
      <dgm:t>
        <a:bodyPr/>
        <a:lstStyle/>
        <a:p>
          <a:endParaRPr lang="es-ES" sz="1400" noProof="0"/>
        </a:p>
      </dgm:t>
    </dgm:pt>
    <dgm:pt modelId="{5C707C6D-BCC7-4ED3-9167-62FBEA0C4C3F}" type="sibTrans" cxnId="{F4DED309-AD32-4EB8-95EE-D83E91D0F8A6}">
      <dgm:prSet/>
      <dgm:spPr/>
      <dgm:t>
        <a:bodyPr/>
        <a:lstStyle/>
        <a:p>
          <a:endParaRPr lang="es-ES" sz="1400" noProof="0"/>
        </a:p>
      </dgm:t>
    </dgm:pt>
    <dgm:pt modelId="{BC3A0C4B-7248-421B-8AD5-1C8C4F993CFC}">
      <dgm:prSet phldrT="[Texto]" custT="1"/>
      <dgm:spPr/>
      <dgm:t>
        <a:bodyPr/>
        <a:lstStyle/>
        <a:p>
          <a:r>
            <a:rPr lang="es-ES" sz="1800" noProof="0" smtClean="0"/>
            <a:t>Descriptores, escalas y criterios</a:t>
          </a:r>
          <a:endParaRPr lang="es-ES" sz="1800" noProof="0"/>
        </a:p>
      </dgm:t>
    </dgm:pt>
    <dgm:pt modelId="{28ED0017-4433-4555-9991-CC54EC021ABC}" type="parTrans" cxnId="{30BA9D80-9908-4DB1-9640-6CE55B002B81}">
      <dgm:prSet/>
      <dgm:spPr/>
      <dgm:t>
        <a:bodyPr/>
        <a:lstStyle/>
        <a:p>
          <a:endParaRPr lang="es-ES" sz="1400" noProof="0"/>
        </a:p>
      </dgm:t>
    </dgm:pt>
    <dgm:pt modelId="{CBA89457-9FB4-4DB8-9038-97DAAB4D078A}" type="sibTrans" cxnId="{30BA9D80-9908-4DB1-9640-6CE55B002B81}">
      <dgm:prSet/>
      <dgm:spPr/>
      <dgm:t>
        <a:bodyPr/>
        <a:lstStyle/>
        <a:p>
          <a:endParaRPr lang="es-ES" sz="1400" noProof="0"/>
        </a:p>
      </dgm:t>
    </dgm:pt>
    <dgm:pt modelId="{FA3FF41C-95C8-49B5-8C00-A24624E07A6A}">
      <dgm:prSet custT="1"/>
      <dgm:spPr/>
      <dgm:t>
        <a:bodyPr/>
        <a:lstStyle/>
        <a:p>
          <a:r>
            <a:rPr lang="es-ES" sz="2000" noProof="0" smtClean="0"/>
            <a:t>Revisión y evaluación del impacto</a:t>
          </a:r>
          <a:endParaRPr lang="es-ES" sz="2000" noProof="0"/>
        </a:p>
      </dgm:t>
    </dgm:pt>
    <dgm:pt modelId="{9A43FDF3-0FDC-4F93-BD82-F63893290129}" type="parTrans" cxnId="{0428E36D-1B5D-43AC-9F5F-9CBB11220075}">
      <dgm:prSet/>
      <dgm:spPr/>
      <dgm:t>
        <a:bodyPr/>
        <a:lstStyle/>
        <a:p>
          <a:endParaRPr lang="es-ES" sz="1400" noProof="0"/>
        </a:p>
      </dgm:t>
    </dgm:pt>
    <dgm:pt modelId="{765D773F-44EC-4390-A219-F61C635365D7}" type="sibTrans" cxnId="{0428E36D-1B5D-43AC-9F5F-9CBB11220075}">
      <dgm:prSet/>
      <dgm:spPr/>
      <dgm:t>
        <a:bodyPr/>
        <a:lstStyle/>
        <a:p>
          <a:endParaRPr lang="es-ES" sz="1400" noProof="0"/>
        </a:p>
      </dgm:t>
    </dgm:pt>
    <dgm:pt modelId="{CCAEE17C-97FC-4005-BA66-1065D6A02205}">
      <dgm:prSet phldrT="[Texto]" custT="1"/>
      <dgm:spPr/>
      <dgm:t>
        <a:bodyPr/>
        <a:lstStyle/>
        <a:p>
          <a:r>
            <a:rPr lang="es-ES" sz="2000" noProof="0" smtClean="0"/>
            <a:t>Peso de los criterios</a:t>
          </a:r>
          <a:endParaRPr lang="es-ES" sz="2000" noProof="0"/>
        </a:p>
      </dgm:t>
    </dgm:pt>
    <dgm:pt modelId="{C32DFA00-4034-46E8-A303-C353D49A46E2}" type="parTrans" cxnId="{9D733F12-0FDA-4BDE-9300-0F50166138BF}">
      <dgm:prSet/>
      <dgm:spPr/>
      <dgm:t>
        <a:bodyPr/>
        <a:lstStyle/>
        <a:p>
          <a:endParaRPr lang="es-ES" sz="1400" noProof="0"/>
        </a:p>
      </dgm:t>
    </dgm:pt>
    <dgm:pt modelId="{6EF0DB08-49AA-4D96-95CF-36329E05206B}" type="sibTrans" cxnId="{9D733F12-0FDA-4BDE-9300-0F50166138BF}">
      <dgm:prSet/>
      <dgm:spPr/>
      <dgm:t>
        <a:bodyPr/>
        <a:lstStyle/>
        <a:p>
          <a:endParaRPr lang="es-ES" sz="1400" noProof="0"/>
        </a:p>
      </dgm:t>
    </dgm:pt>
    <dgm:pt modelId="{944C6520-F3A4-4994-95A1-105F74A258F4}" type="pres">
      <dgm:prSet presAssocID="{1AFED409-B183-4B4C-B9F9-7FAF2691932F}" presName="Name0" presStyleCnt="0">
        <dgm:presLayoutVars>
          <dgm:chMax val="7"/>
          <dgm:chPref val="7"/>
          <dgm:dir/>
          <dgm:animLvl val="lvl"/>
        </dgm:presLayoutVars>
      </dgm:prSet>
      <dgm:spPr/>
      <dgm:t>
        <a:bodyPr/>
        <a:lstStyle/>
        <a:p>
          <a:endParaRPr lang="es-ES"/>
        </a:p>
      </dgm:t>
    </dgm:pt>
    <dgm:pt modelId="{1EF819BB-13BC-424A-A048-3600DD7554E7}" type="pres">
      <dgm:prSet presAssocID="{F4BBC54E-D53C-4FBD-A2D6-4CE791672519}" presName="Accent1" presStyleCnt="0"/>
      <dgm:spPr/>
      <dgm:t>
        <a:bodyPr/>
        <a:lstStyle/>
        <a:p>
          <a:endParaRPr lang="es-ES"/>
        </a:p>
      </dgm:t>
    </dgm:pt>
    <dgm:pt modelId="{A922960A-4E28-462D-BAB4-08435AAEC80C}" type="pres">
      <dgm:prSet presAssocID="{F4BBC54E-D53C-4FBD-A2D6-4CE791672519}" presName="Accent" presStyleLbl="node1" presStyleIdx="0" presStyleCnt="5" custScaleX="185452" custScaleY="56448"/>
      <dgm:spPr/>
      <dgm:t>
        <a:bodyPr/>
        <a:lstStyle/>
        <a:p>
          <a:endParaRPr lang="es-ES"/>
        </a:p>
      </dgm:t>
    </dgm:pt>
    <dgm:pt modelId="{E34907B0-60E2-4E97-9A7B-357D25F4EE12}" type="pres">
      <dgm:prSet presAssocID="{F4BBC54E-D53C-4FBD-A2D6-4CE791672519}" presName="Parent1" presStyleLbl="revTx" presStyleIdx="0" presStyleCnt="5" custScaleX="238647">
        <dgm:presLayoutVars>
          <dgm:chMax val="1"/>
          <dgm:chPref val="1"/>
          <dgm:bulletEnabled val="1"/>
        </dgm:presLayoutVars>
      </dgm:prSet>
      <dgm:spPr/>
      <dgm:t>
        <a:bodyPr/>
        <a:lstStyle/>
        <a:p>
          <a:endParaRPr lang="es-ES"/>
        </a:p>
      </dgm:t>
    </dgm:pt>
    <dgm:pt modelId="{30A977B1-2439-427E-98CB-26EC36986371}" type="pres">
      <dgm:prSet presAssocID="{0B771C71-A4F3-4055-AB57-EC307847EEDD}" presName="Accent2" presStyleCnt="0"/>
      <dgm:spPr/>
      <dgm:t>
        <a:bodyPr/>
        <a:lstStyle/>
        <a:p>
          <a:endParaRPr lang="es-ES"/>
        </a:p>
      </dgm:t>
    </dgm:pt>
    <dgm:pt modelId="{99E52ADE-F592-4064-887A-3BAE7D535E35}" type="pres">
      <dgm:prSet presAssocID="{0B771C71-A4F3-4055-AB57-EC307847EEDD}" presName="Accent" presStyleLbl="node1" presStyleIdx="1" presStyleCnt="5" custScaleX="167954" custScaleY="75132"/>
      <dgm:spPr/>
      <dgm:t>
        <a:bodyPr/>
        <a:lstStyle/>
        <a:p>
          <a:endParaRPr lang="es-ES"/>
        </a:p>
      </dgm:t>
    </dgm:pt>
    <dgm:pt modelId="{5612345D-D9ED-4C3E-ACB0-ABF12F41C1CF}" type="pres">
      <dgm:prSet presAssocID="{0B771C71-A4F3-4055-AB57-EC307847EEDD}" presName="Parent2" presStyleLbl="revTx" presStyleIdx="1" presStyleCnt="5" custScaleX="302331" custLinFactNeighborX="32613">
        <dgm:presLayoutVars>
          <dgm:chMax val="1"/>
          <dgm:chPref val="1"/>
          <dgm:bulletEnabled val="1"/>
        </dgm:presLayoutVars>
      </dgm:prSet>
      <dgm:spPr/>
      <dgm:t>
        <a:bodyPr/>
        <a:lstStyle/>
        <a:p>
          <a:endParaRPr lang="es-ES"/>
        </a:p>
      </dgm:t>
    </dgm:pt>
    <dgm:pt modelId="{81A9A7A4-5092-47C9-B5E0-2860C8C6A632}" type="pres">
      <dgm:prSet presAssocID="{BC3A0C4B-7248-421B-8AD5-1C8C4F993CFC}" presName="Accent3" presStyleCnt="0"/>
      <dgm:spPr/>
      <dgm:t>
        <a:bodyPr/>
        <a:lstStyle/>
        <a:p>
          <a:endParaRPr lang="es-ES"/>
        </a:p>
      </dgm:t>
    </dgm:pt>
    <dgm:pt modelId="{E82BF19F-10E2-421B-8842-AA14B94D2115}" type="pres">
      <dgm:prSet presAssocID="{BC3A0C4B-7248-421B-8AD5-1C8C4F993CFC}" presName="Accent" presStyleLbl="node1" presStyleIdx="2" presStyleCnt="5" custScaleX="190785"/>
      <dgm:spPr/>
      <dgm:t>
        <a:bodyPr/>
        <a:lstStyle/>
        <a:p>
          <a:endParaRPr lang="es-ES"/>
        </a:p>
      </dgm:t>
    </dgm:pt>
    <dgm:pt modelId="{43DE51A5-2747-410D-8D43-7F8AB188A729}" type="pres">
      <dgm:prSet presAssocID="{BC3A0C4B-7248-421B-8AD5-1C8C4F993CFC}" presName="Parent3" presStyleLbl="revTx" presStyleIdx="2" presStyleCnt="5" custScaleX="508831" custLinFactNeighborX="-49696">
        <dgm:presLayoutVars>
          <dgm:chMax val="1"/>
          <dgm:chPref val="1"/>
          <dgm:bulletEnabled val="1"/>
        </dgm:presLayoutVars>
      </dgm:prSet>
      <dgm:spPr/>
      <dgm:t>
        <a:bodyPr/>
        <a:lstStyle/>
        <a:p>
          <a:endParaRPr lang="es-ES"/>
        </a:p>
      </dgm:t>
    </dgm:pt>
    <dgm:pt modelId="{ED4AA40D-DF0E-467F-AD07-D9C32554D900}" type="pres">
      <dgm:prSet presAssocID="{CCAEE17C-97FC-4005-BA66-1065D6A02205}" presName="Accent4" presStyleCnt="0"/>
      <dgm:spPr/>
      <dgm:t>
        <a:bodyPr/>
        <a:lstStyle/>
        <a:p>
          <a:endParaRPr lang="es-ES"/>
        </a:p>
      </dgm:t>
    </dgm:pt>
    <dgm:pt modelId="{A1D8EBAE-2914-4199-B4BB-C44675EB4FA4}" type="pres">
      <dgm:prSet presAssocID="{CCAEE17C-97FC-4005-BA66-1065D6A02205}" presName="Accent" presStyleLbl="node1" presStyleIdx="3" presStyleCnt="5" custScaleX="215465"/>
      <dgm:spPr/>
      <dgm:t>
        <a:bodyPr/>
        <a:lstStyle/>
        <a:p>
          <a:endParaRPr lang="es-ES"/>
        </a:p>
      </dgm:t>
    </dgm:pt>
    <dgm:pt modelId="{1E5F5B2C-1709-4BED-9915-8E4C8B677731}" type="pres">
      <dgm:prSet presAssocID="{CCAEE17C-97FC-4005-BA66-1065D6A02205}" presName="Parent4" presStyleLbl="revTx" presStyleIdx="3" presStyleCnt="5" custScaleX="250476">
        <dgm:presLayoutVars>
          <dgm:chMax val="1"/>
          <dgm:chPref val="1"/>
          <dgm:bulletEnabled val="1"/>
        </dgm:presLayoutVars>
      </dgm:prSet>
      <dgm:spPr/>
      <dgm:t>
        <a:bodyPr/>
        <a:lstStyle/>
        <a:p>
          <a:endParaRPr lang="es-ES"/>
        </a:p>
      </dgm:t>
    </dgm:pt>
    <dgm:pt modelId="{10D70780-9277-4914-97D5-E11F53F87E33}" type="pres">
      <dgm:prSet presAssocID="{FA3FF41C-95C8-49B5-8C00-A24624E07A6A}" presName="Accent5" presStyleCnt="0"/>
      <dgm:spPr/>
      <dgm:t>
        <a:bodyPr/>
        <a:lstStyle/>
        <a:p>
          <a:endParaRPr lang="es-ES"/>
        </a:p>
      </dgm:t>
    </dgm:pt>
    <dgm:pt modelId="{D406B724-A5A7-400E-8BD8-DCDE4BB95D33}" type="pres">
      <dgm:prSet presAssocID="{FA3FF41C-95C8-49B5-8C00-A24624E07A6A}" presName="Accent" presStyleLbl="node1" presStyleIdx="4" presStyleCnt="5" custScaleX="342616"/>
      <dgm:spPr/>
      <dgm:t>
        <a:bodyPr/>
        <a:lstStyle/>
        <a:p>
          <a:endParaRPr lang="es-ES"/>
        </a:p>
      </dgm:t>
    </dgm:pt>
    <dgm:pt modelId="{96BBD5DE-4693-47C2-8582-46F4CE4744E1}" type="pres">
      <dgm:prSet presAssocID="{FA3FF41C-95C8-49B5-8C00-A24624E07A6A}" presName="Parent5" presStyleLbl="revTx" presStyleIdx="4" presStyleCnt="5" custScaleX="363858">
        <dgm:presLayoutVars>
          <dgm:chMax val="1"/>
          <dgm:chPref val="1"/>
          <dgm:bulletEnabled val="1"/>
        </dgm:presLayoutVars>
      </dgm:prSet>
      <dgm:spPr/>
      <dgm:t>
        <a:bodyPr/>
        <a:lstStyle/>
        <a:p>
          <a:endParaRPr lang="es-ES"/>
        </a:p>
      </dgm:t>
    </dgm:pt>
  </dgm:ptLst>
  <dgm:cxnLst>
    <dgm:cxn modelId="{0428E36D-1B5D-43AC-9F5F-9CBB11220075}" srcId="{1AFED409-B183-4B4C-B9F9-7FAF2691932F}" destId="{FA3FF41C-95C8-49B5-8C00-A24624E07A6A}" srcOrd="4" destOrd="0" parTransId="{9A43FDF3-0FDC-4F93-BD82-F63893290129}" sibTransId="{765D773F-44EC-4390-A219-F61C635365D7}"/>
    <dgm:cxn modelId="{D5DBD9A4-4310-4D8D-8600-313EFDF0C968}" srcId="{1AFED409-B183-4B4C-B9F9-7FAF2691932F}" destId="{F4BBC54E-D53C-4FBD-A2D6-4CE791672519}" srcOrd="0" destOrd="0" parTransId="{6BD133AC-FE7F-41E2-9413-84A4E505035B}" sibTransId="{10CBFB7F-7FC7-4844-9C18-54EB75374409}"/>
    <dgm:cxn modelId="{B90A554E-7539-4A1F-9D04-A813E12ECE4F}" type="presOf" srcId="{F4BBC54E-D53C-4FBD-A2D6-4CE791672519}" destId="{E34907B0-60E2-4E97-9A7B-357D25F4EE12}" srcOrd="0" destOrd="0" presId="urn:microsoft.com/office/officeart/2009/layout/CircleArrowProcess"/>
    <dgm:cxn modelId="{F4DED309-AD32-4EB8-95EE-D83E91D0F8A6}" srcId="{1AFED409-B183-4B4C-B9F9-7FAF2691932F}" destId="{0B771C71-A4F3-4055-AB57-EC307847EEDD}" srcOrd="1" destOrd="0" parTransId="{26505A7E-E912-4F38-A327-82DD058CFCA3}" sibTransId="{5C707C6D-BCC7-4ED3-9167-62FBEA0C4C3F}"/>
    <dgm:cxn modelId="{4F194FB1-0E6E-4DE3-BA4D-2FA9CA3CE18C}" type="presOf" srcId="{FA3FF41C-95C8-49B5-8C00-A24624E07A6A}" destId="{96BBD5DE-4693-47C2-8582-46F4CE4744E1}" srcOrd="0" destOrd="0" presId="urn:microsoft.com/office/officeart/2009/layout/CircleArrowProcess"/>
    <dgm:cxn modelId="{EA6DA839-31F7-4099-9DFA-C7730A310CC2}" type="presOf" srcId="{0B771C71-A4F3-4055-AB57-EC307847EEDD}" destId="{5612345D-D9ED-4C3E-ACB0-ABF12F41C1CF}" srcOrd="0" destOrd="0" presId="urn:microsoft.com/office/officeart/2009/layout/CircleArrowProcess"/>
    <dgm:cxn modelId="{9D733F12-0FDA-4BDE-9300-0F50166138BF}" srcId="{1AFED409-B183-4B4C-B9F9-7FAF2691932F}" destId="{CCAEE17C-97FC-4005-BA66-1065D6A02205}" srcOrd="3" destOrd="0" parTransId="{C32DFA00-4034-46E8-A303-C353D49A46E2}" sibTransId="{6EF0DB08-49AA-4D96-95CF-36329E05206B}"/>
    <dgm:cxn modelId="{94BB2800-A564-4828-839D-0B446D676083}" type="presOf" srcId="{1AFED409-B183-4B4C-B9F9-7FAF2691932F}" destId="{944C6520-F3A4-4994-95A1-105F74A258F4}" srcOrd="0" destOrd="0" presId="urn:microsoft.com/office/officeart/2009/layout/CircleArrowProcess"/>
    <dgm:cxn modelId="{78485B81-3F24-4487-B89F-746E5BCF7F23}" type="presOf" srcId="{CCAEE17C-97FC-4005-BA66-1065D6A02205}" destId="{1E5F5B2C-1709-4BED-9915-8E4C8B677731}" srcOrd="0" destOrd="0" presId="urn:microsoft.com/office/officeart/2009/layout/CircleArrowProcess"/>
    <dgm:cxn modelId="{30BA9D80-9908-4DB1-9640-6CE55B002B81}" srcId="{1AFED409-B183-4B4C-B9F9-7FAF2691932F}" destId="{BC3A0C4B-7248-421B-8AD5-1C8C4F993CFC}" srcOrd="2" destOrd="0" parTransId="{28ED0017-4433-4555-9991-CC54EC021ABC}" sibTransId="{CBA89457-9FB4-4DB8-9038-97DAAB4D078A}"/>
    <dgm:cxn modelId="{42772923-5E89-4D8A-8132-E7A029E5B28A}" type="presOf" srcId="{BC3A0C4B-7248-421B-8AD5-1C8C4F993CFC}" destId="{43DE51A5-2747-410D-8D43-7F8AB188A729}" srcOrd="0" destOrd="0" presId="urn:microsoft.com/office/officeart/2009/layout/CircleArrowProcess"/>
    <dgm:cxn modelId="{239AF322-B03A-45D5-8B95-005AF02AA257}" type="presParOf" srcId="{944C6520-F3A4-4994-95A1-105F74A258F4}" destId="{1EF819BB-13BC-424A-A048-3600DD7554E7}" srcOrd="0" destOrd="0" presId="urn:microsoft.com/office/officeart/2009/layout/CircleArrowProcess"/>
    <dgm:cxn modelId="{8C755774-9F9C-4B88-B184-7C00C127EDB8}" type="presParOf" srcId="{1EF819BB-13BC-424A-A048-3600DD7554E7}" destId="{A922960A-4E28-462D-BAB4-08435AAEC80C}" srcOrd="0" destOrd="0" presId="urn:microsoft.com/office/officeart/2009/layout/CircleArrowProcess"/>
    <dgm:cxn modelId="{3FB59BE7-257F-48DD-97C7-BC070B34308F}" type="presParOf" srcId="{944C6520-F3A4-4994-95A1-105F74A258F4}" destId="{E34907B0-60E2-4E97-9A7B-357D25F4EE12}" srcOrd="1" destOrd="0" presId="urn:microsoft.com/office/officeart/2009/layout/CircleArrowProcess"/>
    <dgm:cxn modelId="{7E26A265-C2AB-4CDE-8E10-05BFBAC03433}" type="presParOf" srcId="{944C6520-F3A4-4994-95A1-105F74A258F4}" destId="{30A977B1-2439-427E-98CB-26EC36986371}" srcOrd="2" destOrd="0" presId="urn:microsoft.com/office/officeart/2009/layout/CircleArrowProcess"/>
    <dgm:cxn modelId="{CE9E772F-C29F-4E0F-ACAA-9640DDD9DC16}" type="presParOf" srcId="{30A977B1-2439-427E-98CB-26EC36986371}" destId="{99E52ADE-F592-4064-887A-3BAE7D535E35}" srcOrd="0" destOrd="0" presId="urn:microsoft.com/office/officeart/2009/layout/CircleArrowProcess"/>
    <dgm:cxn modelId="{D682C525-7DE8-4646-96B6-0CC32DDBF0D6}" type="presParOf" srcId="{944C6520-F3A4-4994-95A1-105F74A258F4}" destId="{5612345D-D9ED-4C3E-ACB0-ABF12F41C1CF}" srcOrd="3" destOrd="0" presId="urn:microsoft.com/office/officeart/2009/layout/CircleArrowProcess"/>
    <dgm:cxn modelId="{AF8552B7-B3CA-43AD-8ABF-BABECB507D73}" type="presParOf" srcId="{944C6520-F3A4-4994-95A1-105F74A258F4}" destId="{81A9A7A4-5092-47C9-B5E0-2860C8C6A632}" srcOrd="4" destOrd="0" presId="urn:microsoft.com/office/officeart/2009/layout/CircleArrowProcess"/>
    <dgm:cxn modelId="{8E1717CB-CA50-461E-AF50-4751F13FE1D9}" type="presParOf" srcId="{81A9A7A4-5092-47C9-B5E0-2860C8C6A632}" destId="{E82BF19F-10E2-421B-8842-AA14B94D2115}" srcOrd="0" destOrd="0" presId="urn:microsoft.com/office/officeart/2009/layout/CircleArrowProcess"/>
    <dgm:cxn modelId="{7E68F240-1430-4689-8AC9-BE40DE1B3B57}" type="presParOf" srcId="{944C6520-F3A4-4994-95A1-105F74A258F4}" destId="{43DE51A5-2747-410D-8D43-7F8AB188A729}" srcOrd="5" destOrd="0" presId="urn:microsoft.com/office/officeart/2009/layout/CircleArrowProcess"/>
    <dgm:cxn modelId="{79EC6995-C295-48CE-9E2C-02A75B8A07EE}" type="presParOf" srcId="{944C6520-F3A4-4994-95A1-105F74A258F4}" destId="{ED4AA40D-DF0E-467F-AD07-D9C32554D900}" srcOrd="6" destOrd="0" presId="urn:microsoft.com/office/officeart/2009/layout/CircleArrowProcess"/>
    <dgm:cxn modelId="{4E98B229-2260-4649-91AF-2D23414F2E45}" type="presParOf" srcId="{ED4AA40D-DF0E-467F-AD07-D9C32554D900}" destId="{A1D8EBAE-2914-4199-B4BB-C44675EB4FA4}" srcOrd="0" destOrd="0" presId="urn:microsoft.com/office/officeart/2009/layout/CircleArrowProcess"/>
    <dgm:cxn modelId="{8A52CC52-E30E-486D-85B2-A802D612A7AC}" type="presParOf" srcId="{944C6520-F3A4-4994-95A1-105F74A258F4}" destId="{1E5F5B2C-1709-4BED-9915-8E4C8B677731}" srcOrd="7" destOrd="0" presId="urn:microsoft.com/office/officeart/2009/layout/CircleArrowProcess"/>
    <dgm:cxn modelId="{2540B259-8A4D-4BA1-BC00-CE877AE25262}" type="presParOf" srcId="{944C6520-F3A4-4994-95A1-105F74A258F4}" destId="{10D70780-9277-4914-97D5-E11F53F87E33}" srcOrd="8" destOrd="0" presId="urn:microsoft.com/office/officeart/2009/layout/CircleArrowProcess"/>
    <dgm:cxn modelId="{B724AE3D-1269-496A-A002-5859198DBA26}" type="presParOf" srcId="{10D70780-9277-4914-97D5-E11F53F87E33}" destId="{D406B724-A5A7-400E-8BD8-DCDE4BB95D33}" srcOrd="0" destOrd="0" presId="urn:microsoft.com/office/officeart/2009/layout/CircleArrowProcess"/>
    <dgm:cxn modelId="{DE0D83E0-4BE9-4B0E-962E-78A119B0C565}" type="presParOf" srcId="{944C6520-F3A4-4994-95A1-105F74A258F4}" destId="{96BBD5DE-4693-47C2-8582-46F4CE4744E1}" srcOrd="9" destOrd="0" presId="urn:microsoft.com/office/officeart/2009/layout/CircleArrowProcess"/>
  </dgm:cxnLst>
  <dgm:bg/>
  <dgm:whole/>
</dgm:dataModel>
</file>

<file path=ppt/diagrams/data5.xml><?xml version="1.0" encoding="utf-8"?>
<dgm:dataModel xmlns:dgm="http://schemas.openxmlformats.org/drawingml/2006/diagram" xmlns:a="http://schemas.openxmlformats.org/drawingml/2006/main">
  <dgm:ptLst>
    <dgm:pt modelId="{013628A4-F2F0-4E43-AFC1-75BB6311BC0E}" type="doc">
      <dgm:prSet loTypeId="urn:microsoft.com/office/officeart/2005/8/layout/arrow6" loCatId="relationship" qsTypeId="urn:microsoft.com/office/officeart/2005/8/quickstyle/simple1" qsCatId="simple" csTypeId="urn:microsoft.com/office/officeart/2005/8/colors/accent6_5" csCatId="accent6" phldr="1"/>
      <dgm:spPr/>
      <dgm:t>
        <a:bodyPr/>
        <a:lstStyle/>
        <a:p>
          <a:endParaRPr lang="es-ES"/>
        </a:p>
      </dgm:t>
    </dgm:pt>
    <dgm:pt modelId="{B5107117-13F2-46FF-B10F-8550BEC7F44E}">
      <dgm:prSet phldrT="[Texto]"/>
      <dgm:spPr/>
      <dgm:t>
        <a:bodyPr/>
        <a:lstStyle/>
        <a:p>
          <a:r>
            <a:rPr lang="es-ES" dirty="0" smtClean="0"/>
            <a:t>Informes de actividades</a:t>
          </a:r>
          <a:endParaRPr lang="es-ES" dirty="0"/>
        </a:p>
      </dgm:t>
    </dgm:pt>
    <dgm:pt modelId="{D02E5024-6615-4780-B464-6949350C8611}" type="parTrans" cxnId="{B18933F6-98AA-4F29-8D94-8766E258F042}">
      <dgm:prSet/>
      <dgm:spPr/>
      <dgm:t>
        <a:bodyPr/>
        <a:lstStyle/>
        <a:p>
          <a:endParaRPr lang="es-ES"/>
        </a:p>
      </dgm:t>
    </dgm:pt>
    <dgm:pt modelId="{2E4401D2-BE10-4F63-9FF4-F37F89C9B8BA}" type="sibTrans" cxnId="{B18933F6-98AA-4F29-8D94-8766E258F042}">
      <dgm:prSet/>
      <dgm:spPr/>
      <dgm:t>
        <a:bodyPr/>
        <a:lstStyle/>
        <a:p>
          <a:endParaRPr lang="es-ES"/>
        </a:p>
      </dgm:t>
    </dgm:pt>
    <dgm:pt modelId="{52BEF50E-9912-4526-BF06-5FD1BE529583}">
      <dgm:prSet phldrT="[Texto]"/>
      <dgm:spPr/>
      <dgm:t>
        <a:bodyPr/>
        <a:lstStyle/>
        <a:p>
          <a:r>
            <a:rPr lang="es-ES" dirty="0" smtClean="0"/>
            <a:t>Informes de calificaciones</a:t>
          </a:r>
          <a:endParaRPr lang="es-ES" dirty="0"/>
        </a:p>
      </dgm:t>
    </dgm:pt>
    <dgm:pt modelId="{DF9F69EF-AF29-4C56-9304-117F455DC453}" type="parTrans" cxnId="{059BA866-5546-45B6-A428-339B806906F5}">
      <dgm:prSet/>
      <dgm:spPr/>
      <dgm:t>
        <a:bodyPr/>
        <a:lstStyle/>
        <a:p>
          <a:endParaRPr lang="es-ES"/>
        </a:p>
      </dgm:t>
    </dgm:pt>
    <dgm:pt modelId="{8113E802-0C66-44AF-A51A-330E132662BB}" type="sibTrans" cxnId="{059BA866-5546-45B6-A428-339B806906F5}">
      <dgm:prSet/>
      <dgm:spPr/>
      <dgm:t>
        <a:bodyPr/>
        <a:lstStyle/>
        <a:p>
          <a:endParaRPr lang="es-ES"/>
        </a:p>
      </dgm:t>
    </dgm:pt>
    <dgm:pt modelId="{B4F97B13-4D1E-40BB-A14F-4278AC95F3C3}" type="pres">
      <dgm:prSet presAssocID="{013628A4-F2F0-4E43-AFC1-75BB6311BC0E}" presName="compositeShape" presStyleCnt="0">
        <dgm:presLayoutVars>
          <dgm:chMax val="2"/>
          <dgm:dir/>
          <dgm:resizeHandles val="exact"/>
        </dgm:presLayoutVars>
      </dgm:prSet>
      <dgm:spPr/>
      <dgm:t>
        <a:bodyPr/>
        <a:lstStyle/>
        <a:p>
          <a:endParaRPr lang="es-ES"/>
        </a:p>
      </dgm:t>
    </dgm:pt>
    <dgm:pt modelId="{97B2CDAE-1B3E-4BA1-93DB-5D6CCFF3E8E4}" type="pres">
      <dgm:prSet presAssocID="{013628A4-F2F0-4E43-AFC1-75BB6311BC0E}" presName="ribbon" presStyleLbl="node1" presStyleIdx="0" presStyleCnt="1"/>
      <dgm:spPr/>
    </dgm:pt>
    <dgm:pt modelId="{E4B231B8-76CE-4AD0-A543-9D63CB722FE9}" type="pres">
      <dgm:prSet presAssocID="{013628A4-F2F0-4E43-AFC1-75BB6311BC0E}" presName="leftArrowText" presStyleLbl="node1" presStyleIdx="0" presStyleCnt="1" custScaleX="118913">
        <dgm:presLayoutVars>
          <dgm:chMax val="0"/>
          <dgm:bulletEnabled val="1"/>
        </dgm:presLayoutVars>
      </dgm:prSet>
      <dgm:spPr/>
      <dgm:t>
        <a:bodyPr/>
        <a:lstStyle/>
        <a:p>
          <a:endParaRPr lang="es-ES"/>
        </a:p>
      </dgm:t>
    </dgm:pt>
    <dgm:pt modelId="{F574F985-EE47-4915-AF6A-BB43F699199E}" type="pres">
      <dgm:prSet presAssocID="{013628A4-F2F0-4E43-AFC1-75BB6311BC0E}" presName="rightArrowText" presStyleLbl="node1" presStyleIdx="0" presStyleCnt="1">
        <dgm:presLayoutVars>
          <dgm:chMax val="0"/>
          <dgm:bulletEnabled val="1"/>
        </dgm:presLayoutVars>
      </dgm:prSet>
      <dgm:spPr/>
      <dgm:t>
        <a:bodyPr/>
        <a:lstStyle/>
        <a:p>
          <a:endParaRPr lang="es-ES"/>
        </a:p>
      </dgm:t>
    </dgm:pt>
  </dgm:ptLst>
  <dgm:cxnLst>
    <dgm:cxn modelId="{D40600CB-0026-4E76-89EF-877244E40DDA}" type="presOf" srcId="{013628A4-F2F0-4E43-AFC1-75BB6311BC0E}" destId="{B4F97B13-4D1E-40BB-A14F-4278AC95F3C3}" srcOrd="0" destOrd="0" presId="urn:microsoft.com/office/officeart/2005/8/layout/arrow6"/>
    <dgm:cxn modelId="{4AFA6043-D6EA-4134-988B-68719154A8B6}" type="presOf" srcId="{B5107117-13F2-46FF-B10F-8550BEC7F44E}" destId="{E4B231B8-76CE-4AD0-A543-9D63CB722FE9}" srcOrd="0" destOrd="0" presId="urn:microsoft.com/office/officeart/2005/8/layout/arrow6"/>
    <dgm:cxn modelId="{059BA866-5546-45B6-A428-339B806906F5}" srcId="{013628A4-F2F0-4E43-AFC1-75BB6311BC0E}" destId="{52BEF50E-9912-4526-BF06-5FD1BE529583}" srcOrd="1" destOrd="0" parTransId="{DF9F69EF-AF29-4C56-9304-117F455DC453}" sibTransId="{8113E802-0C66-44AF-A51A-330E132662BB}"/>
    <dgm:cxn modelId="{B18933F6-98AA-4F29-8D94-8766E258F042}" srcId="{013628A4-F2F0-4E43-AFC1-75BB6311BC0E}" destId="{B5107117-13F2-46FF-B10F-8550BEC7F44E}" srcOrd="0" destOrd="0" parTransId="{D02E5024-6615-4780-B464-6949350C8611}" sibTransId="{2E4401D2-BE10-4F63-9FF4-F37F89C9B8BA}"/>
    <dgm:cxn modelId="{D9C2B20C-B297-451F-A49B-2238554B3159}" type="presOf" srcId="{52BEF50E-9912-4526-BF06-5FD1BE529583}" destId="{F574F985-EE47-4915-AF6A-BB43F699199E}" srcOrd="0" destOrd="0" presId="urn:microsoft.com/office/officeart/2005/8/layout/arrow6"/>
    <dgm:cxn modelId="{CC3A24E9-BB6C-45E6-AEAD-5F22C2321710}" type="presParOf" srcId="{B4F97B13-4D1E-40BB-A14F-4278AC95F3C3}" destId="{97B2CDAE-1B3E-4BA1-93DB-5D6CCFF3E8E4}" srcOrd="0" destOrd="0" presId="urn:microsoft.com/office/officeart/2005/8/layout/arrow6"/>
    <dgm:cxn modelId="{80C13EF1-7AA5-4F15-9625-FF080471954C}" type="presParOf" srcId="{B4F97B13-4D1E-40BB-A14F-4278AC95F3C3}" destId="{E4B231B8-76CE-4AD0-A543-9D63CB722FE9}" srcOrd="1" destOrd="0" presId="urn:microsoft.com/office/officeart/2005/8/layout/arrow6"/>
    <dgm:cxn modelId="{6AB7055E-1EC2-49DB-8DB5-6175C1634675}" type="presParOf" srcId="{B4F97B13-4D1E-40BB-A14F-4278AC95F3C3}" destId="{F574F985-EE47-4915-AF6A-BB43F699199E}" srcOrd="2" destOrd="0" presId="urn:microsoft.com/office/officeart/2005/8/layout/arrow6"/>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2F7B4-D62F-4F93-8C23-FA684F26D717}" type="datetimeFigureOut">
              <a:rPr lang="es-MX" smtClean="0"/>
              <a:pPr/>
              <a:t>24/04/2021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1DEB-83DA-4DC5-BA17-A5149BD3C88E}" type="slidenum">
              <a:rPr lang="es-MX" smtClean="0"/>
              <a:pPr/>
              <a:t>‹#›</a:t>
            </a:fld>
            <a:endParaRPr lang="es-MX"/>
          </a:p>
        </p:txBody>
      </p:sp>
    </p:spTree>
    <p:extLst>
      <p:ext uri="{BB962C8B-B14F-4D97-AF65-F5344CB8AC3E}">
        <p14:creationId xmlns="" xmlns:p14="http://schemas.microsoft.com/office/powerpoint/2010/main" val="79095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ducacionabierta.org/cristobal-cobo-hay-que-pasar-del-concepto-de-pedagogia-al-de-heutagogi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esvin.wordpress.com/2017/12/11/3-formas-de-evaluacion-educativa-infografi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logcued.blogspot.com.br/2018/01/las-10-reglas-de-oro-para-dar-feedback.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revistas.uned.es/index.php/ried/article/view/12678"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oi.org/10.5944/ried.17.2.1267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ieoei.org/RIE/article/view/144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riem.facmed.unam.mx/sites/all/archivos/V2Num01/10_PEM_GATICA.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ielo.sld.cu/scielo.php?script=sci_arttext&amp;pid=S0864-21412001000100010&amp;lng=e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um.es/ead/reddusc/1" TargetMode="External"/><Relationship Id="rId4" Type="http://schemas.openxmlformats.org/officeDocument/2006/relationships/hyperlink" Target="http://www.um.es/ead/red/M6RE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edalyc.org/html/447/4474021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ed21.com/un-elefante-en-el-arbo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3DA0E83-5DE5-42E2-BCEE-479F6D4B3AE4}" type="slidenum">
              <a:rPr lang="en-US" smtClean="0"/>
              <a:pPr/>
              <a:t>1</a:t>
            </a:fld>
            <a:endParaRPr lang="en-US"/>
          </a:p>
        </p:txBody>
      </p:sp>
    </p:spTree>
    <p:extLst>
      <p:ext uri="{BB962C8B-B14F-4D97-AF65-F5344CB8AC3E}">
        <p14:creationId xmlns:p14="http://schemas.microsoft.com/office/powerpoint/2010/main" xmlns="" val="173850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pt-BR" dirty="0" err="1" smtClean="0"/>
              <a:t>Cobo</a:t>
            </a:r>
            <a:r>
              <a:rPr lang="pt-BR" dirty="0" smtClean="0"/>
              <a:t> C. </a:t>
            </a:r>
            <a:r>
              <a:rPr lang="es-ES" dirty="0" smtClean="0"/>
              <a:t>Ni </a:t>
            </a:r>
            <a:r>
              <a:rPr lang="es-ES" dirty="0"/>
              <a:t>todo lo nuevo es bueno, ni todo lo bueno es nuevo” </a:t>
            </a:r>
            <a:r>
              <a:rPr lang="es-ES" dirty="0" smtClean="0"/>
              <a:t>[blog Educación Abierta en Internet] Dic </a:t>
            </a:r>
            <a:r>
              <a:rPr lang="es-ES" dirty="0"/>
              <a:t>30, 2017 </a:t>
            </a:r>
            <a:r>
              <a:rPr lang="es-ES" dirty="0" smtClean="0"/>
              <a:t>[citado </a:t>
            </a:r>
            <a:r>
              <a:rPr lang="es-ES" dirty="0"/>
              <a:t>3 de </a:t>
            </a:r>
            <a:r>
              <a:rPr lang="es-ES" dirty="0" smtClean="0"/>
              <a:t>enero </a:t>
            </a:r>
            <a:r>
              <a:rPr lang="es-ES" dirty="0"/>
              <a:t>de </a:t>
            </a:r>
            <a:r>
              <a:rPr lang="es-ES" dirty="0" smtClean="0"/>
              <a:t>2018] Disponible en:</a:t>
            </a:r>
            <a:endParaRPr lang="es-ES" dirty="0"/>
          </a:p>
          <a:p>
            <a:pPr fontAlgn="base"/>
            <a:r>
              <a:rPr lang="es-ES" u="sng" dirty="0" smtClean="0">
                <a:hlinkClick r:id="rId3"/>
              </a:rPr>
              <a:t>http</a:t>
            </a:r>
            <a:r>
              <a:rPr lang="es-ES" u="sng" dirty="0">
                <a:hlinkClick r:id="rId3"/>
              </a:rPr>
              <a:t>://educacionabierta.org/cristobal-cobo-hay-que-pasar-del-concepto-de-pedagogia-al-de-heutagogia/</a:t>
            </a:r>
            <a:r>
              <a:rPr lang="es-ES" dirty="0"/>
              <a:t> </a:t>
            </a:r>
          </a:p>
          <a:p>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17</a:t>
            </a:fld>
            <a:endParaRPr lang="es-ES"/>
          </a:p>
        </p:txBody>
      </p:sp>
    </p:spTree>
    <p:extLst>
      <p:ext uri="{BB962C8B-B14F-4D97-AF65-F5344CB8AC3E}">
        <p14:creationId xmlns:p14="http://schemas.microsoft.com/office/powerpoint/2010/main" xmlns="" val="89895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AR" dirty="0"/>
              <a:t>3 formas de evaluación educativa. [Blog en Internet] 11 de diciembre 2017 [citado: 5 de enero de 2018] Disponible en: </a:t>
            </a:r>
            <a:r>
              <a:rPr lang="es-AR" dirty="0">
                <a:hlinkClick r:id="rId3"/>
              </a:rPr>
              <a:t>https://gesvin.wordpress.com/2017/12/11/3-formas-de-evaluacion-educativa-infografia/</a:t>
            </a:r>
            <a:endParaRPr lang="es-ES" dirty="0"/>
          </a:p>
          <a:p>
            <a:endParaRPr lang="es-ES" dirty="0" smtClean="0"/>
          </a:p>
          <a:p>
            <a:r>
              <a:rPr lang="es-ES" dirty="0" smtClean="0"/>
              <a:t>En el Manual metodológico de la UVS, le recomendamos revisar  las páginas que tratan el tema de la evaluación: Cap. 2 pág. 40-42</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18</a:t>
            </a:fld>
            <a:endParaRPr lang="es-ES"/>
          </a:p>
        </p:txBody>
      </p:sp>
    </p:spTree>
    <p:extLst>
      <p:ext uri="{BB962C8B-B14F-4D97-AF65-F5344CB8AC3E}">
        <p14:creationId xmlns:p14="http://schemas.microsoft.com/office/powerpoint/2010/main" xmlns="" val="341661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Imagen tomada de: </a:t>
            </a:r>
          </a:p>
          <a:p>
            <a:r>
              <a:rPr lang="es-ES" dirty="0" err="1" smtClean="0"/>
              <a:t>Tourón</a:t>
            </a:r>
            <a:r>
              <a:rPr lang="es-ES" dirty="0" smtClean="0"/>
              <a:t> </a:t>
            </a:r>
            <a:r>
              <a:rPr lang="es-ES" dirty="0"/>
              <a:t>J. Las 10 reglas de oro para dar </a:t>
            </a:r>
            <a:r>
              <a:rPr lang="es-ES" dirty="0" err="1"/>
              <a:t>feedback</a:t>
            </a:r>
            <a:r>
              <a:rPr lang="es-ES" dirty="0"/>
              <a:t> a tus alumnos. [Blog en Internet]  9 de enero de 2018 </a:t>
            </a:r>
            <a:r>
              <a:rPr lang="es-ES" dirty="0" smtClean="0"/>
              <a:t>[Citado</a:t>
            </a:r>
            <a:r>
              <a:rPr lang="es-ES" dirty="0"/>
              <a:t>: 10 de enero de 2018 </a:t>
            </a:r>
            <a:r>
              <a:rPr lang="es-ES" dirty="0" smtClean="0"/>
              <a:t>]Disponible </a:t>
            </a:r>
            <a:r>
              <a:rPr lang="es-ES" dirty="0"/>
              <a:t>en:</a:t>
            </a:r>
            <a:r>
              <a:rPr lang="es-ES" b="1" dirty="0"/>
              <a:t> </a:t>
            </a:r>
            <a:r>
              <a:rPr lang="es-ES" b="1" u="sng" dirty="0">
                <a:hlinkClick r:id="rId3"/>
              </a:rPr>
              <a:t>http://</a:t>
            </a:r>
            <a:r>
              <a:rPr lang="es-ES" b="1" u="sng" dirty="0" smtClean="0">
                <a:hlinkClick r:id="rId3"/>
              </a:rPr>
              <a:t>blogcued.blogspot.com.br/2018/01/las-10-reglas-de-oro-para-dar-feedback.html</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19</a:t>
            </a:fld>
            <a:endParaRPr lang="es-ES"/>
          </a:p>
        </p:txBody>
      </p:sp>
    </p:spTree>
    <p:extLst>
      <p:ext uri="{BB962C8B-B14F-4D97-AF65-F5344CB8AC3E}">
        <p14:creationId xmlns:p14="http://schemas.microsoft.com/office/powerpoint/2010/main" xmlns="" val="334074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es-ES" dirty="0" smtClean="0"/>
              <a:t>La retroalimentación debe darse en los dos sentidos: del profesor al alumno y del alumno al profesor. </a:t>
            </a:r>
            <a:r>
              <a:rPr lang="es-ES" dirty="0"/>
              <a:t>“…procesos de </a:t>
            </a:r>
            <a:r>
              <a:rPr lang="es-ES" i="1" dirty="0"/>
              <a:t>“</a:t>
            </a:r>
            <a:r>
              <a:rPr lang="es-ES" i="1" dirty="0" err="1"/>
              <a:t>Feed</a:t>
            </a:r>
            <a:r>
              <a:rPr lang="es-ES" i="1" dirty="0"/>
              <a:t> – Back” </a:t>
            </a:r>
            <a:r>
              <a:rPr lang="es-ES" dirty="0"/>
              <a:t>adaptan y readaptan de manera progresiva el conocimiento ajustándolo de un modo correcto” (</a:t>
            </a:r>
            <a:r>
              <a:rPr lang="es-ES" dirty="0" err="1"/>
              <a:t>Barberá</a:t>
            </a:r>
            <a:r>
              <a:rPr lang="es-ES" dirty="0"/>
              <a:t>, 2006, p.11).</a:t>
            </a:r>
            <a:endParaRPr lang="es-ES" dirty="0" smtClean="0"/>
          </a:p>
          <a:p>
            <a:pPr fontAlgn="base"/>
            <a:endParaRPr lang="es-ES" dirty="0" smtClean="0"/>
          </a:p>
          <a:p>
            <a:r>
              <a:rPr lang="es-ES" dirty="0" smtClean="0"/>
              <a:t>Recomendamos revisar :</a:t>
            </a:r>
          </a:p>
          <a:p>
            <a:r>
              <a:rPr lang="es-AR" dirty="0" smtClean="0"/>
              <a:t>Alvarado </a:t>
            </a:r>
            <a:r>
              <a:rPr lang="es-AR" dirty="0"/>
              <a:t>García MA. Retroalimentación en educación en línea: una estrategia para la construcción del conocimiento. RIED. Revista Iberoamericana de Educación a Distancia, [S.l.], v. 17, n. 2, p. 59-73, jun. 2014. ISSN 1390-3306. [Citado: </a:t>
            </a:r>
            <a:r>
              <a:rPr lang="es-AR" dirty="0" smtClean="0"/>
              <a:t>4  </a:t>
            </a:r>
            <a:r>
              <a:rPr lang="es-AR" dirty="0"/>
              <a:t>de enero de 2018] Disponible en: </a:t>
            </a:r>
            <a:r>
              <a:rPr lang="es-AR" dirty="0">
                <a:hlinkClick r:id="rId3"/>
              </a:rPr>
              <a:t>http://revistas.uned.es/index.php/ried/article/view/12678</a:t>
            </a:r>
            <a:r>
              <a:rPr lang="es-AR" dirty="0"/>
              <a:t> </a:t>
            </a:r>
            <a:endParaRPr lang="es-ES" dirty="0"/>
          </a:p>
          <a:p>
            <a:r>
              <a:rPr lang="es-ES" dirty="0" err="1"/>
              <a:t>Doi</a:t>
            </a:r>
            <a:r>
              <a:rPr lang="es-ES" dirty="0"/>
              <a:t>: </a:t>
            </a:r>
            <a:r>
              <a:rPr lang="es-ES" dirty="0">
                <a:hlinkClick r:id="rId4"/>
              </a:rPr>
              <a:t>https://</a:t>
            </a:r>
            <a:r>
              <a:rPr lang="es-ES" dirty="0" smtClean="0">
                <a:hlinkClick r:id="rId4"/>
              </a:rPr>
              <a:t>doi.org/10.5944/ried.17.2.12678</a:t>
            </a:r>
            <a:endParaRPr lang="es-ES" dirty="0" smtClean="0"/>
          </a:p>
          <a:p>
            <a:r>
              <a:rPr lang="es-ES" dirty="0"/>
              <a:t> </a:t>
            </a:r>
            <a:r>
              <a:rPr lang="es-ES" dirty="0" smtClean="0"/>
              <a:t>pág. 61</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21</a:t>
            </a:fld>
            <a:endParaRPr lang="es-ES"/>
          </a:p>
        </p:txBody>
      </p:sp>
    </p:spTree>
    <p:extLst>
      <p:ext uri="{BB962C8B-B14F-4D97-AF65-F5344CB8AC3E}">
        <p14:creationId xmlns:p14="http://schemas.microsoft.com/office/powerpoint/2010/main" xmlns="" val="89895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23</a:t>
            </a:fld>
            <a:endParaRPr lang="es-ES"/>
          </a:p>
        </p:txBody>
      </p:sp>
    </p:spTree>
    <p:extLst>
      <p:ext uri="{BB962C8B-B14F-4D97-AF65-F5344CB8AC3E}">
        <p14:creationId xmlns:p14="http://schemas.microsoft.com/office/powerpoint/2010/main" xmlns="" val="59520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Martínez Valcárcel N. Gregorio Cabellos  A. </a:t>
            </a:r>
            <a:r>
              <a:rPr lang="es-ES" dirty="0" err="1" smtClean="0"/>
              <a:t>Hervás</a:t>
            </a:r>
            <a:r>
              <a:rPr lang="es-ES" dirty="0" smtClean="0"/>
              <a:t> Avilés R. La </a:t>
            </a:r>
            <a:r>
              <a:rPr lang="es-ES" dirty="0"/>
              <a:t>evaluación del aprendizaje en entornos virtuales </a:t>
            </a:r>
            <a:r>
              <a:rPr lang="es-ES" dirty="0" smtClean="0"/>
              <a:t>de enseñanza </a:t>
            </a:r>
            <a:r>
              <a:rPr lang="es-ES" dirty="0"/>
              <a:t>aprendizaje: notas para una </a:t>
            </a:r>
            <a:r>
              <a:rPr lang="es-ES" dirty="0" smtClean="0"/>
              <a:t>reflexión. (2012) [Internet] Revista </a:t>
            </a:r>
            <a:r>
              <a:rPr lang="es-ES" dirty="0"/>
              <a:t>Iberoamericana de Educación </a:t>
            </a:r>
            <a:r>
              <a:rPr lang="es-ES" dirty="0" smtClean="0"/>
              <a:t>ISSN</a:t>
            </a:r>
            <a:r>
              <a:rPr lang="es-ES" dirty="0"/>
              <a:t>: </a:t>
            </a:r>
            <a:r>
              <a:rPr lang="es-ES" dirty="0" smtClean="0"/>
              <a:t>1681-5653 n.º </a:t>
            </a:r>
            <a:r>
              <a:rPr lang="es-ES" dirty="0"/>
              <a:t>58/2 – </a:t>
            </a:r>
            <a:r>
              <a:rPr lang="es-ES" dirty="0" smtClean="0"/>
              <a:t>15/02/12 Universidad </a:t>
            </a:r>
            <a:r>
              <a:rPr lang="es-ES" dirty="0"/>
              <a:t>de Murcia, </a:t>
            </a:r>
            <a:r>
              <a:rPr lang="es-ES" dirty="0" smtClean="0"/>
              <a:t>España.</a:t>
            </a:r>
            <a:r>
              <a:rPr lang="es-ES" baseline="0" dirty="0" smtClean="0"/>
              <a:t> </a:t>
            </a:r>
            <a:r>
              <a:rPr lang="es-ES" dirty="0" smtClean="0"/>
              <a:t>Disponible en: </a:t>
            </a:r>
            <a:r>
              <a:rPr lang="es-ES" u="sng" dirty="0">
                <a:hlinkClick r:id="rId3"/>
              </a:rPr>
              <a:t>https://rieoei.org/RIE/article/view/1443</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24</a:t>
            </a:fld>
            <a:endParaRPr lang="es-ES"/>
          </a:p>
        </p:txBody>
      </p:sp>
    </p:spTree>
    <p:extLst>
      <p:ext uri="{BB962C8B-B14F-4D97-AF65-F5344CB8AC3E}">
        <p14:creationId xmlns:p14="http://schemas.microsoft.com/office/powerpoint/2010/main" xmlns="" val="408219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46C0631-FEFB-4674-9D60-5A8F8334AC4A}" type="slidenum">
              <a:rPr lang="en-GB" smtClean="0"/>
              <a:pPr/>
              <a:t>25</a:t>
            </a:fld>
            <a:endParaRPr lang="en-GB"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defRPr>
            </a:lvl1pPr>
            <a:lvl2pPr marL="742950" indent="-285750" defTabSz="942975">
              <a:defRPr>
                <a:solidFill>
                  <a:schemeClr val="tx1"/>
                </a:solidFill>
                <a:latin typeface="Arial" panose="020B0604020202020204" pitchFamily="34" charset="0"/>
              </a:defRPr>
            </a:lvl2pPr>
            <a:lvl3pPr marL="1143000" indent="-228600" defTabSz="942975">
              <a:defRPr>
                <a:solidFill>
                  <a:schemeClr val="tx1"/>
                </a:solidFill>
                <a:latin typeface="Arial" panose="020B0604020202020204" pitchFamily="34" charset="0"/>
              </a:defRPr>
            </a:lvl3pPr>
            <a:lvl4pPr marL="1600200" indent="-228600" defTabSz="942975">
              <a:defRPr>
                <a:solidFill>
                  <a:schemeClr val="tx1"/>
                </a:solidFill>
                <a:latin typeface="Arial" panose="020B0604020202020204" pitchFamily="34" charset="0"/>
              </a:defRPr>
            </a:lvl4pPr>
            <a:lvl5pPr marL="2057400" indent="-228600" defTabSz="942975">
              <a:defRPr>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defRPr>
            </a:lvl9pPr>
          </a:lstStyle>
          <a:p>
            <a:fld id="{4060028E-67F5-4D8A-896C-81800E4E6442}" type="slidenum">
              <a:rPr lang="en-GB" altLang="es-ES"/>
              <a:pPr/>
              <a:t>26</a:t>
            </a:fld>
            <a:endParaRPr lang="en-GB" altLang="es-E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s-ES" smtClean="0">
              <a:latin typeface="Arial" panose="020B0604020202020204" pitchFamily="34" charset="0"/>
            </a:endParaRPr>
          </a:p>
        </p:txBody>
      </p:sp>
    </p:spTree>
    <p:extLst>
      <p:ext uri="{BB962C8B-B14F-4D97-AF65-F5344CB8AC3E}">
        <p14:creationId xmlns="" xmlns:p14="http://schemas.microsoft.com/office/powerpoint/2010/main" val="136303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Para ampliar cada una de estas formas recomendamos consultar: </a:t>
            </a:r>
          </a:p>
          <a:p>
            <a:r>
              <a:rPr lang="es-ES" dirty="0" smtClean="0"/>
              <a:t>Lezcano (2017) </a:t>
            </a:r>
            <a:r>
              <a:rPr lang="es-ES" dirty="0" err="1" smtClean="0"/>
              <a:t>pág</a:t>
            </a:r>
            <a:r>
              <a:rPr lang="es-ES" dirty="0" smtClean="0"/>
              <a:t> 11 - 15</a:t>
            </a:r>
          </a:p>
          <a:p>
            <a:r>
              <a:rPr lang="es-ES" dirty="0" smtClean="0"/>
              <a:t>Dorrego (2006) </a:t>
            </a:r>
            <a:r>
              <a:rPr lang="es-ES" dirty="0" err="1" smtClean="0"/>
              <a:t>pag</a:t>
            </a:r>
            <a:r>
              <a:rPr lang="es-ES" dirty="0" smtClean="0"/>
              <a:t>. 9-23</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27</a:t>
            </a:fld>
            <a:endParaRPr lang="es-ES"/>
          </a:p>
        </p:txBody>
      </p:sp>
    </p:spTree>
    <p:extLst>
      <p:ext uri="{BB962C8B-B14F-4D97-AF65-F5344CB8AC3E}">
        <p14:creationId xmlns:p14="http://schemas.microsoft.com/office/powerpoint/2010/main" xmlns="" val="280703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Dorrego</a:t>
            </a:r>
            <a:r>
              <a:rPr lang="pt-BR" dirty="0" smtClean="0"/>
              <a:t> (2006)  </a:t>
            </a:r>
            <a:r>
              <a:rPr lang="pt-BR" dirty="0" err="1" smtClean="0"/>
              <a:t>expone</a:t>
            </a:r>
            <a:r>
              <a:rPr lang="pt-BR" dirty="0" smtClean="0"/>
              <a:t> </a:t>
            </a:r>
            <a:r>
              <a:rPr lang="pt-BR" dirty="0" err="1" smtClean="0"/>
              <a:t>cuáles</a:t>
            </a:r>
            <a:r>
              <a:rPr lang="pt-BR" dirty="0" smtClean="0"/>
              <a:t> </a:t>
            </a:r>
            <a:r>
              <a:rPr lang="pt-BR" dirty="0" err="1" smtClean="0"/>
              <a:t>son</a:t>
            </a:r>
            <a:r>
              <a:rPr lang="pt-BR" dirty="0" smtClean="0"/>
              <a:t> </a:t>
            </a:r>
            <a:r>
              <a:rPr lang="pt-BR" dirty="0" err="1" smtClean="0"/>
              <a:t>las</a:t>
            </a:r>
            <a:r>
              <a:rPr lang="pt-BR" dirty="0" smtClean="0"/>
              <a:t> oportunidades que </a:t>
            </a:r>
            <a:r>
              <a:rPr lang="pt-BR" dirty="0" err="1" smtClean="0"/>
              <a:t>tiene</a:t>
            </a:r>
            <a:r>
              <a:rPr lang="pt-BR" dirty="0" smtClean="0"/>
              <a:t> </a:t>
            </a:r>
            <a:r>
              <a:rPr lang="pt-BR" dirty="0" err="1" smtClean="0"/>
              <a:t>la</a:t>
            </a:r>
            <a:r>
              <a:rPr lang="pt-BR" dirty="0" smtClean="0"/>
              <a:t> </a:t>
            </a:r>
            <a:r>
              <a:rPr lang="pt-BR" dirty="0" err="1" smtClean="0"/>
              <a:t>evaluación</a:t>
            </a:r>
            <a:r>
              <a:rPr lang="pt-BR" dirty="0" smtClean="0"/>
              <a:t> </a:t>
            </a:r>
            <a:r>
              <a:rPr lang="pt-BR" dirty="0" err="1" smtClean="0"/>
              <a:t>en</a:t>
            </a:r>
            <a:r>
              <a:rPr lang="pt-BR" dirty="0" smtClean="0"/>
              <a:t> cursos </a:t>
            </a:r>
            <a:r>
              <a:rPr lang="pt-BR" dirty="0" err="1" smtClean="0"/>
              <a:t>en</a:t>
            </a:r>
            <a:r>
              <a:rPr lang="pt-BR" dirty="0" smtClean="0"/>
              <a:t> línea </a:t>
            </a:r>
            <a:r>
              <a:rPr lang="pt-BR" dirty="0" err="1" smtClean="0"/>
              <a:t>según</a:t>
            </a:r>
            <a:r>
              <a:rPr lang="pt-BR" dirty="0" smtClean="0"/>
              <a:t> </a:t>
            </a:r>
            <a:r>
              <a:rPr lang="pt-BR" dirty="0" err="1" smtClean="0"/>
              <a:t>la</a:t>
            </a:r>
            <a:r>
              <a:rPr lang="pt-BR" dirty="0" smtClean="0"/>
              <a:t> </a:t>
            </a:r>
            <a:r>
              <a:rPr lang="pt-BR" dirty="0" err="1" smtClean="0"/>
              <a:t>opinión</a:t>
            </a:r>
            <a:r>
              <a:rPr lang="pt-BR" dirty="0" smtClean="0"/>
              <a:t> de </a:t>
            </a:r>
            <a:r>
              <a:rPr lang="pt-BR" dirty="0" err="1" smtClean="0"/>
              <a:t>estos</a:t>
            </a:r>
            <a:r>
              <a:rPr lang="pt-BR" dirty="0" smtClean="0"/>
              <a:t> dos autores. </a:t>
            </a:r>
            <a:r>
              <a:rPr lang="pt-BR" dirty="0" err="1" smtClean="0"/>
              <a:t>Sería</a:t>
            </a:r>
            <a:r>
              <a:rPr lang="pt-BR" dirty="0" smtClean="0"/>
              <a:t> </a:t>
            </a:r>
            <a:r>
              <a:rPr lang="pt-BR" dirty="0" err="1" smtClean="0"/>
              <a:t>interesante</a:t>
            </a:r>
            <a:r>
              <a:rPr lang="pt-BR" dirty="0" smtClean="0"/>
              <a:t> que al “</a:t>
            </a:r>
            <a:r>
              <a:rPr lang="pt-BR" dirty="0" err="1" smtClean="0"/>
              <a:t>proyectar</a:t>
            </a:r>
            <a:r>
              <a:rPr lang="pt-BR" dirty="0" smtClean="0"/>
              <a:t>” </a:t>
            </a:r>
            <a:r>
              <a:rPr lang="pt-BR" dirty="0" err="1" smtClean="0"/>
              <a:t>el</a:t>
            </a:r>
            <a:r>
              <a:rPr lang="pt-BR" dirty="0" smtClean="0"/>
              <a:t> </a:t>
            </a:r>
            <a:r>
              <a:rPr lang="pt-BR" dirty="0" err="1" smtClean="0"/>
              <a:t>diseño</a:t>
            </a:r>
            <a:r>
              <a:rPr lang="pt-BR" dirty="0" smtClean="0"/>
              <a:t> </a:t>
            </a:r>
            <a:r>
              <a:rPr lang="pt-BR" dirty="0" err="1" smtClean="0"/>
              <a:t>del</a:t>
            </a:r>
            <a:r>
              <a:rPr lang="pt-BR" dirty="0" smtClean="0"/>
              <a:t> sistema de </a:t>
            </a:r>
            <a:r>
              <a:rPr lang="pt-BR" dirty="0" err="1" smtClean="0"/>
              <a:t>evaluación</a:t>
            </a:r>
            <a:r>
              <a:rPr lang="pt-BR" dirty="0" smtClean="0"/>
              <a:t> , de </a:t>
            </a:r>
            <a:r>
              <a:rPr lang="pt-BR" dirty="0" err="1" smtClean="0"/>
              <a:t>acuerdo</a:t>
            </a:r>
            <a:r>
              <a:rPr lang="pt-BR" dirty="0" smtClean="0"/>
              <a:t> </a:t>
            </a:r>
            <a:r>
              <a:rPr lang="pt-BR" dirty="0" err="1" smtClean="0"/>
              <a:t>con</a:t>
            </a:r>
            <a:r>
              <a:rPr lang="pt-BR" dirty="0" smtClean="0"/>
              <a:t> </a:t>
            </a:r>
            <a:r>
              <a:rPr lang="pt-BR" dirty="0" err="1" smtClean="0"/>
              <a:t>las</a:t>
            </a:r>
            <a:r>
              <a:rPr lang="pt-BR" dirty="0" smtClean="0"/>
              <a:t> características de </a:t>
            </a:r>
            <a:r>
              <a:rPr lang="pt-BR" dirty="0" err="1" smtClean="0"/>
              <a:t>la</a:t>
            </a:r>
            <a:r>
              <a:rPr lang="pt-BR" dirty="0" smtClean="0"/>
              <a:t> </a:t>
            </a:r>
            <a:r>
              <a:rPr lang="pt-BR" dirty="0" err="1" smtClean="0"/>
              <a:t>asignatura</a:t>
            </a:r>
            <a:r>
              <a:rPr lang="pt-BR" dirty="0" smtClean="0"/>
              <a:t>, </a:t>
            </a:r>
            <a:r>
              <a:rPr lang="pt-BR" dirty="0" err="1" smtClean="0"/>
              <a:t>los</a:t>
            </a:r>
            <a:r>
              <a:rPr lang="pt-BR" dirty="0" smtClean="0"/>
              <a:t> objetivos </a:t>
            </a:r>
            <a:r>
              <a:rPr lang="pt-BR" dirty="0" err="1" smtClean="0"/>
              <a:t>del</a:t>
            </a:r>
            <a:r>
              <a:rPr lang="pt-BR" dirty="0" smtClean="0"/>
              <a:t> programa, </a:t>
            </a:r>
            <a:r>
              <a:rPr lang="pt-BR" dirty="0" err="1" smtClean="0"/>
              <a:t>las</a:t>
            </a:r>
            <a:r>
              <a:rPr lang="pt-BR" dirty="0" smtClean="0"/>
              <a:t> condiciones </a:t>
            </a:r>
            <a:r>
              <a:rPr lang="pt-BR" dirty="0" err="1" smtClean="0"/>
              <a:t>reales</a:t>
            </a:r>
            <a:r>
              <a:rPr lang="pt-BR" dirty="0" smtClean="0"/>
              <a:t> de </a:t>
            </a:r>
            <a:r>
              <a:rPr lang="pt-BR" dirty="0" err="1" smtClean="0"/>
              <a:t>trabajo</a:t>
            </a:r>
            <a:r>
              <a:rPr lang="pt-BR" dirty="0" smtClean="0"/>
              <a:t>, de </a:t>
            </a:r>
            <a:r>
              <a:rPr lang="pt-BR" dirty="0" err="1" smtClean="0"/>
              <a:t>tiempo</a:t>
            </a:r>
            <a:r>
              <a:rPr lang="pt-BR" dirty="0" smtClean="0"/>
              <a:t>, de </a:t>
            </a:r>
            <a:r>
              <a:rPr lang="pt-BR" dirty="0" err="1" smtClean="0"/>
              <a:t>conectividad</a:t>
            </a:r>
            <a:r>
              <a:rPr lang="pt-BR" dirty="0" smtClean="0"/>
              <a:t> de sus </a:t>
            </a:r>
            <a:r>
              <a:rPr lang="pt-BR" dirty="0" err="1" smtClean="0"/>
              <a:t>estudiantes</a:t>
            </a:r>
            <a:r>
              <a:rPr lang="pt-BR" dirty="0" smtClean="0"/>
              <a:t>, entre </a:t>
            </a:r>
            <a:r>
              <a:rPr lang="pt-BR" dirty="0" err="1" smtClean="0"/>
              <a:t>otros</a:t>
            </a:r>
            <a:r>
              <a:rPr lang="pt-BR" dirty="0" smtClean="0"/>
              <a:t>, </a:t>
            </a:r>
            <a:r>
              <a:rPr lang="pt-BR" dirty="0" err="1" smtClean="0"/>
              <a:t>introdujera</a:t>
            </a:r>
            <a:r>
              <a:rPr lang="pt-BR" dirty="0" smtClean="0"/>
              <a:t> </a:t>
            </a:r>
            <a:r>
              <a:rPr lang="pt-BR" dirty="0" err="1" smtClean="0"/>
              <a:t>algunas</a:t>
            </a:r>
            <a:r>
              <a:rPr lang="pt-BR" dirty="0" smtClean="0"/>
              <a:t> de estas formas.  </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28</a:t>
            </a:fld>
            <a:endParaRPr lang="es-ES"/>
          </a:p>
        </p:txBody>
      </p:sp>
    </p:spTree>
    <p:extLst>
      <p:ext uri="{BB962C8B-B14F-4D97-AF65-F5344CB8AC3E}">
        <p14:creationId xmlns:p14="http://schemas.microsoft.com/office/powerpoint/2010/main" xmlns="" val="91063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dirty="0"/>
          </a:p>
        </p:txBody>
      </p:sp>
      <p:sp>
        <p:nvSpPr>
          <p:cNvPr id="4" name="Espaço Reservado para Número de Slide 3"/>
          <p:cNvSpPr>
            <a:spLocks noGrp="1"/>
          </p:cNvSpPr>
          <p:nvPr>
            <p:ph type="sldNum" sz="quarter" idx="10"/>
          </p:nvPr>
        </p:nvSpPr>
        <p:spPr/>
        <p:txBody>
          <a:bodyPr/>
          <a:lstStyle/>
          <a:p>
            <a:fld id="{1FB11DEB-83DA-4DC5-BA17-A5149BD3C88E}" type="slidenum">
              <a:rPr lang="es-MX" smtClean="0"/>
              <a:pPr/>
              <a:t>2</a:t>
            </a:fld>
            <a:endParaRPr lang="es-MX" dirty="0"/>
          </a:p>
        </p:txBody>
      </p:sp>
    </p:spTree>
    <p:extLst>
      <p:ext uri="{BB962C8B-B14F-4D97-AF65-F5344CB8AC3E}">
        <p14:creationId xmlns="" xmlns:p14="http://schemas.microsoft.com/office/powerpoint/2010/main" val="1183865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Disponen  en la bibliografía </a:t>
            </a:r>
            <a:r>
              <a:rPr lang="es-ES" dirty="0"/>
              <a:t> </a:t>
            </a:r>
            <a:r>
              <a:rPr lang="es-ES" dirty="0" smtClean="0"/>
              <a:t>dos materiales  sobre cómo elaborar los Cuestionarios  y Rúbricas</a:t>
            </a:r>
          </a:p>
          <a:p>
            <a:r>
              <a:rPr lang="es-ES" dirty="0" smtClean="0"/>
              <a:t>Manual del profesor </a:t>
            </a:r>
            <a:r>
              <a:rPr lang="es-ES" dirty="0" err="1" smtClean="0"/>
              <a:t>Saorín</a:t>
            </a:r>
            <a:r>
              <a:rPr lang="es-ES" dirty="0" smtClean="0"/>
              <a:t>  “Manual Moodle2.0 .Evaluación y seguimiento”  </a:t>
            </a:r>
          </a:p>
          <a:p>
            <a:endParaRPr lang="es-ES" dirty="0" smtClean="0"/>
          </a:p>
          <a:p>
            <a:r>
              <a:rPr lang="es-ES" dirty="0" smtClean="0"/>
              <a:t>En </a:t>
            </a:r>
            <a:r>
              <a:rPr lang="es-ES" dirty="0"/>
              <a:t>todas las actividades existe la posibilidad de que el profesor evalúe o califique los trabajos realizados por los estudiantes, estableciendo la escala de valoración y el peso que dicha actividad tendrá sobre la calificación global. </a:t>
            </a:r>
            <a:r>
              <a:rPr lang="es-ES" dirty="0" smtClean="0"/>
              <a:t>Moodle </a:t>
            </a:r>
            <a:r>
              <a:rPr lang="es-ES" dirty="0"/>
              <a:t>dispone de una serie de módulos específicos que permiten realizar la evaluación o autoevaluación de los aprendizajes.  La evaluación puede ser cualitativa o cuantitativa, existiendo diferentes escalas para la valoración de los aprendizajes realizados.</a:t>
            </a:r>
          </a:p>
          <a:p>
            <a:r>
              <a:rPr lang="es-ES" dirty="0"/>
              <a:t> </a:t>
            </a:r>
          </a:p>
          <a:p>
            <a:r>
              <a:rPr lang="es-ES" dirty="0"/>
              <a:t> </a:t>
            </a:r>
          </a:p>
          <a:p>
            <a:endParaRPr lang="es-ES" dirty="0" smtClean="0"/>
          </a:p>
          <a:p>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30</a:t>
            </a:fld>
            <a:endParaRPr lang="es-ES"/>
          </a:p>
        </p:txBody>
      </p:sp>
    </p:spTree>
    <p:extLst>
      <p:ext uri="{BB962C8B-B14F-4D97-AF65-F5344CB8AC3E}">
        <p14:creationId xmlns:p14="http://schemas.microsoft.com/office/powerpoint/2010/main" xmlns="" val="2421919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Entre  las </a:t>
            </a:r>
            <a:r>
              <a:rPr lang="es-ES" dirty="0"/>
              <a:t>actividades de Moodle orientadas a la evaluación y/o autoevaluación </a:t>
            </a:r>
            <a:r>
              <a:rPr lang="es-ES" dirty="0" smtClean="0"/>
              <a:t>están las tareas, cuestionarios, encuesta y taller. </a:t>
            </a:r>
            <a:endParaRPr lang="es-ES" dirty="0"/>
          </a:p>
          <a:p>
            <a:r>
              <a:rPr lang="es-ES" b="1" dirty="0"/>
              <a:t>Tarea</a:t>
            </a:r>
            <a:r>
              <a:rPr lang="es-ES" dirty="0"/>
              <a:t>: Una tarea es una actividad de Moodle que permite </a:t>
            </a:r>
            <a:r>
              <a:rPr lang="es-ES" dirty="0" smtClean="0"/>
              <a:t>asignar </a:t>
            </a:r>
            <a:r>
              <a:rPr lang="es-ES" dirty="0"/>
              <a:t>un trabajo a los estudiantes que éstos deberán preparar normalmente en un formato electrónico (documento de texto, presentación electrónica, imagen gráfica, vídeo, archivo fuente en un determinado lenguaje, etc.) y remitirlo, subiéndolo al servidor. Los documentos quedarán almacenados para su posterior evaluación</a:t>
            </a:r>
            <a:r>
              <a:rPr lang="es-ES" dirty="0" smtClean="0"/>
              <a:t>.</a:t>
            </a:r>
            <a:endParaRPr lang="es-ES" dirty="0"/>
          </a:p>
          <a:p>
            <a:r>
              <a:rPr lang="es-ES" b="1" dirty="0" smtClean="0"/>
              <a:t>Cuestionario</a:t>
            </a:r>
            <a:r>
              <a:rPr lang="es-ES" dirty="0" smtClean="0"/>
              <a:t>: Permite </a:t>
            </a:r>
            <a:r>
              <a:rPr lang="es-ES" dirty="0"/>
              <a:t>al profesor diseñar y plantear cuestionarios consistentes en: opción múltiple, falso/verdadero y respuestas cortas. estas preguntas se mantienen ordenadas por categorías en una base de datos y pueden ser reutilizadas en el mismo curso o en otros cursos. Los cuestionarios pueden permitir múltiples intentos. Cada intento es marcado y calificado y el profesor puede decidir mostrar algún mensaje o las respuestas correctas al finalizar. Este módulo tiene capacidad de calificación.</a:t>
            </a:r>
          </a:p>
          <a:p>
            <a:r>
              <a:rPr lang="es-ES" b="1" dirty="0" smtClean="0"/>
              <a:t>Taller</a:t>
            </a:r>
            <a:r>
              <a:rPr lang="es-ES" dirty="0"/>
              <a:t>: El taller es probablemente la actividad más completa y compleja de Moodle. Permite como pocas actividades el aprendizaje y la evaluación cooperativa, introduciendo a los estudiantes en un proceso de evaluación conjunta y de autoevaluación. El módulo de taller puede ser utilizado para evaluar el trabajo escrito, presentaciones multimedia, y otro tipo materiales desarrollados por los estudiantes. Los alumnos podrían empezar enviando una presentación multimedia de su trabajo. Luego, el resto de alumnos pueden puntuar esos materiales, así como la presentación oral en clase</a:t>
            </a:r>
            <a:r>
              <a:rPr lang="es-ES" dirty="0" smtClean="0"/>
              <a:t>.</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31</a:t>
            </a:fld>
            <a:endParaRPr lang="es-ES"/>
          </a:p>
        </p:txBody>
      </p:sp>
    </p:spTree>
    <p:extLst>
      <p:ext uri="{BB962C8B-B14F-4D97-AF65-F5344CB8AC3E}">
        <p14:creationId xmlns:p14="http://schemas.microsoft.com/office/powerpoint/2010/main" xmlns="" val="3884468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Lezcano L, </a:t>
            </a:r>
            <a:r>
              <a:rPr lang="es-ES" dirty="0" err="1" smtClean="0"/>
              <a:t>Vilanova</a:t>
            </a:r>
            <a:r>
              <a:rPr lang="es-ES" dirty="0" smtClean="0"/>
              <a:t> G. Instrumentos de evaluación de aprendizaje en entornos virtuales. Perspectiva de estudiantes y aportes de docentes. ICT-UNPA-157-2017. 2017. ISSN: 1852-4516</a:t>
            </a:r>
            <a:endParaRPr lang="pt-BR" dirty="0" smtClean="0"/>
          </a:p>
          <a:p>
            <a:r>
              <a:rPr lang="en-US" dirty="0" err="1" smtClean="0"/>
              <a:t>Malini</a:t>
            </a:r>
            <a:r>
              <a:rPr lang="en-US" dirty="0" smtClean="0"/>
              <a:t> </a:t>
            </a:r>
            <a:r>
              <a:rPr lang="en-US" dirty="0"/>
              <a:t>RY, Andrade H. A review of rubric use in higher education</a:t>
            </a:r>
            <a:r>
              <a:rPr lang="en-US" dirty="0" smtClean="0"/>
              <a:t>. Assessment </a:t>
            </a:r>
            <a:r>
              <a:rPr lang="en-US" dirty="0"/>
              <a:t>&amp; Evaluation in Higher Education 2010;35(4):</a:t>
            </a:r>
            <a:r>
              <a:rPr lang="en-US" dirty="0" smtClean="0"/>
              <a:t>435-</a:t>
            </a:r>
            <a:r>
              <a:rPr lang="es-ES" dirty="0" smtClean="0"/>
              <a:t>448.</a:t>
            </a:r>
          </a:p>
          <a:p>
            <a:r>
              <a:rPr lang="pt-BR" dirty="0" smtClean="0"/>
              <a:t>Citado por: </a:t>
            </a:r>
            <a:r>
              <a:rPr lang="pt-BR" dirty="0" err="1" smtClean="0"/>
              <a:t>Gatica</a:t>
            </a:r>
            <a:r>
              <a:rPr lang="pt-BR" dirty="0" smtClean="0"/>
              <a:t>-Lara y </a:t>
            </a:r>
            <a:r>
              <a:rPr lang="pt-BR" dirty="0" err="1" smtClean="0"/>
              <a:t>Uribarerren</a:t>
            </a:r>
            <a:r>
              <a:rPr lang="pt-BR" dirty="0" smtClean="0"/>
              <a:t> </a:t>
            </a:r>
            <a:r>
              <a:rPr lang="pt-BR" dirty="0" err="1" smtClean="0"/>
              <a:t>Berrueta</a:t>
            </a:r>
            <a:r>
              <a:rPr lang="pt-BR" dirty="0" smtClean="0"/>
              <a:t>. (2013) [Internet] </a:t>
            </a:r>
            <a:r>
              <a:rPr lang="es-ES" dirty="0" err="1"/>
              <a:t>Inv</a:t>
            </a:r>
            <a:r>
              <a:rPr lang="es-ES" dirty="0"/>
              <a:t> Ed </a:t>
            </a:r>
            <a:r>
              <a:rPr lang="es-ES" dirty="0" err="1"/>
              <a:t>Med</a:t>
            </a:r>
            <a:r>
              <a:rPr lang="es-ES" dirty="0"/>
              <a:t> 2013;2(1):61-65</a:t>
            </a:r>
            <a:r>
              <a:rPr lang="pt-BR" dirty="0" smtClean="0"/>
              <a:t> [Citado: 2 de </a:t>
            </a:r>
            <a:r>
              <a:rPr lang="pt-BR" dirty="0" err="1" smtClean="0"/>
              <a:t>noviembre</a:t>
            </a:r>
            <a:r>
              <a:rPr lang="pt-BR" dirty="0" smtClean="0"/>
              <a:t> de 2017] </a:t>
            </a:r>
            <a:r>
              <a:rPr lang="pt-BR" dirty="0" err="1" smtClean="0"/>
              <a:t>Disponible</a:t>
            </a:r>
            <a:r>
              <a:rPr lang="pt-BR" dirty="0" smtClean="0"/>
              <a:t> </a:t>
            </a:r>
            <a:r>
              <a:rPr lang="pt-BR" dirty="0" err="1" smtClean="0"/>
              <a:t>en</a:t>
            </a:r>
            <a:r>
              <a:rPr lang="pt-BR" dirty="0"/>
              <a:t>: </a:t>
            </a:r>
            <a:r>
              <a:rPr lang="pt-BR" dirty="0">
                <a:hlinkClick r:id="rId3"/>
              </a:rPr>
              <a:t>http://</a:t>
            </a:r>
            <a:r>
              <a:rPr lang="pt-BR" dirty="0" smtClean="0">
                <a:hlinkClick r:id="rId3"/>
              </a:rPr>
              <a:t>riem.facmed.unam.mx/sites/all/archivos/V2Num01/10_PEM_GATICA.PDF</a:t>
            </a:r>
            <a:endParaRPr lang="pt-BR" dirty="0" smtClean="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32</a:t>
            </a:fld>
            <a:endParaRPr lang="es-ES"/>
          </a:p>
        </p:txBody>
      </p:sp>
    </p:spTree>
    <p:extLst>
      <p:ext uri="{BB962C8B-B14F-4D97-AF65-F5344CB8AC3E}">
        <p14:creationId xmlns:p14="http://schemas.microsoft.com/office/powerpoint/2010/main" xmlns="" val="363337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Lezcano L, </a:t>
            </a:r>
            <a:r>
              <a:rPr lang="es-ES" dirty="0" err="1" smtClean="0"/>
              <a:t>Vilanova</a:t>
            </a:r>
            <a:r>
              <a:rPr lang="es-ES" dirty="0" smtClean="0"/>
              <a:t> G. Instrumentos de evaluación de aprendizaje en entornos virtuales. Perspectiva de estudiantes y aportes de docentes. ICT-UNPA-157-2017. 2017. ISSN: 1852-4516</a:t>
            </a:r>
            <a:endParaRPr lang="pt-BR" dirty="0" smtClean="0"/>
          </a:p>
        </p:txBody>
      </p:sp>
      <p:sp>
        <p:nvSpPr>
          <p:cNvPr id="4" name="Slide Number Placeholder 3"/>
          <p:cNvSpPr>
            <a:spLocks noGrp="1"/>
          </p:cNvSpPr>
          <p:nvPr>
            <p:ph type="sldNum" sz="quarter" idx="10"/>
          </p:nvPr>
        </p:nvSpPr>
        <p:spPr/>
        <p:txBody>
          <a:bodyPr/>
          <a:lstStyle/>
          <a:p>
            <a:fld id="{1FB11DEB-83DA-4DC5-BA17-A5149BD3C88E}" type="slidenum">
              <a:rPr lang="es-MX" smtClean="0"/>
              <a:pPr/>
              <a:t>36</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 actividad es muy importante y forma parte del acto de planeación indispensable. Una vez definidas</a:t>
            </a:r>
            <a:r>
              <a:rPr lang="es-ES" baseline="0" dirty="0" smtClean="0"/>
              <a:t> cuales serían cada una de esas actividades, según los objetivos a cumplir y la estrategia docente ya determinada se procederá al diseño de cada una de ellas en el aula virtual.</a:t>
            </a:r>
            <a:endParaRPr lang="es-ES" dirty="0"/>
          </a:p>
        </p:txBody>
      </p:sp>
      <p:sp>
        <p:nvSpPr>
          <p:cNvPr id="4" name="Marcador de número de diapositiva 3"/>
          <p:cNvSpPr>
            <a:spLocks noGrp="1"/>
          </p:cNvSpPr>
          <p:nvPr>
            <p:ph type="sldNum" sz="quarter" idx="10"/>
          </p:nvPr>
        </p:nvSpPr>
        <p:spPr/>
        <p:txBody>
          <a:bodyPr/>
          <a:lstStyle/>
          <a:p>
            <a:fld id="{966E59CB-9CB8-4D31-8FE0-BC93F78732C2}" type="slidenum">
              <a:rPr lang="es-ES" smtClean="0"/>
              <a:pPr/>
              <a:t>38</a:t>
            </a:fld>
            <a:endParaRPr lang="es-ES"/>
          </a:p>
        </p:txBody>
      </p:sp>
    </p:spTree>
    <p:extLst>
      <p:ext uri="{BB962C8B-B14F-4D97-AF65-F5344CB8AC3E}">
        <p14:creationId xmlns="" xmlns:p14="http://schemas.microsoft.com/office/powerpoint/2010/main" val="171265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39</a:t>
            </a:fld>
            <a:endParaRPr lang="es-ES"/>
          </a:p>
        </p:txBody>
      </p:sp>
    </p:spTree>
    <p:extLst>
      <p:ext uri="{BB962C8B-B14F-4D97-AF65-F5344CB8AC3E}">
        <p14:creationId xmlns:p14="http://schemas.microsoft.com/office/powerpoint/2010/main" xmlns="" val="1675408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seguimiento y evaluación de la</a:t>
            </a:r>
            <a:r>
              <a:rPr lang="es-ES" baseline="0" dirty="0" smtClean="0"/>
              <a:t> actividad de los estudiantes es imprescindible en este contexto. Forma parte del acompañamiento que se requiere por parte del tutor y permite la pronta y adecuada retroalimentación. </a:t>
            </a:r>
          </a:p>
          <a:p>
            <a:r>
              <a:rPr lang="es-ES" baseline="0" dirty="0" smtClean="0"/>
              <a:t>La plataforma ofrece </a:t>
            </a:r>
            <a:r>
              <a:rPr lang="es-ES" baseline="0" dirty="0" err="1" smtClean="0"/>
              <a:t>multiples</a:t>
            </a:r>
            <a:r>
              <a:rPr lang="es-ES" baseline="0" dirty="0" smtClean="0"/>
              <a:t> opciones para ese seguimiento, con las cuales el docente se debe familiarizar.</a:t>
            </a:r>
            <a:endParaRPr lang="es-ES" dirty="0"/>
          </a:p>
        </p:txBody>
      </p:sp>
      <p:sp>
        <p:nvSpPr>
          <p:cNvPr id="4" name="Marcador de número de diapositiva 3"/>
          <p:cNvSpPr>
            <a:spLocks noGrp="1"/>
          </p:cNvSpPr>
          <p:nvPr>
            <p:ph type="sldNum" sz="quarter" idx="10"/>
          </p:nvPr>
        </p:nvSpPr>
        <p:spPr/>
        <p:txBody>
          <a:bodyPr/>
          <a:lstStyle/>
          <a:p>
            <a:fld id="{966E59CB-9CB8-4D31-8FE0-BC93F78732C2}" type="slidenum">
              <a:rPr lang="es-ES" smtClean="0"/>
              <a:pPr/>
              <a:t>40</a:t>
            </a:fld>
            <a:endParaRPr lang="es-ES"/>
          </a:p>
        </p:txBody>
      </p:sp>
    </p:spTree>
    <p:extLst>
      <p:ext uri="{BB962C8B-B14F-4D97-AF65-F5344CB8AC3E}">
        <p14:creationId xmlns="" xmlns:p14="http://schemas.microsoft.com/office/powerpoint/2010/main" val="2409772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Esta plataforma permite un control absoluto del grupo de estudiantes, es posible ver sus registros de entrada,</a:t>
            </a:r>
            <a:r>
              <a:rPr lang="es-ES" baseline="0" dirty="0" smtClean="0"/>
              <a:t> evaluar su participación sistemática y en general toda su actividad.</a:t>
            </a:r>
            <a:endParaRPr lang="es-ES" dirty="0"/>
          </a:p>
        </p:txBody>
      </p:sp>
      <p:sp>
        <p:nvSpPr>
          <p:cNvPr id="4" name="Marcador de número de diapositiva 3"/>
          <p:cNvSpPr>
            <a:spLocks noGrp="1"/>
          </p:cNvSpPr>
          <p:nvPr>
            <p:ph type="sldNum" sz="quarter" idx="10"/>
          </p:nvPr>
        </p:nvSpPr>
        <p:spPr/>
        <p:txBody>
          <a:bodyPr/>
          <a:lstStyle/>
          <a:p>
            <a:fld id="{966E59CB-9CB8-4D31-8FE0-BC93F78732C2}" type="slidenum">
              <a:rPr lang="es-ES" smtClean="0"/>
              <a:pPr/>
              <a:t>41</a:t>
            </a:fld>
            <a:endParaRPr lang="es-ES"/>
          </a:p>
        </p:txBody>
      </p:sp>
    </p:spTree>
    <p:extLst>
      <p:ext uri="{BB962C8B-B14F-4D97-AF65-F5344CB8AC3E}">
        <p14:creationId xmlns="" xmlns:p14="http://schemas.microsoft.com/office/powerpoint/2010/main" val="80298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dirty="0"/>
          </a:p>
        </p:txBody>
      </p:sp>
      <p:sp>
        <p:nvSpPr>
          <p:cNvPr id="4" name="Espaço Reservado para Número de Slide 3"/>
          <p:cNvSpPr>
            <a:spLocks noGrp="1"/>
          </p:cNvSpPr>
          <p:nvPr>
            <p:ph type="sldNum" sz="quarter" idx="10"/>
          </p:nvPr>
        </p:nvSpPr>
        <p:spPr/>
        <p:txBody>
          <a:bodyPr/>
          <a:lstStyle/>
          <a:p>
            <a:fld id="{1FB11DEB-83DA-4DC5-BA17-A5149BD3C88E}" type="slidenum">
              <a:rPr lang="es-MX" smtClean="0"/>
              <a:pPr/>
              <a:t>3</a:t>
            </a:fld>
            <a:endParaRPr lang="es-MX" dirty="0"/>
          </a:p>
        </p:txBody>
      </p:sp>
    </p:spTree>
    <p:extLst>
      <p:ext uri="{BB962C8B-B14F-4D97-AF65-F5344CB8AC3E}">
        <p14:creationId xmlns="" xmlns:p14="http://schemas.microsoft.com/office/powerpoint/2010/main" val="118386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a:t>González Pérez Miriam. La evaluación del aprendizaje: tendencias y reflexión crítica. </a:t>
            </a:r>
            <a:r>
              <a:rPr lang="es-ES" dirty="0" err="1"/>
              <a:t>Educ</a:t>
            </a:r>
            <a:r>
              <a:rPr lang="es-ES" dirty="0"/>
              <a:t> </a:t>
            </a:r>
            <a:r>
              <a:rPr lang="es-ES" dirty="0" err="1"/>
              <a:t>Med</a:t>
            </a:r>
            <a:r>
              <a:rPr lang="es-ES" dirty="0"/>
              <a:t> </a:t>
            </a:r>
            <a:r>
              <a:rPr lang="es-ES" dirty="0" err="1"/>
              <a:t>Super</a:t>
            </a:r>
            <a:r>
              <a:rPr lang="es-ES" dirty="0"/>
              <a:t>  [Internet]. 2001  Abr [citado  2018  Ene  08] ;  15( 1 ): 85-96. Disponible en: </a:t>
            </a:r>
            <a:r>
              <a:rPr lang="es-ES" dirty="0">
                <a:hlinkClick r:id="rId3"/>
              </a:rPr>
              <a:t>http://</a:t>
            </a:r>
            <a:r>
              <a:rPr lang="es-ES" dirty="0" smtClean="0">
                <a:hlinkClick r:id="rId3"/>
              </a:rPr>
              <a:t>scielo.sld.cu/scielo.php?script=sci_arttext&amp;pid=S0864-21412001000100010&amp;lng=es</a:t>
            </a:r>
            <a:r>
              <a:rPr lang="es-ES" dirty="0" smtClean="0"/>
              <a:t>.</a:t>
            </a:r>
          </a:p>
          <a:p>
            <a:endParaRPr lang="pt-BR" dirty="0" smtClean="0"/>
          </a:p>
          <a:p>
            <a:r>
              <a:rPr lang="es-ES" dirty="0" smtClean="0"/>
              <a:t>Quesada </a:t>
            </a:r>
            <a:r>
              <a:rPr lang="es-ES" dirty="0"/>
              <a:t>Castillo, R. Evaluación del aprendizaje en la educación a distancia “en línea”.(2006) [Internet] </a:t>
            </a:r>
            <a:r>
              <a:rPr lang="es-ES" i="1" dirty="0"/>
              <a:t>RED. Revista de Educación a Distancia</a:t>
            </a:r>
            <a:r>
              <a:rPr lang="es-ES" dirty="0"/>
              <a:t>,</a:t>
            </a:r>
          </a:p>
          <a:p>
            <a:r>
              <a:rPr lang="es-ES" i="1" dirty="0"/>
              <a:t>número M6 (Número especial dedicado a la evaluación en entornos virtuales</a:t>
            </a:r>
          </a:p>
          <a:p>
            <a:r>
              <a:rPr lang="es-ES" i="1" dirty="0"/>
              <a:t>de aprendizaje) </a:t>
            </a:r>
            <a:r>
              <a:rPr lang="es-ES" dirty="0"/>
              <a:t>[Citado: 4 de enero de 2018] Disponible en:  </a:t>
            </a:r>
            <a:r>
              <a:rPr lang="es-ES" dirty="0">
                <a:hlinkClick r:id="rId4"/>
              </a:rPr>
              <a:t>http://www.um.es/ead/red/M6</a:t>
            </a:r>
            <a:r>
              <a:rPr lang="es-ES" i="1" dirty="0">
                <a:hlinkClick r:id="rId4"/>
              </a:rPr>
              <a:t>RED</a:t>
            </a:r>
            <a:endParaRPr lang="es-ES" i="1" dirty="0"/>
          </a:p>
          <a:p>
            <a:endParaRPr lang="es-ES" dirty="0"/>
          </a:p>
          <a:p>
            <a:r>
              <a:rPr lang="es-ES" dirty="0"/>
              <a:t>Zapata, M. Estrategias de evaluación de competencias en entornos virtuales de aprendizaje. (2010) </a:t>
            </a:r>
            <a:r>
              <a:rPr lang="es-ES" i="1" dirty="0"/>
              <a:t>RED. Revista de Educación a Distancia. Sección de Docencia</a:t>
            </a:r>
          </a:p>
          <a:p>
            <a:r>
              <a:rPr lang="es-ES" i="1" dirty="0"/>
              <a:t>Universitaria en la Sociedad del Conocimiento. </a:t>
            </a:r>
            <a:r>
              <a:rPr lang="es-ES" dirty="0"/>
              <a:t>Número 1. [Citado: 4 de enero de 2018]  Disponible en: </a:t>
            </a:r>
            <a:r>
              <a:rPr lang="es-ES" dirty="0">
                <a:hlinkClick r:id="rId5"/>
              </a:rPr>
              <a:t>http://</a:t>
            </a:r>
            <a:r>
              <a:rPr lang="es-ES" dirty="0" smtClean="0">
                <a:hlinkClick r:id="rId5"/>
              </a:rPr>
              <a:t>www.um.es/ead/reddusc/1</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10</a:t>
            </a:fld>
            <a:endParaRPr lang="es-ES"/>
          </a:p>
        </p:txBody>
      </p:sp>
    </p:spTree>
    <p:extLst>
      <p:ext uri="{BB962C8B-B14F-4D97-AF65-F5344CB8AC3E}">
        <p14:creationId xmlns:p14="http://schemas.microsoft.com/office/powerpoint/2010/main" xmlns="" val="75309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Lezcano L, </a:t>
            </a:r>
            <a:r>
              <a:rPr lang="es-ES" dirty="0" err="1" smtClean="0"/>
              <a:t>Vilanova</a:t>
            </a:r>
            <a:r>
              <a:rPr lang="es-ES" dirty="0" smtClean="0"/>
              <a:t> G. Instrumentos de evaluación de aprendizaje en entornos virtuales. Perspectiva de estudiantes y aportes de docentes. ICT-UNPA-157-2017. 2017. ISSN: 1852-4516</a:t>
            </a:r>
            <a:endParaRPr lang="es-ES" dirty="0"/>
          </a:p>
        </p:txBody>
      </p:sp>
      <p:sp>
        <p:nvSpPr>
          <p:cNvPr id="4" name="Slide Number Placeholder 3"/>
          <p:cNvSpPr>
            <a:spLocks noGrp="1"/>
          </p:cNvSpPr>
          <p:nvPr>
            <p:ph type="sldNum" sz="quarter" idx="10"/>
          </p:nvPr>
        </p:nvSpPr>
        <p:spPr/>
        <p:txBody>
          <a:bodyPr/>
          <a:lstStyle/>
          <a:p>
            <a:fld id="{1FB11DEB-83DA-4DC5-BA17-A5149BD3C88E}" type="slidenum">
              <a:rPr lang="es-MX" smtClean="0"/>
              <a:pPr/>
              <a:t>11</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smtClean="0"/>
              <a:t>Mora Vargas, AI. La </a:t>
            </a:r>
            <a:r>
              <a:rPr lang="es-ES" dirty="0"/>
              <a:t>evaluación educativa: Concepto, períodos y </a:t>
            </a:r>
            <a:r>
              <a:rPr lang="es-ES" dirty="0" smtClean="0"/>
              <a:t>modelos. Revista </a:t>
            </a:r>
            <a:r>
              <a:rPr lang="es-ES" dirty="0"/>
              <a:t>Electrónica "Actualidades Investigativas en Educación" [Internet]. 2004;4(2):0. </a:t>
            </a:r>
            <a:r>
              <a:rPr lang="es-ES" dirty="0" smtClean="0"/>
              <a:t>[Citado: 8 de enero de 2018] Disponible en: </a:t>
            </a:r>
            <a:r>
              <a:rPr lang="es-ES" dirty="0">
                <a:hlinkClick r:id="rId3"/>
              </a:rPr>
              <a:t>http://</a:t>
            </a:r>
            <a:r>
              <a:rPr lang="es-ES" dirty="0" smtClean="0">
                <a:hlinkClick r:id="rId3"/>
              </a:rPr>
              <a:t>www.redalyc.org/html/447/44740211</a:t>
            </a:r>
            <a:r>
              <a:rPr lang="es-ES" dirty="0" smtClean="0"/>
              <a:t> </a:t>
            </a:r>
          </a:p>
          <a:p>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13</a:t>
            </a:fld>
            <a:endParaRPr lang="es-ES"/>
          </a:p>
        </p:txBody>
      </p:sp>
    </p:spTree>
    <p:extLst>
      <p:ext uri="{BB962C8B-B14F-4D97-AF65-F5344CB8AC3E}">
        <p14:creationId xmlns:p14="http://schemas.microsoft.com/office/powerpoint/2010/main" xmlns="" val="75309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a:t>Los criterios de evaluación son el principal referente para evaluar </a:t>
            </a:r>
            <a:r>
              <a:rPr lang="es-ES" dirty="0" smtClean="0"/>
              <a:t>el aprendizaje de los  estudiantes.</a:t>
            </a:r>
            <a:r>
              <a:rPr lang="es-ES" dirty="0"/>
              <a:t> Describen aquello que se quiere </a:t>
            </a:r>
            <a:r>
              <a:rPr lang="es-ES" dirty="0" smtClean="0"/>
              <a:t>valorar.</a:t>
            </a:r>
          </a:p>
          <a:p>
            <a:r>
              <a:rPr lang="es-ES" dirty="0" smtClean="0"/>
              <a:t>Por ejemplo: </a:t>
            </a:r>
          </a:p>
          <a:p>
            <a:endParaRPr lang="es-ES" dirty="0"/>
          </a:p>
          <a:p>
            <a:r>
              <a:rPr lang="es-ES" dirty="0" smtClean="0"/>
              <a:t>Para el objetivo: </a:t>
            </a:r>
          </a:p>
          <a:p>
            <a:r>
              <a:rPr lang="es-ES" dirty="0" smtClean="0"/>
              <a:t>Diseñar el programa de un curso para un entorno virtual </a:t>
            </a:r>
          </a:p>
          <a:p>
            <a:r>
              <a:rPr lang="es-ES" dirty="0" smtClean="0"/>
              <a:t>Criterios de evaluación: Contenido del programa, Coherencia  (interna y con las característica de un EV) presentación, etc. Estos criterios pueden especificarse con los indicadores óptimos para garantizar la calidad de la valoración y su objetividad al evaluar el producto diseñado. </a:t>
            </a:r>
          </a:p>
          <a:p>
            <a:endParaRPr lang="es-ES" dirty="0"/>
          </a:p>
          <a:p>
            <a:r>
              <a:rPr lang="es-ES" dirty="0" smtClean="0"/>
              <a:t>Los que llevamos  unos años en la docencia sabemos la importancia de elaborar las “claves”  de los exámenes para que exista mayor objetividad y fiabilidad en la evaluación. </a:t>
            </a:r>
            <a:endParaRPr lang="es-ES" dirty="0"/>
          </a:p>
          <a:p>
            <a:endParaRPr lang="es-ES" dirty="0" smtClean="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14</a:t>
            </a:fld>
            <a:endParaRPr lang="es-ES"/>
          </a:p>
        </p:txBody>
      </p:sp>
    </p:spTree>
    <p:extLst>
      <p:ext uri="{BB962C8B-B14F-4D97-AF65-F5344CB8AC3E}">
        <p14:creationId xmlns:p14="http://schemas.microsoft.com/office/powerpoint/2010/main" xmlns="" val="3302948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AR" dirty="0" smtClean="0"/>
              <a:t>¿</a:t>
            </a:r>
            <a:r>
              <a:rPr lang="es-ES" dirty="0" smtClean="0"/>
              <a:t>Cuáles deben ser las mejores opciones </a:t>
            </a:r>
            <a:r>
              <a:rPr lang="es-ES" dirty="0"/>
              <a:t>de evaluación del </a:t>
            </a:r>
            <a:r>
              <a:rPr lang="es-ES" dirty="0" smtClean="0"/>
              <a:t>aprendizaje?:</a:t>
            </a:r>
            <a:endParaRPr lang="es-ES" dirty="0"/>
          </a:p>
          <a:p>
            <a:r>
              <a:rPr lang="es-ES" dirty="0"/>
              <a:t>Memorístico </a:t>
            </a:r>
            <a:r>
              <a:rPr lang="es-ES" dirty="0" smtClean="0"/>
              <a:t>o  creativo</a:t>
            </a:r>
          </a:p>
          <a:p>
            <a:r>
              <a:rPr lang="es-ES" dirty="0" smtClean="0"/>
              <a:t>de proceso o puntual</a:t>
            </a:r>
            <a:endParaRPr lang="es-ES" dirty="0"/>
          </a:p>
          <a:p>
            <a:r>
              <a:rPr lang="es-ES" dirty="0" smtClean="0"/>
              <a:t>Individualizada o h</a:t>
            </a:r>
            <a:r>
              <a:rPr lang="pt-BR" dirty="0" err="1" smtClean="0"/>
              <a:t>omogeneizada</a:t>
            </a:r>
            <a:r>
              <a:rPr lang="pt-BR" dirty="0" smtClean="0"/>
              <a:t>, </a:t>
            </a:r>
          </a:p>
          <a:p>
            <a:r>
              <a:rPr lang="pt-BR" dirty="0" smtClean="0"/>
              <a:t>todas  u </a:t>
            </a:r>
            <a:r>
              <a:rPr lang="pt-BR" dirty="0" err="1" smtClean="0"/>
              <a:t>otras</a:t>
            </a:r>
            <a:endParaRPr lang="pt-BR" dirty="0" smtClean="0"/>
          </a:p>
          <a:p>
            <a:endParaRPr lang="pt-BR" b="1" dirty="0"/>
          </a:p>
          <a:p>
            <a:r>
              <a:rPr lang="pt-BR" b="1" dirty="0" err="1" smtClean="0"/>
              <a:t>Imagen</a:t>
            </a:r>
            <a:r>
              <a:rPr lang="pt-BR" dirty="0" smtClean="0"/>
              <a:t> tomada de: </a:t>
            </a:r>
            <a:r>
              <a:rPr lang="pt-BR" u="sng" dirty="0">
                <a:hlinkClick r:id="rId3"/>
              </a:rPr>
              <a:t>https://ined21.com/un-elefante-en-el-arbol</a:t>
            </a:r>
            <a:r>
              <a:rPr lang="pt-BR" u="sng" dirty="0" smtClean="0">
                <a:hlinkClick r:id="rId3"/>
              </a:rPr>
              <a:t>/</a:t>
            </a:r>
            <a:endParaRPr lang="pt-BR" u="sng" dirty="0" smtClean="0"/>
          </a:p>
          <a:p>
            <a:endParaRPr lang="pt-BR" u="sng" dirty="0"/>
          </a:p>
          <a:p>
            <a:endParaRPr lang="es-ES" dirty="0"/>
          </a:p>
          <a:p>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15</a:t>
            </a:fld>
            <a:endParaRPr lang="es-ES"/>
          </a:p>
        </p:txBody>
      </p:sp>
    </p:spTree>
    <p:extLst>
      <p:ext uri="{BB962C8B-B14F-4D97-AF65-F5344CB8AC3E}">
        <p14:creationId xmlns:p14="http://schemas.microsoft.com/office/powerpoint/2010/main" xmlns="" val="113448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Ver: </a:t>
            </a:r>
            <a:r>
              <a:rPr lang="pt-BR" dirty="0" err="1" smtClean="0"/>
              <a:t>Barberá</a:t>
            </a:r>
            <a:r>
              <a:rPr lang="pt-BR" dirty="0" smtClean="0"/>
              <a:t> (2006) “Aportes de </a:t>
            </a:r>
            <a:r>
              <a:rPr lang="pt-BR" dirty="0" err="1" smtClean="0"/>
              <a:t>la</a:t>
            </a:r>
            <a:r>
              <a:rPr lang="pt-BR" dirty="0" smtClean="0"/>
              <a:t> </a:t>
            </a:r>
            <a:r>
              <a:rPr lang="pt-BR" dirty="0" err="1" smtClean="0"/>
              <a:t>tecnología</a:t>
            </a:r>
            <a:r>
              <a:rPr lang="pt-BR" dirty="0" smtClean="0"/>
              <a:t> a </a:t>
            </a:r>
            <a:r>
              <a:rPr lang="pt-BR" dirty="0" err="1" smtClean="0"/>
              <a:t>la</a:t>
            </a:r>
            <a:r>
              <a:rPr lang="pt-BR" dirty="0" smtClean="0"/>
              <a:t> e-</a:t>
            </a:r>
            <a:r>
              <a:rPr lang="pt-BR" dirty="0" err="1" smtClean="0"/>
              <a:t>evaluación</a:t>
            </a:r>
            <a:r>
              <a:rPr lang="pt-BR" dirty="0" smtClean="0"/>
              <a:t>” resume </a:t>
            </a:r>
            <a:r>
              <a:rPr lang="pt-BR" dirty="0" err="1" smtClean="0"/>
              <a:t>estos</a:t>
            </a:r>
            <a:r>
              <a:rPr lang="pt-BR" dirty="0" smtClean="0"/>
              <a:t> elementos. </a:t>
            </a:r>
            <a:r>
              <a:rPr lang="pt-BR" dirty="0" err="1" smtClean="0"/>
              <a:t>En</a:t>
            </a:r>
            <a:r>
              <a:rPr lang="pt-BR" dirty="0" smtClean="0"/>
              <a:t> </a:t>
            </a:r>
            <a:r>
              <a:rPr lang="pt-BR" dirty="0" err="1" smtClean="0"/>
              <a:t>nuestra</a:t>
            </a:r>
            <a:r>
              <a:rPr lang="pt-BR" dirty="0" smtClean="0"/>
              <a:t> </a:t>
            </a:r>
            <a:r>
              <a:rPr lang="pt-BR" dirty="0" err="1" smtClean="0"/>
              <a:t>experiencia</a:t>
            </a:r>
            <a:r>
              <a:rPr lang="pt-BR" dirty="0" smtClean="0"/>
              <a:t> </a:t>
            </a:r>
            <a:r>
              <a:rPr lang="pt-BR" dirty="0" err="1" smtClean="0"/>
              <a:t>personal</a:t>
            </a:r>
            <a:r>
              <a:rPr lang="pt-BR" dirty="0" smtClean="0"/>
              <a:t> </a:t>
            </a:r>
            <a:r>
              <a:rPr lang="pt-BR" dirty="0" err="1" smtClean="0"/>
              <a:t>la</a:t>
            </a:r>
            <a:r>
              <a:rPr lang="pt-BR" dirty="0" smtClean="0"/>
              <a:t> </a:t>
            </a:r>
            <a:r>
              <a:rPr lang="pt-BR" dirty="0" err="1" smtClean="0"/>
              <a:t>dificultad</a:t>
            </a:r>
            <a:r>
              <a:rPr lang="pt-BR" dirty="0" smtClean="0"/>
              <a:t> que </a:t>
            </a:r>
            <a:r>
              <a:rPr lang="pt-BR" dirty="0" err="1" smtClean="0"/>
              <a:t>tiene</a:t>
            </a:r>
            <a:r>
              <a:rPr lang="pt-BR" dirty="0" smtClean="0"/>
              <a:t> </a:t>
            </a:r>
            <a:r>
              <a:rPr lang="pt-BR" dirty="0" err="1" smtClean="0"/>
              <a:t>la</a:t>
            </a:r>
            <a:r>
              <a:rPr lang="pt-BR" dirty="0" smtClean="0"/>
              <a:t> </a:t>
            </a:r>
            <a:r>
              <a:rPr lang="pt-BR" dirty="0" err="1" smtClean="0"/>
              <a:t>evaluación</a:t>
            </a:r>
            <a:r>
              <a:rPr lang="pt-BR" dirty="0" smtClean="0"/>
              <a:t> colaborativa es que demanda más </a:t>
            </a:r>
            <a:r>
              <a:rPr lang="pt-BR" dirty="0" err="1" smtClean="0"/>
              <a:t>tiempo</a:t>
            </a:r>
            <a:r>
              <a:rPr lang="pt-BR" dirty="0"/>
              <a:t> </a:t>
            </a:r>
            <a:r>
              <a:rPr lang="pt-BR" dirty="0" smtClean="0"/>
              <a:t>y pautar </a:t>
            </a:r>
            <a:r>
              <a:rPr lang="pt-BR" dirty="0" err="1" smtClean="0"/>
              <a:t>el</a:t>
            </a:r>
            <a:r>
              <a:rPr lang="pt-BR" dirty="0" smtClean="0"/>
              <a:t> ritmo de </a:t>
            </a:r>
            <a:r>
              <a:rPr lang="pt-BR" dirty="0" err="1" smtClean="0"/>
              <a:t>trabajo</a:t>
            </a:r>
            <a:r>
              <a:rPr lang="pt-BR" dirty="0" smtClean="0"/>
              <a:t> </a:t>
            </a:r>
            <a:r>
              <a:rPr lang="pt-BR" dirty="0" err="1" smtClean="0"/>
              <a:t>del</a:t>
            </a:r>
            <a:r>
              <a:rPr lang="pt-BR" dirty="0" smtClean="0"/>
              <a:t> grupo. </a:t>
            </a:r>
            <a:endParaRPr lang="es-ES" dirty="0"/>
          </a:p>
        </p:txBody>
      </p:sp>
      <p:sp>
        <p:nvSpPr>
          <p:cNvPr id="4" name="Espaço Reservado para Número de Slide 3"/>
          <p:cNvSpPr>
            <a:spLocks noGrp="1"/>
          </p:cNvSpPr>
          <p:nvPr>
            <p:ph type="sldNum" sz="quarter" idx="10"/>
          </p:nvPr>
        </p:nvSpPr>
        <p:spPr/>
        <p:txBody>
          <a:bodyPr/>
          <a:lstStyle/>
          <a:p>
            <a:fld id="{7B97555A-F8BD-414B-BC2D-A84D72B90050}" type="slidenum">
              <a:rPr lang="es-ES" smtClean="0"/>
              <a:pPr/>
              <a:t>16</a:t>
            </a:fld>
            <a:endParaRPr lang="es-ES"/>
          </a:p>
        </p:txBody>
      </p:sp>
    </p:spTree>
    <p:extLst>
      <p:ext uri="{BB962C8B-B14F-4D97-AF65-F5344CB8AC3E}">
        <p14:creationId xmlns:p14="http://schemas.microsoft.com/office/powerpoint/2010/main" xmlns="" val="388446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B613F4-616F-4A8F-B22C-D366581297DA}" type="slidenum">
              <a:rPr lang="es-MX" smtClean="0"/>
              <a:pPr/>
              <a:t>‹#›</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1107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206421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408959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1016000" y="762001"/>
            <a:ext cx="10566400" cy="5324475"/>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s-ES"/>
          </a:p>
        </p:txBody>
      </p:sp>
      <p:sp>
        <p:nvSpPr>
          <p:cNvPr id="3" name="Espaço Reservado para Data 2"/>
          <p:cNvSpPr>
            <a:spLocks noGrp="1"/>
          </p:cNvSpPr>
          <p:nvPr>
            <p:ph type="dt" sz="half" idx="10"/>
          </p:nvPr>
        </p:nvSpPr>
        <p:spPr>
          <a:xfrm>
            <a:off x="3251201" y="6248401"/>
            <a:ext cx="2840567" cy="474663"/>
          </a:xfrm>
          <a:prstGeom prst="rect">
            <a:avLst/>
          </a:prstGeom>
        </p:spPr>
        <p:txBody>
          <a:bodyPr/>
          <a:lstStyle>
            <a:lvl1pPr>
              <a:defRPr/>
            </a:lvl1pPr>
          </a:lstStyle>
          <a:p>
            <a:pPr>
              <a:defRPr/>
            </a:pPr>
            <a:fld id="{0C8C4209-E1B0-4E94-8A64-1E883ED63D28}" type="datetime1">
              <a:rPr lang="es-ES" altLang="es-ES"/>
              <a:pPr>
                <a:defRPr/>
              </a:pPr>
              <a:t>24/04/2021</a:t>
            </a:fld>
            <a:endParaRPr lang="es-ES" altLang="es-ES"/>
          </a:p>
        </p:txBody>
      </p:sp>
      <p:sp>
        <p:nvSpPr>
          <p:cNvPr id="4" name="Espaço Reservado para Rodapé 3"/>
          <p:cNvSpPr>
            <a:spLocks noGrp="1"/>
          </p:cNvSpPr>
          <p:nvPr>
            <p:ph type="ftr" sz="quarter" idx="11"/>
          </p:nvPr>
        </p:nvSpPr>
        <p:spPr>
          <a:xfrm>
            <a:off x="7721600" y="6248401"/>
            <a:ext cx="3862917" cy="474663"/>
          </a:xfrm>
          <a:prstGeom prst="rect">
            <a:avLst/>
          </a:prstGeom>
        </p:spPr>
        <p:txBody>
          <a:bodyPr/>
          <a:lstStyle>
            <a:lvl1pPr>
              <a:defRPr/>
            </a:lvl1pPr>
          </a:lstStyle>
          <a:p>
            <a:pPr>
              <a:defRPr/>
            </a:pPr>
            <a:r>
              <a:rPr lang="es-ES" altLang="es-ES"/>
              <a:t>MSc. Francisca Diego Olite</a:t>
            </a:r>
          </a:p>
        </p:txBody>
      </p:sp>
      <p:sp>
        <p:nvSpPr>
          <p:cNvPr id="5" name="Espaço Reservado para Número de Slide 4"/>
          <p:cNvSpPr>
            <a:spLocks noGrp="1"/>
          </p:cNvSpPr>
          <p:nvPr>
            <p:ph type="sldNum" sz="quarter" idx="12"/>
          </p:nvPr>
        </p:nvSpPr>
        <p:spPr>
          <a:xfrm>
            <a:off x="112184" y="6242050"/>
            <a:ext cx="783167" cy="488950"/>
          </a:xfrm>
          <a:prstGeom prst="rect">
            <a:avLst/>
          </a:prstGeom>
        </p:spPr>
        <p:txBody>
          <a:bodyPr/>
          <a:lstStyle>
            <a:lvl1pPr>
              <a:defRPr/>
            </a:lvl1pPr>
          </a:lstStyle>
          <a:p>
            <a:pPr>
              <a:defRPr/>
            </a:pPr>
            <a:fld id="{B8B0FB16-EA3A-4CDF-BD5C-7A5D8252D96A}" type="slidenum">
              <a:rPr lang="es-ES" altLang="es-ES"/>
              <a:pPr>
                <a:defRPr/>
              </a:pPr>
              <a:t>‹#›</a:t>
            </a:fld>
            <a:endParaRPr lang="es-ES" altLang="es-ES"/>
          </a:p>
        </p:txBody>
      </p:sp>
    </p:spTree>
    <p:extLst>
      <p:ext uri="{BB962C8B-B14F-4D97-AF65-F5344CB8AC3E}">
        <p14:creationId xmlns:p14="http://schemas.microsoft.com/office/powerpoint/2010/main" xmlns="" val="137244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134484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8B613F4-616F-4A8F-B22C-D366581297DA}" type="slidenum">
              <a:rPr lang="es-MX" smtClean="0"/>
              <a:pPr/>
              <a:t>‹#›</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7983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1782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40490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63700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2153520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65E83D-1F8B-4A3F-94CC-7C95CCC9244F}" type="datetimeFigureOut">
              <a:rPr lang="es-MX" smtClean="0"/>
              <a:pPr/>
              <a:t>24/04/2021</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347760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765E83D-1F8B-4A3F-94CC-7C95CCC9244F}" type="datetimeFigureOut">
              <a:rPr lang="es-MX" smtClean="0"/>
              <a:pPr/>
              <a:t>24/04/2021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8B613F4-616F-4A8F-B22C-D366581297DA}" type="slidenum">
              <a:rPr lang="es-MX" smtClean="0"/>
              <a:pPr/>
              <a:t>‹#›</a:t>
            </a:fld>
            <a:endParaRPr lang="es-MX"/>
          </a:p>
        </p:txBody>
      </p:sp>
    </p:spTree>
    <p:extLst>
      <p:ext uri="{BB962C8B-B14F-4D97-AF65-F5344CB8AC3E}">
        <p14:creationId xmlns="" xmlns:p14="http://schemas.microsoft.com/office/powerpoint/2010/main" val="352741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65E83D-1F8B-4A3F-94CC-7C95CCC9244F}" type="datetimeFigureOut">
              <a:rPr lang="es-MX" smtClean="0"/>
              <a:pPr/>
              <a:t>24/04/2021</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8B613F4-616F-4A8F-B22C-D366581297DA}" type="slidenum">
              <a:rPr lang="es-MX" smtClean="0"/>
              <a:pPr/>
              <a:t>‹#›</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7007565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ocs.moodle.org/es/Imagen:tarea.gi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idx="4294967295"/>
          </p:nvPr>
        </p:nvSpPr>
        <p:spPr>
          <a:xfrm>
            <a:off x="463570" y="1808688"/>
            <a:ext cx="11449050" cy="336817"/>
          </a:xfrm>
        </p:spPr>
        <p:txBody>
          <a:bodyPr>
            <a:noAutofit/>
          </a:bodyPr>
          <a:lstStyle/>
          <a:p>
            <a:pPr lvl="1" algn="ctr" rtl="0">
              <a:spcBef>
                <a:spcPct val="0"/>
              </a:spcBef>
            </a:pPr>
            <a:r>
              <a:rPr lang="es-ES" sz="2000" b="1" cap="small" dirty="0" smtClean="0">
                <a:solidFill>
                  <a:srgbClr val="53A91B"/>
                </a:solidFill>
              </a:rPr>
              <a:t>Entrenamiento Diseño </a:t>
            </a:r>
            <a:r>
              <a:rPr lang="es-ES" sz="2000" b="1" cap="small" dirty="0">
                <a:solidFill>
                  <a:srgbClr val="53A91B"/>
                </a:solidFill>
              </a:rPr>
              <a:t>y montaje de Entornos Virtuales de Enseñanza Aprendizaje</a:t>
            </a:r>
            <a:endParaRPr lang="es-MX" sz="2000" b="1" cap="small" dirty="0">
              <a:solidFill>
                <a:srgbClr val="53A91B"/>
              </a:solidFill>
            </a:endParaRPr>
          </a:p>
        </p:txBody>
      </p:sp>
      <p:sp>
        <p:nvSpPr>
          <p:cNvPr id="5" name="Subtítulo 4"/>
          <p:cNvSpPr>
            <a:spLocks noGrp="1"/>
          </p:cNvSpPr>
          <p:nvPr>
            <p:ph type="subTitle" idx="4294967295"/>
          </p:nvPr>
        </p:nvSpPr>
        <p:spPr>
          <a:xfrm>
            <a:off x="4333875" y="4886325"/>
            <a:ext cx="6872287" cy="609600"/>
          </a:xfrm>
        </p:spPr>
        <p:txBody>
          <a:bodyPr/>
          <a:lstStyle/>
          <a:p>
            <a:pPr algn="r">
              <a:lnSpc>
                <a:spcPct val="80000"/>
              </a:lnSpc>
            </a:pPr>
            <a:r>
              <a:rPr lang="en-US" altLang="zh-CN" sz="2800" dirty="0" smtClean="0">
                <a:solidFill>
                  <a:srgbClr val="000000"/>
                </a:solidFill>
                <a:latin typeface="Calibri" pitchFamily="32" charset="0"/>
              </a:rPr>
              <a:t>Dr. C</a:t>
            </a:r>
            <a:r>
              <a:rPr lang="en-US" altLang="zh-CN" sz="2800" dirty="0">
                <a:solidFill>
                  <a:srgbClr val="000000"/>
                </a:solidFill>
                <a:latin typeface="Calibri" pitchFamily="32" charset="0"/>
              </a:rPr>
              <a:t>. Grisel Zacca González</a:t>
            </a:r>
          </a:p>
          <a:p>
            <a:endParaRPr lang="es-MX" sz="2800" dirty="0"/>
          </a:p>
        </p:txBody>
      </p:sp>
      <p:pic>
        <p:nvPicPr>
          <p:cNvPr id="9" name="Imagen 8"/>
          <p:cNvPicPr>
            <a:picLocks noChangeAspect="1"/>
          </p:cNvPicPr>
          <p:nvPr/>
        </p:nvPicPr>
        <p:blipFill>
          <a:blip r:embed="rId3"/>
          <a:stretch>
            <a:fillRect/>
          </a:stretch>
        </p:blipFill>
        <p:spPr>
          <a:xfrm>
            <a:off x="2731711" y="188640"/>
            <a:ext cx="6912768" cy="1360492"/>
          </a:xfrm>
          <a:prstGeom prst="rect">
            <a:avLst/>
          </a:prstGeom>
        </p:spPr>
      </p:pic>
      <p:pic>
        <p:nvPicPr>
          <p:cNvPr id="10" name="5 Imagen" descr="logoinfomed.gif"/>
          <p:cNvPicPr>
            <a:picLocks noChangeAspect="1"/>
          </p:cNvPicPr>
          <p:nvPr/>
        </p:nvPicPr>
        <p:blipFill>
          <a:blip r:embed="rId4"/>
          <a:stretch>
            <a:fillRect/>
          </a:stretch>
        </p:blipFill>
        <p:spPr>
          <a:xfrm>
            <a:off x="9035777" y="5410197"/>
            <a:ext cx="1619250" cy="438150"/>
          </a:xfrm>
          <a:prstGeom prst="rect">
            <a:avLst/>
          </a:prstGeom>
        </p:spPr>
      </p:pic>
      <p:sp>
        <p:nvSpPr>
          <p:cNvPr id="6" name="Título 1"/>
          <p:cNvSpPr txBox="1">
            <a:spLocks/>
          </p:cNvSpPr>
          <p:nvPr/>
        </p:nvSpPr>
        <p:spPr>
          <a:xfrm>
            <a:off x="1309320" y="1477484"/>
            <a:ext cx="9844088" cy="105617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10000"/>
              </a:lnSpc>
            </a:pPr>
            <a:r>
              <a:rPr lang="es-ES_tradnl" altLang="zh-CN" sz="2000" dirty="0" smtClean="0">
                <a:solidFill>
                  <a:schemeClr val="tx1"/>
                </a:solidFill>
              </a:rPr>
              <a:t>Unidad didáctica 4. El sistema de evaluación. Concepción metodológica y herramientas tecnológicas</a:t>
            </a:r>
            <a:endParaRPr lang="es-ES" sz="2000" dirty="0"/>
          </a:p>
        </p:txBody>
      </p:sp>
      <p:sp>
        <p:nvSpPr>
          <p:cNvPr id="7" name="Rectangle 6"/>
          <p:cNvSpPr/>
          <p:nvPr/>
        </p:nvSpPr>
        <p:spPr>
          <a:xfrm>
            <a:off x="533400" y="3231146"/>
            <a:ext cx="11125200" cy="769441"/>
          </a:xfrm>
          <a:prstGeom prst="rect">
            <a:avLst/>
          </a:prstGeom>
        </p:spPr>
        <p:txBody>
          <a:bodyPr wrap="square">
            <a:spAutoFit/>
          </a:bodyPr>
          <a:lstStyle/>
          <a:p>
            <a:r>
              <a:rPr lang="es-AR" altLang="zh-CN" sz="4400" b="1" spc="-50" dirty="0" smtClean="0">
                <a:latin typeface="+mj-lt"/>
                <a:ea typeface="+mj-ea"/>
                <a:cs typeface="+mj-cs"/>
              </a:rPr>
              <a:t>El Sistema de Evaluación en los Entornos Virtuales</a:t>
            </a:r>
            <a:endParaRPr lang="es-ES" altLang="zh-CN" sz="4400" b="1" spc="-50" dirty="0" smtClean="0">
              <a:latin typeface="+mj-lt"/>
              <a:ea typeface="+mj-ea"/>
              <a:cs typeface="+mj-cs"/>
            </a:endParaRPr>
          </a:p>
        </p:txBody>
      </p:sp>
    </p:spTree>
    <p:extLst>
      <p:ext uri="{BB962C8B-B14F-4D97-AF65-F5344CB8AC3E}">
        <p14:creationId xmlns:p14="http://schemas.microsoft.com/office/powerpoint/2010/main" xmlns="" val="4145314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324305" y="472967"/>
            <a:ext cx="9879724" cy="461665"/>
          </a:xfrm>
          <a:prstGeom prst="rect">
            <a:avLst/>
          </a:prstGeom>
          <a:noFill/>
        </p:spPr>
        <p:txBody>
          <a:bodyPr wrap="square" rtlCol="0">
            <a:spAutoFit/>
          </a:bodyPr>
          <a:lstStyle/>
          <a:p>
            <a:r>
              <a:rPr lang="es-ES" sz="2400" b="1" dirty="0" smtClean="0"/>
              <a:t>Concepto de Evaluación, sus características y funciones:</a:t>
            </a:r>
            <a:r>
              <a:rPr lang="es-ES" sz="2400" dirty="0" smtClean="0"/>
              <a:t>   </a:t>
            </a:r>
            <a:endParaRPr lang="es-ES" sz="2400" dirty="0"/>
          </a:p>
        </p:txBody>
      </p:sp>
      <p:sp>
        <p:nvSpPr>
          <p:cNvPr id="5" name="CaixaDeTexto 4"/>
          <p:cNvSpPr txBox="1"/>
          <p:nvPr/>
        </p:nvSpPr>
        <p:spPr>
          <a:xfrm>
            <a:off x="1324305" y="1309102"/>
            <a:ext cx="5171088" cy="4524315"/>
          </a:xfrm>
          <a:prstGeom prst="rect">
            <a:avLst/>
          </a:prstGeom>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i="1" dirty="0" smtClean="0"/>
              <a:t>Evaluación:</a:t>
            </a:r>
            <a:r>
              <a:rPr lang="es-ES" sz="2400" i="1" dirty="0"/>
              <a:t> </a:t>
            </a:r>
            <a:r>
              <a:rPr lang="es-ES" sz="2400" i="1" dirty="0" smtClean="0"/>
              <a:t>“es un proceso que, a partir del conocimiento y comprensión de cierta información, permite emitir un juicio de valor acerca de un aspecto de la realidad en la cual interviene en determinado contexto socio histórico, permite tomar decisiones y exige desde el diálogo argumentar justificaciones del juicio de valor realizado”</a:t>
            </a:r>
          </a:p>
          <a:p>
            <a:r>
              <a:rPr lang="es-ES" sz="2400" i="1" dirty="0" smtClean="0"/>
              <a:t>                    </a:t>
            </a:r>
          </a:p>
          <a:p>
            <a:r>
              <a:rPr lang="es-ES" sz="2400" i="1" dirty="0"/>
              <a:t> </a:t>
            </a:r>
            <a:r>
              <a:rPr lang="es-ES" sz="2400" i="1" dirty="0" smtClean="0"/>
              <a:t>                    </a:t>
            </a:r>
            <a:r>
              <a:rPr lang="es-ES" sz="2400" i="1" dirty="0" err="1" smtClean="0"/>
              <a:t>Steiman</a:t>
            </a:r>
            <a:r>
              <a:rPr lang="es-ES" sz="2400" i="1" dirty="0" smtClean="0"/>
              <a:t> (2008)  </a:t>
            </a:r>
          </a:p>
          <a:p>
            <a:endParaRPr lang="es-ES" sz="2400" i="1" dirty="0" smtClean="0"/>
          </a:p>
        </p:txBody>
      </p:sp>
      <p:sp>
        <p:nvSpPr>
          <p:cNvPr id="8" name="CaixaDeTexto 7"/>
          <p:cNvSpPr txBox="1"/>
          <p:nvPr/>
        </p:nvSpPr>
        <p:spPr>
          <a:xfrm>
            <a:off x="7071208" y="997322"/>
            <a:ext cx="4572000" cy="2308324"/>
          </a:xfrm>
          <a:prstGeom prst="rect">
            <a:avLst/>
          </a:prstGeom>
          <a:noFill/>
          <a:ln>
            <a:solidFill>
              <a:srgbClr val="99CB38"/>
            </a:solidFill>
          </a:ln>
          <a:effectLst>
            <a:glow rad="101600">
              <a:schemeClr val="accent3">
                <a:satMod val="175000"/>
                <a:alpha val="40000"/>
              </a:schemeClr>
            </a:glow>
          </a:effectLst>
          <a:scene3d>
            <a:camera prst="orthographicFront"/>
            <a:lightRig rig="threePt" dir="t"/>
          </a:scene3d>
          <a:sp3d>
            <a:bevelT/>
          </a:sp3d>
        </p:spPr>
        <p:txBody>
          <a:bodyPr wrap="square" rtlCol="0">
            <a:spAutoFit/>
          </a:bodyPr>
          <a:lstStyle/>
          <a:p>
            <a:pPr marL="342900" indent="-342900">
              <a:buFont typeface="Arial" panose="020B0604020202020204" pitchFamily="34" charset="0"/>
              <a:buChar char="•"/>
            </a:pPr>
            <a:r>
              <a:rPr lang="es-ES" sz="2400" dirty="0" smtClean="0"/>
              <a:t>Proceso continuo, integral e integrador, orientado y </a:t>
            </a:r>
            <a:r>
              <a:rPr lang="pt-BR" sz="2400" dirty="0" err="1" smtClean="0"/>
              <a:t>cualitativo</a:t>
            </a:r>
            <a:r>
              <a:rPr lang="es-ES" sz="2400" dirty="0" smtClean="0"/>
              <a:t>.</a:t>
            </a:r>
          </a:p>
          <a:p>
            <a:pPr marL="342900" indent="-342900">
              <a:buFont typeface="Arial" panose="020B0604020202020204" pitchFamily="34" charset="0"/>
              <a:buChar char="•"/>
            </a:pPr>
            <a:r>
              <a:rPr lang="es-ES" sz="2400" dirty="0" smtClean="0"/>
              <a:t>No se reduce a la calificación ni se agota en la medición. </a:t>
            </a:r>
          </a:p>
          <a:p>
            <a:pPr marL="342900" indent="-342900">
              <a:buFont typeface="Arial" panose="020B0604020202020204" pitchFamily="34" charset="0"/>
              <a:buChar char="•"/>
            </a:pPr>
            <a:r>
              <a:rPr lang="es-ES" sz="2400" dirty="0" smtClean="0"/>
              <a:t>Amplia participación.</a:t>
            </a:r>
            <a:endParaRPr lang="es-ES" sz="2400" dirty="0"/>
          </a:p>
        </p:txBody>
      </p:sp>
      <p:sp>
        <p:nvSpPr>
          <p:cNvPr id="9" name="Retângulo 8"/>
          <p:cNvSpPr/>
          <p:nvPr/>
        </p:nvSpPr>
        <p:spPr>
          <a:xfrm>
            <a:off x="7087540" y="3412356"/>
            <a:ext cx="4519396" cy="2677656"/>
          </a:xfrm>
          <a:prstGeom prst="rect">
            <a:avLst/>
          </a:prstGeom>
          <a:ln>
            <a:solidFill>
              <a:srgbClr val="99CB38"/>
            </a:solidFill>
          </a:ln>
          <a:effectLst>
            <a:glow rad="635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s-ES" sz="2400" dirty="0" smtClean="0"/>
              <a:t>Funciones de la evaluación en el </a:t>
            </a:r>
            <a:r>
              <a:rPr lang="es-ES" sz="2400" dirty="0"/>
              <a:t>ámbito </a:t>
            </a:r>
            <a:r>
              <a:rPr lang="es-ES" sz="2400" dirty="0" smtClean="0"/>
              <a:t>educativo: </a:t>
            </a:r>
          </a:p>
          <a:p>
            <a:pPr marL="285750" indent="-285750">
              <a:buFont typeface="Arial" panose="020B0604020202020204" pitchFamily="34" charset="0"/>
              <a:buChar char="•"/>
            </a:pPr>
            <a:r>
              <a:rPr lang="es-ES" sz="2400" dirty="0" smtClean="0"/>
              <a:t>Función </a:t>
            </a:r>
            <a:r>
              <a:rPr lang="es-ES" sz="2400" dirty="0"/>
              <a:t>de </a:t>
            </a:r>
            <a:r>
              <a:rPr lang="es-ES" sz="2400" dirty="0" smtClean="0"/>
              <a:t>diagnóstico</a:t>
            </a:r>
          </a:p>
          <a:p>
            <a:pPr marL="285750" indent="-285750">
              <a:buFont typeface="Arial" panose="020B0604020202020204" pitchFamily="34" charset="0"/>
              <a:buChar char="•"/>
            </a:pPr>
            <a:r>
              <a:rPr lang="es-ES" sz="2400" dirty="0" smtClean="0"/>
              <a:t>Función </a:t>
            </a:r>
            <a:r>
              <a:rPr lang="es-ES" sz="2400" dirty="0"/>
              <a:t>instructiva</a:t>
            </a:r>
          </a:p>
          <a:p>
            <a:pPr marL="285750" indent="-285750">
              <a:buFont typeface="Arial" panose="020B0604020202020204" pitchFamily="34" charset="0"/>
              <a:buChar char="•"/>
            </a:pPr>
            <a:r>
              <a:rPr lang="es-ES" sz="2400" dirty="0" smtClean="0"/>
              <a:t>Función educativa y social</a:t>
            </a:r>
            <a:endParaRPr lang="es-ES" sz="2400" dirty="0"/>
          </a:p>
          <a:p>
            <a:pPr marL="285750" indent="-285750">
              <a:buFont typeface="Arial" panose="020B0604020202020204" pitchFamily="34" charset="0"/>
              <a:buChar char="•"/>
            </a:pPr>
            <a:r>
              <a:rPr lang="es-ES" sz="2400" dirty="0" smtClean="0"/>
              <a:t>Función </a:t>
            </a:r>
            <a:r>
              <a:rPr lang="es-ES" sz="2400" dirty="0" err="1" smtClean="0"/>
              <a:t>autoformadora</a:t>
            </a:r>
            <a:endParaRPr lang="es-ES" sz="2400" dirty="0" smtClean="0"/>
          </a:p>
          <a:p>
            <a:pPr marL="285750" indent="-285750">
              <a:buFont typeface="Arial" panose="020B0604020202020204" pitchFamily="34" charset="0"/>
              <a:buChar char="•"/>
            </a:pPr>
            <a:r>
              <a:rPr lang="pt-BR" sz="2400" dirty="0" err="1" smtClean="0"/>
              <a:t>Función</a:t>
            </a:r>
            <a:r>
              <a:rPr lang="pt-BR" sz="2400" dirty="0" smtClean="0"/>
              <a:t> de </a:t>
            </a:r>
            <a:r>
              <a:rPr lang="pt-BR" sz="2400" dirty="0" err="1" smtClean="0"/>
              <a:t>control</a:t>
            </a:r>
            <a:endParaRPr lang="pt-BR" sz="2400" dirty="0" smtClean="0"/>
          </a:p>
        </p:txBody>
      </p:sp>
    </p:spTree>
    <p:extLst>
      <p:ext uri="{BB962C8B-B14F-4D97-AF65-F5344CB8AC3E}">
        <p14:creationId xmlns:p14="http://schemas.microsoft.com/office/powerpoint/2010/main" xmlns="" val="2193218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348529" y="2259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676542" y="3459773"/>
            <a:ext cx="2831123" cy="707886"/>
          </a:xfrm>
          <a:prstGeom prst="rect">
            <a:avLst/>
          </a:prstGeom>
          <a:noFill/>
        </p:spPr>
        <p:txBody>
          <a:bodyPr wrap="square" rtlCol="0">
            <a:spAutoFit/>
          </a:bodyPr>
          <a:lstStyle/>
          <a:p>
            <a:r>
              <a:rPr lang="es-ES" sz="2000" dirty="0" smtClean="0"/>
              <a:t>Los instrumentos reflejan el aprendizaje construido</a:t>
            </a:r>
            <a:endParaRPr lang="es-ES" sz="2000" dirty="0"/>
          </a:p>
        </p:txBody>
      </p:sp>
      <p:sp>
        <p:nvSpPr>
          <p:cNvPr id="6" name="TextBox 5"/>
          <p:cNvSpPr txBox="1"/>
          <p:nvPr/>
        </p:nvSpPr>
        <p:spPr>
          <a:xfrm>
            <a:off x="7562850" y="570035"/>
            <a:ext cx="4629150" cy="1015663"/>
          </a:xfrm>
          <a:prstGeom prst="rect">
            <a:avLst/>
          </a:prstGeom>
          <a:noFill/>
        </p:spPr>
        <p:txBody>
          <a:bodyPr wrap="square" rtlCol="0">
            <a:spAutoFit/>
          </a:bodyPr>
          <a:lstStyle/>
          <a:p>
            <a:r>
              <a:rPr lang="es-ES" sz="2000" dirty="0" smtClean="0"/>
              <a:t>Es necesario evitar prejuicios, favoritismos y establecer claramente los criterios de evaluación</a:t>
            </a:r>
            <a:endParaRPr lang="es-ES" sz="2000" dirty="0"/>
          </a:p>
        </p:txBody>
      </p:sp>
      <p:sp>
        <p:nvSpPr>
          <p:cNvPr id="7" name="TextBox 6"/>
          <p:cNvSpPr txBox="1"/>
          <p:nvPr/>
        </p:nvSpPr>
        <p:spPr>
          <a:xfrm>
            <a:off x="2590800" y="4819650"/>
            <a:ext cx="3543300" cy="707886"/>
          </a:xfrm>
          <a:prstGeom prst="rect">
            <a:avLst/>
          </a:prstGeom>
          <a:noFill/>
        </p:spPr>
        <p:txBody>
          <a:bodyPr wrap="square" rtlCol="0">
            <a:spAutoFit/>
          </a:bodyPr>
          <a:lstStyle/>
          <a:p>
            <a:r>
              <a:rPr lang="es-ES" sz="2000" dirty="0" smtClean="0"/>
              <a:t>Los instrumentos deben medir aquello que se pretende medir</a:t>
            </a:r>
            <a:endParaRPr lang="es-ES" sz="2000" dirty="0"/>
          </a:p>
        </p:txBody>
      </p:sp>
      <p:sp>
        <p:nvSpPr>
          <p:cNvPr id="8" name="TextBox 7"/>
          <p:cNvSpPr txBox="1"/>
          <p:nvPr/>
        </p:nvSpPr>
        <p:spPr>
          <a:xfrm>
            <a:off x="1162051" y="1314450"/>
            <a:ext cx="2552699" cy="1631216"/>
          </a:xfrm>
          <a:prstGeom prst="rect">
            <a:avLst/>
          </a:prstGeom>
          <a:noFill/>
        </p:spPr>
        <p:txBody>
          <a:bodyPr wrap="square" rtlCol="0">
            <a:spAutoFit/>
          </a:bodyPr>
          <a:lstStyle/>
          <a:p>
            <a:r>
              <a:rPr lang="es-ES" sz="2000" dirty="0" smtClean="0"/>
              <a:t>Relación entre los contenidos de la evaluación con la realidad práctica de los estudiantes</a:t>
            </a:r>
            <a:endParaRPr lang="es-ES" sz="2000" dirty="0"/>
          </a:p>
        </p:txBody>
      </p:sp>
    </p:spTree>
    <p:extLst>
      <p:ext uri="{BB962C8B-B14F-4D97-AF65-F5344CB8AC3E}">
        <p14:creationId xmlns="" xmlns:p14="http://schemas.microsoft.com/office/powerpoint/2010/main" val="1197808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ES" dirty="0" smtClean="0"/>
              <a:t>Seguimiento y Evaluación en EVEA</a:t>
            </a:r>
            <a:endParaRPr lang="es-ES" dirty="0"/>
          </a:p>
        </p:txBody>
      </p:sp>
      <p:sp>
        <p:nvSpPr>
          <p:cNvPr id="6" name="Content Placeholder 5"/>
          <p:cNvSpPr>
            <a:spLocks noGrp="1"/>
          </p:cNvSpPr>
          <p:nvPr>
            <p:ph idx="1"/>
          </p:nvPr>
        </p:nvSpPr>
        <p:spPr/>
        <p:txBody>
          <a:bodyPr>
            <a:normAutofit/>
          </a:bodyPr>
          <a:lstStyle/>
          <a:p>
            <a:pPr marL="522288" indent="-522288">
              <a:buFont typeface="Wingdings" pitchFamily="2" charset="2"/>
              <a:buChar char="v"/>
            </a:pPr>
            <a:r>
              <a:rPr lang="es-ES" sz="2800" dirty="0" smtClean="0"/>
              <a:t>De la participación </a:t>
            </a:r>
          </a:p>
          <a:p>
            <a:pPr marL="522288" indent="-522288">
              <a:buFont typeface="Wingdings" pitchFamily="2" charset="2"/>
              <a:buChar char="v"/>
            </a:pPr>
            <a:r>
              <a:rPr lang="es-ES" sz="2800" dirty="0" smtClean="0"/>
              <a:t>Valoración de la participación </a:t>
            </a:r>
          </a:p>
          <a:p>
            <a:pPr marL="522288" indent="-522288">
              <a:buFont typeface="Wingdings" pitchFamily="2" charset="2"/>
              <a:buChar char="v"/>
            </a:pPr>
            <a:r>
              <a:rPr lang="es-ES" sz="2800" dirty="0" smtClean="0"/>
              <a:t>Detectando avances, desvíos, dificultades y apoyando su mejora, a través de la comunicación grupal y la mensajería personalizada</a:t>
            </a:r>
          </a:p>
          <a:p>
            <a:pPr marL="522288" indent="-522288">
              <a:buFont typeface="Wingdings" pitchFamily="2" charset="2"/>
              <a:buChar char="v"/>
            </a:pPr>
            <a:r>
              <a:rPr lang="es-ES" sz="2800" dirty="0" smtClean="0"/>
              <a:t>De los resultados progresivos</a:t>
            </a:r>
          </a:p>
          <a:p>
            <a:pPr marL="522288" indent="-522288">
              <a:buFont typeface="Wingdings" pitchFamily="2" charset="2"/>
              <a:buChar char="v"/>
            </a:pPr>
            <a:r>
              <a:rPr lang="es-ES" sz="2800" dirty="0" smtClean="0"/>
              <a:t>De la integración de los aprendizajes</a:t>
            </a:r>
            <a:endParaRPr lang="es-ES" sz="2800" dirty="0"/>
          </a:p>
        </p:txBody>
      </p:sp>
      <p:sp>
        <p:nvSpPr>
          <p:cNvPr id="7" name="CaixaDeTexto 7"/>
          <p:cNvSpPr txBox="1"/>
          <p:nvPr/>
        </p:nvSpPr>
        <p:spPr>
          <a:xfrm>
            <a:off x="1365589" y="5596750"/>
            <a:ext cx="939624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err="1" smtClean="0"/>
              <a:t>Davinni</a:t>
            </a:r>
            <a:r>
              <a:rPr lang="pt-BR" dirty="0" smtClean="0"/>
              <a:t> , C, </a:t>
            </a:r>
            <a:r>
              <a:rPr lang="pt-BR" dirty="0" err="1" smtClean="0"/>
              <a:t>Livstoski</a:t>
            </a:r>
            <a:r>
              <a:rPr lang="pt-BR" dirty="0" smtClean="0"/>
              <a:t> G.  El tutor y </a:t>
            </a:r>
            <a:r>
              <a:rPr lang="pt-BR" dirty="0" err="1" smtClean="0"/>
              <a:t>la</a:t>
            </a:r>
            <a:r>
              <a:rPr lang="pt-BR" dirty="0" smtClean="0"/>
              <a:t> e</a:t>
            </a:r>
            <a:r>
              <a:rPr lang="es-ES" dirty="0" smtClean="0"/>
              <a:t>valuación </a:t>
            </a:r>
            <a:r>
              <a:rPr lang="es-ES" dirty="0"/>
              <a:t>en los entornos virtuales de </a:t>
            </a:r>
            <a:r>
              <a:rPr lang="es-ES" dirty="0" smtClean="0"/>
              <a:t>aprendizaje Enfoques</a:t>
            </a:r>
            <a:r>
              <a:rPr lang="es-ES" dirty="0"/>
              <a:t>, fases, estrategias y</a:t>
            </a:r>
            <a:r>
              <a:rPr lang="pt-BR" dirty="0" smtClean="0"/>
              <a:t> recursos.  CVSP. (2008) </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324305" y="472967"/>
            <a:ext cx="9879724" cy="830997"/>
          </a:xfrm>
          <a:prstGeom prst="rect">
            <a:avLst/>
          </a:prstGeom>
          <a:noFill/>
        </p:spPr>
        <p:txBody>
          <a:bodyPr wrap="square" rtlCol="0">
            <a:spAutoFit/>
          </a:bodyPr>
          <a:lstStyle/>
          <a:p>
            <a:r>
              <a:rPr lang="es-ES" sz="4800" spc="-50" dirty="0" smtClean="0">
                <a:solidFill>
                  <a:schemeClr val="tx1">
                    <a:lumMod val="75000"/>
                    <a:lumOff val="25000"/>
                  </a:schemeClr>
                </a:solidFill>
                <a:latin typeface="+mj-lt"/>
                <a:ea typeface="+mj-ea"/>
                <a:cs typeface="+mj-cs"/>
              </a:rPr>
              <a:t>Condiciones de la evaluación   </a:t>
            </a:r>
            <a:endParaRPr lang="es-ES" sz="4800" spc="-50" dirty="0">
              <a:solidFill>
                <a:schemeClr val="tx1">
                  <a:lumMod val="75000"/>
                  <a:lumOff val="25000"/>
                </a:schemeClr>
              </a:solidFill>
              <a:latin typeface="+mj-lt"/>
              <a:ea typeface="+mj-ea"/>
              <a:cs typeface="+mj-cs"/>
            </a:endParaRPr>
          </a:p>
        </p:txBody>
      </p:sp>
      <p:sp>
        <p:nvSpPr>
          <p:cNvPr id="9" name="Retângulo 8"/>
          <p:cNvSpPr/>
          <p:nvPr/>
        </p:nvSpPr>
        <p:spPr>
          <a:xfrm>
            <a:off x="1512964" y="1378106"/>
            <a:ext cx="9249105" cy="4154984"/>
          </a:xfrm>
          <a:prstGeom prst="rect">
            <a:avLst/>
          </a:prstGeom>
        </p:spPr>
        <p:txBody>
          <a:bodyPr wrap="square">
            <a:spAutoFit/>
          </a:bodyPr>
          <a:lstStyle/>
          <a:p>
            <a:pPr marL="395288" indent="-395288">
              <a:buClr>
                <a:srgbClr val="63A537"/>
              </a:buClr>
              <a:buFont typeface="Wingdings" pitchFamily="2" charset="2"/>
              <a:buChar char="ü"/>
            </a:pPr>
            <a:r>
              <a:rPr lang="es-ES" sz="2400" dirty="0" smtClean="0"/>
              <a:t> </a:t>
            </a:r>
            <a:r>
              <a:rPr lang="es-ES" sz="2400" b="1" dirty="0" smtClean="0"/>
              <a:t>Ser útil</a:t>
            </a:r>
            <a:r>
              <a:rPr lang="es-ES" sz="2400" dirty="0" smtClean="0"/>
              <a:t> al </a:t>
            </a:r>
            <a:r>
              <a:rPr lang="es-ES" sz="2400" dirty="0"/>
              <a:t>facilitar informaciones acerca de virtudes y defectos así como soluciones </a:t>
            </a:r>
            <a:r>
              <a:rPr lang="es-ES" sz="2400" dirty="0" smtClean="0"/>
              <a:t>para mejorar</a:t>
            </a:r>
            <a:r>
              <a:rPr lang="es-ES" sz="2400" dirty="0"/>
              <a:t>.</a:t>
            </a:r>
          </a:p>
          <a:p>
            <a:pPr marL="395288" indent="-395288">
              <a:buClr>
                <a:srgbClr val="63A537"/>
              </a:buClr>
              <a:buFont typeface="Wingdings" pitchFamily="2" charset="2"/>
              <a:buChar char="ü"/>
            </a:pPr>
            <a:r>
              <a:rPr lang="es-ES" sz="2400" dirty="0" smtClean="0"/>
              <a:t> </a:t>
            </a:r>
            <a:r>
              <a:rPr lang="es-ES" sz="2400" b="1" dirty="0" smtClean="0"/>
              <a:t>Ser factible </a:t>
            </a:r>
            <a:r>
              <a:rPr lang="es-ES" sz="2400" dirty="0" smtClean="0"/>
              <a:t>al </a:t>
            </a:r>
            <a:r>
              <a:rPr lang="es-ES" sz="2400" dirty="0"/>
              <a:t>emplear procedimientos evaluativos que se puedan utilizar sin </a:t>
            </a:r>
            <a:r>
              <a:rPr lang="es-ES" sz="2400" dirty="0" smtClean="0"/>
              <a:t>mucho problema</a:t>
            </a:r>
            <a:r>
              <a:rPr lang="es-ES" sz="2400" dirty="0"/>
              <a:t>.</a:t>
            </a:r>
          </a:p>
          <a:p>
            <a:pPr marL="395288" indent="-395288">
              <a:buClr>
                <a:srgbClr val="63A537"/>
              </a:buClr>
              <a:buFont typeface="Wingdings" pitchFamily="2" charset="2"/>
              <a:buChar char="ü"/>
            </a:pPr>
            <a:r>
              <a:rPr lang="es-ES" sz="2400" dirty="0" smtClean="0"/>
              <a:t> </a:t>
            </a:r>
            <a:r>
              <a:rPr lang="es-ES" sz="2400" b="1" dirty="0" smtClean="0"/>
              <a:t>Ser ética </a:t>
            </a:r>
            <a:r>
              <a:rPr lang="es-ES" sz="2400" dirty="0" smtClean="0"/>
              <a:t>al </a:t>
            </a:r>
            <a:r>
              <a:rPr lang="es-ES" sz="2400" dirty="0"/>
              <a:t>basarse en compromisos explícitos que aseguren la necesaria </a:t>
            </a:r>
            <a:r>
              <a:rPr lang="es-ES" sz="2400" dirty="0" smtClean="0"/>
              <a:t>cooperación</a:t>
            </a:r>
            <a:r>
              <a:rPr lang="es-ES" sz="2400" dirty="0"/>
              <a:t>, la protección de los derechos de las partes implicadas y la honradez de </a:t>
            </a:r>
            <a:r>
              <a:rPr lang="es-ES" sz="2400" dirty="0" smtClean="0"/>
              <a:t>los resultados.</a:t>
            </a:r>
            <a:endParaRPr lang="es-ES" sz="2400" dirty="0"/>
          </a:p>
          <a:p>
            <a:pPr marL="395288" indent="-395288">
              <a:buClr>
                <a:srgbClr val="63A537"/>
              </a:buClr>
              <a:buFont typeface="Wingdings" pitchFamily="2" charset="2"/>
              <a:buChar char="ü"/>
            </a:pPr>
            <a:r>
              <a:rPr lang="es-ES" sz="2400" b="1" dirty="0" smtClean="0"/>
              <a:t>Ser exacta </a:t>
            </a:r>
            <a:r>
              <a:rPr lang="es-ES" sz="2400" dirty="0" smtClean="0"/>
              <a:t>al </a:t>
            </a:r>
            <a:r>
              <a:rPr lang="es-ES" sz="2400" dirty="0"/>
              <a:t>describir el objeto en su evolución y contexto, al revelar virtudes </a:t>
            </a:r>
            <a:r>
              <a:rPr lang="es-ES" sz="2400" dirty="0" smtClean="0"/>
              <a:t>y defectos</a:t>
            </a:r>
            <a:r>
              <a:rPr lang="es-ES" sz="2400" dirty="0"/>
              <a:t>, al estar libre de influencias y al proporcionar conclusiones</a:t>
            </a:r>
            <a:r>
              <a:rPr lang="es-ES" sz="2400" dirty="0" smtClean="0"/>
              <a:t>.</a:t>
            </a:r>
            <a:endParaRPr lang="pt-BR" sz="2400" dirty="0"/>
          </a:p>
          <a:p>
            <a:r>
              <a:rPr lang="es-ES" sz="2400" dirty="0" smtClean="0"/>
              <a:t>        </a:t>
            </a:r>
            <a:r>
              <a:rPr lang="es-ES" sz="2000" dirty="0" smtClean="0"/>
              <a:t>(</a:t>
            </a:r>
            <a:r>
              <a:rPr lang="es-ES" sz="2000" dirty="0" err="1"/>
              <a:t>Stufflebeam</a:t>
            </a:r>
            <a:r>
              <a:rPr lang="es-ES" sz="2000" dirty="0"/>
              <a:t> y </a:t>
            </a:r>
            <a:r>
              <a:rPr lang="es-ES" sz="2000" dirty="0" err="1"/>
              <a:t>Shinkfield</a:t>
            </a:r>
            <a:r>
              <a:rPr lang="es-ES" sz="2000" dirty="0"/>
              <a:t> (1995,pp. 26-27</a:t>
            </a:r>
            <a:r>
              <a:rPr lang="es-ES" sz="2000" dirty="0" smtClean="0"/>
              <a:t>)</a:t>
            </a:r>
            <a:endParaRPr lang="es-ES" sz="2400" dirty="0"/>
          </a:p>
        </p:txBody>
      </p:sp>
    </p:spTree>
    <p:extLst>
      <p:ext uri="{BB962C8B-B14F-4D97-AF65-F5344CB8AC3E}">
        <p14:creationId xmlns:p14="http://schemas.microsoft.com/office/powerpoint/2010/main" xmlns="" val="303773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4440" y="319407"/>
            <a:ext cx="9251731" cy="1325563"/>
          </a:xfrm>
          <a:ln>
            <a:noFill/>
          </a:ln>
        </p:spPr>
        <p:style>
          <a:lnRef idx="2">
            <a:schemeClr val="dk1"/>
          </a:lnRef>
          <a:fillRef idx="1">
            <a:schemeClr val="lt1"/>
          </a:fillRef>
          <a:effectRef idx="0">
            <a:schemeClr val="dk1"/>
          </a:effectRef>
          <a:fontRef idx="minor">
            <a:schemeClr val="dk1"/>
          </a:fontRef>
        </p:style>
        <p:txBody>
          <a:bodyPr/>
          <a:lstStyle/>
          <a:p>
            <a:r>
              <a:rPr lang="es-ES" b="1" dirty="0" smtClean="0">
                <a:solidFill>
                  <a:srgbClr val="38A824"/>
                </a:solidFill>
              </a:rPr>
              <a:t>Criterios de evaluación:</a:t>
            </a:r>
            <a:r>
              <a:rPr lang="es-ES" dirty="0" smtClean="0"/>
              <a:t> </a:t>
            </a:r>
            <a:endParaRPr lang="es-ES" dirty="0"/>
          </a:p>
        </p:txBody>
      </p:sp>
      <p:sp>
        <p:nvSpPr>
          <p:cNvPr id="3" name="Espaço Reservado para Conteúdo 2"/>
          <p:cNvSpPr>
            <a:spLocks noGrp="1"/>
          </p:cNvSpPr>
          <p:nvPr>
            <p:ph sz="half" idx="1"/>
          </p:nvPr>
        </p:nvSpPr>
        <p:spPr>
          <a:xfrm>
            <a:off x="838200" y="2030583"/>
            <a:ext cx="5181600" cy="4275636"/>
          </a:xfrm>
        </p:spPr>
        <p:txBody>
          <a:bodyPr>
            <a:normAutofit/>
          </a:bodyPr>
          <a:lstStyle/>
          <a:p>
            <a:pPr marL="0" indent="0">
              <a:buNone/>
            </a:pPr>
            <a:r>
              <a:rPr lang="es-ES" dirty="0" smtClean="0"/>
              <a:t>Son los indicadores </a:t>
            </a:r>
            <a:r>
              <a:rPr lang="es-ES" dirty="0"/>
              <a:t>concretos de </a:t>
            </a:r>
            <a:r>
              <a:rPr lang="es-ES" dirty="0" smtClean="0"/>
              <a:t>aprendizaje.</a:t>
            </a:r>
          </a:p>
          <a:p>
            <a:r>
              <a:rPr lang="es-ES" dirty="0"/>
              <a:t> </a:t>
            </a:r>
            <a:r>
              <a:rPr lang="es-ES" b="1" i="1" dirty="0"/>
              <a:t>“lo que se espera”</a:t>
            </a:r>
            <a:r>
              <a:rPr lang="es-ES" dirty="0"/>
              <a:t> </a:t>
            </a:r>
            <a:r>
              <a:rPr lang="es-ES" dirty="0" smtClean="0"/>
              <a:t>en el saber, saber hacer y saber ser. </a:t>
            </a:r>
            <a:endParaRPr lang="es-ES" dirty="0"/>
          </a:p>
          <a:p>
            <a:r>
              <a:rPr lang="es-ES" dirty="0" smtClean="0"/>
              <a:t>Deben ser conocidos por los estudiantes.</a:t>
            </a:r>
          </a:p>
          <a:p>
            <a:r>
              <a:rPr lang="es-ES" dirty="0" smtClean="0"/>
              <a:t>Coherentes con los objetivos. </a:t>
            </a:r>
            <a:endParaRPr lang="es-ES" dirty="0"/>
          </a:p>
        </p:txBody>
      </p:sp>
      <p:pic>
        <p:nvPicPr>
          <p:cNvPr id="2050" name="Picture 2" descr="D:\Documentos\Diplomado de Aprendizaje en Red\tema 4\imag\criterios_evaluaci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01103" y="2459420"/>
            <a:ext cx="4540468" cy="3216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0826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os\Diplomado de Aprendizaje en Red\tema 4\00-Un-elefante-en-el-arbol_INED21-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2726"/>
          <a:stretch/>
        </p:blipFill>
        <p:spPr bwMode="auto">
          <a:xfrm>
            <a:off x="1294640" y="1261241"/>
            <a:ext cx="10561029" cy="45877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ixaDeTexto 2"/>
          <p:cNvSpPr txBox="1"/>
          <p:nvPr/>
        </p:nvSpPr>
        <p:spPr>
          <a:xfrm>
            <a:off x="2081047" y="472967"/>
            <a:ext cx="7525407" cy="461665"/>
          </a:xfrm>
          <a:prstGeom prst="rect">
            <a:avLst/>
          </a:prstGeom>
          <a:noFill/>
        </p:spPr>
        <p:txBody>
          <a:bodyPr wrap="square" rtlCol="0">
            <a:spAutoFit/>
          </a:bodyPr>
          <a:lstStyle/>
          <a:p>
            <a:pPr lvl="0"/>
            <a:r>
              <a:rPr lang="es-AR" sz="2400" dirty="0" smtClean="0"/>
              <a:t>Reflexione: ¿Por qué puede ser un dilema</a:t>
            </a:r>
            <a:r>
              <a:rPr lang="pt-BR" sz="2400" dirty="0" smtClean="0"/>
              <a:t>?</a:t>
            </a:r>
            <a:endParaRPr lang="es-ES" dirty="0"/>
          </a:p>
        </p:txBody>
      </p:sp>
    </p:spTree>
    <p:extLst>
      <p:ext uri="{BB962C8B-B14F-4D97-AF65-F5344CB8AC3E}">
        <p14:creationId xmlns:p14="http://schemas.microsoft.com/office/powerpoint/2010/main" xmlns="" val="432614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546538" y="175935"/>
            <a:ext cx="10807263" cy="1325563"/>
          </a:xfrm>
        </p:spPr>
        <p:txBody>
          <a:bodyPr>
            <a:normAutofit/>
          </a:bodyPr>
          <a:lstStyle/>
          <a:p>
            <a:r>
              <a:rPr lang="es-ES_tradnl" altLang="es-ES" sz="3200" b="1" dirty="0" smtClean="0">
                <a:solidFill>
                  <a:srgbClr val="38A824"/>
                </a:solidFill>
              </a:rPr>
              <a:t>Cambios en la evaluación con los entornos virtuales</a:t>
            </a:r>
          </a:p>
        </p:txBody>
      </p:sp>
      <p:graphicFrame>
        <p:nvGraphicFramePr>
          <p:cNvPr id="6" name="Tabela 5"/>
          <p:cNvGraphicFramePr>
            <a:graphicFrameLocks noGrp="1"/>
          </p:cNvGraphicFramePr>
          <p:nvPr>
            <p:extLst>
              <p:ext uri="{D42A27DB-BD31-4B8C-83A1-F6EECF244321}">
                <p14:modId xmlns:p14="http://schemas.microsoft.com/office/powerpoint/2010/main" xmlns="" val="1644738378"/>
              </p:ext>
            </p:extLst>
          </p:nvPr>
        </p:nvGraphicFramePr>
        <p:xfrm>
          <a:off x="489878" y="1930593"/>
          <a:ext cx="10741572" cy="4066359"/>
        </p:xfrm>
        <a:graphic>
          <a:graphicData uri="http://schemas.openxmlformats.org/drawingml/2006/table">
            <a:tbl>
              <a:tblPr firstRow="1" bandRow="1">
                <a:tableStyleId>{5C22544A-7EE6-4342-B048-85BDC9FD1C3A}</a:tableStyleId>
              </a:tblPr>
              <a:tblGrid>
                <a:gridCol w="3580524"/>
                <a:gridCol w="3580524"/>
                <a:gridCol w="3580524"/>
              </a:tblGrid>
              <a:tr h="472196">
                <a:tc>
                  <a:txBody>
                    <a:bodyPr/>
                    <a:lstStyle/>
                    <a:p>
                      <a:pPr algn="ctr"/>
                      <a:r>
                        <a:rPr lang="es-ES" noProof="0" smtClean="0"/>
                        <a:t>forma</a:t>
                      </a:r>
                      <a:endParaRPr lang="es-ES" noProof="0"/>
                    </a:p>
                  </a:txBody>
                  <a:tcPr marL="121920" marR="121920"/>
                </a:tc>
                <a:tc>
                  <a:txBody>
                    <a:bodyPr/>
                    <a:lstStyle/>
                    <a:p>
                      <a:pPr algn="ctr"/>
                      <a:r>
                        <a:rPr lang="es-ES" sz="2000" noProof="0" smtClean="0"/>
                        <a:t>+</a:t>
                      </a:r>
                      <a:endParaRPr lang="es-ES" sz="2000" noProof="0"/>
                    </a:p>
                  </a:txBody>
                  <a:tcPr marL="121920" marR="121920"/>
                </a:tc>
                <a:tc>
                  <a:txBody>
                    <a:bodyPr/>
                    <a:lstStyle/>
                    <a:p>
                      <a:pPr algn="ctr"/>
                      <a:r>
                        <a:rPr lang="es-ES" sz="2400" b="1" noProof="0" smtClean="0"/>
                        <a:t>-</a:t>
                      </a:r>
                      <a:endParaRPr lang="es-ES" sz="2400" b="1" noProof="0"/>
                    </a:p>
                  </a:txBody>
                  <a:tcPr marL="121920" marR="121920"/>
                </a:tc>
              </a:tr>
              <a:tr h="1491043">
                <a:tc>
                  <a:txBody>
                    <a:bodyPr/>
                    <a:lstStyle/>
                    <a:p>
                      <a:r>
                        <a:rPr lang="es-ES" sz="1800" b="1" noProof="0" smtClean="0"/>
                        <a:t>Evaluación automática: </a:t>
                      </a:r>
                      <a:r>
                        <a:rPr lang="es-ES" sz="1800" noProof="0" smtClean="0"/>
                        <a:t>son las pruebas electrónicas:</a:t>
                      </a:r>
                      <a:r>
                        <a:rPr lang="es-ES" sz="1800" baseline="0" noProof="0" smtClean="0"/>
                        <a:t> </a:t>
                      </a:r>
                      <a:r>
                        <a:rPr lang="es-ES" sz="1800" noProof="0" smtClean="0"/>
                        <a:t>evaluación estandarizada asistida por ordenador</a:t>
                      </a:r>
                      <a:endParaRPr lang="es-ES" noProof="0"/>
                    </a:p>
                  </a:txBody>
                  <a:tcPr marL="121920" marR="121920"/>
                </a:tc>
                <a:tc>
                  <a:txBody>
                    <a:bodyPr/>
                    <a:lstStyle/>
                    <a:p>
                      <a:r>
                        <a:rPr lang="es-ES" noProof="0" smtClean="0"/>
                        <a:t>Inmediatez del</a:t>
                      </a:r>
                      <a:r>
                        <a:rPr lang="es-ES" baseline="0" noProof="0" smtClean="0"/>
                        <a:t> </a:t>
                      </a:r>
                      <a:r>
                        <a:rPr lang="es-ES" noProof="0" smtClean="0"/>
                        <a:t>procedimiento </a:t>
                      </a:r>
                      <a:r>
                        <a:rPr lang="es-ES" baseline="0" noProof="0" smtClean="0"/>
                        <a:t> de pregunta – respuesta – calificación.</a:t>
                      </a:r>
                      <a:r>
                        <a:rPr lang="es-ES" noProof="0" smtClean="0"/>
                        <a:t> </a:t>
                      </a:r>
                      <a:endParaRPr lang="es-ES" noProof="0"/>
                    </a:p>
                  </a:txBody>
                  <a:tcPr marL="121920" marR="121920"/>
                </a:tc>
                <a:tc>
                  <a:txBody>
                    <a:bodyPr/>
                    <a:lstStyle/>
                    <a:p>
                      <a:r>
                        <a:rPr lang="es-ES" noProof="0" smtClean="0"/>
                        <a:t>No permite la comunicación en vivo </a:t>
                      </a:r>
                      <a:r>
                        <a:rPr lang="es-ES" baseline="0" noProof="0" smtClean="0"/>
                        <a:t>entre docentes y estudiantes</a:t>
                      </a:r>
                      <a:endParaRPr lang="es-ES" noProof="0"/>
                    </a:p>
                  </a:txBody>
                  <a:tcPr marL="121920" marR="121920"/>
                </a:tc>
              </a:tr>
              <a:tr h="872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noProof="0" smtClean="0"/>
                        <a:t>Evaluación  enciclopédica: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noProof="0" smtClean="0"/>
                        <a:t>Ej. los trabajos monográficos, ensayos.</a:t>
                      </a:r>
                      <a:r>
                        <a:rPr lang="es-ES" sz="1800" baseline="0" noProof="0" smtClean="0"/>
                        <a:t> </a:t>
                      </a:r>
                      <a:r>
                        <a:rPr lang="es-ES" sz="1800" noProof="0" smtClean="0"/>
                        <a:t> </a:t>
                      </a:r>
                      <a:endParaRPr lang="es-ES" noProof="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smtClean="0"/>
                        <a:t>Búsqueda</a:t>
                      </a:r>
                      <a:r>
                        <a:rPr lang="es-ES" baseline="0" noProof="0" smtClean="0"/>
                        <a:t> de información en bas</a:t>
                      </a:r>
                      <a:r>
                        <a:rPr lang="es-ES" sz="1800" noProof="0" smtClean="0"/>
                        <a:t>es de datos de para su elaboración. </a:t>
                      </a:r>
                    </a:p>
                    <a:p>
                      <a:endParaRPr lang="es-ES" noProof="0"/>
                    </a:p>
                  </a:txBody>
                  <a:tcPr marL="121920" marR="121920"/>
                </a:tc>
                <a:tc>
                  <a:txBody>
                    <a:bodyPr/>
                    <a:lstStyle/>
                    <a:p>
                      <a:r>
                        <a:rPr lang="es-ES" noProof="0" smtClean="0"/>
                        <a:t>Plagio y sus consecuencias pedagógicas e institucionales</a:t>
                      </a:r>
                      <a:endParaRPr lang="es-ES" noProof="0"/>
                    </a:p>
                  </a:txBody>
                  <a:tcPr marL="121920" marR="121920"/>
                </a:tc>
              </a:tr>
              <a:tr h="1134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noProof="0" smtClean="0"/>
                        <a:t>Evaluación colaborativa: </a:t>
                      </a:r>
                      <a:r>
                        <a:rPr lang="es-ES" sz="1800" noProof="0" smtClean="0"/>
                        <a:t>los foros, debates virtuales, grupos de discusión, grupos de trabajo, entre otros son algunos de los ejemplos. </a:t>
                      </a:r>
                      <a:endParaRPr lang="es-ES" noProof="0"/>
                    </a:p>
                  </a:txBody>
                  <a:tcPr marL="121920" marR="121920"/>
                </a:tc>
                <a:tc>
                  <a:txBody>
                    <a:bodyPr/>
                    <a:lstStyle/>
                    <a:p>
                      <a:r>
                        <a:rPr lang="es-ES" sz="1800" noProof="0" smtClean="0"/>
                        <a:t>La acción colaborativa guiada en términos sociales y cognitivos, da la posibilidad de evaluar  el producto colaborativo y el proceso. </a:t>
                      </a:r>
                      <a:endParaRPr lang="es-ES" noProof="0"/>
                    </a:p>
                  </a:txBody>
                  <a:tcPr marL="121920" marR="121920"/>
                </a:tc>
                <a:tc>
                  <a:txBody>
                    <a:bodyPr/>
                    <a:lstStyle/>
                    <a:p>
                      <a:r>
                        <a:rPr lang="es-ES" noProof="0" dirty="0" smtClean="0"/>
                        <a:t>Requiere de tiempo</a:t>
                      </a:r>
                      <a:endParaRPr lang="es-ES" noProof="0" dirty="0"/>
                    </a:p>
                  </a:txBody>
                  <a:tcPr marL="121920" marR="121920"/>
                </a:tc>
              </a:tr>
            </a:tbl>
          </a:graphicData>
        </a:graphic>
      </p:graphicFrame>
    </p:spTree>
    <p:extLst>
      <p:ext uri="{BB962C8B-B14F-4D97-AF65-F5344CB8AC3E}">
        <p14:creationId xmlns:p14="http://schemas.microsoft.com/office/powerpoint/2010/main" xmlns="" val="945378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0669" y="238999"/>
            <a:ext cx="10515600" cy="1325563"/>
          </a:xfrm>
        </p:spPr>
        <p:txBody>
          <a:bodyPr>
            <a:normAutofit/>
          </a:bodyPr>
          <a:lstStyle/>
          <a:p>
            <a:r>
              <a:rPr lang="pt-BR" sz="4000" b="1" dirty="0" smtClean="0">
                <a:solidFill>
                  <a:schemeClr val="tx1"/>
                </a:solidFill>
              </a:rPr>
              <a:t>Cambio de paradigma </a:t>
            </a:r>
            <a:r>
              <a:rPr lang="pt-BR" sz="4000" b="1" dirty="0" err="1" smtClean="0">
                <a:solidFill>
                  <a:schemeClr val="tx1"/>
                </a:solidFill>
              </a:rPr>
              <a:t>en</a:t>
            </a:r>
            <a:r>
              <a:rPr lang="pt-BR" sz="4000" b="1" dirty="0" smtClean="0">
                <a:solidFill>
                  <a:schemeClr val="tx1"/>
                </a:solidFill>
              </a:rPr>
              <a:t> </a:t>
            </a:r>
            <a:r>
              <a:rPr lang="pt-BR" sz="4000" b="1" dirty="0" err="1" smtClean="0">
                <a:solidFill>
                  <a:schemeClr val="tx1"/>
                </a:solidFill>
              </a:rPr>
              <a:t>la</a:t>
            </a:r>
            <a:r>
              <a:rPr lang="pt-BR" sz="4000" b="1" dirty="0" smtClean="0">
                <a:solidFill>
                  <a:schemeClr val="tx1"/>
                </a:solidFill>
              </a:rPr>
              <a:t> </a:t>
            </a:r>
            <a:r>
              <a:rPr lang="pt-BR" sz="4000" b="1" dirty="0" err="1" smtClean="0">
                <a:solidFill>
                  <a:schemeClr val="tx1"/>
                </a:solidFill>
              </a:rPr>
              <a:t>evaluación</a:t>
            </a:r>
            <a:r>
              <a:rPr lang="pt-BR" sz="4000" b="1" dirty="0" smtClean="0">
                <a:solidFill>
                  <a:schemeClr val="tx1"/>
                </a:solidFill>
              </a:rPr>
              <a:t> </a:t>
            </a:r>
            <a:endParaRPr lang="es-ES" sz="4000" b="1" dirty="0">
              <a:solidFill>
                <a:schemeClr val="tx1"/>
              </a:solidFill>
            </a:endParaRPr>
          </a:p>
        </p:txBody>
      </p:sp>
      <p:sp>
        <p:nvSpPr>
          <p:cNvPr id="4" name="Retângulo 3"/>
          <p:cNvSpPr/>
          <p:nvPr/>
        </p:nvSpPr>
        <p:spPr>
          <a:xfrm>
            <a:off x="1408388" y="1935480"/>
            <a:ext cx="10468301" cy="2677656"/>
          </a:xfrm>
          <a:prstGeom prst="rect">
            <a:avLst/>
          </a:prstGeom>
        </p:spPr>
        <p:txBody>
          <a:bodyPr wrap="square">
            <a:spAutoFit/>
          </a:bodyPr>
          <a:lstStyle/>
          <a:p>
            <a:pPr marL="457200" lvl="0" indent="-457200" fontAlgn="base">
              <a:buClr>
                <a:srgbClr val="63A537"/>
              </a:buClr>
              <a:buFont typeface="Wingdings" panose="05000000000000000000" pitchFamily="2" charset="2"/>
              <a:buChar char="ü"/>
            </a:pPr>
            <a:r>
              <a:rPr lang="es-ES" sz="2800" dirty="0" smtClean="0"/>
              <a:t>“En </a:t>
            </a:r>
            <a:r>
              <a:rPr lang="es-ES" sz="2800" dirty="0"/>
              <a:t>vez de valorar lo que mides, mejor mide lo que valores.</a:t>
            </a:r>
          </a:p>
          <a:p>
            <a:pPr marL="457200" lvl="0" indent="-457200" fontAlgn="base">
              <a:buClr>
                <a:srgbClr val="63A537"/>
              </a:buClr>
              <a:buFont typeface="Wingdings" panose="05000000000000000000" pitchFamily="2" charset="2"/>
              <a:buChar char="ü"/>
            </a:pPr>
            <a:r>
              <a:rPr lang="es-ES" sz="2800" dirty="0"/>
              <a:t>Crea nuevos mecanismos de reconocimiento de aprendizajes.</a:t>
            </a:r>
          </a:p>
          <a:p>
            <a:pPr marL="457200" lvl="0" indent="-457200" fontAlgn="base">
              <a:buClr>
                <a:srgbClr val="63A537"/>
              </a:buClr>
              <a:buFont typeface="Wingdings" panose="05000000000000000000" pitchFamily="2" charset="2"/>
              <a:buChar char="ü"/>
            </a:pPr>
            <a:r>
              <a:rPr lang="es-ES" sz="2800" dirty="0"/>
              <a:t>Además del tiempo en clase, valora cómo se aplica lo aprendido.</a:t>
            </a:r>
          </a:p>
          <a:p>
            <a:pPr marL="457200" lvl="0" indent="-457200" fontAlgn="base">
              <a:buClr>
                <a:srgbClr val="63A537"/>
              </a:buClr>
              <a:buFont typeface="Wingdings" panose="05000000000000000000" pitchFamily="2" charset="2"/>
              <a:buChar char="ü"/>
            </a:pPr>
            <a:r>
              <a:rPr lang="es-ES" sz="2800" dirty="0"/>
              <a:t>Reconoce, valora y promueve habilidades “no cognitivas” (sociales).</a:t>
            </a:r>
          </a:p>
          <a:p>
            <a:pPr marL="457200" lvl="0" indent="-457200" fontAlgn="base">
              <a:buClr>
                <a:srgbClr val="63A537"/>
              </a:buClr>
              <a:buFont typeface="Wingdings" panose="05000000000000000000" pitchFamily="2" charset="2"/>
              <a:buChar char="ü"/>
            </a:pPr>
            <a:r>
              <a:rPr lang="es-ES" sz="2800" dirty="0"/>
              <a:t>Considera el error como una buena forma de </a:t>
            </a:r>
            <a:r>
              <a:rPr lang="es-ES" sz="2800" dirty="0" err="1"/>
              <a:t>feedback</a:t>
            </a:r>
            <a:r>
              <a:rPr lang="es-ES" sz="2800" dirty="0"/>
              <a:t> y reforzamiento, como una oportunidad de </a:t>
            </a:r>
            <a:r>
              <a:rPr lang="es-ES" sz="2800" dirty="0" smtClean="0"/>
              <a:t>aprendizaje”.</a:t>
            </a:r>
            <a:endParaRPr lang="es-ES" sz="2800" dirty="0"/>
          </a:p>
        </p:txBody>
      </p:sp>
    </p:spTree>
    <p:extLst>
      <p:ext uri="{BB962C8B-B14F-4D97-AF65-F5344CB8AC3E}">
        <p14:creationId xmlns:p14="http://schemas.microsoft.com/office/powerpoint/2010/main" xmlns="" val="27713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os\Diplomado de Aprendizaje en Red\tema 4\3formasevaluacic3b3neducativa-infografc3ada-bloggesvin.png"/>
          <p:cNvPicPr>
            <a:picLocks noChangeAspect="1" noChangeArrowheads="1"/>
          </p:cNvPicPr>
          <p:nvPr/>
        </p:nvPicPr>
        <p:blipFill>
          <a:blip r:embed="rId3">
            <a:extLst>
              <a:ext uri="{28A0092B-C50C-407E-A947-70E740481C1C}">
                <a14:useLocalDpi xmlns:a14="http://schemas.microsoft.com/office/drawing/2010/main" xmlns="" val="0"/>
              </a:ext>
            </a:extLst>
          </a:blip>
          <a:srcRect r="3221"/>
          <a:stretch>
            <a:fillRect/>
          </a:stretch>
        </p:blipFill>
        <p:spPr bwMode="auto">
          <a:xfrm>
            <a:off x="216870" y="0"/>
            <a:ext cx="1179928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2225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bp.blogspot.com/-HEH0k4fI5pE/WeIa4f4JEtI/AAAAAAAAGkY/t7r5QYzFNeMCMPjxHjQrZ-onX5GoWrPkACLcBGAs/s1600/reglasfeedback_javiertour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19" y="236483"/>
            <a:ext cx="12040996"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283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a:t>
            </a:r>
            <a:endParaRPr lang="es-MX" dirty="0"/>
          </a:p>
        </p:txBody>
      </p:sp>
      <p:sp>
        <p:nvSpPr>
          <p:cNvPr id="3" name="Marcador de contenido 2"/>
          <p:cNvSpPr>
            <a:spLocks noGrp="1"/>
          </p:cNvSpPr>
          <p:nvPr>
            <p:ph idx="1"/>
          </p:nvPr>
        </p:nvSpPr>
        <p:spPr>
          <a:xfrm>
            <a:off x="838200" y="1944547"/>
            <a:ext cx="10515600" cy="3453929"/>
          </a:xfrm>
        </p:spPr>
        <p:txBody>
          <a:bodyPr>
            <a:normAutofit/>
          </a:bodyPr>
          <a:lstStyle/>
          <a:p>
            <a:pPr marL="809625" lvl="1" indent="-457200">
              <a:spcBef>
                <a:spcPts val="1200"/>
              </a:spcBef>
              <a:spcAft>
                <a:spcPts val="200"/>
              </a:spcAft>
              <a:buSzPct val="100000"/>
              <a:buFont typeface="Wingdings" panose="05000000000000000000" pitchFamily="2" charset="2"/>
              <a:buChar char="q"/>
            </a:pPr>
            <a:r>
              <a:rPr lang="es-ES" sz="2800" dirty="0" smtClean="0"/>
              <a:t>Diseñar el sistema de evaluación de acuerdo a los componentes didácticos y las opciones tecnológicas disponibles en los entornos virtuales de enseñanza aprendizaje. </a:t>
            </a:r>
          </a:p>
          <a:p>
            <a:pPr marL="809625" lvl="1" indent="-457200">
              <a:spcBef>
                <a:spcPts val="1200"/>
              </a:spcBef>
              <a:spcAft>
                <a:spcPts val="200"/>
              </a:spcAft>
              <a:buSzPct val="100000"/>
              <a:buFont typeface="Wingdings" panose="05000000000000000000" pitchFamily="2" charset="2"/>
              <a:buChar char="q"/>
            </a:pPr>
            <a:r>
              <a:rPr lang="es-ES" sz="2800" dirty="0" smtClean="0"/>
              <a:t>Desarrollar actividades interactivas para la evaluación en entornos virtuales.</a:t>
            </a:r>
          </a:p>
          <a:p>
            <a:pPr marL="809625" lvl="1" indent="-457200">
              <a:spcBef>
                <a:spcPts val="1200"/>
              </a:spcBef>
              <a:spcAft>
                <a:spcPts val="200"/>
              </a:spcAft>
              <a:buSzPct val="100000"/>
              <a:buFont typeface="Wingdings" panose="05000000000000000000" pitchFamily="2" charset="2"/>
              <a:buChar char="q"/>
            </a:pPr>
            <a:endParaRPr lang="es-ES" sz="2800" b="1" dirty="0" smtClean="0"/>
          </a:p>
          <a:p>
            <a:pPr marL="809625" lvl="1" indent="-457200">
              <a:spcBef>
                <a:spcPts val="1200"/>
              </a:spcBef>
              <a:spcAft>
                <a:spcPts val="200"/>
              </a:spcAft>
              <a:buSzPct val="100000"/>
              <a:buFont typeface="Wingdings" panose="05000000000000000000" pitchFamily="2" charset="2"/>
              <a:buChar char="q"/>
            </a:pPr>
            <a:endParaRPr lang="es-MX" sz="2800" dirty="0"/>
          </a:p>
          <a:p>
            <a:pPr marL="809625" indent="-457200">
              <a:buFont typeface="Wingdings" panose="05000000000000000000" pitchFamily="2" charset="2"/>
              <a:buChar char="q"/>
            </a:pPr>
            <a:endParaRPr lang="es-MX" sz="2800" dirty="0" smtClean="0"/>
          </a:p>
          <a:p>
            <a:endParaRPr lang="es-MX" sz="2800" dirty="0"/>
          </a:p>
        </p:txBody>
      </p:sp>
    </p:spTree>
    <p:extLst>
      <p:ext uri="{BB962C8B-B14F-4D97-AF65-F5344CB8AC3E}">
        <p14:creationId xmlns="" xmlns:p14="http://schemas.microsoft.com/office/powerpoint/2010/main" val="1223976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Retroalimentación</a:t>
            </a:r>
            <a:endParaRPr lang="es-ES" dirty="0"/>
          </a:p>
        </p:txBody>
      </p:sp>
      <p:sp>
        <p:nvSpPr>
          <p:cNvPr id="3" name="Content Placeholder 2"/>
          <p:cNvSpPr>
            <a:spLocks noGrp="1"/>
          </p:cNvSpPr>
          <p:nvPr>
            <p:ph idx="1"/>
          </p:nvPr>
        </p:nvSpPr>
        <p:spPr/>
        <p:txBody>
          <a:bodyPr>
            <a:noAutofit/>
          </a:bodyPr>
          <a:lstStyle/>
          <a:p>
            <a:pPr marL="288925" indent="-288925">
              <a:buFont typeface="Wingdings 2" pitchFamily="18" charset="2"/>
              <a:buChar char=""/>
            </a:pPr>
            <a:r>
              <a:rPr lang="es-ES" sz="2400" dirty="0" smtClean="0"/>
              <a:t>Es la interacción y el dialogo entre los participantes quienes facilitan una ayuda y respuesta ajustada coherente para la promoción y construcción del aprendizaje</a:t>
            </a:r>
          </a:p>
          <a:p>
            <a:pPr marL="288925" indent="-288925">
              <a:buFont typeface="Wingdings 2" pitchFamily="18" charset="2"/>
              <a:buChar char=""/>
            </a:pPr>
            <a:r>
              <a:rPr lang="es-ES" sz="2400" dirty="0" smtClean="0"/>
              <a:t>Es el motor de la evaluación del aprendizaje</a:t>
            </a:r>
          </a:p>
          <a:p>
            <a:pPr marL="288925" indent="-288925">
              <a:buFont typeface="Wingdings 2" pitchFamily="18" charset="2"/>
              <a:buChar char=""/>
            </a:pPr>
            <a:r>
              <a:rPr lang="es-ES" sz="2400" dirty="0" smtClean="0"/>
              <a:t>Es propia de un sistema que tiene una finalidad y busca regularse</a:t>
            </a:r>
          </a:p>
          <a:p>
            <a:pPr marL="288925" indent="-288925">
              <a:buFont typeface="Wingdings 2" pitchFamily="18" charset="2"/>
              <a:buChar char=""/>
            </a:pPr>
            <a:r>
              <a:rPr lang="es-ES" sz="2400" dirty="0" smtClean="0"/>
              <a:t>Es un proceso de diálogo, intercambios, demostraciones y formulaciones de preguntas, que permite a los estudiantes comprender sus modos de aprender, valorar sus procesos y resultados.</a:t>
            </a:r>
          </a:p>
          <a:p>
            <a:pPr marL="288925" indent="-288925">
              <a:buFont typeface="Wingdings 2" pitchFamily="18" charset="2"/>
              <a:buChar char=""/>
            </a:pPr>
            <a:r>
              <a:rPr lang="es-ES" sz="2400" dirty="0" smtClean="0"/>
              <a:t>Es una actitud dialógica en que los involucrados analizan los resultados de las evaluación a partir de los criterios de evaluación y se toman decisiones sobre las acciones a seguir.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0669" y="238999"/>
            <a:ext cx="10515600" cy="1325563"/>
          </a:xfrm>
        </p:spPr>
        <p:txBody>
          <a:bodyPr>
            <a:normAutofit/>
          </a:bodyPr>
          <a:lstStyle/>
          <a:p>
            <a:r>
              <a:rPr lang="pt-BR" sz="4000" b="1" dirty="0" err="1" smtClean="0"/>
              <a:t>Retroalimentación</a:t>
            </a:r>
            <a:r>
              <a:rPr lang="pt-BR" sz="4000" b="1" dirty="0" smtClean="0">
                <a:solidFill>
                  <a:srgbClr val="38A824"/>
                </a:solidFill>
              </a:rPr>
              <a:t> </a:t>
            </a:r>
            <a:endParaRPr lang="es-ES" sz="4000" b="1" dirty="0">
              <a:solidFill>
                <a:srgbClr val="38A824"/>
              </a:solidFill>
            </a:endParaRPr>
          </a:p>
        </p:txBody>
      </p:sp>
      <p:sp>
        <p:nvSpPr>
          <p:cNvPr id="4" name="Retângulo 3"/>
          <p:cNvSpPr/>
          <p:nvPr/>
        </p:nvSpPr>
        <p:spPr>
          <a:xfrm>
            <a:off x="1000807" y="1896784"/>
            <a:ext cx="10658804" cy="3416320"/>
          </a:xfrm>
          <a:prstGeom prst="rect">
            <a:avLst/>
          </a:prstGeom>
        </p:spPr>
        <p:txBody>
          <a:bodyPr wrap="square">
            <a:spAutoFit/>
          </a:bodyPr>
          <a:lstStyle/>
          <a:p>
            <a:pPr marL="457200" lvl="0" indent="-457200" fontAlgn="base">
              <a:buFont typeface="Wingdings" panose="05000000000000000000" pitchFamily="2" charset="2"/>
              <a:buChar char="ü"/>
            </a:pPr>
            <a:r>
              <a:rPr lang="es-ES" sz="2400" i="1" dirty="0" smtClean="0"/>
              <a:t>“</a:t>
            </a:r>
            <a:r>
              <a:rPr lang="es-ES" sz="2400" i="1" dirty="0" err="1"/>
              <a:t>Feed</a:t>
            </a:r>
            <a:r>
              <a:rPr lang="es-ES" sz="2400" i="1" dirty="0"/>
              <a:t> – Up” </a:t>
            </a:r>
            <a:r>
              <a:rPr lang="es-ES" sz="2400" dirty="0" smtClean="0"/>
              <a:t>se </a:t>
            </a:r>
            <a:r>
              <a:rPr lang="es-ES" sz="2400" dirty="0"/>
              <a:t>refiere a qué dirección está tomando el alumno, si se está dando cuenta hacia dónde va, es </a:t>
            </a:r>
            <a:r>
              <a:rPr lang="es-ES" sz="2400" dirty="0" smtClean="0"/>
              <a:t>no </a:t>
            </a:r>
            <a:r>
              <a:rPr lang="es-ES" sz="2400" dirty="0"/>
              <a:t>perder de vista el objetivo de la actividad que se está revisando y hacer referencia, en síntesis, de la actividad previa para ligar el conocimiento previo con el </a:t>
            </a:r>
            <a:r>
              <a:rPr lang="es-ES" sz="2400" dirty="0" smtClean="0"/>
              <a:t>actual.</a:t>
            </a:r>
          </a:p>
          <a:p>
            <a:pPr marL="457200" lvl="0" indent="-457200" fontAlgn="base">
              <a:buFont typeface="Wingdings" panose="05000000000000000000" pitchFamily="2" charset="2"/>
              <a:buChar char="ü"/>
            </a:pPr>
            <a:r>
              <a:rPr lang="es-ES" sz="2400" dirty="0" smtClean="0"/>
              <a:t>“</a:t>
            </a:r>
            <a:r>
              <a:rPr lang="es-ES" sz="2400" i="1" dirty="0" err="1"/>
              <a:t>Feed</a:t>
            </a:r>
            <a:r>
              <a:rPr lang="es-ES" sz="2400" i="1" dirty="0"/>
              <a:t> – Forward” </a:t>
            </a:r>
            <a:r>
              <a:rPr lang="es-ES" sz="2400" i="1" dirty="0" smtClean="0"/>
              <a:t>es </a:t>
            </a:r>
            <a:r>
              <a:rPr lang="es-ES" sz="2400" dirty="0" smtClean="0"/>
              <a:t>esencialmente la retroalimentación </a:t>
            </a:r>
            <a:r>
              <a:rPr lang="es-ES" sz="2400" dirty="0"/>
              <a:t>enviada por su profesor, debe contestar al alumno las interrogantes sobre ¿qué sigue ahora? ¿cómo puede mejorar para la siguiente actividad? </a:t>
            </a:r>
            <a:endParaRPr lang="es-ES" sz="2400" dirty="0" smtClean="0"/>
          </a:p>
          <a:p>
            <a:pPr marL="457200" lvl="0" indent="-457200" fontAlgn="base">
              <a:buFont typeface="Wingdings" panose="05000000000000000000" pitchFamily="2" charset="2"/>
              <a:buChar char="ü"/>
            </a:pPr>
            <a:r>
              <a:rPr lang="es-ES" sz="2400" i="1" dirty="0" smtClean="0"/>
              <a:t>“</a:t>
            </a:r>
            <a:r>
              <a:rPr lang="es-ES" sz="2400" i="1" dirty="0" err="1"/>
              <a:t>Feed</a:t>
            </a:r>
            <a:r>
              <a:rPr lang="es-ES" sz="2400" i="1" dirty="0"/>
              <a:t> – Back” </a:t>
            </a:r>
            <a:r>
              <a:rPr lang="es-ES" sz="2400" dirty="0"/>
              <a:t>que le ayuda al alumno a darse cuenta </a:t>
            </a:r>
            <a:r>
              <a:rPr lang="es-ES" sz="2400" dirty="0" smtClean="0"/>
              <a:t>cómo </a:t>
            </a:r>
            <a:r>
              <a:rPr lang="es-ES" sz="2400" dirty="0"/>
              <a:t>se está desempeñando. </a:t>
            </a:r>
          </a:p>
        </p:txBody>
      </p:sp>
    </p:spTree>
    <p:extLst>
      <p:ext uri="{BB962C8B-B14F-4D97-AF65-F5344CB8AC3E}">
        <p14:creationId xmlns:p14="http://schemas.microsoft.com/office/powerpoint/2010/main" xmlns="" val="3309227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71240" y="198120"/>
          <a:ext cx="9291320"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2834640"/>
            <a:ext cx="2636520" cy="2554545"/>
          </a:xfrm>
          <a:prstGeom prst="rect">
            <a:avLst/>
          </a:prstGeom>
          <a:noFill/>
        </p:spPr>
        <p:txBody>
          <a:bodyPr wrap="square" rtlCol="0">
            <a:spAutoFit/>
          </a:bodyPr>
          <a:lstStyle/>
          <a:p>
            <a:r>
              <a:rPr lang="es-ES" sz="3200" dirty="0" smtClean="0"/>
              <a:t>Competencias docentes relacionadas con la evaluación</a:t>
            </a:r>
            <a:endParaRPr lang="es-ES" sz="3200" dirty="0"/>
          </a:p>
        </p:txBody>
      </p:sp>
      <p:pic>
        <p:nvPicPr>
          <p:cNvPr id="4" name="Imagem 4" descr="ICT EDUCATORS SKILLS"/>
          <p:cNvPicPr/>
          <p:nvPr/>
        </p:nvPicPr>
        <p:blipFill>
          <a:blip r:embed="rId6">
            <a:extLst>
              <a:ext uri="{28A0092B-C50C-407E-A947-70E740481C1C}">
                <a14:useLocalDpi xmlns:a14="http://schemas.microsoft.com/office/drawing/2010/main" xmlns="" val="0"/>
              </a:ext>
            </a:extLst>
          </a:blip>
          <a:srcRect/>
          <a:stretch>
            <a:fillRect/>
          </a:stretch>
        </p:blipFill>
        <p:spPr bwMode="auto">
          <a:xfrm rot="19522959">
            <a:off x="139574" y="673057"/>
            <a:ext cx="2794000" cy="13620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914400" y="533400"/>
            <a:ext cx="10363200" cy="2895600"/>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99"/>
                </a:solidFill>
              </a14:hiddenFill>
            </a:ext>
          </a:extLst>
        </p:spPr>
        <p:txBody>
          <a:bodyPr/>
          <a:lstStyle/>
          <a:p>
            <a:r>
              <a:rPr lang="en-US" altLang="es-ES" sz="2800" b="1" u="sng" dirty="0" err="1" smtClean="0">
                <a:latin typeface="Arial" charset="0"/>
              </a:rPr>
              <a:t>Diseño</a:t>
            </a:r>
            <a:r>
              <a:rPr lang="en-US" altLang="es-ES" sz="2800" b="1" u="sng" dirty="0" smtClean="0">
                <a:latin typeface="Arial" charset="0"/>
              </a:rPr>
              <a:t> </a:t>
            </a:r>
            <a:r>
              <a:rPr lang="en-US" altLang="es-ES" sz="2800" b="1" u="sng" dirty="0">
                <a:latin typeface="Arial" charset="0"/>
              </a:rPr>
              <a:t>del Sistema de </a:t>
            </a:r>
            <a:r>
              <a:rPr lang="en-US" altLang="es-ES" sz="2800" b="1" u="sng" dirty="0" err="1">
                <a:latin typeface="Arial" charset="0"/>
              </a:rPr>
              <a:t>Retroalimentación</a:t>
            </a:r>
            <a:r>
              <a:rPr lang="en-US" altLang="es-ES" sz="2800" dirty="0">
                <a:latin typeface="Arial" charset="0"/>
              </a:rPr>
              <a:t/>
            </a:r>
            <a:br>
              <a:rPr lang="en-US" altLang="es-ES" sz="2800" dirty="0">
                <a:latin typeface="Arial" charset="0"/>
              </a:rPr>
            </a:br>
            <a:r>
              <a:rPr lang="en-US" altLang="es-ES" sz="2800" dirty="0">
                <a:latin typeface="Arial" charset="0"/>
              </a:rPr>
              <a:t>        </a:t>
            </a:r>
          </a:p>
          <a:p>
            <a:r>
              <a:rPr lang="en-US" altLang="es-ES" sz="2800" dirty="0">
                <a:latin typeface="Arial" charset="0"/>
              </a:rPr>
              <a:t>        1- </a:t>
            </a:r>
            <a:r>
              <a:rPr lang="en-US" altLang="es-ES" sz="2800" dirty="0" err="1">
                <a:latin typeface="Arial" charset="0"/>
              </a:rPr>
              <a:t>Actividades</a:t>
            </a:r>
            <a:r>
              <a:rPr lang="en-US" altLang="es-ES" sz="2800" dirty="0">
                <a:latin typeface="Arial" charset="0"/>
              </a:rPr>
              <a:t> de </a:t>
            </a:r>
            <a:r>
              <a:rPr lang="en-US" altLang="es-ES" sz="2800" dirty="0" err="1">
                <a:latin typeface="Arial" charset="0"/>
              </a:rPr>
              <a:t>evaluación</a:t>
            </a:r>
            <a:endParaRPr lang="en-US" altLang="es-ES" sz="2800" dirty="0">
              <a:latin typeface="Arial" charset="0"/>
            </a:endParaRPr>
          </a:p>
          <a:p>
            <a:r>
              <a:rPr lang="en-US" altLang="es-ES" sz="2800" dirty="0">
                <a:latin typeface="Arial" charset="0"/>
              </a:rPr>
              <a:t>        2- Auto-</a:t>
            </a:r>
            <a:r>
              <a:rPr lang="en-US" altLang="es-ES" sz="2800" dirty="0" err="1">
                <a:latin typeface="Arial" charset="0"/>
              </a:rPr>
              <a:t>evaluación</a:t>
            </a:r>
            <a:r>
              <a:rPr lang="en-US" altLang="es-ES" sz="2800" dirty="0">
                <a:latin typeface="Arial" charset="0"/>
              </a:rPr>
              <a:t> </a:t>
            </a:r>
          </a:p>
          <a:p>
            <a:r>
              <a:rPr lang="en-US" altLang="es-ES" sz="2800" dirty="0">
                <a:latin typeface="Arial" charset="0"/>
              </a:rPr>
              <a:t>        3- </a:t>
            </a:r>
            <a:r>
              <a:rPr lang="en-US" altLang="es-ES" sz="2800" dirty="0" err="1">
                <a:latin typeface="Arial" charset="0"/>
              </a:rPr>
              <a:t>Evaluaciones</a:t>
            </a:r>
            <a:r>
              <a:rPr lang="en-US" altLang="es-ES" sz="2800" dirty="0">
                <a:latin typeface="Arial" charset="0"/>
              </a:rPr>
              <a:t> </a:t>
            </a:r>
            <a:r>
              <a:rPr lang="en-US" altLang="es-ES" sz="2800" dirty="0" err="1" smtClean="0">
                <a:latin typeface="Arial" charset="0"/>
              </a:rPr>
              <a:t>formativas</a:t>
            </a:r>
            <a:r>
              <a:rPr lang="en-US" altLang="es-ES" sz="2800" dirty="0" smtClean="0">
                <a:latin typeface="Arial" charset="0"/>
              </a:rPr>
              <a:t> y finales</a:t>
            </a:r>
            <a:endParaRPr lang="es-ES" altLang="es-ES" sz="4400" dirty="0">
              <a:latin typeface="Arial" charset="0"/>
            </a:endParaRPr>
          </a:p>
        </p:txBody>
      </p:sp>
      <p:sp>
        <p:nvSpPr>
          <p:cNvPr id="3" name="TextBox 2"/>
          <p:cNvSpPr txBox="1"/>
          <p:nvPr/>
        </p:nvSpPr>
        <p:spPr>
          <a:xfrm>
            <a:off x="1151467" y="3793073"/>
            <a:ext cx="6952673" cy="2308324"/>
          </a:xfrm>
          <a:prstGeom prst="rect">
            <a:avLst/>
          </a:prstGeom>
          <a:noFill/>
        </p:spPr>
        <p:txBody>
          <a:bodyPr wrap="none" rtlCol="0">
            <a:spAutoFit/>
          </a:bodyPr>
          <a:lstStyle/>
          <a:p>
            <a:r>
              <a:rPr lang="es-ES" sz="2400" dirty="0" smtClean="0"/>
              <a:t>Cuando diseñe el sistema de evaluación especifique:</a:t>
            </a:r>
          </a:p>
          <a:p>
            <a:pPr>
              <a:buClr>
                <a:srgbClr val="63A537"/>
              </a:buClr>
              <a:buFont typeface="Wingdings" pitchFamily="2" charset="2"/>
              <a:buChar char="ü"/>
            </a:pPr>
            <a:r>
              <a:rPr lang="es-ES" sz="2400" dirty="0" smtClean="0"/>
              <a:t> los tipos de evaluación frecuente, parciales y finales</a:t>
            </a:r>
          </a:p>
          <a:p>
            <a:pPr>
              <a:buClr>
                <a:srgbClr val="63A537"/>
              </a:buClr>
              <a:buFont typeface="Wingdings" pitchFamily="2" charset="2"/>
              <a:buChar char="ü"/>
            </a:pPr>
            <a:r>
              <a:rPr lang="es-ES" sz="2400" dirty="0" smtClean="0"/>
              <a:t> </a:t>
            </a:r>
            <a:r>
              <a:rPr lang="es-ES" sz="2400" dirty="0" smtClean="0"/>
              <a:t>el momento de la evaluación </a:t>
            </a:r>
          </a:p>
          <a:p>
            <a:pPr>
              <a:buClr>
                <a:srgbClr val="63A537"/>
              </a:buClr>
              <a:buFont typeface="Wingdings" pitchFamily="2" charset="2"/>
              <a:buChar char="ü"/>
            </a:pPr>
            <a:r>
              <a:rPr lang="es-ES" sz="2400" dirty="0" smtClean="0"/>
              <a:t>las herramientas de la plataforma que va a utilizar</a:t>
            </a:r>
          </a:p>
          <a:p>
            <a:pPr>
              <a:buClr>
                <a:srgbClr val="63A537"/>
              </a:buClr>
              <a:buFont typeface="Wingdings" pitchFamily="2" charset="2"/>
              <a:buChar char="ü"/>
            </a:pPr>
            <a:r>
              <a:rPr lang="es-ES" sz="2400" dirty="0" smtClean="0"/>
              <a:t> </a:t>
            </a:r>
            <a:r>
              <a:rPr lang="es-ES" sz="2400" dirty="0" smtClean="0"/>
              <a:t>la escala de evaluación</a:t>
            </a:r>
          </a:p>
          <a:p>
            <a:endParaRPr lang="es-ES" sz="2400" dirty="0"/>
          </a:p>
        </p:txBody>
      </p:sp>
    </p:spTree>
    <p:extLst>
      <p:ext uri="{BB962C8B-B14F-4D97-AF65-F5344CB8AC3E}">
        <p14:creationId xmlns:p14="http://schemas.microsoft.com/office/powerpoint/2010/main" xmlns="" val="3272760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xmlns="" val="2969890549"/>
              </p:ext>
            </p:extLst>
          </p:nvPr>
        </p:nvGraphicFramePr>
        <p:xfrm>
          <a:off x="819807" y="1242940"/>
          <a:ext cx="11056883" cy="4769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aixaDeTexto 9"/>
          <p:cNvSpPr txBox="1"/>
          <p:nvPr/>
        </p:nvSpPr>
        <p:spPr>
          <a:xfrm>
            <a:off x="898216" y="2041921"/>
            <a:ext cx="3125144"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5400" dirty="0" err="1" smtClean="0"/>
              <a:t>Evaluar</a:t>
            </a:r>
            <a:endParaRPr lang="es-ES" sz="5400" dirty="0"/>
          </a:p>
        </p:txBody>
      </p:sp>
      <p:sp>
        <p:nvSpPr>
          <p:cNvPr id="6" name="TextBox 5"/>
          <p:cNvSpPr txBox="1"/>
          <p:nvPr/>
        </p:nvSpPr>
        <p:spPr>
          <a:xfrm>
            <a:off x="914400" y="1060704"/>
            <a:ext cx="10804561" cy="584775"/>
          </a:xfrm>
          <a:prstGeom prst="rect">
            <a:avLst/>
          </a:prstGeom>
          <a:noFill/>
        </p:spPr>
        <p:txBody>
          <a:bodyPr wrap="none" rtlCol="0">
            <a:spAutoFit/>
          </a:bodyPr>
          <a:lstStyle/>
          <a:p>
            <a:r>
              <a:rPr lang="es-ES" sz="3200" b="1" dirty="0" smtClean="0">
                <a:solidFill>
                  <a:schemeClr val="tx1">
                    <a:lumMod val="75000"/>
                    <a:lumOff val="25000"/>
                  </a:schemeClr>
                </a:solidFill>
                <a:latin typeface="Comic Sans MS" pitchFamily="66" charset="0"/>
              </a:rPr>
              <a:t>En la concepción de su sistema de evaluación analice:</a:t>
            </a:r>
            <a:endParaRPr lang="es-ES" sz="3200" b="1" dirty="0">
              <a:solidFill>
                <a:schemeClr val="tx1">
                  <a:lumMod val="75000"/>
                  <a:lumOff val="25000"/>
                </a:schemeClr>
              </a:solidFill>
              <a:latin typeface="Comic Sans MS" pitchFamily="66" charset="0"/>
            </a:endParaRPr>
          </a:p>
        </p:txBody>
      </p:sp>
      <p:sp>
        <p:nvSpPr>
          <p:cNvPr id="7" name="Rectangle 3"/>
          <p:cNvSpPr txBox="1">
            <a:spLocks noChangeArrowheads="1"/>
          </p:cNvSpPr>
          <p:nvPr/>
        </p:nvSpPr>
        <p:spPr>
          <a:xfrm>
            <a:off x="764541" y="4358639"/>
            <a:ext cx="10368017" cy="1935481"/>
          </a:xfrm>
          <a:prstGeom prst="rect">
            <a:avLst/>
          </a:prstGeom>
        </p:spPr>
        <p:txBody>
          <a:bodyPr/>
          <a:lstStyle/>
          <a:p>
            <a:pPr marL="533400" marR="0" lvl="0" indent="-533400" algn="l" defTabSz="914400" rtl="0" eaLnBrk="1" fontAlgn="auto" latinLnBrk="0" hangingPunct="1">
              <a:lnSpc>
                <a:spcPct val="110000"/>
              </a:lnSpc>
              <a:spcBef>
                <a:spcPts val="1200"/>
              </a:spcBef>
              <a:spcAft>
                <a:spcPts val="200"/>
              </a:spcAft>
              <a:buClr>
                <a:schemeClr val="hlink"/>
              </a:buClr>
              <a:buSzPct val="100000"/>
              <a:buFont typeface="Wingdings" pitchFamily="2" charset="2"/>
              <a:buChar char="þ"/>
              <a:tabLst/>
              <a:defRPr/>
            </a:pPr>
            <a:r>
              <a:rPr kumimoji="0" lang="es-ES_tradnl" altLang="es-ES" sz="2000" b="0" i="0" u="none" strike="noStrike" kern="1200" cap="none" spc="0" normalizeH="0" baseline="0" noProof="0" smtClean="0">
                <a:ln>
                  <a:noFill/>
                </a:ln>
                <a:solidFill>
                  <a:schemeClr val="tx1">
                    <a:lumMod val="75000"/>
                    <a:lumOff val="25000"/>
                  </a:schemeClr>
                </a:solidFill>
                <a:effectLst/>
                <a:uLnTx/>
                <a:uFillTx/>
                <a:latin typeface="+mn-lt"/>
                <a:ea typeface="Times New Roman" pitchFamily="18" charset="0"/>
                <a:cs typeface="Arial" charset="0"/>
              </a:rPr>
              <a:t>La evaluaciones se realizan sistemáticamente para valorar el avance de los conocimientos adquiridos por los alumnos en el proceso de enseñanza aprendizaje para el logro de los objetivos propuestos.</a:t>
            </a:r>
          </a:p>
          <a:p>
            <a:pPr marL="533400" marR="0" lvl="0" indent="-533400" algn="l" defTabSz="914400" rtl="0" eaLnBrk="1" fontAlgn="auto" latinLnBrk="0" hangingPunct="1">
              <a:lnSpc>
                <a:spcPct val="110000"/>
              </a:lnSpc>
              <a:spcBef>
                <a:spcPts val="1200"/>
              </a:spcBef>
              <a:spcAft>
                <a:spcPts val="200"/>
              </a:spcAft>
              <a:buClr>
                <a:schemeClr val="hlink"/>
              </a:buClr>
              <a:buSzPct val="100000"/>
              <a:buFont typeface="Wingdings" pitchFamily="2" charset="2"/>
              <a:buChar char="þ"/>
              <a:tabLst/>
              <a:defRPr/>
            </a:pPr>
            <a:r>
              <a:rPr kumimoji="0" lang="es-MX" altLang="es-ES" sz="2000" b="0" i="0" u="none" strike="noStrike" kern="1200" cap="none" spc="0" normalizeH="0" baseline="0" noProof="0" smtClean="0">
                <a:ln>
                  <a:noFill/>
                </a:ln>
                <a:solidFill>
                  <a:schemeClr val="tx1">
                    <a:lumMod val="75000"/>
                    <a:lumOff val="25000"/>
                  </a:schemeClr>
                </a:solidFill>
                <a:effectLst/>
                <a:uLnTx/>
                <a:uFillTx/>
                <a:latin typeface="+mn-lt"/>
                <a:ea typeface="Times New Roman" pitchFamily="18" charset="0"/>
                <a:cs typeface="Arial" charset="0"/>
              </a:rPr>
              <a:t>Permite personalizar el proceso y potenciar las habilidades del estudiante. </a:t>
            </a:r>
          </a:p>
          <a:p>
            <a:pPr marL="0" marR="0" lvl="0" indent="0" algn="l" defTabSz="914400" rtl="0" eaLnBrk="1" fontAlgn="auto" latinLnBrk="0" hangingPunct="1">
              <a:lnSpc>
                <a:spcPct val="110000"/>
              </a:lnSpc>
              <a:spcBef>
                <a:spcPts val="1200"/>
              </a:spcBef>
              <a:spcAft>
                <a:spcPts val="200"/>
              </a:spcAft>
              <a:buClr>
                <a:schemeClr val="hlink"/>
              </a:buClr>
              <a:buSzPct val="100000"/>
              <a:buFont typeface="Calibri" panose="020F0502020204030204" pitchFamily="34" charset="0"/>
              <a:buNone/>
              <a:tabLst/>
              <a:defRPr/>
            </a:pPr>
            <a:endParaRPr kumimoji="0" lang="es-ES_tradnl" altLang="es-ES" sz="2000" b="0" i="0" u="none" strike="noStrike" kern="1200" cap="none" spc="0" normalizeH="0" baseline="0" noProof="0" dirty="0" smtClean="0">
              <a:ln>
                <a:noFill/>
              </a:ln>
              <a:solidFill>
                <a:schemeClr val="tx1">
                  <a:lumMod val="75000"/>
                  <a:lumOff val="25000"/>
                </a:schemeClr>
              </a:solidFill>
              <a:effectLst/>
              <a:uLnTx/>
              <a:uFillTx/>
              <a:latin typeface="+mn-lt"/>
              <a:ea typeface="Times New Roman" pitchFamily="18" charset="0"/>
              <a:cs typeface="Arial" charset="0"/>
            </a:endParaRPr>
          </a:p>
        </p:txBody>
      </p:sp>
    </p:spTree>
    <p:extLst>
      <p:ext uri="{BB962C8B-B14F-4D97-AF65-F5344CB8AC3E}">
        <p14:creationId xmlns:p14="http://schemas.microsoft.com/office/powerpoint/2010/main" xmlns="" val="3375163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a:noFill/>
        </p:spPr>
        <p:txBody>
          <a:bodyPr/>
          <a:lstStyle/>
          <a:p>
            <a:pPr eaLnBrk="1" hangingPunct="1"/>
            <a:r>
              <a:rPr lang="de-DE" sz="4300" smtClean="0"/>
              <a:t>Sistema de evaluación</a:t>
            </a:r>
          </a:p>
        </p:txBody>
      </p:sp>
      <p:sp>
        <p:nvSpPr>
          <p:cNvPr id="4099" name="Rectangle 9"/>
          <p:cNvSpPr>
            <a:spLocks noGrp="1" noChangeArrowheads="1"/>
          </p:cNvSpPr>
          <p:nvPr>
            <p:ph type="body" idx="1"/>
          </p:nvPr>
        </p:nvSpPr>
        <p:spPr>
          <a:xfrm>
            <a:off x="1421554" y="2741930"/>
            <a:ext cx="4700815" cy="2084388"/>
          </a:xfrm>
        </p:spPr>
        <p:txBody>
          <a:bodyPr>
            <a:normAutofit fontScale="85000" lnSpcReduction="20000"/>
          </a:bodyPr>
          <a:lstStyle/>
          <a:p>
            <a:pPr marL="446088" indent="-446088" eaLnBrk="1" hangingPunct="1">
              <a:lnSpc>
                <a:spcPct val="110000"/>
              </a:lnSpc>
              <a:buClr>
                <a:srgbClr val="006600"/>
              </a:buClr>
              <a:buFont typeface="Wingdings" pitchFamily="2" charset="2"/>
              <a:buChar char=""/>
            </a:pPr>
            <a:r>
              <a:rPr lang="es-ES" sz="3200" dirty="0" smtClean="0"/>
              <a:t>Diagnóstica o inicial</a:t>
            </a:r>
          </a:p>
          <a:p>
            <a:pPr marL="446088" indent="-446088" eaLnBrk="1" hangingPunct="1">
              <a:lnSpc>
                <a:spcPct val="110000"/>
              </a:lnSpc>
              <a:buClr>
                <a:srgbClr val="006600"/>
              </a:buClr>
              <a:buFont typeface="Wingdings" pitchFamily="2" charset="2"/>
              <a:buChar char=""/>
            </a:pPr>
            <a:r>
              <a:rPr lang="es-ES" sz="3200" dirty="0" smtClean="0"/>
              <a:t>De proceso o formativa</a:t>
            </a:r>
          </a:p>
          <a:p>
            <a:pPr marL="446088" indent="-446088" eaLnBrk="1" hangingPunct="1">
              <a:lnSpc>
                <a:spcPct val="110000"/>
              </a:lnSpc>
              <a:buClr>
                <a:srgbClr val="006600"/>
              </a:buClr>
              <a:buFont typeface="Wingdings" pitchFamily="2" charset="2"/>
              <a:buChar char=""/>
            </a:pPr>
            <a:r>
              <a:rPr lang="es-ES" sz="3200" dirty="0" smtClean="0"/>
              <a:t>De resultados, </a:t>
            </a:r>
            <a:r>
              <a:rPr lang="es-ES" sz="3200" dirty="0" err="1" smtClean="0"/>
              <a:t>sumativas</a:t>
            </a:r>
            <a:r>
              <a:rPr lang="es-ES" sz="3200" dirty="0" smtClean="0"/>
              <a:t> o finales</a:t>
            </a:r>
          </a:p>
        </p:txBody>
      </p:sp>
      <p:sp>
        <p:nvSpPr>
          <p:cNvPr id="1059847" name="Rectangle 7"/>
          <p:cNvSpPr>
            <a:spLocks noChangeArrowheads="1"/>
          </p:cNvSpPr>
          <p:nvPr/>
        </p:nvSpPr>
        <p:spPr bwMode="auto">
          <a:xfrm>
            <a:off x="1177713" y="2129156"/>
            <a:ext cx="7670800" cy="358775"/>
          </a:xfrm>
          <a:prstGeom prst="rect">
            <a:avLst/>
          </a:prstGeom>
          <a:noFill/>
          <a:ln w="9525">
            <a:noFill/>
            <a:miter lim="800000"/>
            <a:headEnd/>
            <a:tailEnd/>
          </a:ln>
        </p:spPr>
        <p:txBody>
          <a:bodyPr lIns="0" tIns="0" rIns="0" bIns="0" anchor="ctr"/>
          <a:lstStyle/>
          <a:p>
            <a:pPr defTabSz="801688">
              <a:defRPr/>
            </a:pPr>
            <a:r>
              <a:rPr lang="de-DE" sz="3600" b="1" dirty="0">
                <a:solidFill>
                  <a:srgbClr val="63A537"/>
                </a:solidFill>
                <a:latin typeface="+mj-lt"/>
              </a:rPr>
              <a:t>Fases</a:t>
            </a:r>
            <a:r>
              <a:rPr lang="de-DE" sz="3600" b="1" dirty="0">
                <a:solidFill>
                  <a:srgbClr val="63A537"/>
                </a:solidFill>
                <a:effectLst>
                  <a:outerShdw blurRad="38100" dist="38100" dir="2700000" algn="tl">
                    <a:srgbClr val="C0C0C0"/>
                  </a:outerShdw>
                </a:effectLst>
              </a:rPr>
              <a:t> </a:t>
            </a:r>
          </a:p>
        </p:txBody>
      </p:sp>
      <p:pic>
        <p:nvPicPr>
          <p:cNvPr id="1026" name="Picture 2" descr="D:\Documentos\Curso Tutores 2018\Tema 2\Pantalla_completa_26_06_13_12_0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63695" y="1218030"/>
            <a:ext cx="5070325" cy="486345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Oval 10"/>
          <p:cNvSpPr>
            <a:spLocks noChangeArrowheads="1"/>
          </p:cNvSpPr>
          <p:nvPr/>
        </p:nvSpPr>
        <p:spPr bwMode="gray">
          <a:xfrm>
            <a:off x="2030415" y="1152528"/>
            <a:ext cx="2160587" cy="1274763"/>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sz="4000">
                <a:solidFill>
                  <a:schemeClr val="bg1"/>
                </a:solidFill>
              </a:rPr>
              <a:t>Inicial </a:t>
            </a:r>
          </a:p>
        </p:txBody>
      </p:sp>
      <p:sp>
        <p:nvSpPr>
          <p:cNvPr id="6149" name="Oval 11"/>
          <p:cNvSpPr>
            <a:spLocks noChangeArrowheads="1"/>
          </p:cNvSpPr>
          <p:nvPr/>
        </p:nvSpPr>
        <p:spPr bwMode="gray">
          <a:xfrm>
            <a:off x="4606928" y="1155703"/>
            <a:ext cx="2500313" cy="1274763"/>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sz="4000">
                <a:solidFill>
                  <a:schemeClr val="bg1"/>
                </a:solidFill>
              </a:rPr>
              <a:t>Formativa </a:t>
            </a:r>
          </a:p>
        </p:txBody>
      </p:sp>
      <p:sp>
        <p:nvSpPr>
          <p:cNvPr id="6150" name="Oval 12"/>
          <p:cNvSpPr>
            <a:spLocks noChangeArrowheads="1"/>
          </p:cNvSpPr>
          <p:nvPr/>
        </p:nvSpPr>
        <p:spPr bwMode="gray">
          <a:xfrm>
            <a:off x="7500940" y="1158876"/>
            <a:ext cx="2160587" cy="1274763"/>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sz="4000" dirty="0">
                <a:solidFill>
                  <a:schemeClr val="bg1"/>
                </a:solidFill>
              </a:rPr>
              <a:t> </a:t>
            </a:r>
            <a:r>
              <a:rPr lang="es-ES" altLang="es-ES" sz="4000" dirty="0" smtClean="0">
                <a:solidFill>
                  <a:schemeClr val="bg1"/>
                </a:solidFill>
              </a:rPr>
              <a:t>Final</a:t>
            </a:r>
            <a:endParaRPr lang="es-ES" altLang="es-ES" sz="4000" dirty="0">
              <a:solidFill>
                <a:schemeClr val="bg1"/>
              </a:solidFill>
            </a:endParaRPr>
          </a:p>
        </p:txBody>
      </p:sp>
      <p:sp>
        <p:nvSpPr>
          <p:cNvPr id="6151" name="Rectangle 13"/>
          <p:cNvSpPr>
            <a:spLocks noGrp="1" noChangeArrowheads="1"/>
          </p:cNvSpPr>
          <p:nvPr>
            <p:ph type="title" idx="4294967295"/>
          </p:nvPr>
        </p:nvSpPr>
        <p:spPr>
          <a:xfrm>
            <a:off x="498230" y="281360"/>
            <a:ext cx="10058400" cy="697401"/>
          </a:xfrm>
          <a:noFill/>
        </p:spPr>
        <p:txBody>
          <a:bodyPr>
            <a:normAutofit/>
          </a:bodyPr>
          <a:lstStyle/>
          <a:p>
            <a:pPr eaLnBrk="1" hangingPunct="1"/>
            <a:r>
              <a:rPr lang="de-DE" altLang="es-ES" sz="3600" dirty="0"/>
              <a:t>Sistema de </a:t>
            </a:r>
            <a:r>
              <a:rPr lang="de-DE" altLang="es-ES" sz="3600" dirty="0" smtClean="0"/>
              <a:t>evaluación en Entornos Virtuales</a:t>
            </a:r>
            <a:endParaRPr lang="de-DE" altLang="es-ES" sz="3600" dirty="0"/>
          </a:p>
        </p:txBody>
      </p:sp>
      <p:sp>
        <p:nvSpPr>
          <p:cNvPr id="6152" name="Line 14"/>
          <p:cNvSpPr>
            <a:spLocks noChangeShapeType="1"/>
          </p:cNvSpPr>
          <p:nvPr/>
        </p:nvSpPr>
        <p:spPr bwMode="gray">
          <a:xfrm>
            <a:off x="3074988" y="2449513"/>
            <a:ext cx="0" cy="1446212"/>
          </a:xfrm>
          <a:prstGeom prst="line">
            <a:avLst/>
          </a:prstGeom>
          <a:noFill/>
          <a:ln w="9525">
            <a:solidFill>
              <a:schemeClr val="accent1">
                <a:lumMod val="50000"/>
              </a:schemeClr>
            </a:solidFill>
            <a:round/>
            <a:headEnd type="oval" w="med" len="med"/>
            <a:tailEnd type="triangle" w="med" len="med"/>
          </a:ln>
          <a:effectLst>
            <a:prstShdw prst="shdw17" dist="17961" dir="2700000">
              <a:srgbClr val="003D00"/>
            </a:prstShdw>
          </a:effectLst>
          <a:extLst>
            <a:ext uri="{909E8E84-426E-40DD-AFC4-6F175D3DCCD1}">
              <a14:hiddenFill xmlns="" xmlns:a14="http://schemas.microsoft.com/office/drawing/2010/main">
                <a:noFill/>
              </a14:hiddenFill>
            </a:ext>
          </a:extLst>
        </p:spPr>
        <p:txBody>
          <a:bodyPr wrap="none" anchor="ctr"/>
          <a:lstStyle/>
          <a:p>
            <a:endParaRPr lang="es-ES"/>
          </a:p>
        </p:txBody>
      </p:sp>
      <p:sp>
        <p:nvSpPr>
          <p:cNvPr id="6153" name="Text Box 15"/>
          <p:cNvSpPr txBox="1">
            <a:spLocks noChangeArrowheads="1"/>
          </p:cNvSpPr>
          <p:nvPr/>
        </p:nvSpPr>
        <p:spPr bwMode="auto">
          <a:xfrm>
            <a:off x="1984377" y="3949535"/>
            <a:ext cx="2232025" cy="1631216"/>
          </a:xfrm>
          <a:prstGeom prst="rect">
            <a:avLst/>
          </a:prstGeom>
          <a:noFill/>
          <a:ln w="12700">
            <a:solidFill>
              <a:srgbClr val="0066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169863"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6600"/>
              </a:buClr>
              <a:buFontTx/>
              <a:buChar char="•"/>
            </a:pPr>
            <a:r>
              <a:rPr lang="es-ES" altLang="es-ES" sz="2000"/>
              <a:t>Intereses</a:t>
            </a:r>
          </a:p>
          <a:p>
            <a:pPr>
              <a:buClr>
                <a:srgbClr val="006600"/>
              </a:buClr>
              <a:buFontTx/>
              <a:buChar char="•"/>
            </a:pPr>
            <a:r>
              <a:rPr lang="es-ES" altLang="es-ES" sz="2000"/>
              <a:t>Expectativas</a:t>
            </a:r>
          </a:p>
          <a:p>
            <a:pPr>
              <a:buClr>
                <a:srgbClr val="006600"/>
              </a:buClr>
              <a:buFontTx/>
              <a:buChar char="•"/>
            </a:pPr>
            <a:r>
              <a:rPr lang="es-ES" altLang="es-ES" sz="2000"/>
              <a:t>Necesidades de aprendizaje</a:t>
            </a:r>
          </a:p>
          <a:p>
            <a:pPr>
              <a:buClr>
                <a:srgbClr val="006600"/>
              </a:buClr>
            </a:pPr>
            <a:r>
              <a:rPr lang="es-ES" altLang="es-ES" sz="2000"/>
              <a:t>Punto de partida</a:t>
            </a:r>
          </a:p>
        </p:txBody>
      </p:sp>
      <p:sp>
        <p:nvSpPr>
          <p:cNvPr id="6154" name="Line 16"/>
          <p:cNvSpPr>
            <a:spLocks noChangeShapeType="1"/>
          </p:cNvSpPr>
          <p:nvPr/>
        </p:nvSpPr>
        <p:spPr bwMode="gray">
          <a:xfrm>
            <a:off x="5849939" y="2479678"/>
            <a:ext cx="0" cy="1446213"/>
          </a:xfrm>
          <a:prstGeom prst="line">
            <a:avLst/>
          </a:prstGeom>
          <a:noFill/>
          <a:ln w="9525">
            <a:solidFill>
              <a:schemeClr val="accent1">
                <a:lumMod val="50000"/>
              </a:schemeClr>
            </a:solidFill>
            <a:round/>
            <a:headEnd type="oval" w="med" len="med"/>
            <a:tailEnd type="triangle" w="med" len="med"/>
          </a:ln>
          <a:effectLst>
            <a:prstShdw prst="shdw17" dist="17961" dir="2700000">
              <a:srgbClr val="003D00"/>
            </a:prstShdw>
          </a:effectLst>
          <a:extLst>
            <a:ext uri="{909E8E84-426E-40DD-AFC4-6F175D3DCCD1}">
              <a14:hiddenFill xmlns="" xmlns:a14="http://schemas.microsoft.com/office/drawing/2010/main">
                <a:noFill/>
              </a14:hiddenFill>
            </a:ext>
          </a:extLst>
        </p:spPr>
        <p:txBody>
          <a:bodyPr wrap="none" anchor="ctr"/>
          <a:lstStyle/>
          <a:p>
            <a:endParaRPr lang="es-ES"/>
          </a:p>
        </p:txBody>
      </p:sp>
      <p:sp>
        <p:nvSpPr>
          <p:cNvPr id="6155" name="Text Box 17"/>
          <p:cNvSpPr txBox="1">
            <a:spLocks noChangeArrowheads="1"/>
          </p:cNvSpPr>
          <p:nvPr/>
        </p:nvSpPr>
        <p:spPr bwMode="auto">
          <a:xfrm>
            <a:off x="4608514" y="3944992"/>
            <a:ext cx="2571751" cy="1938992"/>
          </a:xfrm>
          <a:prstGeom prst="rect">
            <a:avLst/>
          </a:prstGeom>
          <a:noFill/>
          <a:ln w="12700">
            <a:solidFill>
              <a:srgbClr val="0066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169863"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6600"/>
              </a:buClr>
              <a:buFontTx/>
              <a:buChar char="•"/>
            </a:pPr>
            <a:r>
              <a:rPr lang="es-ES" altLang="es-ES" sz="2000"/>
              <a:t>Tareas</a:t>
            </a:r>
          </a:p>
          <a:p>
            <a:pPr>
              <a:buClr>
                <a:srgbClr val="006600"/>
              </a:buClr>
              <a:buFontTx/>
              <a:buChar char="•"/>
            </a:pPr>
            <a:r>
              <a:rPr lang="es-ES" altLang="es-ES" sz="2000"/>
              <a:t>Autoevaluaciones</a:t>
            </a:r>
          </a:p>
          <a:p>
            <a:pPr>
              <a:buClr>
                <a:srgbClr val="006600"/>
              </a:buClr>
              <a:buFontTx/>
              <a:buChar char="•"/>
            </a:pPr>
            <a:r>
              <a:rPr lang="es-ES" altLang="es-ES" sz="2000"/>
              <a:t>Seguimiento de la participación</a:t>
            </a:r>
          </a:p>
          <a:p>
            <a:pPr>
              <a:buClr>
                <a:srgbClr val="006600"/>
              </a:buClr>
            </a:pPr>
            <a:r>
              <a:rPr lang="es-ES" altLang="es-ES" sz="2000"/>
              <a:t>Orientación del aprendizaje</a:t>
            </a:r>
          </a:p>
        </p:txBody>
      </p:sp>
      <p:sp>
        <p:nvSpPr>
          <p:cNvPr id="6156" name="Line 18"/>
          <p:cNvSpPr>
            <a:spLocks noChangeShapeType="1"/>
          </p:cNvSpPr>
          <p:nvPr/>
        </p:nvSpPr>
        <p:spPr bwMode="gray">
          <a:xfrm>
            <a:off x="8553451" y="2459038"/>
            <a:ext cx="0" cy="1446212"/>
          </a:xfrm>
          <a:prstGeom prst="line">
            <a:avLst/>
          </a:prstGeom>
          <a:noFill/>
          <a:ln w="9525">
            <a:solidFill>
              <a:schemeClr val="accent1">
                <a:lumMod val="50000"/>
              </a:schemeClr>
            </a:solidFill>
            <a:round/>
            <a:headEnd type="oval" w="med" len="med"/>
            <a:tailEnd type="triangle" w="med" len="med"/>
          </a:ln>
          <a:effectLst>
            <a:prstShdw prst="shdw17" dist="17961" dir="2700000">
              <a:srgbClr val="003D00"/>
            </a:prstShdw>
          </a:effectLst>
          <a:extLst>
            <a:ext uri="{909E8E84-426E-40DD-AFC4-6F175D3DCCD1}">
              <a14:hiddenFill xmlns="" xmlns:a14="http://schemas.microsoft.com/office/drawing/2010/main">
                <a:noFill/>
              </a14:hiddenFill>
            </a:ext>
          </a:extLst>
        </p:spPr>
        <p:txBody>
          <a:bodyPr wrap="none" anchor="ctr"/>
          <a:lstStyle/>
          <a:p>
            <a:endParaRPr lang="es-ES"/>
          </a:p>
        </p:txBody>
      </p:sp>
      <p:sp>
        <p:nvSpPr>
          <p:cNvPr id="6157" name="Text Box 19"/>
          <p:cNvSpPr txBox="1">
            <a:spLocks noChangeArrowheads="1"/>
          </p:cNvSpPr>
          <p:nvPr/>
        </p:nvSpPr>
        <p:spPr bwMode="auto">
          <a:xfrm>
            <a:off x="7391400" y="3867153"/>
            <a:ext cx="2274888" cy="1631216"/>
          </a:xfrm>
          <a:prstGeom prst="rect">
            <a:avLst/>
          </a:prstGeom>
          <a:noFill/>
          <a:ln w="12700">
            <a:solidFill>
              <a:srgbClr val="0066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169863" indent="-169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6600"/>
              </a:buClr>
              <a:buFontTx/>
              <a:buChar char="•"/>
            </a:pPr>
            <a:r>
              <a:rPr lang="es-ES" altLang="es-ES" sz="2000"/>
              <a:t>Conocimientos</a:t>
            </a:r>
          </a:p>
          <a:p>
            <a:pPr>
              <a:buClr>
                <a:srgbClr val="006600"/>
              </a:buClr>
              <a:buFontTx/>
              <a:buChar char="•"/>
            </a:pPr>
            <a:r>
              <a:rPr lang="es-ES" altLang="es-ES" sz="2000"/>
              <a:t>Habilidades </a:t>
            </a:r>
          </a:p>
          <a:p>
            <a:pPr>
              <a:buClr>
                <a:srgbClr val="006600"/>
              </a:buClr>
              <a:buFontTx/>
              <a:buChar char="•"/>
            </a:pPr>
            <a:r>
              <a:rPr lang="es-ES" altLang="es-ES" sz="2000"/>
              <a:t>Actitudes</a:t>
            </a:r>
          </a:p>
          <a:p>
            <a:pPr>
              <a:buClr>
                <a:srgbClr val="006600"/>
              </a:buClr>
            </a:pPr>
            <a:r>
              <a:rPr lang="es-ES" altLang="es-ES" sz="2000"/>
              <a:t>Integración de aprendizajes </a:t>
            </a:r>
          </a:p>
        </p:txBody>
      </p:sp>
      <p:sp>
        <p:nvSpPr>
          <p:cNvPr id="1081364" name="Text Box 20"/>
          <p:cNvSpPr txBox="1">
            <a:spLocks noChangeArrowheads="1"/>
          </p:cNvSpPr>
          <p:nvPr/>
        </p:nvSpPr>
        <p:spPr bwMode="auto">
          <a:xfrm>
            <a:off x="7254875" y="5619751"/>
            <a:ext cx="3512500" cy="646331"/>
          </a:xfrm>
          <a:prstGeom prst="rect">
            <a:avLst/>
          </a:prstGeom>
          <a:solidFill>
            <a:schemeClr val="bg1"/>
          </a:solidFill>
          <a:ln w="12700">
            <a:noFill/>
            <a:miter lim="800000"/>
            <a:headEnd/>
            <a:tailEnd/>
          </a:ln>
          <a:effectLst>
            <a:prstShdw prst="shdw17" dist="17961" dir="2700000">
              <a:schemeClr val="bg1">
                <a:gamma/>
                <a:shade val="60000"/>
                <a:invGamma/>
              </a:schemeClr>
            </a:prstShdw>
          </a:effectLst>
        </p:spPr>
        <p:txBody>
          <a:bodyPr wrap="none">
            <a:spAutoFit/>
          </a:bodyPr>
          <a:lstStyle/>
          <a:p>
            <a:pPr>
              <a:buClr>
                <a:srgbClr val="006600"/>
              </a:buClr>
              <a:buFont typeface="Wingdings 3" pitchFamily="18" charset="2"/>
              <a:buChar char="¶"/>
              <a:defRPr/>
            </a:pPr>
            <a:r>
              <a:rPr lang="es-ES">
                <a:latin typeface="Arial" charset="0"/>
              </a:rPr>
              <a:t>Autoevaluación del aprendizaje</a:t>
            </a:r>
          </a:p>
          <a:p>
            <a:pPr>
              <a:buClr>
                <a:srgbClr val="006600"/>
              </a:buClr>
              <a:buFont typeface="Wingdings 3" pitchFamily="18" charset="2"/>
              <a:buChar char="¶"/>
              <a:defRPr/>
            </a:pPr>
            <a:r>
              <a:rPr lang="es-ES">
                <a:latin typeface="Arial" charset="0"/>
              </a:rPr>
              <a:t>Evaluación del curso</a:t>
            </a:r>
          </a:p>
        </p:txBody>
      </p:sp>
    </p:spTree>
    <p:extLst>
      <p:ext uri="{BB962C8B-B14F-4D97-AF65-F5344CB8AC3E}">
        <p14:creationId xmlns="" xmlns:p14="http://schemas.microsoft.com/office/powerpoint/2010/main" val="6463440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81364"/>
                                        </p:tgtEl>
                                        <p:attrNameLst>
                                          <p:attrName>style.visibility</p:attrName>
                                        </p:attrNameLst>
                                      </p:cBhvr>
                                      <p:to>
                                        <p:strVal val="visible"/>
                                      </p:to>
                                    </p:set>
                                    <p:anim calcmode="lin" valueType="num">
                                      <p:cBhvr>
                                        <p:cTn id="7" dur="500" fill="hold"/>
                                        <p:tgtEl>
                                          <p:spTgt spid="1081364"/>
                                        </p:tgtEl>
                                        <p:attrNameLst>
                                          <p:attrName>ppt_w</p:attrName>
                                        </p:attrNameLst>
                                      </p:cBhvr>
                                      <p:tavLst>
                                        <p:tav tm="0">
                                          <p:val>
                                            <p:fltVal val="0"/>
                                          </p:val>
                                        </p:tav>
                                        <p:tav tm="100000">
                                          <p:val>
                                            <p:strVal val="#ppt_w"/>
                                          </p:val>
                                        </p:tav>
                                      </p:tavLst>
                                    </p:anim>
                                    <p:anim calcmode="lin" valueType="num">
                                      <p:cBhvr>
                                        <p:cTn id="8" dur="500" fill="hold"/>
                                        <p:tgtEl>
                                          <p:spTgt spid="1081364"/>
                                        </p:tgtEl>
                                        <p:attrNameLst>
                                          <p:attrName>ppt_h</p:attrName>
                                        </p:attrNameLst>
                                      </p:cBhvr>
                                      <p:tavLst>
                                        <p:tav tm="0">
                                          <p:val>
                                            <p:fltVal val="0"/>
                                          </p:val>
                                        </p:tav>
                                        <p:tav tm="100000">
                                          <p:val>
                                            <p:strVal val="#ppt_h"/>
                                          </p:val>
                                        </p:tav>
                                      </p:tavLst>
                                    </p:anim>
                                    <p:animEffect transition="in" filter="fade">
                                      <p:cBhvr>
                                        <p:cTn id="9" dur="500"/>
                                        <p:tgtEl>
                                          <p:spTgt spid="108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233603" y="588566"/>
            <a:ext cx="7414571" cy="76944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4400" dirty="0" smtClean="0">
                <a:solidFill>
                  <a:schemeClr val="tx1">
                    <a:lumMod val="75000"/>
                    <a:lumOff val="25000"/>
                  </a:schemeClr>
                </a:solidFill>
                <a:latin typeface="+mj-lt"/>
              </a:rPr>
              <a:t>Tipos de </a:t>
            </a:r>
            <a:r>
              <a:rPr lang="pt-BR" sz="4400" dirty="0" err="1" smtClean="0">
                <a:solidFill>
                  <a:schemeClr val="tx1">
                    <a:lumMod val="75000"/>
                    <a:lumOff val="25000"/>
                  </a:schemeClr>
                </a:solidFill>
                <a:latin typeface="+mj-lt"/>
              </a:rPr>
              <a:t>evaluaciones</a:t>
            </a:r>
            <a:r>
              <a:rPr lang="pt-BR" sz="4400" dirty="0" smtClean="0">
                <a:solidFill>
                  <a:schemeClr val="tx1">
                    <a:lumMod val="75000"/>
                    <a:lumOff val="25000"/>
                  </a:schemeClr>
                </a:solidFill>
                <a:latin typeface="+mj-lt"/>
              </a:rPr>
              <a:t> </a:t>
            </a:r>
            <a:endParaRPr lang="pt-BR" sz="4400" dirty="0">
              <a:solidFill>
                <a:schemeClr val="tx1">
                  <a:lumMod val="75000"/>
                  <a:lumOff val="25000"/>
                </a:schemeClr>
              </a:solidFill>
              <a:latin typeface="+mj-lt"/>
            </a:endParaRPr>
          </a:p>
        </p:txBody>
      </p:sp>
      <p:sp>
        <p:nvSpPr>
          <p:cNvPr id="7" name="Retângulo 6"/>
          <p:cNvSpPr/>
          <p:nvPr/>
        </p:nvSpPr>
        <p:spPr>
          <a:xfrm>
            <a:off x="1255406" y="1464678"/>
            <a:ext cx="8240159" cy="4401205"/>
          </a:xfrm>
          <a:prstGeom prst="rect">
            <a:avLst/>
          </a:prstGeom>
        </p:spPr>
        <p:txBody>
          <a:bodyPr wrap="square">
            <a:spAutoFit/>
          </a:bodyPr>
          <a:lstStyle/>
          <a:p>
            <a:pPr marL="350838" indent="-350838">
              <a:buClr>
                <a:srgbClr val="63A537"/>
              </a:buClr>
              <a:buFont typeface="Wingdings" pitchFamily="2" charset="2"/>
              <a:buChar char="ü"/>
            </a:pPr>
            <a:r>
              <a:rPr lang="es-ES" sz="2800" b="1" dirty="0" smtClean="0"/>
              <a:t>Prueba </a:t>
            </a:r>
            <a:r>
              <a:rPr lang="es-ES" sz="2800" b="1" dirty="0"/>
              <a:t>objetiva</a:t>
            </a:r>
          </a:p>
          <a:p>
            <a:pPr marL="350838" indent="-350838">
              <a:buClr>
                <a:srgbClr val="63A537"/>
              </a:buClr>
              <a:buFont typeface="Wingdings" pitchFamily="2" charset="2"/>
              <a:buChar char="ü"/>
            </a:pPr>
            <a:r>
              <a:rPr lang="es-ES" sz="2800" b="1" dirty="0" smtClean="0"/>
              <a:t>Preguntas </a:t>
            </a:r>
            <a:r>
              <a:rPr lang="es-ES" sz="2800" b="1" dirty="0"/>
              <a:t>intercaladas</a:t>
            </a:r>
          </a:p>
          <a:p>
            <a:pPr marL="350838" indent="-350838">
              <a:buClr>
                <a:srgbClr val="63A537"/>
              </a:buClr>
              <a:buFont typeface="Wingdings" pitchFamily="2" charset="2"/>
              <a:buChar char="ü"/>
            </a:pPr>
            <a:r>
              <a:rPr lang="es-ES" sz="2800" b="1" dirty="0" smtClean="0"/>
              <a:t>Prueba </a:t>
            </a:r>
            <a:r>
              <a:rPr lang="es-ES" sz="2800" b="1" dirty="0"/>
              <a:t>adaptativa y </a:t>
            </a:r>
            <a:r>
              <a:rPr lang="es-ES" sz="2800" b="1" dirty="0" err="1"/>
              <a:t>autoadaptada</a:t>
            </a:r>
            <a:endParaRPr lang="es-ES" sz="2800" b="1" dirty="0"/>
          </a:p>
          <a:p>
            <a:pPr marL="350838" indent="-350838">
              <a:buClr>
                <a:srgbClr val="63A537"/>
              </a:buClr>
              <a:buFont typeface="Wingdings" pitchFamily="2" charset="2"/>
              <a:buChar char="ü"/>
            </a:pPr>
            <a:r>
              <a:rPr lang="es-ES" sz="2800" b="1" dirty="0" smtClean="0"/>
              <a:t>Prueba </a:t>
            </a:r>
            <a:r>
              <a:rPr lang="es-ES" sz="2800" b="1" dirty="0"/>
              <a:t>de ensayo</a:t>
            </a:r>
          </a:p>
          <a:p>
            <a:pPr marL="350838" indent="-350838">
              <a:buClr>
                <a:srgbClr val="63A537"/>
              </a:buClr>
              <a:buFont typeface="Wingdings" pitchFamily="2" charset="2"/>
              <a:buChar char="ü"/>
            </a:pPr>
            <a:r>
              <a:rPr lang="es-ES" sz="2800" b="1" dirty="0" smtClean="0"/>
              <a:t>Proyecto</a:t>
            </a:r>
            <a:endParaRPr lang="es-ES" sz="2800" b="1" dirty="0"/>
          </a:p>
          <a:p>
            <a:pPr marL="350838" indent="-350838">
              <a:buClr>
                <a:srgbClr val="63A537"/>
              </a:buClr>
              <a:buFont typeface="Wingdings" pitchFamily="2" charset="2"/>
              <a:buChar char="ü"/>
            </a:pPr>
            <a:r>
              <a:rPr lang="es-ES" sz="2800" b="1" dirty="0" smtClean="0"/>
              <a:t>Lista </a:t>
            </a:r>
            <a:r>
              <a:rPr lang="es-ES" sz="2800" b="1" dirty="0"/>
              <a:t>de verificación</a:t>
            </a:r>
          </a:p>
          <a:p>
            <a:pPr marL="350838" indent="-350838">
              <a:buClr>
                <a:srgbClr val="63A537"/>
              </a:buClr>
              <a:buFont typeface="Wingdings" pitchFamily="2" charset="2"/>
              <a:buChar char="ü"/>
            </a:pPr>
            <a:r>
              <a:rPr lang="es-ES" sz="2800" b="1" dirty="0" smtClean="0"/>
              <a:t>Escalas</a:t>
            </a:r>
            <a:endParaRPr lang="es-ES" sz="2800" b="1" dirty="0"/>
          </a:p>
          <a:p>
            <a:pPr marL="350838" indent="-350838">
              <a:buClr>
                <a:srgbClr val="63A537"/>
              </a:buClr>
              <a:buFont typeface="Wingdings" pitchFamily="2" charset="2"/>
              <a:buChar char="ü"/>
            </a:pPr>
            <a:r>
              <a:rPr lang="es-ES" sz="2800" b="1" dirty="0" smtClean="0"/>
              <a:t>Rúbrica</a:t>
            </a:r>
            <a:endParaRPr lang="es-ES" sz="2800" b="1" dirty="0"/>
          </a:p>
          <a:p>
            <a:pPr marL="350838" indent="-350838">
              <a:buClr>
                <a:srgbClr val="63A537"/>
              </a:buClr>
              <a:buFont typeface="Wingdings" pitchFamily="2" charset="2"/>
              <a:buChar char="ü"/>
            </a:pPr>
            <a:r>
              <a:rPr lang="es-ES" sz="2800" b="1" dirty="0" smtClean="0"/>
              <a:t>Portafolio</a:t>
            </a:r>
            <a:endParaRPr lang="es-ES" sz="2800" b="1" dirty="0"/>
          </a:p>
          <a:p>
            <a:pPr marL="350838" indent="-350838">
              <a:buClr>
                <a:srgbClr val="63A537"/>
              </a:buClr>
              <a:buFont typeface="Wingdings" pitchFamily="2" charset="2"/>
              <a:buChar char="ü"/>
            </a:pPr>
            <a:r>
              <a:rPr lang="es-ES" sz="2800" b="1" dirty="0" smtClean="0"/>
              <a:t>Mapa conceptual</a:t>
            </a:r>
            <a:endParaRPr lang="es-ES" sz="2800" dirty="0"/>
          </a:p>
        </p:txBody>
      </p:sp>
      <p:pic>
        <p:nvPicPr>
          <p:cNvPr id="2050" name="Picture 2" descr="Resultado de imagen para evaluación "/>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45124" y="3634800"/>
            <a:ext cx="3251200" cy="1876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4353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937054" y="312306"/>
            <a:ext cx="10515600" cy="1325563"/>
          </a:xfrm>
        </p:spPr>
        <p:txBody>
          <a:bodyPr/>
          <a:lstStyle/>
          <a:p>
            <a:pPr eaLnBrk="1" hangingPunct="1"/>
            <a:r>
              <a:rPr lang="es-ES_tradnl" altLang="es-ES" b="1" dirty="0" smtClean="0">
                <a:solidFill>
                  <a:srgbClr val="38A824"/>
                </a:solidFill>
              </a:rPr>
              <a:t>Oportunidades de la evaluación </a:t>
            </a:r>
          </a:p>
        </p:txBody>
      </p:sp>
      <p:sp>
        <p:nvSpPr>
          <p:cNvPr id="6147" name="2 Marcador de contenido"/>
          <p:cNvSpPr>
            <a:spLocks noGrp="1"/>
          </p:cNvSpPr>
          <p:nvPr>
            <p:ph idx="1"/>
          </p:nvPr>
        </p:nvSpPr>
        <p:spPr>
          <a:xfrm>
            <a:off x="901264" y="2049523"/>
            <a:ext cx="4753301" cy="4146330"/>
          </a:xfrm>
        </p:spPr>
        <p:style>
          <a:lnRef idx="2">
            <a:schemeClr val="dk1"/>
          </a:lnRef>
          <a:fillRef idx="1">
            <a:schemeClr val="lt1"/>
          </a:fillRef>
          <a:effectRef idx="0">
            <a:schemeClr val="dk1"/>
          </a:effectRef>
          <a:fontRef idx="minor">
            <a:schemeClr val="dk1"/>
          </a:fontRef>
        </p:style>
        <p:txBody>
          <a:bodyPr>
            <a:normAutofit/>
          </a:bodyPr>
          <a:lstStyle/>
          <a:p>
            <a:r>
              <a:rPr lang="es-ES" dirty="0" smtClean="0"/>
              <a:t>Autoevaluación </a:t>
            </a:r>
            <a:r>
              <a:rPr lang="es-ES" dirty="0"/>
              <a:t>y evaluación por pares</a:t>
            </a:r>
          </a:p>
          <a:p>
            <a:r>
              <a:rPr lang="es-ES" dirty="0"/>
              <a:t>Tareas de evaluación en equipo y colaborativas</a:t>
            </a:r>
          </a:p>
          <a:p>
            <a:r>
              <a:rPr lang="es-ES" dirty="0"/>
              <a:t>Diálogo y debate en línea</a:t>
            </a:r>
          </a:p>
          <a:p>
            <a:r>
              <a:rPr lang="es-ES" dirty="0"/>
              <a:t>Simulación y desempeño de roles</a:t>
            </a:r>
          </a:p>
          <a:p>
            <a:r>
              <a:rPr lang="es-ES" dirty="0"/>
              <a:t>Solución de problemas</a:t>
            </a:r>
          </a:p>
          <a:p>
            <a:r>
              <a:rPr lang="es-ES" dirty="0"/>
              <a:t>Evaluación en línea</a:t>
            </a:r>
          </a:p>
          <a:p>
            <a:r>
              <a:rPr lang="es-ES" dirty="0" err="1"/>
              <a:t>Albumes</a:t>
            </a:r>
            <a:r>
              <a:rPr lang="es-ES" dirty="0"/>
              <a:t> y </a:t>
            </a:r>
            <a:r>
              <a:rPr lang="es-ES" dirty="0" smtClean="0"/>
              <a:t>portafolios</a:t>
            </a:r>
          </a:p>
          <a:p>
            <a:pPr marL="0" indent="0">
              <a:buNone/>
            </a:pPr>
            <a:r>
              <a:rPr lang="pt-BR" altLang="es-ES" sz="2100" dirty="0" smtClean="0"/>
              <a:t>               Morgan y </a:t>
            </a:r>
            <a:r>
              <a:rPr lang="pt-BR" altLang="es-ES" sz="2100" dirty="0" err="1" smtClean="0"/>
              <a:t>O´Relly</a:t>
            </a:r>
            <a:r>
              <a:rPr lang="pt-BR" altLang="es-ES" sz="2100" dirty="0" smtClean="0"/>
              <a:t> (2000)</a:t>
            </a:r>
            <a:endParaRPr lang="es-ES_tradnl" altLang="es-ES" sz="2100" dirty="0" smtClean="0"/>
          </a:p>
        </p:txBody>
      </p:sp>
      <p:sp>
        <p:nvSpPr>
          <p:cNvPr id="6" name="2 Marcador de contenido"/>
          <p:cNvSpPr txBox="1">
            <a:spLocks/>
          </p:cNvSpPr>
          <p:nvPr/>
        </p:nvSpPr>
        <p:spPr>
          <a:xfrm>
            <a:off x="6443734" y="2102073"/>
            <a:ext cx="4522076" cy="414633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smtClean="0"/>
              <a:t>Evaluación </a:t>
            </a:r>
            <a:r>
              <a:rPr lang="es-ES" dirty="0"/>
              <a:t>del trabajo de grupo</a:t>
            </a:r>
          </a:p>
          <a:p>
            <a:r>
              <a:rPr lang="es-ES" dirty="0"/>
              <a:t>Exámenes y proyectos</a:t>
            </a:r>
          </a:p>
          <a:p>
            <a:r>
              <a:rPr lang="es-ES" dirty="0"/>
              <a:t>Evaluación </a:t>
            </a:r>
            <a:r>
              <a:rPr lang="es-ES" dirty="0" smtClean="0"/>
              <a:t>automática</a:t>
            </a:r>
            <a:endParaRPr lang="es-ES" dirty="0"/>
          </a:p>
          <a:p>
            <a:r>
              <a:rPr lang="es-ES" dirty="0"/>
              <a:t>Otros tipos de evaluación en línea</a:t>
            </a:r>
          </a:p>
          <a:p>
            <a:pPr lvl="1"/>
            <a:r>
              <a:rPr lang="es-ES" dirty="0" smtClean="0"/>
              <a:t>La </a:t>
            </a:r>
            <a:r>
              <a:rPr lang="es-ES" dirty="0"/>
              <a:t>Web como recurso</a:t>
            </a:r>
          </a:p>
          <a:p>
            <a:pPr lvl="1"/>
            <a:r>
              <a:rPr lang="es-ES" dirty="0" smtClean="0"/>
              <a:t>Nuevos </a:t>
            </a:r>
            <a:r>
              <a:rPr lang="es-ES" dirty="0"/>
              <a:t>roles del estudiante</a:t>
            </a:r>
          </a:p>
          <a:p>
            <a:pPr lvl="1"/>
            <a:r>
              <a:rPr lang="es-ES" dirty="0" smtClean="0"/>
              <a:t>Sitios Web</a:t>
            </a:r>
          </a:p>
          <a:p>
            <a:pPr lvl="1"/>
            <a:r>
              <a:rPr lang="es-ES" dirty="0" smtClean="0"/>
              <a:t>Portafolios</a:t>
            </a:r>
          </a:p>
          <a:p>
            <a:pPr marL="0" indent="0">
              <a:buFont typeface="Arial" panose="020B0604020202020204" pitchFamily="34" charset="0"/>
              <a:buNone/>
            </a:pPr>
            <a:r>
              <a:rPr lang="pt-BR" altLang="es-ES" sz="2100" dirty="0" smtClean="0"/>
              <a:t>                     Weller (2002)</a:t>
            </a:r>
            <a:endParaRPr lang="es-ES_tradnl" altLang="es-ES" sz="2100" dirty="0" smtClean="0"/>
          </a:p>
        </p:txBody>
      </p:sp>
    </p:spTree>
    <p:extLst>
      <p:ext uri="{BB962C8B-B14F-4D97-AF65-F5344CB8AC3E}">
        <p14:creationId xmlns:p14="http://schemas.microsoft.com/office/powerpoint/2010/main" xmlns="" val="1318886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775202" y="2607734"/>
            <a:ext cx="6265332" cy="2709333"/>
          </a:xfrm>
        </p:spPr>
        <p:txBody>
          <a:bodyPr>
            <a:noAutofit/>
          </a:bodyPr>
          <a:lstStyle/>
          <a:p>
            <a:r>
              <a:rPr lang="es-ES" sz="6000" dirty="0" smtClean="0"/>
              <a:t>Herramientas para la evaluación en entornos virtuales</a:t>
            </a:r>
            <a:endParaRPr lang="es-ES" sz="6000" dirty="0"/>
          </a:p>
        </p:txBody>
      </p:sp>
      <p:pic>
        <p:nvPicPr>
          <p:cNvPr id="6" name="Picture 5" descr="evaluacion.jpg"/>
          <p:cNvPicPr>
            <a:picLocks noChangeAspect="1"/>
          </p:cNvPicPr>
          <p:nvPr/>
        </p:nvPicPr>
        <p:blipFill>
          <a:blip r:embed="rId2"/>
          <a:stretch>
            <a:fillRect/>
          </a:stretch>
        </p:blipFill>
        <p:spPr>
          <a:xfrm>
            <a:off x="1642533" y="1303866"/>
            <a:ext cx="3048000" cy="2286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MX" dirty="0" smtClean="0"/>
              <a:t>Contenidos</a:t>
            </a:r>
            <a:endParaRPr lang="es-MX" dirty="0"/>
          </a:p>
        </p:txBody>
      </p:sp>
      <p:sp>
        <p:nvSpPr>
          <p:cNvPr id="3" name="Marcador de contenido 2"/>
          <p:cNvSpPr>
            <a:spLocks noGrp="1"/>
          </p:cNvSpPr>
          <p:nvPr>
            <p:ph idx="1"/>
          </p:nvPr>
        </p:nvSpPr>
        <p:spPr>
          <a:xfrm>
            <a:off x="838200" y="1944548"/>
            <a:ext cx="10515600" cy="1308606"/>
          </a:xfrm>
        </p:spPr>
        <p:txBody>
          <a:bodyPr>
            <a:noAutofit/>
          </a:bodyPr>
          <a:lstStyle/>
          <a:p>
            <a:pPr marL="809625" lvl="1" indent="-457200">
              <a:spcBef>
                <a:spcPts val="1200"/>
              </a:spcBef>
              <a:spcAft>
                <a:spcPts val="200"/>
              </a:spcAft>
              <a:buSzPct val="100000"/>
              <a:buFont typeface="Wingdings" panose="05000000000000000000" pitchFamily="2" charset="2"/>
              <a:buChar char="q"/>
            </a:pPr>
            <a:r>
              <a:rPr lang="es-AR" sz="2800" dirty="0" smtClean="0"/>
              <a:t>La evaluación en los entornos virtuales de enseñanza aprendizaje. Funciones principales. </a:t>
            </a:r>
            <a:endParaRPr lang="es-ES" sz="2800" dirty="0" smtClean="0"/>
          </a:p>
          <a:p>
            <a:pPr marL="809625" lvl="1" indent="-457200">
              <a:spcBef>
                <a:spcPts val="1200"/>
              </a:spcBef>
              <a:spcAft>
                <a:spcPts val="200"/>
              </a:spcAft>
              <a:buSzPct val="100000"/>
              <a:buFont typeface="Wingdings" panose="05000000000000000000" pitchFamily="2" charset="2"/>
              <a:buChar char="q"/>
            </a:pPr>
            <a:r>
              <a:rPr lang="es-AR" sz="2800" dirty="0" smtClean="0"/>
              <a:t>Sistema de evaluación. </a:t>
            </a:r>
            <a:endParaRPr lang="es-ES" sz="2800" dirty="0" smtClean="0"/>
          </a:p>
          <a:p>
            <a:pPr marL="809625" lvl="1" indent="-457200">
              <a:spcBef>
                <a:spcPts val="1200"/>
              </a:spcBef>
              <a:spcAft>
                <a:spcPts val="200"/>
              </a:spcAft>
              <a:buSzPct val="100000"/>
              <a:buFont typeface="Wingdings" panose="05000000000000000000" pitchFamily="2" charset="2"/>
              <a:buChar char="q"/>
            </a:pPr>
            <a:r>
              <a:rPr lang="es-AR" sz="2800" dirty="0" smtClean="0"/>
              <a:t>Herramientas tecnológicas. Rúbricas para la evaluación. Cuestionario. Encuestas predeterminadas y personalizadas.</a:t>
            </a:r>
            <a:endParaRPr lang="es-ES" sz="2800" dirty="0" smtClean="0"/>
          </a:p>
          <a:p>
            <a:pPr marL="809625" lvl="1" indent="-457200">
              <a:spcBef>
                <a:spcPts val="1200"/>
              </a:spcBef>
              <a:spcAft>
                <a:spcPts val="200"/>
              </a:spcAft>
              <a:buSzPct val="100000"/>
              <a:buFont typeface="Wingdings" panose="05000000000000000000" pitchFamily="2" charset="2"/>
              <a:buChar char="q"/>
            </a:pPr>
            <a:endParaRPr lang="es-ES" sz="2800" b="1" dirty="0" smtClean="0"/>
          </a:p>
          <a:p>
            <a:pPr marL="809625" indent="-457200">
              <a:buNone/>
            </a:pPr>
            <a:endParaRPr lang="es-MX" sz="2800" dirty="0" smtClean="0"/>
          </a:p>
          <a:p>
            <a:endParaRPr lang="es-MX" sz="2800" dirty="0"/>
          </a:p>
        </p:txBody>
      </p:sp>
      <p:sp>
        <p:nvSpPr>
          <p:cNvPr id="5" name="Marcador de contenido 2"/>
          <p:cNvSpPr txBox="1">
            <a:spLocks/>
          </p:cNvSpPr>
          <p:nvPr/>
        </p:nvSpPr>
        <p:spPr>
          <a:xfrm>
            <a:off x="855785" y="4007547"/>
            <a:ext cx="10515600" cy="1531606"/>
          </a:xfrm>
          <a:prstGeom prst="rect">
            <a:avLst/>
          </a:prstGeom>
        </p:spPr>
        <p:txBody>
          <a:bodyPr vert="horz" lIns="0" tIns="45720" rIns="0" bIns="45720" rtlCol="0">
            <a:normAutofit/>
          </a:bodyPr>
          <a:lstStyle/>
          <a:p>
            <a:pPr marL="809625" lvl="1" indent="-457200">
              <a:lnSpc>
                <a:spcPct val="90000"/>
              </a:lnSpc>
              <a:spcBef>
                <a:spcPts val="1200"/>
              </a:spcBef>
              <a:spcAft>
                <a:spcPts val="200"/>
              </a:spcAft>
              <a:buClr>
                <a:schemeClr val="accent1"/>
              </a:buClr>
              <a:buSzPct val="100000"/>
              <a:buFont typeface="Wingdings" panose="05000000000000000000" pitchFamily="2" charset="2"/>
              <a:buChar char="q"/>
            </a:pPr>
            <a:endParaRPr lang="es-MX" sz="2800" dirty="0">
              <a:solidFill>
                <a:schemeClr val="tx1">
                  <a:lumMod val="75000"/>
                  <a:lumOff val="25000"/>
                </a:schemeClr>
              </a:solidFill>
            </a:endParaRPr>
          </a:p>
        </p:txBody>
      </p:sp>
    </p:spTree>
    <p:extLst>
      <p:ext uri="{BB962C8B-B14F-4D97-AF65-F5344CB8AC3E}">
        <p14:creationId xmlns="" xmlns:p14="http://schemas.microsoft.com/office/powerpoint/2010/main" val="1223976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2133600" y="287338"/>
            <a:ext cx="10058400" cy="1449387"/>
          </a:xfrm>
        </p:spPr>
        <p:txBody>
          <a:bodyPr/>
          <a:lstStyle/>
          <a:p>
            <a:r>
              <a:rPr lang="es-ES" altLang="es-ES" b="1" dirty="0" smtClean="0"/>
              <a:t>Actividades en el Aula Virtual</a:t>
            </a:r>
            <a:r>
              <a:rPr lang="es-ES_tradnl" altLang="es-ES" b="1" dirty="0" smtClean="0">
                <a:solidFill>
                  <a:srgbClr val="006600"/>
                </a:solidFill>
              </a:rPr>
              <a:t/>
            </a:r>
            <a:br>
              <a:rPr lang="es-ES_tradnl" altLang="es-ES" b="1" dirty="0" smtClean="0">
                <a:solidFill>
                  <a:srgbClr val="006600"/>
                </a:solidFill>
              </a:rPr>
            </a:br>
            <a:endParaRPr lang="es-ES" dirty="0"/>
          </a:p>
        </p:txBody>
      </p:sp>
      <p:sp>
        <p:nvSpPr>
          <p:cNvPr id="3" name="Retângulo 2"/>
          <p:cNvSpPr/>
          <p:nvPr/>
        </p:nvSpPr>
        <p:spPr>
          <a:xfrm>
            <a:off x="1213419" y="1629073"/>
            <a:ext cx="4414347"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defRPr/>
            </a:pPr>
            <a:r>
              <a:rPr lang="es-ES_tradnl" sz="2400" b="1" dirty="0" smtClean="0"/>
              <a:t>Individuales</a:t>
            </a:r>
          </a:p>
          <a:p>
            <a:pPr marL="285750" indent="-285750">
              <a:buFont typeface="Arial" panose="020B0604020202020204" pitchFamily="34" charset="0"/>
              <a:buChar char="•"/>
              <a:defRPr/>
            </a:pPr>
            <a:r>
              <a:rPr lang="es-ES_tradnl" sz="2400" dirty="0" smtClean="0"/>
              <a:t>Tareas</a:t>
            </a:r>
          </a:p>
          <a:p>
            <a:pPr marL="285750" indent="-285750">
              <a:buFont typeface="Arial" panose="020B0604020202020204" pitchFamily="34" charset="0"/>
              <a:buChar char="•"/>
              <a:defRPr/>
            </a:pPr>
            <a:r>
              <a:rPr lang="es-ES_tradnl" sz="2400" dirty="0" smtClean="0"/>
              <a:t>Cuestionarios</a:t>
            </a:r>
          </a:p>
          <a:p>
            <a:pPr marL="285750" indent="-285750">
              <a:buFont typeface="Arial" panose="020B0604020202020204" pitchFamily="34" charset="0"/>
              <a:buChar char="•"/>
              <a:defRPr/>
            </a:pPr>
            <a:r>
              <a:rPr lang="es-ES_tradnl" sz="2400" dirty="0" smtClean="0"/>
              <a:t>Encuestas</a:t>
            </a:r>
          </a:p>
          <a:p>
            <a:pPr marL="285750" indent="-285750">
              <a:buFont typeface="Arial" panose="020B0604020202020204" pitchFamily="34" charset="0"/>
              <a:buChar char="•"/>
              <a:defRPr/>
            </a:pPr>
            <a:r>
              <a:rPr lang="es-ES_tradnl" sz="2400" dirty="0" smtClean="0"/>
              <a:t>Encuestas predeterminadas</a:t>
            </a:r>
          </a:p>
          <a:p>
            <a:pPr marL="285750" lvl="1" indent="-285750">
              <a:buFont typeface="Arial" panose="020B0604020202020204" pitchFamily="34" charset="0"/>
              <a:buChar char="•"/>
              <a:defRPr/>
            </a:pPr>
            <a:r>
              <a:rPr lang="es-ES_tradnl" sz="2400" dirty="0" smtClean="0"/>
              <a:t>Lección</a:t>
            </a:r>
          </a:p>
          <a:p>
            <a:pPr marL="285750" lvl="1" indent="-285750">
              <a:buFont typeface="Arial" panose="020B0604020202020204" pitchFamily="34" charset="0"/>
              <a:buChar char="•"/>
              <a:defRPr/>
            </a:pPr>
            <a:r>
              <a:rPr lang="es-ES_tradnl" sz="2400" dirty="0" smtClean="0"/>
              <a:t>Blog (individual) </a:t>
            </a:r>
          </a:p>
          <a:p>
            <a:pPr marL="285750" lvl="1" indent="-285750">
              <a:buFont typeface="Arial" panose="020B0604020202020204" pitchFamily="34" charset="0"/>
              <a:buChar char="•"/>
              <a:defRPr/>
            </a:pPr>
            <a:r>
              <a:rPr lang="es-ES_tradnl" sz="2400" dirty="0" err="1" smtClean="0"/>
              <a:t>Hotpotatoes</a:t>
            </a:r>
            <a:endParaRPr lang="es-ES_tradnl" sz="2400" dirty="0" smtClean="0"/>
          </a:p>
          <a:p>
            <a:pPr marL="285750" lvl="1" indent="-285750">
              <a:buFont typeface="Arial" panose="020B0604020202020204" pitchFamily="34" charset="0"/>
              <a:buChar char="•"/>
              <a:defRPr/>
            </a:pPr>
            <a:r>
              <a:rPr lang="es-ES_tradnl" sz="2400" dirty="0" smtClean="0"/>
              <a:t>Mapas mentales</a:t>
            </a:r>
          </a:p>
          <a:p>
            <a:pPr marL="285750" lvl="1" indent="-285750">
              <a:buFont typeface="Arial" panose="020B0604020202020204" pitchFamily="34" charset="0"/>
              <a:buChar char="•"/>
              <a:defRPr/>
            </a:pPr>
            <a:r>
              <a:rPr lang="es-ES_tradnl" sz="2400" dirty="0" smtClean="0"/>
              <a:t>Wiki (individual)</a:t>
            </a:r>
            <a:endParaRPr lang="es-ES_tradnl" dirty="0"/>
          </a:p>
        </p:txBody>
      </p:sp>
      <p:sp>
        <p:nvSpPr>
          <p:cNvPr id="8" name="Retângulo 7"/>
          <p:cNvSpPr/>
          <p:nvPr/>
        </p:nvSpPr>
        <p:spPr>
          <a:xfrm>
            <a:off x="6498271" y="1655010"/>
            <a:ext cx="3622564" cy="36009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defRPr/>
            </a:pPr>
            <a:r>
              <a:rPr lang="es-ES_tradnl" sz="2400" b="1" dirty="0" smtClean="0"/>
              <a:t>Grupales</a:t>
            </a:r>
          </a:p>
          <a:p>
            <a:pPr marL="285750" indent="-285750">
              <a:buFont typeface="Arial" panose="020B0604020202020204" pitchFamily="34" charset="0"/>
              <a:buChar char="•"/>
              <a:defRPr/>
            </a:pPr>
            <a:r>
              <a:rPr lang="es-ES_tradnl" sz="2400" dirty="0" smtClean="0"/>
              <a:t>Foros</a:t>
            </a:r>
          </a:p>
          <a:p>
            <a:pPr marL="285750" indent="-285750">
              <a:buFont typeface="Arial" panose="020B0604020202020204" pitchFamily="34" charset="0"/>
              <a:buChar char="•"/>
              <a:defRPr/>
            </a:pPr>
            <a:r>
              <a:rPr lang="es-ES_tradnl" sz="2400" dirty="0" smtClean="0"/>
              <a:t>Wiki (tipo colaborativa)</a:t>
            </a:r>
          </a:p>
          <a:p>
            <a:pPr marL="285750" indent="-285750">
              <a:buFont typeface="Arial" panose="020B0604020202020204" pitchFamily="34" charset="0"/>
              <a:buChar char="•"/>
              <a:defRPr/>
            </a:pPr>
            <a:r>
              <a:rPr lang="es-ES_tradnl" sz="2400" dirty="0" smtClean="0"/>
              <a:t>Base de Datos</a:t>
            </a:r>
          </a:p>
          <a:p>
            <a:pPr marL="285750" indent="-285750">
              <a:buFont typeface="Arial" panose="020B0604020202020204" pitchFamily="34" charset="0"/>
              <a:buChar char="•"/>
              <a:defRPr/>
            </a:pPr>
            <a:r>
              <a:rPr lang="es-ES_tradnl" sz="2400" dirty="0" smtClean="0"/>
              <a:t>Glosario</a:t>
            </a:r>
          </a:p>
          <a:p>
            <a:pPr marL="285750" indent="-285750">
              <a:buFont typeface="Arial" panose="020B0604020202020204" pitchFamily="34" charset="0"/>
              <a:buChar char="•"/>
              <a:defRPr/>
            </a:pPr>
            <a:r>
              <a:rPr lang="es-ES_tradnl" sz="2400" dirty="0" smtClean="0"/>
              <a:t> Blog (del curso)</a:t>
            </a:r>
          </a:p>
          <a:p>
            <a:pPr marL="285750" indent="-285750">
              <a:buFont typeface="Arial" panose="020B0604020202020204" pitchFamily="34" charset="0"/>
              <a:buChar char="•"/>
              <a:defRPr/>
            </a:pPr>
            <a:r>
              <a:rPr lang="es-ES_tradnl" sz="2400" dirty="0" smtClean="0"/>
              <a:t>Mapas mentales</a:t>
            </a:r>
          </a:p>
          <a:p>
            <a:pPr marL="285750" indent="-285750">
              <a:buFont typeface="Arial" panose="020B0604020202020204" pitchFamily="34" charset="0"/>
              <a:buChar char="•"/>
              <a:defRPr/>
            </a:pPr>
            <a:r>
              <a:rPr lang="es-ES_tradnl" sz="2400" dirty="0" smtClean="0"/>
              <a:t>Taller</a:t>
            </a:r>
          </a:p>
          <a:p>
            <a:pPr marL="285750" indent="-285750">
              <a:buFont typeface="Arial" panose="020B0604020202020204" pitchFamily="34" charset="0"/>
              <a:buChar char="•"/>
              <a:defRPr/>
            </a:pPr>
            <a:endParaRPr lang="es-ES_tradnl" dirty="0" smtClean="0"/>
          </a:p>
          <a:p>
            <a:pPr marL="285750" indent="-285750">
              <a:buFont typeface="Arial" panose="020B0604020202020204" pitchFamily="34" charset="0"/>
              <a:buChar char="•"/>
              <a:defRPr/>
            </a:pPr>
            <a:endParaRPr lang="es-ES_tradnl" dirty="0"/>
          </a:p>
        </p:txBody>
      </p:sp>
      <p:pic>
        <p:nvPicPr>
          <p:cNvPr id="7" name="Picture 2" descr="Resultado de imagen para evaluació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17863" y="4407816"/>
            <a:ext cx="2648607" cy="1440181"/>
          </a:xfrm>
          <a:prstGeom prst="rect">
            <a:avLst/>
          </a:prstGeom>
          <a:extLst>
            <a:ext uri="{909E8E84-426E-40DD-AFC4-6F175D3DCCD1}">
              <a14:hiddenFill xmlns:a14="http://schemas.microsoft.com/office/drawing/2010/main" xmlns="">
                <a:solidFill>
                  <a:srgbClr val="FFFFFF"/>
                </a:solidFill>
              </a14:hiddenFill>
            </a:ext>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xmlns="" val="1036269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rotWithShape="1">
          <a:blip r:embed="rId3"/>
          <a:srcRect l="27983" t="12712" r="28355" b="8686"/>
          <a:stretch/>
        </p:blipFill>
        <p:spPr bwMode="auto">
          <a:xfrm>
            <a:off x="6517579" y="483475"/>
            <a:ext cx="4626084" cy="5297213"/>
          </a:xfrm>
          <a:prstGeom prst="rect">
            <a:avLst/>
          </a:prstGeom>
          <a:ln>
            <a:noFill/>
          </a:ln>
          <a:extLst>
            <a:ext uri="{53640926-AAD7-44D8-BBD7-CCE9431645EC}">
              <a14:shadowObscured xmlns:a14="http://schemas.microsoft.com/office/drawing/2010/main" xmlns=""/>
            </a:ext>
          </a:extLst>
        </p:spPr>
      </p:pic>
      <p:sp>
        <p:nvSpPr>
          <p:cNvPr id="3" name="Seta para a esquerda 2"/>
          <p:cNvSpPr/>
          <p:nvPr/>
        </p:nvSpPr>
        <p:spPr>
          <a:xfrm>
            <a:off x="5002803" y="2249619"/>
            <a:ext cx="1711084" cy="31215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aixaDeTexto 5"/>
          <p:cNvSpPr txBox="1"/>
          <p:nvPr/>
        </p:nvSpPr>
        <p:spPr>
          <a:xfrm>
            <a:off x="254001" y="1862755"/>
            <a:ext cx="5825066" cy="3785652"/>
          </a:xfrm>
          <a:prstGeom prst="rect">
            <a:avLst/>
          </a:prstGeom>
          <a:noFill/>
        </p:spPr>
        <p:txBody>
          <a:bodyPr wrap="square" rtlCol="0">
            <a:spAutoFit/>
          </a:bodyPr>
          <a:lstStyle/>
          <a:p>
            <a:r>
              <a:rPr lang="es-ES" sz="2400" dirty="0" smtClean="0"/>
              <a:t>Son una de las actividades evaluativas  más frecuentes .</a:t>
            </a:r>
          </a:p>
          <a:p>
            <a:r>
              <a:rPr lang="es-ES" sz="2400" dirty="0" smtClean="0"/>
              <a:t>Las tareas permiten:</a:t>
            </a:r>
          </a:p>
          <a:p>
            <a:pPr marL="285750" indent="-285750">
              <a:buFont typeface="Arial" panose="020B0604020202020204" pitchFamily="34" charset="0"/>
              <a:buChar char="•"/>
            </a:pPr>
            <a:r>
              <a:rPr lang="es-ES" sz="2400" dirty="0" smtClean="0"/>
              <a:t>Respuestas en línea.</a:t>
            </a:r>
          </a:p>
          <a:p>
            <a:pPr marL="285750" indent="-285750">
              <a:buFont typeface="Arial" panose="020B0604020202020204" pitchFamily="34" charset="0"/>
              <a:buChar char="•"/>
            </a:pPr>
            <a:r>
              <a:rPr lang="es-ES" sz="2400" dirty="0" smtClean="0"/>
              <a:t>Envío de documentos una o más veces.</a:t>
            </a:r>
          </a:p>
          <a:p>
            <a:pPr marL="285750" indent="-285750">
              <a:buFont typeface="Arial" panose="020B0604020202020204" pitchFamily="34" charset="0"/>
              <a:buChar char="•"/>
            </a:pPr>
            <a:r>
              <a:rPr lang="es-ES" sz="2400" dirty="0" smtClean="0"/>
              <a:t>Comentarios a los envíos .</a:t>
            </a:r>
          </a:p>
          <a:p>
            <a:endParaRPr lang="es-ES" sz="2400" dirty="0"/>
          </a:p>
          <a:p>
            <a:r>
              <a:rPr lang="es-ES" sz="2400" dirty="0" smtClean="0"/>
              <a:t>Existen en las tareas las opciones de: </a:t>
            </a:r>
          </a:p>
          <a:p>
            <a:pPr marL="285750" indent="-285750">
              <a:buFont typeface="Arial" panose="020B0604020202020204" pitchFamily="34" charset="0"/>
              <a:buChar char="•"/>
            </a:pPr>
            <a:r>
              <a:rPr lang="es-ES" sz="2400" dirty="0" smtClean="0"/>
              <a:t>Guía de evaluación </a:t>
            </a:r>
          </a:p>
          <a:p>
            <a:pPr marL="285750" indent="-285750">
              <a:buFont typeface="Arial" panose="020B0604020202020204" pitchFamily="34" charset="0"/>
              <a:buChar char="•"/>
            </a:pPr>
            <a:r>
              <a:rPr lang="es-ES" sz="2400" dirty="0" smtClean="0"/>
              <a:t>Rúbricas</a:t>
            </a:r>
          </a:p>
        </p:txBody>
      </p:sp>
      <p:sp>
        <p:nvSpPr>
          <p:cNvPr id="7" name="CaixaDeTexto 6"/>
          <p:cNvSpPr txBox="1"/>
          <p:nvPr/>
        </p:nvSpPr>
        <p:spPr>
          <a:xfrm>
            <a:off x="607264" y="986786"/>
            <a:ext cx="5444359"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4000" dirty="0" err="1" smtClean="0">
                <a:solidFill>
                  <a:srgbClr val="38A824"/>
                </a:solidFill>
              </a:rPr>
              <a:t>Opciones</a:t>
            </a:r>
            <a:r>
              <a:rPr lang="pt-BR" sz="4000" dirty="0" smtClean="0">
                <a:solidFill>
                  <a:srgbClr val="38A824"/>
                </a:solidFill>
              </a:rPr>
              <a:t> de </a:t>
            </a:r>
            <a:r>
              <a:rPr lang="pt-BR" sz="4000" dirty="0" err="1" smtClean="0">
                <a:solidFill>
                  <a:srgbClr val="38A824"/>
                </a:solidFill>
              </a:rPr>
              <a:t>Tarea</a:t>
            </a:r>
            <a:r>
              <a:rPr lang="pt-BR" sz="4000" dirty="0" smtClean="0">
                <a:solidFill>
                  <a:srgbClr val="38A824"/>
                </a:solidFill>
              </a:rPr>
              <a:t>:</a:t>
            </a:r>
            <a:endParaRPr lang="es-ES" sz="4000" dirty="0">
              <a:solidFill>
                <a:srgbClr val="38A824"/>
              </a:solidFill>
            </a:endParaRPr>
          </a:p>
        </p:txBody>
      </p:sp>
    </p:spTree>
    <p:extLst>
      <p:ext uri="{BB962C8B-B14F-4D97-AF65-F5344CB8AC3E}">
        <p14:creationId xmlns:p14="http://schemas.microsoft.com/office/powerpoint/2010/main" xmlns="" val="3577564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925710" y="254000"/>
            <a:ext cx="4385758" cy="491071"/>
          </a:xfrm>
          <a:ln>
            <a:noFill/>
          </a:ln>
        </p:spPr>
        <p:txBody>
          <a:bodyPr>
            <a:normAutofit/>
          </a:bodyPr>
          <a:lstStyle/>
          <a:p>
            <a:r>
              <a:rPr lang="pt-BR" sz="2800" b="1" i="1" dirty="0" err="1" smtClean="0">
                <a:solidFill>
                  <a:schemeClr val="tx1">
                    <a:lumMod val="50000"/>
                    <a:lumOff val="50000"/>
                  </a:schemeClr>
                </a:solidFill>
              </a:rPr>
              <a:t>Pasos</a:t>
            </a:r>
            <a:r>
              <a:rPr lang="pt-BR" sz="2800" b="1" i="1" dirty="0" smtClean="0">
                <a:solidFill>
                  <a:schemeClr val="tx1">
                    <a:lumMod val="50000"/>
                    <a:lumOff val="50000"/>
                  </a:schemeClr>
                </a:solidFill>
              </a:rPr>
              <a:t> para </a:t>
            </a:r>
            <a:r>
              <a:rPr lang="pt-BR" sz="2800" b="1" i="1" dirty="0" err="1" smtClean="0">
                <a:solidFill>
                  <a:schemeClr val="tx1">
                    <a:lumMod val="50000"/>
                    <a:lumOff val="50000"/>
                  </a:schemeClr>
                </a:solidFill>
              </a:rPr>
              <a:t>crear</a:t>
            </a:r>
            <a:r>
              <a:rPr lang="pt-BR" sz="2800" b="1" i="1" dirty="0" smtClean="0">
                <a:solidFill>
                  <a:schemeClr val="tx1">
                    <a:lumMod val="50000"/>
                    <a:lumOff val="50000"/>
                  </a:schemeClr>
                </a:solidFill>
              </a:rPr>
              <a:t> una </a:t>
            </a:r>
            <a:r>
              <a:rPr lang="pt-BR" sz="2800" b="1" i="1" dirty="0" err="1" smtClean="0">
                <a:solidFill>
                  <a:schemeClr val="tx1">
                    <a:lumMod val="50000"/>
                    <a:lumOff val="50000"/>
                  </a:schemeClr>
                </a:solidFill>
              </a:rPr>
              <a:t>Rúbrica</a:t>
            </a:r>
            <a:endParaRPr lang="es-ES" sz="2800" b="1" i="1" dirty="0">
              <a:solidFill>
                <a:schemeClr val="tx1">
                  <a:lumMod val="50000"/>
                  <a:lumOff val="50000"/>
                </a:schemeClr>
              </a:solidFill>
            </a:endParaRPr>
          </a:p>
        </p:txBody>
      </p:sp>
      <p:graphicFrame>
        <p:nvGraphicFramePr>
          <p:cNvPr id="7" name="Espaço Reservado para Conteúdo 6"/>
          <p:cNvGraphicFramePr>
            <a:graphicFrameLocks noGrp="1"/>
          </p:cNvGraphicFramePr>
          <p:nvPr>
            <p:ph idx="4294967295"/>
            <p:extLst>
              <p:ext uri="{D42A27DB-BD31-4B8C-83A1-F6EECF244321}">
                <p14:modId xmlns:p14="http://schemas.microsoft.com/office/powerpoint/2010/main" xmlns="" val="957845149"/>
              </p:ext>
            </p:extLst>
          </p:nvPr>
        </p:nvGraphicFramePr>
        <p:xfrm>
          <a:off x="4440733" y="598479"/>
          <a:ext cx="9461500" cy="587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CaixaDeTexto 19"/>
          <p:cNvSpPr txBox="1"/>
          <p:nvPr/>
        </p:nvSpPr>
        <p:spPr>
          <a:xfrm>
            <a:off x="10073564" y="5898050"/>
            <a:ext cx="1762820" cy="369332"/>
          </a:xfrm>
          <a:prstGeom prst="rect">
            <a:avLst/>
          </a:prstGeom>
          <a:noFill/>
        </p:spPr>
        <p:txBody>
          <a:bodyPr wrap="square" rtlCol="0">
            <a:spAutoFit/>
          </a:bodyPr>
          <a:lstStyle/>
          <a:p>
            <a:r>
              <a:rPr lang="pt-BR" dirty="0" err="1" smtClean="0"/>
              <a:t>Malini</a:t>
            </a:r>
            <a:r>
              <a:rPr lang="pt-BR" dirty="0" smtClean="0"/>
              <a:t>  (2010)</a:t>
            </a:r>
            <a:endParaRPr lang="es-ES" dirty="0"/>
          </a:p>
        </p:txBody>
      </p:sp>
      <p:sp>
        <p:nvSpPr>
          <p:cNvPr id="5" name="TextBox 4"/>
          <p:cNvSpPr txBox="1"/>
          <p:nvPr/>
        </p:nvSpPr>
        <p:spPr>
          <a:xfrm>
            <a:off x="338667" y="1016006"/>
            <a:ext cx="6146799" cy="5309146"/>
          </a:xfrm>
          <a:prstGeom prst="rect">
            <a:avLst/>
          </a:prstGeom>
          <a:noFill/>
        </p:spPr>
        <p:txBody>
          <a:bodyPr wrap="square" rtlCol="0">
            <a:spAutoFit/>
          </a:bodyPr>
          <a:lstStyle/>
          <a:p>
            <a:pPr>
              <a:spcBef>
                <a:spcPts val="600"/>
              </a:spcBef>
              <a:spcAft>
                <a:spcPts val="1200"/>
              </a:spcAft>
              <a:buClr>
                <a:srgbClr val="63A537"/>
              </a:buClr>
              <a:buFont typeface="Wingdings" pitchFamily="2" charset="2"/>
              <a:buChar char="ü"/>
            </a:pPr>
            <a:r>
              <a:rPr lang="es-ES" sz="2100" dirty="0" smtClean="0"/>
              <a:t>Permite gestionar y sistematizar el proceso evaluativo, facilitan la descripción de los criterios a seguir para valorar el trabajo realizado. </a:t>
            </a:r>
          </a:p>
          <a:p>
            <a:pPr>
              <a:spcBef>
                <a:spcPts val="600"/>
              </a:spcBef>
              <a:spcAft>
                <a:spcPts val="1200"/>
              </a:spcAft>
              <a:buClr>
                <a:srgbClr val="63A537"/>
              </a:buClr>
              <a:buFont typeface="Wingdings" pitchFamily="2" charset="2"/>
              <a:buChar char="ü"/>
            </a:pPr>
            <a:r>
              <a:rPr lang="es-ES" sz="2100" dirty="0" smtClean="0"/>
              <a:t>Se utiliza para valorar distintos tipos de productos, competencias y habilidades adquiridas por los estudiantes, proyectos, presentaciones digitales, trabajos grupales...</a:t>
            </a:r>
          </a:p>
          <a:p>
            <a:pPr>
              <a:spcBef>
                <a:spcPts val="600"/>
              </a:spcBef>
              <a:spcAft>
                <a:spcPts val="1200"/>
              </a:spcAft>
              <a:buClr>
                <a:srgbClr val="63A537"/>
              </a:buClr>
              <a:buFont typeface="Wingdings" pitchFamily="2" charset="2"/>
              <a:buChar char="ü"/>
            </a:pPr>
            <a:r>
              <a:rPr lang="es-ES" sz="2100" dirty="0" smtClean="0"/>
              <a:t>Contiene elementos a evaluar y en cada uno de ellos se describen los niveles.</a:t>
            </a:r>
          </a:p>
          <a:p>
            <a:pPr>
              <a:spcBef>
                <a:spcPts val="600"/>
              </a:spcBef>
              <a:spcAft>
                <a:spcPts val="1200"/>
              </a:spcAft>
              <a:buClr>
                <a:srgbClr val="63A537"/>
              </a:buClr>
              <a:buFont typeface="Wingdings" pitchFamily="2" charset="2"/>
              <a:buChar char="ü"/>
            </a:pPr>
            <a:r>
              <a:rPr lang="es-ES" sz="2100" dirty="0" smtClean="0"/>
              <a:t>Es precisa para valorar las competencias y habilidades adquiridas por los estudiantes al concluir su proceso formativo a través de un conjunto de criterios que reflejan diferentes niveles de logro de una manera clara y explícita.  </a:t>
            </a:r>
            <a:endParaRPr lang="es-ES" sz="2100" dirty="0"/>
          </a:p>
        </p:txBody>
      </p:sp>
      <p:sp>
        <p:nvSpPr>
          <p:cNvPr id="6" name="AutoShape 2"/>
          <p:cNvSpPr txBox="1">
            <a:spLocks noChangeArrowheads="1"/>
          </p:cNvSpPr>
          <p:nvPr/>
        </p:nvSpPr>
        <p:spPr>
          <a:xfrm>
            <a:off x="592667" y="336210"/>
            <a:ext cx="1998134" cy="662858"/>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ES" sz="4000" b="1" dirty="0" smtClean="0">
                <a:solidFill>
                  <a:schemeClr val="bg1"/>
                </a:solidFill>
              </a:rPr>
              <a:t>Rúbrica</a:t>
            </a:r>
            <a:endParaRPr lang="es-ES" altLang="es-ES" sz="4000" b="1" dirty="0">
              <a:solidFill>
                <a:schemeClr val="bg1"/>
              </a:solidFill>
            </a:endParaRPr>
          </a:p>
        </p:txBody>
      </p:sp>
      <p:sp>
        <p:nvSpPr>
          <p:cNvPr id="8" name="TextBox 7"/>
          <p:cNvSpPr txBox="1"/>
          <p:nvPr/>
        </p:nvSpPr>
        <p:spPr>
          <a:xfrm>
            <a:off x="3657602" y="6062133"/>
            <a:ext cx="2857962" cy="369332"/>
          </a:xfrm>
          <a:prstGeom prst="rect">
            <a:avLst/>
          </a:prstGeom>
          <a:noFill/>
        </p:spPr>
        <p:txBody>
          <a:bodyPr wrap="none" rtlCol="0">
            <a:spAutoFit/>
          </a:bodyPr>
          <a:lstStyle/>
          <a:p>
            <a:r>
              <a:rPr lang="es-ES" dirty="0" smtClean="0"/>
              <a:t>Lezcano L, </a:t>
            </a:r>
            <a:r>
              <a:rPr lang="es-ES" dirty="0" err="1" smtClean="0"/>
              <a:t>Vilanova</a:t>
            </a:r>
            <a:r>
              <a:rPr lang="es-ES" dirty="0" smtClean="0"/>
              <a:t> G (2017)</a:t>
            </a:r>
            <a:endParaRPr lang="es-ES" dirty="0"/>
          </a:p>
        </p:txBody>
      </p:sp>
    </p:spTree>
    <p:extLst>
      <p:ext uri="{BB962C8B-B14F-4D97-AF65-F5344CB8AC3E}">
        <p14:creationId xmlns:p14="http://schemas.microsoft.com/office/powerpoint/2010/main" xmlns="" val="2273408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000" dirty="0" smtClean="0"/>
              <a:t>Evaluación del rendimiento de los estudiantes</a:t>
            </a:r>
            <a:endParaRPr lang="es-ES" sz="7200" dirty="0"/>
          </a:p>
        </p:txBody>
      </p:sp>
      <p:sp>
        <p:nvSpPr>
          <p:cNvPr id="3" name="2 Marcador de contenido"/>
          <p:cNvSpPr>
            <a:spLocks noGrp="1"/>
          </p:cNvSpPr>
          <p:nvPr>
            <p:ph idx="1"/>
          </p:nvPr>
        </p:nvSpPr>
        <p:spPr>
          <a:xfrm>
            <a:off x="628652" y="1909277"/>
            <a:ext cx="11197167" cy="4799012"/>
          </a:xfrm>
        </p:spPr>
        <p:txBody>
          <a:bodyPr>
            <a:normAutofit/>
          </a:bodyPr>
          <a:lstStyle/>
          <a:p>
            <a:pPr>
              <a:buNone/>
            </a:pPr>
            <a:r>
              <a:rPr lang="es-MX" sz="2800" b="1" dirty="0" smtClean="0"/>
              <a:t>Para las Lecturas:</a:t>
            </a:r>
            <a:endParaRPr lang="es-ES" sz="2800" dirty="0" smtClean="0"/>
          </a:p>
          <a:p>
            <a:pPr marL="457200" indent="-304800">
              <a:buFont typeface="Wingdings 2" pitchFamily="18" charset="2"/>
              <a:buChar char="P"/>
            </a:pPr>
            <a:r>
              <a:rPr lang="es-MX" sz="2800" dirty="0" smtClean="0"/>
              <a:t>Capacidad para identificar ejes temáticos fundamentales</a:t>
            </a:r>
            <a:endParaRPr lang="es-ES" sz="2800" dirty="0" smtClean="0"/>
          </a:p>
          <a:p>
            <a:pPr marL="457200" indent="-304800">
              <a:buFont typeface="Wingdings 2" pitchFamily="18" charset="2"/>
              <a:buChar char="P"/>
            </a:pPr>
            <a:r>
              <a:rPr lang="es-MX" sz="2800" dirty="0" smtClean="0"/>
              <a:t>Vinculación con los problemas de la práctica</a:t>
            </a:r>
            <a:endParaRPr lang="es-ES" sz="2800" dirty="0" smtClean="0"/>
          </a:p>
          <a:p>
            <a:pPr marL="457200" indent="-304800">
              <a:buFont typeface="Wingdings 2" pitchFamily="18" charset="2"/>
              <a:buChar char="P"/>
            </a:pPr>
            <a:r>
              <a:rPr lang="es-MX" sz="2800" dirty="0" smtClean="0"/>
              <a:t>Desafíos a encarar por el participante en su contexto de trabajo</a:t>
            </a:r>
            <a:endParaRPr lang="es-ES" sz="2800" dirty="0" smtClean="0"/>
          </a:p>
          <a:p>
            <a:pPr marL="457200" indent="-304800">
              <a:buFont typeface="Wingdings 2" pitchFamily="18" charset="2"/>
              <a:buChar char="P"/>
            </a:pPr>
            <a:r>
              <a:rPr lang="es-MX" sz="2800" dirty="0" smtClean="0"/>
              <a:t>Reconocimiento de los nuevos aportes de la bibliografía a su formación y desempeño</a:t>
            </a:r>
            <a:endParaRPr lang="es-ES" sz="2800" dirty="0" smtClean="0"/>
          </a:p>
          <a:p>
            <a:pPr marL="457200" indent="-304800">
              <a:buFont typeface="Wingdings 2" pitchFamily="18" charset="2"/>
              <a:buChar char="P"/>
            </a:pPr>
            <a:r>
              <a:rPr lang="es-MX" sz="2800" dirty="0" smtClean="0"/>
              <a:t>Temas o problemas que quedan pendientes, etc.</a:t>
            </a:r>
            <a:endParaRPr lang="es-ES" sz="2800" dirty="0" smtClean="0"/>
          </a:p>
          <a:p>
            <a:endParaRPr lang="es-ES" sz="2800" dirty="0" smtClean="0"/>
          </a:p>
          <a:p>
            <a:endParaRPr lang="es-ES" sz="2800" dirty="0"/>
          </a:p>
        </p:txBody>
      </p:sp>
      <p:sp>
        <p:nvSpPr>
          <p:cNvPr id="5" name="4 CuadroTexto"/>
          <p:cNvSpPr txBox="1"/>
          <p:nvPr/>
        </p:nvSpPr>
        <p:spPr>
          <a:xfrm>
            <a:off x="425304" y="5893244"/>
            <a:ext cx="7160871" cy="369332"/>
          </a:xfrm>
          <a:prstGeom prst="rect">
            <a:avLst/>
          </a:prstGeom>
          <a:noFill/>
        </p:spPr>
        <p:txBody>
          <a:bodyPr wrap="none" rtlCol="0">
            <a:spAutoFit/>
          </a:bodyPr>
          <a:lstStyle/>
          <a:p>
            <a:r>
              <a:rPr lang="es-ES" dirty="0" smtClean="0"/>
              <a:t>Basado en el Enfoque Educativo del Campus Virtual de Salud Pública. 2009</a:t>
            </a:r>
            <a:endParaRPr lang="es-E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MX" sz="2400" b="1" dirty="0" smtClean="0"/>
              <a:t>Para las Tareas/Ejercicios:</a:t>
            </a:r>
            <a:endParaRPr lang="es-ES" sz="2400" dirty="0" smtClean="0"/>
          </a:p>
          <a:p>
            <a:pPr marL="236538" lvl="0" indent="-236538">
              <a:buFont typeface="Wingdings 2" pitchFamily="18" charset="2"/>
              <a:buChar char="P"/>
            </a:pPr>
            <a:r>
              <a:rPr lang="es-MX" sz="2400" dirty="0" smtClean="0"/>
              <a:t>Capacidad para comprender y trabajar sobre la consigna pautada</a:t>
            </a:r>
            <a:endParaRPr lang="es-ES" sz="2400" dirty="0" smtClean="0"/>
          </a:p>
          <a:p>
            <a:pPr marL="236538" lvl="0" indent="-236538">
              <a:buFont typeface="Wingdings 2" pitchFamily="18" charset="2"/>
              <a:buChar char="P"/>
            </a:pPr>
            <a:r>
              <a:rPr lang="es-MX" sz="2400" dirty="0" smtClean="0"/>
              <a:t>Evidenciar la comprensión de la bibliografía del curso y su aprovechamiento para la resolución de la tarea</a:t>
            </a:r>
            <a:endParaRPr lang="es-ES" sz="2400" dirty="0" smtClean="0"/>
          </a:p>
          <a:p>
            <a:pPr marL="236538" lvl="0" indent="-236538">
              <a:buFont typeface="Wingdings 2" pitchFamily="18" charset="2"/>
              <a:buChar char="P"/>
            </a:pPr>
            <a:r>
              <a:rPr lang="es-MX" sz="2400" dirty="0" smtClean="0"/>
              <a:t>Capacidad para realizar un análisis crítico y reflexivo de la complejidad del problema y los múltiples factores involucrados</a:t>
            </a:r>
            <a:endParaRPr lang="es-ES" sz="2400" dirty="0" smtClean="0"/>
          </a:p>
          <a:p>
            <a:pPr marL="236538" lvl="0" indent="-236538">
              <a:buFont typeface="Wingdings 2" pitchFamily="18" charset="2"/>
              <a:buChar char="P"/>
            </a:pPr>
            <a:r>
              <a:rPr lang="es-MX" sz="2400" dirty="0" smtClean="0"/>
              <a:t>Capacidad para plantear alternativas de resolución acordes al contexto presentado</a:t>
            </a:r>
            <a:endParaRPr lang="es-ES" sz="2400" dirty="0" smtClean="0"/>
          </a:p>
          <a:p>
            <a:pPr lvl="0"/>
            <a:endParaRPr lang="es-ES" sz="2400" dirty="0"/>
          </a:p>
        </p:txBody>
      </p:sp>
      <p:sp>
        <p:nvSpPr>
          <p:cNvPr id="4" name="1 Título"/>
          <p:cNvSpPr>
            <a:spLocks noGrp="1"/>
          </p:cNvSpPr>
          <p:nvPr>
            <p:ph type="title"/>
          </p:nvPr>
        </p:nvSpPr>
        <p:spPr>
          <a:xfrm>
            <a:off x="1096423" y="856710"/>
            <a:ext cx="9201151" cy="600075"/>
          </a:xfrm>
        </p:spPr>
        <p:txBody>
          <a:bodyPr>
            <a:normAutofit/>
          </a:bodyPr>
          <a:lstStyle/>
          <a:p>
            <a:r>
              <a:rPr lang="es-MX" sz="3600" dirty="0" smtClean="0"/>
              <a:t>Evaluación del rendimiento de los estudiantes</a:t>
            </a:r>
            <a:endParaRPr lang="es-ES" sz="6600" dirty="0"/>
          </a:p>
        </p:txBody>
      </p:sp>
      <p:sp>
        <p:nvSpPr>
          <p:cNvPr id="5" name="4 CuadroTexto"/>
          <p:cNvSpPr txBox="1"/>
          <p:nvPr/>
        </p:nvSpPr>
        <p:spPr>
          <a:xfrm>
            <a:off x="425304" y="5893244"/>
            <a:ext cx="7160871" cy="369332"/>
          </a:xfrm>
          <a:prstGeom prst="rect">
            <a:avLst/>
          </a:prstGeom>
          <a:noFill/>
        </p:spPr>
        <p:txBody>
          <a:bodyPr wrap="none" rtlCol="0">
            <a:spAutoFit/>
          </a:bodyPr>
          <a:lstStyle/>
          <a:p>
            <a:r>
              <a:rPr lang="es-ES" dirty="0" smtClean="0"/>
              <a:t>Basado en el Enfoque Educativo del Campus Virtual de Salud Pública. 2009</a:t>
            </a:r>
            <a:endParaRPr lang="es-E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MX" sz="2400" b="1" dirty="0" smtClean="0"/>
              <a:t>Para las Tareas/Ejercicios (</a:t>
            </a:r>
            <a:r>
              <a:rPr lang="es-MX" sz="2400" b="1" dirty="0" err="1" smtClean="0"/>
              <a:t>cont</a:t>
            </a:r>
            <a:r>
              <a:rPr lang="es-MX" sz="2400" b="1" dirty="0" smtClean="0"/>
              <a:t>):</a:t>
            </a:r>
            <a:endParaRPr lang="es-MX" sz="2400" dirty="0" smtClean="0"/>
          </a:p>
          <a:p>
            <a:pPr marL="236538" lvl="0" indent="-236538">
              <a:buFont typeface="Wingdings 2" pitchFamily="18" charset="2"/>
              <a:buChar char="P"/>
            </a:pPr>
            <a:r>
              <a:rPr lang="es-MX" sz="2800" dirty="0" smtClean="0"/>
              <a:t>Capacidad de vincular las tareas planteadas con la realidad de su país y su contexto de trabajo</a:t>
            </a:r>
            <a:endParaRPr lang="es-ES" sz="2800" dirty="0" smtClean="0"/>
          </a:p>
          <a:p>
            <a:pPr marL="236538" lvl="0" indent="-236538">
              <a:buFont typeface="Wingdings 2" pitchFamily="18" charset="2"/>
              <a:buChar char="P"/>
            </a:pPr>
            <a:r>
              <a:rPr lang="es-MX" sz="2800" dirty="0" smtClean="0"/>
              <a:t>Adecuación a la extensión de texto solicitada y a los tiempos de entrega pautados</a:t>
            </a:r>
            <a:endParaRPr lang="es-ES" sz="2800" dirty="0" smtClean="0"/>
          </a:p>
          <a:p>
            <a:pPr marL="236538" lvl="0" indent="-236538">
              <a:buFont typeface="Wingdings 2" pitchFamily="18" charset="2"/>
              <a:buChar char="P"/>
            </a:pPr>
            <a:r>
              <a:rPr lang="es-MX" sz="2800" dirty="0" smtClean="0"/>
              <a:t>Capacidad para incorporar los señalamientos y/o sugerencias del tutor para mejorar/enriquecer sus producciones.</a:t>
            </a:r>
            <a:endParaRPr lang="es-ES" sz="2800" dirty="0" smtClean="0"/>
          </a:p>
          <a:p>
            <a:pPr>
              <a:buNone/>
            </a:pPr>
            <a:endParaRPr lang="es-ES" sz="2400" dirty="0"/>
          </a:p>
        </p:txBody>
      </p:sp>
      <p:sp>
        <p:nvSpPr>
          <p:cNvPr id="4" name="1 Título"/>
          <p:cNvSpPr>
            <a:spLocks noGrp="1"/>
          </p:cNvSpPr>
          <p:nvPr>
            <p:ph type="title"/>
          </p:nvPr>
        </p:nvSpPr>
        <p:spPr>
          <a:xfrm>
            <a:off x="1079501" y="839786"/>
            <a:ext cx="9201151" cy="600075"/>
          </a:xfrm>
        </p:spPr>
        <p:txBody>
          <a:bodyPr>
            <a:noAutofit/>
          </a:bodyPr>
          <a:lstStyle/>
          <a:p>
            <a:r>
              <a:rPr lang="es-MX" sz="3600" dirty="0" smtClean="0"/>
              <a:t>Evaluación del rendimiento de los estudiantes</a:t>
            </a:r>
            <a:endParaRPr lang="es-ES" sz="6600" dirty="0"/>
          </a:p>
        </p:txBody>
      </p:sp>
      <p:sp>
        <p:nvSpPr>
          <p:cNvPr id="5" name="4 CuadroTexto"/>
          <p:cNvSpPr txBox="1"/>
          <p:nvPr/>
        </p:nvSpPr>
        <p:spPr>
          <a:xfrm>
            <a:off x="425304" y="5893244"/>
            <a:ext cx="7160871" cy="369332"/>
          </a:xfrm>
          <a:prstGeom prst="rect">
            <a:avLst/>
          </a:prstGeom>
          <a:noFill/>
        </p:spPr>
        <p:txBody>
          <a:bodyPr wrap="none" rtlCol="0">
            <a:spAutoFit/>
          </a:bodyPr>
          <a:lstStyle/>
          <a:p>
            <a:r>
              <a:rPr lang="es-ES" dirty="0" smtClean="0"/>
              <a:t>Basado en el Enfoque Educativo del Campus Virtual de Salud Pública. 2009</a:t>
            </a:r>
            <a:endParaRPr lang="es-E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132" y="286603"/>
            <a:ext cx="8903547" cy="1450757"/>
          </a:xfrm>
        </p:spPr>
        <p:txBody>
          <a:bodyPr/>
          <a:lstStyle/>
          <a:p>
            <a:r>
              <a:rPr lang="es-ES" dirty="0" smtClean="0"/>
              <a:t>Foro de discusión</a:t>
            </a:r>
            <a:endParaRPr lang="es-ES" dirty="0"/>
          </a:p>
        </p:txBody>
      </p:sp>
      <p:sp>
        <p:nvSpPr>
          <p:cNvPr id="3" name="Content Placeholder 2"/>
          <p:cNvSpPr>
            <a:spLocks noGrp="1"/>
          </p:cNvSpPr>
          <p:nvPr>
            <p:ph idx="1"/>
          </p:nvPr>
        </p:nvSpPr>
        <p:spPr>
          <a:xfrm>
            <a:off x="1097280" y="1778002"/>
            <a:ext cx="10058400" cy="4023360"/>
          </a:xfrm>
        </p:spPr>
        <p:txBody>
          <a:bodyPr>
            <a:noAutofit/>
          </a:bodyPr>
          <a:lstStyle/>
          <a:p>
            <a:pPr marL="236538" indent="-236538">
              <a:buFont typeface="Wingdings 2" pitchFamily="18" charset="2"/>
              <a:buChar char="P"/>
            </a:pPr>
            <a:r>
              <a:rPr lang="es-ES" sz="2400" dirty="0" smtClean="0"/>
              <a:t>Propician el debate, la concertación y el consenso de ideas, la construcción conjunta del conocimiento... </a:t>
            </a:r>
          </a:p>
          <a:p>
            <a:pPr marL="236538" indent="-236538">
              <a:buFont typeface="Wingdings 2" pitchFamily="18" charset="2"/>
              <a:buChar char="P"/>
            </a:pPr>
            <a:r>
              <a:rPr lang="es-ES" sz="2400" dirty="0" smtClean="0"/>
              <a:t>El andamiaje pedagógico está dado por la devolución a un planteamiento, un trabajo de revisión, una pregunta que obliga a revisar posicionamientos, reflexionar, deliberar y tomar posturas.</a:t>
            </a:r>
          </a:p>
          <a:p>
            <a:pPr marL="236538" indent="-236538">
              <a:buFont typeface="Wingdings 2" pitchFamily="18" charset="2"/>
              <a:buChar char="P"/>
            </a:pPr>
            <a:r>
              <a:rPr lang="es-ES" sz="2400" dirty="0" smtClean="0"/>
              <a:t>Para que sean instrumentos de evaluación que facilitan la interactividad debe propiciar la resolución de problemas, la participación de todos, el compartir ideas, analizar opiniones y reflexiones.</a:t>
            </a:r>
          </a:p>
          <a:p>
            <a:pPr marL="236538" indent="-236538">
              <a:buFont typeface="Wingdings 2" pitchFamily="18" charset="2"/>
              <a:buChar char="P"/>
            </a:pPr>
            <a:r>
              <a:rPr lang="es-ES" sz="2400" dirty="0" smtClean="0"/>
              <a:t>Tutor: sigue y monitorea las intervenciones para orientar y moderar el proceso, rescatan las intervenciones.</a:t>
            </a:r>
          </a:p>
        </p:txBody>
      </p:sp>
      <p:pic>
        <p:nvPicPr>
          <p:cNvPr id="4" name="Imagen 3"/>
          <p:cNvPicPr>
            <a:picLocks noChangeAspect="1"/>
          </p:cNvPicPr>
          <p:nvPr/>
        </p:nvPicPr>
        <p:blipFill>
          <a:blip r:embed="rId3"/>
          <a:srcRect b="13186"/>
          <a:stretch>
            <a:fillRect/>
          </a:stretch>
        </p:blipFill>
        <p:spPr>
          <a:xfrm>
            <a:off x="1074570" y="304794"/>
            <a:ext cx="1193724" cy="1422401"/>
          </a:xfrm>
          <a:prstGeom prst="rect">
            <a:avLst/>
          </a:prstGeom>
        </p:spPr>
      </p:pic>
      <p:sp>
        <p:nvSpPr>
          <p:cNvPr id="5" name="Rectangle 4"/>
          <p:cNvSpPr/>
          <p:nvPr/>
        </p:nvSpPr>
        <p:spPr>
          <a:xfrm>
            <a:off x="5824537" y="5431835"/>
            <a:ext cx="5300663" cy="830997"/>
          </a:xfrm>
          <a:prstGeom prst="rect">
            <a:avLst/>
          </a:prstGeom>
        </p:spPr>
        <p:txBody>
          <a:bodyPr wrap="square">
            <a:spAutoFit/>
          </a:bodyPr>
          <a:lstStyle/>
          <a:p>
            <a:r>
              <a:rPr lang="es-ES" sz="2400" b="1" dirty="0" smtClean="0">
                <a:solidFill>
                  <a:srgbClr val="63A537"/>
                </a:solidFill>
              </a:rPr>
              <a:t>¡Los tutores son como trampolines que facilitan la construcción del aprendizaje</a:t>
            </a:r>
            <a:endParaRPr lang="es-ES" dirty="0"/>
          </a:p>
        </p:txBody>
      </p:sp>
      <p:sp>
        <p:nvSpPr>
          <p:cNvPr id="6" name="TextBox 5"/>
          <p:cNvSpPr txBox="1"/>
          <p:nvPr/>
        </p:nvSpPr>
        <p:spPr>
          <a:xfrm>
            <a:off x="1253068" y="5926666"/>
            <a:ext cx="2556341" cy="338554"/>
          </a:xfrm>
          <a:prstGeom prst="rect">
            <a:avLst/>
          </a:prstGeom>
          <a:noFill/>
        </p:spPr>
        <p:txBody>
          <a:bodyPr wrap="none" rtlCol="0">
            <a:spAutoFit/>
          </a:bodyPr>
          <a:lstStyle/>
          <a:p>
            <a:r>
              <a:rPr lang="es-ES" sz="1600" dirty="0" smtClean="0"/>
              <a:t>Lezcano L, </a:t>
            </a:r>
            <a:r>
              <a:rPr lang="es-ES" sz="1600" dirty="0" err="1" smtClean="0"/>
              <a:t>Vilanova</a:t>
            </a:r>
            <a:r>
              <a:rPr lang="es-ES" sz="1600" dirty="0" smtClean="0"/>
              <a:t> G (2017)</a:t>
            </a:r>
            <a:endParaRPr lang="es-E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MX" sz="3200" b="1" dirty="0" smtClean="0"/>
              <a:t>Para los Foros de Intercambio:</a:t>
            </a:r>
            <a:endParaRPr lang="es-ES" sz="3200" dirty="0" smtClean="0"/>
          </a:p>
          <a:p>
            <a:pPr lvl="0">
              <a:buFont typeface="Wingdings 2" pitchFamily="18" charset="2"/>
              <a:buChar char="P"/>
            </a:pPr>
            <a:r>
              <a:rPr lang="es-MX" sz="2400" dirty="0" smtClean="0"/>
              <a:t>Participación obligatoria (necesario para la aprobación del curso)</a:t>
            </a:r>
            <a:endParaRPr lang="es-ES" sz="2400" dirty="0" smtClean="0"/>
          </a:p>
          <a:p>
            <a:pPr lvl="0">
              <a:buFont typeface="Wingdings 2" pitchFamily="18" charset="2"/>
              <a:buChar char="P"/>
            </a:pPr>
            <a:r>
              <a:rPr lang="es-MX" sz="2400" dirty="0" smtClean="0"/>
              <a:t>Adecuación a la consigna propuesta</a:t>
            </a:r>
            <a:endParaRPr lang="es-ES" sz="2400" dirty="0" smtClean="0"/>
          </a:p>
          <a:p>
            <a:pPr lvl="0">
              <a:buFont typeface="Wingdings 2" pitchFamily="18" charset="2"/>
              <a:buChar char="P"/>
            </a:pPr>
            <a:r>
              <a:rPr lang="es-MX" sz="2400" dirty="0" smtClean="0"/>
              <a:t>Respeto por los aportes de colegas</a:t>
            </a:r>
          </a:p>
          <a:p>
            <a:pPr lvl="0">
              <a:buFont typeface="Wingdings 2" pitchFamily="18" charset="2"/>
              <a:buChar char="P"/>
            </a:pPr>
            <a:r>
              <a:rPr lang="es-MX" sz="2400" dirty="0" smtClean="0"/>
              <a:t>Demostración de dominio de las bibliografía del tema</a:t>
            </a:r>
          </a:p>
          <a:p>
            <a:pPr lvl="0">
              <a:buFont typeface="Wingdings 2" pitchFamily="18" charset="2"/>
              <a:buChar char="P"/>
            </a:pPr>
            <a:r>
              <a:rPr lang="es-MX" sz="2400" dirty="0" smtClean="0"/>
              <a:t>Integración al debate retomando los puntos de vista de los compañeros</a:t>
            </a:r>
            <a:endParaRPr lang="es-ES" sz="2400" dirty="0" smtClean="0"/>
          </a:p>
          <a:p>
            <a:endParaRPr lang="es-ES" sz="2400" dirty="0"/>
          </a:p>
        </p:txBody>
      </p:sp>
      <p:sp>
        <p:nvSpPr>
          <p:cNvPr id="4" name="1 Título"/>
          <p:cNvSpPr>
            <a:spLocks noGrp="1"/>
          </p:cNvSpPr>
          <p:nvPr>
            <p:ph type="title"/>
          </p:nvPr>
        </p:nvSpPr>
        <p:spPr>
          <a:xfrm>
            <a:off x="1147222" y="856710"/>
            <a:ext cx="9927178" cy="600075"/>
          </a:xfrm>
        </p:spPr>
        <p:txBody>
          <a:bodyPr>
            <a:noAutofit/>
          </a:bodyPr>
          <a:lstStyle/>
          <a:p>
            <a:r>
              <a:rPr lang="es-MX" sz="4000" dirty="0" smtClean="0"/>
              <a:t>Evaluación del rendimiento de los estudiantes</a:t>
            </a:r>
            <a:endParaRPr lang="es-ES" sz="7200" dirty="0"/>
          </a:p>
        </p:txBody>
      </p:sp>
      <p:sp>
        <p:nvSpPr>
          <p:cNvPr id="5" name="4 CuadroTexto"/>
          <p:cNvSpPr txBox="1"/>
          <p:nvPr/>
        </p:nvSpPr>
        <p:spPr>
          <a:xfrm>
            <a:off x="425304" y="5893244"/>
            <a:ext cx="7160871" cy="369332"/>
          </a:xfrm>
          <a:prstGeom prst="rect">
            <a:avLst/>
          </a:prstGeom>
          <a:noFill/>
        </p:spPr>
        <p:txBody>
          <a:bodyPr wrap="none" rtlCol="0">
            <a:spAutoFit/>
          </a:bodyPr>
          <a:lstStyle/>
          <a:p>
            <a:r>
              <a:rPr lang="es-ES" dirty="0" smtClean="0"/>
              <a:t>Basado en el Enfoque Educativo del Campus Virtual de Salud Pública. 2009</a:t>
            </a:r>
            <a:endParaRPr lang="es-E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s-ES_tradnl" altLang="es-ES" smtClean="0"/>
              <a:t>			 </a:t>
            </a:r>
            <a:endParaRPr lang="es-MX" altLang="es-ES" smtClean="0"/>
          </a:p>
        </p:txBody>
      </p:sp>
      <p:pic>
        <p:nvPicPr>
          <p:cNvPr id="15363" name="Picture 3" descr="Image:tarea.gif">
            <a:hlinkClick r:id="rId3" tooltip="Image:tarea.gif"/>
          </p:cNvPr>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rcRect/>
          <a:stretch>
            <a:fillRect/>
          </a:stretch>
        </p:blipFill>
        <p:spPr>
          <a:xfrm>
            <a:off x="1137586" y="1216555"/>
            <a:ext cx="882651" cy="882650"/>
          </a:xfrm>
        </p:spPr>
      </p:pic>
      <p:sp>
        <p:nvSpPr>
          <p:cNvPr id="15364" name="Rectangle 4"/>
          <p:cNvSpPr>
            <a:spLocks noChangeArrowheads="1"/>
          </p:cNvSpPr>
          <p:nvPr/>
        </p:nvSpPr>
        <p:spPr bwMode="auto">
          <a:xfrm>
            <a:off x="2251889" y="875508"/>
            <a:ext cx="7821613"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90000"/>
              </a:lnSpc>
              <a:spcBef>
                <a:spcPct val="20000"/>
              </a:spcBef>
              <a:buClr>
                <a:schemeClr val="accent1"/>
              </a:buClr>
            </a:pPr>
            <a:r>
              <a:rPr lang="es-ES" altLang="es-ES" sz="4000" dirty="0" smtClean="0">
                <a:solidFill>
                  <a:srgbClr val="63A537"/>
                </a:solidFill>
              </a:rPr>
              <a:t>Recomendación:</a:t>
            </a:r>
          </a:p>
          <a:p>
            <a:pPr marL="0" indent="0" eaLnBrk="1" hangingPunct="1">
              <a:lnSpc>
                <a:spcPct val="90000"/>
              </a:lnSpc>
              <a:spcBef>
                <a:spcPct val="20000"/>
              </a:spcBef>
              <a:buClr>
                <a:schemeClr val="accent1"/>
              </a:buClr>
            </a:pPr>
            <a:r>
              <a:rPr lang="es-ES" altLang="es-ES" sz="3600" dirty="0" smtClean="0"/>
              <a:t> </a:t>
            </a:r>
          </a:p>
          <a:p>
            <a:pPr marL="0" indent="0" eaLnBrk="1" hangingPunct="1">
              <a:lnSpc>
                <a:spcPct val="90000"/>
              </a:lnSpc>
              <a:spcBef>
                <a:spcPct val="20000"/>
              </a:spcBef>
              <a:buClr>
                <a:schemeClr val="accent1"/>
              </a:buClr>
            </a:pPr>
            <a:r>
              <a:rPr lang="es-ES" altLang="es-ES" sz="3200" dirty="0" smtClean="0"/>
              <a:t>Antes de diseñar las actividades en la plataforma, haga </a:t>
            </a:r>
            <a:r>
              <a:rPr lang="es-ES" altLang="es-ES" sz="3200" dirty="0"/>
              <a:t>un trabajo de mesa previo para diseñar su sistema de evaluación</a:t>
            </a:r>
            <a:endParaRPr lang="es-MX" altLang="es-ES" sz="2400" dirty="0"/>
          </a:p>
        </p:txBody>
      </p:sp>
    </p:spTree>
    <p:extLst>
      <p:ext uri="{BB962C8B-B14F-4D97-AF65-F5344CB8AC3E}">
        <p14:creationId xmlns="" xmlns:p14="http://schemas.microsoft.com/office/powerpoint/2010/main" val="18836104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178169" y="527539"/>
            <a:ext cx="9605445" cy="1569660"/>
          </a:xfrm>
          <a:prstGeom prst="rect">
            <a:avLst/>
          </a:prstGeom>
          <a:noFill/>
        </p:spPr>
        <p:txBody>
          <a:bodyPr wrap="square" rtlCol="0">
            <a:spAutoFit/>
          </a:bodyPr>
          <a:lstStyle/>
          <a:p>
            <a:r>
              <a:rPr lang="es-ES" sz="3200" dirty="0"/>
              <a:t>¿</a:t>
            </a:r>
            <a:r>
              <a:rPr lang="es-ES" sz="3200" dirty="0" smtClean="0"/>
              <a:t>Cuáles son las herramientas de que dispone el profesor en Moodle para realizar  el seguimiento y la evaluación del aprendizaje? </a:t>
            </a:r>
            <a:endParaRPr lang="es-ES" sz="3200" dirty="0"/>
          </a:p>
        </p:txBody>
      </p:sp>
      <p:graphicFrame>
        <p:nvGraphicFramePr>
          <p:cNvPr id="5" name="Diagrama 4"/>
          <p:cNvGraphicFramePr/>
          <p:nvPr>
            <p:extLst>
              <p:ext uri="{D42A27DB-BD31-4B8C-83A1-F6EECF244321}">
                <p14:modId xmlns:p14="http://schemas.microsoft.com/office/powerpoint/2010/main" xmlns="" val="2921608307"/>
              </p:ext>
            </p:extLst>
          </p:nvPr>
        </p:nvGraphicFramePr>
        <p:xfrm>
          <a:off x="1632607" y="2279906"/>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4211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17638"/>
          </a:xfrm>
        </p:spPr>
        <p:txBody>
          <a:bodyPr>
            <a:normAutofit/>
          </a:bodyPr>
          <a:lstStyle/>
          <a:p>
            <a:r>
              <a:rPr lang="es-ES_tradnl" sz="3100" b="1" dirty="0" smtClean="0"/>
              <a:t>Evaluación del Aprendizaje</a:t>
            </a:r>
            <a:r>
              <a:rPr lang="es-ES" sz="3100" dirty="0" smtClean="0"/>
              <a:t/>
            </a:r>
            <a:br>
              <a:rPr lang="es-ES" sz="3100" dirty="0" smtClean="0"/>
            </a:br>
            <a:r>
              <a:rPr lang="es-ES" sz="3100" b="1" dirty="0" smtClean="0"/>
              <a:t> </a:t>
            </a:r>
            <a:r>
              <a:rPr lang="es-ES" sz="2400" dirty="0" smtClean="0"/>
              <a:t>Resolución No. 02/18 Reglamento de Trabajo Docente y Metodológico de la Educación Superior</a:t>
            </a:r>
            <a:endParaRPr lang="es-ES" dirty="0"/>
          </a:p>
        </p:txBody>
      </p:sp>
      <p:sp>
        <p:nvSpPr>
          <p:cNvPr id="3" name="Content Placeholder 2"/>
          <p:cNvSpPr>
            <a:spLocks noGrp="1"/>
          </p:cNvSpPr>
          <p:nvPr>
            <p:ph idx="1"/>
          </p:nvPr>
        </p:nvSpPr>
        <p:spPr>
          <a:xfrm>
            <a:off x="609600" y="2133601"/>
            <a:ext cx="10972800" cy="3992563"/>
          </a:xfrm>
        </p:spPr>
        <p:txBody>
          <a:bodyPr>
            <a:normAutofit lnSpcReduction="10000"/>
          </a:bodyPr>
          <a:lstStyle/>
          <a:p>
            <a:r>
              <a:rPr lang="es-ES" b="1" cap="all" dirty="0"/>
              <a:t>ARTÍCULO </a:t>
            </a:r>
            <a:r>
              <a:rPr lang="es-ES" b="1" dirty="0"/>
              <a:t>158:</a:t>
            </a:r>
            <a:r>
              <a:rPr lang="es-ES" dirty="0"/>
              <a:t> La evaluación del aprendizaje es un proceso consustancial al desarrollo del proceso docente educativo. Tiene como propósito comprobar el grado de cumplimiento de los objetivos formulados en los planes de estudio de la educación superior, mediante la valoración de los conocimientos y habilidades que los estudiantes van adquiriendo y desarrollando; así como, por la conducta que manifiestan en el proceso docente educativo. Constituye, a su vez, una vía para la retroalimentación y la regulación de dicho proceso.</a:t>
            </a:r>
          </a:p>
          <a:p>
            <a:r>
              <a:rPr lang="es-ES" dirty="0"/>
              <a:t> </a:t>
            </a:r>
          </a:p>
          <a:p>
            <a:r>
              <a:rPr lang="es-ES" b="1" dirty="0"/>
              <a:t>ARTÍCULO 159</a:t>
            </a:r>
            <a:r>
              <a:rPr lang="es-ES" dirty="0"/>
              <a:t>: La evaluación del aprendizaje le permite al profesor indagar sobre el grado de aprendizaje y desarrollo de los estudiantes en su proceso de formación, así como la capacidad que poseen para aplicar los contenidos en la resolución de problemas de la profesión. Le brindará información oportuna y confiable para descubrir aquellos elementos de su práctica que interfieren en los procesos de enseñanza y aprendizaje, de tal manera que pueda reflexionar en torno a estos para mejorarlos y reorientarlos permanentemente.</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p:cNvPicPr>
            <a:picLocks noChangeAspect="1" noChangeArrowheads="1"/>
          </p:cNvPicPr>
          <p:nvPr/>
        </p:nvPicPr>
        <p:blipFill>
          <a:blip r:embed="rId3"/>
          <a:srcRect/>
          <a:stretch>
            <a:fillRect/>
          </a:stretch>
        </p:blipFill>
        <p:spPr bwMode="auto">
          <a:xfrm>
            <a:off x="2685637" y="2980046"/>
            <a:ext cx="5702751" cy="35653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2"/>
          <p:cNvPicPr>
            <a:picLocks noChangeAspect="1" noChangeArrowheads="1"/>
          </p:cNvPicPr>
          <p:nvPr/>
        </p:nvPicPr>
        <p:blipFill>
          <a:blip r:embed="rId4"/>
          <a:srcRect l="25692" t="12090" r="58870" b="34631"/>
          <a:stretch>
            <a:fillRect/>
          </a:stretch>
        </p:blipFill>
        <p:spPr bwMode="auto">
          <a:xfrm rot="1283233">
            <a:off x="8169008" y="2445129"/>
            <a:ext cx="2448393" cy="38974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412" name="1 Título"/>
          <p:cNvSpPr>
            <a:spLocks noGrp="1"/>
          </p:cNvSpPr>
          <p:nvPr>
            <p:ph type="title"/>
          </p:nvPr>
        </p:nvSpPr>
        <p:spPr/>
        <p:txBody>
          <a:bodyPr>
            <a:normAutofit/>
          </a:bodyPr>
          <a:lstStyle/>
          <a:p>
            <a:pPr eaLnBrk="1" hangingPunct="1"/>
            <a:r>
              <a:rPr lang="es-ES" altLang="es-ES" sz="3600" dirty="0" smtClean="0"/>
              <a:t>Seguimiento y evaluación; se realiza a través de: </a:t>
            </a:r>
          </a:p>
        </p:txBody>
      </p:sp>
      <p:sp>
        <p:nvSpPr>
          <p:cNvPr id="17413" name="2 Marcador de contenido"/>
          <p:cNvSpPr>
            <a:spLocks noGrp="1"/>
          </p:cNvSpPr>
          <p:nvPr>
            <p:ph idx="1"/>
          </p:nvPr>
        </p:nvSpPr>
        <p:spPr>
          <a:xfrm>
            <a:off x="908409" y="1690688"/>
            <a:ext cx="8229600" cy="4525962"/>
          </a:xfrm>
        </p:spPr>
        <p:txBody>
          <a:bodyPr/>
          <a:lstStyle/>
          <a:p>
            <a:pPr marL="169863" indent="-169863" eaLnBrk="1" hangingPunct="1">
              <a:buFont typeface="Wingdings" pitchFamily="2" charset="2"/>
              <a:buChar char="ü"/>
            </a:pPr>
            <a:r>
              <a:rPr lang="es-ES" altLang="es-ES" sz="2400" dirty="0"/>
              <a:t>Evaluación por actividad  </a:t>
            </a:r>
            <a:r>
              <a:rPr lang="es-ES" altLang="es-ES" sz="1800" dirty="0"/>
              <a:t>(todas las actividades pueden ser evaluables)</a:t>
            </a:r>
            <a:endParaRPr lang="es-ES" altLang="es-ES" sz="2400" dirty="0"/>
          </a:p>
          <a:p>
            <a:pPr marL="169863" indent="-169863" eaLnBrk="1" hangingPunct="1">
              <a:buFont typeface="Wingdings" pitchFamily="2" charset="2"/>
              <a:buChar char="ü"/>
            </a:pPr>
            <a:r>
              <a:rPr lang="es-ES" altLang="es-ES" sz="2400" dirty="0"/>
              <a:t>Calificaciones  (informe integrador, escalas y resultado)</a:t>
            </a:r>
          </a:p>
          <a:p>
            <a:pPr marL="169863" indent="-169863" eaLnBrk="1" hangingPunct="1">
              <a:buFont typeface="Wingdings" pitchFamily="2" charset="2"/>
              <a:buChar char="ü"/>
            </a:pPr>
            <a:r>
              <a:rPr lang="es-ES" altLang="es-ES" sz="2400" dirty="0"/>
              <a:t>Estadísticas de acceso y uso de los </a:t>
            </a:r>
            <a:r>
              <a:rPr lang="es-ES" altLang="es-ES" sz="2400" dirty="0" smtClean="0"/>
              <a:t>recursos</a:t>
            </a:r>
          </a:p>
          <a:p>
            <a:pPr marL="169863" indent="-169863">
              <a:buFont typeface="Wingdings" pitchFamily="2" charset="2"/>
              <a:buChar char="ü"/>
            </a:pPr>
            <a:r>
              <a:rPr lang="es-ES" sz="2400" dirty="0" smtClean="0"/>
              <a:t>Percepción de la actividad del estudiante y calidad de su participación</a:t>
            </a:r>
          </a:p>
          <a:p>
            <a:pPr eaLnBrk="1" hangingPunct="1"/>
            <a:endParaRPr lang="es-ES" altLang="es-ES" sz="2400" dirty="0"/>
          </a:p>
        </p:txBody>
      </p:sp>
    </p:spTree>
    <p:extLst>
      <p:ext uri="{BB962C8B-B14F-4D97-AF65-F5344CB8AC3E}">
        <p14:creationId xmlns="" xmlns:p14="http://schemas.microsoft.com/office/powerpoint/2010/main" val="40447419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idx="4294967295"/>
          </p:nvPr>
        </p:nvSpPr>
        <p:spPr>
          <a:xfrm>
            <a:off x="237066" y="2082800"/>
            <a:ext cx="3911601" cy="822854"/>
          </a:xfrm>
        </p:spPr>
        <p:txBody>
          <a:bodyPr>
            <a:normAutofit fontScale="90000"/>
          </a:bodyPr>
          <a:lstStyle/>
          <a:p>
            <a:r>
              <a:rPr lang="es-ES" altLang="es-ES" dirty="0" smtClean="0"/>
              <a:t>Informe de actividad</a:t>
            </a:r>
          </a:p>
        </p:txBody>
      </p:sp>
      <p:sp>
        <p:nvSpPr>
          <p:cNvPr id="18435" name="2 Marcador de contenido"/>
          <p:cNvSpPr>
            <a:spLocks noGrp="1"/>
          </p:cNvSpPr>
          <p:nvPr>
            <p:ph idx="4294967295"/>
          </p:nvPr>
        </p:nvSpPr>
        <p:spPr>
          <a:xfrm>
            <a:off x="355598" y="3224743"/>
            <a:ext cx="5892801" cy="2176992"/>
          </a:xfrm>
        </p:spPr>
        <p:txBody>
          <a:bodyPr>
            <a:normAutofit/>
          </a:bodyPr>
          <a:lstStyle/>
          <a:p>
            <a:pPr marL="236538" indent="-236538">
              <a:lnSpc>
                <a:spcPct val="100000"/>
              </a:lnSpc>
              <a:buFont typeface="Wingdings" pitchFamily="2" charset="2"/>
              <a:buChar char="v"/>
            </a:pPr>
            <a:r>
              <a:rPr lang="es-ES" altLang="es-ES" sz="2400" dirty="0" smtClean="0"/>
              <a:t>Sólo visible a los profesores</a:t>
            </a:r>
          </a:p>
          <a:p>
            <a:pPr marL="236538" indent="-236538">
              <a:lnSpc>
                <a:spcPct val="100000"/>
              </a:lnSpc>
              <a:buFont typeface="Wingdings" pitchFamily="2" charset="2"/>
              <a:buChar char="v"/>
            </a:pPr>
            <a:r>
              <a:rPr lang="es-ES" altLang="es-ES" sz="2400" dirty="0" smtClean="0"/>
              <a:t>Es un registro de todos los pasos dados por el usuario seleccionado (recursos vistos, actividades realizadas, calificaciones…)</a:t>
            </a:r>
          </a:p>
        </p:txBody>
      </p:sp>
      <p:sp>
        <p:nvSpPr>
          <p:cNvPr id="4" name="3 Rectángulo"/>
          <p:cNvSpPr/>
          <p:nvPr/>
        </p:nvSpPr>
        <p:spPr>
          <a:xfrm>
            <a:off x="355597" y="5078737"/>
            <a:ext cx="6824137"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90500" indent="-190500">
              <a:spcBef>
                <a:spcPct val="20000"/>
              </a:spcBef>
              <a:buClr>
                <a:srgbClr val="6E6E6E"/>
              </a:buClr>
              <a:defRPr/>
            </a:pPr>
            <a:r>
              <a:rPr lang="es-ES" sz="2400" kern="0" dirty="0">
                <a:solidFill>
                  <a:srgbClr val="000000"/>
                </a:solidFill>
              </a:rPr>
              <a:t>El profesor puede ver cada clic que da el estudiante. Decimos que ¡es una plataforma muy “chismosa”!</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784" t="21931" r="75561" b="21379"/>
          <a:stretch/>
        </p:blipFill>
        <p:spPr bwMode="auto">
          <a:xfrm>
            <a:off x="7465716" y="372535"/>
            <a:ext cx="4302951" cy="58174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Line Callout 3 (Accent Bar) 6"/>
          <p:cNvSpPr/>
          <p:nvPr/>
        </p:nvSpPr>
        <p:spPr>
          <a:xfrm>
            <a:off x="4656665" y="660400"/>
            <a:ext cx="2777068" cy="2286001"/>
          </a:xfrm>
          <a:prstGeom prst="accentCallout3">
            <a:avLst>
              <a:gd name="adj1" fmla="val 7859"/>
              <a:gd name="adj2" fmla="val -7723"/>
              <a:gd name="adj3" fmla="val 18750"/>
              <a:gd name="adj4" fmla="val -16667"/>
              <a:gd name="adj5" fmla="val 100000"/>
              <a:gd name="adj6" fmla="val -16667"/>
              <a:gd name="adj7" fmla="val 116184"/>
              <a:gd name="adj8" fmla="val 137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Si desea conocer más sobre otras posibilidades de Seguimiento explore en el área de práctica</a:t>
            </a:r>
          </a:p>
          <a:p>
            <a:pPr algn="ctr"/>
            <a:r>
              <a:rPr lang="es-ES" sz="2000" dirty="0" smtClean="0">
                <a:solidFill>
                  <a:schemeClr val="tx1"/>
                </a:solidFill>
              </a:rPr>
              <a:t>las opciones de INFORMES</a:t>
            </a:r>
          </a:p>
          <a:p>
            <a:pPr algn="ctr"/>
            <a:endParaRPr lang="es-ES" sz="2000" dirty="0"/>
          </a:p>
        </p:txBody>
      </p:sp>
    </p:spTree>
    <p:extLst>
      <p:ext uri="{BB962C8B-B14F-4D97-AF65-F5344CB8AC3E}">
        <p14:creationId xmlns="" xmlns:p14="http://schemas.microsoft.com/office/powerpoint/2010/main" val="24951341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598246" y="118537"/>
            <a:ext cx="10058400" cy="829733"/>
          </a:xfrm>
        </p:spPr>
        <p:txBody>
          <a:bodyPr>
            <a:normAutofit/>
          </a:bodyPr>
          <a:lstStyle/>
          <a:p>
            <a:pPr eaLnBrk="1" hangingPunct="1"/>
            <a:r>
              <a:rPr lang="es-ES" sz="3000" dirty="0" smtClean="0"/>
              <a:t>Pestaña </a:t>
            </a:r>
            <a:r>
              <a:rPr lang="es-ES" sz="3000" b="1" dirty="0" smtClean="0">
                <a:solidFill>
                  <a:srgbClr val="63A537"/>
                </a:solidFill>
              </a:rPr>
              <a:t>Calificaciones</a:t>
            </a:r>
            <a:r>
              <a:rPr lang="es-ES" sz="3000" dirty="0" smtClean="0"/>
              <a:t> del bloque de Administración  </a:t>
            </a:r>
          </a:p>
        </p:txBody>
      </p:sp>
      <p:sp>
        <p:nvSpPr>
          <p:cNvPr id="1103876" name="Text Box 4"/>
          <p:cNvSpPr txBox="1">
            <a:spLocks noChangeArrowheads="1"/>
          </p:cNvSpPr>
          <p:nvPr/>
        </p:nvSpPr>
        <p:spPr bwMode="auto">
          <a:xfrm>
            <a:off x="4228450" y="1397856"/>
            <a:ext cx="7241117" cy="646331"/>
          </a:xfrm>
          <a:prstGeom prst="rect">
            <a:avLst/>
          </a:prstGeom>
          <a:solidFill>
            <a:srgbClr val="FFFFFF"/>
          </a:solidFill>
          <a:ln w="12700" cap="rnd">
            <a:solidFill>
              <a:srgbClr val="006600"/>
            </a:solidFill>
            <a:prstDash val="sysDot"/>
            <a:miter lim="800000"/>
            <a:headEnd/>
            <a:tailEnd/>
          </a:ln>
          <a:effectLst>
            <a:outerShdw dist="35921" dir="2700000" algn="ctr" rotWithShape="0">
              <a:srgbClr val="808080"/>
            </a:outerShdw>
          </a:effectLst>
        </p:spPr>
        <p:txBody>
          <a:bodyPr>
            <a:spAutoFit/>
          </a:bodyPr>
          <a:lstStyle/>
          <a:p>
            <a:pPr algn="ctr">
              <a:defRPr/>
            </a:pPr>
            <a:r>
              <a:rPr lang="es-ES" dirty="0"/>
              <a:t>Es una tabla donde cada fila corresponde a un estudiante y cada columna a una actividad, excepto la última, que presenta la calificación total. </a:t>
            </a:r>
          </a:p>
        </p:txBody>
      </p:sp>
      <p:pic>
        <p:nvPicPr>
          <p:cNvPr id="6" name="Imagem 5"/>
          <p:cNvPicPr/>
          <p:nvPr/>
        </p:nvPicPr>
        <p:blipFill rotWithShape="1">
          <a:blip r:embed="rId2"/>
          <a:srcRect l="24345" t="18220" r="1899" b="37834"/>
          <a:stretch/>
        </p:blipFill>
        <p:spPr bwMode="auto">
          <a:xfrm>
            <a:off x="4062419" y="2412434"/>
            <a:ext cx="8129581" cy="1915885"/>
          </a:xfrm>
          <a:prstGeom prst="rect">
            <a:avLst/>
          </a:prstGeom>
          <a:ln>
            <a:noFill/>
          </a:ln>
          <a:extLst>
            <a:ext uri="{53640926-AAD7-44D8-BBD7-CCE9431645EC}">
              <a14:shadowObscured xmlns:a14="http://schemas.microsoft.com/office/drawing/2010/main" xmln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715" t="27809" r="52024" b="24365"/>
          <a:stretch/>
        </p:blipFill>
        <p:spPr bwMode="auto">
          <a:xfrm>
            <a:off x="367725" y="1159816"/>
            <a:ext cx="3618895" cy="3644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934306" y="4976448"/>
            <a:ext cx="8247186" cy="923330"/>
          </a:xfrm>
          <a:prstGeom prst="rect">
            <a:avLst/>
          </a:prstGeom>
          <a:ln>
            <a:solidFill>
              <a:srgbClr val="99CB38"/>
            </a:solidFill>
          </a:ln>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Cuando conciba su sistema de calificación analice:</a:t>
            </a:r>
          </a:p>
          <a:p>
            <a:r>
              <a:rPr lang="es-ES" dirty="0" smtClean="0"/>
              <a:t>¿Qué actividades serán evaluadas?</a:t>
            </a:r>
          </a:p>
          <a:p>
            <a:r>
              <a:rPr lang="es-ES" dirty="0" smtClean="0"/>
              <a:t>¿Cuáles formarán parte de la evaluación formativa y cuáles de la evaluación final?  </a:t>
            </a:r>
            <a:endParaRPr lang="es-ES"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MX" sz="4000" dirty="0" smtClean="0"/>
              <a:t>Recomendaciones prácticas</a:t>
            </a:r>
          </a:p>
        </p:txBody>
      </p:sp>
      <p:sp>
        <p:nvSpPr>
          <p:cNvPr id="4" name="Rectangle 3"/>
          <p:cNvSpPr txBox="1">
            <a:spLocks noChangeArrowheads="1"/>
          </p:cNvSpPr>
          <p:nvPr/>
        </p:nvSpPr>
        <p:spPr>
          <a:xfrm>
            <a:off x="808892" y="2074985"/>
            <a:ext cx="11131527" cy="4168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3A537"/>
              </a:buClr>
              <a:buFont typeface="Wingdings" panose="05000000000000000000" pitchFamily="2" charset="2"/>
              <a:buChar char="Ø"/>
            </a:pPr>
            <a:r>
              <a:rPr lang="es-ES" altLang="es-ES" sz="2400" dirty="0" smtClean="0"/>
              <a:t>Conozca sus estudiantes, revise sus perfiles. </a:t>
            </a:r>
          </a:p>
          <a:p>
            <a:pPr>
              <a:buClr>
                <a:srgbClr val="63A537"/>
              </a:buClr>
              <a:buFont typeface="Wingdings" panose="05000000000000000000" pitchFamily="2" charset="2"/>
              <a:buChar char="Ø"/>
            </a:pPr>
            <a:r>
              <a:rPr lang="es-ES" altLang="es-ES" sz="2400" dirty="0" smtClean="0"/>
              <a:t>Estimule y evalúe el uso correcto del lenguaje, la expresión escrita y el lenguaje de su ciencia. </a:t>
            </a:r>
          </a:p>
          <a:p>
            <a:pPr>
              <a:buClr>
                <a:srgbClr val="63A537"/>
              </a:buClr>
              <a:buFont typeface="Wingdings" panose="05000000000000000000" pitchFamily="2" charset="2"/>
              <a:buChar char="Ø"/>
            </a:pPr>
            <a:r>
              <a:rPr lang="es-ES" altLang="es-ES" sz="2400" dirty="0" smtClean="0"/>
              <a:t> Eduque a los estudiantes en la cultura de revisar lo que escriben y en el respeto. </a:t>
            </a:r>
          </a:p>
          <a:p>
            <a:pPr>
              <a:buClr>
                <a:srgbClr val="63A537"/>
              </a:buClr>
              <a:buFont typeface="Wingdings" panose="05000000000000000000" pitchFamily="2" charset="2"/>
              <a:buChar char="Ø"/>
            </a:pPr>
            <a:r>
              <a:rPr lang="es-ES" altLang="es-ES" sz="2400" dirty="0" smtClean="0"/>
              <a:t>El seguimiento de cada estudiante le permitirá identificarlos mejor y de acuerdo con ello atender sus diferencias individuales en el proceso. </a:t>
            </a:r>
          </a:p>
          <a:p>
            <a:pPr>
              <a:buClr>
                <a:srgbClr val="63A537"/>
              </a:buClr>
              <a:buFont typeface="Wingdings" panose="05000000000000000000" pitchFamily="2" charset="2"/>
              <a:buChar char="Ø"/>
            </a:pPr>
            <a:r>
              <a:rPr lang="es-ES" altLang="es-ES" sz="2400" dirty="0" smtClean="0"/>
              <a:t>Trasmita mensajes claros al evaluar.  </a:t>
            </a:r>
          </a:p>
          <a:p>
            <a:pPr>
              <a:buClr>
                <a:srgbClr val="63A537"/>
              </a:buClr>
              <a:buFont typeface="Wingdings" panose="05000000000000000000" pitchFamily="2" charset="2"/>
              <a:buChar char="Ø"/>
            </a:pPr>
            <a:r>
              <a:rPr lang="es-ES" altLang="es-ES" sz="2400" dirty="0"/>
              <a:t> </a:t>
            </a:r>
            <a:r>
              <a:rPr lang="es-ES" altLang="es-ES" sz="2400" dirty="0" smtClean="0"/>
              <a:t>Interactúe y propicie un clima afectivo colaborativo para el aprendizaje.               </a:t>
            </a:r>
            <a:endParaRPr lang="es-ES" altLang="es-ES" sz="2400" dirty="0"/>
          </a:p>
        </p:txBody>
      </p:sp>
    </p:spTree>
    <p:extLst>
      <p:ext uri="{BB962C8B-B14F-4D97-AF65-F5344CB8AC3E}">
        <p14:creationId xmlns:p14="http://schemas.microsoft.com/office/powerpoint/2010/main" xmlns="" val="40086582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Bibliografía</a:t>
            </a:r>
            <a:endParaRPr lang="es-ES" dirty="0"/>
          </a:p>
        </p:txBody>
      </p:sp>
      <p:sp>
        <p:nvSpPr>
          <p:cNvPr id="3" name="Content Placeholder 2"/>
          <p:cNvSpPr>
            <a:spLocks noGrp="1"/>
          </p:cNvSpPr>
          <p:nvPr>
            <p:ph idx="1"/>
          </p:nvPr>
        </p:nvSpPr>
        <p:spPr/>
        <p:txBody>
          <a:bodyPr/>
          <a:lstStyle/>
          <a:p>
            <a:r>
              <a:rPr lang="es-ES" dirty="0" smtClean="0"/>
              <a:t>Zacca González et al. Manual Metodológico. Universidad Virtual de Salud. La Habana: Editorial de Ciencias Médicas, 2013.</a:t>
            </a:r>
          </a:p>
          <a:p>
            <a:r>
              <a:rPr lang="es-ES" dirty="0" smtClean="0"/>
              <a:t>Ministerio de Educación Superior (MES). Resolución No. 02/18 Reglamento de Trabajo Docente y Metodológico de la Educación Superior. La Habana, 2018.</a:t>
            </a:r>
          </a:p>
          <a:p>
            <a:r>
              <a:rPr lang="es-ES" dirty="0" smtClean="0"/>
              <a:t>Quesada Castillo R.  Evaluación del aprendizaje en la educación a distancia “en línea”. RED. Revista de Educación a Distancia [Internet]. 2006 [Consultado 20 mar 2021]; M6. Disponible en: http://www.um.es/ead/red/M6</a:t>
            </a:r>
          </a:p>
          <a:p>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Actividad Práctica: sistema de evaluación</a:t>
            </a:r>
            <a:endParaRPr lang="es-ES" dirty="0"/>
          </a:p>
        </p:txBody>
      </p:sp>
      <p:sp>
        <p:nvSpPr>
          <p:cNvPr id="3" name="Content Placeholder 2"/>
          <p:cNvSpPr>
            <a:spLocks noGrp="1"/>
          </p:cNvSpPr>
          <p:nvPr>
            <p:ph idx="1"/>
          </p:nvPr>
        </p:nvSpPr>
        <p:spPr/>
        <p:txBody>
          <a:bodyPr>
            <a:normAutofit/>
          </a:bodyPr>
          <a:lstStyle/>
          <a:p>
            <a:pPr lvl="0"/>
            <a:r>
              <a:rPr lang="es-ES" sz="2800" dirty="0" smtClean="0">
                <a:solidFill>
                  <a:srgbClr val="63A537"/>
                </a:solidFill>
                <a:sym typeface="Wingdings"/>
              </a:rPr>
              <a:t> </a:t>
            </a:r>
            <a:r>
              <a:rPr lang="es-AR" sz="2800" dirty="0" smtClean="0"/>
              <a:t>Diseñe del sistema de evaluación de su curso/asignatura . Envíelo a través de la tarea que aparece en la unidad 4.</a:t>
            </a:r>
          </a:p>
          <a:p>
            <a:pPr lvl="0"/>
            <a:r>
              <a:rPr lang="es-ES" sz="2800" dirty="0" smtClean="0">
                <a:solidFill>
                  <a:srgbClr val="63A537"/>
                </a:solidFill>
                <a:sym typeface="Wingdings"/>
              </a:rPr>
              <a:t> </a:t>
            </a:r>
            <a:r>
              <a:rPr lang="es-ES" sz="2800" dirty="0" smtClean="0"/>
              <a:t>Responda el cuestionario </a:t>
            </a:r>
            <a:r>
              <a:rPr lang="es-ES" sz="2800" dirty="0" err="1" smtClean="0"/>
              <a:t>autoevaluable</a:t>
            </a:r>
            <a:r>
              <a:rPr lang="es-ES" sz="2800" dirty="0" smtClean="0"/>
              <a:t> en la plataforma.</a:t>
            </a:r>
          </a:p>
          <a:p>
            <a:pPr lvl="0"/>
            <a:r>
              <a:rPr lang="es-ES" sz="2800" dirty="0" smtClean="0">
                <a:solidFill>
                  <a:srgbClr val="63A537"/>
                </a:solidFill>
                <a:sym typeface="Wingdings"/>
              </a:rPr>
              <a:t> </a:t>
            </a:r>
            <a:r>
              <a:rPr lang="es-ES" sz="2800" dirty="0" smtClean="0"/>
              <a:t>Estudie la presentación Cuestionarios y Encuestas.</a:t>
            </a:r>
          </a:p>
          <a:p>
            <a:pPr lvl="0"/>
            <a:r>
              <a:rPr lang="es-ES" sz="2800" dirty="0" smtClean="0">
                <a:solidFill>
                  <a:srgbClr val="63A537"/>
                </a:solidFill>
                <a:sym typeface="Wingdings"/>
              </a:rPr>
              <a:t> </a:t>
            </a:r>
            <a:r>
              <a:rPr lang="es-ES" sz="2800" dirty="0" smtClean="0"/>
              <a:t>Configure un cuestionario y agregue dos preguntas.</a:t>
            </a:r>
          </a:p>
          <a:p>
            <a:pPr lvl="0"/>
            <a:endParaRPr lang="es-ES" sz="2800" dirty="0" smtClean="0"/>
          </a:p>
          <a:p>
            <a:endParaRPr lang="es-E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17638"/>
          </a:xfrm>
        </p:spPr>
        <p:txBody>
          <a:bodyPr>
            <a:normAutofit/>
          </a:bodyPr>
          <a:lstStyle/>
          <a:p>
            <a:r>
              <a:rPr lang="es-ES_tradnl" sz="3100" b="1" dirty="0" smtClean="0"/>
              <a:t>Evaluación del Aprendizaje</a:t>
            </a:r>
            <a:r>
              <a:rPr lang="es-ES" sz="3100" dirty="0" smtClean="0"/>
              <a:t/>
            </a:r>
            <a:br>
              <a:rPr lang="es-ES" sz="3100" dirty="0" smtClean="0"/>
            </a:br>
            <a:r>
              <a:rPr lang="es-ES" sz="3100" b="1" dirty="0" smtClean="0"/>
              <a:t> </a:t>
            </a:r>
            <a:r>
              <a:rPr lang="es-ES" sz="2400" dirty="0" smtClean="0"/>
              <a:t>Resolución No. 02/18 Reglamento de Trabajo Docente y Metodológico de la Educación Superior</a:t>
            </a:r>
            <a:endParaRPr lang="es-ES" sz="2400" dirty="0"/>
          </a:p>
        </p:txBody>
      </p:sp>
      <p:sp>
        <p:nvSpPr>
          <p:cNvPr id="3" name="Content Placeholder 2"/>
          <p:cNvSpPr>
            <a:spLocks noGrp="1"/>
          </p:cNvSpPr>
          <p:nvPr>
            <p:ph idx="1"/>
          </p:nvPr>
        </p:nvSpPr>
        <p:spPr>
          <a:xfrm>
            <a:off x="609600" y="2133601"/>
            <a:ext cx="10972800" cy="3992563"/>
          </a:xfrm>
        </p:spPr>
        <p:txBody>
          <a:bodyPr>
            <a:normAutofit/>
          </a:bodyPr>
          <a:lstStyle/>
          <a:p>
            <a:r>
              <a:rPr lang="es-ES" b="1" dirty="0"/>
              <a:t>ARTÍCULO 161:</a:t>
            </a:r>
            <a:r>
              <a:rPr lang="es-ES" dirty="0"/>
              <a:t> La evaluación del aprendizaje en la educación superior tiene un carácter continuo, cualitativo e integrador; y debe estar basada, fundamentalmente, en el desempeño del estudiante durante el proceso de aprendizaje. Se debe desarrollar de manera dinámica, en que no solo evalúe el profesor, sino priorizar la participación de los estudiantes mediante la evaluación grupal y la autoevaluación, logrando un ambiente comunicativo en este proceso. </a:t>
            </a:r>
          </a:p>
          <a:p>
            <a:r>
              <a:rPr lang="es-ES" dirty="0"/>
              <a:t>La evaluación del aprendizaje puede incluir aspectos teóricos y prácticos vinculados a ejercicios integradores; así como, contenidos de carácter académico, laboral e investigativo.</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17638"/>
          </a:xfrm>
        </p:spPr>
        <p:txBody>
          <a:bodyPr>
            <a:normAutofit/>
          </a:bodyPr>
          <a:lstStyle/>
          <a:p>
            <a:r>
              <a:rPr lang="es-ES_tradnl" sz="3100" b="1" dirty="0" smtClean="0"/>
              <a:t>Evaluación del Aprendizaje</a:t>
            </a:r>
            <a:r>
              <a:rPr lang="es-ES" sz="3100" dirty="0" smtClean="0"/>
              <a:t/>
            </a:r>
            <a:br>
              <a:rPr lang="es-ES" sz="3100" dirty="0" smtClean="0"/>
            </a:br>
            <a:r>
              <a:rPr lang="es-ES" sz="2400" b="1" dirty="0" smtClean="0"/>
              <a:t> </a:t>
            </a:r>
            <a:r>
              <a:rPr lang="es-ES" sz="2400" dirty="0" smtClean="0"/>
              <a:t>Resolución No. 02/18 Reglamento de Trabajo Docente y Metodológico de la Educación Superior</a:t>
            </a:r>
            <a:endParaRPr lang="es-ES" sz="2400" dirty="0"/>
          </a:p>
        </p:txBody>
      </p:sp>
      <p:sp>
        <p:nvSpPr>
          <p:cNvPr id="3" name="Content Placeholder 2"/>
          <p:cNvSpPr>
            <a:spLocks noGrp="1"/>
          </p:cNvSpPr>
          <p:nvPr>
            <p:ph idx="1"/>
          </p:nvPr>
        </p:nvSpPr>
        <p:spPr>
          <a:xfrm>
            <a:off x="609600" y="2133601"/>
            <a:ext cx="10972800" cy="3992563"/>
          </a:xfrm>
        </p:spPr>
        <p:txBody>
          <a:bodyPr>
            <a:normAutofit/>
          </a:bodyPr>
          <a:lstStyle/>
          <a:p>
            <a:r>
              <a:rPr lang="es-ES" b="1" dirty="0"/>
              <a:t>ARTÍCULO 162:</a:t>
            </a:r>
            <a:r>
              <a:rPr lang="es-ES" dirty="0"/>
              <a:t> La evaluación del aprendizaje se estructura de forma frecuente, parcial, final y de culminación de los estudios, en correspondencia con el grado de sistematización de los objetivos a lograr por los estudiantes en cada momento del proceso. Estas formas de conjunto, caracterizan a la evaluación como un sistema.</a:t>
            </a:r>
          </a:p>
          <a:p>
            <a:r>
              <a:rPr lang="es-ES" dirty="0"/>
              <a:t>En correspondencia con su carácter continuo, cualitativo, integrador y basado fundamentalmente en el desempeño del estudiante, la tendencia que debe predominar en el sistema de evaluación es a que el peso fundamental de la misma descanse en las actividades evaluativas frecuentes y parciales, así como en evaluaciones finales de carácter integrador.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17638"/>
          </a:xfrm>
        </p:spPr>
        <p:txBody>
          <a:bodyPr>
            <a:normAutofit/>
          </a:bodyPr>
          <a:lstStyle/>
          <a:p>
            <a:r>
              <a:rPr lang="es-ES_tradnl" sz="3100" b="1" dirty="0" smtClean="0"/>
              <a:t>Evaluación del Aprendizaje</a:t>
            </a:r>
            <a:r>
              <a:rPr lang="es-ES" sz="3100" dirty="0" smtClean="0"/>
              <a:t/>
            </a:r>
            <a:br>
              <a:rPr lang="es-ES" sz="3100" dirty="0" smtClean="0"/>
            </a:br>
            <a:r>
              <a:rPr lang="es-ES" sz="3100" b="1" dirty="0" smtClean="0"/>
              <a:t> </a:t>
            </a:r>
            <a:r>
              <a:rPr lang="es-ES" sz="2400" dirty="0" smtClean="0"/>
              <a:t>Resolución No. 02/18 Reglamento de Trabajo Docente y Metodológico de la Educación Superior</a:t>
            </a:r>
            <a:endParaRPr lang="es-ES" sz="2400" dirty="0"/>
          </a:p>
        </p:txBody>
      </p:sp>
      <p:sp>
        <p:nvSpPr>
          <p:cNvPr id="3" name="Content Placeholder 2"/>
          <p:cNvSpPr>
            <a:spLocks noGrp="1"/>
          </p:cNvSpPr>
          <p:nvPr>
            <p:ph idx="1"/>
          </p:nvPr>
        </p:nvSpPr>
        <p:spPr>
          <a:xfrm>
            <a:off x="609600" y="2133601"/>
            <a:ext cx="10972800" cy="3992563"/>
          </a:xfrm>
        </p:spPr>
        <p:txBody>
          <a:bodyPr>
            <a:normAutofit/>
          </a:bodyPr>
          <a:lstStyle/>
          <a:p>
            <a:r>
              <a:rPr lang="es-ES" b="1" dirty="0"/>
              <a:t>ARTÍCULO 163:</a:t>
            </a:r>
            <a:r>
              <a:rPr lang="es-ES" dirty="0"/>
              <a:t> La evaluación frecuente tiene como propósito fundamental comprobar el grado de cumplimiento de los objetivos específicos en la ejecución del proceso docente educativo, mediante la valoración del trabajo de los estudiantes en todas las formas organizativas del proceso. </a:t>
            </a:r>
          </a:p>
          <a:p>
            <a:r>
              <a:rPr lang="es-ES" dirty="0"/>
              <a:t>Los tipos de evaluación frecuente a utilizar, por su gran versatilidad, se definen por el profesor para cada asignatura. Los tipos más utilizados son: la observación del trabajo de los estudiantes, las preguntas orales y escritas, las discusiones grupales, entre otros.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17638"/>
          </a:xfrm>
        </p:spPr>
        <p:txBody>
          <a:bodyPr>
            <a:normAutofit/>
          </a:bodyPr>
          <a:lstStyle/>
          <a:p>
            <a:r>
              <a:rPr lang="es-ES_tradnl" sz="3100" b="1" dirty="0" smtClean="0"/>
              <a:t>Evaluación del Aprendizaje</a:t>
            </a:r>
            <a:r>
              <a:rPr lang="es-ES" sz="3100" dirty="0" smtClean="0"/>
              <a:t/>
            </a:r>
            <a:br>
              <a:rPr lang="es-ES" sz="3100" dirty="0" smtClean="0"/>
            </a:br>
            <a:r>
              <a:rPr lang="es-ES" sz="3100" b="1" dirty="0" smtClean="0"/>
              <a:t> </a:t>
            </a:r>
            <a:r>
              <a:rPr lang="es-ES" sz="2400" dirty="0" smtClean="0"/>
              <a:t>Resolución No. 02/18 Reglamento de Trabajo Docente y Metodológico de la Educación Superior</a:t>
            </a:r>
            <a:endParaRPr lang="es-ES" sz="2400" dirty="0"/>
          </a:p>
        </p:txBody>
      </p:sp>
      <p:sp>
        <p:nvSpPr>
          <p:cNvPr id="3" name="Content Placeholder 2"/>
          <p:cNvSpPr>
            <a:spLocks noGrp="1"/>
          </p:cNvSpPr>
          <p:nvPr>
            <p:ph idx="1"/>
          </p:nvPr>
        </p:nvSpPr>
        <p:spPr>
          <a:xfrm>
            <a:off x="609600" y="1752600"/>
            <a:ext cx="10972800" cy="5105400"/>
          </a:xfrm>
        </p:spPr>
        <p:txBody>
          <a:bodyPr>
            <a:normAutofit/>
          </a:bodyPr>
          <a:lstStyle/>
          <a:p>
            <a:r>
              <a:rPr lang="es-ES" sz="2400" b="1" dirty="0"/>
              <a:t>ARTÍCULO 165:</a:t>
            </a:r>
            <a:r>
              <a:rPr lang="es-ES" sz="2400" dirty="0"/>
              <a:t> La evaluación parcial tiene como propósito fundamental comprobar el logro de los objetivos particulares de uno o varios temas y de unidades didácticas. Los tipos fundamentales son</a:t>
            </a:r>
            <a:r>
              <a:rPr lang="es-ES" sz="2400" dirty="0" smtClean="0"/>
              <a:t>: la </a:t>
            </a:r>
            <a:r>
              <a:rPr lang="es-ES" sz="2400" dirty="0"/>
              <a:t>prueba </a:t>
            </a:r>
            <a:r>
              <a:rPr lang="es-ES" sz="2400" dirty="0" smtClean="0"/>
              <a:t>parcial, el </a:t>
            </a:r>
            <a:r>
              <a:rPr lang="es-ES" sz="2400" dirty="0"/>
              <a:t>trabajo </a:t>
            </a:r>
            <a:r>
              <a:rPr lang="es-ES" sz="2400" dirty="0" smtClean="0"/>
              <a:t>extractase, el </a:t>
            </a:r>
            <a:r>
              <a:rPr lang="es-ES" sz="2400" dirty="0"/>
              <a:t>encuentro comprobatorio. </a:t>
            </a:r>
          </a:p>
          <a:p>
            <a:pPr indent="1588">
              <a:buNone/>
            </a:pPr>
            <a:r>
              <a:rPr lang="es-ES" sz="2400" dirty="0"/>
              <a:t>El contenido de las evaluaciones parciales debe estar orientado a valorar, en diferentes momentos del proceso docente educativo, las posibilidades de cada estudiante de aplicar los conocimientos adquiridos en la solución de problemas.  </a:t>
            </a:r>
          </a:p>
          <a:p>
            <a:pPr indent="1588">
              <a:buNone/>
            </a:pPr>
            <a:r>
              <a:rPr lang="es-ES" sz="2400" dirty="0"/>
              <a:t>Se pueden utilizar otros tipos de evaluación parcial que convengan a los propósitos y funciones de esta evaluación. El jefe del departamento está facultado para aprobar la utilización de tipos de evaluación parcial no contemplados en este artículo, siempre que sea necesario por las características de la asignatura. </a:t>
            </a:r>
            <a:endParaRPr lang="es-E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417638"/>
          </a:xfrm>
        </p:spPr>
        <p:txBody>
          <a:bodyPr>
            <a:normAutofit/>
          </a:bodyPr>
          <a:lstStyle/>
          <a:p>
            <a:r>
              <a:rPr lang="es-ES_tradnl" sz="3100" b="1" dirty="0" smtClean="0"/>
              <a:t>Evaluación del Aprendizaje</a:t>
            </a:r>
            <a:r>
              <a:rPr lang="es-ES" sz="3100" dirty="0" smtClean="0"/>
              <a:t/>
            </a:r>
            <a:br>
              <a:rPr lang="es-ES" sz="3100" dirty="0" smtClean="0"/>
            </a:br>
            <a:r>
              <a:rPr lang="es-ES" sz="3100" b="1" dirty="0" smtClean="0"/>
              <a:t> </a:t>
            </a:r>
            <a:r>
              <a:rPr lang="es-ES" sz="2400" dirty="0" smtClean="0"/>
              <a:t>Resolución No. 02/18 Reglamento de Trabajo Docente y Metodológico de la Educación Superior</a:t>
            </a:r>
            <a:endParaRPr lang="es-ES" sz="2400" dirty="0"/>
          </a:p>
        </p:txBody>
      </p:sp>
      <p:sp>
        <p:nvSpPr>
          <p:cNvPr id="3" name="Content Placeholder 2"/>
          <p:cNvSpPr>
            <a:spLocks noGrp="1"/>
          </p:cNvSpPr>
          <p:nvPr>
            <p:ph idx="1"/>
          </p:nvPr>
        </p:nvSpPr>
        <p:spPr>
          <a:xfrm>
            <a:off x="609600" y="1846521"/>
            <a:ext cx="10972800" cy="4620986"/>
          </a:xfrm>
        </p:spPr>
        <p:txBody>
          <a:bodyPr>
            <a:normAutofit/>
          </a:bodyPr>
          <a:lstStyle/>
          <a:p>
            <a:r>
              <a:rPr lang="es-ES" sz="2400" b="1" dirty="0" smtClean="0"/>
              <a:t>ARTÍCULO </a:t>
            </a:r>
            <a:r>
              <a:rPr lang="es-ES" sz="2400" b="1" dirty="0"/>
              <a:t>169:</a:t>
            </a:r>
            <a:r>
              <a:rPr lang="es-ES" sz="2400" dirty="0"/>
              <a:t> La evaluación final tiene como propósito fundamental comprobar el grado de cumplimiento de los objetivos generales de una asignatura o disciplina. Esta puede tener o no un acto de evaluación</a:t>
            </a:r>
            <a:r>
              <a:rPr lang="es-ES" sz="2400" dirty="0" smtClean="0"/>
              <a:t>.</a:t>
            </a:r>
            <a:endParaRPr lang="es-ES" sz="2400" dirty="0"/>
          </a:p>
        </p:txBody>
      </p:sp>
      <p:sp>
        <p:nvSpPr>
          <p:cNvPr id="4" name="Content Placeholder 2"/>
          <p:cNvSpPr txBox="1">
            <a:spLocks/>
          </p:cNvSpPr>
          <p:nvPr/>
        </p:nvSpPr>
        <p:spPr>
          <a:xfrm>
            <a:off x="590145" y="3278320"/>
            <a:ext cx="10972800" cy="2546747"/>
          </a:xfrm>
          <a:prstGeom prst="rect">
            <a:avLst/>
          </a:prstGeom>
        </p:spPr>
        <p:txBody>
          <a:bodyPr vert="horz" lIns="0" tIns="45720" rIns="0" bIns="45720" rtlCol="0">
            <a:normAutofit/>
          </a:bodyPr>
          <a:lstStyle/>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s-ES" sz="24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ARTÍCULO 178:</a:t>
            </a:r>
            <a:r>
              <a:rPr kumimoji="0" lang="es-E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Los resultados de las distintas formas de evaluación del aprendizaje de los estudiantes se calificarán empleando las categorías y símbolos siguientes:  </a:t>
            </a:r>
          </a:p>
          <a:p>
            <a:pPr marL="91440" marR="0" lvl="0" indent="1588"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s-E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Excelente (5),</a:t>
            </a:r>
            <a:r>
              <a:rPr kumimoji="0" lang="es-E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s-E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Bien (4), Regular (3), Mal (2)     </a:t>
            </a:r>
          </a:p>
          <a:p>
            <a:pPr marL="91440" marR="0" lvl="0" indent="1588"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s-E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Cada categoría establecida expresa el grado de calidad alcanzado por el estudiante en el cumplimiento de los objetivos. </a:t>
            </a:r>
            <a:endParaRPr kumimoji="0" lang="es-E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2256</TotalTime>
  <Words>3728</Words>
  <Application>Microsoft Office PowerPoint</Application>
  <PresentationFormat>Custom</PresentationFormat>
  <Paragraphs>394</Paragraphs>
  <Slides>45</Slides>
  <Notes>27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Retrospección</vt:lpstr>
      <vt:lpstr>Entrenamiento Diseño y montaje de Entornos Virtuales de Enseñanza Aprendizaje</vt:lpstr>
      <vt:lpstr>Objetivo</vt:lpstr>
      <vt:lpstr>Contenidos</vt:lpstr>
      <vt:lpstr>Evaluación del Aprendizaje  Resolución No. 02/18 Reglamento de Trabajo Docente y Metodológico de la Educación Superior</vt:lpstr>
      <vt:lpstr>Evaluación del Aprendizaje  Resolución No. 02/18 Reglamento de Trabajo Docente y Metodológico de la Educación Superior</vt:lpstr>
      <vt:lpstr>Evaluación del Aprendizaje  Resolución No. 02/18 Reglamento de Trabajo Docente y Metodológico de la Educación Superior</vt:lpstr>
      <vt:lpstr>Evaluación del Aprendizaje  Resolución No. 02/18 Reglamento de Trabajo Docente y Metodológico de la Educación Superior</vt:lpstr>
      <vt:lpstr>Evaluación del Aprendizaje  Resolución No. 02/18 Reglamento de Trabajo Docente y Metodológico de la Educación Superior</vt:lpstr>
      <vt:lpstr>Evaluación del Aprendizaje  Resolución No. 02/18 Reglamento de Trabajo Docente y Metodológico de la Educación Superior</vt:lpstr>
      <vt:lpstr>Slide 10</vt:lpstr>
      <vt:lpstr>Slide 11</vt:lpstr>
      <vt:lpstr>Seguimiento y Evaluación en EVEA</vt:lpstr>
      <vt:lpstr>Slide 13</vt:lpstr>
      <vt:lpstr>Criterios de evaluación: </vt:lpstr>
      <vt:lpstr>Slide 15</vt:lpstr>
      <vt:lpstr>Cambios en la evaluación con los entornos virtuales</vt:lpstr>
      <vt:lpstr>Cambio de paradigma en la evaluación </vt:lpstr>
      <vt:lpstr>Slide 18</vt:lpstr>
      <vt:lpstr>Slide 19</vt:lpstr>
      <vt:lpstr>Retroalimentación</vt:lpstr>
      <vt:lpstr>Retroalimentación </vt:lpstr>
      <vt:lpstr>Slide 22</vt:lpstr>
      <vt:lpstr>Slide 23</vt:lpstr>
      <vt:lpstr>Slide 24</vt:lpstr>
      <vt:lpstr>Sistema de evaluación</vt:lpstr>
      <vt:lpstr>Sistema de evaluación en Entornos Virtuales</vt:lpstr>
      <vt:lpstr>Slide 27</vt:lpstr>
      <vt:lpstr>Oportunidades de la evaluación </vt:lpstr>
      <vt:lpstr>Herramientas para la evaluación en entornos virtuales</vt:lpstr>
      <vt:lpstr>Actividades en el Aula Virtual </vt:lpstr>
      <vt:lpstr>Slide 31</vt:lpstr>
      <vt:lpstr>Pasos para crear una Rúbrica</vt:lpstr>
      <vt:lpstr>Evaluación del rendimiento de los estudiantes</vt:lpstr>
      <vt:lpstr>Evaluación del rendimiento de los estudiantes</vt:lpstr>
      <vt:lpstr>Evaluación del rendimiento de los estudiantes</vt:lpstr>
      <vt:lpstr>Foro de discusión</vt:lpstr>
      <vt:lpstr>Evaluación del rendimiento de los estudiantes</vt:lpstr>
      <vt:lpstr>    </vt:lpstr>
      <vt:lpstr>Slide 39</vt:lpstr>
      <vt:lpstr>Seguimiento y evaluación; se realiza a través de: </vt:lpstr>
      <vt:lpstr>Informe de actividad</vt:lpstr>
      <vt:lpstr>Pestaña Calificaciones del bloque de Administración  </vt:lpstr>
      <vt:lpstr>Recomendaciones prácticas</vt:lpstr>
      <vt:lpstr>Bibliografía</vt:lpstr>
      <vt:lpstr>Actividad Práctica: sistema de evaluación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c:creator>
  <cp:lastModifiedBy>Revisor</cp:lastModifiedBy>
  <cp:revision>161</cp:revision>
  <dcterms:created xsi:type="dcterms:W3CDTF">2018-02-02T19:35:05Z</dcterms:created>
  <dcterms:modified xsi:type="dcterms:W3CDTF">2021-04-25T01:21:50Z</dcterms:modified>
</cp:coreProperties>
</file>