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1" r:id="rId3"/>
    <p:sldId id="262" r:id="rId4"/>
    <p:sldId id="263" r:id="rId5"/>
    <p:sldId id="265" r:id="rId6"/>
    <p:sldId id="377" r:id="rId7"/>
    <p:sldId id="269" r:id="rId8"/>
    <p:sldId id="267" r:id="rId9"/>
    <p:sldId id="285" r:id="rId10"/>
    <p:sldId id="346" r:id="rId11"/>
    <p:sldId id="349" r:id="rId12"/>
    <p:sldId id="348" r:id="rId13"/>
    <p:sldId id="270" r:id="rId14"/>
    <p:sldId id="271" r:id="rId15"/>
    <p:sldId id="351" r:id="rId16"/>
    <p:sldId id="273" r:id="rId17"/>
    <p:sldId id="274" r:id="rId18"/>
    <p:sldId id="275" r:id="rId19"/>
    <p:sldId id="353" r:id="rId20"/>
    <p:sldId id="354" r:id="rId21"/>
    <p:sldId id="352" r:id="rId22"/>
    <p:sldId id="356" r:id="rId23"/>
    <p:sldId id="276" r:id="rId24"/>
    <p:sldId id="277" r:id="rId25"/>
    <p:sldId id="360" r:id="rId26"/>
    <p:sldId id="355" r:id="rId27"/>
    <p:sldId id="358" r:id="rId28"/>
    <p:sldId id="359" r:id="rId29"/>
    <p:sldId id="361" r:id="rId30"/>
    <p:sldId id="279" r:id="rId31"/>
    <p:sldId id="280" r:id="rId32"/>
    <p:sldId id="362" r:id="rId33"/>
    <p:sldId id="365" r:id="rId34"/>
    <p:sldId id="366" r:id="rId35"/>
    <p:sldId id="363" r:id="rId36"/>
    <p:sldId id="367" r:id="rId37"/>
    <p:sldId id="368" r:id="rId38"/>
    <p:sldId id="369" r:id="rId39"/>
    <p:sldId id="375" r:id="rId40"/>
    <p:sldId id="376" r:id="rId41"/>
    <p:sldId id="378" r:id="rId42"/>
    <p:sldId id="282" r:id="rId43"/>
    <p:sldId id="380" r:id="rId44"/>
    <p:sldId id="288" r:id="rId45"/>
    <p:sldId id="289" r:id="rId46"/>
    <p:sldId id="350" r:id="rId47"/>
    <p:sldId id="386" r:id="rId48"/>
    <p:sldId id="383" r:id="rId49"/>
    <p:sldId id="384" r:id="rId50"/>
    <p:sldId id="304" r:id="rId51"/>
    <p:sldId id="388" r:id="rId52"/>
    <p:sldId id="389" r:id="rId53"/>
    <p:sldId id="302" r:id="rId54"/>
    <p:sldId id="303" r:id="rId55"/>
    <p:sldId id="258" r:id="rId5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40B6"/>
    <a:srgbClr val="8D176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6AFD-EFCD-4B42-9FE9-56A40E35DE33}" type="datetimeFigureOut">
              <a:rPr lang="es-ES" smtClean="0"/>
              <a:pPr/>
              <a:t>15/10/2018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326FC-DC77-481D-92B4-5D0912772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6AFD-EFCD-4B42-9FE9-56A40E35DE33}" type="datetimeFigureOut">
              <a:rPr lang="es-ES" smtClean="0"/>
              <a:pPr/>
              <a:t>15/10/2018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326FC-DC77-481D-92B4-5D0912772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6AFD-EFCD-4B42-9FE9-56A40E35DE33}" type="datetimeFigureOut">
              <a:rPr lang="es-ES" smtClean="0"/>
              <a:pPr/>
              <a:t>15/10/2018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326FC-DC77-481D-92B4-5D0912772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6AFD-EFCD-4B42-9FE9-56A40E35DE33}" type="datetimeFigureOut">
              <a:rPr lang="es-ES" smtClean="0"/>
              <a:pPr/>
              <a:t>15/10/2018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326FC-DC77-481D-92B4-5D0912772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6AFD-EFCD-4B42-9FE9-56A40E35DE33}" type="datetimeFigureOut">
              <a:rPr lang="es-ES" smtClean="0"/>
              <a:pPr/>
              <a:t>15/10/2018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326FC-DC77-481D-92B4-5D0912772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6AFD-EFCD-4B42-9FE9-56A40E35DE33}" type="datetimeFigureOut">
              <a:rPr lang="es-ES" smtClean="0"/>
              <a:pPr/>
              <a:t>15/10/2018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326FC-DC77-481D-92B4-5D0912772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6AFD-EFCD-4B42-9FE9-56A40E35DE33}" type="datetimeFigureOut">
              <a:rPr lang="es-ES" smtClean="0"/>
              <a:pPr/>
              <a:t>15/10/2018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326FC-DC77-481D-92B4-5D0912772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6AFD-EFCD-4B42-9FE9-56A40E35DE33}" type="datetimeFigureOut">
              <a:rPr lang="es-ES" smtClean="0"/>
              <a:pPr/>
              <a:t>15/10/2018</a:t>
            </a:fld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0326FC-DC77-481D-92B4-5D0912772EC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6AFD-EFCD-4B42-9FE9-56A40E35DE33}" type="datetimeFigureOut">
              <a:rPr lang="es-ES" smtClean="0"/>
              <a:pPr/>
              <a:t>15/10/2018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326FC-DC77-481D-92B4-5D0912772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16AFD-EFCD-4B42-9FE9-56A40E35DE33}" type="datetimeFigureOut">
              <a:rPr lang="es-ES" smtClean="0"/>
              <a:pPr/>
              <a:t>15/10/2018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FE0326FC-DC77-481D-92B4-5D0912772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8616AFD-EFCD-4B42-9FE9-56A40E35DE33}" type="datetimeFigureOut">
              <a:rPr lang="es-ES" smtClean="0"/>
              <a:pPr/>
              <a:t>15/10/2018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326FC-DC77-481D-92B4-5D0912772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8616AFD-EFCD-4B42-9FE9-56A40E35DE33}" type="datetimeFigureOut">
              <a:rPr lang="es-ES" smtClean="0"/>
              <a:pPr/>
              <a:t>15/10/2018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E0326FC-DC77-481D-92B4-5D0912772EC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../P-Propedeutica/Templates/imagenologia/resp/museo_2/figura2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hyperlink" Target="file:///E:\P-Propedeutica\Templates\imagenologia\resp\museo_2\figura8.jp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file:///E:\P-Propedeutica\Templates\imagenologia\resp\museo_2\figura8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hyperlink" Target="file:///E:\P-Propedeutica\Templates\imagenologia\resp\museo_2\figura9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eticia Munoz\Documents\IMAGENOLOGÍA\trx5.jpg"/>
          <p:cNvPicPr>
            <a:picLocks noChangeAspect="1" noChangeArrowheads="1"/>
          </p:cNvPicPr>
          <p:nvPr/>
        </p:nvPicPr>
        <p:blipFill>
          <a:blip r:embed="rId2">
            <a:lum contrast="-45000"/>
          </a:blip>
          <a:srcRect/>
          <a:stretch>
            <a:fillRect/>
          </a:stretch>
        </p:blipFill>
        <p:spPr bwMode="auto">
          <a:xfrm>
            <a:off x="0" y="0"/>
            <a:ext cx="9144000" cy="504981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Picture 2" descr="Derrame pleural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4848231"/>
            <a:ext cx="2989308" cy="200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n2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10555" b="10088"/>
          <a:stretch>
            <a:fillRect/>
          </a:stretch>
        </p:blipFill>
        <p:spPr bwMode="auto">
          <a:xfrm>
            <a:off x="2071670" y="4857760"/>
            <a:ext cx="1857388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 descr="03"/>
          <p:cNvPicPr>
            <a:picLocks noChangeAspect="1" noChangeArrowheads="1"/>
          </p:cNvPicPr>
          <p:nvPr/>
        </p:nvPicPr>
        <p:blipFill>
          <a:blip r:embed="rId6">
            <a:lum bright="-18000"/>
          </a:blip>
          <a:srcRect/>
          <a:stretch>
            <a:fillRect/>
          </a:stretch>
        </p:blipFill>
        <p:spPr>
          <a:xfrm>
            <a:off x="0" y="4857760"/>
            <a:ext cx="2034221" cy="2000240"/>
          </a:xfrm>
          <a:prstGeom prst="rect">
            <a:avLst/>
          </a:prstGeom>
          <a:ln>
            <a:noFill/>
          </a:ln>
        </p:spPr>
      </p:pic>
      <p:pic>
        <p:nvPicPr>
          <p:cNvPr id="12" name="Picture 6" descr="10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4857760"/>
            <a:ext cx="2286000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13 Conector recto"/>
          <p:cNvCxnSpPr/>
          <p:nvPr/>
        </p:nvCxnSpPr>
        <p:spPr>
          <a:xfrm>
            <a:off x="0" y="4857760"/>
            <a:ext cx="9144000" cy="1588"/>
          </a:xfrm>
          <a:prstGeom prst="line">
            <a:avLst/>
          </a:prstGeom>
          <a:ln w="4127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0" y="6856412"/>
            <a:ext cx="9144000" cy="1588"/>
          </a:xfrm>
          <a:prstGeom prst="line">
            <a:avLst/>
          </a:prstGeom>
          <a:ln w="4127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rot="5400000" flipH="1" flipV="1">
            <a:off x="-1000120" y="5857880"/>
            <a:ext cx="2000240" cy="1588"/>
          </a:xfrm>
          <a:prstGeom prst="line">
            <a:avLst/>
          </a:prstGeom>
          <a:ln w="4127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rot="5400000" flipH="1" flipV="1">
            <a:off x="8143086" y="5857086"/>
            <a:ext cx="2000240" cy="1588"/>
          </a:xfrm>
          <a:prstGeom prst="line">
            <a:avLst/>
          </a:prstGeom>
          <a:ln w="4127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785786" y="357166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6" name="25 CuadroTexto"/>
          <p:cNvSpPr txBox="1"/>
          <p:nvPr/>
        </p:nvSpPr>
        <p:spPr>
          <a:xfrm>
            <a:off x="71438" y="3429000"/>
            <a:ext cx="5715008" cy="138499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Profesora: Dra. Leticia Mu</a:t>
            </a: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ñoz Álvarez</a:t>
            </a:r>
          </a:p>
          <a:p>
            <a:r>
              <a:rPr lang="es-C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Departamento de Imagenología.</a:t>
            </a:r>
          </a:p>
          <a:p>
            <a:r>
              <a:rPr lang="es-C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Hospital Calixto García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U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Imagenología del </a:t>
            </a:r>
            <a:r>
              <a:rPr lang="es-C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Aparato Respiratorio</a:t>
            </a:r>
            <a:endParaRPr lang="es-E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Mis documentos\DSC004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42918"/>
            <a:ext cx="5643602" cy="4031144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105476" name="Picture 4" descr="DSC062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6"/>
            <a:ext cx="3365405" cy="3500438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5500694" y="5929330"/>
            <a:ext cx="20697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600" b="1" dirty="0" err="1" smtClean="0">
                <a:solidFill>
                  <a:srgbClr val="FFFF00"/>
                </a:solidFill>
                <a:latin typeface="Times New Roman" pitchFamily="18" charset="0"/>
              </a:rPr>
              <a:t>Pancoast</a:t>
            </a:r>
            <a:r>
              <a:rPr lang="es-ES" sz="3600" b="1" dirty="0">
                <a:solidFill>
                  <a:srgbClr val="FFFF00"/>
                </a:solidFill>
                <a:latin typeface="Times New Roman" pitchFamily="18" charset="0"/>
              </a:rPr>
              <a:t>.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6" name="Picture 5" descr="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5870"/>
            <a:ext cx="3714744" cy="288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Mis documentos\DSC005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857232"/>
            <a:ext cx="5786446" cy="4339835"/>
          </a:xfrm>
          <a:prstGeom prst="rect">
            <a:avLst/>
          </a:prstGeom>
          <a:noFill/>
        </p:spPr>
      </p:pic>
      <p:pic>
        <p:nvPicPr>
          <p:cNvPr id="3" name="Picture 3" descr="DSC07266"/>
          <p:cNvPicPr>
            <a:picLocks noChangeAspect="1" noChangeArrowheads="1"/>
          </p:cNvPicPr>
          <p:nvPr/>
        </p:nvPicPr>
        <p:blipFill>
          <a:blip r:embed="rId3" cstate="print"/>
          <a:srcRect l="19702" t="4921" r="12592" b="4848"/>
          <a:stretch>
            <a:fillRect/>
          </a:stretch>
        </p:blipFill>
        <p:spPr bwMode="auto">
          <a:xfrm>
            <a:off x="0" y="642942"/>
            <a:ext cx="4500852" cy="485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16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686097"/>
            <a:ext cx="4392613" cy="5528985"/>
          </a:xfrm>
          <a:prstGeom prst="rect">
            <a:avLst/>
          </a:prstGeom>
          <a:noFill/>
        </p:spPr>
      </p:pic>
      <p:pic>
        <p:nvPicPr>
          <p:cNvPr id="3" name="Picture 5" descr="DSC016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724295"/>
            <a:ext cx="4500562" cy="5490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rrame pleural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5" y="1"/>
            <a:ext cx="4857751" cy="3265961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1" y="132225"/>
            <a:ext cx="3857620" cy="3082461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  <a:effectLst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643314"/>
            <a:ext cx="4429124" cy="3148951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  <a:effectLst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2351" y="3714753"/>
            <a:ext cx="4361649" cy="3143248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2000232" y="3286124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rgbClr val="FFFF00"/>
                </a:solidFill>
              </a:rPr>
              <a:t>DERRAME PLEURAL POR ULTRASONIDO</a:t>
            </a:r>
            <a:endParaRPr lang="es-E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14348" y="4714884"/>
            <a:ext cx="7072362" cy="1569660"/>
          </a:xfrm>
          <a:prstGeom prst="rect">
            <a:avLst/>
          </a:prstGeom>
          <a:ln>
            <a:solidFill>
              <a:srgbClr val="E040B6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 smtClean="0">
                <a:latin typeface="Candara" pitchFamily="34" charset="0"/>
              </a:rPr>
              <a:t>La  manifestación radiológica habitual es el derrame pleural.</a:t>
            </a:r>
          </a:p>
          <a:p>
            <a:r>
              <a:rPr lang="es-ES" sz="2400" dirty="0" smtClean="0">
                <a:latin typeface="Candara" pitchFamily="34" charset="0"/>
              </a:rPr>
              <a:t>El ultrasonido y la TAC  son los estudios de elección en el diagnóstico. </a:t>
            </a:r>
            <a:endParaRPr lang="es-ES" sz="2400" dirty="0">
              <a:latin typeface="Candar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4282" y="928670"/>
            <a:ext cx="4572000" cy="344094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84048" algn="just">
              <a:lnSpc>
                <a:spcPct val="15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Tumores pleurales</a:t>
            </a:r>
          </a:p>
          <a:p>
            <a:pPr lvl="3" indent="-384048" algn="just">
              <a:lnSpc>
                <a:spcPct val="15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ü"/>
              <a:defRPr/>
            </a:pPr>
            <a:r>
              <a:rPr lang="es-419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Benignos  </a:t>
            </a:r>
          </a:p>
          <a:p>
            <a:pPr lvl="3" indent="-384048" algn="just">
              <a:spcBef>
                <a:spcPct val="20000"/>
              </a:spcBef>
              <a:buClr>
                <a:srgbClr val="FFFF00"/>
              </a:buClr>
              <a:buSzPct val="80000"/>
              <a:defRPr/>
            </a:pPr>
            <a:endParaRPr lang="es-419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3" indent="-384048" algn="just">
              <a:spcBef>
                <a:spcPct val="20000"/>
              </a:spcBef>
              <a:buClr>
                <a:srgbClr val="FFFF00"/>
              </a:buClr>
              <a:buSzPct val="80000"/>
              <a:defRPr/>
            </a:pPr>
            <a:endParaRPr lang="es-419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3"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ü"/>
              <a:defRPr/>
            </a:pPr>
            <a:r>
              <a:rPr lang="es-419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Malignos</a:t>
            </a:r>
            <a:endParaRPr lang="es-E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142844" y="142852"/>
            <a:ext cx="8572560" cy="714380"/>
          </a:xfrm>
          <a:prstGeom prst="ellipse">
            <a:avLst/>
          </a:prstGeom>
          <a:solidFill>
            <a:srgbClr val="8D176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600"/>
          </a:p>
        </p:txBody>
      </p:sp>
      <p:sp>
        <p:nvSpPr>
          <p:cNvPr id="7" name="6 CuadroTexto"/>
          <p:cNvSpPr txBox="1"/>
          <p:nvPr/>
        </p:nvSpPr>
        <p:spPr>
          <a:xfrm>
            <a:off x="363621" y="201019"/>
            <a:ext cx="806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Imágenes radiopacas  </a:t>
            </a:r>
            <a:r>
              <a:rPr lang="es-419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Pleurales</a:t>
            </a:r>
            <a:endParaRPr lang="es-E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643306" y="1785926"/>
            <a:ext cx="3000396" cy="101566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s-419" sz="2000" dirty="0" smtClean="0"/>
              <a:t>Mesotelioma benigno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s-419" sz="2000" dirty="0" smtClean="0"/>
              <a:t>Fibromas localizados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s-419" sz="2000" dirty="0" smtClean="0"/>
              <a:t>Lipoma pleural</a:t>
            </a:r>
            <a:endParaRPr lang="es-ES" sz="2000" dirty="0" smtClean="0"/>
          </a:p>
        </p:txBody>
      </p:sp>
      <p:sp>
        <p:nvSpPr>
          <p:cNvPr id="9" name="8 CuadroTexto"/>
          <p:cNvSpPr txBox="1"/>
          <p:nvPr/>
        </p:nvSpPr>
        <p:spPr>
          <a:xfrm>
            <a:off x="3643306" y="3500438"/>
            <a:ext cx="3000396" cy="101566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s-419" sz="2000" dirty="0" smtClean="0"/>
              <a:t>Mesotelioma maligno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s-419" sz="2000" dirty="0" smtClean="0"/>
              <a:t>Metástasis pleurales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s-419" sz="2000" dirty="0" smtClean="0"/>
              <a:t>Linfoma pleural</a:t>
            </a:r>
            <a:endParaRPr lang="es-ES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6" y="1268413"/>
            <a:ext cx="4643438" cy="4410394"/>
          </a:xfrm>
          <a:prstGeom prst="rect">
            <a:avLst/>
          </a:prstGeom>
          <a:noFill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14290"/>
            <a:ext cx="4008458" cy="3763312"/>
          </a:xfrm>
          <a:prstGeom prst="rect">
            <a:avLst/>
          </a:prstGeom>
          <a:noFill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/>
          <a:srcRect r="2362"/>
          <a:stretch>
            <a:fillRect/>
          </a:stretch>
        </p:blipFill>
        <p:spPr bwMode="auto">
          <a:xfrm>
            <a:off x="5214943" y="4128225"/>
            <a:ext cx="3929058" cy="2729775"/>
          </a:xfrm>
          <a:prstGeom prst="rect">
            <a:avLst/>
          </a:prstGeom>
          <a:noFill/>
        </p:spPr>
      </p:pic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179388" y="404813"/>
            <a:ext cx="4012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Mesotelioma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maligno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rrame pleural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42852"/>
            <a:ext cx="5715008" cy="3842312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195657"/>
            <a:ext cx="3104998" cy="3519491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857224" y="5143512"/>
            <a:ext cx="3446136" cy="1077218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Metástasis</a:t>
            </a:r>
          </a:p>
          <a:p>
            <a:pPr algn="ctr"/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pleural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 l="1624" r="3464"/>
          <a:stretch>
            <a:fillRect/>
          </a:stretch>
        </p:blipFill>
        <p:spPr bwMode="auto">
          <a:xfrm>
            <a:off x="285719" y="3000372"/>
            <a:ext cx="7619683" cy="3857628"/>
          </a:xfrm>
          <a:prstGeom prst="rect">
            <a:avLst/>
          </a:prstGeom>
          <a:noFill/>
          <a:ln>
            <a:solidFill>
              <a:srgbClr val="8D176E"/>
            </a:solidFill>
          </a:ln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40757"/>
            <a:ext cx="3786182" cy="2888177"/>
          </a:xfrm>
          <a:prstGeom prst="rect">
            <a:avLst/>
          </a:prstGeom>
          <a:noFill/>
          <a:ln>
            <a:solidFill>
              <a:srgbClr val="8D176E"/>
            </a:solidFill>
          </a:ln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714348" y="1071546"/>
            <a:ext cx="4214842" cy="1077218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Tumor benigno </a:t>
            </a:r>
          </a:p>
          <a:p>
            <a:pPr algn="ctr"/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Fibroso pleural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428595" y="214290"/>
            <a:ext cx="8179651" cy="1428760"/>
          </a:xfrm>
          <a:prstGeom prst="ellipse">
            <a:avLst/>
          </a:prstGeom>
          <a:solidFill>
            <a:srgbClr val="8D1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000">
              <a:latin typeface="Candara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976418" y="500042"/>
            <a:ext cx="5453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Imágenes radiopacas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357158" y="2071678"/>
            <a:ext cx="3786182" cy="1357322"/>
          </a:xfrm>
          <a:prstGeom prst="ellipse">
            <a:avLst/>
          </a:prstGeom>
          <a:solidFill>
            <a:srgbClr val="E04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642910" y="2357430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Pulmonares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857752" y="2214554"/>
            <a:ext cx="3786214" cy="155734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Inflamatorias</a:t>
            </a:r>
          </a:p>
          <a:p>
            <a:pPr lvl="0"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E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Atelectasia</a:t>
            </a:r>
            <a:endParaRPr lang="es-E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0"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Tumorales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85720" y="4214818"/>
            <a:ext cx="2500330" cy="2308324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E040B6"/>
              </a:buClr>
              <a:buFont typeface="Arial" pitchFamily="34" charset="0"/>
              <a:buChar char="•"/>
            </a:pPr>
            <a:r>
              <a:rPr lang="es-419" sz="2400" dirty="0" smtClean="0">
                <a:latin typeface="Candara" pitchFamily="34" charset="0"/>
              </a:rPr>
              <a:t>Congénitas</a:t>
            </a:r>
          </a:p>
          <a:p>
            <a:pPr>
              <a:buClr>
                <a:srgbClr val="E040B6"/>
              </a:buClr>
              <a:buFont typeface="Arial" pitchFamily="34" charset="0"/>
              <a:buChar char="•"/>
            </a:pPr>
            <a:r>
              <a:rPr lang="es-419" sz="2400" dirty="0" smtClean="0">
                <a:latin typeface="Candara" pitchFamily="34" charset="0"/>
              </a:rPr>
              <a:t>Inflamatorias</a:t>
            </a:r>
          </a:p>
          <a:p>
            <a:pPr>
              <a:buClr>
                <a:srgbClr val="E040B6"/>
              </a:buClr>
              <a:buFont typeface="Arial" pitchFamily="34" charset="0"/>
              <a:buChar char="•"/>
            </a:pPr>
            <a:r>
              <a:rPr lang="es-419" sz="2400" dirty="0" smtClean="0">
                <a:latin typeface="Candara" pitchFamily="34" charset="0"/>
              </a:rPr>
              <a:t>Neoplásicas</a:t>
            </a:r>
          </a:p>
          <a:p>
            <a:pPr>
              <a:buClr>
                <a:srgbClr val="E040B6"/>
              </a:buClr>
              <a:buFont typeface="Arial" pitchFamily="34" charset="0"/>
              <a:buChar char="•"/>
            </a:pPr>
            <a:r>
              <a:rPr lang="es-ES" sz="2400" dirty="0" smtClean="0">
                <a:latin typeface="Candara" pitchFamily="34" charset="0"/>
              </a:rPr>
              <a:t>Vasculares</a:t>
            </a:r>
            <a:endParaRPr lang="es-419" sz="2400" dirty="0" smtClean="0">
              <a:latin typeface="Candara" pitchFamily="34" charset="0"/>
            </a:endParaRPr>
          </a:p>
          <a:p>
            <a:pPr>
              <a:buClr>
                <a:srgbClr val="E040B6"/>
              </a:buClr>
              <a:buFont typeface="Arial" pitchFamily="34" charset="0"/>
              <a:buChar char="•"/>
            </a:pPr>
            <a:r>
              <a:rPr lang="es-419" sz="2400" dirty="0" smtClean="0">
                <a:latin typeface="Candara" pitchFamily="34" charset="0"/>
              </a:rPr>
              <a:t>Inmunológicas</a:t>
            </a:r>
          </a:p>
          <a:p>
            <a:pPr>
              <a:buClr>
                <a:srgbClr val="E040B6"/>
              </a:buClr>
              <a:buFont typeface="Arial" pitchFamily="34" charset="0"/>
              <a:buChar char="•"/>
            </a:pPr>
            <a:r>
              <a:rPr lang="es-419" sz="2400" dirty="0" smtClean="0">
                <a:latin typeface="Candara" pitchFamily="34" charset="0"/>
              </a:rPr>
              <a:t>Inhalación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357950" y="4429132"/>
            <a:ext cx="2571768" cy="1938992"/>
          </a:xfrm>
          <a:prstGeom prst="rect">
            <a:avLst/>
          </a:prstGeom>
          <a:ln>
            <a:solidFill>
              <a:srgbClr val="E040B6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E040B6"/>
              </a:buClr>
              <a:buFont typeface="Arial" pitchFamily="34" charset="0"/>
              <a:buChar char="•"/>
            </a:pPr>
            <a:r>
              <a:rPr lang="es-419" sz="2400" dirty="0" smtClean="0">
                <a:latin typeface="Candara" pitchFamily="34" charset="0"/>
              </a:rPr>
              <a:t>Vías aéreas</a:t>
            </a:r>
          </a:p>
          <a:p>
            <a:pPr>
              <a:buClr>
                <a:srgbClr val="E040B6"/>
              </a:buClr>
              <a:buFont typeface="Arial" pitchFamily="34" charset="0"/>
              <a:buChar char="•"/>
            </a:pPr>
            <a:r>
              <a:rPr lang="es-419" sz="2400" dirty="0" smtClean="0">
                <a:latin typeface="Candara" pitchFamily="34" charset="0"/>
              </a:rPr>
              <a:t>Idiopáticas</a:t>
            </a:r>
          </a:p>
          <a:p>
            <a:pPr>
              <a:buClr>
                <a:srgbClr val="E040B6"/>
              </a:buClr>
              <a:buFont typeface="Arial" pitchFamily="34" charset="0"/>
              <a:buChar char="•"/>
            </a:pPr>
            <a:r>
              <a:rPr lang="es-419" sz="2400" dirty="0" smtClean="0">
                <a:latin typeface="Candara" pitchFamily="34" charset="0"/>
              </a:rPr>
              <a:t>Traumáticas</a:t>
            </a:r>
          </a:p>
          <a:p>
            <a:pPr>
              <a:buClr>
                <a:srgbClr val="E040B6"/>
              </a:buClr>
              <a:buFont typeface="Arial" pitchFamily="34" charset="0"/>
              <a:buChar char="•"/>
            </a:pPr>
            <a:r>
              <a:rPr lang="es-419" sz="2400" dirty="0" smtClean="0">
                <a:latin typeface="Candara" pitchFamily="34" charset="0"/>
              </a:rPr>
              <a:t>Extrapulmonares</a:t>
            </a:r>
          </a:p>
          <a:p>
            <a:pPr>
              <a:buClr>
                <a:srgbClr val="E040B6"/>
              </a:buClr>
              <a:buFont typeface="Arial" pitchFamily="34" charset="0"/>
              <a:buChar char="•"/>
            </a:pPr>
            <a:r>
              <a:rPr lang="es-419" sz="2400" dirty="0" smtClean="0">
                <a:latin typeface="Candara" pitchFamily="34" charset="0"/>
              </a:rPr>
              <a:t>Otras causas</a:t>
            </a:r>
            <a:endParaRPr lang="es-ES" sz="2400" dirty="0">
              <a:latin typeface="Candara" pitchFamily="34" charset="0"/>
            </a:endParaRPr>
          </a:p>
        </p:txBody>
      </p:sp>
      <p:pic>
        <p:nvPicPr>
          <p:cNvPr id="9" name="Picture 4" descr="C:\Users\Leticia Munoz\Documents\IMAGENOLOGÍA\tx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4214818"/>
            <a:ext cx="3071802" cy="23008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612775" y="0"/>
          <a:ext cx="7920038" cy="6856413"/>
        </p:xfrm>
        <a:graphic>
          <a:graphicData uri="http://schemas.openxmlformats.org/presentationml/2006/ole">
            <p:oleObj spid="_x0000_s5122" name="Image" r:id="rId3" imgW="7619048" imgH="9523810" progId="">
              <p:embed/>
            </p:oleObj>
          </a:graphicData>
        </a:graphic>
      </p:graphicFrame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268538" y="5805488"/>
            <a:ext cx="4986337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FFFF00"/>
                </a:solidFill>
                <a:effectLst/>
                <a:latin typeface="Tahoma" pitchFamily="34" charset="0"/>
              </a:rPr>
              <a:t>LA TRAMA PULMONAR RADIOLÓGICA</a:t>
            </a:r>
          </a:p>
          <a:p>
            <a:r>
              <a:rPr lang="es-ES" sz="2000" b="1" dirty="0">
                <a:solidFill>
                  <a:srgbClr val="FFFF00"/>
                </a:solidFill>
                <a:effectLst/>
                <a:latin typeface="Tahoma" pitchFamily="34" charset="0"/>
              </a:rPr>
              <a:t>                 ES ARTERIAL !!!!</a:t>
            </a:r>
          </a:p>
        </p:txBody>
      </p:sp>
      <p:sp>
        <p:nvSpPr>
          <p:cNvPr id="89092" name="Line 4"/>
          <p:cNvSpPr>
            <a:spLocks noChangeShapeType="1"/>
          </p:cNvSpPr>
          <p:nvPr/>
        </p:nvSpPr>
        <p:spPr bwMode="auto">
          <a:xfrm>
            <a:off x="3059113" y="3141663"/>
            <a:ext cx="576262" cy="431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5435600" y="2060575"/>
            <a:ext cx="215900" cy="5048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9094" name="Line 6"/>
          <p:cNvSpPr>
            <a:spLocks noChangeShapeType="1"/>
          </p:cNvSpPr>
          <p:nvPr/>
        </p:nvSpPr>
        <p:spPr bwMode="auto">
          <a:xfrm flipH="1">
            <a:off x="6011863" y="2781300"/>
            <a:ext cx="790575" cy="3603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 flipV="1">
            <a:off x="2771775" y="4508500"/>
            <a:ext cx="647700" cy="1444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3059113" y="2060575"/>
            <a:ext cx="649287" cy="2889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9097" name="Line 9"/>
          <p:cNvSpPr>
            <a:spLocks noChangeShapeType="1"/>
          </p:cNvSpPr>
          <p:nvPr/>
        </p:nvSpPr>
        <p:spPr bwMode="auto">
          <a:xfrm flipH="1">
            <a:off x="6227763" y="4076700"/>
            <a:ext cx="1223962" cy="2159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 flipH="1">
            <a:off x="6227763" y="4941888"/>
            <a:ext cx="1512887" cy="2873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9099" name="Rectangle 11"/>
          <p:cNvSpPr>
            <a:spLocks noChangeArrowheads="1"/>
          </p:cNvSpPr>
          <p:nvPr/>
        </p:nvSpPr>
        <p:spPr bwMode="auto">
          <a:xfrm>
            <a:off x="900113" y="0"/>
            <a:ext cx="1655762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>
                <a:effectLst/>
                <a:latin typeface="Tahoma" pitchFamily="34" charset="0"/>
              </a:rPr>
              <a:t>6-10- 04</a:t>
            </a:r>
          </a:p>
          <a:p>
            <a:r>
              <a:rPr lang="es-ES">
                <a:effectLst/>
                <a:latin typeface="Tahoma" pitchFamily="34" charset="0"/>
              </a:rPr>
              <a:t>Der.  No.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42910" y="428604"/>
            <a:ext cx="7500990" cy="830997"/>
          </a:xfrm>
          <a:prstGeom prst="rect">
            <a:avLst/>
          </a:prstGeom>
          <a:noFill/>
          <a:ln w="28575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419" sz="4800" dirty="0" smtClean="0">
                <a:solidFill>
                  <a:srgbClr val="FFFF00"/>
                </a:solidFill>
                <a:latin typeface="Candara" pitchFamily="34" charset="0"/>
              </a:rPr>
              <a:t>Control de la clase anterior</a:t>
            </a:r>
            <a:endParaRPr lang="es-ES" sz="4800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7158" y="1500174"/>
            <a:ext cx="8143932" cy="230832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FFF00"/>
              </a:buClr>
            </a:pPr>
            <a:r>
              <a:rPr lang="es-419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Batería A</a:t>
            </a:r>
          </a:p>
          <a:p>
            <a:pPr algn="just">
              <a:buClr>
                <a:srgbClr val="FFFF00"/>
              </a:buClr>
            </a:pPr>
            <a:endParaRPr lang="es-419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Diga 5 signos radiológicos del neumotórax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Mencione 3 técnicas imagenológicas para el estudio del aparato respiratorio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Mencione 2 hipertransparencias pulmonares localizadas 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28596" y="4071942"/>
            <a:ext cx="8143932" cy="230832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FFF00"/>
              </a:buClr>
            </a:pPr>
            <a:r>
              <a:rPr lang="es-419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Batería B</a:t>
            </a:r>
          </a:p>
          <a:p>
            <a:pPr algn="just">
              <a:buClr>
                <a:srgbClr val="FFFF00"/>
              </a:buClr>
            </a:pPr>
            <a:endParaRPr lang="es-419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Diga 5 signos radiológicos del Enfisema pulmonar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Mencione 3 técnicas imagenológicas para el estudio del aparato respiratorio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Mencione 2 hipertransparencias pulmonares localizadas </a:t>
            </a:r>
            <a:endParaRPr lang="es-E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7" y="3339893"/>
            <a:ext cx="4071966" cy="3446693"/>
          </a:xfrm>
          <a:prstGeom prst="rect">
            <a:avLst/>
          </a:prstGeom>
          <a:noFill/>
          <a:ln w="38100">
            <a:solidFill>
              <a:srgbClr val="8D176E"/>
            </a:solidFill>
            <a:miter lim="800000"/>
            <a:headEnd/>
            <a:tailEnd/>
          </a:ln>
          <a:effectLst/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9488" y="3429000"/>
            <a:ext cx="4253106" cy="3357586"/>
          </a:xfrm>
          <a:prstGeom prst="rect">
            <a:avLst/>
          </a:prstGeom>
          <a:noFill/>
          <a:ln w="38100">
            <a:solidFill>
              <a:srgbClr val="8D176E"/>
            </a:solidFill>
            <a:miter lim="800000"/>
            <a:headEnd/>
            <a:tailEnd/>
          </a:ln>
          <a:effectLst/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9838" y="71414"/>
            <a:ext cx="4000949" cy="3429024"/>
          </a:xfrm>
          <a:prstGeom prst="rect">
            <a:avLst/>
          </a:prstGeom>
          <a:noFill/>
          <a:ln w="38100">
            <a:solidFill>
              <a:srgbClr val="8D176E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714488"/>
            <a:ext cx="9144000" cy="302236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indent="-384048" algn="just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s-419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Redondeadas o nódulos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419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Miliares (2mm). Cuando son múltiples y están dentro de una malla son lesiones retículonodulillares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419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Lesiones nodulillares: nódulos pequeños entre 2 y 15mm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419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Lesiones nodulares : menos de4cm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419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Masa </a:t>
            </a:r>
            <a:r>
              <a:rPr lang="es-419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myores de 4cm</a:t>
            </a:r>
            <a:endParaRPr lang="es-E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00034" y="4783586"/>
            <a:ext cx="4572032" cy="207441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indent="-384048" algn="just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s-419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No redondeadas o Extensas 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es-419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Extensas mal definidas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es-419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Extensas bien definidas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§"/>
              <a:defRPr/>
            </a:pPr>
            <a:r>
              <a:rPr lang="es-419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Lineales</a:t>
            </a:r>
            <a:endParaRPr lang="es-E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500034" y="71414"/>
            <a:ext cx="8358246" cy="1643050"/>
          </a:xfrm>
          <a:prstGeom prst="ellipse">
            <a:avLst/>
          </a:prstGeom>
          <a:solidFill>
            <a:srgbClr val="E04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1142976" y="357166"/>
            <a:ext cx="6938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Opacidades Pulmonares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9" name="8 Flecha a la derecha con bandas"/>
          <p:cNvSpPr/>
          <p:nvPr/>
        </p:nvSpPr>
        <p:spPr>
          <a:xfrm rot="900618">
            <a:off x="4875747" y="5140363"/>
            <a:ext cx="1678096" cy="36004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6786578" y="5072074"/>
            <a:ext cx="1714512" cy="155734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indent="-384048" algn="ctr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s-419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Velo</a:t>
            </a:r>
          </a:p>
          <a:p>
            <a:pPr indent="-384048" algn="ctr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s-419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Sombra</a:t>
            </a:r>
          </a:p>
          <a:p>
            <a:pPr indent="-384048" algn="ctr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s-419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Masa</a:t>
            </a:r>
            <a:endParaRPr lang="es-ES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357422" y="1000108"/>
            <a:ext cx="4673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 smtClean="0">
                <a:solidFill>
                  <a:srgbClr val="FFCC99"/>
                </a:solidFill>
              </a:rPr>
              <a:t>clasificación semiológica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b="11470"/>
          <a:stretch>
            <a:fillRect/>
          </a:stretch>
        </p:blipFill>
        <p:spPr bwMode="auto">
          <a:xfrm>
            <a:off x="0" y="188913"/>
            <a:ext cx="3313113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SC07086"/>
          <p:cNvPicPr>
            <a:picLocks noChangeAspect="1" noChangeArrowheads="1"/>
          </p:cNvPicPr>
          <p:nvPr/>
        </p:nvPicPr>
        <p:blipFill>
          <a:blip r:embed="rId3" cstate="print"/>
          <a:srcRect l="16110" t="1357" r="8072" b="11122"/>
          <a:stretch>
            <a:fillRect/>
          </a:stretch>
        </p:blipFill>
        <p:spPr bwMode="auto">
          <a:xfrm>
            <a:off x="5786446" y="0"/>
            <a:ext cx="3357554" cy="343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Imagen8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3563422"/>
            <a:ext cx="2746398" cy="3294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714348" y="3357562"/>
            <a:ext cx="1357322" cy="523220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419" sz="2800" dirty="0" smtClean="0">
                <a:latin typeface="Candara" pitchFamily="34" charset="0"/>
              </a:rPr>
              <a:t>Velo</a:t>
            </a:r>
            <a:endParaRPr lang="es-ES" sz="2800" dirty="0">
              <a:latin typeface="Candara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215206" y="3429000"/>
            <a:ext cx="1428760" cy="523220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419" sz="2800" dirty="0" smtClean="0">
                <a:latin typeface="Candara" pitchFamily="34" charset="0"/>
              </a:rPr>
              <a:t>Sombra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143372" y="3000372"/>
            <a:ext cx="1214446" cy="523220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419" sz="2800" dirty="0" smtClean="0">
                <a:latin typeface="Candara" pitchFamily="34" charset="0"/>
              </a:rPr>
              <a:t>Masa</a:t>
            </a:r>
            <a:endParaRPr lang="es-ES" sz="2800" dirty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500034" y="-24"/>
            <a:ext cx="8358246" cy="1143008"/>
          </a:xfrm>
          <a:prstGeom prst="ellipse">
            <a:avLst/>
          </a:prstGeom>
          <a:solidFill>
            <a:srgbClr val="E04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90113" name="Picture 1" descr="C:\Users\Leticia Munoz\Documents\IMAGENOLOGÍA\t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5701" y="2571744"/>
            <a:ext cx="7228299" cy="4071942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42994" y="214290"/>
            <a:ext cx="8229600" cy="8477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Opacidades pulmonares inflamatorias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0" y="114298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Exudado en el interior de los espacios aéreos, también puede ocupar el intersticio pulmonar.		</a:t>
            </a:r>
            <a:r>
              <a:rPr lang="es-E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</a:t>
            </a:r>
            <a:r>
              <a:rPr lang="es-419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eumonía y Bronconeumonía</a:t>
            </a:r>
            <a:endParaRPr lang="es-E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428728" y="2000240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Pueden ser producidas por bacterias, virus y hongos.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500034" y="71414"/>
            <a:ext cx="8358246" cy="1143008"/>
          </a:xfrm>
          <a:prstGeom prst="ellipse">
            <a:avLst/>
          </a:prstGeom>
          <a:solidFill>
            <a:srgbClr val="8D1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500166" y="357166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dirty="0" smtClean="0">
                <a:latin typeface="Candara" pitchFamily="34" charset="0"/>
              </a:rPr>
              <a:t>Signos radiológicos de la neumonía</a:t>
            </a:r>
            <a:endParaRPr lang="es-ES" sz="3200" dirty="0">
              <a:latin typeface="Candara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14348" y="2000240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0" y="121442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Los Signos radiológicos pueden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variar según el agente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etiológico</a:t>
            </a: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Opacidad homogénea.</a:t>
            </a: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 Ocupa un lóbulo o  un segmento pulmonar </a:t>
            </a: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Respeta las cisuras interlobares. En ocasiones la abomba.</a:t>
            </a: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Bronquios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permeables en su interior (</a:t>
            </a:r>
            <a:r>
              <a:rPr lang="es-ES" sz="2400" dirty="0" err="1" smtClean="0">
                <a:solidFill>
                  <a:srgbClr val="FFFF00"/>
                </a:solidFill>
                <a:latin typeface="Candara" pitchFamily="34" charset="0"/>
              </a:rPr>
              <a:t>broncograma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 aéreo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)</a:t>
            </a: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El volumen del lóbulo o segmento afectado no se modifica significativamente en comparación con la atelectasia.</a:t>
            </a: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Puede cursar con derrame pleural.</a:t>
            </a:r>
            <a:endParaRPr lang="es-ES" sz="2400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85720" y="5000636"/>
            <a:ext cx="292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FFCC99"/>
                </a:solidFill>
              </a:rPr>
              <a:t>Neumonía por estafilococo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3500430" y="4357694"/>
            <a:ext cx="56435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Lobar</a:t>
            </a:r>
            <a:r>
              <a:rPr lang="es-ES" dirty="0" smtClean="0"/>
              <a:t>, segmentaria o </a:t>
            </a:r>
            <a:r>
              <a:rPr lang="es-ES" dirty="0" smtClean="0"/>
              <a:t>masiva, </a:t>
            </a:r>
            <a:r>
              <a:rPr lang="es-ES" dirty="0" smtClean="0"/>
              <a:t>multifocal y </a:t>
            </a:r>
            <a:r>
              <a:rPr lang="es-ES" dirty="0" smtClean="0"/>
              <a:t>bilateral (bronconeumonía)</a:t>
            </a:r>
          </a:p>
          <a:p>
            <a:r>
              <a:rPr lang="es-419" dirty="0" smtClean="0"/>
              <a:t>Condensación se puede abscedar y formar una cavidad (Neumatocele)</a:t>
            </a:r>
          </a:p>
          <a:p>
            <a:r>
              <a:rPr lang="es-419" dirty="0" smtClean="0"/>
              <a:t>Asociarse a derrame pleural</a:t>
            </a:r>
            <a:endParaRPr lang="es-E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57158" y="5786454"/>
            <a:ext cx="3071802" cy="8477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Neumonía por </a:t>
            </a:r>
            <a:r>
              <a:rPr kumimoji="0" lang="es-E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Klebsiella</a:t>
            </a:r>
            <a:endParaRPr kumimoji="0" lang="es-ES" b="0" i="0" u="none" strike="noStrike" kern="1200" cap="none" spc="0" normalizeH="0" baseline="0" noProof="0" dirty="0" smtClean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71868" y="5929330"/>
            <a:ext cx="53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Radiopacidades grandes que pueden dar lugara abscesos</a:t>
            </a:r>
            <a:endParaRPr lang="es-E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86446" cy="5472112"/>
          </a:xfrm>
          <a:prstGeom prst="rect">
            <a:avLst/>
          </a:prstGeom>
          <a:noFill/>
        </p:spPr>
      </p:pic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1500166" y="5786454"/>
            <a:ext cx="2305050" cy="641350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rgbClr val="FFFF00"/>
                </a:solidFill>
                <a:latin typeface="Times New Roman" pitchFamily="18" charset="0"/>
              </a:rPr>
              <a:t>Neumonía.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4" name="Picture 4" descr="DSC005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4968" y="2273298"/>
            <a:ext cx="4049032" cy="4584702"/>
          </a:xfrm>
          <a:prstGeom prst="rect">
            <a:avLst/>
          </a:prstGeo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286512" y="1142984"/>
            <a:ext cx="2126338" cy="830997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400" b="1">
                <a:solidFill>
                  <a:srgbClr val="FFFF00"/>
                </a:solidFill>
                <a:latin typeface="Times New Roman" pitchFamily="18" charset="0"/>
              </a:rPr>
              <a:t>Broncograma aéreo.</a:t>
            </a:r>
            <a:endParaRPr lang="en-US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DSC016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02806"/>
            <a:ext cx="5818199" cy="6440904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357158" y="2428868"/>
            <a:ext cx="250029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FFFF00"/>
                </a:solidFill>
                <a:latin typeface="Times New Roman" pitchFamily="18" charset="0"/>
              </a:rPr>
              <a:t>Neumonía </a:t>
            </a:r>
            <a:r>
              <a:rPr lang="es-ES" sz="2800" b="1" dirty="0" smtClean="0">
                <a:solidFill>
                  <a:srgbClr val="FFFF00"/>
                </a:solidFill>
                <a:latin typeface="Times New Roman" pitchFamily="18" charset="0"/>
              </a:rPr>
              <a:t>del lóbulo </a:t>
            </a:r>
            <a:r>
              <a:rPr lang="es-ES" sz="2800" b="1" dirty="0">
                <a:solidFill>
                  <a:srgbClr val="FFFF00"/>
                </a:solidFill>
                <a:latin typeface="Times New Roman" pitchFamily="18" charset="0"/>
              </a:rPr>
              <a:t>medio.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DSC016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1824" y="1285860"/>
            <a:ext cx="4261351" cy="5399103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3500430" y="0"/>
            <a:ext cx="20685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rgbClr val="FFFF00"/>
                </a:solidFill>
                <a:latin typeface="Times New Roman" pitchFamily="18" charset="0"/>
              </a:rPr>
              <a:t>Neumonía.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2143116"/>
            <a:ext cx="4543209" cy="4356109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DSC048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4464050" cy="5903912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101381" name="Picture 5" descr="DSC048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88913"/>
            <a:ext cx="4105275" cy="5903912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3673475" y="6021388"/>
            <a:ext cx="1835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800" b="1">
                <a:solidFill>
                  <a:srgbClr val="FFFF00"/>
                </a:solidFill>
                <a:latin typeface="Times New Roman" pitchFamily="18" charset="0"/>
              </a:rPr>
              <a:t>Neumonía.</a:t>
            </a:r>
            <a:endParaRPr lang="en-US" sz="28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 flipH="1" flipV="1">
            <a:off x="1403350" y="3068638"/>
            <a:ext cx="2305050" cy="32400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 flipV="1">
            <a:off x="5435600" y="3429000"/>
            <a:ext cx="2016125" cy="28797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DSC045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520700"/>
            <a:ext cx="5257800" cy="6337300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sp>
        <p:nvSpPr>
          <p:cNvPr id="7" name="6 CuadroTexto"/>
          <p:cNvSpPr txBox="1"/>
          <p:nvPr/>
        </p:nvSpPr>
        <p:spPr>
          <a:xfrm>
            <a:off x="0" y="1928802"/>
            <a:ext cx="3714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Consolidación que crea densidades en parches de tamaño variable y mal definidas  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Puede afectar un lóbulo o varios lóbulos, uni o bilateral. 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Mayormente hacia las bases pulmonares</a:t>
            </a:r>
            <a:endParaRPr lang="es-ES" sz="2400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8" name="7 Elipse"/>
          <p:cNvSpPr/>
          <p:nvPr/>
        </p:nvSpPr>
        <p:spPr>
          <a:xfrm>
            <a:off x="500034" y="71414"/>
            <a:ext cx="8358246" cy="571504"/>
          </a:xfrm>
          <a:prstGeom prst="ellipse">
            <a:avLst/>
          </a:prstGeom>
          <a:solidFill>
            <a:srgbClr val="8D1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214414" y="-24"/>
            <a:ext cx="7572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dirty="0" smtClean="0">
                <a:latin typeface="Candara" pitchFamily="34" charset="0"/>
              </a:rPr>
              <a:t>Signos radiológicos de la Bronconeumonía</a:t>
            </a:r>
            <a:endParaRPr lang="es-ES" sz="3200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01634"/>
          <p:cNvPicPr>
            <a:picLocks noChangeAspect="1" noChangeArrowheads="1"/>
          </p:cNvPicPr>
          <p:nvPr/>
        </p:nvPicPr>
        <p:blipFill>
          <a:blip r:embed="rId2" cstate="print"/>
          <a:srcRect b="4979"/>
          <a:stretch>
            <a:fillRect/>
          </a:stretch>
        </p:blipFill>
        <p:spPr bwMode="auto">
          <a:xfrm>
            <a:off x="5995566" y="3357562"/>
            <a:ext cx="3148433" cy="3500438"/>
          </a:xfrm>
          <a:prstGeom prst="rect">
            <a:avLst/>
          </a:prstGeom>
          <a:ln w="31750">
            <a:noFill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r="1779"/>
          <a:stretch>
            <a:fillRect/>
          </a:stretch>
        </p:blipFill>
        <p:spPr bwMode="auto">
          <a:xfrm>
            <a:off x="5857885" y="74784"/>
            <a:ext cx="3286116" cy="3440071"/>
          </a:xfrm>
          <a:prstGeom prst="rect">
            <a:avLst/>
          </a:prstGeom>
          <a:ln w="31750">
            <a:noFill/>
          </a:ln>
        </p:spPr>
      </p:pic>
      <p:pic>
        <p:nvPicPr>
          <p:cNvPr id="5" name="Picture 4" descr="DSC01668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64040"/>
            <a:ext cx="2928926" cy="3993960"/>
          </a:xfrm>
          <a:prstGeom prst="rect">
            <a:avLst/>
          </a:prstGeom>
        </p:spPr>
      </p:pic>
      <p:pic>
        <p:nvPicPr>
          <p:cNvPr id="6" name="Picture 3" descr="DSC016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286116" cy="353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SC07266"/>
          <p:cNvPicPr>
            <a:picLocks noChangeAspect="1" noChangeArrowheads="1"/>
          </p:cNvPicPr>
          <p:nvPr/>
        </p:nvPicPr>
        <p:blipFill>
          <a:blip r:embed="rId6" cstate="print"/>
          <a:srcRect l="19702" t="4921" r="12592" b="4848"/>
          <a:stretch>
            <a:fillRect/>
          </a:stretch>
        </p:blipFill>
        <p:spPr bwMode="auto">
          <a:xfrm>
            <a:off x="3000364" y="0"/>
            <a:ext cx="3187585" cy="3500438"/>
          </a:xfrm>
          <a:prstGeom prst="rect">
            <a:avLst/>
          </a:prstGeom>
          <a:noFill/>
        </p:spPr>
      </p:pic>
      <p:pic>
        <p:nvPicPr>
          <p:cNvPr id="8" name="Picture 3" descr="figura17"/>
          <p:cNvPicPr>
            <a:picLocks noChangeAspect="1" noChangeArrowheads="1"/>
          </p:cNvPicPr>
          <p:nvPr/>
        </p:nvPicPr>
        <p:blipFill>
          <a:blip r:embed="rId7"/>
          <a:srcRect b="11943"/>
          <a:stretch>
            <a:fillRect/>
          </a:stretch>
        </p:blipFill>
        <p:spPr bwMode="auto">
          <a:xfrm>
            <a:off x="3071802" y="3500439"/>
            <a:ext cx="2891898" cy="3357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821044" cy="4857784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5479" y="2428868"/>
            <a:ext cx="4208521" cy="4429156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Elipse"/>
          <p:cNvSpPr/>
          <p:nvPr/>
        </p:nvSpPr>
        <p:spPr>
          <a:xfrm>
            <a:off x="500034" y="71414"/>
            <a:ext cx="8358246" cy="928694"/>
          </a:xfrm>
          <a:prstGeom prst="ellipse">
            <a:avLst/>
          </a:prstGeom>
          <a:solidFill>
            <a:srgbClr val="8D1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00100" y="285728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dirty="0" smtClean="0">
                <a:latin typeface="Candara" pitchFamily="34" charset="0"/>
              </a:rPr>
              <a:t>Signos radiológicos de la TB pulmonar</a:t>
            </a:r>
            <a:endParaRPr lang="es-ES" sz="2800" dirty="0">
              <a:latin typeface="Candara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14282" y="2571744"/>
            <a:ext cx="3857652" cy="2308324"/>
          </a:xfrm>
          <a:prstGeom prst="rect">
            <a:avLst/>
          </a:prstGeom>
          <a:ln>
            <a:solidFill>
              <a:srgbClr val="E040B6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Complejo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primario </a:t>
            </a:r>
            <a:endParaRPr lang="es-ES" sz="2400" dirty="0" smtClean="0">
              <a:solidFill>
                <a:srgbClr val="FFFF00"/>
              </a:solidFill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Un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foco pulmonar (chancro de inoculación) </a:t>
            </a:r>
            <a:endParaRPr lang="es-ES" sz="2400" dirty="0" smtClean="0">
              <a:solidFill>
                <a:srgbClr val="FFFF00"/>
              </a:solidFill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Adenopatía acompañante.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Generalmente evoluciona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a la curación.</a:t>
            </a:r>
            <a:endParaRPr lang="es-ES" sz="2400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00034" y="10001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20624" lvl="0" indent="-38404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s-ES" dirty="0" err="1" smtClean="0"/>
              <a:t>Mycobacterium</a:t>
            </a:r>
            <a:r>
              <a:rPr lang="es-ES" dirty="0" smtClean="0"/>
              <a:t> tuberculosis.</a:t>
            </a:r>
          </a:p>
          <a:p>
            <a:pPr marL="420624" lvl="0" indent="-38404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s-ES" dirty="0" smtClean="0"/>
              <a:t>Tiene varias  formas de presentación: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28596" y="1928802"/>
            <a:ext cx="3478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 smtClean="0">
                <a:solidFill>
                  <a:srgbClr val="FFFF00"/>
                </a:solidFill>
                <a:latin typeface="Candara" pitchFamily="34" charset="0"/>
              </a:rPr>
              <a:t>TB de </a:t>
            </a:r>
            <a:r>
              <a:rPr lang="es-ES" sz="2800" dirty="0" err="1" smtClean="0">
                <a:solidFill>
                  <a:srgbClr val="FFFF00"/>
                </a:solidFill>
                <a:latin typeface="Candara" pitchFamily="34" charset="0"/>
              </a:rPr>
              <a:t>primoinfección</a:t>
            </a:r>
            <a:r>
              <a:rPr lang="es-ES" sz="2800" dirty="0" smtClean="0">
                <a:solidFill>
                  <a:srgbClr val="FFFF00"/>
                </a:solidFill>
                <a:latin typeface="Candara" pitchFamily="34" charset="0"/>
              </a:rPr>
              <a:t>.</a:t>
            </a:r>
            <a:endParaRPr lang="es-ES" sz="2800" dirty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0663" y="1785926"/>
            <a:ext cx="511333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4282" y="1428736"/>
            <a:ext cx="5000660" cy="1865126"/>
          </a:xfrm>
          <a:prstGeom prst="rect">
            <a:avLst/>
          </a:prstGeom>
          <a:ln>
            <a:solidFill>
              <a:srgbClr val="E040B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Infiltrado difusos a nivel de vértices y regiones </a:t>
            </a:r>
            <a:r>
              <a:rPr lang="es-ES" sz="2400" dirty="0" err="1" smtClean="0">
                <a:solidFill>
                  <a:srgbClr val="FFFF00"/>
                </a:solidFill>
                <a:latin typeface="Candara" pitchFamily="34" charset="0"/>
              </a:rPr>
              <a:t>infraclaviculares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 </a:t>
            </a:r>
            <a:endParaRPr lang="es-ES" sz="2400" dirty="0" smtClean="0">
              <a:solidFill>
                <a:srgbClr val="FFFF00"/>
              </a:solidFill>
              <a:latin typeface="Candara" pitchFamily="34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s-ES" sz="2400" dirty="0" err="1" smtClean="0">
                <a:solidFill>
                  <a:srgbClr val="FFFF00"/>
                </a:solidFill>
                <a:latin typeface="Candara" pitchFamily="34" charset="0"/>
              </a:rPr>
              <a:t>Uni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 o bilateral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Evolucionan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a la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fibrosis y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a lesiones caseosas, al expulsar el </a:t>
            </a:r>
            <a:r>
              <a:rPr lang="es-ES" sz="2400" dirty="0" err="1" smtClean="0">
                <a:solidFill>
                  <a:srgbClr val="FFFF00"/>
                </a:solidFill>
                <a:latin typeface="Candara" pitchFamily="34" charset="0"/>
              </a:rPr>
              <a:t>caseum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 da lugar a caverna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TB.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714348" y="500042"/>
            <a:ext cx="2802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 smtClean="0">
                <a:solidFill>
                  <a:srgbClr val="FFFF00"/>
                </a:solidFill>
                <a:latin typeface="Candara" pitchFamily="34" charset="0"/>
              </a:rPr>
              <a:t>TB de </a:t>
            </a:r>
            <a:r>
              <a:rPr lang="es-ES" sz="2800" dirty="0" err="1" smtClean="0">
                <a:solidFill>
                  <a:srgbClr val="FFFF00"/>
                </a:solidFill>
                <a:latin typeface="Candara" pitchFamily="34" charset="0"/>
              </a:rPr>
              <a:t>reinfección</a:t>
            </a:r>
            <a:endParaRPr lang="es-ES" sz="2800" dirty="0" smtClean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0"/>
            <a:ext cx="3059113" cy="3452812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/>
          <a:srcRect l="2707" r="1805"/>
          <a:stretch>
            <a:fillRect/>
          </a:stretch>
        </p:blipFill>
        <p:spPr bwMode="auto">
          <a:xfrm>
            <a:off x="4143372" y="3500438"/>
            <a:ext cx="3059112" cy="3141662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r="1779"/>
          <a:stretch>
            <a:fillRect/>
          </a:stretch>
        </p:blipFill>
        <p:spPr bwMode="auto">
          <a:xfrm>
            <a:off x="214282" y="1142984"/>
            <a:ext cx="4913322" cy="5143512"/>
          </a:xfrm>
          <a:prstGeom prst="rect">
            <a:avLst/>
          </a:prstGeom>
          <a:ln w="31750">
            <a:solidFill>
              <a:srgbClr val="E040B6"/>
            </a:solidFill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8631" y="357166"/>
            <a:ext cx="4035369" cy="3429024"/>
          </a:xfrm>
          <a:prstGeom prst="rect">
            <a:avLst/>
          </a:prstGeom>
          <a:ln w="31750">
            <a:solidFill>
              <a:srgbClr val="E040B6"/>
            </a:solidFill>
          </a:ln>
        </p:spPr>
      </p:pic>
      <p:sp>
        <p:nvSpPr>
          <p:cNvPr id="6" name="5 CuadroTexto"/>
          <p:cNvSpPr txBox="1"/>
          <p:nvPr/>
        </p:nvSpPr>
        <p:spPr>
          <a:xfrm>
            <a:off x="5429256" y="5715016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dirty="0" smtClean="0">
                <a:solidFill>
                  <a:srgbClr val="FFFF00"/>
                </a:solidFill>
                <a:latin typeface="Candara" pitchFamily="34" charset="0"/>
              </a:rPr>
              <a:t>Caverna TB</a:t>
            </a:r>
            <a:endParaRPr lang="es-ES" sz="2800" dirty="0" smtClean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4843669" y="0"/>
          <a:ext cx="4300332" cy="4929198"/>
        </p:xfrm>
        <a:graphic>
          <a:graphicData uri="http://schemas.openxmlformats.org/presentationml/2006/ole">
            <p:oleObj spid="_x0000_s108546" name="Image" r:id="rId3" imgW="7619048" imgH="9523810" progId="">
              <p:embed/>
            </p:oleObj>
          </a:graphicData>
        </a:graphic>
      </p:graphicFrame>
      <p:pic>
        <p:nvPicPr>
          <p:cNvPr id="4" name="Picture 2" descr="DSC089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0"/>
            <a:ext cx="3929090" cy="4071942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3" name="Picture 13" descr="DSC07077"/>
          <p:cNvPicPr>
            <a:picLocks noChangeAspect="1" noChangeArrowheads="1"/>
          </p:cNvPicPr>
          <p:nvPr/>
        </p:nvPicPr>
        <p:blipFill>
          <a:blip r:embed="rId5" cstate="print"/>
          <a:srcRect l="19724" t="2420" r="13953" b="4947"/>
          <a:stretch>
            <a:fillRect/>
          </a:stretch>
        </p:blipFill>
        <p:spPr bwMode="auto">
          <a:xfrm>
            <a:off x="1928794" y="3578380"/>
            <a:ext cx="2857520" cy="3279620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5429256" y="5715016"/>
            <a:ext cx="1778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dirty="0" smtClean="0">
                <a:solidFill>
                  <a:srgbClr val="FFFF00"/>
                </a:solidFill>
                <a:latin typeface="Candara" pitchFamily="34" charset="0"/>
              </a:rPr>
              <a:t>Fibrotórax</a:t>
            </a:r>
            <a:endParaRPr lang="es-ES" sz="2800" dirty="0" smtClean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1406" y="428604"/>
            <a:ext cx="4000528" cy="2862322"/>
          </a:xfrm>
          <a:prstGeom prst="rect">
            <a:avLst/>
          </a:prstGeom>
          <a:ln>
            <a:solidFill>
              <a:srgbClr val="E040B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2400" dirty="0" err="1" smtClean="0">
                <a:solidFill>
                  <a:srgbClr val="FFFF00"/>
                </a:solidFill>
                <a:latin typeface="Candara" pitchFamily="34" charset="0"/>
              </a:rPr>
              <a:t>primoinfección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 o </a:t>
            </a:r>
            <a:r>
              <a:rPr lang="es-ES" sz="2400" dirty="0" err="1" smtClean="0">
                <a:solidFill>
                  <a:srgbClr val="FFFF00"/>
                </a:solidFill>
                <a:latin typeface="Candara" pitchFamily="34" charset="0"/>
              </a:rPr>
              <a:t>reinfección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2400" dirty="0" err="1" smtClean="0">
                <a:solidFill>
                  <a:srgbClr val="FFFF00"/>
                </a:solidFill>
                <a:latin typeface="Candara" pitchFamily="34" charset="0"/>
              </a:rPr>
              <a:t>Micronodulares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o </a:t>
            </a:r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lesiones retículonodulillares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múltiples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Diseminadas en ambos campos pulmones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786446" y="6143644"/>
            <a:ext cx="1491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 smtClean="0">
                <a:solidFill>
                  <a:srgbClr val="FFFF00"/>
                </a:solidFill>
                <a:latin typeface="Candara" pitchFamily="34" charset="0"/>
              </a:rPr>
              <a:t>TB miliar</a:t>
            </a:r>
          </a:p>
        </p:txBody>
      </p:sp>
      <p:pic>
        <p:nvPicPr>
          <p:cNvPr id="4" name="Picture 2" descr="DSC088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14290"/>
            <a:ext cx="5072098" cy="576103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5333"/>
            <a:ext cx="3192607" cy="352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500034" y="-24"/>
            <a:ext cx="8358246" cy="1143008"/>
          </a:xfrm>
          <a:prstGeom prst="ellipse">
            <a:avLst/>
          </a:prstGeom>
          <a:solidFill>
            <a:srgbClr val="E04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428992" y="214290"/>
            <a:ext cx="2500330" cy="8477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Atelectasia</a:t>
            </a:r>
            <a:endParaRPr kumimoji="0" lang="es-ES" sz="3600" b="0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28596" y="1214422"/>
            <a:ext cx="8429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smtClean="0">
                <a:latin typeface="Candara" pitchFamily="34" charset="0"/>
              </a:rPr>
              <a:t>Pérdida de volumen de un pulmón, lóbulo o segmento.</a:t>
            </a:r>
            <a:endParaRPr lang="es-ES" sz="2800" dirty="0" smtClean="0">
              <a:latin typeface="Candara" pitchFamily="34" charset="0"/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500034" y="1905648"/>
            <a:ext cx="3251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 smtClean="0">
                <a:solidFill>
                  <a:srgbClr val="FFFF00"/>
                </a:solidFill>
                <a:latin typeface="Candara" pitchFamily="34" charset="0"/>
              </a:rPr>
              <a:t>Tipos de </a:t>
            </a:r>
            <a:r>
              <a:rPr lang="es-ES" sz="2800" dirty="0" err="1" smtClean="0">
                <a:solidFill>
                  <a:srgbClr val="FFFF00"/>
                </a:solidFill>
                <a:latin typeface="Candara" pitchFamily="34" charset="0"/>
              </a:rPr>
              <a:t>atelectasia</a:t>
            </a:r>
            <a:r>
              <a:rPr lang="es-ES" sz="2800" dirty="0" smtClean="0">
                <a:solidFill>
                  <a:srgbClr val="FFFF00"/>
                </a:solidFill>
                <a:latin typeface="Candara" pitchFamily="34" charset="0"/>
              </a:rPr>
              <a:t>:</a:t>
            </a:r>
          </a:p>
        </p:txBody>
      </p:sp>
      <p:sp>
        <p:nvSpPr>
          <p:cNvPr id="7" name="Rectangle 10"/>
          <p:cNvSpPr txBox="1">
            <a:spLocks noChangeArrowheads="1"/>
          </p:cNvSpPr>
          <p:nvPr/>
        </p:nvSpPr>
        <p:spPr>
          <a:xfrm>
            <a:off x="428596" y="2714620"/>
            <a:ext cx="8350252" cy="3214710"/>
          </a:xfrm>
          <a:prstGeom prst="rect">
            <a:avLst/>
          </a:prstGeom>
        </p:spPr>
        <p:txBody>
          <a:bodyPr/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Por reabsorción: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cuando ocurre obstrucción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Pasiva: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secundaria a derrames, neumotórax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Por compresión: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similar a la anterior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Cicatrizal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 o </a:t>
            </a:r>
            <a:r>
              <a:rPr kumimoji="0" lang="es-E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fibrótica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: 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secundaria a procesos inflamatorios crónicos que provocan fibrosis como la TB.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500034" y="71414"/>
            <a:ext cx="8358246" cy="928694"/>
          </a:xfrm>
          <a:prstGeom prst="ellipse">
            <a:avLst/>
          </a:prstGeom>
          <a:solidFill>
            <a:srgbClr val="8D1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3" name="Picture 2" descr="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3186" y="1071546"/>
            <a:ext cx="5099376" cy="4538660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14414" y="285728"/>
            <a:ext cx="7643866" cy="546088"/>
          </a:xfrm>
          <a:prstGeom prst="rect">
            <a:avLst/>
          </a:prstGeom>
        </p:spPr>
        <p:txBody>
          <a:bodyPr/>
          <a:lstStyle/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s-ES" sz="3200" dirty="0" smtClean="0">
                <a:latin typeface="Candara" pitchFamily="34" charset="0"/>
              </a:rPr>
              <a:t>Signos </a:t>
            </a:r>
            <a:r>
              <a:rPr lang="es-ES" sz="3200" dirty="0" smtClean="0">
                <a:latin typeface="Candara" pitchFamily="34" charset="0"/>
              </a:rPr>
              <a:t>radiológicos de la </a:t>
            </a:r>
            <a:r>
              <a:rPr lang="es-ES" sz="3200" dirty="0" err="1" smtClean="0">
                <a:latin typeface="Candara" pitchFamily="34" charset="0"/>
              </a:rPr>
              <a:t>atelectasia</a:t>
            </a:r>
            <a:r>
              <a:rPr lang="es-ES" sz="3200" dirty="0" smtClean="0">
                <a:latin typeface="Candara" pitchFamily="34" charset="0"/>
              </a:rPr>
              <a:t> </a:t>
            </a:r>
            <a:endParaRPr lang="es-ES" sz="3200" dirty="0" smtClean="0">
              <a:latin typeface="Candara" pitchFamily="34" charset="0"/>
            </a:endParaRP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s-ES" sz="2400" dirty="0" smtClean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758684"/>
            <a:ext cx="392905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000" dirty="0" smtClean="0">
                <a:solidFill>
                  <a:srgbClr val="FFFF00"/>
                </a:solidFill>
                <a:latin typeface="Candara" pitchFamily="34" charset="0"/>
              </a:rPr>
              <a:t>Opacidad homogénea.</a:t>
            </a:r>
          </a:p>
          <a:p>
            <a:pPr algn="just">
              <a:lnSpc>
                <a:spcPct val="150000"/>
              </a:lnSpc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000" dirty="0" smtClean="0">
                <a:solidFill>
                  <a:srgbClr val="FFFF00"/>
                </a:solidFill>
                <a:latin typeface="Candara" pitchFamily="34" charset="0"/>
              </a:rPr>
              <a:t>Segmentaria, lóbulo o total</a:t>
            </a:r>
          </a:p>
          <a:p>
            <a:pPr algn="just">
              <a:lnSpc>
                <a:spcPct val="150000"/>
              </a:lnSpc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000" dirty="0" smtClean="0">
                <a:solidFill>
                  <a:srgbClr val="FFFF00"/>
                </a:solidFill>
                <a:latin typeface="Candara" pitchFamily="34" charset="0"/>
              </a:rPr>
              <a:t>Si es parcial con forma triangular con vértice hacia el hilio.</a:t>
            </a:r>
            <a:r>
              <a:rPr lang="es-419" sz="2000" dirty="0" smtClean="0">
                <a:solidFill>
                  <a:srgbClr val="FFFF00"/>
                </a:solidFill>
                <a:latin typeface="Candara" pitchFamily="34" charset="0"/>
              </a:rPr>
              <a:t> </a:t>
            </a:r>
            <a:endParaRPr lang="es-419" sz="2000" dirty="0" smtClean="0">
              <a:solidFill>
                <a:srgbClr val="FFFF00"/>
              </a:solidFill>
              <a:latin typeface="Candara" pitchFamily="34" charset="0"/>
            </a:endParaRPr>
          </a:p>
          <a:p>
            <a:pPr algn="just">
              <a:lnSpc>
                <a:spcPct val="150000"/>
              </a:lnSpc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000" dirty="0" smtClean="0">
                <a:solidFill>
                  <a:srgbClr val="FFFF00"/>
                </a:solidFill>
                <a:latin typeface="Candara" pitchFamily="34" charset="0"/>
              </a:rPr>
              <a:t>Atracción </a:t>
            </a:r>
            <a:r>
              <a:rPr lang="es-419" sz="2000" dirty="0" smtClean="0">
                <a:solidFill>
                  <a:srgbClr val="FFFF00"/>
                </a:solidFill>
                <a:latin typeface="Candara" pitchFamily="34" charset="0"/>
              </a:rPr>
              <a:t>de las cisuras</a:t>
            </a:r>
          </a:p>
          <a:p>
            <a:pPr algn="just">
              <a:lnSpc>
                <a:spcPct val="150000"/>
              </a:lnSpc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000" dirty="0" smtClean="0">
                <a:solidFill>
                  <a:srgbClr val="FFFF00"/>
                </a:solidFill>
                <a:latin typeface="Candara" pitchFamily="34" charset="0"/>
              </a:rPr>
              <a:t>Apelotonamiento de los vasos y bronquios</a:t>
            </a:r>
            <a:r>
              <a:rPr lang="es-419" sz="2000" dirty="0" smtClean="0">
                <a:solidFill>
                  <a:srgbClr val="FFFF00"/>
                </a:solidFill>
                <a:latin typeface="Candara" pitchFamily="34" charset="0"/>
              </a:rPr>
              <a:t>.</a:t>
            </a:r>
          </a:p>
          <a:p>
            <a:pPr algn="just">
              <a:lnSpc>
                <a:spcPct val="150000"/>
              </a:lnSpc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000" dirty="0" smtClean="0">
                <a:solidFill>
                  <a:srgbClr val="FFFF00"/>
                </a:solidFill>
                <a:latin typeface="Candara" pitchFamily="34" charset="0"/>
              </a:rPr>
              <a:t>Elevación del hemidiafragma</a:t>
            </a:r>
          </a:p>
          <a:p>
            <a:pPr algn="just">
              <a:lnSpc>
                <a:spcPct val="150000"/>
              </a:lnSpc>
              <a:buClr>
                <a:srgbClr val="FFFF00"/>
              </a:buClr>
              <a:buFont typeface="Arial" pitchFamily="34" charset="0"/>
              <a:buChar char="•"/>
            </a:pPr>
            <a:r>
              <a:rPr lang="es-ES" sz="2000" dirty="0" smtClean="0">
                <a:solidFill>
                  <a:srgbClr val="FFFF00"/>
                </a:solidFill>
                <a:latin typeface="Candara" pitchFamily="34" charset="0"/>
              </a:rPr>
              <a:t>Desviación</a:t>
            </a:r>
            <a:r>
              <a:rPr lang="es-ES" sz="2000" dirty="0" smtClean="0">
                <a:solidFill>
                  <a:srgbClr val="FFFF00"/>
                </a:solidFill>
                <a:latin typeface="Candara" pitchFamily="34" charset="0"/>
              </a:rPr>
              <a:t> de la </a:t>
            </a:r>
            <a:r>
              <a:rPr lang="es-ES" sz="2000" dirty="0" smtClean="0">
                <a:solidFill>
                  <a:srgbClr val="FFFF00"/>
                </a:solidFill>
                <a:latin typeface="Candara" pitchFamily="34" charset="0"/>
              </a:rPr>
              <a:t>tráquea.</a:t>
            </a:r>
            <a:endParaRPr lang="es-419" sz="2000" dirty="0" smtClean="0">
              <a:solidFill>
                <a:srgbClr val="FFFF00"/>
              </a:solidFill>
              <a:latin typeface="Candara" pitchFamily="34" charset="0"/>
            </a:endParaRPr>
          </a:p>
          <a:p>
            <a:pPr algn="just">
              <a:lnSpc>
                <a:spcPct val="150000"/>
              </a:lnSpc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000" dirty="0" smtClean="0">
                <a:solidFill>
                  <a:srgbClr val="FFFF00"/>
                </a:solidFill>
                <a:latin typeface="Candara" pitchFamily="34" charset="0"/>
              </a:rPr>
              <a:t>Atracción de las estructuras </a:t>
            </a:r>
            <a:r>
              <a:rPr lang="es-419" sz="2000" dirty="0" smtClean="0">
                <a:solidFill>
                  <a:srgbClr val="FFFF00"/>
                </a:solidFill>
                <a:latin typeface="Candara" pitchFamily="34" charset="0"/>
              </a:rPr>
              <a:t>del mediastino.</a:t>
            </a:r>
          </a:p>
          <a:p>
            <a:pPr algn="just">
              <a:lnSpc>
                <a:spcPct val="150000"/>
              </a:lnSpc>
              <a:buClr>
                <a:srgbClr val="FFFF00"/>
              </a:buClr>
              <a:buFont typeface="Arial" pitchFamily="34" charset="0"/>
              <a:buChar char="•"/>
            </a:pPr>
            <a:r>
              <a:rPr lang="es-ES" sz="2000" dirty="0" smtClean="0">
                <a:solidFill>
                  <a:srgbClr val="FFFF00"/>
                </a:solidFill>
                <a:latin typeface="Candara" pitchFamily="34" charset="0"/>
              </a:rPr>
              <a:t>Estrechamiento del los </a:t>
            </a:r>
            <a:r>
              <a:rPr lang="es-ES" sz="2000" dirty="0" smtClean="0">
                <a:solidFill>
                  <a:srgbClr val="FFFF00"/>
                </a:solidFill>
                <a:latin typeface="Candara" pitchFamily="34" charset="0"/>
              </a:rPr>
              <a:t>EIC.</a:t>
            </a:r>
            <a:endParaRPr lang="es-ES" sz="2000" dirty="0" smtClean="0">
              <a:solidFill>
                <a:srgbClr val="FFFF00"/>
              </a:solidFill>
              <a:latin typeface="Candara" pitchFamily="34" charset="0"/>
            </a:endParaRPr>
          </a:p>
          <a:p>
            <a:pPr algn="just">
              <a:lnSpc>
                <a:spcPct val="150000"/>
              </a:lnSpc>
              <a:buClr>
                <a:srgbClr val="FFFF00"/>
              </a:buClr>
              <a:buFont typeface="Arial" pitchFamily="34" charset="0"/>
              <a:buChar char="•"/>
            </a:pPr>
            <a:r>
              <a:rPr lang="es-ES" sz="2000" dirty="0" smtClean="0">
                <a:solidFill>
                  <a:srgbClr val="FFFF00"/>
                </a:solidFill>
                <a:latin typeface="Candara" pitchFamily="34" charset="0"/>
              </a:rPr>
              <a:t>Enfisema </a:t>
            </a:r>
            <a:r>
              <a:rPr lang="es-ES" sz="2000" dirty="0" smtClean="0">
                <a:solidFill>
                  <a:srgbClr val="FFFF00"/>
                </a:solidFill>
                <a:latin typeface="Candara" pitchFamily="34" charset="0"/>
              </a:rPr>
              <a:t>compensador.</a:t>
            </a:r>
            <a:endParaRPr lang="es-419" sz="2000" dirty="0" smtClean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DSC016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25742" cy="4714908"/>
          </a:xfrm>
          <a:prstGeom prst="rect">
            <a:avLst/>
          </a:prstGeom>
          <a:noFill/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5786446" y="642918"/>
            <a:ext cx="1681163" cy="457200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 dirty="0" err="1" smtClean="0">
                <a:solidFill>
                  <a:srgbClr val="FFFF00"/>
                </a:solidFill>
                <a:latin typeface="Candara" pitchFamily="34" charset="0"/>
              </a:rPr>
              <a:t>Atelectasia</a:t>
            </a:r>
            <a:endParaRPr lang="en-US" sz="2400" b="1" dirty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5" name="Picture 2" descr="DSC016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7361" y="1357298"/>
            <a:ext cx="4626639" cy="488157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000100" y="5286388"/>
            <a:ext cx="2000264" cy="461665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Segmentaria</a:t>
            </a:r>
            <a:endParaRPr lang="es-ES" sz="2400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929322" y="6286520"/>
            <a:ext cx="1428760" cy="461665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Pulmón</a:t>
            </a:r>
            <a:endParaRPr lang="es-ES" sz="2400" dirty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 b="45457"/>
          <a:stretch>
            <a:fillRect/>
          </a:stretch>
        </p:blipFill>
        <p:spPr bwMode="auto">
          <a:xfrm>
            <a:off x="55073" y="3286124"/>
            <a:ext cx="3445357" cy="3500437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0"/>
            <a:ext cx="3678232" cy="3591730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7" y="-1"/>
            <a:ext cx="3000364" cy="3850661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2"/>
          <a:srcRect t="57549"/>
          <a:stretch>
            <a:fillRect/>
          </a:stretch>
        </p:blipFill>
        <p:spPr bwMode="auto">
          <a:xfrm>
            <a:off x="3571868" y="3714752"/>
            <a:ext cx="3930402" cy="3071810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214282" y="1428736"/>
            <a:ext cx="2143140" cy="830997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>
                <a:solidFill>
                  <a:srgbClr val="FFFF00"/>
                </a:solidFill>
                <a:latin typeface="Candara" pitchFamily="34" charset="0"/>
              </a:rPr>
              <a:t>Atelectasia del LSI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7527470" y="5500702"/>
            <a:ext cx="1616530" cy="830997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>
                <a:solidFill>
                  <a:srgbClr val="FFFF00"/>
                </a:solidFill>
                <a:latin typeface="Candara" pitchFamily="34" charset="0"/>
              </a:rPr>
              <a:t>Atelectasia del LII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57158" y="1500174"/>
            <a:ext cx="8428066" cy="481978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R="0" lvl="0" indent="-51435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Características </a:t>
            </a:r>
            <a:r>
              <a:rPr lang="es-E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imagenológicas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de las opacidades pleurales.</a:t>
            </a:r>
          </a:p>
          <a:p>
            <a:pPr marR="0" lvl="0" indent="-51435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Características </a:t>
            </a:r>
            <a:r>
              <a:rPr lang="es-E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imagenológicas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de las diferentes patologías pulmonares que se traducen como opacidades.</a:t>
            </a:r>
          </a:p>
          <a:p>
            <a:pPr marR="0" lvl="0" indent="-51435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Las formas de presentación habitual de la neoplasia de pulmón y sus signos de alerta.</a:t>
            </a:r>
          </a:p>
          <a:p>
            <a:pPr marR="0" lvl="0" indent="-51435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Diagnóstico diferencial de un </a:t>
            </a:r>
            <a:r>
              <a:rPr lang="es-E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hemitórax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opaco.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857356" y="357166"/>
            <a:ext cx="5214974" cy="830997"/>
          </a:xfrm>
          <a:prstGeom prst="rect">
            <a:avLst/>
          </a:prstGeom>
          <a:solidFill>
            <a:srgbClr val="002060"/>
          </a:solidFill>
          <a:ln w="28575" cmpd="thickThin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419" sz="4800" dirty="0" smtClean="0">
                <a:latin typeface="Candara" pitchFamily="34" charset="0"/>
              </a:rPr>
              <a:t>Sumario</a:t>
            </a:r>
            <a:endParaRPr lang="es-ES" sz="4800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86248" cy="4446982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69828"/>
            <a:ext cx="4286248" cy="3562366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3561945"/>
            <a:ext cx="3000396" cy="3296055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2824163" y="3305175"/>
            <a:ext cx="522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200">
                <a:solidFill>
                  <a:schemeClr val="bg2"/>
                </a:solidFill>
              </a:rPr>
              <a:t>Total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214282" y="4500570"/>
            <a:ext cx="2433680" cy="830997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>
                <a:solidFill>
                  <a:srgbClr val="FFFF00"/>
                </a:solidFill>
                <a:latin typeface="Candara" pitchFamily="34" charset="0"/>
              </a:rPr>
              <a:t>Atelectasia total </a:t>
            </a:r>
          </a:p>
          <a:p>
            <a:r>
              <a:rPr lang="es-ES" sz="2400">
                <a:solidFill>
                  <a:srgbClr val="FFFF00"/>
                </a:solidFill>
                <a:latin typeface="Candara" pitchFamily="34" charset="0"/>
              </a:rPr>
              <a:t>del Pulmón izqdo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2857488" y="5286388"/>
            <a:ext cx="2536272" cy="830997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>
                <a:solidFill>
                  <a:srgbClr val="FFFF00"/>
                </a:solidFill>
                <a:latin typeface="Candara" pitchFamily="34" charset="0"/>
              </a:rPr>
              <a:t>Atelectasia de un </a:t>
            </a:r>
          </a:p>
          <a:p>
            <a:r>
              <a:rPr lang="es-ES" sz="2400">
                <a:solidFill>
                  <a:srgbClr val="FFFF00"/>
                </a:solidFill>
                <a:latin typeface="Candara" pitchFamily="34" charset="0"/>
              </a:rPr>
              <a:t>segmento del LSD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214282" y="-24"/>
            <a:ext cx="8643998" cy="1285884"/>
          </a:xfrm>
          <a:prstGeom prst="ellipse">
            <a:avLst/>
          </a:prstGeom>
          <a:solidFill>
            <a:srgbClr val="E04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0"/>
            <a:ext cx="8280400" cy="1296988"/>
          </a:xfrm>
          <a:prstGeom prst="rect">
            <a:avLst/>
          </a:prstGeom>
        </p:spPr>
        <p:txBody>
          <a:bodyPr vert="horz" lIns="45720" rIns="45720" anchor="ctr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NEOPLASIA DE PULMÓN</a:t>
            </a:r>
            <a:b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</a:b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SIGNOS DE ALERTA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258888" y="1484313"/>
            <a:ext cx="6913562" cy="5184775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s-ES_tradnl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Formas típicas: </a:t>
            </a:r>
          </a:p>
          <a:p>
            <a:pPr marL="877824" lvl="1" indent="-384048">
              <a:lnSpc>
                <a:spcPct val="90000"/>
              </a:lnSpc>
              <a:spcBef>
                <a:spcPct val="0"/>
              </a:spcBef>
              <a:buClr>
                <a:srgbClr val="FFFF00"/>
              </a:buClr>
              <a:buFont typeface="Arial" pitchFamily="34" charset="0"/>
              <a:buChar char="•"/>
              <a:defRPr/>
            </a:pPr>
            <a:r>
              <a:rPr kumimoji="0" lang="es-ES_tradnl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Nódulo de pulmón.</a:t>
            </a:r>
          </a:p>
          <a:p>
            <a:pPr marL="877824" lvl="1" indent="-384048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kumimoji="0" lang="es-ES_tradnl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Masa pulmonar</a:t>
            </a:r>
          </a:p>
          <a:p>
            <a:pPr marL="877824" lvl="1" indent="-384048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ES_tradnl" sz="2400" dirty="0" smtClean="0">
                <a:latin typeface="Candara" pitchFamily="34" charset="0"/>
              </a:rPr>
              <a:t>Nódulos múltiples</a:t>
            </a:r>
            <a:r>
              <a:rPr kumimoji="0" lang="es-ES_tradnl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.</a:t>
            </a:r>
          </a:p>
          <a:p>
            <a:pPr marL="420624" marR="0" lvl="0" indent="-38404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es-ES_tradnl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Ensanchamiento  del mediastino</a:t>
            </a:r>
          </a:p>
          <a:p>
            <a:pPr marL="420624" marR="0" lvl="0" indent="-38404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es-ES_tradnl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Opacidad de un vértice</a:t>
            </a:r>
          </a:p>
          <a:p>
            <a:pPr marL="420624" marR="0" lvl="0" indent="-38404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es-ES_tradnl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Osteólisis</a:t>
            </a:r>
            <a:r>
              <a:rPr kumimoji="0" lang="es-ES_tradnl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 a nivel del esqueleto axial</a:t>
            </a:r>
          </a:p>
          <a:p>
            <a:pPr marL="420624" marR="0" lvl="0" indent="-38404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es-ES_tradnl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Absceso pulmonar que no resuelve</a:t>
            </a:r>
          </a:p>
          <a:p>
            <a:pPr marL="420624" marR="0" lvl="0" indent="-38404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es-ES_tradnl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Engrosamiento </a:t>
            </a:r>
            <a:r>
              <a:rPr kumimoji="0" lang="es-ES_tradnl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hiliar</a:t>
            </a:r>
            <a:r>
              <a:rPr kumimoji="0" lang="es-ES_tradnl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 unilateral</a:t>
            </a:r>
            <a:r>
              <a:rPr kumimoji="0" lang="es-ES_tradnl" sz="3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es-ES_tradnl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Atelectasia</a:t>
            </a:r>
            <a:endParaRPr kumimoji="0" lang="es-ES_tradnl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dara" pitchFamily="34" charset="0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es-ES_tradnl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Derrame pleural recidivante</a:t>
            </a:r>
          </a:p>
          <a:p>
            <a:pPr marL="420624" marR="0" lvl="0" indent="-38404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ü"/>
              <a:tabLst/>
              <a:defRPr/>
            </a:pPr>
            <a:r>
              <a:rPr kumimoji="0" lang="es-ES_tradnl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Neumonía recurrente</a:t>
            </a:r>
          </a:p>
          <a:p>
            <a:pPr marL="420624" marR="0" lvl="0" indent="-38404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es-E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Imagen en sol naciente</a:t>
            </a:r>
          </a:p>
          <a:p>
            <a:pPr marL="420624" marR="0" lvl="0" indent="-38404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es-E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Elevación de un </a:t>
            </a:r>
            <a:r>
              <a:rPr kumimoji="0" lang="es-E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hemidiafragma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05301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3856974"/>
            <a:ext cx="2770961" cy="3001026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2" name="Picture 4" descr="DSC016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0"/>
            <a:ext cx="3500430" cy="4191727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5" name="Picture 2" descr="01405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429024" cy="4722287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3" name="Picture 7" descr="DSC04110"/>
          <p:cNvPicPr>
            <a:picLocks noChangeAspect="1" noChangeArrowheads="1"/>
          </p:cNvPicPr>
          <p:nvPr/>
        </p:nvPicPr>
        <p:blipFill>
          <a:blip r:embed="rId5" cstate="print">
            <a:lum bright="6000" contrast="12000"/>
          </a:blip>
          <a:srcRect/>
          <a:stretch>
            <a:fillRect/>
          </a:stretch>
        </p:blipFill>
        <p:spPr bwMode="auto">
          <a:xfrm>
            <a:off x="2143108" y="3000372"/>
            <a:ext cx="3489772" cy="3857628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r="43437"/>
          <a:stretch>
            <a:fillRect/>
          </a:stretch>
        </p:blipFill>
        <p:spPr bwMode="auto">
          <a:xfrm>
            <a:off x="0" y="0"/>
            <a:ext cx="4662312" cy="5273675"/>
          </a:xfrm>
          <a:prstGeom prst="rect">
            <a:avLst/>
          </a:prstGeom>
          <a:noFill/>
        </p:spPr>
      </p:pic>
      <p:pic>
        <p:nvPicPr>
          <p:cNvPr id="43011" name="Picture 3" descr="figura17"/>
          <p:cNvPicPr>
            <a:picLocks noChangeAspect="1" noChangeArrowheads="1"/>
          </p:cNvPicPr>
          <p:nvPr/>
        </p:nvPicPr>
        <p:blipFill>
          <a:blip r:embed="rId3"/>
          <a:srcRect b="11943"/>
          <a:stretch>
            <a:fillRect/>
          </a:stretch>
        </p:blipFill>
        <p:spPr bwMode="auto">
          <a:xfrm>
            <a:off x="4643836" y="347345"/>
            <a:ext cx="4500163" cy="52247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4282" y="5357826"/>
            <a:ext cx="4143404" cy="461665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FF00"/>
                </a:solidFill>
                <a:latin typeface="Candara" pitchFamily="34" charset="0"/>
              </a:rPr>
              <a:t>     Nódulo de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Pulmón (-4 cm)</a:t>
            </a:r>
            <a:endParaRPr lang="es-ES" sz="2400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357818" y="5643578"/>
            <a:ext cx="3428992" cy="461665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FF00"/>
                </a:solidFill>
                <a:latin typeface="Candara" pitchFamily="34" charset="0"/>
              </a:rPr>
              <a:t>Masa 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pulmonar + 4 cm</a:t>
            </a:r>
            <a:endParaRPr lang="es-ES" sz="2400" dirty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DSC062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4176713" cy="6264275"/>
          </a:xfrm>
          <a:prstGeom prst="rect">
            <a:avLst/>
          </a:prstGeom>
          <a:noFill/>
        </p:spPr>
      </p:pic>
      <p:pic>
        <p:nvPicPr>
          <p:cNvPr id="103429" name="Picture 5" descr="DSC062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3375"/>
            <a:ext cx="4176712" cy="6264275"/>
          </a:xfrm>
          <a:prstGeom prst="rect">
            <a:avLst/>
          </a:prstGeom>
          <a:noFill/>
        </p:spPr>
      </p:pic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3286116" y="571480"/>
            <a:ext cx="2278188" cy="461665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FF00"/>
                </a:solidFill>
                <a:latin typeface="Candara" pitchFamily="34" charset="0"/>
              </a:rPr>
              <a:t>Masa pulmonar.</a:t>
            </a:r>
            <a:endParaRPr lang="en-US" sz="2400" dirty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DSC045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828" y="3786190"/>
            <a:ext cx="2938182" cy="3071810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4" name="Picture 4" descr="DSC016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3161" y="0"/>
            <a:ext cx="3790839" cy="3884616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5" name="Picture 4" descr="DSC016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357298"/>
            <a:ext cx="5083471" cy="5143512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sp>
        <p:nvSpPr>
          <p:cNvPr id="6" name="5 CuadroTexto"/>
          <p:cNvSpPr txBox="1"/>
          <p:nvPr/>
        </p:nvSpPr>
        <p:spPr>
          <a:xfrm>
            <a:off x="1571604" y="500042"/>
            <a:ext cx="3143272" cy="461665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Nódulos múltiples</a:t>
            </a:r>
            <a:endParaRPr lang="es-ES" sz="2400" dirty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Archivos de programa\Mis documentos\Rx torax\Radiografias 059.jpg"/>
          <p:cNvPicPr>
            <a:picLocks noChangeAspect="1" noChangeArrowheads="1"/>
          </p:cNvPicPr>
          <p:nvPr/>
        </p:nvPicPr>
        <p:blipFill>
          <a:blip r:embed="rId2"/>
          <a:srcRect l="22145" t="1312" r="7874" b="2625"/>
          <a:stretch>
            <a:fillRect/>
          </a:stretch>
        </p:blipFill>
        <p:spPr bwMode="auto">
          <a:xfrm>
            <a:off x="0" y="1428736"/>
            <a:ext cx="4581537" cy="5286388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</p:spPr>
      </p:pic>
      <p:pic>
        <p:nvPicPr>
          <p:cNvPr id="3" name="Picture 2" descr="panc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 l="6673"/>
          <a:stretch>
            <a:fillRect/>
          </a:stretch>
        </p:blipFill>
        <p:spPr bwMode="auto">
          <a:xfrm>
            <a:off x="4698203" y="1357298"/>
            <a:ext cx="4445797" cy="5383228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3214678" y="500042"/>
            <a:ext cx="3143272" cy="461665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Tumor de pancoast</a:t>
            </a:r>
            <a:endParaRPr lang="es-ES" sz="2400" dirty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DSC044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600146" cy="4905388"/>
          </a:xfrm>
          <a:prstGeom prst="rect">
            <a:avLst/>
          </a:prstGeom>
          <a:noFill/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85720" y="5286388"/>
            <a:ext cx="3357586" cy="461665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solidFill>
                  <a:srgbClr val="FFFF00"/>
                </a:solidFill>
                <a:latin typeface="Candara" pitchFamily="34" charset="0"/>
              </a:rPr>
              <a:t>Imagen en </a:t>
            </a:r>
            <a:r>
              <a:rPr lang="es-ES_tradnl" sz="2400" dirty="0" smtClean="0">
                <a:solidFill>
                  <a:srgbClr val="FFFF00"/>
                </a:solidFill>
                <a:latin typeface="Candara" pitchFamily="34" charset="0"/>
              </a:rPr>
              <a:t>Sol Naciente</a:t>
            </a:r>
            <a:endParaRPr lang="en-US" sz="2400" dirty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4" name="Picture 2" descr="DSC016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353111" cy="4810137"/>
          </a:xfrm>
          <a:prstGeom prst="rect">
            <a:avLst/>
          </a:prstGeom>
          <a:noFill/>
        </p:spPr>
      </p:pic>
      <p:pic>
        <p:nvPicPr>
          <p:cNvPr id="5" name="Picture 3" descr="DSC016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214686"/>
            <a:ext cx="3094040" cy="309404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6000760" y="6215082"/>
            <a:ext cx="2857520" cy="461665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419" sz="2400" dirty="0" smtClean="0">
                <a:solidFill>
                  <a:srgbClr val="FFFF00"/>
                </a:solidFill>
                <a:latin typeface="Candara" pitchFamily="34" charset="0"/>
              </a:rPr>
              <a:t>Osteólisis costal</a:t>
            </a:r>
            <a:endParaRPr lang="es-ES" sz="2400" dirty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SC016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4677" y="0"/>
            <a:ext cx="4509323" cy="5143512"/>
          </a:xfrm>
          <a:prstGeom prst="rect">
            <a:avLst/>
          </a:prstGeom>
          <a:noFill/>
        </p:spPr>
      </p:pic>
      <p:pic>
        <p:nvPicPr>
          <p:cNvPr id="5" name="Picture 2" descr="DSC02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75" y="1857364"/>
            <a:ext cx="4478487" cy="4929198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7158" y="642918"/>
            <a:ext cx="4000528" cy="830997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rgbClr val="FFFF00"/>
                </a:solidFill>
                <a:latin typeface="Candara" pitchFamily="34" charset="0"/>
              </a:rPr>
              <a:t>Engrosamiento </a:t>
            </a:r>
            <a:r>
              <a:rPr lang="es-ES_tradnl" sz="2400" dirty="0" err="1" smtClean="0">
                <a:solidFill>
                  <a:srgbClr val="FFFF00"/>
                </a:solidFill>
                <a:latin typeface="Candara" pitchFamily="34" charset="0"/>
              </a:rPr>
              <a:t>hiliar</a:t>
            </a:r>
            <a:r>
              <a:rPr lang="es-ES_tradnl" sz="2400" dirty="0" smtClean="0">
                <a:solidFill>
                  <a:srgbClr val="FFFF00"/>
                </a:solidFill>
                <a:latin typeface="Candara" pitchFamily="34" charset="0"/>
              </a:rPr>
              <a:t> unilateral</a:t>
            </a:r>
            <a:endParaRPr lang="en-US" sz="2400" dirty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4203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304" y="92920"/>
            <a:ext cx="5296606" cy="6407914"/>
          </a:xfrm>
          <a:prstGeom prst="rect">
            <a:avLst/>
          </a:prstGeom>
          <a:noFill/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715008" y="2857496"/>
            <a:ext cx="3143272" cy="1200329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Ensanchamiento</a:t>
            </a:r>
          </a:p>
          <a:p>
            <a:pPr algn="ctr"/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    </a:t>
            </a:r>
            <a:r>
              <a:rPr lang="es-ES" sz="2400" dirty="0" err="1" smtClean="0">
                <a:solidFill>
                  <a:srgbClr val="FFFF00"/>
                </a:solidFill>
                <a:latin typeface="Candara" pitchFamily="34" charset="0"/>
              </a:rPr>
              <a:t>mediastinal</a:t>
            </a:r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 </a:t>
            </a:r>
          </a:p>
          <a:p>
            <a:pPr algn="ctr"/>
            <a:r>
              <a:rPr lang="es-ES" sz="2400" dirty="0" smtClean="0">
                <a:solidFill>
                  <a:srgbClr val="FFFF00"/>
                </a:solidFill>
                <a:latin typeface="Candara" pitchFamily="34" charset="0"/>
              </a:rPr>
              <a:t>      bilateral</a:t>
            </a:r>
            <a:endParaRPr lang="es-ES" sz="2400" dirty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1643042" y="214290"/>
            <a:ext cx="6215106" cy="2928958"/>
          </a:xfrm>
          <a:prstGeom prst="ellipse">
            <a:avLst/>
          </a:prstGeom>
          <a:solidFill>
            <a:srgbClr val="8D17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2786050" y="714356"/>
            <a:ext cx="41434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Imágenes radiopacas</a:t>
            </a:r>
            <a:endParaRPr lang="es-E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5357818" y="3071810"/>
            <a:ext cx="3786182" cy="1357322"/>
          </a:xfrm>
          <a:prstGeom prst="ellipse">
            <a:avLst/>
          </a:prstGeom>
          <a:solidFill>
            <a:srgbClr val="E04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5643570" y="3357562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Pulmonares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0" y="3000372"/>
            <a:ext cx="3500430" cy="1357322"/>
          </a:xfrm>
          <a:prstGeom prst="ellipse">
            <a:avLst/>
          </a:prstGeom>
          <a:solidFill>
            <a:srgbClr val="E04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571472" y="3286124"/>
            <a:ext cx="2428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Pleurales</a:t>
            </a:r>
            <a:endParaRPr lang="es-E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8" name="7 Flecha curvada hacia la derecha"/>
          <p:cNvSpPr/>
          <p:nvPr/>
        </p:nvSpPr>
        <p:spPr>
          <a:xfrm rot="484290">
            <a:off x="4739934" y="3488650"/>
            <a:ext cx="876075" cy="2597898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8 Flecha curvada hacia la izquierda"/>
          <p:cNvSpPr/>
          <p:nvPr/>
        </p:nvSpPr>
        <p:spPr>
          <a:xfrm rot="21075346">
            <a:off x="3145948" y="3529119"/>
            <a:ext cx="1113416" cy="2464495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357786" y="4929198"/>
            <a:ext cx="3786214" cy="155734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Inflamatorias</a:t>
            </a:r>
          </a:p>
          <a:p>
            <a:pPr lvl="0"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Colapsos pulmonares</a:t>
            </a:r>
          </a:p>
          <a:p>
            <a:pPr lvl="0"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Tumorales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14282" y="5286388"/>
            <a:ext cx="3357586" cy="104028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Derrame pleural</a:t>
            </a:r>
          </a:p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Tumores pleurales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214282" y="-24"/>
            <a:ext cx="8643998" cy="1285884"/>
          </a:xfrm>
          <a:prstGeom prst="ellipse">
            <a:avLst/>
          </a:prstGeom>
          <a:solidFill>
            <a:srgbClr val="E04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Causas de </a:t>
            </a:r>
            <a:r>
              <a:rPr lang="es-E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Hemitórax</a:t>
            </a:r>
            <a:r>
              <a:rPr lang="es-E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s-E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Opaco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8313" y="0"/>
            <a:ext cx="8280400" cy="1296988"/>
          </a:xfrm>
          <a:prstGeom prst="rect">
            <a:avLst/>
          </a:prstGeom>
        </p:spPr>
        <p:txBody>
          <a:bodyPr vert="horz" lIns="45720" rIns="45720" anchor="ctr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28596" y="2571744"/>
            <a:ext cx="3643338" cy="1815882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419" sz="2800" dirty="0" smtClean="0">
                <a:solidFill>
                  <a:srgbClr val="FFFF00"/>
                </a:solidFill>
                <a:latin typeface="Candara" pitchFamily="34" charset="0"/>
              </a:rPr>
              <a:t>Agenesia pulmonar</a:t>
            </a:r>
          </a:p>
          <a:p>
            <a:pPr>
              <a:buFont typeface="Wingdings" pitchFamily="2" charset="2"/>
              <a:buChar char="Ø"/>
            </a:pPr>
            <a:r>
              <a:rPr lang="es-419" sz="2800" dirty="0" smtClean="0">
                <a:solidFill>
                  <a:srgbClr val="FFFF00"/>
                </a:solidFill>
                <a:latin typeface="Candara" pitchFamily="34" charset="0"/>
              </a:rPr>
              <a:t>Neumectomía </a:t>
            </a:r>
          </a:p>
          <a:p>
            <a:pPr>
              <a:buFont typeface="Wingdings" pitchFamily="2" charset="2"/>
              <a:buChar char="Ø"/>
            </a:pPr>
            <a:r>
              <a:rPr lang="es-419" sz="2800" dirty="0" smtClean="0">
                <a:solidFill>
                  <a:srgbClr val="FFFF00"/>
                </a:solidFill>
                <a:latin typeface="Candara" pitchFamily="34" charset="0"/>
              </a:rPr>
              <a:t>Fibrotórax</a:t>
            </a:r>
          </a:p>
          <a:p>
            <a:pPr>
              <a:buFont typeface="Wingdings" pitchFamily="2" charset="2"/>
              <a:buChar char="Ø"/>
            </a:pPr>
            <a:r>
              <a:rPr lang="es-419" sz="2800" dirty="0" smtClean="0">
                <a:solidFill>
                  <a:srgbClr val="FFFF00"/>
                </a:solidFill>
                <a:latin typeface="Candara" pitchFamily="34" charset="0"/>
              </a:rPr>
              <a:t>Atelectasia total</a:t>
            </a:r>
            <a:endParaRPr lang="es-ES" sz="2800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000628" y="2857496"/>
            <a:ext cx="3786214" cy="954107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419" sz="2800" dirty="0" smtClean="0">
                <a:solidFill>
                  <a:srgbClr val="FFFF00"/>
                </a:solidFill>
                <a:latin typeface="Candara" pitchFamily="34" charset="0"/>
              </a:rPr>
              <a:t>Derrame pleural total</a:t>
            </a:r>
          </a:p>
          <a:p>
            <a:pPr>
              <a:buFont typeface="Wingdings" pitchFamily="2" charset="2"/>
              <a:buChar char="Ø"/>
            </a:pPr>
            <a:r>
              <a:rPr lang="es-419" sz="2800" dirty="0" smtClean="0">
                <a:solidFill>
                  <a:srgbClr val="FFFF00"/>
                </a:solidFill>
                <a:latin typeface="Candara" pitchFamily="34" charset="0"/>
              </a:rPr>
              <a:t>Gran masa tumoral</a:t>
            </a:r>
            <a:endParaRPr lang="es-ES" sz="2800" dirty="0" smtClean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282" y="285728"/>
            <a:ext cx="3749671" cy="523220"/>
          </a:xfr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 marL="0">
              <a:buFont typeface="Wingdings" pitchFamily="2" charset="2"/>
              <a:buChar char="Ø"/>
              <a:defRPr/>
            </a:pPr>
            <a:r>
              <a:rPr lang="es-ES_tradnl" sz="2800" dirty="0" smtClean="0">
                <a:solidFill>
                  <a:srgbClr val="FFFF00"/>
                </a:solidFill>
                <a:latin typeface="Candara" pitchFamily="34" charset="0"/>
              </a:rPr>
              <a:t>DERRAME </a:t>
            </a:r>
            <a:r>
              <a:rPr lang="es-ES_tradnl" sz="2800" dirty="0" smtClean="0">
                <a:solidFill>
                  <a:srgbClr val="FFFF00"/>
                </a:solidFill>
                <a:latin typeface="Candara" pitchFamily="34" charset="0"/>
              </a:rPr>
              <a:t>PLEURAL</a:t>
            </a:r>
            <a:endParaRPr lang="es-ES_tradnl" sz="2800" dirty="0" smtClean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61443" name="Picture 5" descr="Imagen8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4287711" cy="5143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4" name="Picture 7" descr="Imagen9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0788" y="1214422"/>
            <a:ext cx="4353212" cy="51641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5786446" y="428604"/>
            <a:ext cx="2618281" cy="523220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vert="horz" wrap="square" rtlCol="0">
            <a:spAutoFit/>
          </a:bodyPr>
          <a:lstStyle/>
          <a:p>
            <a:pPr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es-ES_tradnl" sz="2800" dirty="0" smtClean="0">
                <a:solidFill>
                  <a:srgbClr val="FFFF00"/>
                </a:solidFill>
                <a:latin typeface="Candara" pitchFamily="34" charset="0"/>
              </a:rPr>
              <a:t>ATELECTASIA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SC07086"/>
          <p:cNvPicPr>
            <a:picLocks noChangeAspect="1" noChangeArrowheads="1"/>
          </p:cNvPicPr>
          <p:nvPr/>
        </p:nvPicPr>
        <p:blipFill>
          <a:blip r:embed="rId2"/>
          <a:srcRect l="16110" t="1357" r="8072" b="11122"/>
          <a:stretch>
            <a:fillRect/>
          </a:stretch>
        </p:blipFill>
        <p:spPr bwMode="auto">
          <a:xfrm>
            <a:off x="-1" y="1643051"/>
            <a:ext cx="4840351" cy="49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500034" y="214290"/>
            <a:ext cx="4047903" cy="954107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vert="horz" wrap="square" rtlCol="0">
            <a:spAutoFit/>
          </a:bodyPr>
          <a:lstStyle/>
          <a:p>
            <a:pPr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es-ES" sz="2800" dirty="0" smtClean="0">
                <a:solidFill>
                  <a:srgbClr val="FFFF00"/>
                </a:solidFill>
                <a:latin typeface="Candara" pitchFamily="34" charset="0"/>
              </a:rPr>
              <a:t>Gran tumor pulmonar </a:t>
            </a:r>
            <a:r>
              <a:rPr lang="es-ES" sz="2800" dirty="0" smtClean="0">
                <a:solidFill>
                  <a:srgbClr val="FFFF00"/>
                </a:solidFill>
                <a:latin typeface="Candara" pitchFamily="34" charset="0"/>
              </a:rPr>
              <a:t> 	y  pequeño DP</a:t>
            </a:r>
            <a:endParaRPr lang="es-ES" sz="2800" dirty="0" smtClean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62468" name="Picture 7" descr="DSC07077"/>
          <p:cNvPicPr>
            <a:picLocks noChangeAspect="1" noChangeArrowheads="1"/>
          </p:cNvPicPr>
          <p:nvPr/>
        </p:nvPicPr>
        <p:blipFill>
          <a:blip r:embed="rId3"/>
          <a:srcRect l="19724" t="2420" r="13953" b="4947"/>
          <a:stretch>
            <a:fillRect/>
          </a:stretch>
        </p:blipFill>
        <p:spPr bwMode="auto">
          <a:xfrm>
            <a:off x="4825429" y="1643050"/>
            <a:ext cx="4318571" cy="48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6143636" y="285728"/>
            <a:ext cx="2165978" cy="523220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vert="horz" wrap="square" rtlCol="0">
            <a:spAutoFit/>
          </a:bodyPr>
          <a:lstStyle/>
          <a:p>
            <a:pPr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es-ES" sz="2800" dirty="0" err="1" smtClean="0">
                <a:solidFill>
                  <a:srgbClr val="FFFF00"/>
                </a:solidFill>
                <a:latin typeface="Candara" pitchFamily="34" charset="0"/>
              </a:rPr>
              <a:t>Fibrotórax</a:t>
            </a:r>
            <a:endParaRPr lang="es-ES" sz="2800" dirty="0" smtClean="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DSC016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46" y="1"/>
            <a:ext cx="4382749" cy="5500702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169987" name="Picture 3" descr="0141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4082" y="1285860"/>
            <a:ext cx="4681388" cy="5167327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DSC016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4965174" cy="5238766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171011" name="Picture 3" descr="05401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5950" y="428604"/>
            <a:ext cx="4358589" cy="4786346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8858250" cy="142875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45720" rIns="45720" anchor="ctr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80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es-ES" sz="480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</a:br>
            <a:r>
              <a:rPr lang="es-ES" sz="480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Elementos introductorios a la clase siguiente:</a:t>
            </a:r>
            <a:br>
              <a:rPr lang="es-ES" sz="480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</a:br>
            <a:endParaRPr lang="es-ES" sz="4800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4294967295"/>
          </p:nvPr>
        </p:nvSpPr>
        <p:spPr>
          <a:xfrm>
            <a:off x="285720" y="2057400"/>
            <a:ext cx="8143905" cy="2185214"/>
          </a:xfrm>
          <a:ln>
            <a:solidFill>
              <a:srgbClr val="FFFF00"/>
            </a:solidFill>
          </a:ln>
        </p:spPr>
        <p:txBody>
          <a:bodyPr vert="horz" wrap="square" lIns="45720" rIns="45720" anchor="ctr">
            <a:spAutoFit/>
          </a:bodyPr>
          <a:lstStyle/>
          <a:p>
            <a:pPr marL="493776" indent="-457200" algn="just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 typeface="+mj-lt"/>
              <a:buAutoNum type="arabicPeriod"/>
              <a:defRPr/>
            </a:pPr>
            <a:r>
              <a:rPr lang="es-ES" sz="2000" dirty="0" smtClean="0">
                <a:latin typeface="Arial" charset="0"/>
              </a:rPr>
              <a:t>“Las imágenes del aparato cardiovascular”</a:t>
            </a:r>
          </a:p>
          <a:p>
            <a:pPr marL="493776" indent="-457200" algn="just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 typeface="+mj-lt"/>
              <a:buAutoNum type="arabicPeriod"/>
              <a:defRPr/>
            </a:pPr>
            <a:r>
              <a:rPr lang="es-ES" sz="2000" dirty="0" smtClean="0">
                <a:latin typeface="Arial" charset="0"/>
              </a:rPr>
              <a:t>Técnicas imagenológicas empleadas en el estudio de las afecciones del Aparato cardiovascular así como los signos radiológicos de las afecciones elementales cardiovasculares</a:t>
            </a:r>
            <a:r>
              <a:rPr lang="es-ES" sz="2000" dirty="0" smtClean="0">
                <a:latin typeface="Arial" charset="0"/>
              </a:rPr>
              <a:t>.</a:t>
            </a:r>
            <a:endParaRPr lang="es-ES" sz="20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DSC016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404813"/>
            <a:ext cx="5184775" cy="6192837"/>
          </a:xfrm>
          <a:prstGeom prst="rect">
            <a:avLst/>
          </a:prstGeom>
          <a:noFill/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184525" y="-6350"/>
            <a:ext cx="271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>
                <a:solidFill>
                  <a:srgbClr val="FFFF00"/>
                </a:solidFill>
                <a:latin typeface="Times New Roman" pitchFamily="18" charset="0"/>
              </a:rPr>
              <a:t>Las partes blandas.</a:t>
            </a:r>
            <a:endParaRPr lang="en-US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 flipH="1" flipV="1">
            <a:off x="1187450" y="4581525"/>
            <a:ext cx="1584325" cy="431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 flipV="1">
            <a:off x="6516688" y="4437063"/>
            <a:ext cx="935037" cy="5048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223838" y="4217988"/>
            <a:ext cx="1108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rgbClr val="FFFF00"/>
                </a:solidFill>
                <a:latin typeface="Times New Roman" pitchFamily="18" charset="0"/>
              </a:rPr>
              <a:t>Pezones.</a:t>
            </a:r>
            <a:endParaRPr lang="en-US" sz="20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7432675" y="4146550"/>
            <a:ext cx="1108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rgbClr val="FFFF00"/>
                </a:solidFill>
                <a:latin typeface="Times New Roman" pitchFamily="18" charset="0"/>
              </a:rPr>
              <a:t>Pezones.</a:t>
            </a:r>
            <a:endParaRPr lang="en-US" sz="2000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214282" y="142852"/>
            <a:ext cx="3143272" cy="1857388"/>
          </a:xfrm>
          <a:prstGeom prst="ellipse">
            <a:avLst/>
          </a:prstGeom>
          <a:solidFill>
            <a:srgbClr val="8D176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600"/>
          </a:p>
        </p:txBody>
      </p:sp>
      <p:sp>
        <p:nvSpPr>
          <p:cNvPr id="3" name="2 CuadroTexto"/>
          <p:cNvSpPr txBox="1"/>
          <p:nvPr/>
        </p:nvSpPr>
        <p:spPr>
          <a:xfrm>
            <a:off x="357158" y="428604"/>
            <a:ext cx="2957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Imágenes radiopacas</a:t>
            </a:r>
            <a:endParaRPr lang="es-E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428596" y="2285992"/>
            <a:ext cx="2143140" cy="1357322"/>
          </a:xfrm>
          <a:prstGeom prst="ellipse">
            <a:avLst/>
          </a:prstGeom>
          <a:solidFill>
            <a:srgbClr val="E04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600"/>
          </a:p>
        </p:txBody>
      </p:sp>
      <p:sp>
        <p:nvSpPr>
          <p:cNvPr id="5" name="4 CuadroTexto"/>
          <p:cNvSpPr txBox="1"/>
          <p:nvPr/>
        </p:nvSpPr>
        <p:spPr>
          <a:xfrm>
            <a:off x="428596" y="2639793"/>
            <a:ext cx="1982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Pleurales</a:t>
            </a:r>
            <a:endParaRPr lang="es-E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357554" y="0"/>
            <a:ext cx="485775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-384048" algn="just"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Derrame pleural </a:t>
            </a:r>
          </a:p>
          <a:p>
            <a:pPr indent="-384048" algn="just">
              <a:buClr>
                <a:srgbClr val="FFFF00"/>
              </a:buClr>
              <a:buSzPct val="80000"/>
              <a:defRPr/>
            </a:pP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	(Según su naturaleza)</a:t>
            </a:r>
            <a:endParaRPr lang="es-E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14678" y="4863124"/>
            <a:ext cx="2500330" cy="92333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s-419" dirty="0" smtClean="0"/>
              <a:t>Mesotelioma benigno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s-419" dirty="0" smtClean="0"/>
              <a:t>Fibromas localizados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s-419" dirty="0" smtClean="0"/>
              <a:t>Lipoma pleural</a:t>
            </a:r>
            <a:endParaRPr lang="es-ES" dirty="0" smtClean="0"/>
          </a:p>
        </p:txBody>
      </p:sp>
      <p:sp>
        <p:nvSpPr>
          <p:cNvPr id="10" name="9 CuadroTexto"/>
          <p:cNvSpPr txBox="1"/>
          <p:nvPr/>
        </p:nvSpPr>
        <p:spPr>
          <a:xfrm>
            <a:off x="3214678" y="5863256"/>
            <a:ext cx="2500330" cy="92333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s-419" dirty="0" smtClean="0"/>
              <a:t>Mesotelioma maligno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s-419" dirty="0" smtClean="0"/>
              <a:t>Metástasis pleurales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s-419" dirty="0" smtClean="0"/>
              <a:t>Linfomapleural</a:t>
            </a:r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142844" y="4291620"/>
            <a:ext cx="4572000" cy="21975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Arial" pitchFamily="34" charset="0"/>
              <a:buChar char="•"/>
              <a:defRPr/>
            </a:pP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Tumores pleurales</a:t>
            </a:r>
          </a:p>
          <a:p>
            <a:pPr lvl="3"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ü"/>
              <a:defRPr/>
            </a:pPr>
            <a:r>
              <a:rPr lang="es-419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Benignos  </a:t>
            </a:r>
          </a:p>
          <a:p>
            <a:pPr lvl="3" indent="-384048" algn="just">
              <a:spcBef>
                <a:spcPct val="20000"/>
              </a:spcBef>
              <a:buClr>
                <a:srgbClr val="FFFF00"/>
              </a:buClr>
              <a:buSzPct val="80000"/>
              <a:defRPr/>
            </a:pPr>
            <a:endParaRPr lang="es-419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3" indent="-384048" algn="just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ü"/>
              <a:defRPr/>
            </a:pPr>
            <a:r>
              <a:rPr lang="es-419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Malignos</a:t>
            </a:r>
            <a:endParaRPr lang="es-E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357554" y="1357298"/>
            <a:ext cx="164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dirty="0" smtClean="0"/>
              <a:t>I.-Exudados</a:t>
            </a:r>
            <a:endParaRPr lang="es-ES" sz="2000" dirty="0"/>
          </a:p>
        </p:txBody>
      </p:sp>
      <p:sp>
        <p:nvSpPr>
          <p:cNvPr id="15" name="14 Rectángulo"/>
          <p:cNvSpPr/>
          <p:nvPr/>
        </p:nvSpPr>
        <p:spPr>
          <a:xfrm>
            <a:off x="5045813" y="928670"/>
            <a:ext cx="202651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s-ES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Serofibrinosos</a:t>
            </a:r>
            <a:endParaRPr lang="es-ES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endParaRPr lang="es-419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endParaRPr lang="es-419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s-419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Hemáticos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endParaRPr lang="es-419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s-419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Purulentos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endParaRPr lang="es-419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s-419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Quilotórax</a:t>
            </a:r>
            <a:endParaRPr lang="es-ES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072330" y="714356"/>
            <a:ext cx="1643074" cy="923330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419" dirty="0" smtClean="0"/>
              <a:t>Infecciosos</a:t>
            </a: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419" dirty="0" smtClean="0"/>
              <a:t>Neoplásicos</a:t>
            </a: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419" dirty="0" smtClean="0"/>
              <a:t>Cardiopatías</a:t>
            </a:r>
            <a:endParaRPr lang="es-ES" dirty="0" smtClean="0"/>
          </a:p>
        </p:txBody>
      </p:sp>
      <p:sp>
        <p:nvSpPr>
          <p:cNvPr id="18" name="17 CuadroTexto"/>
          <p:cNvSpPr txBox="1"/>
          <p:nvPr/>
        </p:nvSpPr>
        <p:spPr>
          <a:xfrm>
            <a:off x="6643702" y="1857364"/>
            <a:ext cx="1714480" cy="369332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419" dirty="0" smtClean="0"/>
              <a:t>Traumas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6643702" y="2786058"/>
            <a:ext cx="1428760" cy="923330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419" dirty="0" smtClean="0"/>
              <a:t>TB</a:t>
            </a: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419" dirty="0" smtClean="0"/>
              <a:t>Neoplásico</a:t>
            </a: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419" dirty="0" smtClean="0"/>
              <a:t>postrauma</a:t>
            </a:r>
            <a:endParaRPr lang="es-ES" dirty="0" smtClean="0"/>
          </a:p>
        </p:txBody>
      </p:sp>
      <p:sp>
        <p:nvSpPr>
          <p:cNvPr id="20" name="19 CuadroTexto"/>
          <p:cNvSpPr txBox="1"/>
          <p:nvPr/>
        </p:nvSpPr>
        <p:spPr>
          <a:xfrm>
            <a:off x="3357554" y="3782801"/>
            <a:ext cx="1928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II.- Trasudados</a:t>
            </a:r>
            <a:endParaRPr lang="es-ES" dirty="0"/>
          </a:p>
        </p:txBody>
      </p:sp>
      <p:sp>
        <p:nvSpPr>
          <p:cNvPr id="21" name="20 Rectángulo"/>
          <p:cNvSpPr/>
          <p:nvPr/>
        </p:nvSpPr>
        <p:spPr>
          <a:xfrm>
            <a:off x="5643570" y="3854239"/>
            <a:ext cx="2857520" cy="646331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ES" dirty="0" smtClean="0"/>
              <a:t>Hipertensión venosa</a:t>
            </a:r>
          </a:p>
          <a:p>
            <a:pPr>
              <a:buClr>
                <a:srgbClr val="FFFF00"/>
              </a:buClr>
              <a:buFont typeface="Arial" pitchFamily="34" charset="0"/>
              <a:buChar char="•"/>
            </a:pPr>
            <a:r>
              <a:rPr lang="es-ES" dirty="0" err="1" smtClean="0"/>
              <a:t>Hipoproteinemia</a:t>
            </a:r>
            <a:endParaRPr lang="es-ES" dirty="0" smtClean="0"/>
          </a:p>
        </p:txBody>
      </p:sp>
      <p:sp>
        <p:nvSpPr>
          <p:cNvPr id="22" name="21 Abrir llave"/>
          <p:cNvSpPr/>
          <p:nvPr/>
        </p:nvSpPr>
        <p:spPr>
          <a:xfrm>
            <a:off x="4857752" y="857232"/>
            <a:ext cx="428628" cy="2857520"/>
          </a:xfrm>
          <a:prstGeom prst="leftBrace">
            <a:avLst>
              <a:gd name="adj1" fmla="val 38661"/>
              <a:gd name="adj2" fmla="val 25103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lecha derecha"/>
          <p:cNvSpPr/>
          <p:nvPr/>
        </p:nvSpPr>
        <p:spPr>
          <a:xfrm flipV="1">
            <a:off x="5143504" y="3854239"/>
            <a:ext cx="500066" cy="285752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00066" y="2714620"/>
            <a:ext cx="8429652" cy="3908762"/>
          </a:xfrm>
          <a:prstGeom prst="rect">
            <a:avLst/>
          </a:prstGeom>
          <a:noFill/>
          <a:ln w="9525">
            <a:solidFill>
              <a:srgbClr val="E040B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E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Borramiento</a:t>
            </a:r>
            <a:r>
              <a:rPr lang="es-E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del ángulo </a:t>
            </a:r>
            <a:r>
              <a:rPr lang="es-E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Costofrénico</a:t>
            </a:r>
            <a:r>
              <a:rPr lang="es-E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en el Derrame pleural pequeño.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E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Radiopacidad</a:t>
            </a:r>
            <a:r>
              <a:rPr lang="es-E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cóncava hacia el parénquima que produce </a:t>
            </a:r>
            <a:r>
              <a:rPr lang="es-E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borramiento</a:t>
            </a:r>
            <a:r>
              <a:rPr lang="es-E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del </a:t>
            </a:r>
            <a:r>
              <a:rPr lang="es-E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diafragma y </a:t>
            </a:r>
            <a:r>
              <a:rPr lang="es-E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contorno cardiaco.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Asciende de manera progresiva por el margen del hemitórax</a:t>
            </a:r>
            <a:r>
              <a:rPr lang="es-ES" sz="2400" dirty="0" smtClean="0"/>
              <a:t> </a:t>
            </a:r>
            <a:r>
              <a:rPr lang="es-E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dibujando la línea de </a:t>
            </a:r>
            <a:r>
              <a:rPr lang="es-E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Damuaseaux</a:t>
            </a:r>
            <a:r>
              <a:rPr lang="es-E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</a:t>
            </a:r>
            <a:endParaRPr lang="es-ES" sz="2400" dirty="0"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E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Desplazamiento de las estructuras del </a:t>
            </a:r>
            <a:r>
              <a:rPr lang="es-E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mediastino.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E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Ensanchamiento </a:t>
            </a:r>
            <a:r>
              <a:rPr lang="es-E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de </a:t>
            </a:r>
            <a:r>
              <a:rPr lang="es-E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los </a:t>
            </a:r>
            <a:r>
              <a:rPr lang="es-E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espacios intercostales.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Horizontalización de las costillas. </a:t>
            </a:r>
          </a:p>
          <a:p>
            <a:pPr algn="just">
              <a:buClr>
                <a:srgbClr val="FFFF00"/>
              </a:buClr>
              <a:buFont typeface="Arial" pitchFamily="34" charset="0"/>
              <a:buChar char="•"/>
            </a:pPr>
            <a:r>
              <a:rPr lang="es-419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Descenso del hemidiafragma.</a:t>
            </a:r>
            <a:endParaRPr lang="es-ES" sz="2400" dirty="0"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14282" y="928670"/>
            <a:ext cx="8572528" cy="1200329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Radiológicamente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no existe </a:t>
            </a:r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ninguna variación en la imagen que nos incline a favor de la naturaleza del líquido dentro de la cavidad pleural.</a:t>
            </a:r>
          </a:p>
        </p:txBody>
      </p:sp>
      <p:sp>
        <p:nvSpPr>
          <p:cNvPr id="10" name="9 Elipse"/>
          <p:cNvSpPr/>
          <p:nvPr/>
        </p:nvSpPr>
        <p:spPr>
          <a:xfrm>
            <a:off x="3786182" y="2000240"/>
            <a:ext cx="1500166" cy="785818"/>
          </a:xfrm>
          <a:prstGeom prst="ellipse">
            <a:avLst/>
          </a:prstGeom>
          <a:solidFill>
            <a:srgbClr val="8D176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600"/>
          </a:p>
        </p:txBody>
      </p:sp>
      <p:sp>
        <p:nvSpPr>
          <p:cNvPr id="3" name="2 Elipse"/>
          <p:cNvSpPr/>
          <p:nvPr/>
        </p:nvSpPr>
        <p:spPr>
          <a:xfrm>
            <a:off x="142844" y="142852"/>
            <a:ext cx="8572560" cy="714380"/>
          </a:xfrm>
          <a:prstGeom prst="ellipse">
            <a:avLst/>
          </a:prstGeom>
          <a:solidFill>
            <a:srgbClr val="8D176E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600"/>
          </a:p>
        </p:txBody>
      </p:sp>
      <p:sp>
        <p:nvSpPr>
          <p:cNvPr id="4" name="3 CuadroTexto"/>
          <p:cNvSpPr txBox="1"/>
          <p:nvPr/>
        </p:nvSpPr>
        <p:spPr>
          <a:xfrm>
            <a:off x="363621" y="201019"/>
            <a:ext cx="806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Imágenes radiopacas  </a:t>
            </a:r>
            <a:r>
              <a:rPr lang="es-419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Pleurales</a:t>
            </a:r>
            <a:endParaRPr lang="es-E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43372" y="2071678"/>
            <a:ext cx="78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dirty="0" smtClean="0">
                <a:latin typeface="Candara" pitchFamily="34" charset="0"/>
              </a:rPr>
              <a:t>Rx:</a:t>
            </a:r>
            <a:endParaRPr lang="es-ES" sz="3200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5799" y="3524499"/>
            <a:ext cx="3678233" cy="3333525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0"/>
            <a:ext cx="3678232" cy="3449382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0575" y="-24"/>
            <a:ext cx="3573457" cy="3440685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06" y="3500438"/>
            <a:ext cx="3491784" cy="3357562"/>
          </a:xfrm>
          <a:prstGeom prst="rect">
            <a:avLst/>
          </a:prstGeom>
          <a:noFill/>
          <a:ln>
            <a:solidFill>
              <a:srgbClr val="E040B6"/>
            </a:solidFill>
          </a:ln>
        </p:spPr>
      </p:pic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592138" y="3200400"/>
            <a:ext cx="628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900">
                <a:solidFill>
                  <a:schemeClr val="bg1"/>
                </a:solidFill>
                <a:effectLst/>
              </a:rPr>
              <a:t>pequeño</a:t>
            </a: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1671638" y="5851525"/>
            <a:ext cx="6683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000">
                <a:solidFill>
                  <a:schemeClr val="bg1"/>
                </a:solidFill>
                <a:effectLst/>
              </a:rPr>
              <a:t>mediano</a:t>
            </a: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7504113" y="3043238"/>
            <a:ext cx="576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000">
                <a:solidFill>
                  <a:schemeClr val="bg1"/>
                </a:solidFill>
                <a:effectLst/>
              </a:rPr>
              <a:t>grande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6351588" y="6211888"/>
            <a:ext cx="465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000">
                <a:solidFill>
                  <a:schemeClr val="bg1"/>
                </a:solidFill>
                <a:effectLst/>
              </a:rPr>
              <a:t>Total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286248" y="500042"/>
            <a:ext cx="4286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 smtClean="0">
                <a:solidFill>
                  <a:srgbClr val="FFFF00"/>
                </a:solidFill>
              </a:rPr>
              <a:t>DERRAME </a:t>
            </a:r>
            <a:endParaRPr lang="es-ES" sz="2400" dirty="0" smtClean="0">
              <a:solidFill>
                <a:srgbClr val="FFFF00"/>
              </a:solidFill>
            </a:endParaRPr>
          </a:p>
          <a:p>
            <a:endParaRPr lang="es-419" sz="2400" dirty="0" smtClean="0">
              <a:solidFill>
                <a:srgbClr val="FFFF00"/>
              </a:solidFill>
            </a:endParaRPr>
          </a:p>
          <a:p>
            <a:endParaRPr lang="es-419" sz="2400" dirty="0" smtClean="0">
              <a:solidFill>
                <a:srgbClr val="FFFF00"/>
              </a:solidFill>
            </a:endParaRPr>
          </a:p>
          <a:p>
            <a:r>
              <a:rPr lang="es-419" sz="2400" dirty="0" smtClean="0">
                <a:solidFill>
                  <a:srgbClr val="FFFF00"/>
                </a:solidFill>
              </a:rPr>
              <a:t>PLEURAL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rbano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1695</TotalTime>
  <Words>964</Words>
  <Application>Microsoft Office PowerPoint</Application>
  <PresentationFormat>Presentación en pantalla (4:3)</PresentationFormat>
  <Paragraphs>252</Paragraphs>
  <Slides>55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7" baseType="lpstr">
      <vt:lpstr>Técnico</vt:lpstr>
      <vt:lpstr>Image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 Elementos introductorios a la clase siguiente: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Leticia Munoz</dc:creator>
  <cp:lastModifiedBy>Leticia Munoz</cp:lastModifiedBy>
  <cp:revision>59</cp:revision>
  <dcterms:created xsi:type="dcterms:W3CDTF">2018-10-08T15:23:33Z</dcterms:created>
  <dcterms:modified xsi:type="dcterms:W3CDTF">2018-10-16T03:11:40Z</dcterms:modified>
</cp:coreProperties>
</file>