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325" r:id="rId3"/>
    <p:sldId id="257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1" r:id="rId13"/>
    <p:sldId id="293" r:id="rId14"/>
    <p:sldId id="294" r:id="rId15"/>
    <p:sldId id="295" r:id="rId16"/>
    <p:sldId id="296" r:id="rId17"/>
    <p:sldId id="297" r:id="rId18"/>
    <p:sldId id="298" r:id="rId19"/>
    <p:sldId id="301" r:id="rId20"/>
    <p:sldId id="302" r:id="rId21"/>
    <p:sldId id="303" r:id="rId22"/>
    <p:sldId id="304" r:id="rId23"/>
    <p:sldId id="308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1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9pPr>
            </a:lstStyle>
            <a:p>
              <a:pPr eaLnBrk="1" hangingPunct="1">
                <a:defRPr/>
              </a:pPr>
              <a:endParaRPr lang="es-ES" smtClean="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9pPr>
            </a:lstStyle>
            <a:p>
              <a:pPr eaLnBrk="1" hangingPunct="1">
                <a:defRPr/>
              </a:pPr>
              <a:endParaRPr lang="es-ES" smtClean="0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9pPr>
            </a:lstStyle>
            <a:p>
              <a:pPr eaLnBrk="1" hangingPunct="1">
                <a:defRPr/>
              </a:pPr>
              <a:endParaRPr lang="es-ES" smtClean="0"/>
            </a:p>
          </p:txBody>
        </p:sp>
      </p:grpSp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smtClean="0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smtClean="0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DAC25-95E5-477F-895A-8F77831BF93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89790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4FBD1-450E-4F01-B8F1-A2E047EA4591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55688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598AF9-74DF-4802-8919-B26D2309D8B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66293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09C8E2-1DDF-4957-82C9-84A86FFF6087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83768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9735AE-8F45-48F4-B22F-6B1847E7FBC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0378"/>
      </p:ext>
    </p:extLst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E20193-CB5D-4374-8EAF-47F656329C21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26078"/>
      </p:ext>
    </p:extLst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6E8D1-BBA9-458C-BB98-2DB33D51906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3236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4254E-8C5A-4BC9-A285-1B4CA35020D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81586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94CDE6-0607-4154-BFF3-5D9B4612EEA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13445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7AFD2F-FAD4-4E45-B42F-4B4C26FD2C4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99774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1B1808-3666-47C3-968F-7220ACD1B96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30475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81AF1-91E5-4E89-8B1A-8B386113D6D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83872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EFFA15-3F7D-4363-A1F2-CFEFA0019357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03383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982AD-4C29-42C6-B812-B044435097B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78323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571311-58B7-4238-B6F1-F4AC731730B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19949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9pPr>
            </a:lstStyle>
            <a:p>
              <a:pPr eaLnBrk="1" hangingPunct="1">
                <a:defRPr/>
              </a:pPr>
              <a:endParaRPr lang="es-ES" smtClean="0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9pPr>
            </a:lstStyle>
            <a:p>
              <a:pPr eaLnBrk="1" hangingPunct="1">
                <a:defRPr/>
              </a:pPr>
              <a:endParaRPr lang="es-ES" smtClean="0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anose="02040502050405020303" pitchFamily="18" charset="0"/>
                </a:defRPr>
              </a:lvl9pPr>
            </a:lstStyle>
            <a:p>
              <a:pPr eaLnBrk="1" hangingPunct="1">
                <a:defRPr/>
              </a:pPr>
              <a:endParaRPr lang="es-ES" smtClean="0"/>
            </a:p>
          </p:txBody>
        </p:sp>
      </p:grpSp>
      <p:sp>
        <p:nvSpPr>
          <p:cNvPr id="410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fld id="{63428C1F-9032-44FA-8675-D20FF6798518}" type="slidenum">
              <a:rPr lang="en-US"/>
              <a:pPr/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600" smtClean="0"/>
              <a:t>ZOOPARASITOSIS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1650"/>
          </a:xfrm>
        </p:spPr>
        <p:txBody>
          <a:bodyPr/>
          <a:lstStyle/>
          <a:p>
            <a:pPr eaLnBrk="1" hangingPunct="1"/>
            <a:r>
              <a:rPr lang="en-US" sz="2400" u="sng" smtClean="0">
                <a:solidFill>
                  <a:schemeClr val="folHlink"/>
                </a:solidFill>
                <a:effectLst/>
              </a:rPr>
              <a:t>Adultos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	Casi Nunca afecta la cabeza, piernas y pies.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	Dermatosis limitada a LINEAS DE HEBRA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333375"/>
            <a:ext cx="4681538" cy="6335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err="1" smtClean="0">
                <a:effectLst/>
              </a:rPr>
              <a:t>Pápulas</a:t>
            </a:r>
            <a:r>
              <a:rPr lang="en-US" sz="2400" dirty="0" smtClean="0">
                <a:effectLst/>
              </a:rPr>
              <a:t>, </a:t>
            </a:r>
            <a:r>
              <a:rPr lang="en-US" sz="2400" dirty="0" err="1" smtClean="0">
                <a:effectLst/>
              </a:rPr>
              <a:t>costras</a:t>
            </a:r>
            <a:endParaRPr lang="en-US" sz="2400" dirty="0" smtClean="0">
              <a:effectLst/>
            </a:endParaRPr>
          </a:p>
          <a:p>
            <a:pPr marL="0" eaLnBrk="1" hangingPunct="1">
              <a:buFont typeface="Wingdings" pitchFamily="2" charset="2"/>
              <a:buNone/>
              <a:defRPr/>
            </a:pPr>
            <a:r>
              <a:rPr lang="en-US" sz="2400" dirty="0" err="1" smtClean="0">
                <a:effectLst/>
              </a:rPr>
              <a:t>hemáticas</a:t>
            </a:r>
            <a:r>
              <a:rPr lang="en-US" sz="2400" dirty="0" smtClean="0">
                <a:effectLst/>
              </a:rPr>
              <a:t>, </a:t>
            </a:r>
            <a:r>
              <a:rPr lang="en-US" sz="2400" dirty="0" err="1" smtClean="0">
                <a:effectLst/>
              </a:rPr>
              <a:t>excoriaciones</a:t>
            </a:r>
            <a:r>
              <a:rPr lang="en-US" sz="2400" dirty="0" smtClean="0">
                <a:effectLst/>
              </a:rPr>
              <a:t>, </a:t>
            </a:r>
            <a:r>
              <a:rPr lang="en-US" sz="2400" dirty="0" err="1" smtClean="0">
                <a:effectLst/>
              </a:rPr>
              <a:t>huellas</a:t>
            </a:r>
            <a:r>
              <a:rPr lang="en-US" sz="2400" dirty="0" smtClean="0">
                <a:effectLst/>
              </a:rPr>
              <a:t> de </a:t>
            </a:r>
            <a:r>
              <a:rPr lang="en-US" sz="2400" dirty="0" err="1" smtClean="0">
                <a:effectLst/>
              </a:rPr>
              <a:t>rascado</a:t>
            </a:r>
            <a:r>
              <a:rPr lang="en-US" sz="2400" dirty="0" smtClean="0">
                <a:effectLst/>
              </a:rPr>
              <a:t>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err="1" smtClean="0">
                <a:effectLst/>
              </a:rPr>
              <a:t>Túneles</a:t>
            </a:r>
            <a:r>
              <a:rPr lang="en-US" sz="2400" dirty="0" smtClean="0">
                <a:effectLst/>
              </a:rPr>
              <a:t> de 2-3 mm,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err="1" smtClean="0">
                <a:effectLst/>
              </a:rPr>
              <a:t>sinuosos</a:t>
            </a:r>
            <a:r>
              <a:rPr lang="en-US" sz="2400" dirty="0" smtClean="0">
                <a:effectLst/>
              </a:rPr>
              <a:t>, </a:t>
            </a:r>
            <a:r>
              <a:rPr lang="en-US" sz="2400" dirty="0" err="1" smtClean="0">
                <a:effectLst/>
              </a:rPr>
              <a:t>ligeramente</a:t>
            </a:r>
            <a:endParaRPr lang="en-US" sz="2400" dirty="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err="1" smtClean="0">
                <a:effectLst/>
              </a:rPr>
              <a:t>pigmentados</a:t>
            </a:r>
            <a:r>
              <a:rPr lang="en-US" sz="2400" dirty="0" smtClean="0">
                <a:effectLst/>
              </a:rPr>
              <a:t> con una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err="1" smtClean="0">
                <a:effectLst/>
              </a:rPr>
              <a:t>pequeña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vesícula</a:t>
            </a:r>
            <a:r>
              <a:rPr lang="en-US" sz="2400" dirty="0" smtClean="0">
                <a:effectLst/>
              </a:rPr>
              <a:t> en la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effectLst/>
              </a:rPr>
              <a:t>parte terminal.</a:t>
            </a:r>
          </a:p>
          <a:p>
            <a:pPr marL="0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effectLst/>
              </a:rPr>
              <a:t>En los hombre </a:t>
            </a:r>
            <a:r>
              <a:rPr lang="en-US" sz="2400" dirty="0" err="1" smtClean="0">
                <a:effectLst/>
              </a:rPr>
              <a:t>frecuente</a:t>
            </a:r>
            <a:r>
              <a:rPr lang="en-US" sz="2400" dirty="0" smtClean="0">
                <a:effectLst/>
              </a:rPr>
              <a:t> las lesiones en genitals (</a:t>
            </a:r>
            <a:r>
              <a:rPr lang="en-US" sz="2400" dirty="0" err="1" smtClean="0">
                <a:effectLst/>
              </a:rPr>
              <a:t>chancro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escabiósico</a:t>
            </a:r>
            <a:r>
              <a:rPr lang="en-US" sz="2400" dirty="0" smtClean="0">
                <a:effectLst/>
              </a:rPr>
              <a:t>).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effectLst/>
              </a:rPr>
              <a:t>El </a:t>
            </a:r>
            <a:r>
              <a:rPr lang="en-US" sz="2400" dirty="0" err="1" smtClean="0">
                <a:effectLst/>
              </a:rPr>
              <a:t>prurito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es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intenso</a:t>
            </a:r>
            <a:r>
              <a:rPr lang="en-US" sz="2400" dirty="0" smtClean="0">
                <a:effectLst/>
              </a:rPr>
              <a:t> </a:t>
            </a:r>
          </a:p>
          <a:p>
            <a:pPr marL="0" eaLnBrk="1" hangingPunct="1">
              <a:buFont typeface="Wingdings" pitchFamily="2" charset="2"/>
              <a:buNone/>
              <a:defRPr/>
            </a:pPr>
            <a:r>
              <a:rPr lang="en-US" sz="2400" dirty="0" err="1" smtClean="0">
                <a:effectLst/>
              </a:rPr>
              <a:t>principalmente</a:t>
            </a:r>
            <a:r>
              <a:rPr lang="en-US" sz="2400" dirty="0" smtClean="0">
                <a:effectLst/>
              </a:rPr>
              <a:t> por la </a:t>
            </a:r>
            <a:r>
              <a:rPr lang="en-US" sz="2400" dirty="0" err="1" smtClean="0">
                <a:effectLst/>
              </a:rPr>
              <a:t>noche</a:t>
            </a:r>
            <a:r>
              <a:rPr lang="en-US" sz="2400" dirty="0" smtClean="0">
                <a:effectLst/>
              </a:rPr>
              <a:t> y </a:t>
            </a:r>
            <a:r>
              <a:rPr lang="en-US" sz="2400" dirty="0" err="1" smtClean="0">
                <a:effectLst/>
              </a:rPr>
              <a:t>puede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tener</a:t>
            </a:r>
            <a:r>
              <a:rPr lang="en-US" sz="2400" dirty="0" smtClean="0">
                <a:effectLst/>
              </a:rPr>
              <a:t> evolución </a:t>
            </a:r>
            <a:r>
              <a:rPr lang="en-US" sz="2400" dirty="0" err="1" smtClean="0">
                <a:effectLst/>
              </a:rPr>
              <a:t>aguda</a:t>
            </a:r>
            <a:r>
              <a:rPr lang="en-US" sz="2400" dirty="0" smtClean="0">
                <a:effectLst/>
              </a:rPr>
              <a:t>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err="1" smtClean="0">
                <a:effectLst/>
              </a:rPr>
              <a:t>subaguda</a:t>
            </a:r>
            <a:r>
              <a:rPr lang="en-US" sz="2400" dirty="0" smtClean="0">
                <a:effectLst/>
              </a:rPr>
              <a:t> o </a:t>
            </a:r>
            <a:r>
              <a:rPr lang="en-US" sz="2400" dirty="0" err="1" smtClean="0">
                <a:effectLst/>
              </a:rPr>
              <a:t>crónica</a:t>
            </a:r>
            <a:r>
              <a:rPr lang="en-US" sz="2400" dirty="0" smtClean="0">
                <a:effectLst/>
              </a:rPr>
              <a:t>.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0483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u="sng" smtClean="0">
                <a:solidFill>
                  <a:schemeClr val="folHlink"/>
                </a:solidFill>
                <a:effectLst/>
              </a:rPr>
              <a:t>Ancianos:</a:t>
            </a:r>
            <a:r>
              <a:rPr lang="en-US" sz="2400" smtClean="0">
                <a:solidFill>
                  <a:schemeClr val="folHlink"/>
                </a:solidFill>
                <a:effectLst/>
              </a:rPr>
              <a:t> </a:t>
            </a:r>
            <a:r>
              <a:rPr lang="en-US" sz="2400" smtClean="0">
                <a:effectLst/>
              </a:rPr>
              <a:t>No respeta cuero cabelludo, ni palmas, ni plantas.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u="sng" smtClean="0">
              <a:solidFill>
                <a:schemeClr val="folHlink"/>
              </a:solidFill>
              <a:effectLst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400" u="sng" smtClean="0">
                <a:solidFill>
                  <a:schemeClr val="folHlink"/>
                </a:solidFill>
                <a:effectLst/>
              </a:rPr>
              <a:t>Del limpio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ffectLst/>
              </a:rPr>
              <a:t>    Lesiones escasas, a veces solo prurito, pueden aparecer ronchas o dermografismo.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400" u="sng" smtClean="0">
                <a:solidFill>
                  <a:schemeClr val="folHlink"/>
                </a:solidFill>
                <a:effectLst/>
              </a:rPr>
              <a:t>Nodular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ffectLst/>
              </a:rPr>
              <a:t>	7% de todos los casos. Lesiones persistentes que afectan el escroto y en ocasiones ingles y axilas.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u="sng" smtClean="0">
              <a:solidFill>
                <a:schemeClr val="folHlink"/>
              </a:solidFill>
              <a:effectLst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400" u="sng" smtClean="0">
                <a:solidFill>
                  <a:schemeClr val="folHlink"/>
                </a:solidFill>
                <a:effectLst/>
              </a:rPr>
              <a:t>Transmitida por Animales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ffectLst/>
              </a:rPr>
              <a:t>    Por mascotas, afecta tronco, brazos y abdomen, rara vez pliegues y genitales. Evolución Rápida. Se autolimita.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716338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u="sng" smtClean="0"/>
              <a:t>DIAGNOSTICO DIFERENCIAL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95288" y="333375"/>
            <a:ext cx="82296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u="sng" smtClean="0"/>
              <a:t>COMPLICACIONES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00113" y="1535113"/>
            <a:ext cx="32861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Impétigo Secundario</a:t>
            </a:r>
          </a:p>
          <a:p>
            <a:pPr eaLnBrk="1" hangingPunct="1"/>
            <a:r>
              <a:rPr lang="en-US" sz="2400"/>
              <a:t>Dermatitis de Contacto</a:t>
            </a:r>
          </a:p>
          <a:p>
            <a:pPr eaLnBrk="1" hangingPunct="1"/>
            <a:r>
              <a:rPr lang="en-US" sz="2400"/>
              <a:t>Linfangitis</a:t>
            </a:r>
          </a:p>
          <a:p>
            <a:pPr eaLnBrk="1" hangingPunct="1"/>
            <a:r>
              <a:rPr lang="en-US" sz="2400"/>
              <a:t>Eritema tóxico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900113" y="4775200"/>
            <a:ext cx="7866062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Pitiriasis Rosada			Secundarismo sifilítico</a:t>
            </a:r>
          </a:p>
          <a:p>
            <a:pPr eaLnBrk="1" hangingPunct="1"/>
            <a:r>
              <a:rPr lang="en-US" sz="2400"/>
              <a:t>Urticaria				</a:t>
            </a:r>
          </a:p>
          <a:p>
            <a:pPr eaLnBrk="1" hangingPunct="1"/>
            <a:r>
              <a:rPr lang="en-US" sz="2400"/>
              <a:t>D. Medicamentosa		           Liquen Plano</a:t>
            </a:r>
          </a:p>
          <a:p>
            <a:pPr eaLnBrk="1" hangingPunct="1"/>
            <a:r>
              <a:rPr lang="en-US" sz="2400"/>
              <a:t>Pediculosis				Histiocitosis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u="sng" smtClean="0"/>
              <a:t>LABORATORIO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3313113"/>
          </a:xfrm>
        </p:spPr>
        <p:txBody>
          <a:bodyPr/>
          <a:lstStyle/>
          <a:p>
            <a:pPr algn="just" eaLnBrk="1" hangingPunct="1"/>
            <a:r>
              <a:rPr lang="en-US" sz="2400" smtClean="0">
                <a:effectLst/>
              </a:rPr>
              <a:t>Tinción con Tinta China permite identificar los túneles.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algn="just" eaLnBrk="1" hangingPunct="1"/>
            <a:r>
              <a:rPr lang="en-US" sz="2400" smtClean="0">
                <a:effectLst/>
              </a:rPr>
              <a:t>1 gota de aceite en una hoja de bisturí y se hace un raspado de una pápula o extremo de un túnel. Se observa bajo microscopio.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u="sng" smtClean="0"/>
              <a:t>TRATAMIENTO</a:t>
            </a:r>
            <a:endParaRPr lang="en-US" sz="2800" b="1" u="sng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795338"/>
            <a:ext cx="8229600" cy="58023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smtClean="0">
                <a:effectLst/>
              </a:rPr>
              <a:t>Medidas generales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>
                <a:effectLst/>
              </a:rPr>
              <a:t>Cambio diario de ropa de cama y personal y hervir o planchar todo.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>
                <a:effectLst/>
              </a:rPr>
              <a:t>Antihistamínicos orales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>
                <a:effectLst/>
              </a:rPr>
              <a:t>Hexacloruro de Gammabenceno 1% (lindano)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>
                <a:effectLst/>
              </a:rPr>
              <a:t>Benzoato de Bencilo 20%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>
                <a:effectLst/>
              </a:rPr>
              <a:t>Crotamitón 10% en crema</a:t>
            </a:r>
          </a:p>
          <a:p>
            <a:pPr algn="just" eaLnBrk="1" hangingPunct="1">
              <a:lnSpc>
                <a:spcPct val="90000"/>
              </a:lnSpc>
            </a:pPr>
            <a:endParaRPr lang="en-US" sz="2400" smtClean="0">
              <a:effectLst/>
            </a:endParaRPr>
          </a:p>
          <a:p>
            <a:pPr eaLnBrk="1" hangingPunct="1"/>
            <a:r>
              <a:rPr lang="en-US" sz="2400" smtClean="0">
                <a:effectLst/>
              </a:rPr>
              <a:t>O bien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    Azufre precipitado 6% en vaselina por 3 días.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algn="just" eaLnBrk="1" hangingPunct="1"/>
            <a:r>
              <a:rPr lang="en-US" sz="2400" smtClean="0">
                <a:effectLst/>
              </a:rPr>
              <a:t>Piretrinas</a:t>
            </a:r>
          </a:p>
          <a:p>
            <a:pPr lvl="1" algn="just" eaLnBrk="1" hangingPunct="1"/>
            <a:r>
              <a:rPr lang="en-US" sz="2400" smtClean="0">
                <a:effectLst/>
              </a:rPr>
              <a:t>Permetrina o Decametrina al 5% una sola aplicación.</a:t>
            </a:r>
          </a:p>
          <a:p>
            <a:pPr algn="just" eaLnBrk="1" hangingPunct="1">
              <a:lnSpc>
                <a:spcPct val="90000"/>
              </a:lnSpc>
            </a:pPr>
            <a:endParaRPr lang="en-US" sz="2400" smtClean="0">
              <a:effectLst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1650"/>
          </a:xfrm>
        </p:spPr>
        <p:txBody>
          <a:bodyPr/>
          <a:lstStyle/>
          <a:p>
            <a:pPr algn="just" eaLnBrk="1" hangingPunct="1"/>
            <a:r>
              <a:rPr lang="en-US" sz="2800" smtClean="0">
                <a:effectLst/>
              </a:rPr>
              <a:t>Ivermectina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smtClean="0">
                <a:effectLst/>
              </a:rPr>
              <a:t>    200 MicroGr/Kg dosis única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effectLst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effectLst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smtClean="0">
                <a:effectLst/>
              </a:rPr>
              <a:t>Embarazadas y lactantes</a:t>
            </a:r>
          </a:p>
          <a:p>
            <a:pPr algn="just" eaLnBrk="1" hangingPunct="1"/>
            <a:r>
              <a:rPr lang="en-US" sz="2400" smtClean="0">
                <a:effectLst/>
              </a:rPr>
              <a:t>Benzoato de Bencilo</a:t>
            </a:r>
          </a:p>
          <a:p>
            <a:pPr algn="just" eaLnBrk="1" hangingPunct="1"/>
            <a:r>
              <a:rPr lang="en-US" sz="2400" smtClean="0">
                <a:effectLst/>
              </a:rPr>
              <a:t>Azufre precipitado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b="1" u="sng" smtClean="0">
                <a:solidFill>
                  <a:schemeClr val="folHlink"/>
                </a:solidFill>
              </a:rPr>
              <a:t>SARNA NORUEGA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608513"/>
          </a:xfrm>
        </p:spPr>
        <p:txBody>
          <a:bodyPr/>
          <a:lstStyle/>
          <a:p>
            <a:pPr algn="just" eaLnBrk="1" hangingPunct="1"/>
            <a:r>
              <a:rPr lang="en-US" sz="2400" smtClean="0">
                <a:effectLst/>
              </a:rPr>
              <a:t>Origen insidioso.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algn="just" eaLnBrk="1" hangingPunct="1"/>
            <a:r>
              <a:rPr lang="en-US" sz="2400" smtClean="0">
                <a:effectLst/>
              </a:rPr>
              <a:t>Lesiones diseminadas, que predominan en superficies de extensión, codos, rodillas, articulaciones menores, palmas y plantas.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algn="just" eaLnBrk="1" hangingPunct="1"/>
            <a:r>
              <a:rPr lang="en-US" sz="2400" smtClean="0">
                <a:effectLst/>
              </a:rPr>
              <a:t>Poco prurito y las uñas se engruesan y decoloran.</a:t>
            </a:r>
          </a:p>
          <a:p>
            <a:pPr algn="just" eaLnBrk="1" hangingPunct="1"/>
            <a:endParaRPr lang="en-US" sz="2400" smtClean="0">
              <a:effectLst/>
            </a:endParaRPr>
          </a:p>
          <a:p>
            <a:pPr algn="just" eaLnBrk="1" hangingPunct="1"/>
            <a:r>
              <a:rPr lang="en-US" sz="2400" smtClean="0">
                <a:effectLst/>
              </a:rPr>
              <a:t>Produce costras gruesas.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68313" y="1052513"/>
            <a:ext cx="3600450" cy="436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Hay placas hiperqueratósicas, eritemato-escamosas, con escamas gruesas de 3-15mm, color amarillo verdoso, adherents, que al desprenderse dejan el aspecto de piedra pomez.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147050" cy="1989138"/>
          </a:xfrm>
        </p:spPr>
        <p:txBody>
          <a:bodyPr/>
          <a:lstStyle/>
          <a:p>
            <a:pPr algn="l" eaLnBrk="1" hangingPunct="1"/>
            <a:r>
              <a:rPr lang="en-US" sz="3600" b="1" smtClean="0">
                <a:solidFill>
                  <a:schemeClr val="folHlink"/>
                </a:solidFill>
                <a:effectLst/>
              </a:rPr>
              <a:t>LARVA MIGRANS CUTANEA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9138"/>
            <a:ext cx="8785225" cy="46799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err="1" smtClean="0">
                <a:effectLst/>
              </a:rPr>
              <a:t>Sinonimos</a:t>
            </a:r>
            <a:r>
              <a:rPr lang="en-US" sz="2400" dirty="0" smtClean="0">
                <a:effectLst/>
              </a:rPr>
              <a:t> : </a:t>
            </a:r>
            <a:r>
              <a:rPr lang="en-US" sz="2400" dirty="0" err="1" smtClean="0">
                <a:effectLst/>
              </a:rPr>
              <a:t>Eritema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Raptante</a:t>
            </a:r>
            <a:r>
              <a:rPr lang="en-US" sz="2400" dirty="0" smtClean="0">
                <a:effectLst/>
              </a:rPr>
              <a:t>, D. </a:t>
            </a:r>
            <a:r>
              <a:rPr lang="en-US" sz="2400" dirty="0" err="1" smtClean="0">
                <a:effectLst/>
              </a:rPr>
              <a:t>Veminosa</a:t>
            </a:r>
            <a:r>
              <a:rPr lang="en-US" sz="2400" dirty="0" smtClean="0">
                <a:effectLst/>
              </a:rPr>
              <a:t> 			              	         </a:t>
            </a:r>
            <a:r>
              <a:rPr lang="en-US" sz="2400" dirty="0" err="1" smtClean="0">
                <a:effectLst/>
              </a:rPr>
              <a:t>Serpinginosa</a:t>
            </a:r>
            <a:r>
              <a:rPr lang="en-US" sz="2400" dirty="0" smtClean="0">
                <a:effectLst/>
              </a:rPr>
              <a:t>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>
              <a:effectLst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ffectLst/>
              </a:rPr>
              <a:t>	Dermatosis </a:t>
            </a:r>
            <a:r>
              <a:rPr lang="en-US" sz="2400" dirty="0" err="1" smtClean="0">
                <a:effectLst/>
              </a:rPr>
              <a:t>aguda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producida</a:t>
            </a:r>
            <a:r>
              <a:rPr lang="en-US" sz="2400" dirty="0" smtClean="0">
                <a:effectLst/>
              </a:rPr>
              <a:t> por </a:t>
            </a:r>
            <a:r>
              <a:rPr lang="en-US" sz="2400" dirty="0" err="1" smtClean="0">
                <a:effectLst/>
              </a:rPr>
              <a:t>parásitos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móviles</a:t>
            </a:r>
            <a:r>
              <a:rPr lang="en-US" sz="2400" dirty="0" smtClean="0">
                <a:effectLst/>
              </a:rPr>
              <a:t> en la piel </a:t>
            </a:r>
            <a:r>
              <a:rPr lang="en-US" sz="2400" dirty="0" err="1" smtClean="0">
                <a:effectLst/>
              </a:rPr>
              <a:t>como</a:t>
            </a:r>
            <a:r>
              <a:rPr lang="en-US" sz="2400" dirty="0" smtClean="0">
                <a:effectLst/>
              </a:rPr>
              <a:t> </a:t>
            </a:r>
            <a:r>
              <a:rPr lang="en-US" sz="2400" i="1" dirty="0" err="1" smtClean="0"/>
              <a:t>Ancylostoma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caninum</a:t>
            </a:r>
            <a:r>
              <a:rPr lang="en-US" sz="2400" i="1" dirty="0" smtClean="0"/>
              <a:t> y </a:t>
            </a:r>
            <a:r>
              <a:rPr lang="en-US" sz="2400" i="1" dirty="0" err="1" smtClean="0"/>
              <a:t>brasilenze</a:t>
            </a:r>
            <a:r>
              <a:rPr lang="en-US" sz="2400" dirty="0" smtClean="0">
                <a:effectLst/>
              </a:rPr>
              <a:t>, la </a:t>
            </a:r>
            <a:r>
              <a:rPr lang="en-US" sz="2400" dirty="0" err="1" smtClean="0">
                <a:effectLst/>
              </a:rPr>
              <a:t>cual</a:t>
            </a:r>
            <a:r>
              <a:rPr lang="en-US" sz="2400" dirty="0" smtClean="0">
                <a:effectLst/>
              </a:rPr>
              <a:t> se </a:t>
            </a:r>
            <a:r>
              <a:rPr lang="en-US" sz="2400" dirty="0" err="1" smtClean="0">
                <a:effectLst/>
              </a:rPr>
              <a:t>adquiere</a:t>
            </a:r>
            <a:r>
              <a:rPr lang="en-US" sz="2400" dirty="0" smtClean="0">
                <a:effectLst/>
              </a:rPr>
              <a:t> por </a:t>
            </a:r>
            <a:r>
              <a:rPr lang="en-US" sz="2400" dirty="0" err="1" smtClean="0">
                <a:effectLst/>
              </a:rPr>
              <a:t>contacto</a:t>
            </a:r>
            <a:r>
              <a:rPr lang="en-US" sz="2400" dirty="0" smtClean="0">
                <a:effectLst/>
              </a:rPr>
              <a:t> con las </a:t>
            </a:r>
            <a:r>
              <a:rPr lang="en-US" sz="2400" dirty="0" err="1" smtClean="0">
                <a:effectLst/>
              </a:rPr>
              <a:t>heces</a:t>
            </a:r>
            <a:r>
              <a:rPr lang="en-US" sz="2400" dirty="0" smtClean="0">
                <a:effectLst/>
              </a:rPr>
              <a:t> de los </a:t>
            </a:r>
            <a:r>
              <a:rPr lang="en-US" sz="2400" dirty="0" err="1" smtClean="0">
                <a:effectLst/>
              </a:rPr>
              <a:t>perros</a:t>
            </a:r>
            <a:r>
              <a:rPr lang="en-US" sz="2400" dirty="0" smtClean="0">
                <a:effectLst/>
              </a:rPr>
              <a:t> y </a:t>
            </a:r>
            <a:r>
              <a:rPr lang="en-US" sz="2400" dirty="0" err="1" smtClean="0">
                <a:effectLst/>
              </a:rPr>
              <a:t>gatos</a:t>
            </a:r>
            <a:r>
              <a:rPr lang="en-US" sz="2400" dirty="0" smtClean="0">
                <a:effectLst/>
              </a:rPr>
              <a:t>, </a:t>
            </a:r>
            <a:r>
              <a:rPr lang="en-US" sz="2400" dirty="0" err="1" smtClean="0">
                <a:effectLst/>
              </a:rPr>
              <a:t>cuyas</a:t>
            </a:r>
            <a:r>
              <a:rPr lang="en-US" sz="2400" dirty="0" smtClean="0">
                <a:effectLst/>
              </a:rPr>
              <a:t> lesiones </a:t>
            </a:r>
            <a:r>
              <a:rPr lang="en-US" sz="2400" dirty="0" err="1" smtClean="0">
                <a:effectLst/>
              </a:rPr>
              <a:t>predominan</a:t>
            </a:r>
            <a:r>
              <a:rPr lang="en-US" sz="2400" dirty="0" smtClean="0">
                <a:effectLst/>
              </a:rPr>
              <a:t> en </a:t>
            </a:r>
            <a:r>
              <a:rPr lang="en-US" sz="2400" dirty="0" err="1" smtClean="0">
                <a:effectLst/>
              </a:rPr>
              <a:t>espalda</a:t>
            </a:r>
            <a:r>
              <a:rPr lang="en-US" sz="2400" dirty="0" smtClean="0">
                <a:effectLst/>
              </a:rPr>
              <a:t> y </a:t>
            </a:r>
            <a:r>
              <a:rPr lang="en-US" sz="2400" dirty="0" err="1" smtClean="0">
                <a:effectLst/>
              </a:rPr>
              <a:t>extremidades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principalmente</a:t>
            </a:r>
            <a:r>
              <a:rPr lang="en-US" sz="2400" dirty="0" smtClean="0">
                <a:effectLst/>
              </a:rPr>
              <a:t> en </a:t>
            </a:r>
            <a:r>
              <a:rPr lang="en-US" sz="2400" dirty="0" err="1" smtClean="0">
                <a:effectLst/>
              </a:rPr>
              <a:t>plantas</a:t>
            </a:r>
            <a:r>
              <a:rPr lang="en-US" sz="2400" dirty="0" smtClean="0">
                <a:effectLst/>
              </a:rPr>
              <a:t> de pies, y se </a:t>
            </a:r>
            <a:r>
              <a:rPr lang="en-US" sz="2400" dirty="0" err="1" smtClean="0">
                <a:effectLst/>
              </a:rPr>
              <a:t>caracterizan</a:t>
            </a:r>
            <a:r>
              <a:rPr lang="en-US" sz="2400" dirty="0" smtClean="0">
                <a:effectLst/>
              </a:rPr>
              <a:t> por </a:t>
            </a:r>
            <a:r>
              <a:rPr lang="en-US" sz="2400" dirty="0" err="1" smtClean="0">
                <a:effectLst/>
              </a:rPr>
              <a:t>trayectos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sinuosos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eritematosos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móviles</a:t>
            </a:r>
            <a:r>
              <a:rPr lang="en-US" sz="2400" dirty="0" smtClean="0">
                <a:effectLst/>
              </a:rPr>
              <a:t>, </a:t>
            </a:r>
            <a:r>
              <a:rPr lang="en-US" sz="2400" dirty="0" err="1" smtClean="0">
                <a:effectLst/>
              </a:rPr>
              <a:t>migratorios</a:t>
            </a:r>
            <a:r>
              <a:rPr lang="en-US" sz="2400" dirty="0" smtClean="0">
                <a:effectLst/>
              </a:rPr>
              <a:t> y </a:t>
            </a:r>
            <a:r>
              <a:rPr lang="en-US" sz="2400" dirty="0" err="1" smtClean="0">
                <a:effectLst/>
              </a:rPr>
              <a:t>pruriginosas</a:t>
            </a:r>
            <a:r>
              <a:rPr lang="en-US" sz="2400" dirty="0" smtClean="0">
                <a:effectLst/>
              </a:rPr>
              <a:t>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u="sng" smtClean="0"/>
              <a:t>OBJETIVOS DE LA CLASE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8050"/>
          </a:xfrm>
        </p:spPr>
        <p:txBody>
          <a:bodyPr/>
          <a:lstStyle/>
          <a:p>
            <a:pPr algn="just" eaLnBrk="1" hangingPunct="1"/>
            <a:r>
              <a:rPr lang="en-US" sz="2400" smtClean="0">
                <a:effectLst/>
              </a:rPr>
              <a:t>Definir concepto y clasificación de las zooparasitosis Cutáneas.</a:t>
            </a:r>
          </a:p>
          <a:p>
            <a:pPr algn="just" eaLnBrk="1" hangingPunct="1"/>
            <a:endParaRPr lang="en-US" sz="2400" smtClean="0">
              <a:effectLst/>
            </a:endParaRPr>
          </a:p>
          <a:p>
            <a:pPr algn="just" eaLnBrk="1" hangingPunct="1"/>
            <a:r>
              <a:rPr lang="en-US" sz="2400" smtClean="0">
                <a:effectLst/>
              </a:rPr>
              <a:t>Explicar las manifestaciones clínicas, diagnóstico positivo y tratamiento de las mismas.</a:t>
            </a:r>
          </a:p>
          <a:p>
            <a:pPr algn="just" eaLnBrk="1" hangingPunct="1"/>
            <a:endParaRPr lang="en-US" sz="2400" smtClean="0">
              <a:effectLst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u="sng" smtClean="0"/>
              <a:t>ETIOPATOGENIA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smtClean="0">
                <a:effectLst/>
              </a:rPr>
              <a:t>Nemátodos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>
                <a:effectLst/>
              </a:rPr>
              <a:t>Huesped natural es el perro y gato (intestino)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>
                <a:effectLst/>
              </a:rPr>
              <a:t>El hombre es el huesped irregular por lo que el parasitismo es limitado.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>
                <a:effectLst/>
              </a:rPr>
              <a:t>Período de incubación: días-meses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>
                <a:effectLst/>
              </a:rPr>
              <a:t>Si llega al torrente sanguíneo suscita un exantema o Síndrome de Loeffler.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616325" y="6040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ES" sz="1800" u="sng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724525" y="5589588"/>
            <a:ext cx="2346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u="sng"/>
              <a:t>MATERIAL FECAL</a:t>
            </a: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3959225" y="5337175"/>
            <a:ext cx="1404938" cy="792163"/>
          </a:xfrm>
          <a:prstGeom prst="rightArrow">
            <a:avLst>
              <a:gd name="adj1" fmla="val 50000"/>
              <a:gd name="adj2" fmla="val 44339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s-ES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787900" y="4437063"/>
            <a:ext cx="252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800" u="sng"/>
              <a:t>Suelo Arenoso + Calor + Humedad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659563" y="3141663"/>
            <a:ext cx="11890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u="sng"/>
              <a:t>LARVAS</a:t>
            </a: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 rot="-5400000">
            <a:off x="6929438" y="4240212"/>
            <a:ext cx="1404938" cy="792163"/>
          </a:xfrm>
          <a:prstGeom prst="rightArrow">
            <a:avLst>
              <a:gd name="adj1" fmla="val 50000"/>
              <a:gd name="adj2" fmla="val 44339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s-ES"/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 rot="-5400000">
            <a:off x="6731000" y="1989138"/>
            <a:ext cx="1081087" cy="935038"/>
          </a:xfrm>
          <a:custGeom>
            <a:avLst/>
            <a:gdLst>
              <a:gd name="T0" fmla="*/ 1934453134 w 21600"/>
              <a:gd name="T1" fmla="*/ 0 h 21600"/>
              <a:gd name="T2" fmla="*/ 1160622771 w 21600"/>
              <a:gd name="T3" fmla="*/ 584061487 h 21600"/>
              <a:gd name="T4" fmla="*/ 0 w 21600"/>
              <a:gd name="T5" fmla="*/ 1460237070 h 21600"/>
              <a:gd name="T6" fmla="*/ 1160622771 w 21600"/>
              <a:gd name="T7" fmla="*/ 1752186322 h 21600"/>
              <a:gd name="T8" fmla="*/ 2147483646 w 21600"/>
              <a:gd name="T9" fmla="*/ 1216796161 h 21600"/>
              <a:gd name="T10" fmla="*/ 2147483646 w 21600"/>
              <a:gd name="T11" fmla="*/ 58406148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270375" y="1844675"/>
            <a:ext cx="23209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u="sng"/>
              <a:t>Penetran piel:</a:t>
            </a:r>
          </a:p>
          <a:p>
            <a:pPr eaLnBrk="1" hangingPunct="1"/>
            <a:r>
              <a:rPr lang="en-US" sz="2000" u="sng"/>
              <a:t>plantas, espalda y </a:t>
            </a:r>
          </a:p>
          <a:p>
            <a:pPr eaLnBrk="1" hangingPunct="1"/>
            <a:r>
              <a:rPr lang="en-US" sz="2000" u="sng"/>
              <a:t>miembros</a:t>
            </a:r>
          </a:p>
          <a:p>
            <a:pPr eaLnBrk="1" hangingPunct="1"/>
            <a:r>
              <a:rPr lang="en-US" sz="2000" u="sng"/>
              <a:t>inferiores</a:t>
            </a:r>
          </a:p>
        </p:txBody>
      </p:sp>
      <p:sp>
        <p:nvSpPr>
          <p:cNvPr id="24587" name="AutoShape 11"/>
          <p:cNvSpPr>
            <a:spLocks noChangeArrowheads="1"/>
          </p:cNvSpPr>
          <p:nvPr/>
        </p:nvSpPr>
        <p:spPr bwMode="auto">
          <a:xfrm rot="10800000">
            <a:off x="2700338" y="1916113"/>
            <a:ext cx="1404937" cy="792162"/>
          </a:xfrm>
          <a:prstGeom prst="rightArrow">
            <a:avLst>
              <a:gd name="adj1" fmla="val 50000"/>
              <a:gd name="adj2" fmla="val 44339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s-E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79388" y="1700213"/>
            <a:ext cx="241141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u="sng"/>
              <a:t>Penetran epidermis o</a:t>
            </a:r>
          </a:p>
          <a:p>
            <a:pPr algn="ctr" eaLnBrk="1" hangingPunct="1"/>
            <a:r>
              <a:rPr lang="en-US" sz="2000" u="sng"/>
              <a:t>Unión dermoepidérmica</a:t>
            </a: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1258888" y="620713"/>
            <a:ext cx="1009650" cy="1008062"/>
          </a:xfrm>
          <a:custGeom>
            <a:avLst/>
            <a:gdLst>
              <a:gd name="T0" fmla="*/ 1544810121 w 21600"/>
              <a:gd name="T1" fmla="*/ 0 h 21600"/>
              <a:gd name="T2" fmla="*/ 1544810121 w 21600"/>
              <a:gd name="T3" fmla="*/ 1235840563 h 21600"/>
              <a:gd name="T4" fmla="*/ 330592691 w 21600"/>
              <a:gd name="T5" fmla="*/ 2147483646 h 21600"/>
              <a:gd name="T6" fmla="*/ 2147483646 w 21600"/>
              <a:gd name="T7" fmla="*/ 617920258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2478088" y="687388"/>
            <a:ext cx="57118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u="sng"/>
              <a:t>Reacción Inflamatoria por Enzimas Proteolíticas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87675" y="260350"/>
            <a:ext cx="3609975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b="1" u="sng" smtClean="0"/>
              <a:t>CLINICA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485298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Empieza con una pápula a las pocas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 horas de la penetración.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4-6 dias se establecen las lesiones que se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caracterizan por 1 o mas trayectos ligeramente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elevados, móviles, sinuosos y eritematosos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2-4 mm de Ancho y varios cm de largo, con una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vesícula en la parte terminal.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Avanzan 1-2 cm por dia.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235325" y="6521450"/>
            <a:ext cx="5908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>
                <a:latin typeface="Georgia" pitchFamily="18" charset="0"/>
              </a:rPr>
              <a:t>Dra. Norma Mouriz, Dra. Raquel Fernandes, Dr. Sergio Hasbun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u="sng" smtClean="0"/>
              <a:t>TRATAMIENTO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713788" cy="53292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effectLst/>
              </a:rPr>
              <a:t>Destrucción de la Larva con Cloruro de Etilo.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ffectLst/>
              </a:rPr>
              <a:t>Cloroformo o Criocirugía en la parte terminal del túnel o resección quirúrgica de la misma.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ffectLst/>
              </a:rPr>
              <a:t>Tiabendazol 20-50 mg/kg/día en 2 dosis por 3-4 días.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effectLst/>
              </a:rPr>
              <a:t>    Dar dos ciclos en intervalos de 7 días.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ffectLst/>
              </a:rPr>
              <a:t>Albendazol 200-400mg en dosis única.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ffectLst/>
              </a:rPr>
              <a:t>Tiabendazol Crema 2%, Loción 10-15%, frotar 6-7 veces al día.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ffectLst/>
              </a:rPr>
              <a:t>Crotamitón 10% 2 veces al dia por 5 días.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341438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5400" b="1" i="1" u="sng" smtClean="0">
                <a:solidFill>
                  <a:schemeClr val="folHlink"/>
                </a:solidFill>
              </a:rPr>
              <a:t>PEDICULOSIS</a:t>
            </a:r>
            <a:br>
              <a:rPr lang="es-ES_tradnl" sz="5400" b="1" i="1" u="sng" smtClean="0">
                <a:solidFill>
                  <a:schemeClr val="folHlink"/>
                </a:solidFill>
              </a:rPr>
            </a:br>
            <a:endParaRPr lang="en-US" sz="5400" b="1" i="1" u="sng" smtClean="0">
              <a:solidFill>
                <a:schemeClr val="folHlink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165576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sz="2400" dirty="0" smtClean="0">
                <a:effectLst/>
              </a:rPr>
              <a:t>Son ectoparasitosis causadas por insectos pequeños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sz="2400" dirty="0" smtClean="0">
                <a:effectLst/>
              </a:rPr>
              <a:t>(2.1 a 3.6mm) que parasitan el cuero cabelludo, cuerpo y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_tradnl" sz="2400" dirty="0" smtClean="0">
                <a:effectLst/>
              </a:rPr>
              <a:t>pubis.</a:t>
            </a:r>
            <a:endParaRPr lang="es-ES_tradnl" sz="2400" u="sng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2400" dirty="0" smtClean="0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u="sng" smtClean="0"/>
              <a:t>ETIOPATOGENIA</a:t>
            </a:r>
          </a:p>
        </p:txBody>
      </p:sp>
      <p:sp>
        <p:nvSpPr>
          <p:cNvPr id="29702" name="Rectangle 10"/>
          <p:cNvSpPr>
            <a:spLocks noChangeArrowheads="1"/>
          </p:cNvSpPr>
          <p:nvPr/>
        </p:nvSpPr>
        <p:spPr bwMode="auto">
          <a:xfrm>
            <a:off x="2268538" y="1484313"/>
            <a:ext cx="4572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s-ES_tradnl" sz="2400">
                <a:latin typeface="Arial" charset="0"/>
              </a:rPr>
              <a:t>ORDEN: ANOPLURA</a:t>
            </a:r>
          </a:p>
          <a:p>
            <a:pPr algn="ctr" eaLnBrk="1" hangingPunct="1"/>
            <a:endParaRPr lang="es-ES_tradnl" sz="2400">
              <a:latin typeface="Arial" charset="0"/>
            </a:endParaRPr>
          </a:p>
          <a:p>
            <a:pPr algn="ctr" eaLnBrk="1" hangingPunct="1"/>
            <a:r>
              <a:rPr lang="es-ES_tradnl" sz="2400" b="1" i="1"/>
              <a:t>ESPECIES:</a:t>
            </a:r>
          </a:p>
        </p:txBody>
      </p:sp>
      <p:sp>
        <p:nvSpPr>
          <p:cNvPr id="29703" name="Text Box 11"/>
          <p:cNvSpPr txBox="1">
            <a:spLocks noChangeArrowheads="1"/>
          </p:cNvSpPr>
          <p:nvPr/>
        </p:nvSpPr>
        <p:spPr bwMode="auto">
          <a:xfrm>
            <a:off x="0" y="2636838"/>
            <a:ext cx="25209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sz="2400">
                <a:latin typeface="Georgia" pitchFamily="18" charset="0"/>
              </a:rPr>
              <a:t>P. HUMANUS CAPITIS</a:t>
            </a:r>
            <a:endParaRPr lang="en-US" sz="2400">
              <a:latin typeface="Georgia" pitchFamily="18" charset="0"/>
            </a:endParaRPr>
          </a:p>
        </p:txBody>
      </p:sp>
      <p:sp>
        <p:nvSpPr>
          <p:cNvPr id="29704" name="Text Box 12"/>
          <p:cNvSpPr txBox="1">
            <a:spLocks noChangeArrowheads="1"/>
          </p:cNvSpPr>
          <p:nvPr/>
        </p:nvSpPr>
        <p:spPr bwMode="auto">
          <a:xfrm>
            <a:off x="3257550" y="3448050"/>
            <a:ext cx="21986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sz="2400">
                <a:latin typeface="Georgia" pitchFamily="18" charset="0"/>
              </a:rPr>
              <a:t>P. HUMANUS </a:t>
            </a:r>
          </a:p>
          <a:p>
            <a:pPr algn="ctr" eaLnBrk="1" hangingPunct="1"/>
            <a:r>
              <a:rPr lang="es-ES_tradnl" sz="2400">
                <a:latin typeface="Georgia" pitchFamily="18" charset="0"/>
              </a:rPr>
              <a:t>CORPORIS</a:t>
            </a:r>
          </a:p>
          <a:p>
            <a:pPr algn="ctr" eaLnBrk="1" hangingPunct="1"/>
            <a:endParaRPr lang="en-US" sz="2400">
              <a:latin typeface="Georgia" pitchFamily="18" charset="0"/>
            </a:endParaRPr>
          </a:p>
        </p:txBody>
      </p:sp>
      <p:sp>
        <p:nvSpPr>
          <p:cNvPr id="29705" name="Text Box 13"/>
          <p:cNvSpPr txBox="1">
            <a:spLocks noChangeArrowheads="1"/>
          </p:cNvSpPr>
          <p:nvPr/>
        </p:nvSpPr>
        <p:spPr bwMode="auto">
          <a:xfrm>
            <a:off x="6461125" y="3429000"/>
            <a:ext cx="22193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s-ES_tradnl" sz="2400">
                <a:latin typeface="Georgia" pitchFamily="18" charset="0"/>
              </a:rPr>
              <a:t>P. HUMANUS </a:t>
            </a:r>
          </a:p>
          <a:p>
            <a:pPr algn="ctr" eaLnBrk="1" hangingPunct="1"/>
            <a:r>
              <a:rPr lang="es-ES_tradnl" sz="2400">
                <a:latin typeface="Georgia" pitchFamily="18" charset="0"/>
              </a:rPr>
              <a:t>PUBIS</a:t>
            </a:r>
          </a:p>
          <a:p>
            <a:pPr algn="ctr" eaLnBrk="1" hangingPunct="1"/>
            <a:endParaRPr lang="en-US" sz="2400">
              <a:latin typeface="Georgia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41275" y="333375"/>
            <a:ext cx="8461375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u="sng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PEDICULOSIS CAPITIS</a:t>
            </a:r>
          </a:p>
          <a:p>
            <a:pPr eaLnBrk="1" hangingPunct="1">
              <a:defRPr/>
            </a:pPr>
            <a:endParaRPr lang="en-US" sz="2400" b="1" u="sng" dirty="0">
              <a:solidFill>
                <a:schemeClr val="folHlin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El agente causal </a:t>
            </a:r>
            <a:r>
              <a:rPr lang="en-US" sz="2400" dirty="0" err="1">
                <a:latin typeface="Arial" panose="020B0604020202020204" pitchFamily="34" charset="0"/>
              </a:rPr>
              <a:t>habita</a:t>
            </a:r>
            <a:r>
              <a:rPr lang="en-US" sz="2400" dirty="0">
                <a:latin typeface="Arial" panose="020B0604020202020204" pitchFamily="34" charset="0"/>
              </a:rPr>
              <a:t> en el Cuero </a:t>
            </a:r>
            <a:r>
              <a:rPr lang="en-US" sz="2400" dirty="0" err="1">
                <a:latin typeface="Arial" panose="020B0604020202020204" pitchFamily="34" charset="0"/>
              </a:rPr>
              <a:t>Cabelludo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La </a:t>
            </a:r>
            <a:r>
              <a:rPr lang="en-US" sz="2400" dirty="0" err="1">
                <a:latin typeface="Arial" panose="020B0604020202020204" pitchFamily="34" charset="0"/>
              </a:rPr>
              <a:t>hembra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deposita</a:t>
            </a:r>
            <a:r>
              <a:rPr lang="en-US" sz="2400" dirty="0">
                <a:latin typeface="Arial" panose="020B0604020202020204" pitchFamily="34" charset="0"/>
              </a:rPr>
              <a:t> los </a:t>
            </a:r>
            <a:r>
              <a:rPr lang="en-US" sz="2400" dirty="0" err="1">
                <a:latin typeface="Arial" panose="020B0604020202020204" pitchFamily="34" charset="0"/>
              </a:rPr>
              <a:t>huevos</a:t>
            </a:r>
            <a:r>
              <a:rPr lang="en-US" sz="2400" dirty="0">
                <a:latin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</a:rPr>
              <a:t>liendres</a:t>
            </a:r>
            <a:r>
              <a:rPr lang="en-US" sz="2400" dirty="0">
                <a:latin typeface="Arial" panose="020B0604020202020204" pitchFamily="34" charset="0"/>
              </a:rPr>
              <a:t>) en el </a:t>
            </a:r>
            <a:r>
              <a:rPr lang="en-US" sz="2400" dirty="0" err="1">
                <a:latin typeface="Arial" panose="020B0604020202020204" pitchFamily="34" charset="0"/>
              </a:rPr>
              <a:t>pelo</a:t>
            </a:r>
            <a:r>
              <a:rPr lang="en-US" sz="2400" dirty="0">
                <a:latin typeface="Arial" panose="020B0604020202020204" pitchFamily="34" charset="0"/>
              </a:rPr>
              <a:t> que se</a:t>
            </a: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 </a:t>
            </a:r>
            <a:r>
              <a:rPr lang="en-US" sz="2400" dirty="0" err="1">
                <a:latin typeface="Arial" panose="020B0604020202020204" pitchFamily="34" charset="0"/>
              </a:rPr>
              <a:t>adosan</a:t>
            </a:r>
            <a:r>
              <a:rPr lang="en-US" sz="2400" dirty="0">
                <a:latin typeface="Arial" panose="020B0604020202020204" pitchFamily="34" charset="0"/>
              </a:rPr>
              <a:t> al </a:t>
            </a:r>
            <a:r>
              <a:rPr lang="en-US" sz="2400" dirty="0" err="1">
                <a:latin typeface="Arial" panose="020B0604020202020204" pitchFamily="34" charset="0"/>
              </a:rPr>
              <a:t>pelo</a:t>
            </a:r>
            <a:r>
              <a:rPr lang="en-US" sz="2400" dirty="0">
                <a:latin typeface="Arial" panose="020B0604020202020204" pitchFamily="34" charset="0"/>
              </a:rPr>
              <a:t> por una </a:t>
            </a: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 </a:t>
            </a:r>
            <a:r>
              <a:rPr lang="en-US" sz="2400" dirty="0" err="1">
                <a:latin typeface="Arial" panose="020B0604020202020204" pitchFamily="34" charset="0"/>
              </a:rPr>
              <a:t>sustancia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quitinosa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Produce lesiones en la </a:t>
            </a:r>
            <a:r>
              <a:rPr lang="en-US" sz="2400" dirty="0" err="1">
                <a:latin typeface="Arial" panose="020B0604020202020204" pitchFamily="34" charset="0"/>
              </a:rPr>
              <a:t>cabeza</a:t>
            </a:r>
            <a:endParaRPr lang="en-US" sz="2400" dirty="0">
              <a:latin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 al </a:t>
            </a:r>
            <a:r>
              <a:rPr lang="en-US" sz="2400" dirty="0" err="1">
                <a:latin typeface="Arial" panose="020B0604020202020204" pitchFamily="34" charset="0"/>
              </a:rPr>
              <a:t>succionar</a:t>
            </a:r>
            <a:r>
              <a:rPr lang="en-US" sz="2400" dirty="0">
                <a:latin typeface="Arial" panose="020B0604020202020204" pitchFamily="34" charset="0"/>
              </a:rPr>
              <a:t> la </a:t>
            </a:r>
            <a:r>
              <a:rPr lang="en-US" sz="2400" dirty="0" err="1">
                <a:latin typeface="Arial" panose="020B0604020202020204" pitchFamily="34" charset="0"/>
              </a:rPr>
              <a:t>sangre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Prurito</a:t>
            </a:r>
            <a:endParaRPr lang="en-US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Costras</a:t>
            </a:r>
            <a:endParaRPr lang="en-US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Puede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haber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fiebre</a:t>
            </a:r>
            <a:r>
              <a:rPr lang="en-US" sz="2400" dirty="0">
                <a:latin typeface="Arial" panose="020B0604020202020204" pitchFamily="34" charset="0"/>
              </a:rPr>
              <a:t>, </a:t>
            </a:r>
            <a:r>
              <a:rPr lang="en-US" sz="2400" dirty="0" smtClean="0">
                <a:latin typeface="Arial" panose="020B0604020202020204" pitchFamily="34" charset="0"/>
              </a:rPr>
              <a:t>anorexia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panose="020B0604020202020204" pitchFamily="34" charset="0"/>
              </a:rPr>
              <a:t>   </a:t>
            </a:r>
            <a:r>
              <a:rPr lang="en-US" sz="2400" dirty="0" err="1" smtClean="0">
                <a:latin typeface="Arial" panose="020B0604020202020204" pitchFamily="34" charset="0"/>
              </a:rPr>
              <a:t>pérdida</a:t>
            </a:r>
            <a:r>
              <a:rPr lang="en-US" sz="2400" dirty="0" smtClean="0">
                <a:latin typeface="Arial" panose="020B0604020202020204" pitchFamily="34" charset="0"/>
              </a:rPr>
              <a:t> de peso, etc.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 smtClean="0">
                <a:latin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</a:rPr>
              <a:t>PLICA POLONICA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Diagnóstico </a:t>
            </a:r>
            <a:r>
              <a:rPr lang="en-US" sz="2400" dirty="0">
                <a:latin typeface="Arial" panose="020B0604020202020204" pitchFamily="34" charset="0"/>
              </a:rPr>
              <a:t>se </a:t>
            </a:r>
            <a:r>
              <a:rPr lang="en-US" sz="2400" dirty="0" err="1">
                <a:latin typeface="Arial" panose="020B0604020202020204" pitchFamily="34" charset="0"/>
              </a:rPr>
              <a:t>hace</a:t>
            </a:r>
            <a:r>
              <a:rPr lang="en-US" sz="2400" dirty="0">
                <a:latin typeface="Arial" panose="020B0604020202020204" pitchFamily="34" charset="0"/>
              </a:rPr>
              <a:t> al </a:t>
            </a:r>
            <a:r>
              <a:rPr lang="en-US" sz="2400" dirty="0" err="1">
                <a:latin typeface="Arial" panose="020B0604020202020204" pitchFamily="34" charset="0"/>
              </a:rPr>
              <a:t>hallar</a:t>
            </a:r>
            <a:endParaRPr lang="en-US" sz="2400" dirty="0">
              <a:latin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 </a:t>
            </a:r>
            <a:r>
              <a:rPr lang="en-US" sz="2400" dirty="0" err="1">
                <a:latin typeface="Arial" panose="020B0604020202020204" pitchFamily="34" charset="0"/>
              </a:rPr>
              <a:t>huevos</a:t>
            </a:r>
            <a:r>
              <a:rPr lang="en-US" sz="2400" dirty="0">
                <a:latin typeface="Arial" panose="020B0604020202020204" pitchFamily="34" charset="0"/>
              </a:rPr>
              <a:t> en </a:t>
            </a:r>
            <a:r>
              <a:rPr lang="en-US" sz="2400" dirty="0" err="1">
                <a:latin typeface="Arial" panose="020B0604020202020204" pitchFamily="34" charset="0"/>
              </a:rPr>
              <a:t>pelo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03213" y="207963"/>
            <a:ext cx="8542723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u="sng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PEDICULOSIS CORPORIS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El </a:t>
            </a:r>
            <a:r>
              <a:rPr lang="en-US" sz="2400" dirty="0" err="1">
                <a:latin typeface="Arial" panose="020B0604020202020204" pitchFamily="34" charset="0"/>
              </a:rPr>
              <a:t>parásito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</a:rPr>
              <a:t>no vive </a:t>
            </a:r>
            <a:r>
              <a:rPr lang="en-US" sz="2400" dirty="0" err="1">
                <a:latin typeface="Arial" panose="020B0604020202020204" pitchFamily="34" charset="0"/>
              </a:rPr>
              <a:t>sobre</a:t>
            </a:r>
            <a:r>
              <a:rPr lang="en-US" sz="2400" dirty="0">
                <a:latin typeface="Arial" panose="020B0604020202020204" pitchFamily="34" charset="0"/>
              </a:rPr>
              <a:t> la piel. Sino en la </a:t>
            </a:r>
            <a:r>
              <a:rPr lang="en-US" sz="2400" dirty="0" err="1">
                <a:latin typeface="Arial" panose="020B0604020202020204" pitchFamily="34" charset="0"/>
              </a:rPr>
              <a:t>ropas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donde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</a:rPr>
              <a:t>depositan</a:t>
            </a:r>
            <a:r>
              <a:rPr lang="en-US" sz="2400" dirty="0">
                <a:latin typeface="Arial" panose="020B0604020202020204" pitchFamily="34" charset="0"/>
              </a:rPr>
              <a:t> los </a:t>
            </a:r>
            <a:r>
              <a:rPr lang="en-US" sz="2400" dirty="0" err="1">
                <a:latin typeface="Arial" panose="020B0604020202020204" pitchFamily="34" charset="0"/>
              </a:rPr>
              <a:t>huevos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Hacinamiento,ancianos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Pasan</a:t>
            </a:r>
            <a:r>
              <a:rPr lang="en-US" sz="2400" dirty="0">
                <a:latin typeface="Arial" panose="020B0604020202020204" pitchFamily="34" charset="0"/>
              </a:rPr>
              <a:t> al </a:t>
            </a:r>
            <a:r>
              <a:rPr lang="en-US" sz="2400" dirty="0" err="1">
                <a:latin typeface="Arial" panose="020B0604020202020204" pitchFamily="34" charset="0"/>
              </a:rPr>
              <a:t>cuerpo</a:t>
            </a:r>
            <a:r>
              <a:rPr lang="en-US" sz="2400" dirty="0">
                <a:latin typeface="Arial" panose="020B0604020202020204" pitchFamily="34" charset="0"/>
              </a:rPr>
              <a:t> a </a:t>
            </a:r>
            <a:r>
              <a:rPr lang="en-US" sz="2400" dirty="0" err="1">
                <a:latin typeface="Arial" panose="020B0604020202020204" pitchFamily="34" charset="0"/>
              </a:rPr>
              <a:t>alimentarse</a:t>
            </a:r>
            <a:r>
              <a:rPr lang="en-US" sz="2400" dirty="0">
                <a:latin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</a:rPr>
              <a:t>luego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regresan</a:t>
            </a:r>
            <a:r>
              <a:rPr lang="en-US" sz="2400" dirty="0">
                <a:latin typeface="Arial" panose="020B0604020202020204" pitchFamily="34" charset="0"/>
              </a:rPr>
              <a:t> a la </a:t>
            </a:r>
            <a:r>
              <a:rPr lang="en-US" sz="2400" dirty="0" err="1">
                <a:latin typeface="Arial" panose="020B0604020202020204" pitchFamily="34" charset="0"/>
              </a:rPr>
              <a:t>ropa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Regiones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interescapulares</a:t>
            </a:r>
            <a:r>
              <a:rPr lang="en-US" sz="2400" dirty="0">
                <a:latin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</a:rPr>
              <a:t>hombros</a:t>
            </a:r>
            <a:r>
              <a:rPr lang="en-US" sz="2400" dirty="0">
                <a:latin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</a:rPr>
              <a:t>cintura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Lesiones </a:t>
            </a:r>
            <a:r>
              <a:rPr lang="en-US" sz="2400" dirty="0" err="1">
                <a:latin typeface="Arial" panose="020B0604020202020204" pitchFamily="34" charset="0"/>
              </a:rPr>
              <a:t>inflamatorias</a:t>
            </a:r>
            <a:r>
              <a:rPr lang="en-US" sz="2400" dirty="0">
                <a:latin typeface="Arial" panose="020B0604020202020204" pitchFamily="34" charset="0"/>
              </a:rPr>
              <a:t>, con </a:t>
            </a:r>
            <a:r>
              <a:rPr lang="en-US" sz="2400" dirty="0" err="1">
                <a:latin typeface="Arial" panose="020B0604020202020204" pitchFamily="34" charset="0"/>
              </a:rPr>
              <a:t>costra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puntiforme</a:t>
            </a:r>
            <a:r>
              <a:rPr lang="en-US" sz="2400" dirty="0">
                <a:latin typeface="Arial" panose="020B0604020202020204" pitchFamily="34" charset="0"/>
              </a:rPr>
              <a:t> que </a:t>
            </a:r>
            <a:r>
              <a:rPr lang="en-US" sz="2400" dirty="0" err="1">
                <a:latin typeface="Arial" panose="020B0604020202020204" pitchFamily="34" charset="0"/>
              </a:rPr>
              <a:t>es</a:t>
            </a:r>
            <a:r>
              <a:rPr lang="en-US" sz="2400" dirty="0">
                <a:latin typeface="Arial" panose="020B0604020202020204" pitchFamily="34" charset="0"/>
              </a:rPr>
              <a:t> el </a:t>
            </a:r>
            <a:r>
              <a:rPr lang="en-US" sz="2400" dirty="0" err="1">
                <a:latin typeface="Arial" panose="020B0604020202020204" pitchFamily="34" charset="0"/>
              </a:rPr>
              <a:t>sitio</a:t>
            </a:r>
            <a:endParaRPr lang="en-US" sz="2400" dirty="0">
              <a:latin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de la </a:t>
            </a:r>
            <a:r>
              <a:rPr lang="en-US" sz="2400" dirty="0" err="1">
                <a:latin typeface="Arial" panose="020B0604020202020204" pitchFamily="34" charset="0"/>
              </a:rPr>
              <a:t>picadura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Prurito</a:t>
            </a:r>
            <a:r>
              <a:rPr lang="en-US" sz="2400" dirty="0">
                <a:latin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</a:rPr>
              <a:t>pápulas</a:t>
            </a:r>
            <a:r>
              <a:rPr lang="en-US" sz="24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 </a:t>
            </a:r>
            <a:r>
              <a:rPr lang="en-US" sz="2400" dirty="0" err="1">
                <a:latin typeface="Arial" panose="020B0604020202020204" pitchFamily="34" charset="0"/>
              </a:rPr>
              <a:t>excoriaciones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</a:rPr>
              <a:t>y   </a:t>
            </a:r>
            <a:r>
              <a:rPr lang="en-US" sz="2400" dirty="0" err="1">
                <a:latin typeface="Arial" panose="020B0604020202020204" pitchFamily="34" charset="0"/>
              </a:rPr>
              <a:t>habones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Puede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haber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como</a:t>
            </a:r>
            <a:endParaRPr lang="en-US" sz="2400" dirty="0">
              <a:latin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</a:rPr>
              <a:t>afección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secundaria</a:t>
            </a:r>
            <a:endParaRPr lang="en-US" sz="2400" dirty="0">
              <a:latin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</a:rPr>
              <a:t>pigmentación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Diferenciar</a:t>
            </a:r>
            <a:r>
              <a:rPr lang="en-US" sz="2400" dirty="0">
                <a:latin typeface="Arial" panose="020B0604020202020204" pitchFamily="34" charset="0"/>
              </a:rPr>
              <a:t> de la</a:t>
            </a: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 Escabiosis.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87313" y="207963"/>
            <a:ext cx="4760912" cy="637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u="sng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PEDICULOSIS PUBIS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La </a:t>
            </a:r>
            <a:r>
              <a:rPr lang="en-US" sz="2400" dirty="0" err="1">
                <a:latin typeface="Arial" panose="020B0604020202020204" pitchFamily="34" charset="0"/>
              </a:rPr>
              <a:t>hembra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fija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sus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huevos</a:t>
            </a:r>
            <a:r>
              <a:rPr lang="en-US" sz="2400" dirty="0">
                <a:latin typeface="Arial" panose="020B0604020202020204" pitchFamily="34" charset="0"/>
              </a:rPr>
              <a:t> en</a:t>
            </a: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los </a:t>
            </a:r>
            <a:r>
              <a:rPr lang="en-US" sz="2400" dirty="0" err="1">
                <a:latin typeface="Arial" panose="020B0604020202020204" pitchFamily="34" charset="0"/>
              </a:rPr>
              <a:t>pelos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púbicos</a:t>
            </a:r>
            <a:r>
              <a:rPr lang="en-US" sz="2400" dirty="0">
                <a:latin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</a:rPr>
              <a:t>pero</a:t>
            </a:r>
            <a:r>
              <a:rPr lang="en-US" sz="2400" dirty="0">
                <a:latin typeface="Arial" panose="020B0604020202020204" pitchFamily="34" charset="0"/>
              </a:rPr>
              <a:t> con la</a:t>
            </a: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</a:rPr>
              <a:t>diferencia</a:t>
            </a:r>
            <a:r>
              <a:rPr lang="en-US" sz="2400" dirty="0">
                <a:latin typeface="Arial" panose="020B0604020202020204" pitchFamily="34" charset="0"/>
              </a:rPr>
              <a:t> que lo </a:t>
            </a:r>
            <a:r>
              <a:rPr lang="en-US" sz="2400" dirty="0" err="1">
                <a:latin typeface="Arial" panose="020B0604020202020204" pitchFamily="34" charset="0"/>
              </a:rPr>
              <a:t>hace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cerca</a:t>
            </a:r>
            <a:r>
              <a:rPr lang="en-US" sz="2400" dirty="0">
                <a:latin typeface="Arial" panose="020B0604020202020204" pitchFamily="34" charset="0"/>
              </a:rPr>
              <a:t> de</a:t>
            </a: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la base de </a:t>
            </a:r>
            <a:r>
              <a:rPr lang="en-US" sz="2400" dirty="0" err="1">
                <a:latin typeface="Arial" panose="020B0604020202020204" pitchFamily="34" charset="0"/>
              </a:rPr>
              <a:t>ellos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Cuando</a:t>
            </a:r>
            <a:r>
              <a:rPr lang="en-US" sz="2400" dirty="0">
                <a:latin typeface="Arial" panose="020B0604020202020204" pitchFamily="34" charset="0"/>
              </a:rPr>
              <a:t> la </a:t>
            </a:r>
            <a:r>
              <a:rPr lang="en-US" sz="2400" dirty="0" err="1">
                <a:latin typeface="Arial" panose="020B0604020202020204" pitchFamily="34" charset="0"/>
              </a:rPr>
              <a:t>infestación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es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mucha</a:t>
            </a:r>
            <a:endParaRPr lang="en-US" sz="2400" dirty="0">
              <a:latin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</a:rPr>
              <a:t>pueden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ocupar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otras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zonas</a:t>
            </a:r>
            <a:r>
              <a:rPr lang="en-US" sz="2400" dirty="0">
                <a:latin typeface="Arial" panose="020B0604020202020204" pitchFamily="34" charset="0"/>
              </a:rPr>
              <a:t> del</a:t>
            </a: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</a:rPr>
              <a:t>cuerpo</a:t>
            </a:r>
            <a:r>
              <a:rPr lang="en-US" sz="2400" dirty="0">
                <a:latin typeface="Arial" panose="020B0604020202020204" pitchFamily="34" charset="0"/>
              </a:rPr>
              <a:t> que sean </a:t>
            </a:r>
            <a:r>
              <a:rPr lang="en-US" sz="2400" dirty="0" err="1">
                <a:latin typeface="Arial" panose="020B0604020202020204" pitchFamily="34" charset="0"/>
              </a:rPr>
              <a:t>pilosas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Prurito</a:t>
            </a:r>
            <a:endParaRPr lang="en-US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Excoriaciones</a:t>
            </a:r>
            <a:r>
              <a:rPr lang="en-US" sz="2400" dirty="0">
                <a:latin typeface="Arial" panose="020B0604020202020204" pitchFamily="34" charset="0"/>
              </a:rPr>
              <a:t> por </a:t>
            </a:r>
            <a:r>
              <a:rPr lang="en-US" sz="2400" dirty="0" err="1">
                <a:latin typeface="Arial" panose="020B0604020202020204" pitchFamily="34" charset="0"/>
              </a:rPr>
              <a:t>rascado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Piodermitis.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dirty="0">
                <a:latin typeface="Arial" panose="020B0604020202020204" pitchFamily="34" charset="0"/>
              </a:rPr>
              <a:t> MACULA </a:t>
            </a:r>
            <a:r>
              <a:rPr lang="en-US" sz="2400" dirty="0">
                <a:latin typeface="Arial" panose="020B0604020202020204" pitchFamily="34" charset="0"/>
              </a:rPr>
              <a:t>CERÚLEA </a:t>
            </a:r>
            <a:r>
              <a:rPr lang="en-US" sz="2400" dirty="0">
                <a:latin typeface="Arial" panose="020B0604020202020204" pitchFamily="34" charset="0"/>
              </a:rPr>
              <a:t>: se </a:t>
            </a:r>
            <a:r>
              <a:rPr lang="en-US" sz="2400" dirty="0" err="1">
                <a:latin typeface="Arial" panose="020B0604020202020204" pitchFamily="34" charset="0"/>
              </a:rPr>
              <a:t>ve</a:t>
            </a:r>
            <a:r>
              <a:rPr lang="en-US" sz="2400" dirty="0">
                <a:latin typeface="Arial" panose="020B0604020202020204" pitchFamily="34" charset="0"/>
              </a:rPr>
              <a:t> en</a:t>
            </a: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el </a:t>
            </a:r>
            <a:r>
              <a:rPr lang="en-US" sz="2400" dirty="0" err="1">
                <a:latin typeface="Arial" panose="020B0604020202020204" pitchFamily="34" charset="0"/>
              </a:rPr>
              <a:t>costado</a:t>
            </a:r>
            <a:r>
              <a:rPr lang="en-US" sz="2400" dirty="0">
                <a:latin typeface="Arial" panose="020B0604020202020204" pitchFamily="34" charset="0"/>
              </a:rPr>
              <a:t> del </a:t>
            </a:r>
            <a:r>
              <a:rPr lang="en-US" sz="2400" dirty="0" err="1">
                <a:latin typeface="Arial" panose="020B0604020202020204" pitchFamily="34" charset="0"/>
              </a:rPr>
              <a:t>torax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</a:rPr>
              <a:t>y abdomen.</a:t>
            </a: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</a:rPr>
              <a:t>mancha</a:t>
            </a:r>
            <a:r>
              <a:rPr lang="en-US" sz="2400" dirty="0">
                <a:latin typeface="Arial" panose="020B0604020202020204" pitchFamily="34" charset="0"/>
              </a:rPr>
              <a:t> color </a:t>
            </a:r>
            <a:r>
              <a:rPr lang="en-US" sz="2400" dirty="0" err="1">
                <a:latin typeface="Arial" panose="020B0604020202020204" pitchFamily="34" charset="0"/>
              </a:rPr>
              <a:t>azul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pizarra</a:t>
            </a:r>
            <a:r>
              <a:rPr lang="en-US" sz="2400" dirty="0">
                <a:latin typeface="Arial" panose="020B0604020202020204" pitchFamily="34" charset="0"/>
              </a:rPr>
              <a:t> que</a:t>
            </a: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van </a:t>
            </a:r>
            <a:r>
              <a:rPr lang="en-US" sz="2400" dirty="0" err="1">
                <a:latin typeface="Arial" panose="020B0604020202020204" pitchFamily="34" charset="0"/>
              </a:rPr>
              <a:t>desde</a:t>
            </a:r>
            <a:r>
              <a:rPr lang="en-US" sz="2400" dirty="0">
                <a:latin typeface="Arial" panose="020B0604020202020204" pitchFamily="34" charset="0"/>
              </a:rPr>
              <a:t> 7-6 o </a:t>
            </a:r>
            <a:r>
              <a:rPr lang="en-US" sz="2400" dirty="0" err="1">
                <a:latin typeface="Arial" panose="020B0604020202020204" pitchFamily="34" charset="0"/>
              </a:rPr>
              <a:t>mÁs</a:t>
            </a:r>
            <a:r>
              <a:rPr lang="en-US" sz="2400" dirty="0">
                <a:latin typeface="Arial" panose="020B0604020202020204" pitchFamily="34" charset="0"/>
              </a:rPr>
              <a:t>. Se </a:t>
            </a:r>
            <a:r>
              <a:rPr lang="en-US" sz="2400" dirty="0" err="1">
                <a:latin typeface="Arial" panose="020B0604020202020204" pitchFamily="34" charset="0"/>
              </a:rPr>
              <a:t>cree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que </a:t>
            </a:r>
            <a:r>
              <a:rPr lang="en-US" sz="2400" dirty="0" err="1">
                <a:latin typeface="Arial" panose="020B0604020202020204" pitchFamily="34" charset="0"/>
              </a:rPr>
              <a:t>es</a:t>
            </a:r>
            <a:r>
              <a:rPr lang="en-US" sz="2400" dirty="0">
                <a:latin typeface="Arial" panose="020B0604020202020204" pitchFamily="34" charset="0"/>
              </a:rPr>
              <a:t> una </a:t>
            </a:r>
            <a:r>
              <a:rPr lang="en-US" sz="2400" dirty="0" err="1">
                <a:latin typeface="Arial" panose="020B0604020202020204" pitchFamily="34" charset="0"/>
              </a:rPr>
              <a:t>reacción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alérgica</a:t>
            </a:r>
            <a:r>
              <a:rPr lang="en-US" sz="2400" dirty="0">
                <a:latin typeface="Arial" panose="020B0604020202020204" pitchFamily="34" charset="0"/>
              </a:rPr>
              <a:t> a</a:t>
            </a:r>
          </a:p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</a:rPr>
              <a:t>  la </a:t>
            </a:r>
            <a:r>
              <a:rPr lang="en-US" sz="2400" dirty="0" err="1">
                <a:latin typeface="Arial" panose="020B0604020202020204" pitchFamily="34" charset="0"/>
              </a:rPr>
              <a:t>picadura</a:t>
            </a:r>
            <a:r>
              <a:rPr lang="en-US" sz="2400" dirty="0">
                <a:latin typeface="Arial" panose="020B0604020202020204" pitchFamily="34" charset="0"/>
              </a:rPr>
              <a:t> del </a:t>
            </a:r>
            <a:r>
              <a:rPr lang="en-US" sz="2400" dirty="0" err="1">
                <a:latin typeface="Arial" panose="020B0604020202020204" pitchFamily="34" charset="0"/>
              </a:rPr>
              <a:t>parásito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u="sng" smtClean="0"/>
              <a:t>TRATAMIENTO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5435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2400" u="sng" dirty="0" smtClean="0"/>
              <a:t>En </a:t>
            </a:r>
            <a:r>
              <a:rPr lang="en-US" sz="2400" u="sng" dirty="0" err="1" smtClean="0"/>
              <a:t>cuero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cabelludo</a:t>
            </a:r>
            <a:endParaRPr lang="en-US" sz="2400" u="sng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>
              <a:effectLst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400" dirty="0" smtClean="0">
                <a:effectLst/>
              </a:rPr>
              <a:t>	Tratamiento tópico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S_tradnl" sz="2400" dirty="0" smtClean="0">
                <a:effectLst/>
              </a:rPr>
              <a:t> Champú de lindano al 1%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S_tradnl" sz="2400" dirty="0" smtClean="0">
                <a:effectLst/>
              </a:rPr>
              <a:t> Champú de </a:t>
            </a:r>
            <a:r>
              <a:rPr lang="es-ES_tradnl" sz="2400" dirty="0" err="1" smtClean="0">
                <a:effectLst/>
              </a:rPr>
              <a:t>permetrina</a:t>
            </a:r>
            <a:r>
              <a:rPr lang="es-ES_tradnl" sz="2400" dirty="0" smtClean="0">
                <a:effectLst/>
              </a:rPr>
              <a:t> al 1%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S_tradnl" sz="2400" dirty="0" smtClean="0">
                <a:effectLst/>
              </a:rPr>
              <a:t> Champú de </a:t>
            </a:r>
            <a:r>
              <a:rPr lang="es-ES_tradnl" sz="2400" dirty="0" err="1" smtClean="0">
                <a:effectLst/>
              </a:rPr>
              <a:t>deltametrina</a:t>
            </a:r>
            <a:r>
              <a:rPr lang="es-ES_tradnl" sz="2400" dirty="0" smtClean="0">
                <a:effectLst/>
              </a:rPr>
              <a:t> al 0.02%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s-ES_tradnl" sz="2400" dirty="0" smtClean="0">
                <a:effectLst/>
              </a:rPr>
              <a:t> Champú de </a:t>
            </a:r>
            <a:r>
              <a:rPr lang="es-ES_tradnl" sz="2400" dirty="0" err="1" smtClean="0">
                <a:effectLst/>
              </a:rPr>
              <a:t>ivermectina</a:t>
            </a:r>
            <a:r>
              <a:rPr lang="es-ES_tradnl" sz="2400" dirty="0" smtClean="0">
                <a:effectLst/>
              </a:rPr>
              <a:t> al 0.8%</a:t>
            </a:r>
            <a:endParaRPr lang="es-ES_tradnl" sz="2400" b="1" dirty="0" smtClean="0">
              <a:effectLst/>
            </a:endParaRP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>
              <a:effectLst/>
            </a:endParaRP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ffectLst/>
              </a:rPr>
              <a:t>Tratamiento </a:t>
            </a:r>
            <a:r>
              <a:rPr lang="en-US" sz="2400" dirty="0" err="1" smtClean="0">
                <a:effectLst/>
              </a:rPr>
              <a:t>Sistémico</a:t>
            </a:r>
            <a:endParaRPr lang="en-US" sz="2400" dirty="0" smtClean="0">
              <a:effectLst/>
            </a:endParaRP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effectLst/>
              </a:rPr>
              <a:t>Antihistamínicos</a:t>
            </a:r>
            <a:r>
              <a:rPr lang="en-US" sz="2400" dirty="0" smtClean="0">
                <a:effectLst/>
              </a:rPr>
              <a:t> 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effectLst/>
              </a:rPr>
              <a:t>Ivermectina</a:t>
            </a:r>
            <a:endParaRPr lang="en-US" sz="2400" dirty="0" smtClean="0">
              <a:effectLst/>
            </a:endParaRP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>
              <a:effectLst/>
            </a:endParaRP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u="sng" smtClean="0"/>
              <a:t>DEFINICION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229600" cy="146843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Son todas aquellas dermatosis que son causadas por infestación de parásitos animales.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705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s-ES_tradnl" sz="2400" u="sng" dirty="0" smtClean="0"/>
              <a:t>En la pediculosis corporis</a:t>
            </a:r>
          </a:p>
          <a:p>
            <a:pPr lvl="1" eaLnBrk="1" hangingPunct="1">
              <a:defRPr/>
            </a:pPr>
            <a:r>
              <a:rPr lang="es-ES_tradnl" sz="2000" dirty="0" smtClean="0">
                <a:effectLst/>
              </a:rPr>
              <a:t> </a:t>
            </a:r>
            <a:r>
              <a:rPr lang="es-ES_tradnl" sz="2400" dirty="0" smtClean="0">
                <a:effectLst/>
              </a:rPr>
              <a:t>Higiene personal y de las ropas de uso y de cama.</a:t>
            </a:r>
          </a:p>
          <a:p>
            <a:pPr lvl="1" eaLnBrk="1" hangingPunct="1">
              <a:defRPr/>
            </a:pPr>
            <a:r>
              <a:rPr lang="es-ES_tradnl" sz="2400" dirty="0" smtClean="0">
                <a:effectLst/>
              </a:rPr>
              <a:t> Lociones de </a:t>
            </a:r>
            <a:r>
              <a:rPr lang="es-ES_tradnl" sz="2400" dirty="0" err="1" smtClean="0">
                <a:effectLst/>
              </a:rPr>
              <a:t>permetrina</a:t>
            </a:r>
            <a:endParaRPr lang="es-ES_tradnl" sz="2400" dirty="0" smtClean="0">
              <a:effectLst/>
            </a:endParaRPr>
          </a:p>
          <a:p>
            <a:pPr lvl="1" eaLnBrk="1" hangingPunct="1">
              <a:defRPr/>
            </a:pPr>
            <a:r>
              <a:rPr lang="es-ES_tradnl" sz="2400" dirty="0" err="1" smtClean="0">
                <a:effectLst/>
              </a:rPr>
              <a:t>Antibioticoterapia</a:t>
            </a:r>
            <a:endParaRPr lang="es-ES_tradnl" sz="2400" dirty="0" smtClean="0">
              <a:effectLst/>
            </a:endParaRPr>
          </a:p>
          <a:p>
            <a:pPr lvl="1" eaLnBrk="1" hangingPunct="1">
              <a:defRPr/>
            </a:pPr>
            <a:r>
              <a:rPr lang="es-ES_tradnl" sz="2400" dirty="0" smtClean="0">
                <a:effectLst/>
              </a:rPr>
              <a:t> Jabón de nicotina</a:t>
            </a:r>
          </a:p>
          <a:p>
            <a:pPr lvl="1" eaLnBrk="1" hangingPunct="1">
              <a:defRPr/>
            </a:pPr>
            <a:r>
              <a:rPr lang="es-ES_tradnl" sz="2400" dirty="0" smtClean="0">
                <a:effectLst/>
              </a:rPr>
              <a:t> Jabón  de </a:t>
            </a:r>
            <a:r>
              <a:rPr lang="es-ES_tradnl" sz="2400" dirty="0" err="1" smtClean="0">
                <a:effectLst/>
              </a:rPr>
              <a:t>peloides</a:t>
            </a:r>
            <a:endParaRPr lang="es-ES_tradnl" sz="2400" dirty="0" smtClean="0">
              <a:effectLst/>
            </a:endParaRPr>
          </a:p>
          <a:p>
            <a:pPr lvl="1" eaLnBrk="1" hangingPunct="1">
              <a:defRPr/>
            </a:pPr>
            <a:endParaRPr lang="es-ES_tradnl" sz="2400" dirty="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_tradnl" sz="2400" u="sng" dirty="0" smtClean="0"/>
              <a:t>En la Pediculosis Pubis</a:t>
            </a:r>
          </a:p>
          <a:p>
            <a:pPr lvl="1" eaLnBrk="1" hangingPunct="1">
              <a:defRPr/>
            </a:pPr>
            <a:r>
              <a:rPr lang="es-ES_tradnl" sz="2400" dirty="0" err="1" smtClean="0">
                <a:effectLst/>
              </a:rPr>
              <a:t>Locion</a:t>
            </a:r>
            <a:r>
              <a:rPr lang="es-ES_tradnl" sz="2400" dirty="0" smtClean="0">
                <a:effectLst/>
              </a:rPr>
              <a:t> de Lindano al  1%</a:t>
            </a:r>
          </a:p>
          <a:p>
            <a:pPr lvl="1" eaLnBrk="1" hangingPunct="1">
              <a:defRPr/>
            </a:pPr>
            <a:r>
              <a:rPr lang="es-ES_tradnl" sz="2400" dirty="0" err="1" smtClean="0">
                <a:effectLst/>
              </a:rPr>
              <a:t>Locion</a:t>
            </a:r>
            <a:r>
              <a:rPr lang="es-ES_tradnl" sz="2400" dirty="0" smtClean="0">
                <a:effectLst/>
              </a:rPr>
              <a:t> de Permetrina al 5%</a:t>
            </a:r>
          </a:p>
          <a:p>
            <a:pPr lvl="1" eaLnBrk="1" hangingPunct="1">
              <a:defRPr/>
            </a:pPr>
            <a:r>
              <a:rPr lang="es-ES_tradnl" sz="2400" dirty="0" err="1" smtClean="0">
                <a:effectLst/>
              </a:rPr>
              <a:t>Locion</a:t>
            </a:r>
            <a:r>
              <a:rPr lang="es-ES_tradnl" sz="2400" dirty="0" smtClean="0">
                <a:effectLst/>
              </a:rPr>
              <a:t> de </a:t>
            </a:r>
            <a:r>
              <a:rPr lang="es-ES_tradnl" sz="2400" dirty="0" err="1" smtClean="0">
                <a:effectLst/>
              </a:rPr>
              <a:t>Tametrina</a:t>
            </a:r>
            <a:r>
              <a:rPr lang="es-ES_tradnl" sz="2400" dirty="0" smtClean="0">
                <a:effectLst/>
              </a:rPr>
              <a:t> al 0.02%</a:t>
            </a:r>
          </a:p>
          <a:p>
            <a:pPr algn="just" eaLnBrk="1" hangingPunct="1">
              <a:defRPr/>
            </a:pPr>
            <a:endParaRPr lang="en-US" sz="2000" u="sng" dirty="0" smtClean="0"/>
          </a:p>
        </p:txBody>
      </p:sp>
    </p:spTree>
  </p:cSld>
  <p:clrMapOvr>
    <a:masterClrMapping/>
  </p:clrMapOvr>
  <p:transition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5467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s-ES_tradnl" sz="2400" u="sng" dirty="0" smtClean="0"/>
              <a:t>En la infestación de las pestañas</a:t>
            </a:r>
          </a:p>
          <a:p>
            <a:pPr lvl="1" algn="just" eaLnBrk="1" hangingPunct="1">
              <a:defRPr/>
            </a:pPr>
            <a:r>
              <a:rPr lang="es-ES_tradnl" sz="2000" dirty="0" smtClean="0">
                <a:effectLst/>
              </a:rPr>
              <a:t> </a:t>
            </a:r>
            <a:r>
              <a:rPr lang="es-ES_tradnl" sz="2400" dirty="0" smtClean="0">
                <a:effectLst/>
              </a:rPr>
              <a:t>Fisostigmina 0,25% (ungüento oftálmico)</a:t>
            </a:r>
          </a:p>
          <a:p>
            <a:pPr lvl="1" algn="just" eaLnBrk="1" hangingPunct="1">
              <a:defRPr/>
            </a:pPr>
            <a:r>
              <a:rPr lang="es-ES_tradnl" sz="2400" dirty="0" smtClean="0">
                <a:effectLst/>
              </a:rPr>
              <a:t> Óxido amarillo de mercurio</a:t>
            </a:r>
            <a:endParaRPr lang="es-ES_tradnl" sz="2400" u="sng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 smtClean="0">
              <a:effectLst/>
            </a:endParaRP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b="1" u="sng" smtClean="0">
                <a:solidFill>
                  <a:schemeClr val="folHlink"/>
                </a:solidFill>
              </a:rPr>
              <a:t>ESCABIOSIS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27275"/>
            <a:ext cx="8229600" cy="28305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	Dermatosis pruriginosa muy contagiosa originada por el ácaro </a:t>
            </a:r>
            <a:r>
              <a:rPr lang="en-US" sz="2400" i="1" smtClean="0">
                <a:effectLst/>
              </a:rPr>
              <a:t>Sarcoptes Scabiei var. hominis,</a:t>
            </a:r>
            <a:r>
              <a:rPr lang="en-US" sz="2400" smtClean="0">
                <a:effectLst/>
              </a:rPr>
              <a:t> que tiende a ser generalizada, con predominio a pliegues y genitales y que se caracteriza por pápulas, costras hemáticas, pequeñas vesículas y túneles.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u="sng" smtClean="0"/>
              <a:t>EPIDEMIOLOGIA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1196975"/>
            <a:ext cx="8686800" cy="4530725"/>
          </a:xfrm>
        </p:spPr>
        <p:txBody>
          <a:bodyPr/>
          <a:lstStyle/>
          <a:p>
            <a:pPr eaLnBrk="1" hangingPunct="1"/>
            <a:r>
              <a:rPr lang="en-US" sz="2400" smtClean="0">
                <a:effectLst/>
              </a:rPr>
              <a:t>Predisponen</a:t>
            </a:r>
          </a:p>
          <a:p>
            <a:pPr lvl="1" eaLnBrk="1" hangingPunct="1"/>
            <a:r>
              <a:rPr lang="en-US" sz="2400" smtClean="0">
                <a:effectLst/>
              </a:rPr>
              <a:t>Bajo estrato socio-económico</a:t>
            </a:r>
          </a:p>
          <a:p>
            <a:pPr lvl="1" eaLnBrk="1" hangingPunct="1"/>
            <a:r>
              <a:rPr lang="en-US" sz="2400" smtClean="0">
                <a:effectLst/>
              </a:rPr>
              <a:t>Falta de Higiene</a:t>
            </a:r>
          </a:p>
          <a:p>
            <a:pPr lvl="1" eaLnBrk="1" hangingPunct="1"/>
            <a:r>
              <a:rPr lang="en-US" sz="2400" smtClean="0">
                <a:effectLst/>
              </a:rPr>
              <a:t>Promiscuidad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eaLnBrk="1" hangingPunct="1"/>
            <a:r>
              <a:rPr lang="en-US" sz="2400" smtClean="0">
                <a:effectLst/>
              </a:rPr>
              <a:t>Representa 2-4% de la Consulta dermatológica en muchos países.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eaLnBrk="1" hangingPunct="1"/>
            <a:r>
              <a:rPr lang="en-US" sz="2400" smtClean="0">
                <a:effectLst/>
              </a:rPr>
              <a:t>Se transmite persona a persona, por fómites y contacto sexual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 eaLnBrk="1" hangingPunct="1"/>
            <a:r>
              <a:rPr lang="en-US" sz="2400" smtClean="0">
                <a:effectLst/>
              </a:rPr>
              <a:t>Hay brotes epidémicos cada 10-15 años.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u="sng" smtClean="0"/>
              <a:t>ETIOPATOGENIA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507412" cy="5400675"/>
          </a:xfrm>
        </p:spPr>
        <p:txBody>
          <a:bodyPr/>
          <a:lstStyle/>
          <a:p>
            <a:pPr eaLnBrk="1" hangingPunct="1"/>
            <a:r>
              <a:rPr lang="en-US" sz="2400" smtClean="0">
                <a:effectLst/>
              </a:rPr>
              <a:t>S.scabiei var. Hominis, parásito obligatorio.</a:t>
            </a:r>
          </a:p>
          <a:p>
            <a:pPr eaLnBrk="1" hangingPunct="1"/>
            <a:r>
              <a:rPr lang="en-US" sz="2400" smtClean="0">
                <a:effectLst/>
              </a:rPr>
              <a:t>Hembras 300-500 Mm y Machos 162-210 Mm</a:t>
            </a:r>
          </a:p>
          <a:p>
            <a:pPr eaLnBrk="1" hangingPunct="1"/>
            <a:r>
              <a:rPr lang="en-US" sz="2400" smtClean="0">
                <a:effectLst/>
              </a:rPr>
              <a:t>Poseen 4 pares de patas y espículas en el dorso.</a:t>
            </a:r>
          </a:p>
          <a:p>
            <a:pPr eaLnBrk="1" hangingPunct="1"/>
            <a:r>
              <a:rPr lang="en-US" sz="2400" smtClean="0">
                <a:effectLst/>
              </a:rPr>
              <a:t>Período de incubación 2-6 semanas.</a:t>
            </a:r>
          </a:p>
          <a:p>
            <a:pPr eaLnBrk="1" hangingPunct="1"/>
            <a:r>
              <a:rPr lang="en-US" sz="2400" smtClean="0">
                <a:effectLst/>
              </a:rPr>
              <a:t>En cada persona infectada hay de 10-15 parásitos.</a:t>
            </a:r>
          </a:p>
          <a:p>
            <a:pPr eaLnBrk="1" hangingPunct="1"/>
            <a:r>
              <a:rPr lang="en-US" sz="2400" smtClean="0">
                <a:effectLst/>
              </a:rPr>
              <a:t>La inmunidad evita la replicación de los parásitos pero no los elimina.</a:t>
            </a:r>
          </a:p>
          <a:p>
            <a:pPr eaLnBrk="1" hangingPunct="1"/>
            <a:r>
              <a:rPr lang="en-US" sz="2400" smtClean="0">
                <a:effectLst/>
              </a:rPr>
              <a:t>Hay erupción generalizada por fenómeno de sensibilización que estimula formación Ig E.</a:t>
            </a:r>
          </a:p>
          <a:p>
            <a:pPr eaLnBrk="1" hangingPunct="1"/>
            <a:r>
              <a:rPr lang="en-US" sz="2400" smtClean="0">
                <a:effectLst/>
              </a:rPr>
              <a:t>Se han encontrado Mastocitos ( Ag ).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092950" y="2997200"/>
            <a:ext cx="1517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/>
              <a:t>LARVA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614738" y="979488"/>
            <a:ext cx="16303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/>
              <a:t>HUEVO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851275" y="5661025"/>
            <a:ext cx="1403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/>
              <a:t>NINFA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23850" y="2997200"/>
            <a:ext cx="183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/>
              <a:t>ADULTO</a:t>
            </a: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1187450" y="692150"/>
            <a:ext cx="1368425" cy="151288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823085781 w 21600"/>
              <a:gd name="T5" fmla="*/ 2147483646 h 21600"/>
              <a:gd name="T6" fmla="*/ 2147483646 w 21600"/>
              <a:gd name="T7" fmla="*/ 2088773300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 rot="-5400000">
            <a:off x="1115219" y="4580732"/>
            <a:ext cx="1368425" cy="1512887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823085781 w 21600"/>
              <a:gd name="T5" fmla="*/ 2147483646 h 21600"/>
              <a:gd name="T6" fmla="*/ 2147483646 w 21600"/>
              <a:gd name="T7" fmla="*/ 2088770588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 rot="5400000">
            <a:off x="6876256" y="835819"/>
            <a:ext cx="1368425" cy="151288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823085781 w 21600"/>
              <a:gd name="T5" fmla="*/ 2147483646 h 21600"/>
              <a:gd name="T6" fmla="*/ 2147483646 w 21600"/>
              <a:gd name="T7" fmla="*/ 2088773300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 rot="10800000">
            <a:off x="6732588" y="4652963"/>
            <a:ext cx="1368425" cy="1512887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823085781 w 21600"/>
              <a:gd name="T5" fmla="*/ 2147483646 h 21600"/>
              <a:gd name="T6" fmla="*/ 2147483646 w 21600"/>
              <a:gd name="T7" fmla="*/ 2088770588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es-ES"/>
          </a:p>
        </p:txBody>
      </p:sp>
      <p:sp>
        <p:nvSpPr>
          <p:cNvPr id="9227" name="Text Box 4"/>
          <p:cNvSpPr txBox="1">
            <a:spLocks noChangeArrowheads="1"/>
          </p:cNvSpPr>
          <p:nvPr/>
        </p:nvSpPr>
        <p:spPr bwMode="auto">
          <a:xfrm>
            <a:off x="265113" y="200025"/>
            <a:ext cx="85756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/>
              <a:t>Todo el ciclo de vida del parásito transcurre en el ser humano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u="sng" smtClean="0"/>
              <a:t>CLASIFICACION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6238" y="1341438"/>
            <a:ext cx="4835525" cy="4789487"/>
          </a:xfrm>
        </p:spPr>
        <p:txBody>
          <a:bodyPr/>
          <a:lstStyle/>
          <a:p>
            <a:pPr algn="just" eaLnBrk="1" hangingPunct="1"/>
            <a:r>
              <a:rPr lang="en-US" sz="2400" smtClean="0">
                <a:effectLst/>
              </a:rPr>
              <a:t>Del Lactante</a:t>
            </a:r>
          </a:p>
          <a:p>
            <a:pPr algn="just" eaLnBrk="1" hangingPunct="1"/>
            <a:r>
              <a:rPr lang="en-US" sz="2400" smtClean="0">
                <a:effectLst/>
              </a:rPr>
              <a:t>Del Niño</a:t>
            </a:r>
          </a:p>
          <a:p>
            <a:pPr algn="just" eaLnBrk="1" hangingPunct="1"/>
            <a:r>
              <a:rPr lang="en-US" sz="2400" smtClean="0">
                <a:effectLst/>
              </a:rPr>
              <a:t>Del Adulto</a:t>
            </a:r>
          </a:p>
          <a:p>
            <a:pPr algn="just" eaLnBrk="1" hangingPunct="1"/>
            <a:r>
              <a:rPr lang="en-US" sz="2400" smtClean="0">
                <a:effectLst/>
              </a:rPr>
              <a:t>Del Anciano</a:t>
            </a:r>
          </a:p>
          <a:p>
            <a:pPr algn="just" eaLnBrk="1" hangingPunct="1"/>
            <a:r>
              <a:rPr lang="en-US" sz="2400" smtClean="0">
                <a:effectLst/>
              </a:rPr>
              <a:t>De los Limpios</a:t>
            </a:r>
          </a:p>
          <a:p>
            <a:pPr algn="just" eaLnBrk="1" hangingPunct="1"/>
            <a:r>
              <a:rPr lang="en-US" sz="2400" smtClean="0">
                <a:effectLst/>
              </a:rPr>
              <a:t>Nodular</a:t>
            </a:r>
          </a:p>
          <a:p>
            <a:pPr algn="just" eaLnBrk="1" hangingPunct="1"/>
            <a:r>
              <a:rPr lang="en-US" sz="2400" smtClean="0">
                <a:effectLst/>
              </a:rPr>
              <a:t>Incógnita</a:t>
            </a:r>
          </a:p>
          <a:p>
            <a:pPr algn="just" eaLnBrk="1" hangingPunct="1"/>
            <a:r>
              <a:rPr lang="en-US" sz="2400" smtClean="0">
                <a:effectLst/>
              </a:rPr>
              <a:t>Sarna Noruega</a:t>
            </a:r>
          </a:p>
          <a:p>
            <a:pPr algn="just" eaLnBrk="1" hangingPunct="1"/>
            <a:r>
              <a:rPr lang="en-US" sz="2400" smtClean="0">
                <a:effectLst/>
              </a:rPr>
              <a:t>Transmitida por Animales</a:t>
            </a:r>
          </a:p>
          <a:p>
            <a:pPr algn="just" eaLnBrk="1" hangingPunct="1"/>
            <a:endParaRPr lang="en-US" sz="2400" smtClean="0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u="sng" smtClean="0"/>
              <a:t>CLINICA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4392612" cy="3889375"/>
          </a:xfrm>
        </p:spPr>
        <p:txBody>
          <a:bodyPr/>
          <a:lstStyle/>
          <a:p>
            <a:pPr eaLnBrk="1" hangingPunct="1"/>
            <a:r>
              <a:rPr lang="en-US" sz="2400" u="sng" smtClean="0">
                <a:solidFill>
                  <a:schemeClr val="folHlink"/>
                </a:solidFill>
                <a:effectLst/>
              </a:rPr>
              <a:t>Lactantes y Niños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    Lesiones: Predominan en Piel Cabelluda, pabellones auriculares, palma, plantas y pliegues. Hay pústulas y costras melicéricas que impiden cerrar la mano (signo del Cirujano) y en abdomen (Signo del Cielo estrellado)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OOPARASITOSIS">
  <a:themeElements>
    <a:clrScheme name="Órbita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Órb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lnDef>
  </a:objectDefaults>
  <a:extraClrSchemeLst>
    <a:extraClrScheme>
      <a:clrScheme name="Órbita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Órbita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ZOOPARASITOSIS</Template>
  <TotalTime>1</TotalTime>
  <Words>1135</Words>
  <Application>Microsoft Office PowerPoint</Application>
  <PresentationFormat>Presentación en pantalla (4:3)</PresentationFormat>
  <Paragraphs>248</Paragraphs>
  <Slides>31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6" baseType="lpstr">
      <vt:lpstr>Georgia</vt:lpstr>
      <vt:lpstr>Arial</vt:lpstr>
      <vt:lpstr>Wingdings</vt:lpstr>
      <vt:lpstr>Calibri</vt:lpstr>
      <vt:lpstr>ZOOPARASITOSIS</vt:lpstr>
      <vt:lpstr>ZOOPARASITOSIS</vt:lpstr>
      <vt:lpstr>OBJETIVOS DE LA CLASE</vt:lpstr>
      <vt:lpstr>DEFINICION</vt:lpstr>
      <vt:lpstr>ESCABIOSIS</vt:lpstr>
      <vt:lpstr>EPIDEMIOLOGIA</vt:lpstr>
      <vt:lpstr>ETIOPATOGENIA</vt:lpstr>
      <vt:lpstr>Presentación de PowerPoint</vt:lpstr>
      <vt:lpstr>CLASIFICACION</vt:lpstr>
      <vt:lpstr>CLINICA</vt:lpstr>
      <vt:lpstr>Presentación de PowerPoint</vt:lpstr>
      <vt:lpstr>Presentación de PowerPoint</vt:lpstr>
      <vt:lpstr>Presentación de PowerPoint</vt:lpstr>
      <vt:lpstr>DIAGNOSTICO DIFERENCIAL</vt:lpstr>
      <vt:lpstr>LABORATORIO</vt:lpstr>
      <vt:lpstr>TRATAMIENTO</vt:lpstr>
      <vt:lpstr>Presentación de PowerPoint</vt:lpstr>
      <vt:lpstr>SARNA NORUEGA</vt:lpstr>
      <vt:lpstr>Presentación de PowerPoint</vt:lpstr>
      <vt:lpstr>LARVA MIGRANS CUTANEA</vt:lpstr>
      <vt:lpstr>ETIOPATOGENIA</vt:lpstr>
      <vt:lpstr>Presentación de PowerPoint</vt:lpstr>
      <vt:lpstr>CLINICA</vt:lpstr>
      <vt:lpstr>TRATAMIENTO</vt:lpstr>
      <vt:lpstr>PEDICULOSIS </vt:lpstr>
      <vt:lpstr>ETIOPATOGENIA</vt:lpstr>
      <vt:lpstr>Presentación de PowerPoint</vt:lpstr>
      <vt:lpstr>Presentación de PowerPoint</vt:lpstr>
      <vt:lpstr>Presentación de PowerPoint</vt:lpstr>
      <vt:lpstr>TRATAMIENTO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ZOOPARASITOSIS</dc:title>
  <dc:creator>MARIO</dc:creator>
  <cp:lastModifiedBy>MARIO</cp:lastModifiedBy>
  <cp:revision>1</cp:revision>
  <dcterms:created xsi:type="dcterms:W3CDTF">2020-09-22T19:55:55Z</dcterms:created>
  <dcterms:modified xsi:type="dcterms:W3CDTF">2020-09-22T19:57:23Z</dcterms:modified>
</cp:coreProperties>
</file>