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0" r:id="rId3"/>
    <p:sldId id="291" r:id="rId4"/>
    <p:sldId id="363" r:id="rId5"/>
    <p:sldId id="364" r:id="rId6"/>
    <p:sldId id="365" r:id="rId7"/>
    <p:sldId id="292" r:id="rId8"/>
    <p:sldId id="293" r:id="rId9"/>
    <p:sldId id="294" r:id="rId10"/>
    <p:sldId id="295" r:id="rId11"/>
    <p:sldId id="362" r:id="rId12"/>
    <p:sldId id="268" r:id="rId13"/>
    <p:sldId id="269" r:id="rId14"/>
    <p:sldId id="334" r:id="rId15"/>
    <p:sldId id="335" r:id="rId16"/>
    <p:sldId id="350" r:id="rId17"/>
    <p:sldId id="337" r:id="rId18"/>
    <p:sldId id="351" r:id="rId19"/>
    <p:sldId id="338" r:id="rId20"/>
    <p:sldId id="339" r:id="rId21"/>
    <p:sldId id="352" r:id="rId22"/>
    <p:sldId id="353" r:id="rId23"/>
    <p:sldId id="354" r:id="rId24"/>
    <p:sldId id="340" r:id="rId25"/>
    <p:sldId id="341" r:id="rId26"/>
    <p:sldId id="342" r:id="rId27"/>
    <p:sldId id="343" r:id="rId28"/>
    <p:sldId id="274" r:id="rId29"/>
    <p:sldId id="344" r:id="rId30"/>
    <p:sldId id="300" r:id="rId31"/>
    <p:sldId id="302" r:id="rId32"/>
    <p:sldId id="355" r:id="rId33"/>
    <p:sldId id="357" r:id="rId34"/>
    <p:sldId id="358" r:id="rId35"/>
    <p:sldId id="299" r:id="rId36"/>
    <p:sldId id="359" r:id="rId37"/>
    <p:sldId id="276" r:id="rId38"/>
    <p:sldId id="277" r:id="rId39"/>
    <p:sldId id="278" r:id="rId40"/>
    <p:sldId id="279" r:id="rId41"/>
    <p:sldId id="280" r:id="rId42"/>
    <p:sldId id="360" r:id="rId43"/>
    <p:sldId id="361"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0145" autoAdjust="0"/>
  </p:normalViewPr>
  <p:slideViewPr>
    <p:cSldViewPr>
      <p:cViewPr varScale="1">
        <p:scale>
          <a:sx n="72" d="100"/>
          <a:sy n="72" d="100"/>
        </p:scale>
        <p:origin x="-15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314DE-52C0-4C43-8F2A-306196EE2EE2}" type="datetimeFigureOut">
              <a:rPr lang="es-ES" smtClean="0"/>
              <a:pPr/>
              <a:t>08/03/2021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77E20-F930-460A-AFE7-44A8519657A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dirty="0" err="1" smtClean="0"/>
              <a:t>Colestasis</a:t>
            </a:r>
            <a:endParaRPr lang="es-ES" dirty="0" smtClean="0"/>
          </a:p>
          <a:p>
            <a:r>
              <a:rPr lang="es-ES" dirty="0" smtClean="0"/>
              <a:t>No existen tratamientos dietéticos específicos para prevenir la </a:t>
            </a:r>
            <a:r>
              <a:rPr lang="es-ES" dirty="0" err="1" smtClean="0"/>
              <a:t>colestasis</a:t>
            </a:r>
            <a:r>
              <a:rPr lang="es-ES" dirty="0" smtClean="0"/>
              <a:t> en personas susceptibles. </a:t>
            </a:r>
          </a:p>
          <a:p>
            <a:r>
              <a:rPr lang="es-ES" dirty="0" smtClean="0"/>
              <a:t>Los cálculos biliares son más frecuentes con dietas occidentales pobres en fibra y ricas en grasa. </a:t>
            </a:r>
          </a:p>
          <a:p>
            <a:r>
              <a:rPr lang="es-ES" dirty="0" smtClean="0"/>
              <a:t>El consumo de grandes cantidades de proteínas y grasas de origen animal, especialmente de grasas saturadas, y la escasez de fibra en la dieta promueven la formación de cálculos biliares. </a:t>
            </a:r>
          </a:p>
          <a:p>
            <a:r>
              <a:rPr lang="es-ES" dirty="0" smtClean="0"/>
              <a:t>También podría ser beneficioso sustituir los azúcares simples y los almidones refinados por hidratos de carbono ricos en fibra. </a:t>
            </a:r>
          </a:p>
          <a:p>
            <a:r>
              <a:rPr lang="es-ES" dirty="0" smtClean="0"/>
              <a:t>Las personas que consumen hidratos de carbono refinados tienen un 60% más de riesgo de desarrollar litiasis biliar, comparado con los que consumen más fibra, concretamente fibra insoluble. Así pues, las dietas basadas en productos vegetales podrían reducir el riesgo de colelitiasis. Las dietas vegetarianas son ricas en fibra y pobres en grasa, y esta última se ingiere básicamente en forma de grasas insaturadas. </a:t>
            </a:r>
          </a:p>
          <a:p>
            <a:r>
              <a:rPr lang="es-ES" dirty="0" smtClean="0"/>
              <a:t>La vitamina C, muy abundante en las dietas vegetarianas, afecta al paso limitante de la velocidad en la degradación del colesterol para producir ácidos biliares, y se relaciona inversamente con el riesgo de litiasis biliar en mujeres.</a:t>
            </a:r>
          </a:p>
          <a:p>
            <a:r>
              <a:rPr lang="es-ES" dirty="0" smtClean="0"/>
              <a:t>El peso en yo-yo (adelgazar y volver a engordar repetidamente), el ayuno y las dietas muy hipocalóricas aumentan el riesgo de colelitiasis. Además de adelgazar, existen algunos indicios de que la actividad física reduce el riesgo de colecistitis. El Tratamiento Nutricional en la colecistitis incluye una dieta basada en alimentos de origen vegetal, rica en fibra y pobre en grasa para prevenir las contracciones de la vesícula. Los datos que relacionan la administración de lípidos intravenosos con la estimulación de las contracciones de la vesícula biliar son contradictorios.</a:t>
            </a:r>
          </a:p>
          <a:p>
            <a:r>
              <a:rPr lang="es-ES" dirty="0" smtClean="0"/>
              <a:t>Tras la resección quirúrgica de la vesícula biliar, la alimentación por vía oral puede acercarse a un régimen normal en función de la tolerancia. El hígado secreta directamente la bilis al intestino en ausencia de vesícula biliar. El tubo biliar se dilata y origina una «bolsa simulada» con el paso del tiempo que contendrá la bilis de manera semejante a la vesícula biliar original.</a:t>
            </a:r>
          </a:p>
          <a:p>
            <a:endParaRPr lang="es-ES" dirty="0"/>
          </a:p>
        </p:txBody>
      </p:sp>
      <p:sp>
        <p:nvSpPr>
          <p:cNvPr id="4" name="3 Marcador de número de diapositiva"/>
          <p:cNvSpPr>
            <a:spLocks noGrp="1"/>
          </p:cNvSpPr>
          <p:nvPr>
            <p:ph type="sldNum" sz="quarter" idx="10"/>
          </p:nvPr>
        </p:nvSpPr>
        <p:spPr/>
        <p:txBody>
          <a:bodyPr/>
          <a:lstStyle/>
          <a:p>
            <a:fld id="{FDAF924C-6777-471A-9DF6-ABFA7EF4E4F9}"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Guia</a:t>
            </a:r>
            <a:r>
              <a:rPr lang="es-ES" dirty="0" smtClean="0"/>
              <a:t> </a:t>
            </a:r>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32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34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a:buFont typeface="Wingdings" pitchFamily="2" charset="2"/>
              <a:buNone/>
            </a:pPr>
            <a:r>
              <a:rPr lang="es-MX" sz="1200" b="1" dirty="0" smtClean="0"/>
              <a:t>NUTRICIÓN INTRALUMINAL DEL ENTEROCITO</a:t>
            </a:r>
          </a:p>
          <a:p>
            <a:pPr algn="l">
              <a:buFont typeface="Wingdings" pitchFamily="2" charset="2"/>
              <a:buChar char="l"/>
            </a:pPr>
            <a:r>
              <a:rPr lang="es-MX" dirty="0" smtClean="0"/>
              <a:t>El jugo intestinal es secretado por las criptas de </a:t>
            </a:r>
            <a:r>
              <a:rPr lang="es-MX" dirty="0" err="1" smtClean="0"/>
              <a:t>Lieberkuhn</a:t>
            </a:r>
            <a:r>
              <a:rPr lang="es-MX" dirty="0" smtClean="0"/>
              <a:t> (2-3-litros /24 horas).</a:t>
            </a:r>
          </a:p>
          <a:p>
            <a:pPr algn="l">
              <a:buFont typeface="Wingdings" pitchFamily="2" charset="2"/>
              <a:buChar char="l"/>
            </a:pPr>
            <a:endParaRPr lang="es-MX" dirty="0" smtClean="0"/>
          </a:p>
          <a:p>
            <a:pPr algn="l">
              <a:buFont typeface="Wingdings" pitchFamily="2" charset="2"/>
              <a:buChar char="l"/>
            </a:pPr>
            <a:r>
              <a:rPr lang="es-MX" dirty="0" smtClean="0"/>
              <a:t>Los </a:t>
            </a:r>
            <a:r>
              <a:rPr lang="es-MX" dirty="0" err="1" smtClean="0"/>
              <a:t>enterocitos</a:t>
            </a:r>
            <a:r>
              <a:rPr lang="es-MX" dirty="0" smtClean="0"/>
              <a:t> se nutren a través de la luz intestinal por el flujo </a:t>
            </a:r>
            <a:r>
              <a:rPr lang="es-MX" dirty="0" err="1" smtClean="0"/>
              <a:t>contínuo</a:t>
            </a:r>
            <a:r>
              <a:rPr lang="es-MX" dirty="0" smtClean="0"/>
              <a:t> de nutrientes.</a:t>
            </a:r>
          </a:p>
          <a:p>
            <a:pPr algn="l">
              <a:buFont typeface="Wingdings" pitchFamily="2" charset="2"/>
              <a:buChar char="l"/>
            </a:pPr>
            <a:endParaRPr lang="es-MX" dirty="0" smtClean="0"/>
          </a:p>
          <a:p>
            <a:pPr algn="l">
              <a:buFont typeface="Wingdings" pitchFamily="2" charset="2"/>
              <a:buChar char="l"/>
            </a:pPr>
            <a:r>
              <a:rPr lang="es-MX" dirty="0" smtClean="0"/>
              <a:t>La </a:t>
            </a:r>
            <a:r>
              <a:rPr lang="es-MX" dirty="0" err="1" smtClean="0"/>
              <a:t>glutamina</a:t>
            </a:r>
            <a:r>
              <a:rPr lang="es-MX" dirty="0" smtClean="0"/>
              <a:t> es el nutriente obligado del </a:t>
            </a:r>
            <a:r>
              <a:rPr lang="es-MX" dirty="0" err="1" smtClean="0"/>
              <a:t>enterocito</a:t>
            </a:r>
            <a:r>
              <a:rPr lang="es-MX" dirty="0" smtClean="0"/>
              <a:t>.</a:t>
            </a:r>
          </a:p>
          <a:p>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38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dirty="0" err="1" smtClean="0"/>
              <a:t>Colestasis</a:t>
            </a:r>
            <a:endParaRPr lang="es-ES" dirty="0" smtClean="0"/>
          </a:p>
          <a:p>
            <a:r>
              <a:rPr lang="es-ES" dirty="0" smtClean="0"/>
              <a:t>Así pues, las dietas basadas en productos vegetales podrían reducir el riesgo de colelitiasis. Las dietas vegetarianas son ricas en fibra y pobres en grasa, y esta última se ingiere básicamente en forma de grasas insaturadas. La vitamina C, muy abundante en las dietas vegetarianas, afecta al paso limitante de la velocidad en la degradación del colesterol para producir ácidos biliares, y se relaciona inversamente con el riesgo de litiasis biliar en mujeres.</a:t>
            </a:r>
          </a:p>
          <a:p>
            <a:r>
              <a:rPr lang="es-ES" dirty="0" smtClean="0"/>
              <a:t>El peso en yo-yo (adelgazar y volver a engordar repetidamente), el ayuno y las dietas muy hipocalóricas aumentan el riesgo de colelitiasis. Además de adelgazar, existen algunos indicios de que la actividad física reduce el riesgo de colecistitis. </a:t>
            </a:r>
            <a:endParaRPr lang="es-ES" dirty="0"/>
          </a:p>
        </p:txBody>
      </p:sp>
      <p:sp>
        <p:nvSpPr>
          <p:cNvPr id="4" name="3 Marcador de número de diapositiva"/>
          <p:cNvSpPr>
            <a:spLocks noGrp="1"/>
          </p:cNvSpPr>
          <p:nvPr>
            <p:ph type="sldNum" sz="quarter" idx="10"/>
          </p:nvPr>
        </p:nvSpPr>
        <p:spPr/>
        <p:txBody>
          <a:bodyPr/>
          <a:lstStyle/>
          <a:p>
            <a:fld id="{FDAF924C-6777-471A-9DF6-ABFA7EF4E4F9}" type="slidenum">
              <a:rPr lang="es-ES" smtClean="0"/>
              <a:pPr/>
              <a:t>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r>
              <a:rPr lang="es-ES" dirty="0" err="1" smtClean="0"/>
              <a:t>Colestasis</a:t>
            </a:r>
            <a:endParaRPr lang="es-ES" dirty="0" smtClean="0"/>
          </a:p>
          <a:p>
            <a:r>
              <a:rPr lang="es-ES" dirty="0" smtClean="0"/>
              <a:t>El tratamiento nutricional medico (TNM) en la colecistitis incluye una dieta basada en alimentos de origen vegetal, rica en fibra y pobre en grasa para prevenir las contracciones de la vesícula. </a:t>
            </a:r>
          </a:p>
          <a:p>
            <a:r>
              <a:rPr lang="es-ES" dirty="0" smtClean="0"/>
              <a:t>Los datos que relacionan la administración de lípidos intravenosos con la estimulación de las contracciones de la vesícula biliar son contradictorios.</a:t>
            </a:r>
          </a:p>
          <a:p>
            <a:r>
              <a:rPr lang="es-ES" dirty="0" smtClean="0"/>
              <a:t>Tras la resección quirúrgica de la vesícula biliar, la alimentación por vía oral puede acercarse a un régimen normal en función de la tolerancia. El hígado secreta directamente la bilis al intestino en ausencia de vesícula biliar,  el tubo biliar se dilata y origina una «bolsa simulada» con el paso del tiempo que contendrá la bilis de manera semejante a la vesícula biliar original.</a:t>
            </a:r>
          </a:p>
          <a:p>
            <a:endParaRPr lang="es-ES" dirty="0"/>
          </a:p>
        </p:txBody>
      </p:sp>
      <p:sp>
        <p:nvSpPr>
          <p:cNvPr id="4" name="3 Marcador de número de diapositiva"/>
          <p:cNvSpPr>
            <a:spLocks noGrp="1"/>
          </p:cNvSpPr>
          <p:nvPr>
            <p:ph type="sldNum" sz="quarter" idx="10"/>
          </p:nvPr>
        </p:nvSpPr>
        <p:spPr/>
        <p:txBody>
          <a:bodyPr/>
          <a:lstStyle/>
          <a:p>
            <a:fld id="{FDAF924C-6777-471A-9DF6-ABFA7EF4E4F9}"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b="1" dirty="0" smtClean="0">
                <a:solidFill>
                  <a:srgbClr val="0000FF"/>
                </a:solidFill>
              </a:rPr>
              <a:t>Limitar el aporte de grasas en la dieta a 20-25% del </a:t>
            </a:r>
            <a:r>
              <a:rPr lang="es-ES_tradnl" sz="1200" b="1" dirty="0" err="1" smtClean="0">
                <a:solidFill>
                  <a:srgbClr val="0000FF"/>
                </a:solidFill>
              </a:rPr>
              <a:t>vct</a:t>
            </a:r>
            <a:r>
              <a:rPr lang="es-ES_tradnl" sz="1200" b="1" dirty="0" smtClean="0">
                <a:solidFill>
                  <a:srgbClr val="0000FF"/>
                </a:solidFill>
              </a:rPr>
              <a:t>. En caso de que sea necesario un aumento del aporte energético, se pueden utilizar TCM</a:t>
            </a:r>
            <a:r>
              <a:rPr lang="es-ES_tradnl" b="1" dirty="0" smtClean="0">
                <a:solidFill>
                  <a:srgbClr val="0000FF"/>
                </a:solidFill>
              </a:rPr>
              <a:t> </a:t>
            </a:r>
            <a:r>
              <a:rPr lang="es-ES_tradnl" sz="1050" b="1" dirty="0" smtClean="0">
                <a:solidFill>
                  <a:srgbClr val="0000FF"/>
                </a:solidFill>
              </a:rPr>
              <a:t>(su hidrólisis y absorción son independientes de la lipasa y de la bilis).</a:t>
            </a:r>
            <a:r>
              <a:rPr lang="es-ES_tradnl" b="1" dirty="0" smtClean="0">
                <a:solidFill>
                  <a:srgbClr val="0000FF"/>
                </a:solidFill>
              </a:rPr>
              <a:t>  </a:t>
            </a:r>
          </a:p>
          <a:p>
            <a:r>
              <a:rPr lang="es-ES_tradnl" sz="1200" b="1" dirty="0" smtClean="0">
                <a:solidFill>
                  <a:srgbClr val="0000FF"/>
                </a:solidFill>
              </a:rPr>
              <a:t>Repartir la dieta en 6 tomas diarias de poca cantidad.</a:t>
            </a:r>
          </a:p>
          <a:p>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spcBef>
                <a:spcPct val="50000"/>
              </a:spcBef>
            </a:pPr>
            <a:r>
              <a:rPr lang="es-ES_tradnl" b="1" dirty="0" smtClean="0">
                <a:solidFill>
                  <a:schemeClr val="tx2"/>
                </a:solidFill>
              </a:rPr>
              <a:t>Se considera al subsistema </a:t>
            </a:r>
            <a:r>
              <a:rPr lang="es-ES_tradnl" b="1" dirty="0" err="1" smtClean="0">
                <a:solidFill>
                  <a:schemeClr val="tx2"/>
                </a:solidFill>
              </a:rPr>
              <a:t>gastroenteropancreático</a:t>
            </a:r>
            <a:r>
              <a:rPr lang="es-ES_tradnl" b="1" dirty="0" smtClean="0">
                <a:solidFill>
                  <a:schemeClr val="tx2"/>
                </a:solidFill>
              </a:rPr>
              <a:t> como la mayor glándula endocrina del organismo.</a:t>
            </a:r>
          </a:p>
          <a:p>
            <a:r>
              <a:rPr lang="es-ES_tradnl" b="1" dirty="0" smtClean="0">
                <a:solidFill>
                  <a:schemeClr val="tx2"/>
                </a:solidFill>
              </a:rPr>
              <a:t>Secreciones pancreáticas: </a:t>
            </a:r>
            <a:r>
              <a:rPr lang="es-ES_tradnl" b="1" dirty="0" err="1" smtClean="0">
                <a:solidFill>
                  <a:schemeClr val="tx2"/>
                </a:solidFill>
              </a:rPr>
              <a:t>ecbólica</a:t>
            </a:r>
            <a:r>
              <a:rPr lang="es-ES_tradnl" b="1" dirty="0" smtClean="0">
                <a:solidFill>
                  <a:schemeClr val="tx2"/>
                </a:solidFill>
              </a:rPr>
              <a:t> e </a:t>
            </a:r>
            <a:r>
              <a:rPr lang="es-ES_tradnl" b="1" dirty="0" err="1" smtClean="0">
                <a:solidFill>
                  <a:schemeClr val="tx2"/>
                </a:solidFill>
              </a:rPr>
              <a:t>hidrolática</a:t>
            </a:r>
            <a:r>
              <a:rPr lang="es-ES_tradnl" b="1" dirty="0" smtClean="0">
                <a:solidFill>
                  <a:schemeClr val="tx2"/>
                </a:solidFill>
              </a:rPr>
              <a:t>.</a:t>
            </a:r>
          </a:p>
          <a:p>
            <a:r>
              <a:rPr lang="es-ES_tradnl" b="1" dirty="0" smtClean="0">
                <a:solidFill>
                  <a:schemeClr val="tx2"/>
                </a:solidFill>
              </a:rPr>
              <a:t>Para la hidrólisis de:</a:t>
            </a:r>
          </a:p>
          <a:p>
            <a:r>
              <a:rPr lang="es-ES_tradnl" b="1" dirty="0" smtClean="0">
                <a:solidFill>
                  <a:schemeClr val="tx2"/>
                </a:solidFill>
              </a:rPr>
              <a:t>Glúcidos: Amilasa pancreática</a:t>
            </a:r>
          </a:p>
          <a:p>
            <a:r>
              <a:rPr lang="es-ES_tradnl" b="1" dirty="0" smtClean="0">
                <a:solidFill>
                  <a:schemeClr val="tx2"/>
                </a:solidFill>
              </a:rPr>
              <a:t>Proteínas: </a:t>
            </a:r>
            <a:r>
              <a:rPr lang="es-ES_tradnl" b="1" dirty="0" err="1" smtClean="0">
                <a:solidFill>
                  <a:schemeClr val="tx2"/>
                </a:solidFill>
              </a:rPr>
              <a:t>Tripsinógeno</a:t>
            </a:r>
            <a:r>
              <a:rPr lang="es-ES_tradnl" b="1" dirty="0" smtClean="0">
                <a:solidFill>
                  <a:schemeClr val="tx2"/>
                </a:solidFill>
              </a:rPr>
              <a:t>, </a:t>
            </a:r>
            <a:r>
              <a:rPr lang="es-ES_tradnl" b="1" dirty="0" err="1" smtClean="0">
                <a:solidFill>
                  <a:schemeClr val="tx2"/>
                </a:solidFill>
              </a:rPr>
              <a:t>Quimotripsinógeno</a:t>
            </a:r>
            <a:r>
              <a:rPr lang="es-ES_tradnl" b="1" dirty="0" smtClean="0">
                <a:solidFill>
                  <a:schemeClr val="tx2"/>
                </a:solidFill>
              </a:rPr>
              <a:t>, </a:t>
            </a:r>
            <a:r>
              <a:rPr lang="es-ES_tradnl" b="1" dirty="0" err="1" smtClean="0">
                <a:solidFill>
                  <a:schemeClr val="tx2"/>
                </a:solidFill>
              </a:rPr>
              <a:t>Procarboxipolipeptidasa</a:t>
            </a:r>
            <a:r>
              <a:rPr lang="es-ES_tradnl" b="1" dirty="0" smtClean="0">
                <a:solidFill>
                  <a:schemeClr val="tx2"/>
                </a:solidFill>
              </a:rPr>
              <a:t>, </a:t>
            </a:r>
            <a:r>
              <a:rPr lang="es-ES_tradnl" b="1" dirty="0" err="1" smtClean="0">
                <a:solidFill>
                  <a:schemeClr val="tx2"/>
                </a:solidFill>
              </a:rPr>
              <a:t>Elastasa</a:t>
            </a:r>
            <a:r>
              <a:rPr lang="es-ES_tradnl" b="1" dirty="0" smtClean="0">
                <a:solidFill>
                  <a:schemeClr val="tx2"/>
                </a:solidFill>
              </a:rPr>
              <a:t> y </a:t>
            </a:r>
            <a:r>
              <a:rPr lang="es-ES_tradnl" b="1" dirty="0" err="1" smtClean="0">
                <a:solidFill>
                  <a:schemeClr val="tx2"/>
                </a:solidFill>
              </a:rPr>
              <a:t>Endonucleasas</a:t>
            </a:r>
            <a:r>
              <a:rPr lang="es-ES_tradnl" b="1" dirty="0" smtClean="0">
                <a:solidFill>
                  <a:schemeClr val="tx2"/>
                </a:solidFill>
              </a:rPr>
              <a:t>.</a:t>
            </a:r>
          </a:p>
          <a:p>
            <a:r>
              <a:rPr lang="es-ES_tradnl" b="1" dirty="0" smtClean="0">
                <a:solidFill>
                  <a:schemeClr val="tx2"/>
                </a:solidFill>
              </a:rPr>
              <a:t>Grasas: Lipasa pancreática, </a:t>
            </a:r>
            <a:r>
              <a:rPr lang="es-ES_tradnl" b="1" dirty="0" err="1" smtClean="0">
                <a:solidFill>
                  <a:schemeClr val="tx2"/>
                </a:solidFill>
              </a:rPr>
              <a:t>fosfolipasa</a:t>
            </a:r>
            <a:r>
              <a:rPr lang="es-ES_tradnl" b="1" dirty="0" smtClean="0">
                <a:solidFill>
                  <a:schemeClr val="tx2"/>
                </a:solidFill>
              </a:rPr>
              <a:t> C, Colesterol </a:t>
            </a:r>
            <a:r>
              <a:rPr lang="es-ES_tradnl" b="1" dirty="0" err="1" smtClean="0">
                <a:solidFill>
                  <a:schemeClr val="tx2"/>
                </a:solidFill>
              </a:rPr>
              <a:t>estearasa</a:t>
            </a:r>
            <a:r>
              <a:rPr lang="es-ES_tradnl" b="1" dirty="0" smtClean="0">
                <a:solidFill>
                  <a:schemeClr val="tx2"/>
                </a:solidFill>
              </a:rPr>
              <a:t>.</a:t>
            </a:r>
            <a:r>
              <a:rPr lang="es-ES_tradnl" sz="1400" b="1" dirty="0" smtClean="0">
                <a:solidFill>
                  <a:schemeClr val="tx2"/>
                </a:solidFill>
              </a:rPr>
              <a:t> </a:t>
            </a:r>
          </a:p>
          <a:p>
            <a:r>
              <a:rPr lang="es-ES_tradnl" sz="1400" b="1" dirty="0" smtClean="0">
                <a:solidFill>
                  <a:schemeClr val="tx2"/>
                </a:solidFill>
              </a:rPr>
              <a:t> </a:t>
            </a:r>
            <a:r>
              <a:rPr lang="es-ES_tradnl" b="1" dirty="0" smtClean="0">
                <a:solidFill>
                  <a:schemeClr val="tx2"/>
                </a:solidFill>
              </a:rPr>
              <a:t>Secreción  de agua y bicarbonato de sodio.</a:t>
            </a:r>
            <a:endParaRPr lang="es-ES_tradnl" b="1" dirty="0">
              <a:solidFill>
                <a:schemeClr val="tx2"/>
              </a:solidFill>
            </a:endParaRPr>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12</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GMB</a:t>
            </a:r>
            <a:r>
              <a:rPr lang="es-ES" baseline="0" dirty="0" smtClean="0"/>
              <a:t> Gasto Metabólico Basal</a:t>
            </a:r>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16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pPr lvl="2">
              <a:spcBef>
                <a:spcPts val="600"/>
              </a:spcBef>
              <a:spcAft>
                <a:spcPts val="600"/>
              </a:spcAft>
              <a:buClr>
                <a:schemeClr val="accent1"/>
              </a:buClr>
              <a:defRPr/>
            </a:pPr>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23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A177E20-F930-460A-AFE7-44A8519657A8}" type="slidenum">
              <a:rPr lang="es-ES" smtClean="0"/>
              <a:pPr/>
              <a:t>26</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BAA83D-19AD-4A08-8573-49BD96109535}" type="slidenum">
              <a:rPr lang="es-ES_tradnl" smtClean="0">
                <a:latin typeface="Arial" charset="0"/>
              </a:rPr>
              <a:pPr/>
              <a:t>27</a:t>
            </a:fld>
            <a:endParaRPr lang="es-ES_tradnl" smtClean="0">
              <a:latin typeface="Arial"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08/03/2021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08/03/2021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214554"/>
            <a:ext cx="8229600" cy="1143000"/>
          </a:xfrm>
        </p:spPr>
        <p:txBody>
          <a:bodyPr>
            <a:normAutofit fontScale="90000"/>
          </a:bodyPr>
          <a:lstStyle/>
          <a:p>
            <a:r>
              <a:rPr lang="es-ES" b="1" dirty="0" smtClean="0"/>
              <a:t>DIETOTERAPIA EN AFECCIONES BILIOPANCREATICAS</a:t>
            </a:r>
            <a:endParaRPr lang="es-ES" b="1" dirty="0"/>
          </a:p>
        </p:txBody>
      </p:sp>
      <p:sp>
        <p:nvSpPr>
          <p:cNvPr id="3" name="2 Marcador de contenido"/>
          <p:cNvSpPr>
            <a:spLocks noGrp="1"/>
          </p:cNvSpPr>
          <p:nvPr>
            <p:ph idx="1"/>
          </p:nvPr>
        </p:nvSpPr>
        <p:spPr>
          <a:xfrm>
            <a:off x="5857884" y="5429264"/>
            <a:ext cx="3086064" cy="1000132"/>
          </a:xfrm>
        </p:spPr>
        <p:txBody>
          <a:bodyPr>
            <a:normAutofit/>
          </a:bodyPr>
          <a:lstStyle/>
          <a:p>
            <a:pPr algn="r">
              <a:buNone/>
            </a:pPr>
            <a:r>
              <a:rPr lang="es-ES" sz="1600" b="1" dirty="0" err="1" smtClean="0"/>
              <a:t>Dr.C.</a:t>
            </a:r>
            <a:r>
              <a:rPr lang="es-ES" sz="1600" b="1" dirty="0" smtClean="0"/>
              <a:t> Alfredo Hierro González. </a:t>
            </a:r>
          </a:p>
          <a:p>
            <a:pPr algn="r">
              <a:buNone/>
            </a:pPr>
            <a:r>
              <a:rPr lang="es-ES" sz="1600" b="1" dirty="0" smtClean="0"/>
              <a:t>Especialista en Gastroenterología.</a:t>
            </a:r>
          </a:p>
          <a:p>
            <a:pPr algn="r">
              <a:buNone/>
            </a:pPr>
            <a:r>
              <a:rPr lang="es-ES" sz="1600" b="1" dirty="0" smtClean="0"/>
              <a:t>Instituto de Gastroenterología</a:t>
            </a:r>
            <a:endParaRPr lang="es-ES" sz="1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472" y="714356"/>
            <a:ext cx="6600844" cy="857272"/>
          </a:xfrm>
        </p:spPr>
        <p:txBody>
          <a:bodyPr>
            <a:normAutofit fontScale="90000"/>
          </a:bodyPr>
          <a:lstStyle/>
          <a:p>
            <a:r>
              <a:rPr lang="es-ES_tradnl" b="1" u="sng" dirty="0"/>
              <a:t>Alimentos </a:t>
            </a:r>
            <a:r>
              <a:rPr lang="es-ES_tradnl" b="1" u="sng" dirty="0" smtClean="0"/>
              <a:t>Prohibidos </a:t>
            </a:r>
            <a:r>
              <a:rPr lang="es-ES_tradnl" b="1" dirty="0" smtClean="0"/>
              <a:t>(</a:t>
            </a:r>
            <a:r>
              <a:rPr lang="es-ES_tradnl" b="1" dirty="0"/>
              <a:t>cont.)</a:t>
            </a:r>
          </a:p>
        </p:txBody>
      </p:sp>
      <p:sp>
        <p:nvSpPr>
          <p:cNvPr id="7171" name="Rectangle 3"/>
          <p:cNvSpPr>
            <a:spLocks noGrp="1" noChangeArrowheads="1"/>
          </p:cNvSpPr>
          <p:nvPr>
            <p:ph type="body" idx="1"/>
          </p:nvPr>
        </p:nvSpPr>
        <p:spPr>
          <a:xfrm>
            <a:off x="928662" y="2214554"/>
            <a:ext cx="7786742" cy="2828932"/>
          </a:xfrm>
        </p:spPr>
        <p:txBody>
          <a:bodyPr/>
          <a:lstStyle/>
          <a:p>
            <a:r>
              <a:rPr lang="es-ES_tradnl" sz="3600" b="1" dirty="0"/>
              <a:t>Productos elaborados con huevo </a:t>
            </a:r>
            <a:endParaRPr lang="es-ES_tradnl" sz="3600" b="1" dirty="0" smtClean="0"/>
          </a:p>
          <a:p>
            <a:pPr>
              <a:buNone/>
            </a:pPr>
            <a:r>
              <a:rPr lang="es-ES_tradnl" sz="3600" b="1" dirty="0" smtClean="0"/>
              <a:t>     (</a:t>
            </a:r>
            <a:r>
              <a:rPr lang="es-ES_tradnl" sz="3600" b="1" dirty="0"/>
              <a:t>no ingerir más de 3 huevos/</a:t>
            </a:r>
            <a:r>
              <a:rPr lang="es-ES_tradnl" sz="3600" b="1" dirty="0" err="1"/>
              <a:t>sem</a:t>
            </a:r>
            <a:r>
              <a:rPr lang="es-ES_tradnl" sz="3600" b="1" dirty="0" smtClean="0"/>
              <a:t>)</a:t>
            </a:r>
            <a:endParaRPr lang="es-ES_tradnl" sz="3600" b="1" dirty="0"/>
          </a:p>
          <a:p>
            <a:r>
              <a:rPr lang="es-ES_tradnl" sz="3600" b="1" dirty="0"/>
              <a:t>Coco, aceite de </a:t>
            </a:r>
            <a:r>
              <a:rPr lang="es-ES_tradnl" sz="3600" b="1" dirty="0" smtClean="0"/>
              <a:t>coco </a:t>
            </a:r>
            <a:r>
              <a:rPr lang="es-ES_tradnl" sz="3600" b="1" dirty="0"/>
              <a:t>o de </a:t>
            </a:r>
            <a:r>
              <a:rPr lang="es-ES_tradnl" sz="3600" b="1" dirty="0" smtClean="0"/>
              <a:t>palma</a:t>
            </a:r>
            <a:endParaRPr lang="es-ES_tradnl" sz="3600" b="1" dirty="0"/>
          </a:p>
          <a:p>
            <a:r>
              <a:rPr lang="es-ES_tradnl" sz="3600" b="1" dirty="0"/>
              <a:t>Margarina, </a:t>
            </a:r>
            <a:r>
              <a:rPr lang="es-ES_tradnl" sz="3600" b="1" dirty="0" smtClean="0"/>
              <a:t>manteca</a:t>
            </a:r>
            <a:endParaRPr lang="es-ES_tradnl" sz="3600" b="1" dirty="0"/>
          </a:p>
          <a:p>
            <a:endParaRPr lang="es-ES_tradnl" dirty="0"/>
          </a:p>
          <a:p>
            <a:endParaRPr lang="es-ES_trad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b="1" u="sng" dirty="0" smtClean="0"/>
              <a:t>Afecciones pancreáticas</a:t>
            </a:r>
            <a:endParaRPr lang="es-ES" b="1"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428596" y="1425909"/>
            <a:ext cx="8305800" cy="4431983"/>
          </a:xfrm>
          <a:prstGeom prst="rect">
            <a:avLst/>
          </a:prstGeom>
          <a:noFill/>
          <a:ln w="9525">
            <a:noFill/>
            <a:miter lim="800000"/>
            <a:headEnd/>
            <a:tailEnd/>
          </a:ln>
          <a:effectLst/>
        </p:spPr>
        <p:txBody>
          <a:bodyPr>
            <a:spAutoFit/>
          </a:bodyPr>
          <a:lstStyle/>
          <a:p>
            <a:pPr>
              <a:spcBef>
                <a:spcPct val="50000"/>
              </a:spcBef>
            </a:pPr>
            <a:r>
              <a:rPr lang="es-ES_tradnl" sz="2800" b="1" u="sng" dirty="0" smtClean="0">
                <a:solidFill>
                  <a:schemeClr val="tx2"/>
                </a:solidFill>
              </a:rPr>
              <a:t>Subsistema </a:t>
            </a:r>
            <a:r>
              <a:rPr lang="es-ES_tradnl" sz="2800" b="1" u="sng" dirty="0" err="1">
                <a:solidFill>
                  <a:schemeClr val="tx2"/>
                </a:solidFill>
              </a:rPr>
              <a:t>gastroenteropancreático</a:t>
            </a:r>
            <a:r>
              <a:rPr lang="es-ES_tradnl" sz="2800" b="1" u="sng" dirty="0">
                <a:solidFill>
                  <a:schemeClr val="tx2"/>
                </a:solidFill>
              </a:rPr>
              <a:t> </a:t>
            </a:r>
            <a:endParaRPr lang="es-ES_tradnl" sz="2800" b="1" u="sng" dirty="0" smtClean="0">
              <a:solidFill>
                <a:schemeClr val="tx2"/>
              </a:solidFill>
            </a:endParaRPr>
          </a:p>
          <a:p>
            <a:pPr>
              <a:spcBef>
                <a:spcPct val="50000"/>
              </a:spcBef>
            </a:pPr>
            <a:r>
              <a:rPr lang="es-ES_tradnl" b="1" dirty="0" smtClean="0">
                <a:solidFill>
                  <a:schemeClr val="tx2"/>
                </a:solidFill>
              </a:rPr>
              <a:t>Mayor </a:t>
            </a:r>
            <a:r>
              <a:rPr lang="es-ES_tradnl" b="1" dirty="0">
                <a:solidFill>
                  <a:schemeClr val="tx2"/>
                </a:solidFill>
              </a:rPr>
              <a:t>glándula endocrina del organismo.</a:t>
            </a:r>
          </a:p>
          <a:p>
            <a:r>
              <a:rPr lang="es-ES_tradnl" b="1" dirty="0" smtClean="0">
                <a:solidFill>
                  <a:schemeClr val="tx2"/>
                </a:solidFill>
              </a:rPr>
              <a:t>1.Secreciones </a:t>
            </a:r>
            <a:r>
              <a:rPr lang="es-ES_tradnl" b="1" dirty="0">
                <a:solidFill>
                  <a:schemeClr val="tx2"/>
                </a:solidFill>
              </a:rPr>
              <a:t>pancreáticas: </a:t>
            </a:r>
            <a:r>
              <a:rPr lang="es-ES_tradnl" b="1" dirty="0" err="1" smtClean="0">
                <a:solidFill>
                  <a:schemeClr val="tx2"/>
                </a:solidFill>
              </a:rPr>
              <a:t>Ecbólica</a:t>
            </a:r>
            <a:r>
              <a:rPr lang="es-ES_tradnl" b="1" dirty="0" smtClean="0">
                <a:solidFill>
                  <a:schemeClr val="tx2"/>
                </a:solidFill>
              </a:rPr>
              <a:t> </a:t>
            </a:r>
            <a:r>
              <a:rPr lang="es-ES_tradnl" b="1" dirty="0">
                <a:solidFill>
                  <a:schemeClr val="tx2"/>
                </a:solidFill>
              </a:rPr>
              <a:t>e </a:t>
            </a:r>
            <a:r>
              <a:rPr lang="es-ES_tradnl" b="1" dirty="0" err="1">
                <a:solidFill>
                  <a:schemeClr val="tx2"/>
                </a:solidFill>
              </a:rPr>
              <a:t>hidrolática</a:t>
            </a:r>
            <a:r>
              <a:rPr lang="es-ES_tradnl" b="1" dirty="0">
                <a:solidFill>
                  <a:schemeClr val="tx2"/>
                </a:solidFill>
              </a:rPr>
              <a:t>.</a:t>
            </a:r>
          </a:p>
          <a:p>
            <a:endParaRPr lang="es-ES_tradnl" b="1" dirty="0" smtClean="0">
              <a:solidFill>
                <a:schemeClr val="tx2"/>
              </a:solidFill>
            </a:endParaRPr>
          </a:p>
          <a:p>
            <a:r>
              <a:rPr lang="es-ES_tradnl" b="1" u="sng" dirty="0" smtClean="0">
                <a:solidFill>
                  <a:schemeClr val="tx2"/>
                </a:solidFill>
              </a:rPr>
              <a:t>Glúcidos</a:t>
            </a:r>
            <a:r>
              <a:rPr lang="es-ES_tradnl" b="1" u="sng" dirty="0">
                <a:solidFill>
                  <a:schemeClr val="tx2"/>
                </a:solidFill>
              </a:rPr>
              <a:t>: </a:t>
            </a:r>
            <a:endParaRPr lang="es-ES_tradnl" b="1" u="sng" dirty="0" smtClean="0">
              <a:solidFill>
                <a:schemeClr val="tx2"/>
              </a:solidFill>
            </a:endParaRPr>
          </a:p>
          <a:p>
            <a:r>
              <a:rPr lang="es-ES_tradnl" b="1" dirty="0" smtClean="0">
                <a:solidFill>
                  <a:schemeClr val="tx2"/>
                </a:solidFill>
              </a:rPr>
              <a:t>	Amilasa </a:t>
            </a:r>
            <a:r>
              <a:rPr lang="es-ES_tradnl" b="1" dirty="0">
                <a:solidFill>
                  <a:schemeClr val="tx2"/>
                </a:solidFill>
              </a:rPr>
              <a:t>pancreática</a:t>
            </a:r>
          </a:p>
          <a:p>
            <a:r>
              <a:rPr lang="es-ES_tradnl" b="1" u="sng" dirty="0">
                <a:solidFill>
                  <a:schemeClr val="tx2"/>
                </a:solidFill>
              </a:rPr>
              <a:t>Proteínas: </a:t>
            </a:r>
            <a:endParaRPr lang="es-ES_tradnl" b="1" u="sng" dirty="0" smtClean="0">
              <a:solidFill>
                <a:schemeClr val="tx2"/>
              </a:solidFill>
            </a:endParaRPr>
          </a:p>
          <a:p>
            <a:r>
              <a:rPr lang="es-ES_tradnl" b="1" dirty="0" smtClean="0">
                <a:solidFill>
                  <a:schemeClr val="tx2"/>
                </a:solidFill>
              </a:rPr>
              <a:t>	</a:t>
            </a:r>
            <a:r>
              <a:rPr lang="es-ES_tradnl" b="1" dirty="0" err="1" smtClean="0">
                <a:solidFill>
                  <a:schemeClr val="tx2"/>
                </a:solidFill>
              </a:rPr>
              <a:t>Tripsinógeno</a:t>
            </a:r>
            <a:r>
              <a:rPr lang="es-ES_tradnl" b="1" dirty="0">
                <a:solidFill>
                  <a:schemeClr val="tx2"/>
                </a:solidFill>
              </a:rPr>
              <a:t>, </a:t>
            </a:r>
            <a:r>
              <a:rPr lang="es-ES_tradnl" b="1" dirty="0" err="1">
                <a:solidFill>
                  <a:schemeClr val="tx2"/>
                </a:solidFill>
              </a:rPr>
              <a:t>Quimotripsinógeno</a:t>
            </a:r>
            <a:r>
              <a:rPr lang="es-ES_tradnl" b="1" dirty="0">
                <a:solidFill>
                  <a:schemeClr val="tx2"/>
                </a:solidFill>
              </a:rPr>
              <a:t>, </a:t>
            </a:r>
            <a:r>
              <a:rPr lang="es-ES_tradnl" b="1" dirty="0" err="1">
                <a:solidFill>
                  <a:schemeClr val="tx2"/>
                </a:solidFill>
              </a:rPr>
              <a:t>Procarboxipolipeptidasa</a:t>
            </a:r>
            <a:r>
              <a:rPr lang="es-ES_tradnl" b="1" dirty="0">
                <a:solidFill>
                  <a:schemeClr val="tx2"/>
                </a:solidFill>
              </a:rPr>
              <a:t>, </a:t>
            </a:r>
            <a:r>
              <a:rPr lang="es-ES_tradnl" b="1" dirty="0" err="1">
                <a:solidFill>
                  <a:schemeClr val="tx2"/>
                </a:solidFill>
              </a:rPr>
              <a:t>Elastasa</a:t>
            </a:r>
            <a:r>
              <a:rPr lang="es-ES_tradnl" b="1" dirty="0">
                <a:solidFill>
                  <a:schemeClr val="tx2"/>
                </a:solidFill>
              </a:rPr>
              <a:t> y </a:t>
            </a:r>
            <a:r>
              <a:rPr lang="es-ES_tradnl" b="1" dirty="0" smtClean="0">
                <a:solidFill>
                  <a:schemeClr val="tx2"/>
                </a:solidFill>
              </a:rPr>
              <a:t>	</a:t>
            </a:r>
            <a:r>
              <a:rPr lang="es-ES_tradnl" b="1" dirty="0" err="1" smtClean="0">
                <a:solidFill>
                  <a:schemeClr val="tx2"/>
                </a:solidFill>
              </a:rPr>
              <a:t>Endonucleasas</a:t>
            </a:r>
            <a:endParaRPr lang="es-ES_tradnl" b="1" dirty="0">
              <a:solidFill>
                <a:schemeClr val="tx2"/>
              </a:solidFill>
            </a:endParaRPr>
          </a:p>
          <a:p>
            <a:r>
              <a:rPr lang="es-ES_tradnl" b="1" u="sng" dirty="0">
                <a:solidFill>
                  <a:schemeClr val="tx2"/>
                </a:solidFill>
              </a:rPr>
              <a:t>Grasas: </a:t>
            </a:r>
            <a:endParaRPr lang="es-ES_tradnl" b="1" u="sng" dirty="0" smtClean="0">
              <a:solidFill>
                <a:schemeClr val="tx2"/>
              </a:solidFill>
            </a:endParaRPr>
          </a:p>
          <a:p>
            <a:r>
              <a:rPr lang="es-ES_tradnl" b="1" dirty="0" smtClean="0">
                <a:solidFill>
                  <a:schemeClr val="tx2"/>
                </a:solidFill>
              </a:rPr>
              <a:t>	Lipasa </a:t>
            </a:r>
            <a:r>
              <a:rPr lang="es-ES_tradnl" b="1" dirty="0">
                <a:solidFill>
                  <a:schemeClr val="tx2"/>
                </a:solidFill>
              </a:rPr>
              <a:t>pancreática, </a:t>
            </a:r>
            <a:r>
              <a:rPr lang="es-ES_tradnl" b="1" dirty="0" err="1">
                <a:solidFill>
                  <a:schemeClr val="tx2"/>
                </a:solidFill>
              </a:rPr>
              <a:t>fosfolipasa</a:t>
            </a:r>
            <a:r>
              <a:rPr lang="es-ES_tradnl" b="1" dirty="0">
                <a:solidFill>
                  <a:schemeClr val="tx2"/>
                </a:solidFill>
              </a:rPr>
              <a:t> C, Colesterol </a:t>
            </a:r>
            <a:r>
              <a:rPr lang="es-ES_tradnl" b="1" dirty="0" err="1" smtClean="0">
                <a:solidFill>
                  <a:schemeClr val="tx2"/>
                </a:solidFill>
              </a:rPr>
              <a:t>estearasa</a:t>
            </a:r>
            <a:r>
              <a:rPr lang="es-ES_tradnl" sz="2000" b="1" dirty="0" smtClean="0">
                <a:solidFill>
                  <a:schemeClr val="tx2"/>
                </a:solidFill>
              </a:rPr>
              <a:t> </a:t>
            </a:r>
            <a:endParaRPr lang="es-ES_tradnl" sz="2000" b="1" dirty="0">
              <a:solidFill>
                <a:schemeClr val="tx2"/>
              </a:solidFill>
            </a:endParaRPr>
          </a:p>
          <a:p>
            <a:endParaRPr lang="es-ES_tradnl" b="1" dirty="0" smtClean="0">
              <a:solidFill>
                <a:schemeClr val="tx2"/>
              </a:solidFill>
            </a:endParaRPr>
          </a:p>
          <a:p>
            <a:r>
              <a:rPr lang="es-ES_tradnl" b="1" dirty="0" smtClean="0">
                <a:solidFill>
                  <a:schemeClr val="tx2"/>
                </a:solidFill>
              </a:rPr>
              <a:t>2.Secreción  </a:t>
            </a:r>
            <a:r>
              <a:rPr lang="es-ES_tradnl" b="1" dirty="0">
                <a:solidFill>
                  <a:schemeClr val="tx2"/>
                </a:solidFill>
              </a:rPr>
              <a:t>de agua y bicarbonato de sodio.</a:t>
            </a:r>
          </a:p>
          <a:p>
            <a:pPr>
              <a:spcBef>
                <a:spcPct val="50000"/>
              </a:spcBef>
            </a:pP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609881"/>
            <a:ext cx="7772400" cy="461665"/>
          </a:xfrm>
          <a:prstGeom prst="rect">
            <a:avLst/>
          </a:prstGeom>
          <a:noFill/>
          <a:ln w="9525">
            <a:noFill/>
            <a:miter lim="800000"/>
            <a:headEnd/>
            <a:tailEnd/>
          </a:ln>
          <a:effectLst/>
        </p:spPr>
        <p:txBody>
          <a:bodyPr>
            <a:spAutoFit/>
          </a:bodyPr>
          <a:lstStyle/>
          <a:p>
            <a:pPr algn="ctr">
              <a:spcBef>
                <a:spcPct val="50000"/>
              </a:spcBef>
            </a:pPr>
            <a:r>
              <a:rPr lang="es-MX" sz="2400" b="1" u="sng" dirty="0">
                <a:latin typeface="Arial" charset="0"/>
              </a:rPr>
              <a:t>Activación de las </a:t>
            </a:r>
            <a:r>
              <a:rPr lang="es-MX" sz="2400" b="1" u="sng" dirty="0" err="1">
                <a:latin typeface="Arial" charset="0"/>
              </a:rPr>
              <a:t>proenzimas</a:t>
            </a:r>
            <a:r>
              <a:rPr lang="es-MX" sz="2400" b="1" u="sng" dirty="0">
                <a:latin typeface="Arial" charset="0"/>
              </a:rPr>
              <a:t> del jugo pancreático</a:t>
            </a:r>
            <a:endParaRPr lang="es-ES" sz="2400" b="1" u="sng" dirty="0">
              <a:latin typeface="Arial" charset="0"/>
            </a:endParaRPr>
          </a:p>
        </p:txBody>
      </p:sp>
      <p:sp>
        <p:nvSpPr>
          <p:cNvPr id="37891" name="Text Box 3"/>
          <p:cNvSpPr txBox="1">
            <a:spLocks noChangeArrowheads="1"/>
          </p:cNvSpPr>
          <p:nvPr/>
        </p:nvSpPr>
        <p:spPr bwMode="auto">
          <a:xfrm>
            <a:off x="1214414" y="4286256"/>
            <a:ext cx="7500990" cy="2031325"/>
          </a:xfrm>
          <a:prstGeom prst="rect">
            <a:avLst/>
          </a:prstGeom>
          <a:noFill/>
          <a:ln w="9525">
            <a:noFill/>
            <a:miter lim="800000"/>
            <a:headEnd/>
            <a:tailEnd/>
          </a:ln>
          <a:effectLst/>
        </p:spPr>
        <p:txBody>
          <a:bodyPr wrap="square">
            <a:spAutoFit/>
          </a:bodyPr>
          <a:lstStyle/>
          <a:p>
            <a:pPr>
              <a:spcBef>
                <a:spcPct val="50000"/>
              </a:spcBef>
              <a:buFont typeface="Symbol" pitchFamily="18" charset="2"/>
              <a:buChar char="a"/>
            </a:pPr>
            <a:r>
              <a:rPr lang="es-MX" b="1" dirty="0" smtClean="0">
                <a:latin typeface="Arial" charset="0"/>
              </a:rPr>
              <a:t>1-4 </a:t>
            </a:r>
            <a:r>
              <a:rPr lang="es-MX" b="1" dirty="0">
                <a:latin typeface="Arial" charset="0"/>
              </a:rPr>
              <a:t>amilasa pancreática                 </a:t>
            </a:r>
            <a:r>
              <a:rPr lang="es-MX" b="1" dirty="0" smtClean="0">
                <a:latin typeface="Arial" charset="0"/>
              </a:rPr>
              <a:t>	</a:t>
            </a:r>
            <a:r>
              <a:rPr lang="es-MX" b="1" dirty="0" err="1" smtClean="0">
                <a:latin typeface="Arial" charset="0"/>
              </a:rPr>
              <a:t>Ribonucleasa</a:t>
            </a:r>
            <a:endParaRPr lang="es-MX" b="1" dirty="0">
              <a:latin typeface="Arial" charset="0"/>
            </a:endParaRPr>
          </a:p>
          <a:p>
            <a:pPr>
              <a:spcBef>
                <a:spcPct val="50000"/>
              </a:spcBef>
              <a:buFont typeface="Symbol" pitchFamily="18" charset="2"/>
              <a:buNone/>
            </a:pPr>
            <a:r>
              <a:rPr lang="es-MX" b="1" dirty="0">
                <a:latin typeface="Arial" charset="0"/>
              </a:rPr>
              <a:t>Lipasa pancreática                           </a:t>
            </a:r>
            <a:r>
              <a:rPr lang="es-MX" b="1" dirty="0" smtClean="0">
                <a:latin typeface="Arial" charset="0"/>
              </a:rPr>
              <a:t>	</a:t>
            </a:r>
            <a:r>
              <a:rPr lang="es-MX" b="1" dirty="0" err="1" smtClean="0">
                <a:latin typeface="Arial" charset="0"/>
              </a:rPr>
              <a:t>Nucleotidasa</a:t>
            </a:r>
            <a:endParaRPr lang="es-MX" b="1" dirty="0">
              <a:latin typeface="Arial" charset="0"/>
            </a:endParaRPr>
          </a:p>
          <a:p>
            <a:pPr>
              <a:spcBef>
                <a:spcPct val="50000"/>
              </a:spcBef>
              <a:buFont typeface="Symbol" pitchFamily="18" charset="2"/>
              <a:buNone/>
            </a:pPr>
            <a:r>
              <a:rPr lang="es-MX" b="1" dirty="0">
                <a:latin typeface="Arial" charset="0"/>
              </a:rPr>
              <a:t>Colesterol </a:t>
            </a:r>
            <a:r>
              <a:rPr lang="es-MX" b="1" dirty="0" err="1">
                <a:latin typeface="Arial" charset="0"/>
              </a:rPr>
              <a:t>estearasa</a:t>
            </a:r>
            <a:r>
              <a:rPr lang="es-MX" b="1" dirty="0">
                <a:latin typeface="Arial" charset="0"/>
              </a:rPr>
              <a:t>                      </a:t>
            </a:r>
            <a:r>
              <a:rPr lang="es-MX" b="1" dirty="0" smtClean="0">
                <a:latin typeface="Arial" charset="0"/>
              </a:rPr>
              <a:t>		</a:t>
            </a:r>
            <a:r>
              <a:rPr lang="es-MX" b="1" dirty="0" err="1" smtClean="0">
                <a:latin typeface="Arial" charset="0"/>
              </a:rPr>
              <a:t>Nucleosidasa</a:t>
            </a:r>
            <a:endParaRPr lang="es-MX" b="1" dirty="0">
              <a:latin typeface="Arial" charset="0"/>
            </a:endParaRPr>
          </a:p>
          <a:p>
            <a:pPr>
              <a:spcBef>
                <a:spcPct val="50000"/>
              </a:spcBef>
              <a:buFont typeface="Symbol" pitchFamily="18" charset="2"/>
              <a:buNone/>
            </a:pPr>
            <a:endParaRPr lang="es-MX" dirty="0">
              <a:solidFill>
                <a:srgbClr val="FF9933"/>
              </a:solidFill>
              <a:latin typeface="Arial" charset="0"/>
            </a:endParaRPr>
          </a:p>
          <a:p>
            <a:pPr>
              <a:spcBef>
                <a:spcPct val="50000"/>
              </a:spcBef>
              <a:buFont typeface="Symbol" pitchFamily="18" charset="2"/>
              <a:buNone/>
            </a:pPr>
            <a:r>
              <a:rPr lang="es-MX" b="1" dirty="0">
                <a:solidFill>
                  <a:srgbClr val="C00000"/>
                </a:solidFill>
                <a:latin typeface="Arial" charset="0"/>
              </a:rPr>
              <a:t>Se secretan de 600-1200 ml de jugo pancrático en 24 horas</a:t>
            </a:r>
          </a:p>
        </p:txBody>
      </p:sp>
      <p:sp>
        <p:nvSpPr>
          <p:cNvPr id="37895" name="AutoShape 7"/>
          <p:cNvSpPr>
            <a:spLocks noChangeArrowheads="1"/>
          </p:cNvSpPr>
          <p:nvPr/>
        </p:nvSpPr>
        <p:spPr bwMode="auto">
          <a:xfrm>
            <a:off x="1928794" y="2214554"/>
            <a:ext cx="2514600" cy="304800"/>
          </a:xfrm>
          <a:prstGeom prst="curvedUpArrow">
            <a:avLst>
              <a:gd name="adj1" fmla="val 80361"/>
              <a:gd name="adj2" fmla="val 330000"/>
              <a:gd name="adj3" fmla="val 33333"/>
            </a:avLst>
          </a:prstGeom>
          <a:solidFill>
            <a:schemeClr val="accent1"/>
          </a:solidFill>
          <a:ln w="9525">
            <a:solidFill>
              <a:schemeClr val="tx1"/>
            </a:solidFill>
            <a:miter lim="800000"/>
            <a:headEnd/>
            <a:tailEnd/>
          </a:ln>
          <a:effectLst/>
        </p:spPr>
        <p:txBody>
          <a:bodyPr wrap="none" anchor="ctr"/>
          <a:lstStyle/>
          <a:p>
            <a:endParaRPr lang="es-ES"/>
          </a:p>
        </p:txBody>
      </p:sp>
      <p:sp>
        <p:nvSpPr>
          <p:cNvPr id="37896" name="AutoShape 8"/>
          <p:cNvSpPr>
            <a:spLocks noChangeArrowheads="1"/>
          </p:cNvSpPr>
          <p:nvPr/>
        </p:nvSpPr>
        <p:spPr bwMode="auto">
          <a:xfrm>
            <a:off x="4629152" y="2285992"/>
            <a:ext cx="228600" cy="685800"/>
          </a:xfrm>
          <a:prstGeom prst="downArrow">
            <a:avLst>
              <a:gd name="adj1" fmla="val 50000"/>
              <a:gd name="adj2" fmla="val 75000"/>
            </a:avLst>
          </a:prstGeom>
          <a:solidFill>
            <a:schemeClr val="accent1"/>
          </a:solidFill>
          <a:ln w="9525">
            <a:solidFill>
              <a:schemeClr val="tx1"/>
            </a:solidFill>
            <a:miter lim="800000"/>
            <a:headEnd/>
            <a:tailEnd/>
          </a:ln>
          <a:effectLst/>
        </p:spPr>
        <p:txBody>
          <a:bodyPr wrap="none" anchor="ctr"/>
          <a:lstStyle/>
          <a:p>
            <a:endParaRPr lang="es-ES"/>
          </a:p>
        </p:txBody>
      </p:sp>
      <p:sp>
        <p:nvSpPr>
          <p:cNvPr id="9" name="8 CuadroTexto"/>
          <p:cNvSpPr txBox="1"/>
          <p:nvPr/>
        </p:nvSpPr>
        <p:spPr>
          <a:xfrm>
            <a:off x="1102529" y="1785926"/>
            <a:ext cx="1826397" cy="461665"/>
          </a:xfrm>
          <a:prstGeom prst="rect">
            <a:avLst/>
          </a:prstGeom>
          <a:noFill/>
        </p:spPr>
        <p:txBody>
          <a:bodyPr wrap="none" rtlCol="0">
            <a:spAutoFit/>
          </a:bodyPr>
          <a:lstStyle/>
          <a:p>
            <a:r>
              <a:rPr lang="es-ES" sz="2400" b="1" dirty="0" err="1" smtClean="0"/>
              <a:t>Tripsinógeno</a:t>
            </a:r>
            <a:endParaRPr lang="es-ES" sz="2400" b="1" dirty="0"/>
          </a:p>
        </p:txBody>
      </p:sp>
      <p:sp>
        <p:nvSpPr>
          <p:cNvPr id="10" name="9 CuadroTexto"/>
          <p:cNvSpPr txBox="1"/>
          <p:nvPr/>
        </p:nvSpPr>
        <p:spPr>
          <a:xfrm>
            <a:off x="4101056" y="1785926"/>
            <a:ext cx="1185324" cy="461665"/>
          </a:xfrm>
          <a:prstGeom prst="rect">
            <a:avLst/>
          </a:prstGeom>
          <a:noFill/>
        </p:spPr>
        <p:txBody>
          <a:bodyPr wrap="none" rtlCol="0">
            <a:spAutoFit/>
          </a:bodyPr>
          <a:lstStyle/>
          <a:p>
            <a:r>
              <a:rPr lang="es-ES" sz="2400" b="1" dirty="0" smtClean="0"/>
              <a:t>Tripsina</a:t>
            </a:r>
            <a:endParaRPr lang="es-ES" sz="2400" b="1" dirty="0"/>
          </a:p>
        </p:txBody>
      </p:sp>
      <p:sp>
        <p:nvSpPr>
          <p:cNvPr id="11" name="10 CuadroTexto"/>
          <p:cNvSpPr txBox="1"/>
          <p:nvPr/>
        </p:nvSpPr>
        <p:spPr>
          <a:xfrm>
            <a:off x="1852183" y="2500306"/>
            <a:ext cx="1862561" cy="307777"/>
          </a:xfrm>
          <a:prstGeom prst="rect">
            <a:avLst/>
          </a:prstGeom>
          <a:noFill/>
        </p:spPr>
        <p:txBody>
          <a:bodyPr wrap="none" rtlCol="0">
            <a:spAutoFit/>
          </a:bodyPr>
          <a:lstStyle/>
          <a:p>
            <a:r>
              <a:rPr lang="es-ES" sz="1400" dirty="0" smtClean="0"/>
              <a:t>Reacción </a:t>
            </a:r>
            <a:r>
              <a:rPr lang="es-ES" sz="1400" dirty="0" err="1" smtClean="0"/>
              <a:t>autocatalítica</a:t>
            </a:r>
            <a:endParaRPr lang="es-ES" sz="1400" dirty="0"/>
          </a:p>
        </p:txBody>
      </p:sp>
      <p:sp>
        <p:nvSpPr>
          <p:cNvPr id="13" name="12 CuadroTexto"/>
          <p:cNvSpPr txBox="1"/>
          <p:nvPr/>
        </p:nvSpPr>
        <p:spPr>
          <a:xfrm>
            <a:off x="2214545" y="2928934"/>
            <a:ext cx="2121093" cy="369332"/>
          </a:xfrm>
          <a:prstGeom prst="rect">
            <a:avLst/>
          </a:prstGeom>
          <a:noFill/>
        </p:spPr>
        <p:txBody>
          <a:bodyPr wrap="none" rtlCol="0">
            <a:spAutoFit/>
          </a:bodyPr>
          <a:lstStyle/>
          <a:p>
            <a:r>
              <a:rPr lang="es-MX" dirty="0" err="1" smtClean="0">
                <a:latin typeface="Arial" charset="0"/>
              </a:rPr>
              <a:t>Quimotripsinógeno</a:t>
            </a:r>
            <a:endParaRPr lang="es-ES" dirty="0"/>
          </a:p>
        </p:txBody>
      </p:sp>
      <p:sp>
        <p:nvSpPr>
          <p:cNvPr id="14" name="13 CuadroTexto"/>
          <p:cNvSpPr txBox="1"/>
          <p:nvPr/>
        </p:nvSpPr>
        <p:spPr>
          <a:xfrm>
            <a:off x="5072065" y="2988230"/>
            <a:ext cx="1608133" cy="369332"/>
          </a:xfrm>
          <a:prstGeom prst="rect">
            <a:avLst/>
          </a:prstGeom>
          <a:noFill/>
        </p:spPr>
        <p:txBody>
          <a:bodyPr wrap="none" rtlCol="0">
            <a:spAutoFit/>
          </a:bodyPr>
          <a:lstStyle/>
          <a:p>
            <a:r>
              <a:rPr lang="es-ES" dirty="0" err="1" smtClean="0">
                <a:latin typeface="Arial" charset="0"/>
              </a:rPr>
              <a:t>Quimotripsina</a:t>
            </a:r>
            <a:endParaRPr lang="es-ES" dirty="0" smtClean="0">
              <a:latin typeface="Arial" charset="0"/>
            </a:endParaRPr>
          </a:p>
        </p:txBody>
      </p:sp>
      <p:sp>
        <p:nvSpPr>
          <p:cNvPr id="15" name="14 Flecha derecha"/>
          <p:cNvSpPr/>
          <p:nvPr/>
        </p:nvSpPr>
        <p:spPr>
          <a:xfrm>
            <a:off x="4460627" y="3071810"/>
            <a:ext cx="540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1428728" y="3286124"/>
            <a:ext cx="3000395" cy="369332"/>
          </a:xfrm>
          <a:prstGeom prst="rect">
            <a:avLst/>
          </a:prstGeom>
          <a:noFill/>
        </p:spPr>
        <p:txBody>
          <a:bodyPr wrap="square" rtlCol="0">
            <a:spAutoFit/>
          </a:bodyPr>
          <a:lstStyle/>
          <a:p>
            <a:r>
              <a:rPr lang="es-MX" dirty="0" err="1" smtClean="0">
                <a:latin typeface="Arial" charset="0"/>
              </a:rPr>
              <a:t>Procarboxipeptidasas</a:t>
            </a:r>
            <a:r>
              <a:rPr lang="es-MX" dirty="0" smtClean="0">
                <a:latin typeface="Arial" charset="0"/>
              </a:rPr>
              <a:t> A y B</a:t>
            </a:r>
            <a:endParaRPr lang="es-ES" dirty="0" smtClean="0">
              <a:latin typeface="Arial" charset="0"/>
            </a:endParaRPr>
          </a:p>
        </p:txBody>
      </p:sp>
      <p:sp>
        <p:nvSpPr>
          <p:cNvPr id="17" name="16 CuadroTexto"/>
          <p:cNvSpPr txBox="1"/>
          <p:nvPr/>
        </p:nvSpPr>
        <p:spPr>
          <a:xfrm>
            <a:off x="5072065" y="3286124"/>
            <a:ext cx="2685479" cy="369332"/>
          </a:xfrm>
          <a:prstGeom prst="rect">
            <a:avLst/>
          </a:prstGeom>
          <a:noFill/>
        </p:spPr>
        <p:txBody>
          <a:bodyPr wrap="none" rtlCol="0">
            <a:spAutoFit/>
          </a:bodyPr>
          <a:lstStyle/>
          <a:p>
            <a:r>
              <a:rPr lang="es-MX" dirty="0" err="1" smtClean="0">
                <a:latin typeface="Arial" charset="0"/>
              </a:rPr>
              <a:t>Carboxipeptidasas</a:t>
            </a:r>
            <a:r>
              <a:rPr lang="es-MX" dirty="0" smtClean="0">
                <a:latin typeface="Arial" charset="0"/>
              </a:rPr>
              <a:t> A y B</a:t>
            </a:r>
            <a:endParaRPr lang="es-ES" dirty="0" smtClean="0">
              <a:latin typeface="Arial" charset="0"/>
            </a:endParaRPr>
          </a:p>
        </p:txBody>
      </p:sp>
      <p:sp>
        <p:nvSpPr>
          <p:cNvPr id="18" name="17 Flecha derecha"/>
          <p:cNvSpPr/>
          <p:nvPr/>
        </p:nvSpPr>
        <p:spPr>
          <a:xfrm>
            <a:off x="4460627" y="3357562"/>
            <a:ext cx="540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2839321" y="3571876"/>
            <a:ext cx="1518364" cy="369332"/>
          </a:xfrm>
          <a:prstGeom prst="rect">
            <a:avLst/>
          </a:prstGeom>
          <a:noFill/>
        </p:spPr>
        <p:txBody>
          <a:bodyPr wrap="none" rtlCol="0">
            <a:spAutoFit/>
          </a:bodyPr>
          <a:lstStyle/>
          <a:p>
            <a:r>
              <a:rPr lang="es-ES" dirty="0" err="1" smtClean="0">
                <a:latin typeface="Arial" charset="0"/>
              </a:rPr>
              <a:t>Proelastasas</a:t>
            </a:r>
            <a:endParaRPr lang="es-ES" dirty="0" smtClean="0">
              <a:latin typeface="Arial" charset="0"/>
            </a:endParaRPr>
          </a:p>
        </p:txBody>
      </p:sp>
      <p:sp>
        <p:nvSpPr>
          <p:cNvPr id="20" name="19 CuadroTexto"/>
          <p:cNvSpPr txBox="1"/>
          <p:nvPr/>
        </p:nvSpPr>
        <p:spPr>
          <a:xfrm>
            <a:off x="5072065" y="3559734"/>
            <a:ext cx="1184940" cy="369332"/>
          </a:xfrm>
          <a:prstGeom prst="rect">
            <a:avLst/>
          </a:prstGeom>
          <a:noFill/>
        </p:spPr>
        <p:txBody>
          <a:bodyPr wrap="none" rtlCol="0">
            <a:spAutoFit/>
          </a:bodyPr>
          <a:lstStyle/>
          <a:p>
            <a:r>
              <a:rPr lang="es-ES" dirty="0" err="1" smtClean="0">
                <a:latin typeface="Arial" charset="0"/>
              </a:rPr>
              <a:t>Elastasas</a:t>
            </a:r>
            <a:endParaRPr lang="es-ES" dirty="0" smtClean="0">
              <a:latin typeface="Arial" charset="0"/>
            </a:endParaRPr>
          </a:p>
        </p:txBody>
      </p:sp>
      <p:sp>
        <p:nvSpPr>
          <p:cNvPr id="21" name="20 Flecha derecha"/>
          <p:cNvSpPr/>
          <p:nvPr/>
        </p:nvSpPr>
        <p:spPr>
          <a:xfrm>
            <a:off x="4460627" y="3677628"/>
            <a:ext cx="540000" cy="18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286116" y="404813"/>
            <a:ext cx="5143536" cy="523220"/>
          </a:xfrm>
          <a:prstGeom prst="rect">
            <a:avLst/>
          </a:prstGeom>
          <a:solidFill>
            <a:schemeClr val="hlink"/>
          </a:solidFill>
          <a:ln w="9525">
            <a:miter lim="800000"/>
            <a:headEnd/>
            <a:tailEnd/>
          </a:ln>
          <a:scene3d>
            <a:camera prst="legacyObliqueTopRight"/>
            <a:lightRig rig="legacyFlat1" dir="t"/>
          </a:scene3d>
          <a:sp3d extrusionH="887400" prstMaterial="legacyMatte">
            <a:bevelT w="13500" h="13500" prst="angle"/>
            <a:bevelB w="13500" h="13500" prst="angle"/>
            <a:extrusionClr>
              <a:schemeClr val="hlink"/>
            </a:extrusionClr>
          </a:sp3d>
        </p:spPr>
        <p:txBody>
          <a:bodyPr wrap="square">
            <a:spAutoFit/>
            <a:flatTx/>
          </a:bodyPr>
          <a:lstStyle/>
          <a:p>
            <a:pPr algn="ctr"/>
            <a:r>
              <a:rPr lang="es-ES" sz="2800" b="1" dirty="0">
                <a:solidFill>
                  <a:schemeClr val="bg1"/>
                </a:solidFill>
              </a:rPr>
              <a:t>Secreción pancreática</a:t>
            </a:r>
          </a:p>
        </p:txBody>
      </p:sp>
      <p:sp>
        <p:nvSpPr>
          <p:cNvPr id="40963" name="Text Box 5" descr="White marble"/>
          <p:cNvSpPr txBox="1">
            <a:spLocks noChangeArrowheads="1"/>
          </p:cNvSpPr>
          <p:nvPr/>
        </p:nvSpPr>
        <p:spPr bwMode="auto">
          <a:xfrm>
            <a:off x="323850" y="2420938"/>
            <a:ext cx="1225550" cy="366712"/>
          </a:xfrm>
          <a:prstGeom prst="rect">
            <a:avLst/>
          </a:prstGeom>
          <a:blipFill dpi="0" rotWithShape="1">
            <a:blip r:embed="rId2"/>
            <a:srcRect/>
            <a:tile tx="0" ty="0" sx="100000" sy="100000" flip="none" algn="tl"/>
          </a:blipFill>
          <a:ln w="9525">
            <a:miter lim="800000"/>
            <a:headEnd/>
            <a:tailEnd/>
          </a:ln>
          <a:scene3d>
            <a:camera prst="legacyObliqueTopRight"/>
            <a:lightRig rig="legacyFlat1" dir="t"/>
          </a:scene3d>
          <a:sp3d extrusionH="430200" prstMaterial="legacyMatte">
            <a:bevelT w="13500" h="13500" prst="angle"/>
            <a:bevelB w="13500" h="13500" prst="angle"/>
            <a:extrusionClr>
              <a:srgbClr val="FFFFFF"/>
            </a:extrusionClr>
          </a:sp3d>
        </p:spPr>
        <p:txBody>
          <a:bodyPr wrap="none">
            <a:spAutoFit/>
            <a:flatTx/>
          </a:bodyPr>
          <a:lstStyle/>
          <a:p>
            <a:r>
              <a:rPr lang="es-ES" b="1">
                <a:solidFill>
                  <a:srgbClr val="000000"/>
                </a:solidFill>
              </a:rPr>
              <a:t>Proteínas</a:t>
            </a:r>
          </a:p>
        </p:txBody>
      </p:sp>
      <p:sp>
        <p:nvSpPr>
          <p:cNvPr id="40964" name="Text Box 6" descr="Parchment"/>
          <p:cNvSpPr txBox="1">
            <a:spLocks noChangeArrowheads="1"/>
          </p:cNvSpPr>
          <p:nvPr/>
        </p:nvSpPr>
        <p:spPr bwMode="auto">
          <a:xfrm>
            <a:off x="2843213" y="2414588"/>
            <a:ext cx="1746250" cy="366712"/>
          </a:xfrm>
          <a:prstGeom prst="rect">
            <a:avLst/>
          </a:prstGeom>
          <a:blipFill dpi="0" rotWithShape="1">
            <a:blip r:embed="rId3"/>
            <a:srcRect/>
            <a:tile tx="0" ty="0" sx="100000" sy="100000" flip="none" algn="tl"/>
          </a:blipFill>
          <a:ln w="9525">
            <a:miter lim="800000"/>
            <a:headEnd/>
            <a:tailEnd/>
          </a:ln>
          <a:scene3d>
            <a:camera prst="legacyObliqueTopRight"/>
            <a:lightRig rig="legacyFlat1" dir="t"/>
          </a:scene3d>
          <a:sp3d extrusionH="430200" prstMaterial="legacyMatte">
            <a:bevelT w="13500" h="13500" prst="angle"/>
            <a:bevelB w="13500" h="13500" prst="angle"/>
            <a:extrusionClr>
              <a:srgbClr val="FFFFCC"/>
            </a:extrusionClr>
          </a:sp3d>
        </p:spPr>
        <p:txBody>
          <a:bodyPr wrap="none">
            <a:spAutoFit/>
            <a:flatTx/>
          </a:bodyPr>
          <a:lstStyle/>
          <a:p>
            <a:r>
              <a:rPr lang="es-ES" b="1">
                <a:solidFill>
                  <a:srgbClr val="000000"/>
                </a:solidFill>
              </a:rPr>
              <a:t>Carbohidratos</a:t>
            </a:r>
          </a:p>
        </p:txBody>
      </p:sp>
      <p:sp>
        <p:nvSpPr>
          <p:cNvPr id="40965" name="Text Box 7" descr="Papyrus"/>
          <p:cNvSpPr txBox="1">
            <a:spLocks noChangeArrowheads="1"/>
          </p:cNvSpPr>
          <p:nvPr/>
        </p:nvSpPr>
        <p:spPr bwMode="auto">
          <a:xfrm>
            <a:off x="5522913" y="2414588"/>
            <a:ext cx="958850" cy="366712"/>
          </a:xfrm>
          <a:prstGeom prst="rect">
            <a:avLst/>
          </a:prstGeom>
          <a:blipFill dpi="0" rotWithShape="1">
            <a:blip r:embed="rId4"/>
            <a:srcRect/>
            <a:tile tx="0" ty="0" sx="100000" sy="100000" flip="none" algn="tl"/>
          </a:blipFill>
          <a:ln w="9525">
            <a:miter lim="800000"/>
            <a:headEnd/>
            <a:tailEnd/>
          </a:ln>
          <a:scene3d>
            <a:camera prst="legacyObliqueTopRight"/>
            <a:lightRig rig="legacyFlat1" dir="t"/>
          </a:scene3d>
          <a:sp3d extrusionH="430200" prstMaterial="legacyMatte">
            <a:bevelT w="13500" h="13500" prst="angle"/>
            <a:bevelB w="13500" h="13500" prst="angle"/>
            <a:extrusionClr>
              <a:srgbClr val="FFCC99"/>
            </a:extrusionClr>
          </a:sp3d>
        </p:spPr>
        <p:txBody>
          <a:bodyPr wrap="none">
            <a:spAutoFit/>
            <a:flatTx/>
          </a:bodyPr>
          <a:lstStyle/>
          <a:p>
            <a:r>
              <a:rPr lang="es-ES" b="1">
                <a:solidFill>
                  <a:srgbClr val="000000"/>
                </a:solidFill>
              </a:rPr>
              <a:t>Grasas</a:t>
            </a:r>
          </a:p>
        </p:txBody>
      </p:sp>
      <p:sp>
        <p:nvSpPr>
          <p:cNvPr id="40966" name="Text Box 8" descr="Bouquet"/>
          <p:cNvSpPr txBox="1">
            <a:spLocks noChangeArrowheads="1"/>
          </p:cNvSpPr>
          <p:nvPr/>
        </p:nvSpPr>
        <p:spPr bwMode="auto">
          <a:xfrm>
            <a:off x="7288213" y="2349500"/>
            <a:ext cx="1517650" cy="366713"/>
          </a:xfrm>
          <a:prstGeom prst="rect">
            <a:avLst/>
          </a:prstGeom>
          <a:blipFill dpi="0" rotWithShape="1">
            <a:blip r:embed="rId5"/>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CCCCFF"/>
            </a:extrusionClr>
          </a:sp3d>
        </p:spPr>
        <p:txBody>
          <a:bodyPr wrap="none">
            <a:spAutoFit/>
            <a:flatTx/>
          </a:bodyPr>
          <a:lstStyle/>
          <a:p>
            <a:r>
              <a:rPr lang="es-ES" b="1">
                <a:solidFill>
                  <a:srgbClr val="000000"/>
                </a:solidFill>
              </a:rPr>
              <a:t>Bicarbonato</a:t>
            </a:r>
          </a:p>
        </p:txBody>
      </p:sp>
      <p:sp>
        <p:nvSpPr>
          <p:cNvPr id="40967" name="Text Box 9"/>
          <p:cNvSpPr txBox="1">
            <a:spLocks noChangeArrowheads="1"/>
          </p:cNvSpPr>
          <p:nvPr/>
        </p:nvSpPr>
        <p:spPr bwMode="auto">
          <a:xfrm>
            <a:off x="480992" y="3068638"/>
            <a:ext cx="1162050" cy="366712"/>
          </a:xfrm>
          <a:prstGeom prst="rect">
            <a:avLst/>
          </a:prstGeom>
          <a:noFill/>
          <a:ln w="9525">
            <a:noFill/>
            <a:miter lim="800000"/>
            <a:headEnd/>
            <a:tailEnd/>
          </a:ln>
        </p:spPr>
        <p:txBody>
          <a:bodyPr wrap="none">
            <a:spAutoFit/>
          </a:bodyPr>
          <a:lstStyle/>
          <a:p>
            <a:r>
              <a:rPr lang="es-ES" dirty="0"/>
              <a:t>Proteínas</a:t>
            </a:r>
          </a:p>
        </p:txBody>
      </p:sp>
      <p:sp>
        <p:nvSpPr>
          <p:cNvPr id="40968" name="Text Box 10"/>
          <p:cNvSpPr txBox="1">
            <a:spLocks noChangeArrowheads="1"/>
          </p:cNvSpPr>
          <p:nvPr/>
        </p:nvSpPr>
        <p:spPr bwMode="auto">
          <a:xfrm>
            <a:off x="428606" y="4673600"/>
            <a:ext cx="1347613" cy="369332"/>
          </a:xfrm>
          <a:prstGeom prst="rect">
            <a:avLst/>
          </a:prstGeom>
          <a:noFill/>
          <a:ln w="9525">
            <a:noFill/>
            <a:miter lim="800000"/>
            <a:headEnd/>
            <a:tailEnd/>
          </a:ln>
        </p:spPr>
        <p:txBody>
          <a:bodyPr wrap="none">
            <a:spAutoFit/>
          </a:bodyPr>
          <a:lstStyle/>
          <a:p>
            <a:r>
              <a:rPr lang="es-ES" dirty="0" err="1" smtClean="0"/>
              <a:t>Polipéptidos</a:t>
            </a:r>
            <a:endParaRPr lang="es-ES" dirty="0"/>
          </a:p>
        </p:txBody>
      </p:sp>
      <p:sp>
        <p:nvSpPr>
          <p:cNvPr id="40969" name="Text Box 11"/>
          <p:cNvSpPr txBox="1">
            <a:spLocks noChangeArrowheads="1"/>
          </p:cNvSpPr>
          <p:nvPr/>
        </p:nvSpPr>
        <p:spPr bwMode="auto">
          <a:xfrm>
            <a:off x="214282" y="5608638"/>
            <a:ext cx="1492250" cy="366712"/>
          </a:xfrm>
          <a:prstGeom prst="rect">
            <a:avLst/>
          </a:prstGeom>
          <a:noFill/>
          <a:ln w="9525">
            <a:noFill/>
            <a:miter lim="800000"/>
            <a:headEnd/>
            <a:tailEnd/>
          </a:ln>
        </p:spPr>
        <p:txBody>
          <a:bodyPr wrap="none">
            <a:spAutoFit/>
          </a:bodyPr>
          <a:lstStyle/>
          <a:p>
            <a:r>
              <a:rPr lang="es-ES" dirty="0"/>
              <a:t>Aminoácidos</a:t>
            </a:r>
          </a:p>
        </p:txBody>
      </p:sp>
      <p:sp>
        <p:nvSpPr>
          <p:cNvPr id="40970" name="Text Box 12"/>
          <p:cNvSpPr txBox="1">
            <a:spLocks noChangeArrowheads="1"/>
          </p:cNvSpPr>
          <p:nvPr/>
        </p:nvSpPr>
        <p:spPr bwMode="auto">
          <a:xfrm>
            <a:off x="1049324" y="3716338"/>
            <a:ext cx="1593850" cy="641350"/>
          </a:xfrm>
          <a:prstGeom prst="rect">
            <a:avLst/>
          </a:prstGeom>
          <a:noFill/>
          <a:ln w="9525">
            <a:noFill/>
            <a:miter lim="800000"/>
            <a:headEnd/>
            <a:tailEnd/>
          </a:ln>
        </p:spPr>
        <p:txBody>
          <a:bodyPr wrap="none">
            <a:spAutoFit/>
          </a:bodyPr>
          <a:lstStyle/>
          <a:p>
            <a:r>
              <a:rPr lang="es-ES" dirty="0"/>
              <a:t>Tripsina</a:t>
            </a:r>
          </a:p>
          <a:p>
            <a:r>
              <a:rPr lang="es-ES" dirty="0" err="1"/>
              <a:t>quimiotripsina</a:t>
            </a:r>
            <a:endParaRPr lang="es-ES" dirty="0"/>
          </a:p>
        </p:txBody>
      </p:sp>
      <p:sp>
        <p:nvSpPr>
          <p:cNvPr id="40971" name="Text Box 13"/>
          <p:cNvSpPr txBox="1">
            <a:spLocks noChangeArrowheads="1"/>
          </p:cNvSpPr>
          <p:nvPr/>
        </p:nvSpPr>
        <p:spPr bwMode="auto">
          <a:xfrm>
            <a:off x="1028149" y="5105400"/>
            <a:ext cx="1900777" cy="369332"/>
          </a:xfrm>
          <a:prstGeom prst="rect">
            <a:avLst/>
          </a:prstGeom>
          <a:noFill/>
          <a:ln w="9525">
            <a:noFill/>
            <a:miter lim="800000"/>
            <a:headEnd/>
            <a:tailEnd/>
          </a:ln>
        </p:spPr>
        <p:txBody>
          <a:bodyPr wrap="none">
            <a:spAutoFit/>
          </a:bodyPr>
          <a:lstStyle/>
          <a:p>
            <a:r>
              <a:rPr lang="es-ES" dirty="0" err="1"/>
              <a:t>Carboxipeptidasas</a:t>
            </a:r>
            <a:endParaRPr lang="es-ES" dirty="0"/>
          </a:p>
        </p:txBody>
      </p:sp>
      <p:sp>
        <p:nvSpPr>
          <p:cNvPr id="40972" name="Line 14"/>
          <p:cNvSpPr>
            <a:spLocks noChangeShapeType="1"/>
          </p:cNvSpPr>
          <p:nvPr/>
        </p:nvSpPr>
        <p:spPr bwMode="auto">
          <a:xfrm>
            <a:off x="1000100" y="3500438"/>
            <a:ext cx="0" cy="1081087"/>
          </a:xfrm>
          <a:prstGeom prst="line">
            <a:avLst/>
          </a:prstGeom>
          <a:noFill/>
          <a:ln w="9525">
            <a:solidFill>
              <a:schemeClr val="tx1"/>
            </a:solidFill>
            <a:round/>
            <a:headEnd/>
            <a:tailEnd type="triangle" w="med" len="med"/>
          </a:ln>
        </p:spPr>
        <p:txBody>
          <a:bodyPr/>
          <a:lstStyle/>
          <a:p>
            <a:endParaRPr lang="es-ES"/>
          </a:p>
        </p:txBody>
      </p:sp>
      <p:sp>
        <p:nvSpPr>
          <p:cNvPr id="40973" name="Line 15"/>
          <p:cNvSpPr>
            <a:spLocks noChangeShapeType="1"/>
          </p:cNvSpPr>
          <p:nvPr/>
        </p:nvSpPr>
        <p:spPr bwMode="auto">
          <a:xfrm>
            <a:off x="1000100" y="5084763"/>
            <a:ext cx="0" cy="576262"/>
          </a:xfrm>
          <a:prstGeom prst="line">
            <a:avLst/>
          </a:prstGeom>
          <a:noFill/>
          <a:ln w="9525">
            <a:solidFill>
              <a:schemeClr val="tx1"/>
            </a:solidFill>
            <a:round/>
            <a:headEnd/>
            <a:tailEnd type="triangle" w="med" len="med"/>
          </a:ln>
        </p:spPr>
        <p:txBody>
          <a:bodyPr/>
          <a:lstStyle/>
          <a:p>
            <a:endParaRPr lang="es-ES"/>
          </a:p>
        </p:txBody>
      </p:sp>
      <p:sp>
        <p:nvSpPr>
          <p:cNvPr id="40974" name="Text Box 16"/>
          <p:cNvSpPr txBox="1">
            <a:spLocks noChangeArrowheads="1"/>
          </p:cNvSpPr>
          <p:nvPr/>
        </p:nvSpPr>
        <p:spPr bwMode="auto">
          <a:xfrm>
            <a:off x="1197748" y="5857875"/>
            <a:ext cx="2302682" cy="923330"/>
          </a:xfrm>
          <a:prstGeom prst="rect">
            <a:avLst/>
          </a:prstGeom>
          <a:noFill/>
          <a:ln w="9525">
            <a:noFill/>
            <a:miter lim="800000"/>
            <a:headEnd/>
            <a:tailEnd/>
          </a:ln>
        </p:spPr>
        <p:txBody>
          <a:bodyPr wrap="none">
            <a:spAutoFit/>
          </a:bodyPr>
          <a:lstStyle/>
          <a:p>
            <a:r>
              <a:rPr lang="es-ES" dirty="0" err="1"/>
              <a:t>Elastasas</a:t>
            </a:r>
            <a:endParaRPr lang="es-ES" dirty="0"/>
          </a:p>
          <a:p>
            <a:r>
              <a:rPr lang="es-ES" dirty="0"/>
              <a:t>Nucleasas</a:t>
            </a:r>
          </a:p>
          <a:p>
            <a:r>
              <a:rPr lang="es-ES" dirty="0"/>
              <a:t>Inhibidor de la tripsina</a:t>
            </a:r>
          </a:p>
        </p:txBody>
      </p:sp>
      <p:sp>
        <p:nvSpPr>
          <p:cNvPr id="40975" name="Text Box 17"/>
          <p:cNvSpPr txBox="1">
            <a:spLocks noChangeArrowheads="1"/>
          </p:cNvSpPr>
          <p:nvPr/>
        </p:nvSpPr>
        <p:spPr bwMode="auto">
          <a:xfrm>
            <a:off x="2967038" y="3016250"/>
            <a:ext cx="1250950" cy="641350"/>
          </a:xfrm>
          <a:prstGeom prst="rect">
            <a:avLst/>
          </a:prstGeom>
          <a:noFill/>
          <a:ln w="9525">
            <a:noFill/>
            <a:miter lim="800000"/>
            <a:headEnd/>
            <a:tailEnd/>
          </a:ln>
        </p:spPr>
        <p:txBody>
          <a:bodyPr wrap="none">
            <a:spAutoFit/>
          </a:bodyPr>
          <a:lstStyle/>
          <a:p>
            <a:r>
              <a:rPr lang="es-ES"/>
              <a:t>Almidones</a:t>
            </a:r>
          </a:p>
          <a:p>
            <a:r>
              <a:rPr lang="es-ES"/>
              <a:t>glucógeno</a:t>
            </a:r>
          </a:p>
        </p:txBody>
      </p:sp>
      <p:sp>
        <p:nvSpPr>
          <p:cNvPr id="40976" name="Text Box 18"/>
          <p:cNvSpPr txBox="1">
            <a:spLocks noChangeArrowheads="1"/>
          </p:cNvSpPr>
          <p:nvPr/>
        </p:nvSpPr>
        <p:spPr bwMode="auto">
          <a:xfrm>
            <a:off x="2967038" y="4529138"/>
            <a:ext cx="1428750" cy="641350"/>
          </a:xfrm>
          <a:prstGeom prst="rect">
            <a:avLst/>
          </a:prstGeom>
          <a:noFill/>
          <a:ln w="9525">
            <a:noFill/>
            <a:miter lim="800000"/>
            <a:headEnd/>
            <a:tailEnd/>
          </a:ln>
        </p:spPr>
        <p:txBody>
          <a:bodyPr wrap="none">
            <a:spAutoFit/>
          </a:bodyPr>
          <a:lstStyle/>
          <a:p>
            <a:r>
              <a:rPr lang="es-ES"/>
              <a:t>Disacáridos</a:t>
            </a:r>
          </a:p>
          <a:p>
            <a:r>
              <a:rPr lang="es-ES"/>
              <a:t>Trisacáridos</a:t>
            </a:r>
          </a:p>
        </p:txBody>
      </p:sp>
      <p:sp>
        <p:nvSpPr>
          <p:cNvPr id="40977" name="Line 19"/>
          <p:cNvSpPr>
            <a:spLocks noChangeShapeType="1"/>
          </p:cNvSpPr>
          <p:nvPr/>
        </p:nvSpPr>
        <p:spPr bwMode="auto">
          <a:xfrm>
            <a:off x="3500430" y="3716338"/>
            <a:ext cx="0" cy="720725"/>
          </a:xfrm>
          <a:prstGeom prst="line">
            <a:avLst/>
          </a:prstGeom>
          <a:noFill/>
          <a:ln w="9525">
            <a:solidFill>
              <a:schemeClr val="tx1"/>
            </a:solidFill>
            <a:round/>
            <a:headEnd/>
            <a:tailEnd type="triangle" w="med" len="med"/>
          </a:ln>
        </p:spPr>
        <p:txBody>
          <a:bodyPr/>
          <a:lstStyle/>
          <a:p>
            <a:endParaRPr lang="es-ES"/>
          </a:p>
        </p:txBody>
      </p:sp>
      <p:sp>
        <p:nvSpPr>
          <p:cNvPr id="40978" name="Text Box 20"/>
          <p:cNvSpPr txBox="1">
            <a:spLocks noChangeArrowheads="1"/>
          </p:cNvSpPr>
          <p:nvPr/>
        </p:nvSpPr>
        <p:spPr bwMode="auto">
          <a:xfrm>
            <a:off x="5200650" y="3016250"/>
            <a:ext cx="1746250" cy="366713"/>
          </a:xfrm>
          <a:prstGeom prst="rect">
            <a:avLst/>
          </a:prstGeom>
          <a:noFill/>
          <a:ln w="9525">
            <a:noFill/>
            <a:miter lim="800000"/>
            <a:headEnd/>
            <a:tailEnd/>
          </a:ln>
        </p:spPr>
        <p:txBody>
          <a:bodyPr wrap="none">
            <a:spAutoFit/>
          </a:bodyPr>
          <a:lstStyle/>
          <a:p>
            <a:r>
              <a:rPr lang="es-ES"/>
              <a:t>Grasas neutras</a:t>
            </a:r>
          </a:p>
        </p:txBody>
      </p:sp>
      <p:sp>
        <p:nvSpPr>
          <p:cNvPr id="40979" name="Text Box 21"/>
          <p:cNvSpPr txBox="1">
            <a:spLocks noChangeArrowheads="1"/>
          </p:cNvSpPr>
          <p:nvPr/>
        </p:nvSpPr>
        <p:spPr bwMode="auto">
          <a:xfrm>
            <a:off x="5143504" y="4516438"/>
            <a:ext cx="1694695" cy="646331"/>
          </a:xfrm>
          <a:prstGeom prst="rect">
            <a:avLst/>
          </a:prstGeom>
          <a:noFill/>
          <a:ln w="9525">
            <a:noFill/>
            <a:miter lim="800000"/>
            <a:headEnd/>
            <a:tailEnd/>
          </a:ln>
        </p:spPr>
        <p:txBody>
          <a:bodyPr wrap="none">
            <a:spAutoFit/>
          </a:bodyPr>
          <a:lstStyle/>
          <a:p>
            <a:r>
              <a:rPr lang="es-ES" dirty="0" smtClean="0"/>
              <a:t>Ácidos </a:t>
            </a:r>
            <a:r>
              <a:rPr lang="es-ES" dirty="0"/>
              <a:t>grasos</a:t>
            </a:r>
          </a:p>
          <a:p>
            <a:r>
              <a:rPr lang="es-ES" dirty="0" err="1" smtClean="0"/>
              <a:t>Monoglicéridos</a:t>
            </a:r>
            <a:endParaRPr lang="es-ES" dirty="0"/>
          </a:p>
        </p:txBody>
      </p:sp>
      <p:sp>
        <p:nvSpPr>
          <p:cNvPr id="40980" name="Line 22"/>
          <p:cNvSpPr>
            <a:spLocks noChangeShapeType="1"/>
          </p:cNvSpPr>
          <p:nvPr/>
        </p:nvSpPr>
        <p:spPr bwMode="auto">
          <a:xfrm>
            <a:off x="6000760" y="3500438"/>
            <a:ext cx="0" cy="865187"/>
          </a:xfrm>
          <a:prstGeom prst="line">
            <a:avLst/>
          </a:prstGeom>
          <a:noFill/>
          <a:ln w="9525">
            <a:solidFill>
              <a:schemeClr val="tx1"/>
            </a:solidFill>
            <a:round/>
            <a:headEnd/>
            <a:tailEnd type="triangle" w="med" len="med"/>
          </a:ln>
        </p:spPr>
        <p:txBody>
          <a:bodyPr/>
          <a:lstStyle/>
          <a:p>
            <a:endParaRPr lang="es-ES"/>
          </a:p>
        </p:txBody>
      </p:sp>
      <p:sp>
        <p:nvSpPr>
          <p:cNvPr id="40981" name="Text Box 23"/>
          <p:cNvSpPr txBox="1">
            <a:spLocks noChangeArrowheads="1"/>
          </p:cNvSpPr>
          <p:nvPr/>
        </p:nvSpPr>
        <p:spPr bwMode="auto">
          <a:xfrm>
            <a:off x="3581721" y="3881438"/>
            <a:ext cx="918841" cy="369332"/>
          </a:xfrm>
          <a:prstGeom prst="rect">
            <a:avLst/>
          </a:prstGeom>
          <a:noFill/>
          <a:ln w="9525">
            <a:noFill/>
            <a:miter lim="800000"/>
            <a:headEnd/>
            <a:tailEnd/>
          </a:ln>
        </p:spPr>
        <p:txBody>
          <a:bodyPr wrap="none">
            <a:spAutoFit/>
          </a:bodyPr>
          <a:lstStyle/>
          <a:p>
            <a:r>
              <a:rPr lang="es-ES" dirty="0"/>
              <a:t>Amilasa</a:t>
            </a:r>
          </a:p>
        </p:txBody>
      </p:sp>
      <p:sp>
        <p:nvSpPr>
          <p:cNvPr id="40982" name="Text Box 24"/>
          <p:cNvSpPr txBox="1">
            <a:spLocks noChangeArrowheads="1"/>
          </p:cNvSpPr>
          <p:nvPr/>
        </p:nvSpPr>
        <p:spPr bwMode="auto">
          <a:xfrm>
            <a:off x="6257110" y="3429000"/>
            <a:ext cx="1958228" cy="923330"/>
          </a:xfrm>
          <a:prstGeom prst="rect">
            <a:avLst/>
          </a:prstGeom>
          <a:noFill/>
          <a:ln w="9525">
            <a:noFill/>
            <a:miter lim="800000"/>
            <a:headEnd/>
            <a:tailEnd/>
          </a:ln>
        </p:spPr>
        <p:txBody>
          <a:bodyPr wrap="none">
            <a:spAutoFit/>
          </a:bodyPr>
          <a:lstStyle/>
          <a:p>
            <a:r>
              <a:rPr lang="es-ES" dirty="0"/>
              <a:t>Colesterol </a:t>
            </a:r>
            <a:r>
              <a:rPr lang="es-ES" dirty="0" err="1"/>
              <a:t>esterasa</a:t>
            </a:r>
            <a:endParaRPr lang="es-ES" dirty="0"/>
          </a:p>
          <a:p>
            <a:r>
              <a:rPr lang="es-ES" dirty="0"/>
              <a:t>Lipasa</a:t>
            </a:r>
          </a:p>
          <a:p>
            <a:r>
              <a:rPr lang="es-ES" dirty="0" err="1"/>
              <a:t>fosfolipasas</a:t>
            </a:r>
            <a:endParaRPr lang="es-ES" dirty="0"/>
          </a:p>
        </p:txBody>
      </p:sp>
      <p:sp>
        <p:nvSpPr>
          <p:cNvPr id="40983" name="Text Box 26"/>
          <p:cNvSpPr txBox="1">
            <a:spLocks noChangeArrowheads="1"/>
          </p:cNvSpPr>
          <p:nvPr/>
        </p:nvSpPr>
        <p:spPr bwMode="auto">
          <a:xfrm>
            <a:off x="3286116" y="1428736"/>
            <a:ext cx="920958" cy="369332"/>
          </a:xfrm>
          <a:prstGeom prst="rect">
            <a:avLst/>
          </a:prstGeom>
          <a:solidFill>
            <a:schemeClr val="hlink"/>
          </a:solidFill>
          <a:ln w="9525">
            <a:miter lim="800000"/>
            <a:headEnd/>
            <a:tailEnd/>
          </a:ln>
          <a:scene3d>
            <a:camera prst="legacyObliqueTopRight"/>
            <a:lightRig rig="legacyFlat1" dir="t"/>
          </a:scene3d>
          <a:sp3d extrusionH="430200" prstMaterial="legacyMatte">
            <a:bevelT w="13500" h="13500" prst="angle"/>
            <a:bevelB w="13500" h="13500" prst="angle"/>
            <a:extrusionClr>
              <a:schemeClr val="hlink"/>
            </a:extrusionClr>
          </a:sp3d>
        </p:spPr>
        <p:txBody>
          <a:bodyPr wrap="none">
            <a:spAutoFit/>
            <a:flatTx/>
          </a:bodyPr>
          <a:lstStyle/>
          <a:p>
            <a:r>
              <a:rPr lang="es-ES" b="1" dirty="0">
                <a:solidFill>
                  <a:schemeClr val="bg1"/>
                </a:solidFill>
              </a:rPr>
              <a:t>ACINOS</a:t>
            </a:r>
          </a:p>
        </p:txBody>
      </p:sp>
      <p:sp>
        <p:nvSpPr>
          <p:cNvPr id="40984" name="Text Box 27"/>
          <p:cNvSpPr txBox="1">
            <a:spLocks noChangeArrowheads="1"/>
          </p:cNvSpPr>
          <p:nvPr/>
        </p:nvSpPr>
        <p:spPr bwMode="auto">
          <a:xfrm>
            <a:off x="6877050" y="1341438"/>
            <a:ext cx="1404231" cy="369332"/>
          </a:xfrm>
          <a:prstGeom prst="rect">
            <a:avLst/>
          </a:prstGeom>
          <a:solidFill>
            <a:schemeClr val="hlink"/>
          </a:solidFill>
          <a:ln w="9525">
            <a:miter lim="800000"/>
            <a:headEnd/>
            <a:tailEnd/>
          </a:ln>
          <a:scene3d>
            <a:camera prst="legacyObliqueTopRight"/>
            <a:lightRig rig="legacyFlat1" dir="t"/>
          </a:scene3d>
          <a:sp3d extrusionH="430200" prstMaterial="legacyMatte">
            <a:bevelT w="13500" h="13500" prst="angle"/>
            <a:bevelB w="13500" h="13500" prst="angle"/>
            <a:extrusionClr>
              <a:schemeClr val="hlink"/>
            </a:extrusionClr>
          </a:sp3d>
        </p:spPr>
        <p:txBody>
          <a:bodyPr wrap="none">
            <a:spAutoFit/>
            <a:flatTx/>
          </a:bodyPr>
          <a:lstStyle/>
          <a:p>
            <a:r>
              <a:rPr lang="es-ES" b="1" dirty="0">
                <a:solidFill>
                  <a:schemeClr val="bg1"/>
                </a:solidFill>
              </a:rPr>
              <a:t>CONDUCTOS</a:t>
            </a:r>
          </a:p>
        </p:txBody>
      </p:sp>
      <p:sp>
        <p:nvSpPr>
          <p:cNvPr id="40985" name="Text Box 28"/>
          <p:cNvSpPr txBox="1">
            <a:spLocks noChangeArrowheads="1"/>
          </p:cNvSpPr>
          <p:nvPr/>
        </p:nvSpPr>
        <p:spPr bwMode="auto">
          <a:xfrm>
            <a:off x="4768565" y="1000125"/>
            <a:ext cx="1803699" cy="369332"/>
          </a:xfrm>
          <a:prstGeom prst="rect">
            <a:avLst/>
          </a:prstGeom>
          <a:noFill/>
          <a:ln w="9525">
            <a:noFill/>
            <a:miter lim="800000"/>
            <a:headEnd/>
            <a:tailEnd/>
          </a:ln>
        </p:spPr>
        <p:txBody>
          <a:bodyPr wrap="none">
            <a:spAutoFit/>
          </a:bodyPr>
          <a:lstStyle/>
          <a:p>
            <a:r>
              <a:rPr lang="es-ES" dirty="0"/>
              <a:t>1500-4000ml/día</a:t>
            </a:r>
          </a:p>
        </p:txBody>
      </p:sp>
      <p:sp>
        <p:nvSpPr>
          <p:cNvPr id="40986" name="Line 30"/>
          <p:cNvSpPr>
            <a:spLocks noChangeShapeType="1"/>
          </p:cNvSpPr>
          <p:nvPr/>
        </p:nvSpPr>
        <p:spPr bwMode="auto">
          <a:xfrm>
            <a:off x="1258888" y="1916113"/>
            <a:ext cx="4897437" cy="0"/>
          </a:xfrm>
          <a:prstGeom prst="line">
            <a:avLst/>
          </a:prstGeom>
          <a:noFill/>
          <a:ln w="9525">
            <a:solidFill>
              <a:schemeClr val="tx1"/>
            </a:solidFill>
            <a:round/>
            <a:headEnd/>
            <a:tailEnd/>
          </a:ln>
        </p:spPr>
        <p:txBody>
          <a:bodyPr/>
          <a:lstStyle/>
          <a:p>
            <a:endParaRPr lang="es-ES"/>
          </a:p>
        </p:txBody>
      </p:sp>
      <p:sp>
        <p:nvSpPr>
          <p:cNvPr id="40987" name="Line 31"/>
          <p:cNvSpPr>
            <a:spLocks noChangeShapeType="1"/>
          </p:cNvSpPr>
          <p:nvPr/>
        </p:nvSpPr>
        <p:spPr bwMode="auto">
          <a:xfrm>
            <a:off x="3786182" y="1785927"/>
            <a:ext cx="0" cy="142875"/>
          </a:xfrm>
          <a:prstGeom prst="line">
            <a:avLst/>
          </a:prstGeom>
          <a:noFill/>
          <a:ln w="9525">
            <a:solidFill>
              <a:schemeClr val="tx1"/>
            </a:solidFill>
            <a:round/>
            <a:headEnd/>
            <a:tailEnd/>
          </a:ln>
        </p:spPr>
        <p:txBody>
          <a:bodyPr/>
          <a:lstStyle/>
          <a:p>
            <a:endParaRPr lang="es-ES"/>
          </a:p>
        </p:txBody>
      </p:sp>
      <p:sp>
        <p:nvSpPr>
          <p:cNvPr id="40988" name="Line 32"/>
          <p:cNvSpPr>
            <a:spLocks noChangeShapeType="1"/>
          </p:cNvSpPr>
          <p:nvPr/>
        </p:nvSpPr>
        <p:spPr bwMode="auto">
          <a:xfrm>
            <a:off x="1258888" y="1916113"/>
            <a:ext cx="0" cy="288925"/>
          </a:xfrm>
          <a:prstGeom prst="line">
            <a:avLst/>
          </a:prstGeom>
          <a:noFill/>
          <a:ln w="9525">
            <a:solidFill>
              <a:schemeClr val="tx1"/>
            </a:solidFill>
            <a:round/>
            <a:headEnd/>
            <a:tailEnd/>
          </a:ln>
        </p:spPr>
        <p:txBody>
          <a:bodyPr/>
          <a:lstStyle/>
          <a:p>
            <a:endParaRPr lang="es-ES"/>
          </a:p>
        </p:txBody>
      </p:sp>
      <p:sp>
        <p:nvSpPr>
          <p:cNvPr id="40989" name="Line 33"/>
          <p:cNvSpPr>
            <a:spLocks noChangeShapeType="1"/>
          </p:cNvSpPr>
          <p:nvPr/>
        </p:nvSpPr>
        <p:spPr bwMode="auto">
          <a:xfrm>
            <a:off x="3779838" y="1916113"/>
            <a:ext cx="0" cy="288925"/>
          </a:xfrm>
          <a:prstGeom prst="line">
            <a:avLst/>
          </a:prstGeom>
          <a:noFill/>
          <a:ln w="9525">
            <a:solidFill>
              <a:schemeClr val="tx1"/>
            </a:solidFill>
            <a:round/>
            <a:headEnd/>
            <a:tailEnd/>
          </a:ln>
        </p:spPr>
        <p:txBody>
          <a:bodyPr/>
          <a:lstStyle/>
          <a:p>
            <a:endParaRPr lang="es-ES"/>
          </a:p>
        </p:txBody>
      </p:sp>
      <p:sp>
        <p:nvSpPr>
          <p:cNvPr id="40990" name="Line 34"/>
          <p:cNvSpPr>
            <a:spLocks noChangeShapeType="1"/>
          </p:cNvSpPr>
          <p:nvPr/>
        </p:nvSpPr>
        <p:spPr bwMode="auto">
          <a:xfrm>
            <a:off x="6156325" y="1916113"/>
            <a:ext cx="0" cy="288925"/>
          </a:xfrm>
          <a:prstGeom prst="line">
            <a:avLst/>
          </a:prstGeom>
          <a:noFill/>
          <a:ln w="9525">
            <a:solidFill>
              <a:schemeClr val="tx1"/>
            </a:solidFill>
            <a:round/>
            <a:headEnd/>
            <a:tailEnd/>
          </a:ln>
        </p:spPr>
        <p:txBody>
          <a:bodyPr/>
          <a:lstStyle/>
          <a:p>
            <a:endParaRPr lang="es-ES"/>
          </a:p>
        </p:txBody>
      </p:sp>
      <p:sp>
        <p:nvSpPr>
          <p:cNvPr id="40991" name="Line 35"/>
          <p:cNvSpPr>
            <a:spLocks noChangeShapeType="1"/>
          </p:cNvSpPr>
          <p:nvPr/>
        </p:nvSpPr>
        <p:spPr bwMode="auto">
          <a:xfrm>
            <a:off x="8027988" y="1700213"/>
            <a:ext cx="0" cy="433387"/>
          </a:xfrm>
          <a:prstGeom prst="line">
            <a:avLst/>
          </a:prstGeom>
          <a:noFill/>
          <a:ln w="9525">
            <a:solidFill>
              <a:schemeClr val="tx1"/>
            </a:solidFill>
            <a:round/>
            <a:headEnd/>
            <a:tailEnd/>
          </a:ln>
        </p:spPr>
        <p:txBody>
          <a:bodyPr/>
          <a:lstStyle/>
          <a:p>
            <a:endParaRPr lang="es-ES"/>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00142" y="682164"/>
            <a:ext cx="5043494" cy="960886"/>
          </a:xfrm>
        </p:spPr>
        <p:txBody>
          <a:bodyPr/>
          <a:lstStyle/>
          <a:p>
            <a:pPr marL="54864" indent="0" algn="l" eaLnBrk="1" fontAlgn="auto" hangingPunct="1">
              <a:spcAft>
                <a:spcPts val="0"/>
              </a:spcAft>
              <a:defRPr/>
            </a:pPr>
            <a:r>
              <a:rPr lang="es-ES" b="1" u="sng" dirty="0" smtClean="0"/>
              <a:t>JUGO PANCREÁTICO</a:t>
            </a:r>
          </a:p>
        </p:txBody>
      </p:sp>
      <p:sp>
        <p:nvSpPr>
          <p:cNvPr id="41987" name="Rectangle 3"/>
          <p:cNvSpPr>
            <a:spLocks noGrp="1" noChangeArrowheads="1"/>
          </p:cNvSpPr>
          <p:nvPr>
            <p:ph idx="1"/>
          </p:nvPr>
        </p:nvSpPr>
        <p:spPr>
          <a:xfrm>
            <a:off x="1743075" y="1860552"/>
            <a:ext cx="5400675" cy="4211654"/>
          </a:xfrm>
        </p:spPr>
        <p:txBody>
          <a:bodyPr/>
          <a:lstStyle/>
          <a:p>
            <a:pPr eaLnBrk="1" hangingPunct="1"/>
            <a:r>
              <a:rPr lang="es-ES" dirty="0" smtClean="0"/>
              <a:t>1500  a 4000ml/día</a:t>
            </a:r>
          </a:p>
          <a:p>
            <a:pPr eaLnBrk="1" hangingPunct="1"/>
            <a:r>
              <a:rPr lang="es-ES" dirty="0" smtClean="0"/>
              <a:t>Enzimas pancreáticas</a:t>
            </a:r>
          </a:p>
          <a:p>
            <a:pPr eaLnBrk="1" hangingPunct="1"/>
            <a:r>
              <a:rPr lang="es-ES" dirty="0" smtClean="0"/>
              <a:t>139 a 145meq/l de </a:t>
            </a:r>
            <a:r>
              <a:rPr lang="es-ES" dirty="0" err="1" smtClean="0"/>
              <a:t>Na</a:t>
            </a:r>
            <a:endParaRPr lang="es-ES" dirty="0" smtClean="0"/>
          </a:p>
          <a:p>
            <a:pPr eaLnBrk="1" hangingPunct="1"/>
            <a:r>
              <a:rPr lang="es-ES" dirty="0" smtClean="0"/>
              <a:t>6 a 9 </a:t>
            </a:r>
            <a:r>
              <a:rPr lang="es-ES" dirty="0" err="1" smtClean="0"/>
              <a:t>meq</a:t>
            </a:r>
            <a:r>
              <a:rPr lang="es-ES" dirty="0" smtClean="0"/>
              <a:t>/l de K</a:t>
            </a:r>
          </a:p>
          <a:p>
            <a:pPr eaLnBrk="1" hangingPunct="1"/>
            <a:r>
              <a:rPr lang="es-ES" dirty="0" smtClean="0"/>
              <a:t>1,7 a 3 </a:t>
            </a:r>
            <a:r>
              <a:rPr lang="es-ES" dirty="0" err="1" smtClean="0"/>
              <a:t>meq</a:t>
            </a:r>
            <a:r>
              <a:rPr lang="es-ES" dirty="0" smtClean="0"/>
              <a:t>/l de Cl</a:t>
            </a:r>
          </a:p>
          <a:p>
            <a:pPr eaLnBrk="1" hangingPunct="1"/>
            <a:r>
              <a:rPr lang="es-ES" dirty="0" smtClean="0"/>
              <a:t>Urea</a:t>
            </a:r>
          </a:p>
          <a:p>
            <a:pPr eaLnBrk="1" hangingPunct="1"/>
            <a:r>
              <a:rPr lang="es-ES" dirty="0" smtClean="0"/>
              <a:t>Glucosa</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20" y="571480"/>
            <a:ext cx="8572560" cy="500066"/>
          </a:xfrm>
        </p:spPr>
        <p:txBody>
          <a:bodyPr>
            <a:noAutofit/>
          </a:bodyPr>
          <a:lstStyle/>
          <a:p>
            <a:pPr marL="54864" indent="0" eaLnBrk="1" fontAlgn="auto" hangingPunct="1">
              <a:spcAft>
                <a:spcPts val="0"/>
              </a:spcAft>
              <a:defRPr/>
            </a:pPr>
            <a:r>
              <a:rPr lang="es-ES_tradnl" sz="3200" b="1" u="sng" dirty="0" smtClean="0"/>
              <a:t>Causas de desnutrición en la pancreatitis crónica</a:t>
            </a:r>
          </a:p>
        </p:txBody>
      </p:sp>
      <p:sp>
        <p:nvSpPr>
          <p:cNvPr id="57347" name="Text Box 3"/>
          <p:cNvSpPr txBox="1">
            <a:spLocks noChangeArrowheads="1"/>
          </p:cNvSpPr>
          <p:nvPr/>
        </p:nvSpPr>
        <p:spPr bwMode="auto">
          <a:xfrm>
            <a:off x="714348" y="1528125"/>
            <a:ext cx="8072494" cy="4401205"/>
          </a:xfrm>
          <a:prstGeom prst="rect">
            <a:avLst/>
          </a:prstGeom>
          <a:noFill/>
          <a:ln w="9525">
            <a:noFill/>
            <a:miter lim="800000"/>
            <a:headEnd/>
            <a:tailEnd/>
          </a:ln>
        </p:spPr>
        <p:txBody>
          <a:bodyPr wrap="square">
            <a:spAutoFit/>
          </a:bodyPr>
          <a:lstStyle/>
          <a:p>
            <a:pPr>
              <a:buClr>
                <a:schemeClr val="tx1"/>
              </a:buClr>
              <a:buFont typeface="Arial" charset="0"/>
              <a:buChar char="•"/>
            </a:pPr>
            <a:r>
              <a:rPr lang="es-ES_tradnl" sz="2800" b="1" dirty="0"/>
              <a:t>Disminución de la </a:t>
            </a:r>
            <a:r>
              <a:rPr lang="es-ES_tradnl" sz="2800" b="1" dirty="0" smtClean="0"/>
              <a:t>ingesta por:</a:t>
            </a:r>
          </a:p>
          <a:p>
            <a:pPr lvl="1">
              <a:buClr>
                <a:schemeClr val="tx1"/>
              </a:buClr>
              <a:buFont typeface="Arial" charset="0"/>
              <a:buChar char="•"/>
            </a:pPr>
            <a:r>
              <a:rPr lang="es-ES_tradnl" sz="2800" b="1" dirty="0" smtClean="0"/>
              <a:t>Anorexia</a:t>
            </a:r>
          </a:p>
          <a:p>
            <a:pPr lvl="1">
              <a:buClr>
                <a:schemeClr val="tx1"/>
              </a:buClr>
              <a:buFont typeface="Arial" charset="0"/>
              <a:buChar char="•"/>
            </a:pPr>
            <a:r>
              <a:rPr lang="es-ES_tradnl" sz="2800" b="1" dirty="0" smtClean="0"/>
              <a:t>Náuseas</a:t>
            </a:r>
          </a:p>
          <a:p>
            <a:pPr lvl="1">
              <a:buClr>
                <a:schemeClr val="tx1"/>
              </a:buClr>
              <a:buFont typeface="Arial" charset="0"/>
              <a:buChar char="•"/>
            </a:pPr>
            <a:r>
              <a:rPr lang="es-ES_tradnl" sz="2800" b="1" dirty="0" smtClean="0"/>
              <a:t>Vómitos</a:t>
            </a:r>
          </a:p>
          <a:p>
            <a:pPr lvl="1">
              <a:buClr>
                <a:schemeClr val="tx1"/>
              </a:buClr>
              <a:buFont typeface="Arial" charset="0"/>
              <a:buChar char="•"/>
            </a:pPr>
            <a:r>
              <a:rPr lang="es-ES_tradnl" sz="2800" b="1" dirty="0" smtClean="0"/>
              <a:t>Dolor abdominal</a:t>
            </a:r>
          </a:p>
          <a:p>
            <a:pPr lvl="1">
              <a:buClr>
                <a:schemeClr val="tx1"/>
              </a:buClr>
              <a:buFont typeface="Arial" charset="0"/>
              <a:buChar char="•"/>
            </a:pPr>
            <a:r>
              <a:rPr lang="es-ES_tradnl" sz="2800" b="1" dirty="0" smtClean="0"/>
              <a:t>Diarreas</a:t>
            </a:r>
            <a:endParaRPr lang="es-ES_tradnl" sz="2800" b="1" dirty="0"/>
          </a:p>
          <a:p>
            <a:endParaRPr lang="es-ES_tradnl" sz="2800" b="1" dirty="0"/>
          </a:p>
          <a:p>
            <a:pPr>
              <a:buClr>
                <a:schemeClr val="tx1"/>
              </a:buClr>
              <a:buFont typeface="Arial" charset="0"/>
              <a:buChar char="•"/>
            </a:pPr>
            <a:r>
              <a:rPr lang="es-ES_tradnl" sz="2800" b="1" dirty="0" smtClean="0"/>
              <a:t>Mala absorción </a:t>
            </a:r>
            <a:r>
              <a:rPr lang="es-ES_tradnl" sz="2800" b="1" dirty="0"/>
              <a:t>(especialmente de las grasa</a:t>
            </a:r>
            <a:r>
              <a:rPr lang="es-ES_tradnl" sz="2800" b="1" dirty="0" smtClean="0"/>
              <a:t>)</a:t>
            </a:r>
            <a:endParaRPr lang="es-ES_tradnl" sz="2800" b="1" dirty="0"/>
          </a:p>
          <a:p>
            <a:endParaRPr lang="es-ES_tradnl" sz="2800" b="1" dirty="0"/>
          </a:p>
          <a:p>
            <a:pPr>
              <a:buClr>
                <a:schemeClr val="tx1"/>
              </a:buClr>
              <a:buFont typeface="Arial" charset="0"/>
              <a:buChar char="•"/>
            </a:pPr>
            <a:r>
              <a:rPr lang="es-ES_tradnl" sz="2800" b="1" dirty="0"/>
              <a:t>Aumento de los requerimientos (aumento del GMB</a:t>
            </a:r>
            <a:r>
              <a:rPr lang="es-ES_tradnl" sz="2800" b="1" dirty="0" smtClean="0"/>
              <a:t>)</a:t>
            </a:r>
            <a:endParaRPr lang="es-ES_tradnl" sz="2800" b="1"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285720" y="1142984"/>
            <a:ext cx="5314950" cy="1190625"/>
          </a:xfrm>
          <a:prstGeom prst="rect">
            <a:avLst/>
          </a:prstGeom>
          <a:noFill/>
          <a:ln w="9525">
            <a:noFill/>
            <a:miter lim="800000"/>
            <a:headEnd/>
            <a:tailEnd/>
          </a:ln>
        </p:spPr>
        <p:txBody>
          <a:bodyPr wrap="none">
            <a:spAutoFit/>
          </a:bodyPr>
          <a:lstStyle/>
          <a:p>
            <a:pPr>
              <a:defRPr/>
            </a:pPr>
            <a:r>
              <a:rPr lang="es-ES" b="1" dirty="0">
                <a:solidFill>
                  <a:schemeClr val="accent4">
                    <a:lumMod val="25000"/>
                  </a:schemeClr>
                </a:solidFill>
                <a:latin typeface="Arial" pitchFamily="34" charset="0"/>
              </a:rPr>
              <a:t>Dolor  abdominal.</a:t>
            </a:r>
          </a:p>
          <a:p>
            <a:pPr>
              <a:defRPr/>
            </a:pPr>
            <a:r>
              <a:rPr lang="es-ES" b="1" dirty="0">
                <a:solidFill>
                  <a:schemeClr val="accent4">
                    <a:lumMod val="25000"/>
                  </a:schemeClr>
                </a:solidFill>
                <a:latin typeface="Arial" pitchFamily="34" charset="0"/>
              </a:rPr>
              <a:t>Nausea, vómitos, anorexia</a:t>
            </a:r>
          </a:p>
          <a:p>
            <a:pPr>
              <a:defRPr/>
            </a:pPr>
            <a:r>
              <a:rPr lang="es-ES" b="1" dirty="0">
                <a:solidFill>
                  <a:schemeClr val="accent4">
                    <a:lumMod val="25000"/>
                  </a:schemeClr>
                </a:solidFill>
                <a:latin typeface="Arial" pitchFamily="34" charset="0"/>
              </a:rPr>
              <a:t>Insuficiencia pancreática endocrina y exocrina.</a:t>
            </a:r>
          </a:p>
          <a:p>
            <a:pPr>
              <a:defRPr/>
            </a:pPr>
            <a:r>
              <a:rPr lang="es-ES" b="1" dirty="0">
                <a:solidFill>
                  <a:schemeClr val="accent4">
                    <a:lumMod val="25000"/>
                  </a:schemeClr>
                </a:solidFill>
                <a:latin typeface="Arial" pitchFamily="34" charset="0"/>
              </a:rPr>
              <a:t>Ictericia.</a:t>
            </a:r>
          </a:p>
        </p:txBody>
      </p:sp>
      <p:sp>
        <p:nvSpPr>
          <p:cNvPr id="79876" name="Text Box 4"/>
          <p:cNvSpPr txBox="1">
            <a:spLocks noChangeArrowheads="1"/>
          </p:cNvSpPr>
          <p:nvPr/>
        </p:nvSpPr>
        <p:spPr bwMode="auto">
          <a:xfrm>
            <a:off x="1042988" y="2420938"/>
            <a:ext cx="7183437" cy="3937000"/>
          </a:xfrm>
          <a:prstGeom prst="rect">
            <a:avLst/>
          </a:prstGeom>
          <a:noFill/>
          <a:ln w="25400">
            <a:noFill/>
            <a:miter lim="800000"/>
            <a:headEnd/>
            <a:tailEnd/>
          </a:ln>
        </p:spPr>
        <p:txBody>
          <a:bodyPr>
            <a:spAutoFit/>
          </a:bodyPr>
          <a:lstStyle/>
          <a:p>
            <a:pPr algn="ctr">
              <a:defRPr/>
            </a:pPr>
            <a:r>
              <a:rPr lang="es-ES" b="1" dirty="0">
                <a:solidFill>
                  <a:srgbClr val="FF3300"/>
                </a:solidFill>
                <a:latin typeface="Arial" pitchFamily="34" charset="0"/>
              </a:rPr>
              <a:t>Mal digestión</a:t>
            </a:r>
          </a:p>
          <a:p>
            <a:pPr algn="ctr">
              <a:defRPr/>
            </a:pPr>
            <a:endParaRPr lang="es-ES" b="1" dirty="0">
              <a:solidFill>
                <a:srgbClr val="FF3300"/>
              </a:solidFill>
              <a:latin typeface="Arial" pitchFamily="34" charset="0"/>
            </a:endParaRPr>
          </a:p>
          <a:p>
            <a:pPr algn="ctr">
              <a:defRPr/>
            </a:pPr>
            <a:r>
              <a:rPr lang="es-ES" b="1" dirty="0">
                <a:latin typeface="Arial" pitchFamily="34" charset="0"/>
              </a:rPr>
              <a:t>Enzimas Pancreáticas</a:t>
            </a:r>
          </a:p>
          <a:p>
            <a:pPr algn="ctr">
              <a:defRPr/>
            </a:pPr>
            <a:endParaRPr lang="es-ES" b="1" dirty="0">
              <a:solidFill>
                <a:srgbClr val="FFFF66"/>
              </a:solidFill>
              <a:latin typeface="Arial" pitchFamily="34" charset="0"/>
            </a:endParaRPr>
          </a:p>
          <a:p>
            <a:pPr algn="ctr">
              <a:defRPr/>
            </a:pPr>
            <a:r>
              <a:rPr lang="es-ES" b="1" dirty="0" err="1">
                <a:solidFill>
                  <a:srgbClr val="CC3399"/>
                </a:solidFill>
                <a:latin typeface="Arial" pitchFamily="34" charset="0"/>
              </a:rPr>
              <a:t>Dism</a:t>
            </a:r>
            <a:r>
              <a:rPr lang="es-ES" b="1" dirty="0">
                <a:solidFill>
                  <a:srgbClr val="CC3399"/>
                </a:solidFill>
                <a:latin typeface="Arial" pitchFamily="34" charset="0"/>
              </a:rPr>
              <a:t>. proteasas                                         </a:t>
            </a:r>
            <a:r>
              <a:rPr lang="es-ES" b="1" dirty="0" err="1">
                <a:solidFill>
                  <a:srgbClr val="CC3399"/>
                </a:solidFill>
                <a:latin typeface="Arial" pitchFamily="34" charset="0"/>
              </a:rPr>
              <a:t>Dism</a:t>
            </a:r>
            <a:r>
              <a:rPr lang="es-ES" b="1" dirty="0">
                <a:solidFill>
                  <a:srgbClr val="CC3399"/>
                </a:solidFill>
                <a:latin typeface="Arial" pitchFamily="34" charset="0"/>
              </a:rPr>
              <a:t>.  tripsina</a:t>
            </a:r>
          </a:p>
          <a:p>
            <a:pPr algn="ctr">
              <a:defRPr/>
            </a:pPr>
            <a:r>
              <a:rPr lang="es-ES" b="1" dirty="0">
                <a:solidFill>
                  <a:srgbClr val="CC3399"/>
                </a:solidFill>
                <a:latin typeface="Arial" pitchFamily="34" charset="0"/>
              </a:rPr>
              <a:t> </a:t>
            </a:r>
            <a:r>
              <a:rPr lang="es-ES" b="1" dirty="0" err="1">
                <a:solidFill>
                  <a:srgbClr val="CC3399"/>
                </a:solidFill>
                <a:latin typeface="Arial" pitchFamily="34" charset="0"/>
              </a:rPr>
              <a:t>Dism</a:t>
            </a:r>
            <a:r>
              <a:rPr lang="es-ES" b="1" dirty="0">
                <a:solidFill>
                  <a:srgbClr val="CC3399"/>
                </a:solidFill>
                <a:latin typeface="Arial" pitchFamily="34" charset="0"/>
              </a:rPr>
              <a:t> lipasa</a:t>
            </a:r>
          </a:p>
          <a:p>
            <a:pPr algn="ctr">
              <a:defRPr/>
            </a:pPr>
            <a:r>
              <a:rPr lang="es-ES" b="1" dirty="0" err="1">
                <a:latin typeface="Arial" pitchFamily="34" charset="0"/>
              </a:rPr>
              <a:t>Dism</a:t>
            </a:r>
            <a:r>
              <a:rPr lang="es-ES" b="1" dirty="0">
                <a:latin typeface="Arial" pitchFamily="34" charset="0"/>
              </a:rPr>
              <a:t>. de la </a:t>
            </a:r>
            <a:r>
              <a:rPr lang="es-ES" b="1" dirty="0" err="1">
                <a:latin typeface="Arial" pitchFamily="34" charset="0"/>
              </a:rPr>
              <a:t>abs</a:t>
            </a:r>
            <a:r>
              <a:rPr lang="es-ES" b="1" dirty="0">
                <a:latin typeface="Arial" pitchFamily="34" charset="0"/>
              </a:rPr>
              <a:t>. </a:t>
            </a:r>
            <a:r>
              <a:rPr lang="es-ES" b="1" dirty="0" err="1" smtClean="0">
                <a:latin typeface="Arial" pitchFamily="34" charset="0"/>
              </a:rPr>
              <a:t>Vit</a:t>
            </a:r>
            <a:r>
              <a:rPr lang="es-ES" b="1" dirty="0" smtClean="0">
                <a:latin typeface="Arial" pitchFamily="34" charset="0"/>
              </a:rPr>
              <a:t> </a:t>
            </a:r>
            <a:r>
              <a:rPr lang="es-ES" b="1" dirty="0">
                <a:latin typeface="Arial" pitchFamily="34" charset="0"/>
              </a:rPr>
              <a:t>B12                            </a:t>
            </a:r>
            <a:r>
              <a:rPr lang="es-ES" b="1" dirty="0" err="1">
                <a:latin typeface="Arial" pitchFamily="34" charset="0"/>
              </a:rPr>
              <a:t>Dism</a:t>
            </a:r>
            <a:r>
              <a:rPr lang="es-ES" b="1" dirty="0">
                <a:latin typeface="Arial" pitchFamily="34" charset="0"/>
              </a:rPr>
              <a:t>.  </a:t>
            </a:r>
            <a:r>
              <a:rPr lang="es-ES" b="1" dirty="0" err="1">
                <a:latin typeface="Arial" pitchFamily="34" charset="0"/>
              </a:rPr>
              <a:t>Quimotripsina</a:t>
            </a:r>
            <a:endParaRPr lang="es-ES" b="1" dirty="0">
              <a:latin typeface="Arial" pitchFamily="34" charset="0"/>
            </a:endParaRPr>
          </a:p>
          <a:p>
            <a:pPr algn="ctr">
              <a:defRPr/>
            </a:pPr>
            <a:endParaRPr lang="es-ES" b="1" dirty="0">
              <a:solidFill>
                <a:schemeClr val="bg1"/>
              </a:solidFill>
              <a:latin typeface="Arial" pitchFamily="34" charset="0"/>
            </a:endParaRPr>
          </a:p>
          <a:p>
            <a:pPr algn="ctr">
              <a:defRPr/>
            </a:pPr>
            <a:r>
              <a:rPr lang="es-ES" b="1" dirty="0">
                <a:solidFill>
                  <a:schemeClr val="bg1"/>
                </a:solidFill>
                <a:latin typeface="Arial" pitchFamily="34" charset="0"/>
              </a:rPr>
              <a:t>                                 </a:t>
            </a:r>
            <a:r>
              <a:rPr lang="es-ES" b="1" dirty="0">
                <a:solidFill>
                  <a:srgbClr val="FF0000"/>
                </a:solidFill>
                <a:latin typeface="Arial" pitchFamily="34" charset="0"/>
              </a:rPr>
              <a:t>Esteatorrea  </a:t>
            </a:r>
            <a:r>
              <a:rPr lang="es-ES" b="1" dirty="0">
                <a:solidFill>
                  <a:srgbClr val="FF3300"/>
                </a:solidFill>
                <a:latin typeface="Arial" pitchFamily="34" charset="0"/>
              </a:rPr>
              <a:t>           </a:t>
            </a:r>
            <a:r>
              <a:rPr lang="es-ES" b="1" dirty="0" err="1">
                <a:solidFill>
                  <a:srgbClr val="FF0000"/>
                </a:solidFill>
                <a:latin typeface="Arial" pitchFamily="34" charset="0"/>
              </a:rPr>
              <a:t>Creatorrea</a:t>
            </a:r>
            <a:endParaRPr lang="es-ES" b="1" dirty="0">
              <a:solidFill>
                <a:srgbClr val="FF0000"/>
              </a:solidFill>
              <a:latin typeface="Arial" pitchFamily="34" charset="0"/>
            </a:endParaRPr>
          </a:p>
          <a:p>
            <a:pPr algn="ctr">
              <a:defRPr/>
            </a:pPr>
            <a:r>
              <a:rPr lang="es-ES" b="1" dirty="0">
                <a:solidFill>
                  <a:schemeClr val="bg1"/>
                </a:solidFill>
                <a:latin typeface="Arial" pitchFamily="34" charset="0"/>
              </a:rPr>
              <a:t>   </a:t>
            </a:r>
          </a:p>
          <a:p>
            <a:pPr algn="ctr">
              <a:defRPr/>
            </a:pPr>
            <a:r>
              <a:rPr lang="es-ES" b="1" dirty="0">
                <a:solidFill>
                  <a:schemeClr val="accent4">
                    <a:lumMod val="25000"/>
                  </a:schemeClr>
                </a:solidFill>
                <a:latin typeface="Arial" pitchFamily="34" charset="0"/>
              </a:rPr>
              <a:t>                                    </a:t>
            </a:r>
            <a:r>
              <a:rPr lang="es-ES" b="1" dirty="0" err="1">
                <a:solidFill>
                  <a:schemeClr val="accent4">
                    <a:lumMod val="25000"/>
                  </a:schemeClr>
                </a:solidFill>
                <a:latin typeface="Arial" pitchFamily="34" charset="0"/>
              </a:rPr>
              <a:t>Dism</a:t>
            </a:r>
            <a:r>
              <a:rPr lang="es-ES" b="1" dirty="0">
                <a:solidFill>
                  <a:schemeClr val="accent4">
                    <a:lumMod val="25000"/>
                  </a:schemeClr>
                </a:solidFill>
                <a:latin typeface="Arial" pitchFamily="34" charset="0"/>
              </a:rPr>
              <a:t> de la </a:t>
            </a:r>
            <a:r>
              <a:rPr lang="es-ES" b="1" dirty="0" err="1">
                <a:solidFill>
                  <a:schemeClr val="accent4">
                    <a:lumMod val="25000"/>
                  </a:schemeClr>
                </a:solidFill>
                <a:latin typeface="Arial" pitchFamily="34" charset="0"/>
              </a:rPr>
              <a:t>abs</a:t>
            </a:r>
            <a:r>
              <a:rPr lang="es-ES" b="1" dirty="0">
                <a:solidFill>
                  <a:schemeClr val="accent4">
                    <a:lumMod val="25000"/>
                  </a:schemeClr>
                </a:solidFill>
                <a:latin typeface="Arial" pitchFamily="34" charset="0"/>
              </a:rPr>
              <a:t>.       </a:t>
            </a:r>
            <a:r>
              <a:rPr lang="es-ES" b="1" dirty="0" smtClean="0">
                <a:solidFill>
                  <a:schemeClr val="accent4">
                    <a:lumMod val="25000"/>
                  </a:schemeClr>
                </a:solidFill>
                <a:latin typeface="Arial" pitchFamily="34" charset="0"/>
              </a:rPr>
              <a:t>Pérdida </a:t>
            </a:r>
            <a:r>
              <a:rPr lang="es-ES" b="1" dirty="0">
                <a:solidFill>
                  <a:schemeClr val="accent4">
                    <a:lumMod val="25000"/>
                  </a:schemeClr>
                </a:solidFill>
                <a:latin typeface="Arial" pitchFamily="34" charset="0"/>
              </a:rPr>
              <a:t>de Peso</a:t>
            </a:r>
          </a:p>
          <a:p>
            <a:pPr algn="ctr">
              <a:defRPr/>
            </a:pPr>
            <a:r>
              <a:rPr lang="es-ES" b="1" dirty="0">
                <a:solidFill>
                  <a:schemeClr val="accent4">
                    <a:lumMod val="25000"/>
                  </a:schemeClr>
                </a:solidFill>
                <a:latin typeface="Arial" pitchFamily="34" charset="0"/>
              </a:rPr>
              <a:t>  </a:t>
            </a:r>
            <a:r>
              <a:rPr lang="es-ES" b="1" dirty="0" err="1">
                <a:solidFill>
                  <a:schemeClr val="accent4">
                    <a:lumMod val="25000"/>
                  </a:schemeClr>
                </a:solidFill>
                <a:latin typeface="Arial" pitchFamily="34" charset="0"/>
              </a:rPr>
              <a:t>Vit</a:t>
            </a:r>
            <a:r>
              <a:rPr lang="es-ES" b="1" dirty="0">
                <a:solidFill>
                  <a:schemeClr val="accent4">
                    <a:lumMod val="25000"/>
                  </a:schemeClr>
                </a:solidFill>
                <a:latin typeface="Arial" pitchFamily="34" charset="0"/>
              </a:rPr>
              <a:t>. Liposolubles   </a:t>
            </a:r>
          </a:p>
          <a:p>
            <a:pPr algn="ctr">
              <a:defRPr/>
            </a:pPr>
            <a:r>
              <a:rPr lang="es-ES" b="1" dirty="0">
                <a:solidFill>
                  <a:schemeClr val="accent4">
                    <a:lumMod val="25000"/>
                  </a:schemeClr>
                </a:solidFill>
                <a:latin typeface="Arial" pitchFamily="34" charset="0"/>
              </a:rPr>
              <a:t>                                (A,D,E,K)                  </a:t>
            </a:r>
            <a:r>
              <a:rPr lang="es-ES" b="1" dirty="0">
                <a:solidFill>
                  <a:srgbClr val="CC3399"/>
                </a:solidFill>
                <a:latin typeface="Arial" pitchFamily="34" charset="0"/>
              </a:rPr>
              <a:t>Anorexia</a:t>
            </a:r>
          </a:p>
          <a:p>
            <a:pPr algn="ctr">
              <a:defRPr/>
            </a:pPr>
            <a:r>
              <a:rPr lang="es-ES" b="1" dirty="0">
                <a:solidFill>
                  <a:srgbClr val="CC3399"/>
                </a:solidFill>
                <a:latin typeface="Arial" pitchFamily="34" charset="0"/>
              </a:rPr>
              <a:t>                                                                 Diabetes</a:t>
            </a:r>
          </a:p>
        </p:txBody>
      </p:sp>
      <p:sp>
        <p:nvSpPr>
          <p:cNvPr id="79877" name="Line 5"/>
          <p:cNvSpPr>
            <a:spLocks noChangeShapeType="1"/>
          </p:cNvSpPr>
          <p:nvPr/>
        </p:nvSpPr>
        <p:spPr bwMode="auto">
          <a:xfrm>
            <a:off x="4500563" y="2748372"/>
            <a:ext cx="0" cy="252000"/>
          </a:xfrm>
          <a:prstGeom prst="line">
            <a:avLst/>
          </a:prstGeom>
          <a:noFill/>
          <a:ln w="25400">
            <a:solidFill>
              <a:schemeClr val="accent1"/>
            </a:solidFill>
            <a:round/>
            <a:headEnd/>
            <a:tailEnd type="triangle" w="med" len="med"/>
          </a:ln>
        </p:spPr>
        <p:txBody>
          <a:bodyPr/>
          <a:lstStyle/>
          <a:p>
            <a:endParaRPr lang="es-ES"/>
          </a:p>
        </p:txBody>
      </p:sp>
      <p:sp>
        <p:nvSpPr>
          <p:cNvPr id="79878" name="Line 6"/>
          <p:cNvSpPr>
            <a:spLocks noChangeShapeType="1"/>
          </p:cNvSpPr>
          <p:nvPr/>
        </p:nvSpPr>
        <p:spPr bwMode="auto">
          <a:xfrm>
            <a:off x="4500563" y="3357563"/>
            <a:ext cx="0" cy="503237"/>
          </a:xfrm>
          <a:prstGeom prst="line">
            <a:avLst/>
          </a:prstGeom>
          <a:noFill/>
          <a:ln w="25400">
            <a:solidFill>
              <a:schemeClr val="accent1"/>
            </a:solidFill>
            <a:round/>
            <a:headEnd/>
            <a:tailEnd type="triangle" w="med" len="med"/>
          </a:ln>
        </p:spPr>
        <p:txBody>
          <a:bodyPr/>
          <a:lstStyle/>
          <a:p>
            <a:endParaRPr lang="es-ES"/>
          </a:p>
        </p:txBody>
      </p:sp>
      <p:sp>
        <p:nvSpPr>
          <p:cNvPr id="79879" name="Line 7"/>
          <p:cNvSpPr>
            <a:spLocks noChangeShapeType="1"/>
          </p:cNvSpPr>
          <p:nvPr/>
        </p:nvSpPr>
        <p:spPr bwMode="auto">
          <a:xfrm flipH="1">
            <a:off x="2484438" y="3357563"/>
            <a:ext cx="2016125" cy="215900"/>
          </a:xfrm>
          <a:prstGeom prst="line">
            <a:avLst/>
          </a:prstGeom>
          <a:noFill/>
          <a:ln w="25400">
            <a:solidFill>
              <a:schemeClr val="accent1"/>
            </a:solidFill>
            <a:round/>
            <a:headEnd/>
            <a:tailEnd type="triangle" w="med" len="med"/>
          </a:ln>
        </p:spPr>
        <p:txBody>
          <a:bodyPr/>
          <a:lstStyle/>
          <a:p>
            <a:endParaRPr lang="es-ES"/>
          </a:p>
        </p:txBody>
      </p:sp>
      <p:sp>
        <p:nvSpPr>
          <p:cNvPr id="79880" name="Line 8"/>
          <p:cNvSpPr>
            <a:spLocks noChangeShapeType="1"/>
          </p:cNvSpPr>
          <p:nvPr/>
        </p:nvSpPr>
        <p:spPr bwMode="auto">
          <a:xfrm>
            <a:off x="4500563" y="3357563"/>
            <a:ext cx="2159000" cy="215900"/>
          </a:xfrm>
          <a:prstGeom prst="line">
            <a:avLst/>
          </a:prstGeom>
          <a:noFill/>
          <a:ln w="25400">
            <a:solidFill>
              <a:schemeClr val="accent1"/>
            </a:solidFill>
            <a:round/>
            <a:headEnd/>
            <a:tailEnd type="triangle" w="med" len="med"/>
          </a:ln>
        </p:spPr>
        <p:txBody>
          <a:bodyPr/>
          <a:lstStyle/>
          <a:p>
            <a:endParaRPr lang="es-ES"/>
          </a:p>
        </p:txBody>
      </p:sp>
      <p:sp>
        <p:nvSpPr>
          <p:cNvPr id="79881" name="Line 9"/>
          <p:cNvSpPr>
            <a:spLocks noChangeShapeType="1"/>
          </p:cNvSpPr>
          <p:nvPr/>
        </p:nvSpPr>
        <p:spPr bwMode="auto">
          <a:xfrm>
            <a:off x="4500563" y="4149725"/>
            <a:ext cx="0" cy="503238"/>
          </a:xfrm>
          <a:prstGeom prst="line">
            <a:avLst/>
          </a:prstGeom>
          <a:noFill/>
          <a:ln w="25400">
            <a:solidFill>
              <a:schemeClr val="accent1"/>
            </a:solidFill>
            <a:round/>
            <a:headEnd/>
            <a:tailEnd type="triangle" w="med" len="med"/>
          </a:ln>
        </p:spPr>
        <p:txBody>
          <a:bodyPr/>
          <a:lstStyle/>
          <a:p>
            <a:endParaRPr lang="es-ES"/>
          </a:p>
        </p:txBody>
      </p:sp>
      <p:sp>
        <p:nvSpPr>
          <p:cNvPr id="79882" name="Line 10"/>
          <p:cNvSpPr>
            <a:spLocks noChangeShapeType="1"/>
          </p:cNvSpPr>
          <p:nvPr/>
        </p:nvSpPr>
        <p:spPr bwMode="auto">
          <a:xfrm>
            <a:off x="6659563" y="3860800"/>
            <a:ext cx="0" cy="288925"/>
          </a:xfrm>
          <a:prstGeom prst="line">
            <a:avLst/>
          </a:prstGeom>
          <a:noFill/>
          <a:ln w="25400">
            <a:solidFill>
              <a:schemeClr val="accent1"/>
            </a:solidFill>
            <a:round/>
            <a:headEnd/>
            <a:tailEnd type="triangle" w="med" len="med"/>
          </a:ln>
        </p:spPr>
        <p:txBody>
          <a:bodyPr/>
          <a:lstStyle/>
          <a:p>
            <a:endParaRPr lang="es-ES"/>
          </a:p>
        </p:txBody>
      </p:sp>
      <p:sp>
        <p:nvSpPr>
          <p:cNvPr id="79883" name="Line 11"/>
          <p:cNvSpPr>
            <a:spLocks noChangeShapeType="1"/>
          </p:cNvSpPr>
          <p:nvPr/>
        </p:nvSpPr>
        <p:spPr bwMode="auto">
          <a:xfrm>
            <a:off x="2268538" y="3860800"/>
            <a:ext cx="0" cy="288925"/>
          </a:xfrm>
          <a:prstGeom prst="line">
            <a:avLst/>
          </a:prstGeom>
          <a:noFill/>
          <a:ln w="25400">
            <a:solidFill>
              <a:schemeClr val="accent1"/>
            </a:solidFill>
            <a:round/>
            <a:headEnd/>
            <a:tailEnd type="triangle" w="med" len="med"/>
          </a:ln>
        </p:spPr>
        <p:txBody>
          <a:bodyPr/>
          <a:lstStyle/>
          <a:p>
            <a:endParaRPr lang="es-ES"/>
          </a:p>
        </p:txBody>
      </p:sp>
      <p:sp>
        <p:nvSpPr>
          <p:cNvPr id="79884" name="Line 12"/>
          <p:cNvSpPr>
            <a:spLocks noChangeShapeType="1"/>
          </p:cNvSpPr>
          <p:nvPr/>
        </p:nvSpPr>
        <p:spPr bwMode="auto">
          <a:xfrm>
            <a:off x="6659563" y="4437063"/>
            <a:ext cx="0" cy="287337"/>
          </a:xfrm>
          <a:prstGeom prst="line">
            <a:avLst/>
          </a:prstGeom>
          <a:noFill/>
          <a:ln w="25400">
            <a:solidFill>
              <a:schemeClr val="accent1"/>
            </a:solidFill>
            <a:round/>
            <a:headEnd/>
            <a:tailEnd type="triangle" w="med" len="med"/>
          </a:ln>
        </p:spPr>
        <p:txBody>
          <a:bodyPr/>
          <a:lstStyle/>
          <a:p>
            <a:endParaRPr lang="es-ES"/>
          </a:p>
        </p:txBody>
      </p:sp>
      <p:sp>
        <p:nvSpPr>
          <p:cNvPr id="79885" name="Line 13"/>
          <p:cNvSpPr>
            <a:spLocks noChangeShapeType="1"/>
          </p:cNvSpPr>
          <p:nvPr/>
        </p:nvSpPr>
        <p:spPr bwMode="auto">
          <a:xfrm>
            <a:off x="4500563" y="4941888"/>
            <a:ext cx="0" cy="287337"/>
          </a:xfrm>
          <a:prstGeom prst="line">
            <a:avLst/>
          </a:prstGeom>
          <a:noFill/>
          <a:ln w="25400">
            <a:solidFill>
              <a:schemeClr val="accent1"/>
            </a:solidFill>
            <a:round/>
            <a:headEnd/>
            <a:tailEnd type="triangle" w="med" len="med"/>
          </a:ln>
        </p:spPr>
        <p:txBody>
          <a:bodyPr/>
          <a:lstStyle/>
          <a:p>
            <a:endParaRPr lang="es-ES"/>
          </a:p>
        </p:txBody>
      </p:sp>
      <p:sp>
        <p:nvSpPr>
          <p:cNvPr id="79886" name="Line 14"/>
          <p:cNvSpPr>
            <a:spLocks noChangeShapeType="1"/>
          </p:cNvSpPr>
          <p:nvPr/>
        </p:nvSpPr>
        <p:spPr bwMode="auto">
          <a:xfrm>
            <a:off x="6659563" y="4941888"/>
            <a:ext cx="0" cy="287337"/>
          </a:xfrm>
          <a:prstGeom prst="line">
            <a:avLst/>
          </a:prstGeom>
          <a:noFill/>
          <a:ln w="25400">
            <a:solidFill>
              <a:schemeClr val="accent1"/>
            </a:solidFill>
            <a:round/>
            <a:headEnd/>
            <a:tailEnd type="triangle" w="med" len="med"/>
          </a:ln>
        </p:spPr>
        <p:txBody>
          <a:bodyPr/>
          <a:lstStyle/>
          <a:p>
            <a:endParaRPr lang="es-ES"/>
          </a:p>
        </p:txBody>
      </p:sp>
      <p:sp>
        <p:nvSpPr>
          <p:cNvPr id="79887" name="Line 15"/>
          <p:cNvSpPr>
            <a:spLocks noChangeShapeType="1"/>
          </p:cNvSpPr>
          <p:nvPr/>
        </p:nvSpPr>
        <p:spPr bwMode="auto">
          <a:xfrm>
            <a:off x="6659563" y="5445125"/>
            <a:ext cx="0" cy="360363"/>
          </a:xfrm>
          <a:prstGeom prst="line">
            <a:avLst/>
          </a:prstGeom>
          <a:noFill/>
          <a:ln w="25400">
            <a:solidFill>
              <a:schemeClr val="accent1"/>
            </a:solidFill>
            <a:round/>
            <a:headEnd/>
            <a:tailEnd type="triangle" w="med" len="med"/>
          </a:ln>
        </p:spPr>
        <p:txBody>
          <a:bodyPr/>
          <a:lstStyle/>
          <a:p>
            <a:endParaRPr lang="es-ES"/>
          </a:p>
        </p:txBody>
      </p:sp>
      <p:sp>
        <p:nvSpPr>
          <p:cNvPr id="44048" name="Text Box 16"/>
          <p:cNvSpPr txBox="1">
            <a:spLocks noChangeArrowheads="1"/>
          </p:cNvSpPr>
          <p:nvPr/>
        </p:nvSpPr>
        <p:spPr bwMode="auto">
          <a:xfrm>
            <a:off x="2827001" y="311987"/>
            <a:ext cx="6174155" cy="954107"/>
          </a:xfrm>
          <a:prstGeom prst="rect">
            <a:avLst/>
          </a:prstGeom>
          <a:noFill/>
          <a:ln w="9525">
            <a:noFill/>
            <a:miter lim="800000"/>
            <a:headEnd/>
            <a:tailEnd/>
          </a:ln>
        </p:spPr>
        <p:txBody>
          <a:bodyPr wrap="square">
            <a:spAutoFit/>
          </a:bodyPr>
          <a:lstStyle/>
          <a:p>
            <a:pPr algn="ctr" eaLnBrk="0" hangingPunct="0"/>
            <a:r>
              <a:rPr lang="es-ES_tradnl" sz="2800" b="1" dirty="0"/>
              <a:t>PANCREATITIS  </a:t>
            </a:r>
            <a:r>
              <a:rPr lang="es-ES_tradnl" sz="2800" b="1" dirty="0" smtClean="0"/>
              <a:t>CRÓNICA</a:t>
            </a:r>
          </a:p>
          <a:p>
            <a:pPr algn="ctr" eaLnBrk="0" hangingPunct="0"/>
            <a:r>
              <a:rPr lang="es-ES" sz="2800" b="1" dirty="0" smtClean="0">
                <a:solidFill>
                  <a:schemeClr val="accent1"/>
                </a:solidFill>
              </a:rPr>
              <a:t>MANIFESTACIONES CLÍNICAS</a:t>
            </a:r>
            <a:r>
              <a:rPr lang="es-ES_tradnl" sz="2800" b="1" dirty="0" smtClean="0"/>
              <a:t> </a:t>
            </a:r>
            <a:endParaRPr lang="es-ES" sz="2800" b="1" dirty="0"/>
          </a:p>
        </p:txBody>
      </p:sp>
      <p:cxnSp>
        <p:nvCxnSpPr>
          <p:cNvPr id="18" name="Connecteur droit avec flèche 17"/>
          <p:cNvCxnSpPr/>
          <p:nvPr/>
        </p:nvCxnSpPr>
        <p:spPr>
          <a:xfrm rot="5400000">
            <a:off x="3106738" y="3178175"/>
            <a:ext cx="214312"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79875"/>
                                        </p:tgtEl>
                                        <p:attrNameLst>
                                          <p:attrName>style.visibility</p:attrName>
                                        </p:attrNameLst>
                                      </p:cBhvr>
                                      <p:to>
                                        <p:strVal val="visible"/>
                                      </p:to>
                                    </p:set>
                                    <p:anim calcmode="lin" valueType="num">
                                      <p:cBhvr>
                                        <p:cTn id="7" dur="1000" fill="hold"/>
                                        <p:tgtEl>
                                          <p:spTgt spid="7987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7987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79875"/>
                                        </p:tgtEl>
                                        <p:attrNameLst>
                                          <p:attrName>ppt_y</p:attrName>
                                        </p:attrNameLst>
                                      </p:cBhvr>
                                      <p:tavLst>
                                        <p:tav tm="0">
                                          <p:val>
                                            <p:strVal val="#ppt_y"/>
                                          </p:val>
                                        </p:tav>
                                        <p:tav tm="100000">
                                          <p:val>
                                            <p:strVal val="#ppt_y"/>
                                          </p:val>
                                        </p:tav>
                                      </p:tavLst>
                                    </p:anim>
                                    <p:animEffect transition="in" filter="fade">
                                      <p:cBhvr>
                                        <p:cTn id="10" dur="1000"/>
                                        <p:tgtEl>
                                          <p:spTgt spid="79875"/>
                                        </p:tgtEl>
                                      </p:cBhvr>
                                    </p:animEffect>
                                  </p:childTnLst>
                                </p:cTn>
                              </p:par>
                            </p:childTnLst>
                          </p:cTn>
                        </p:par>
                        <p:par>
                          <p:cTn id="11" fill="hold" nodeType="afterGroup">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79876"/>
                                        </p:tgtEl>
                                        <p:attrNameLst>
                                          <p:attrName>style.visibility</p:attrName>
                                        </p:attrNameLst>
                                      </p:cBhvr>
                                      <p:to>
                                        <p:strVal val="visible"/>
                                      </p:to>
                                    </p:set>
                                    <p:anim calcmode="lin" valueType="num">
                                      <p:cBhvr>
                                        <p:cTn id="14" dur="1000" fill="hold"/>
                                        <p:tgtEl>
                                          <p:spTgt spid="79876"/>
                                        </p:tgtEl>
                                        <p:attrNameLst>
                                          <p:attrName>ppt_w</p:attrName>
                                        </p:attrNameLst>
                                      </p:cBhvr>
                                      <p:tavLst>
                                        <p:tav tm="0">
                                          <p:val>
                                            <p:strVal val="#ppt_w*0.70"/>
                                          </p:val>
                                        </p:tav>
                                        <p:tav tm="100000">
                                          <p:val>
                                            <p:strVal val="#ppt_w"/>
                                          </p:val>
                                        </p:tav>
                                      </p:tavLst>
                                    </p:anim>
                                    <p:anim calcmode="lin" valueType="num">
                                      <p:cBhvr>
                                        <p:cTn id="15" dur="1000" fill="hold"/>
                                        <p:tgtEl>
                                          <p:spTgt spid="79876"/>
                                        </p:tgtEl>
                                        <p:attrNameLst>
                                          <p:attrName>ppt_h</p:attrName>
                                        </p:attrNameLst>
                                      </p:cBhvr>
                                      <p:tavLst>
                                        <p:tav tm="0">
                                          <p:val>
                                            <p:strVal val="#ppt_h"/>
                                          </p:val>
                                        </p:tav>
                                        <p:tav tm="100000">
                                          <p:val>
                                            <p:strVal val="#ppt_h"/>
                                          </p:val>
                                        </p:tav>
                                      </p:tavLst>
                                    </p:anim>
                                    <p:animEffect transition="in" filter="fade">
                                      <p:cBhvr>
                                        <p:cTn id="16" dur="1000"/>
                                        <p:tgtEl>
                                          <p:spTgt spid="7987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98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8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8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8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8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8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88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p:bldP spid="79876" grpId="0"/>
      <p:bldP spid="79877" grpId="0" animBg="1"/>
      <p:bldP spid="79878" grpId="0" animBg="1"/>
      <p:bldP spid="79879" grpId="0" animBg="1"/>
      <p:bldP spid="79880" grpId="0" animBg="1"/>
      <p:bldP spid="79881" grpId="0" animBg="1"/>
      <p:bldP spid="79882" grpId="0" animBg="1"/>
      <p:bldP spid="79883" grpId="0" animBg="1"/>
      <p:bldP spid="79884" grpId="0" animBg="1"/>
      <p:bldP spid="79885" grpId="0" animBg="1"/>
      <p:bldP spid="79886" grpId="0" animBg="1"/>
      <p:bldP spid="798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28678"/>
            <a:ext cx="6900882" cy="1143000"/>
          </a:xfrm>
        </p:spPr>
        <p:txBody>
          <a:bodyPr>
            <a:noAutofit/>
          </a:bodyPr>
          <a:lstStyle/>
          <a:p>
            <a:pPr marL="54864">
              <a:defRPr/>
            </a:pPr>
            <a:r>
              <a:rPr lang="es-ES_tradnl" sz="3200" b="1" dirty="0" smtClean="0"/>
              <a:t>PANCREATITIS CRÓNICA</a:t>
            </a:r>
            <a:r>
              <a:rPr lang="es-ES_tradnl" sz="3200" b="1" dirty="0" smtClean="0">
                <a:solidFill>
                  <a:srgbClr val="FF66CC"/>
                </a:solidFill>
              </a:rPr>
              <a:t/>
            </a:r>
            <a:br>
              <a:rPr lang="es-ES_tradnl" sz="3200" b="1" dirty="0" smtClean="0">
                <a:solidFill>
                  <a:srgbClr val="FF66CC"/>
                </a:solidFill>
              </a:rPr>
            </a:br>
            <a:r>
              <a:rPr lang="es-ES_tradnl" sz="3200" b="1" dirty="0" smtClean="0"/>
              <a:t>OBJETIVOS DE LA DIETOTERAPIA</a:t>
            </a:r>
            <a:endParaRPr lang="es-ES_tradnl" sz="3200" b="1" dirty="0" smtClean="0">
              <a:solidFill>
                <a:schemeClr val="tx1"/>
              </a:solidFill>
            </a:endParaRPr>
          </a:p>
        </p:txBody>
      </p:sp>
      <p:sp>
        <p:nvSpPr>
          <p:cNvPr id="58371" name="Text Box 3"/>
          <p:cNvSpPr txBox="1">
            <a:spLocks noChangeArrowheads="1"/>
          </p:cNvSpPr>
          <p:nvPr/>
        </p:nvSpPr>
        <p:spPr bwMode="auto">
          <a:xfrm>
            <a:off x="714348" y="2463597"/>
            <a:ext cx="7929590" cy="3108543"/>
          </a:xfrm>
          <a:prstGeom prst="rect">
            <a:avLst/>
          </a:prstGeom>
          <a:noFill/>
          <a:ln w="9525">
            <a:noFill/>
            <a:miter lim="800000"/>
            <a:headEnd/>
            <a:tailEnd/>
          </a:ln>
        </p:spPr>
        <p:txBody>
          <a:bodyPr wrap="square">
            <a:spAutoFit/>
          </a:bodyPr>
          <a:lstStyle/>
          <a:p>
            <a:endParaRPr lang="es-ES_tradnl" sz="2800" b="1" dirty="0"/>
          </a:p>
          <a:p>
            <a:pPr>
              <a:buClr>
                <a:schemeClr val="tx1"/>
              </a:buClr>
              <a:buFont typeface="Arial" charset="0"/>
              <a:buChar char="•"/>
            </a:pPr>
            <a:r>
              <a:rPr lang="es-ES_tradnl" sz="2800" b="1" dirty="0"/>
              <a:t>Mejorar los síntomas (dolor y diarreas</a:t>
            </a:r>
            <a:r>
              <a:rPr lang="es-ES_tradnl" sz="2800" b="1" dirty="0" smtClean="0"/>
              <a:t>)</a:t>
            </a:r>
            <a:endParaRPr lang="es-ES_tradnl" sz="2800" b="1" dirty="0"/>
          </a:p>
          <a:p>
            <a:endParaRPr lang="es-ES_tradnl" sz="2800" b="1" dirty="0"/>
          </a:p>
          <a:p>
            <a:pPr>
              <a:buClr>
                <a:schemeClr val="tx1"/>
              </a:buClr>
              <a:buFont typeface="Arial" charset="0"/>
              <a:buChar char="•"/>
            </a:pPr>
            <a:r>
              <a:rPr lang="es-ES_tradnl" sz="2800" b="1" dirty="0"/>
              <a:t>Estabilización o ganancia de </a:t>
            </a:r>
            <a:r>
              <a:rPr lang="es-ES_tradnl" sz="2800" b="1" dirty="0" smtClean="0"/>
              <a:t>peso</a:t>
            </a:r>
            <a:endParaRPr lang="es-ES_tradnl" sz="2800" b="1" dirty="0"/>
          </a:p>
          <a:p>
            <a:endParaRPr lang="es-ES_tradnl" sz="2800" b="1" dirty="0"/>
          </a:p>
          <a:p>
            <a:pPr>
              <a:buClr>
                <a:schemeClr val="tx1"/>
              </a:buClr>
              <a:buFont typeface="Arial" charset="0"/>
              <a:buChar char="•"/>
            </a:pPr>
            <a:r>
              <a:rPr lang="es-ES_tradnl" sz="2800" b="1" dirty="0"/>
              <a:t>Corrección de las deficiencias de macro y </a:t>
            </a:r>
            <a:r>
              <a:rPr lang="es-ES_tradnl" sz="2800" b="1" dirty="0" smtClean="0"/>
              <a:t>micronutrientes</a:t>
            </a:r>
            <a:endParaRPr lang="es-ES_tradnl"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714348" y="571480"/>
            <a:ext cx="6200480" cy="1077218"/>
          </a:xfrm>
          <a:prstGeom prst="rect">
            <a:avLst/>
          </a:prstGeom>
          <a:noFill/>
          <a:ln w="9525">
            <a:noFill/>
            <a:miter lim="800000"/>
            <a:headEnd/>
            <a:tailEnd/>
          </a:ln>
        </p:spPr>
        <p:txBody>
          <a:bodyPr wrap="none">
            <a:spAutoFit/>
          </a:bodyPr>
          <a:lstStyle/>
          <a:p>
            <a:pPr eaLnBrk="0" hangingPunct="0"/>
            <a:r>
              <a:rPr lang="es-ES_tradnl" sz="3200" b="1" u="sng" dirty="0" smtClean="0"/>
              <a:t>PANCREATITIS CRÓNICA</a:t>
            </a:r>
            <a:endParaRPr lang="es-ES" sz="3200" b="1" u="sng" dirty="0" smtClean="0"/>
          </a:p>
          <a:p>
            <a:pPr eaLnBrk="0" hangingPunct="0"/>
            <a:r>
              <a:rPr lang="es-ES_tradnl" sz="3200" b="1" u="sng" dirty="0" smtClean="0">
                <a:solidFill>
                  <a:schemeClr val="accent1"/>
                </a:solidFill>
              </a:rPr>
              <a:t>TRATAMIENTO </a:t>
            </a:r>
            <a:r>
              <a:rPr lang="es-ES_tradnl" sz="3200" b="1" u="sng" dirty="0">
                <a:solidFill>
                  <a:schemeClr val="accent1"/>
                </a:solidFill>
              </a:rPr>
              <a:t>DE LA ESTEATORREA</a:t>
            </a:r>
            <a:endParaRPr lang="es-ES" sz="3200" b="1" u="sng" dirty="0">
              <a:solidFill>
                <a:schemeClr val="accent1"/>
              </a:solidFill>
            </a:endParaRPr>
          </a:p>
        </p:txBody>
      </p:sp>
      <p:sp>
        <p:nvSpPr>
          <p:cNvPr id="40964" name="Text Box 4"/>
          <p:cNvSpPr txBox="1">
            <a:spLocks noChangeArrowheads="1"/>
          </p:cNvSpPr>
          <p:nvPr/>
        </p:nvSpPr>
        <p:spPr bwMode="auto">
          <a:xfrm>
            <a:off x="1690448" y="2485621"/>
            <a:ext cx="5167568" cy="2800767"/>
          </a:xfrm>
          <a:prstGeom prst="rect">
            <a:avLst/>
          </a:prstGeom>
          <a:noFill/>
          <a:ln w="9525">
            <a:noFill/>
            <a:miter lim="800000"/>
            <a:headEnd/>
            <a:tailEnd/>
          </a:ln>
        </p:spPr>
        <p:txBody>
          <a:bodyPr wrap="none">
            <a:spAutoFit/>
          </a:bodyPr>
          <a:lstStyle/>
          <a:p>
            <a:pPr eaLnBrk="0" hangingPunct="0">
              <a:defRPr/>
            </a:pPr>
            <a:r>
              <a:rPr lang="es-ES_tradnl" sz="3200" b="1" dirty="0">
                <a:latin typeface="+mj-lt"/>
                <a:sym typeface="Wingdings 3" pitchFamily="18" charset="2"/>
              </a:rPr>
              <a:t></a:t>
            </a:r>
            <a:r>
              <a:rPr lang="es-ES_tradnl" sz="3200" b="1" dirty="0">
                <a:solidFill>
                  <a:schemeClr val="hlink"/>
                </a:solidFill>
                <a:latin typeface="+mj-lt"/>
                <a:sym typeface="Wingdings 3" pitchFamily="18" charset="2"/>
              </a:rPr>
              <a:t> </a:t>
            </a:r>
            <a:r>
              <a:rPr lang="es-ES_tradnl" sz="3200" b="1" dirty="0">
                <a:solidFill>
                  <a:schemeClr val="accent4">
                    <a:lumMod val="25000"/>
                  </a:schemeClr>
                </a:solidFill>
                <a:latin typeface="+mj-lt"/>
              </a:rPr>
              <a:t>ABSTINENCIA DE ALCOHOL</a:t>
            </a:r>
          </a:p>
          <a:p>
            <a:pPr eaLnBrk="0" hangingPunct="0">
              <a:defRPr/>
            </a:pPr>
            <a:endParaRPr lang="es-ES_tradnl" sz="3200" b="1" dirty="0">
              <a:solidFill>
                <a:schemeClr val="accent4">
                  <a:lumMod val="25000"/>
                </a:schemeClr>
              </a:solidFill>
              <a:latin typeface="+mj-lt"/>
            </a:endParaRPr>
          </a:p>
          <a:p>
            <a:pPr eaLnBrk="0" hangingPunct="0">
              <a:lnSpc>
                <a:spcPct val="120000"/>
              </a:lnSpc>
              <a:defRPr/>
            </a:pPr>
            <a:r>
              <a:rPr lang="es-ES_tradnl" sz="3200" b="1" dirty="0">
                <a:solidFill>
                  <a:schemeClr val="accent4">
                    <a:lumMod val="25000"/>
                  </a:schemeClr>
                </a:solidFill>
                <a:latin typeface="+mj-lt"/>
                <a:sym typeface="Wingdings 3" pitchFamily="18" charset="2"/>
              </a:rPr>
              <a:t> </a:t>
            </a:r>
            <a:r>
              <a:rPr lang="es-ES_tradnl" sz="3200" b="1" dirty="0" smtClean="0">
                <a:solidFill>
                  <a:schemeClr val="accent4">
                    <a:lumMod val="25000"/>
                  </a:schemeClr>
                </a:solidFill>
                <a:latin typeface="+mj-lt"/>
              </a:rPr>
              <a:t>ADECUACIÓN </a:t>
            </a:r>
            <a:r>
              <a:rPr lang="es-ES_tradnl" sz="3200" b="1" dirty="0">
                <a:solidFill>
                  <a:schemeClr val="accent4">
                    <a:lumMod val="25000"/>
                  </a:schemeClr>
                </a:solidFill>
                <a:latin typeface="+mj-lt"/>
              </a:rPr>
              <a:t>DE LA DIETA</a:t>
            </a:r>
          </a:p>
          <a:p>
            <a:pPr eaLnBrk="0" hangingPunct="0">
              <a:defRPr/>
            </a:pPr>
            <a:endParaRPr lang="es-ES_tradnl" sz="3200" b="1" dirty="0">
              <a:solidFill>
                <a:schemeClr val="accent4">
                  <a:lumMod val="25000"/>
                </a:schemeClr>
              </a:solidFill>
              <a:latin typeface="+mj-lt"/>
            </a:endParaRPr>
          </a:p>
          <a:p>
            <a:pPr eaLnBrk="0" hangingPunct="0">
              <a:lnSpc>
                <a:spcPct val="130000"/>
              </a:lnSpc>
              <a:defRPr/>
            </a:pPr>
            <a:r>
              <a:rPr lang="es-ES_tradnl" sz="3200" b="1" dirty="0">
                <a:solidFill>
                  <a:schemeClr val="accent4">
                    <a:lumMod val="25000"/>
                  </a:schemeClr>
                </a:solidFill>
                <a:latin typeface="+mj-lt"/>
                <a:sym typeface="Wingdings 3" pitchFamily="18" charset="2"/>
              </a:rPr>
              <a:t> </a:t>
            </a:r>
            <a:r>
              <a:rPr lang="es-ES_tradnl" sz="3200" b="1" dirty="0">
                <a:solidFill>
                  <a:schemeClr val="accent4">
                    <a:lumMod val="25000"/>
                  </a:schemeClr>
                </a:solidFill>
                <a:latin typeface="+mj-lt"/>
              </a:rPr>
              <a:t>REEMPLAZO </a:t>
            </a:r>
            <a:r>
              <a:rPr lang="es-ES_tradnl" sz="3200" b="1" dirty="0" smtClean="0">
                <a:solidFill>
                  <a:schemeClr val="accent4">
                    <a:lumMod val="25000"/>
                  </a:schemeClr>
                </a:solidFill>
                <a:latin typeface="+mj-lt"/>
              </a:rPr>
              <a:t>ENZIMÁTICO</a:t>
            </a:r>
            <a:endParaRPr lang="es-ES" sz="3200" b="1" dirty="0">
              <a:solidFill>
                <a:schemeClr val="accent4">
                  <a:lumMod val="25000"/>
                </a:schemeClr>
              </a:solidFill>
              <a:latin typeface="+mj-lt"/>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786058"/>
            <a:ext cx="7772400" cy="1357322"/>
          </a:xfrm>
          <a:solidFill>
            <a:schemeClr val="bg1"/>
          </a:solidFill>
          <a:ln>
            <a:noFill/>
          </a:ln>
        </p:spPr>
        <p:txBody>
          <a:bodyPr>
            <a:normAutofit fontScale="90000"/>
          </a:bodyPr>
          <a:lstStyle/>
          <a:p>
            <a:r>
              <a:rPr lang="es-ES_tradnl" sz="4800" b="1" u="sng" dirty="0"/>
              <a:t>Tratamiento dietético en las </a:t>
            </a:r>
            <a:r>
              <a:rPr lang="es-ES_tradnl" sz="4800" b="1" u="sng" dirty="0" err="1"/>
              <a:t>colestasis</a:t>
            </a:r>
            <a:r>
              <a:rPr lang="es-ES_tradnl" sz="4800" b="1" u="sng" dirty="0"/>
              <a:t> crónica y </a:t>
            </a:r>
            <a:r>
              <a:rPr lang="es-ES_tradnl" sz="4800" b="1" u="sng" dirty="0" smtClean="0"/>
              <a:t>colelitiasis</a:t>
            </a:r>
            <a:endParaRPr lang="es-ES_trad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714348" y="2000240"/>
            <a:ext cx="3989490" cy="523220"/>
          </a:xfrm>
          <a:prstGeom prst="rect">
            <a:avLst/>
          </a:prstGeom>
          <a:noFill/>
          <a:ln w="9525">
            <a:noFill/>
            <a:miter lim="800000"/>
            <a:headEnd/>
            <a:tailEnd/>
          </a:ln>
        </p:spPr>
        <p:txBody>
          <a:bodyPr wrap="none">
            <a:spAutoFit/>
          </a:bodyPr>
          <a:lstStyle/>
          <a:p>
            <a:pPr eaLnBrk="0" hangingPunct="0"/>
            <a:r>
              <a:rPr lang="es-ES_tradnl" sz="2800" b="1" u="sng" dirty="0">
                <a:solidFill>
                  <a:schemeClr val="accent1"/>
                </a:solidFill>
              </a:rPr>
              <a:t>REEMPLAZO </a:t>
            </a:r>
            <a:r>
              <a:rPr lang="es-ES_tradnl" sz="2800" b="1" u="sng" dirty="0" smtClean="0">
                <a:solidFill>
                  <a:schemeClr val="accent1"/>
                </a:solidFill>
              </a:rPr>
              <a:t>ENZIMÁTICO</a:t>
            </a:r>
            <a:endParaRPr lang="es-ES" sz="2800" b="1" u="sng" dirty="0">
              <a:solidFill>
                <a:schemeClr val="accent1"/>
              </a:solidFill>
            </a:endParaRPr>
          </a:p>
        </p:txBody>
      </p:sp>
      <p:sp>
        <p:nvSpPr>
          <p:cNvPr id="41989" name="Text Box 5"/>
          <p:cNvSpPr txBox="1">
            <a:spLocks noChangeArrowheads="1"/>
          </p:cNvSpPr>
          <p:nvPr/>
        </p:nvSpPr>
        <p:spPr bwMode="auto">
          <a:xfrm>
            <a:off x="685800" y="2935288"/>
            <a:ext cx="8101042" cy="2271391"/>
          </a:xfrm>
          <a:prstGeom prst="rect">
            <a:avLst/>
          </a:prstGeom>
          <a:noFill/>
          <a:ln w="9525">
            <a:noFill/>
            <a:miter lim="800000"/>
            <a:headEnd/>
            <a:tailEnd/>
          </a:ln>
        </p:spPr>
        <p:txBody>
          <a:bodyPr wrap="square">
            <a:spAutoFit/>
          </a:bodyPr>
          <a:lstStyle/>
          <a:p>
            <a:pPr eaLnBrk="0" hangingPunct="0">
              <a:lnSpc>
                <a:spcPct val="130000"/>
              </a:lnSpc>
              <a:defRPr/>
            </a:pPr>
            <a:r>
              <a:rPr lang="es-ES_tradnl" sz="2400" b="1" dirty="0" smtClean="0">
                <a:solidFill>
                  <a:schemeClr val="accent4">
                    <a:lumMod val="25000"/>
                  </a:schemeClr>
                </a:solidFill>
              </a:rPr>
              <a:t>PARA </a:t>
            </a:r>
            <a:r>
              <a:rPr lang="es-ES_tradnl" sz="2400" b="1" dirty="0">
                <a:solidFill>
                  <a:schemeClr val="accent4">
                    <a:lumMod val="25000"/>
                  </a:schemeClr>
                </a:solidFill>
              </a:rPr>
              <a:t>ABOLIR LA ESTEATORREA, LA </a:t>
            </a:r>
            <a:r>
              <a:rPr lang="es-ES_tradnl" sz="2400" b="1" dirty="0" smtClean="0">
                <a:solidFill>
                  <a:schemeClr val="accent4">
                    <a:lumMod val="25000"/>
                  </a:schemeClr>
                </a:solidFill>
              </a:rPr>
              <a:t>CANTIDAD  </a:t>
            </a:r>
            <a:r>
              <a:rPr lang="es-ES_tradnl" sz="2400" b="1" dirty="0">
                <a:solidFill>
                  <a:schemeClr val="accent4">
                    <a:lumMod val="25000"/>
                  </a:schemeClr>
                </a:solidFill>
              </a:rPr>
              <a:t>DE ENZIMAS LIBERADAS EN DUODENO </a:t>
            </a:r>
            <a:r>
              <a:rPr lang="es-ES_tradnl" sz="2400" b="1" dirty="0" smtClean="0">
                <a:solidFill>
                  <a:schemeClr val="accent4">
                    <a:lumMod val="25000"/>
                  </a:schemeClr>
                </a:solidFill>
              </a:rPr>
              <a:t>DEBE </a:t>
            </a:r>
            <a:r>
              <a:rPr lang="es-ES_tradnl" sz="2400" b="1" dirty="0">
                <a:solidFill>
                  <a:schemeClr val="accent4">
                    <a:lumMod val="25000"/>
                  </a:schemeClr>
                </a:solidFill>
              </a:rPr>
              <a:t>SER ±10% DE LA </a:t>
            </a:r>
            <a:r>
              <a:rPr lang="es-ES_tradnl" sz="2400" b="1" dirty="0" smtClean="0">
                <a:solidFill>
                  <a:schemeClr val="accent4">
                    <a:lumMod val="25000"/>
                  </a:schemeClr>
                </a:solidFill>
              </a:rPr>
              <a:t>SECRECIÓN </a:t>
            </a:r>
            <a:r>
              <a:rPr lang="es-ES_tradnl" sz="2400" b="1" dirty="0">
                <a:solidFill>
                  <a:schemeClr val="accent4">
                    <a:lumMod val="25000"/>
                  </a:schemeClr>
                </a:solidFill>
              </a:rPr>
              <a:t>NORMAL</a:t>
            </a:r>
          </a:p>
          <a:p>
            <a:pPr eaLnBrk="0" hangingPunct="0">
              <a:defRPr/>
            </a:pPr>
            <a:endParaRPr lang="es-ES_tradnl" sz="2400" b="1" dirty="0">
              <a:solidFill>
                <a:schemeClr val="accent4">
                  <a:lumMod val="25000"/>
                </a:schemeClr>
              </a:solidFill>
            </a:endParaRPr>
          </a:p>
          <a:p>
            <a:pPr eaLnBrk="0" hangingPunct="0">
              <a:defRPr/>
            </a:pPr>
            <a:r>
              <a:rPr lang="es-ES_tradnl" sz="2400" b="1" dirty="0">
                <a:solidFill>
                  <a:schemeClr val="accent4">
                    <a:lumMod val="25000"/>
                  </a:schemeClr>
                </a:solidFill>
                <a:sym typeface="Wingdings 3" pitchFamily="18" charset="2"/>
              </a:rPr>
              <a:t></a:t>
            </a:r>
            <a:r>
              <a:rPr lang="es-ES_tradnl" sz="2400" b="1" dirty="0">
                <a:solidFill>
                  <a:schemeClr val="accent4">
                    <a:lumMod val="25000"/>
                  </a:schemeClr>
                </a:solidFill>
              </a:rPr>
              <a:t>25.000 – 40.000 UI DE LIPASA POR COMIDA</a:t>
            </a:r>
            <a:endParaRPr lang="es-ES" sz="2400" b="1" dirty="0">
              <a:solidFill>
                <a:schemeClr val="accent4">
                  <a:lumMod val="25000"/>
                </a:schemeClr>
              </a:solidFill>
            </a:endParaRPr>
          </a:p>
        </p:txBody>
      </p:sp>
      <p:sp>
        <p:nvSpPr>
          <p:cNvPr id="46086" name="Text Box 6"/>
          <p:cNvSpPr txBox="1">
            <a:spLocks noChangeArrowheads="1"/>
          </p:cNvSpPr>
          <p:nvPr/>
        </p:nvSpPr>
        <p:spPr bwMode="auto">
          <a:xfrm>
            <a:off x="6588125" y="5876925"/>
            <a:ext cx="1803400" cy="641350"/>
          </a:xfrm>
          <a:prstGeom prst="rect">
            <a:avLst/>
          </a:prstGeom>
          <a:noFill/>
          <a:ln w="9525">
            <a:noFill/>
            <a:miter lim="800000"/>
            <a:headEnd/>
            <a:tailEnd/>
          </a:ln>
        </p:spPr>
        <p:txBody>
          <a:bodyPr wrap="none">
            <a:spAutoFit/>
          </a:bodyPr>
          <a:lstStyle/>
          <a:p>
            <a:pPr eaLnBrk="0" hangingPunct="0"/>
            <a:r>
              <a:rPr lang="es-ES_tradnl" b="1" i="1" dirty="0" err="1">
                <a:latin typeface="Comic Sans MS" pitchFamily="66" charset="0"/>
              </a:rPr>
              <a:t>Layer</a:t>
            </a:r>
            <a:r>
              <a:rPr lang="es-ES_tradnl" b="1" i="1" dirty="0">
                <a:latin typeface="Comic Sans MS" pitchFamily="66" charset="0"/>
              </a:rPr>
              <a:t> y Col.</a:t>
            </a:r>
          </a:p>
          <a:p>
            <a:pPr eaLnBrk="0" hangingPunct="0"/>
            <a:r>
              <a:rPr lang="es-ES_tradnl" b="1" i="1" dirty="0">
                <a:latin typeface="Comic Sans MS" pitchFamily="66" charset="0"/>
              </a:rPr>
              <a:t>Pancreas,1994</a:t>
            </a:r>
            <a:endParaRPr lang="es-ES" b="1" i="1" dirty="0">
              <a:latin typeface="Comic Sans MS" pitchFamily="66" charset="0"/>
            </a:endParaRPr>
          </a:p>
        </p:txBody>
      </p:sp>
      <p:sp>
        <p:nvSpPr>
          <p:cNvPr id="7" name="Text Box 3"/>
          <p:cNvSpPr txBox="1">
            <a:spLocks noChangeArrowheads="1"/>
          </p:cNvSpPr>
          <p:nvPr/>
        </p:nvSpPr>
        <p:spPr bwMode="auto">
          <a:xfrm>
            <a:off x="714348" y="571480"/>
            <a:ext cx="5449762" cy="954107"/>
          </a:xfrm>
          <a:prstGeom prst="rect">
            <a:avLst/>
          </a:prstGeom>
          <a:noFill/>
          <a:ln w="9525">
            <a:noFill/>
            <a:miter lim="800000"/>
            <a:headEnd/>
            <a:tailEnd/>
          </a:ln>
        </p:spPr>
        <p:txBody>
          <a:bodyPr wrap="none">
            <a:spAutoFit/>
          </a:bodyPr>
          <a:lstStyle/>
          <a:p>
            <a:pPr eaLnBrk="0" hangingPunct="0"/>
            <a:r>
              <a:rPr lang="es-ES_tradnl" sz="2800" b="1" u="sng" dirty="0" smtClean="0"/>
              <a:t>PANCREATITIS CRÓNICA</a:t>
            </a:r>
            <a:endParaRPr lang="es-ES" sz="2800" b="1" u="sng" dirty="0" smtClean="0"/>
          </a:p>
          <a:p>
            <a:pPr eaLnBrk="0" hangingPunct="0"/>
            <a:r>
              <a:rPr lang="es-ES_tradnl" sz="2800" b="1" u="sng" dirty="0" smtClean="0"/>
              <a:t>TRATAMIENTO </a:t>
            </a:r>
            <a:r>
              <a:rPr lang="es-ES_tradnl" sz="2800" b="1" u="sng" dirty="0"/>
              <a:t>DE LA ESTEATORREA</a:t>
            </a:r>
            <a:endParaRPr lang="es-ES" sz="2800" b="1" u="sng"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914400" y="1447800"/>
            <a:ext cx="7772400" cy="4295775"/>
          </a:xfrm>
          <a:prstGeom prst="rect">
            <a:avLst/>
          </a:prstGeom>
          <a:noFill/>
          <a:ln w="9525">
            <a:noFill/>
            <a:miter lim="800000"/>
            <a:headEnd/>
            <a:tailEnd/>
          </a:ln>
        </p:spPr>
        <p:txBody>
          <a:bodyPr>
            <a:spAutoFit/>
          </a:bodyPr>
          <a:lstStyle/>
          <a:p>
            <a:pPr>
              <a:lnSpc>
                <a:spcPct val="115000"/>
              </a:lnSpc>
            </a:pPr>
            <a:r>
              <a:rPr lang="es-ES_tradnl" sz="2800" b="1" dirty="0"/>
              <a:t>Los glúcidos se digieren de forma más eficiente (Amilasas salival e intestinal</a:t>
            </a:r>
            <a:r>
              <a:rPr lang="es-ES_tradnl" sz="2800" b="1" dirty="0" smtClean="0"/>
              <a:t>)</a:t>
            </a:r>
            <a:endParaRPr lang="es-ES_tradnl" sz="2800" b="1" dirty="0"/>
          </a:p>
          <a:p>
            <a:pPr>
              <a:lnSpc>
                <a:spcPct val="115000"/>
              </a:lnSpc>
            </a:pPr>
            <a:endParaRPr lang="es-ES_tradnl" sz="2800" b="1" dirty="0"/>
          </a:p>
          <a:p>
            <a:pPr>
              <a:lnSpc>
                <a:spcPct val="115000"/>
              </a:lnSpc>
            </a:pPr>
            <a:r>
              <a:rPr lang="es-ES_tradnl" sz="2800" b="1" dirty="0"/>
              <a:t>La digestión de las grasas se dificulta:</a:t>
            </a:r>
          </a:p>
          <a:p>
            <a:pPr>
              <a:lnSpc>
                <a:spcPct val="115000"/>
              </a:lnSpc>
              <a:buClr>
                <a:schemeClr val="tx1"/>
              </a:buClr>
              <a:buFont typeface="Arial" charset="0"/>
              <a:buChar char="•"/>
            </a:pPr>
            <a:r>
              <a:rPr lang="es-ES_tradnl" sz="2800" b="1" dirty="0"/>
              <a:t>La lipasa se inactiva en medio </a:t>
            </a:r>
            <a:r>
              <a:rPr lang="es-ES_tradnl" sz="2800" b="1" dirty="0" smtClean="0"/>
              <a:t>ácido</a:t>
            </a:r>
            <a:endParaRPr lang="es-ES_tradnl" sz="2800" b="1" dirty="0"/>
          </a:p>
          <a:p>
            <a:pPr>
              <a:lnSpc>
                <a:spcPct val="115000"/>
              </a:lnSpc>
              <a:buClr>
                <a:schemeClr val="tx1"/>
              </a:buClr>
              <a:buFont typeface="Arial" charset="0"/>
              <a:buChar char="•"/>
            </a:pPr>
            <a:r>
              <a:rPr lang="es-ES_tradnl" sz="2800" b="1" dirty="0"/>
              <a:t>La  </a:t>
            </a:r>
            <a:r>
              <a:rPr lang="es-ES_tradnl" sz="2800" b="1" dirty="0" smtClean="0"/>
              <a:t>disminución del </a:t>
            </a:r>
            <a:r>
              <a:rPr lang="es-ES_tradnl" sz="2800" b="1" dirty="0" err="1"/>
              <a:t>ph</a:t>
            </a:r>
            <a:r>
              <a:rPr lang="es-ES_tradnl" sz="2800" b="1" dirty="0"/>
              <a:t> </a:t>
            </a:r>
            <a:r>
              <a:rPr lang="es-ES_tradnl" sz="2800" b="1" dirty="0" err="1"/>
              <a:t>luminal</a:t>
            </a:r>
            <a:r>
              <a:rPr lang="es-ES_tradnl" sz="2800" b="1" dirty="0"/>
              <a:t> precipita las sales biliares (deficiente formación de </a:t>
            </a:r>
            <a:r>
              <a:rPr lang="es-ES_tradnl" sz="2800" b="1" dirty="0" err="1"/>
              <a:t>miscelas</a:t>
            </a:r>
            <a:r>
              <a:rPr lang="es-ES_tradnl" sz="2800" b="1" dirty="0"/>
              <a:t>)</a:t>
            </a:r>
          </a:p>
          <a:p>
            <a:pPr>
              <a:lnSpc>
                <a:spcPct val="115000"/>
              </a:lnSpc>
            </a:pPr>
            <a:endParaRPr lang="es-ES_tradnl" b="1" dirty="0"/>
          </a:p>
          <a:p>
            <a:pPr>
              <a:spcBef>
                <a:spcPct val="50000"/>
              </a:spcBef>
            </a:pPr>
            <a:endParaRPr lang="es-ES_tradnl"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58" y="857232"/>
            <a:ext cx="5243522" cy="1143008"/>
          </a:xfrm>
        </p:spPr>
        <p:txBody>
          <a:bodyPr>
            <a:noAutofit/>
          </a:bodyPr>
          <a:lstStyle/>
          <a:p>
            <a:pPr marL="54864" indent="0" eaLnBrk="1" fontAlgn="auto" hangingPunct="1">
              <a:spcAft>
                <a:spcPts val="0"/>
              </a:spcAft>
              <a:defRPr/>
            </a:pPr>
            <a:r>
              <a:rPr lang="es-ES_tradnl" sz="3600" b="1" u="sng" dirty="0" smtClean="0"/>
              <a:t>DIETOTERAPÉUTICA EN LA</a:t>
            </a:r>
            <a:br>
              <a:rPr lang="es-ES_tradnl" sz="3600" b="1" u="sng" dirty="0" smtClean="0"/>
            </a:br>
            <a:r>
              <a:rPr lang="es-ES_tradnl" sz="3600" b="1" u="sng" dirty="0" smtClean="0"/>
              <a:t> PANCREATITIS CRÓNICA</a:t>
            </a:r>
            <a:endParaRPr lang="es-ES_tradnl" sz="3600" u="sng" dirty="0" smtClean="0"/>
          </a:p>
        </p:txBody>
      </p:sp>
      <p:sp>
        <p:nvSpPr>
          <p:cNvPr id="60419" name="Text Box 3"/>
          <p:cNvSpPr txBox="1">
            <a:spLocks noChangeArrowheads="1"/>
          </p:cNvSpPr>
          <p:nvPr/>
        </p:nvSpPr>
        <p:spPr bwMode="auto">
          <a:xfrm>
            <a:off x="500063" y="2286554"/>
            <a:ext cx="8072465" cy="3785652"/>
          </a:xfrm>
          <a:prstGeom prst="rect">
            <a:avLst/>
          </a:prstGeom>
          <a:noFill/>
          <a:ln w="9525">
            <a:noFill/>
            <a:miter lim="800000"/>
            <a:headEnd/>
            <a:tailEnd/>
          </a:ln>
        </p:spPr>
        <p:txBody>
          <a:bodyPr wrap="square">
            <a:spAutoFit/>
          </a:bodyPr>
          <a:lstStyle/>
          <a:p>
            <a:pPr>
              <a:buClr>
                <a:schemeClr val="tx1"/>
              </a:buClr>
              <a:buFont typeface="Arial" charset="0"/>
              <a:buChar char="•"/>
            </a:pPr>
            <a:r>
              <a:rPr lang="es-ES_tradnl" sz="2400" b="1" dirty="0" smtClean="0"/>
              <a:t>Comer </a:t>
            </a:r>
            <a:r>
              <a:rPr lang="es-ES_tradnl" sz="2400" b="1" dirty="0"/>
              <a:t>frecuentemente (5 a 6 veces al día).</a:t>
            </a:r>
          </a:p>
          <a:p>
            <a:pPr>
              <a:buClr>
                <a:schemeClr val="tx1"/>
              </a:buClr>
              <a:buFont typeface="Arial" charset="0"/>
              <a:buChar char="•"/>
            </a:pPr>
            <a:endParaRPr lang="es-ES_tradnl" sz="2400" b="1" dirty="0"/>
          </a:p>
          <a:p>
            <a:pPr marL="0" lvl="2">
              <a:buClr>
                <a:schemeClr val="tx1"/>
              </a:buClr>
              <a:buFont typeface="Arial" charset="0"/>
              <a:buChar char="•"/>
            </a:pPr>
            <a:r>
              <a:rPr lang="es-ES_tradnl" sz="2400" b="1" dirty="0"/>
              <a:t>Evitar alimentos </a:t>
            </a:r>
            <a:r>
              <a:rPr lang="es-ES_tradnl" sz="2400" b="1" dirty="0" smtClean="0"/>
              <a:t>grasos.</a:t>
            </a:r>
            <a:r>
              <a:rPr lang="es-MX" sz="2400" b="1" dirty="0" smtClean="0"/>
              <a:t> </a:t>
            </a:r>
            <a:r>
              <a:rPr lang="es-MX" sz="2400" b="1" dirty="0"/>
              <a:t>Podría contener pequeñas cantidades de TCM</a:t>
            </a:r>
            <a:r>
              <a:rPr lang="es-MX" sz="2400" b="1" dirty="0" smtClean="0"/>
              <a:t>)</a:t>
            </a:r>
            <a:endParaRPr lang="es-ES_tradnl" sz="2400" b="1" dirty="0"/>
          </a:p>
          <a:p>
            <a:pPr>
              <a:buClr>
                <a:schemeClr val="tx1"/>
              </a:buClr>
              <a:buFont typeface="Arial" charset="0"/>
              <a:buChar char="•"/>
            </a:pPr>
            <a:endParaRPr lang="es-ES_tradnl" sz="2400" b="1" dirty="0"/>
          </a:p>
          <a:p>
            <a:pPr>
              <a:buClr>
                <a:schemeClr val="tx1"/>
              </a:buClr>
              <a:buFont typeface="Arial" charset="0"/>
              <a:buChar char="•"/>
            </a:pPr>
            <a:r>
              <a:rPr lang="es-ES_tradnl" sz="2400" b="1" dirty="0"/>
              <a:t>Formas de cocción sencillas (hervido, a la plancha, asados</a:t>
            </a:r>
            <a:r>
              <a:rPr lang="es-ES_tradnl" sz="2400" b="1" dirty="0" smtClean="0"/>
              <a:t>)</a:t>
            </a:r>
            <a:endParaRPr lang="es-ES_tradnl" sz="2400" b="1" dirty="0"/>
          </a:p>
          <a:p>
            <a:pPr>
              <a:buClr>
                <a:schemeClr val="tx1"/>
              </a:buClr>
              <a:buFont typeface="Arial" charset="0"/>
              <a:buChar char="•"/>
            </a:pPr>
            <a:endParaRPr lang="es-ES_tradnl" sz="2400" b="1" dirty="0"/>
          </a:p>
          <a:p>
            <a:pPr>
              <a:buClr>
                <a:schemeClr val="tx1"/>
              </a:buClr>
              <a:buFont typeface="Arial" charset="0"/>
              <a:buChar char="•"/>
            </a:pPr>
            <a:r>
              <a:rPr lang="es-ES_tradnl" sz="2400" b="1" dirty="0"/>
              <a:t>No realizar actividades excesivas después de las comidas.</a:t>
            </a:r>
          </a:p>
          <a:p>
            <a:pPr>
              <a:buClr>
                <a:schemeClr val="tx1"/>
              </a:buClr>
              <a:buFont typeface="Arial" charset="0"/>
              <a:buChar char="•"/>
            </a:pPr>
            <a:endParaRPr lang="es-ES_tradnl" sz="2400" b="1" dirty="0"/>
          </a:p>
          <a:p>
            <a:pPr>
              <a:buClr>
                <a:schemeClr val="tx1"/>
              </a:buClr>
              <a:buFont typeface="Arial" charset="0"/>
              <a:buChar char="•"/>
            </a:pPr>
            <a:r>
              <a:rPr lang="es-ES_tradnl" sz="2400" b="1" dirty="0"/>
              <a:t>Prohibidas las bebidas </a:t>
            </a:r>
            <a:r>
              <a:rPr lang="es-ES_tradnl" sz="2400" b="1" dirty="0" smtClean="0"/>
              <a:t>alcohólicas </a:t>
            </a:r>
            <a:endParaRPr lang="es-ES_tradnl" sz="2400" b="1"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85720" y="642918"/>
            <a:ext cx="8572560" cy="4924425"/>
          </a:xfrm>
          <a:prstGeom prst="rect">
            <a:avLst/>
          </a:prstGeom>
          <a:noFill/>
          <a:ln w="9525">
            <a:noFill/>
            <a:miter lim="800000"/>
            <a:headEnd/>
            <a:tailEnd/>
          </a:ln>
          <a:effectLst/>
        </p:spPr>
        <p:txBody>
          <a:bodyPr wrap="square">
            <a:spAutoFit/>
          </a:bodyPr>
          <a:lstStyle/>
          <a:p>
            <a:pPr lvl="2">
              <a:spcBef>
                <a:spcPts val="600"/>
              </a:spcBef>
              <a:spcAft>
                <a:spcPts val="600"/>
              </a:spcAft>
              <a:defRPr/>
            </a:pPr>
            <a:r>
              <a:rPr lang="es-MX" sz="4400" b="1" u="sng" dirty="0">
                <a:effectLst>
                  <a:outerShdw blurRad="38100" dist="38100" dir="2700000" algn="tl">
                    <a:srgbClr val="C0C0C0"/>
                  </a:outerShdw>
                </a:effectLst>
                <a:latin typeface="Arial" pitchFamily="34" charset="0"/>
              </a:rPr>
              <a:t>Composición de la </a:t>
            </a:r>
            <a:r>
              <a:rPr lang="es-MX" sz="4400" b="1" u="sng" dirty="0" smtClean="0">
                <a:effectLst>
                  <a:outerShdw blurRad="38100" dist="38100" dir="2700000" algn="tl">
                    <a:srgbClr val="C0C0C0"/>
                  </a:outerShdw>
                </a:effectLst>
                <a:latin typeface="Arial" pitchFamily="34" charset="0"/>
              </a:rPr>
              <a:t>dieta</a:t>
            </a:r>
            <a:endParaRPr lang="es-MX" sz="4400" u="sng" dirty="0" smtClean="0">
              <a:effectLst>
                <a:outerShdw blurRad="38100" dist="38100" dir="2700000" algn="tl">
                  <a:srgbClr val="C0C0C0"/>
                </a:outerShdw>
              </a:effectLst>
              <a:latin typeface="Arial" pitchFamily="34" charset="0"/>
            </a:endParaRPr>
          </a:p>
          <a:p>
            <a:pPr lvl="2">
              <a:spcBef>
                <a:spcPts val="600"/>
              </a:spcBef>
              <a:spcAft>
                <a:spcPts val="600"/>
              </a:spcAft>
              <a:defRPr/>
            </a:pPr>
            <a:endParaRPr lang="es-MX" sz="2400" dirty="0" smtClean="0">
              <a:effectLst>
                <a:outerShdw blurRad="38100" dist="38100" dir="2700000" algn="tl">
                  <a:srgbClr val="C0C0C0"/>
                </a:outerShdw>
              </a:effectLst>
              <a:latin typeface="Arial" pitchFamily="34" charset="0"/>
            </a:endParaRPr>
          </a:p>
          <a:p>
            <a:pPr lvl="2">
              <a:spcBef>
                <a:spcPts val="600"/>
              </a:spcBef>
              <a:spcAft>
                <a:spcPts val="600"/>
              </a:spcAft>
              <a:buClr>
                <a:schemeClr val="accent1"/>
              </a:buClr>
              <a:defRPr/>
            </a:pPr>
            <a:r>
              <a:rPr lang="es-MX" sz="2800" b="1" dirty="0" smtClean="0">
                <a:latin typeface="Arial" pitchFamily="34" charset="0"/>
              </a:rPr>
              <a:t>-Aportar nitrógeno suficiente o elevado en forma de L-aminoácidos libres</a:t>
            </a:r>
          </a:p>
          <a:p>
            <a:pPr lvl="2">
              <a:spcBef>
                <a:spcPts val="600"/>
              </a:spcBef>
              <a:spcAft>
                <a:spcPts val="600"/>
              </a:spcAft>
              <a:buClr>
                <a:schemeClr val="accent1"/>
              </a:buClr>
              <a:defRPr/>
            </a:pPr>
            <a:r>
              <a:rPr lang="es-MX" sz="2800" b="1" dirty="0" smtClean="0">
                <a:latin typeface="Arial" pitchFamily="34" charset="0"/>
              </a:rPr>
              <a:t>-Contener </a:t>
            </a:r>
            <a:r>
              <a:rPr lang="es-MX" sz="2800" b="1" dirty="0">
                <a:latin typeface="Arial" pitchFamily="34" charset="0"/>
              </a:rPr>
              <a:t>cantidad elevada de glucosa como principal fuente de </a:t>
            </a:r>
            <a:r>
              <a:rPr lang="es-MX" sz="2800" b="1" dirty="0" smtClean="0">
                <a:latin typeface="Arial" pitchFamily="34" charset="0"/>
              </a:rPr>
              <a:t>energía</a:t>
            </a:r>
            <a:endParaRPr lang="es-MX" sz="2800" b="1" dirty="0">
              <a:latin typeface="Arial" pitchFamily="34" charset="0"/>
            </a:endParaRPr>
          </a:p>
          <a:p>
            <a:pPr lvl="2">
              <a:spcBef>
                <a:spcPts val="600"/>
              </a:spcBef>
              <a:spcAft>
                <a:spcPts val="600"/>
              </a:spcAft>
              <a:buClr>
                <a:schemeClr val="accent1"/>
              </a:buClr>
              <a:defRPr/>
            </a:pPr>
            <a:r>
              <a:rPr lang="es-MX" sz="2800" b="1" dirty="0" smtClean="0">
                <a:latin typeface="Arial" pitchFamily="34" charset="0"/>
              </a:rPr>
              <a:t>-Satisfacer </a:t>
            </a:r>
            <a:r>
              <a:rPr lang="es-MX" sz="2800" b="1" dirty="0">
                <a:latin typeface="Arial" pitchFamily="34" charset="0"/>
              </a:rPr>
              <a:t>las necesidades diarias de agua, electrolitos, vitaminas y </a:t>
            </a:r>
            <a:r>
              <a:rPr lang="es-MX" sz="2800" b="1" dirty="0" smtClean="0">
                <a:latin typeface="Arial" pitchFamily="34" charset="0"/>
              </a:rPr>
              <a:t>oligoelementos</a:t>
            </a:r>
            <a:endParaRPr lang="es-MX" sz="2800" b="1" dirty="0">
              <a:latin typeface="Arial" pitchFamily="34" charset="0"/>
            </a:endParaRPr>
          </a:p>
          <a:p>
            <a:pPr lvl="2">
              <a:spcBef>
                <a:spcPts val="600"/>
              </a:spcBef>
              <a:spcAft>
                <a:spcPts val="600"/>
              </a:spcAft>
              <a:buClr>
                <a:schemeClr val="accent1"/>
              </a:buClr>
              <a:defRPr/>
            </a:pPr>
            <a:r>
              <a:rPr lang="es-MX" sz="2800" b="1" dirty="0" smtClean="0">
                <a:latin typeface="Arial" pitchFamily="34" charset="0"/>
              </a:rPr>
              <a:t>-Consistencia líquida</a:t>
            </a:r>
            <a:endParaRPr lang="es-ES_tradnl" sz="20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2714612" y="1214422"/>
            <a:ext cx="3714776" cy="1200329"/>
          </a:xfrm>
          <a:prstGeom prst="rect">
            <a:avLst/>
          </a:prstGeom>
          <a:noFill/>
          <a:ln w="9525">
            <a:solidFill>
              <a:schemeClr val="accent1"/>
            </a:solidFill>
            <a:miter lim="800000"/>
            <a:headEnd/>
            <a:tailEnd/>
          </a:ln>
        </p:spPr>
        <p:txBody>
          <a:bodyPr wrap="square">
            <a:spAutoFit/>
          </a:bodyPr>
          <a:lstStyle/>
          <a:p>
            <a:pPr algn="ctr" eaLnBrk="0" hangingPunct="0"/>
            <a:r>
              <a:rPr lang="es-ES_tradnl" sz="2000" b="1" dirty="0"/>
              <a:t>    </a:t>
            </a:r>
            <a:r>
              <a:rPr lang="es-ES_tradnl" sz="2400" b="1" dirty="0"/>
              <a:t>PANCREATINA</a:t>
            </a:r>
          </a:p>
          <a:p>
            <a:pPr algn="ctr" eaLnBrk="0" hangingPunct="0"/>
            <a:r>
              <a:rPr lang="es-ES_tradnl" sz="2400" b="1" dirty="0"/>
              <a:t>    MICOESFERAS</a:t>
            </a:r>
          </a:p>
          <a:p>
            <a:pPr algn="ctr" eaLnBrk="0" hangingPunct="0"/>
            <a:r>
              <a:rPr lang="es-ES_tradnl" sz="2400" b="1" dirty="0"/>
              <a:t>LIPASA 25-40.000 U/C</a:t>
            </a:r>
            <a:endParaRPr lang="es-ES" sz="2400" b="1" dirty="0"/>
          </a:p>
        </p:txBody>
      </p:sp>
      <p:sp>
        <p:nvSpPr>
          <p:cNvPr id="47109" name="Text Box 5"/>
          <p:cNvSpPr txBox="1">
            <a:spLocks noChangeArrowheads="1"/>
          </p:cNvSpPr>
          <p:nvPr/>
        </p:nvSpPr>
        <p:spPr bwMode="auto">
          <a:xfrm>
            <a:off x="2902149" y="3048000"/>
            <a:ext cx="812595" cy="400110"/>
          </a:xfrm>
          <a:prstGeom prst="rect">
            <a:avLst/>
          </a:prstGeom>
          <a:noFill/>
          <a:ln w="9525">
            <a:solidFill>
              <a:schemeClr val="accent1"/>
            </a:solidFill>
            <a:miter lim="800000"/>
            <a:headEnd/>
            <a:tailEnd/>
          </a:ln>
        </p:spPr>
        <p:txBody>
          <a:bodyPr wrap="none">
            <a:spAutoFit/>
          </a:bodyPr>
          <a:lstStyle/>
          <a:p>
            <a:pPr eaLnBrk="0" hangingPunct="0"/>
            <a:r>
              <a:rPr lang="es-ES_tradnl" sz="2000" b="1" dirty="0"/>
              <a:t>EXITO</a:t>
            </a:r>
            <a:endParaRPr lang="es-ES" sz="2000" b="1" dirty="0"/>
          </a:p>
        </p:txBody>
      </p:sp>
      <p:sp>
        <p:nvSpPr>
          <p:cNvPr id="47110" name="Text Box 6"/>
          <p:cNvSpPr txBox="1">
            <a:spLocks noChangeArrowheads="1"/>
          </p:cNvSpPr>
          <p:nvPr/>
        </p:nvSpPr>
        <p:spPr bwMode="auto">
          <a:xfrm>
            <a:off x="5101379" y="3032125"/>
            <a:ext cx="1185133" cy="400110"/>
          </a:xfrm>
          <a:prstGeom prst="rect">
            <a:avLst/>
          </a:prstGeom>
          <a:noFill/>
          <a:ln w="9525">
            <a:solidFill>
              <a:schemeClr val="accent1"/>
            </a:solidFill>
            <a:miter lim="800000"/>
            <a:headEnd/>
            <a:tailEnd/>
          </a:ln>
        </p:spPr>
        <p:txBody>
          <a:bodyPr wrap="none">
            <a:spAutoFit/>
          </a:bodyPr>
          <a:lstStyle/>
          <a:p>
            <a:pPr eaLnBrk="0" hangingPunct="0"/>
            <a:r>
              <a:rPr lang="es-ES_tradnl" sz="2000" b="1" dirty="0"/>
              <a:t>FRACASO</a:t>
            </a:r>
            <a:endParaRPr lang="es-ES" sz="2000" b="1" dirty="0"/>
          </a:p>
        </p:txBody>
      </p:sp>
      <p:sp>
        <p:nvSpPr>
          <p:cNvPr id="43015" name="Text Box 7"/>
          <p:cNvSpPr txBox="1">
            <a:spLocks noChangeArrowheads="1"/>
          </p:cNvSpPr>
          <p:nvPr/>
        </p:nvSpPr>
        <p:spPr bwMode="auto">
          <a:xfrm>
            <a:off x="3980892" y="4114800"/>
            <a:ext cx="3520066" cy="400110"/>
          </a:xfrm>
          <a:prstGeom prst="rect">
            <a:avLst/>
          </a:prstGeom>
          <a:noFill/>
          <a:ln w="9525">
            <a:noFill/>
            <a:miter lim="800000"/>
            <a:headEnd/>
            <a:tailEnd/>
          </a:ln>
        </p:spPr>
        <p:txBody>
          <a:bodyPr wrap="none">
            <a:spAutoFit/>
          </a:bodyPr>
          <a:lstStyle/>
          <a:p>
            <a:pPr eaLnBrk="0" hangingPunct="0">
              <a:defRPr/>
            </a:pPr>
            <a:r>
              <a:rPr lang="es-ES_tradnl" sz="2000" b="1" dirty="0">
                <a:solidFill>
                  <a:schemeClr val="accent4">
                    <a:lumMod val="25000"/>
                  </a:schemeClr>
                </a:solidFill>
                <a:latin typeface="Calibri" pitchFamily="34" charset="0"/>
                <a:cs typeface="Calibri" pitchFamily="34" charset="0"/>
              </a:rPr>
              <a:t>AUMENTAR DOSIS DE ENZIMAS</a:t>
            </a:r>
            <a:endParaRPr lang="es-ES" sz="2000" b="1" dirty="0">
              <a:solidFill>
                <a:schemeClr val="accent4">
                  <a:lumMod val="25000"/>
                </a:schemeClr>
              </a:solidFill>
              <a:latin typeface="Calibri" pitchFamily="34" charset="0"/>
              <a:cs typeface="Calibri" pitchFamily="34" charset="0"/>
            </a:endParaRPr>
          </a:p>
        </p:txBody>
      </p:sp>
      <p:sp>
        <p:nvSpPr>
          <p:cNvPr id="43016" name="Text Box 8"/>
          <p:cNvSpPr txBox="1">
            <a:spLocks noChangeArrowheads="1"/>
          </p:cNvSpPr>
          <p:nvPr/>
        </p:nvSpPr>
        <p:spPr bwMode="auto">
          <a:xfrm>
            <a:off x="4402347" y="5181600"/>
            <a:ext cx="812595" cy="400110"/>
          </a:xfrm>
          <a:prstGeom prst="rect">
            <a:avLst/>
          </a:prstGeom>
          <a:noFill/>
          <a:ln w="9525">
            <a:solidFill>
              <a:schemeClr val="accent1"/>
            </a:solidFill>
            <a:miter lim="800000"/>
            <a:headEnd/>
            <a:tailEnd/>
          </a:ln>
        </p:spPr>
        <p:txBody>
          <a:bodyPr wrap="none">
            <a:spAutoFit/>
          </a:bodyPr>
          <a:lstStyle/>
          <a:p>
            <a:pPr eaLnBrk="0" hangingPunct="0">
              <a:defRPr/>
            </a:pPr>
            <a:r>
              <a:rPr lang="es-ES_tradnl" sz="2000" b="1" dirty="0">
                <a:solidFill>
                  <a:schemeClr val="accent4">
                    <a:lumMod val="25000"/>
                  </a:schemeClr>
                </a:solidFill>
                <a:latin typeface="Calibri" pitchFamily="34" charset="0"/>
                <a:cs typeface="Calibri" pitchFamily="34" charset="0"/>
              </a:rPr>
              <a:t>EXITO</a:t>
            </a:r>
            <a:endParaRPr lang="es-ES" sz="2000" b="1" dirty="0">
              <a:solidFill>
                <a:schemeClr val="accent4">
                  <a:lumMod val="25000"/>
                </a:schemeClr>
              </a:solidFill>
              <a:latin typeface="Calibri" pitchFamily="34" charset="0"/>
              <a:cs typeface="Calibri" pitchFamily="34" charset="0"/>
            </a:endParaRPr>
          </a:p>
        </p:txBody>
      </p:sp>
      <p:sp>
        <p:nvSpPr>
          <p:cNvPr id="43017" name="Text Box 9"/>
          <p:cNvSpPr txBox="1">
            <a:spLocks noChangeArrowheads="1"/>
          </p:cNvSpPr>
          <p:nvPr/>
        </p:nvSpPr>
        <p:spPr bwMode="auto">
          <a:xfrm>
            <a:off x="6030073" y="5143512"/>
            <a:ext cx="1185133" cy="400110"/>
          </a:xfrm>
          <a:prstGeom prst="rect">
            <a:avLst/>
          </a:prstGeom>
          <a:noFill/>
          <a:ln w="9525">
            <a:solidFill>
              <a:schemeClr val="accent1"/>
            </a:solidFill>
            <a:miter lim="800000"/>
            <a:headEnd/>
            <a:tailEnd/>
          </a:ln>
        </p:spPr>
        <p:txBody>
          <a:bodyPr wrap="none">
            <a:spAutoFit/>
          </a:bodyPr>
          <a:lstStyle/>
          <a:p>
            <a:pPr eaLnBrk="0" hangingPunct="0">
              <a:defRPr/>
            </a:pPr>
            <a:r>
              <a:rPr lang="es-ES_tradnl" sz="2000" b="1" dirty="0">
                <a:solidFill>
                  <a:schemeClr val="accent4">
                    <a:lumMod val="25000"/>
                  </a:schemeClr>
                </a:solidFill>
                <a:latin typeface="Calibri" pitchFamily="34" charset="0"/>
                <a:cs typeface="Calibri" pitchFamily="34" charset="0"/>
              </a:rPr>
              <a:t>FRACASO</a:t>
            </a:r>
            <a:endParaRPr lang="es-ES" sz="2000" b="1" dirty="0">
              <a:solidFill>
                <a:schemeClr val="accent4">
                  <a:lumMod val="25000"/>
                </a:schemeClr>
              </a:solidFill>
              <a:latin typeface="Calibri" pitchFamily="34" charset="0"/>
              <a:cs typeface="Calibri" pitchFamily="34" charset="0"/>
            </a:endParaRPr>
          </a:p>
        </p:txBody>
      </p:sp>
      <p:sp>
        <p:nvSpPr>
          <p:cNvPr id="43018" name="Text Box 10"/>
          <p:cNvSpPr txBox="1">
            <a:spLocks noChangeArrowheads="1"/>
          </p:cNvSpPr>
          <p:nvPr/>
        </p:nvSpPr>
        <p:spPr bwMode="auto">
          <a:xfrm>
            <a:off x="5081595" y="6013450"/>
            <a:ext cx="3133743" cy="707886"/>
          </a:xfrm>
          <a:prstGeom prst="rect">
            <a:avLst/>
          </a:prstGeom>
          <a:noFill/>
          <a:ln w="9525">
            <a:noFill/>
            <a:miter lim="800000"/>
            <a:headEnd/>
            <a:tailEnd/>
          </a:ln>
        </p:spPr>
        <p:txBody>
          <a:bodyPr wrap="none">
            <a:spAutoFit/>
          </a:bodyPr>
          <a:lstStyle/>
          <a:p>
            <a:pPr eaLnBrk="0" hangingPunct="0">
              <a:defRPr/>
            </a:pPr>
            <a:r>
              <a:rPr lang="es-ES_tradnl" sz="2000" b="1" dirty="0">
                <a:solidFill>
                  <a:schemeClr val="accent4">
                    <a:lumMod val="25000"/>
                  </a:schemeClr>
                </a:solidFill>
                <a:latin typeface="Calibri" pitchFamily="34" charset="0"/>
                <a:cs typeface="Calibri" pitchFamily="34" charset="0"/>
              </a:rPr>
              <a:t>VERIFICAR CUMPLIMIENTO </a:t>
            </a:r>
          </a:p>
          <a:p>
            <a:pPr eaLnBrk="0" hangingPunct="0">
              <a:defRPr/>
            </a:pPr>
            <a:r>
              <a:rPr lang="es-ES_tradnl" sz="2000" b="1" dirty="0">
                <a:solidFill>
                  <a:schemeClr val="accent4">
                    <a:lumMod val="25000"/>
                  </a:schemeClr>
                </a:solidFill>
                <a:latin typeface="Calibri" pitchFamily="34" charset="0"/>
                <a:cs typeface="Calibri" pitchFamily="34" charset="0"/>
              </a:rPr>
              <a:t>     DE TRATAMIENTO</a:t>
            </a:r>
            <a:endParaRPr lang="es-ES" sz="2000" b="1" dirty="0">
              <a:solidFill>
                <a:schemeClr val="accent4">
                  <a:lumMod val="25000"/>
                </a:schemeClr>
              </a:solidFill>
              <a:latin typeface="Calibri" pitchFamily="34" charset="0"/>
              <a:cs typeface="Calibri" pitchFamily="34" charset="0"/>
            </a:endParaRPr>
          </a:p>
        </p:txBody>
      </p:sp>
      <p:sp>
        <p:nvSpPr>
          <p:cNvPr id="47115" name="Line 12"/>
          <p:cNvSpPr>
            <a:spLocks noChangeShapeType="1"/>
          </p:cNvSpPr>
          <p:nvPr/>
        </p:nvSpPr>
        <p:spPr bwMode="auto">
          <a:xfrm>
            <a:off x="3276600" y="2438400"/>
            <a:ext cx="0" cy="533400"/>
          </a:xfrm>
          <a:prstGeom prst="line">
            <a:avLst/>
          </a:prstGeom>
          <a:noFill/>
          <a:ln w="50800">
            <a:solidFill>
              <a:schemeClr val="accent1"/>
            </a:solidFill>
            <a:round/>
            <a:headEnd/>
            <a:tailEnd type="triangle" w="med" len="med"/>
          </a:ln>
        </p:spPr>
        <p:txBody>
          <a:bodyPr/>
          <a:lstStyle/>
          <a:p>
            <a:endParaRPr lang="es-ES"/>
          </a:p>
        </p:txBody>
      </p:sp>
      <p:sp>
        <p:nvSpPr>
          <p:cNvPr id="47116" name="Line 13"/>
          <p:cNvSpPr>
            <a:spLocks noChangeShapeType="1"/>
          </p:cNvSpPr>
          <p:nvPr/>
        </p:nvSpPr>
        <p:spPr bwMode="auto">
          <a:xfrm>
            <a:off x="5715000" y="2438400"/>
            <a:ext cx="0" cy="533400"/>
          </a:xfrm>
          <a:prstGeom prst="line">
            <a:avLst/>
          </a:prstGeom>
          <a:noFill/>
          <a:ln w="50800">
            <a:solidFill>
              <a:schemeClr val="accent1"/>
            </a:solidFill>
            <a:round/>
            <a:headEnd/>
            <a:tailEnd type="triangle" w="med" len="med"/>
          </a:ln>
        </p:spPr>
        <p:txBody>
          <a:bodyPr/>
          <a:lstStyle/>
          <a:p>
            <a:endParaRPr lang="es-ES"/>
          </a:p>
        </p:txBody>
      </p:sp>
      <p:sp>
        <p:nvSpPr>
          <p:cNvPr id="47117" name="Line 14"/>
          <p:cNvSpPr>
            <a:spLocks noChangeShapeType="1"/>
          </p:cNvSpPr>
          <p:nvPr/>
        </p:nvSpPr>
        <p:spPr bwMode="auto">
          <a:xfrm>
            <a:off x="5715000" y="3505200"/>
            <a:ext cx="0" cy="533400"/>
          </a:xfrm>
          <a:prstGeom prst="line">
            <a:avLst/>
          </a:prstGeom>
          <a:noFill/>
          <a:ln w="50800">
            <a:solidFill>
              <a:schemeClr val="accent1"/>
            </a:solidFill>
            <a:round/>
            <a:headEnd/>
            <a:tailEnd type="triangle" w="med" len="med"/>
          </a:ln>
        </p:spPr>
        <p:txBody>
          <a:bodyPr/>
          <a:lstStyle/>
          <a:p>
            <a:endParaRPr lang="es-ES"/>
          </a:p>
        </p:txBody>
      </p:sp>
      <p:sp>
        <p:nvSpPr>
          <p:cNvPr id="47118" name="Line 15"/>
          <p:cNvSpPr>
            <a:spLocks noChangeShapeType="1"/>
          </p:cNvSpPr>
          <p:nvPr/>
        </p:nvSpPr>
        <p:spPr bwMode="auto">
          <a:xfrm>
            <a:off x="4800600" y="4572000"/>
            <a:ext cx="0" cy="533400"/>
          </a:xfrm>
          <a:prstGeom prst="line">
            <a:avLst/>
          </a:prstGeom>
          <a:noFill/>
          <a:ln w="50800">
            <a:solidFill>
              <a:schemeClr val="accent1"/>
            </a:solidFill>
            <a:round/>
            <a:headEnd/>
            <a:tailEnd type="triangle" w="med" len="med"/>
          </a:ln>
        </p:spPr>
        <p:txBody>
          <a:bodyPr/>
          <a:lstStyle/>
          <a:p>
            <a:endParaRPr lang="es-ES"/>
          </a:p>
        </p:txBody>
      </p:sp>
      <p:sp>
        <p:nvSpPr>
          <p:cNvPr id="47119" name="Line 16"/>
          <p:cNvSpPr>
            <a:spLocks noChangeShapeType="1"/>
          </p:cNvSpPr>
          <p:nvPr/>
        </p:nvSpPr>
        <p:spPr bwMode="auto">
          <a:xfrm>
            <a:off x="6629400" y="4572000"/>
            <a:ext cx="0" cy="533400"/>
          </a:xfrm>
          <a:prstGeom prst="line">
            <a:avLst/>
          </a:prstGeom>
          <a:noFill/>
          <a:ln w="50800">
            <a:solidFill>
              <a:schemeClr val="accent1"/>
            </a:solidFill>
            <a:round/>
            <a:headEnd/>
            <a:tailEnd type="triangle" w="med" len="med"/>
          </a:ln>
        </p:spPr>
        <p:txBody>
          <a:bodyPr/>
          <a:lstStyle/>
          <a:p>
            <a:endParaRPr lang="es-ES"/>
          </a:p>
        </p:txBody>
      </p:sp>
      <p:sp>
        <p:nvSpPr>
          <p:cNvPr id="47120" name="Line 16"/>
          <p:cNvSpPr>
            <a:spLocks noChangeShapeType="1"/>
          </p:cNvSpPr>
          <p:nvPr/>
        </p:nvSpPr>
        <p:spPr bwMode="auto">
          <a:xfrm>
            <a:off x="6643688" y="5538788"/>
            <a:ext cx="0" cy="533400"/>
          </a:xfrm>
          <a:prstGeom prst="line">
            <a:avLst/>
          </a:prstGeom>
          <a:noFill/>
          <a:ln w="50800">
            <a:solidFill>
              <a:schemeClr val="accent1"/>
            </a:solidFill>
            <a:round/>
            <a:headEnd/>
            <a:tailEnd type="triangle" w="med" len="med"/>
          </a:ln>
        </p:spPr>
        <p:txBody>
          <a:bodyPr/>
          <a:lstStyle/>
          <a:p>
            <a:endParaRPr lang="es-ES"/>
          </a:p>
        </p:txBody>
      </p:sp>
      <p:sp>
        <p:nvSpPr>
          <p:cNvPr id="17" name="Text Box 3"/>
          <p:cNvSpPr txBox="1">
            <a:spLocks noChangeArrowheads="1"/>
          </p:cNvSpPr>
          <p:nvPr/>
        </p:nvSpPr>
        <p:spPr bwMode="auto">
          <a:xfrm>
            <a:off x="571472" y="285728"/>
            <a:ext cx="4692503" cy="830997"/>
          </a:xfrm>
          <a:prstGeom prst="rect">
            <a:avLst/>
          </a:prstGeom>
          <a:noFill/>
          <a:ln w="9525">
            <a:noFill/>
            <a:miter lim="800000"/>
            <a:headEnd/>
            <a:tailEnd/>
          </a:ln>
        </p:spPr>
        <p:txBody>
          <a:bodyPr wrap="none">
            <a:spAutoFit/>
          </a:bodyPr>
          <a:lstStyle/>
          <a:p>
            <a:pPr eaLnBrk="0" hangingPunct="0"/>
            <a:r>
              <a:rPr lang="es-ES_tradnl" sz="2400" b="1" u="sng" dirty="0" smtClean="0"/>
              <a:t>PANCREATITIS CRÓNICA</a:t>
            </a:r>
            <a:endParaRPr lang="es-ES" sz="2400" b="1" u="sng" dirty="0" smtClean="0"/>
          </a:p>
          <a:p>
            <a:pPr eaLnBrk="0" hangingPunct="0"/>
            <a:r>
              <a:rPr lang="es-ES_tradnl" sz="2400" b="1" u="sng" dirty="0" smtClean="0"/>
              <a:t>TRATAMIENTO </a:t>
            </a:r>
            <a:r>
              <a:rPr lang="es-ES_tradnl" sz="2400" b="1" u="sng" dirty="0"/>
              <a:t>DE LA ESTEATORREA</a:t>
            </a:r>
            <a:endParaRPr lang="es-ES" sz="2400" b="1" u="sng"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5"/>
          <p:cNvSpPr txBox="1">
            <a:spLocks noChangeArrowheads="1"/>
          </p:cNvSpPr>
          <p:nvPr/>
        </p:nvSpPr>
        <p:spPr bwMode="auto">
          <a:xfrm>
            <a:off x="285720" y="2215116"/>
            <a:ext cx="8643998" cy="3046988"/>
          </a:xfrm>
          <a:prstGeom prst="rect">
            <a:avLst/>
          </a:prstGeom>
          <a:noFill/>
          <a:ln w="9525">
            <a:noFill/>
            <a:miter lim="800000"/>
            <a:headEnd/>
            <a:tailEnd/>
          </a:ln>
        </p:spPr>
        <p:txBody>
          <a:bodyPr wrap="square">
            <a:spAutoFit/>
          </a:bodyPr>
          <a:lstStyle/>
          <a:p>
            <a:pPr algn="ctr">
              <a:defRPr/>
            </a:pPr>
            <a:r>
              <a:rPr lang="es-MX" sz="2400" b="1" dirty="0" smtClean="0">
                <a:latin typeface="Arial" pitchFamily="34" charset="0"/>
              </a:rPr>
              <a:t>INHIBICIÓN </a:t>
            </a:r>
            <a:r>
              <a:rPr lang="es-MX" sz="2400" b="1" dirty="0">
                <a:latin typeface="Arial" pitchFamily="34" charset="0"/>
              </a:rPr>
              <a:t>DE LA </a:t>
            </a:r>
            <a:r>
              <a:rPr lang="es-MX" sz="2400" b="1" dirty="0" smtClean="0">
                <a:latin typeface="Arial" pitchFamily="34" charset="0"/>
              </a:rPr>
              <a:t>SECRECIÓN </a:t>
            </a:r>
            <a:r>
              <a:rPr lang="es-MX" sz="2400" b="1" dirty="0">
                <a:latin typeface="Arial" pitchFamily="34" charset="0"/>
              </a:rPr>
              <a:t>PANCREATICA </a:t>
            </a:r>
            <a:r>
              <a:rPr lang="es-MX" sz="2400" b="1" dirty="0" smtClean="0">
                <a:latin typeface="Arial" pitchFamily="34" charset="0"/>
              </a:rPr>
              <a:t>EXOCRINA</a:t>
            </a:r>
            <a:endParaRPr lang="es-MX" sz="2400" b="1" dirty="0">
              <a:latin typeface="Arial" pitchFamily="34" charset="0"/>
            </a:endParaRPr>
          </a:p>
          <a:p>
            <a:pPr algn="ctr">
              <a:defRPr/>
            </a:pPr>
            <a:r>
              <a:rPr lang="es-MX" sz="2400" b="1" dirty="0">
                <a:latin typeface="Arial" pitchFamily="34" charset="0"/>
              </a:rPr>
              <a:t>          </a:t>
            </a:r>
          </a:p>
          <a:p>
            <a:pPr lvl="2">
              <a:buClr>
                <a:schemeClr val="accent1"/>
              </a:buClr>
              <a:buFont typeface="Wingdings" pitchFamily="2" charset="2"/>
              <a:buChar char="Ø"/>
              <a:defRPr/>
            </a:pPr>
            <a:r>
              <a:rPr lang="es-MX" sz="2400" b="1" dirty="0">
                <a:latin typeface="Arial" pitchFamily="34" charset="0"/>
              </a:rPr>
              <a:t>“Reposo gástrico” (no </a:t>
            </a:r>
            <a:r>
              <a:rPr lang="es-MX" sz="2400" b="1" dirty="0" smtClean="0">
                <a:latin typeface="Arial" pitchFamily="34" charset="0"/>
              </a:rPr>
              <a:t>necesariamente ayuno)</a:t>
            </a:r>
            <a:endParaRPr lang="es-MX" sz="2400" b="1" dirty="0">
              <a:latin typeface="Arial" pitchFamily="34" charset="0"/>
            </a:endParaRPr>
          </a:p>
          <a:p>
            <a:pPr lvl="2">
              <a:buClr>
                <a:schemeClr val="accent1"/>
              </a:buClr>
              <a:buFont typeface="Wingdings" pitchFamily="2" charset="2"/>
              <a:buChar char="Ø"/>
              <a:defRPr/>
            </a:pPr>
            <a:r>
              <a:rPr lang="es-MX" sz="2400" b="1" dirty="0">
                <a:latin typeface="Arial" pitchFamily="34" charset="0"/>
              </a:rPr>
              <a:t>Glucagón o grandes concentraciones de </a:t>
            </a:r>
            <a:r>
              <a:rPr lang="es-MX" sz="2400" b="1" dirty="0" smtClean="0">
                <a:latin typeface="Arial" pitchFamily="34" charset="0"/>
              </a:rPr>
              <a:t>glucosa</a:t>
            </a:r>
            <a:endParaRPr lang="es-MX" sz="2400" b="1" dirty="0">
              <a:latin typeface="Arial" pitchFamily="34" charset="0"/>
            </a:endParaRPr>
          </a:p>
          <a:p>
            <a:pPr lvl="2">
              <a:buClr>
                <a:schemeClr val="accent1"/>
              </a:buClr>
              <a:buFont typeface="Wingdings" pitchFamily="2" charset="2"/>
              <a:buChar char="Ø"/>
              <a:defRPr/>
            </a:pPr>
            <a:r>
              <a:rPr lang="es-MX" sz="2400" b="1" dirty="0">
                <a:latin typeface="Arial" pitchFamily="34" charset="0"/>
              </a:rPr>
              <a:t>Parasimpaticomiméticos, </a:t>
            </a:r>
            <a:r>
              <a:rPr lang="es-MX" sz="2400" b="1" dirty="0" smtClean="0">
                <a:latin typeface="Arial" pitchFamily="34" charset="0"/>
              </a:rPr>
              <a:t>vagotomía</a:t>
            </a:r>
            <a:endParaRPr lang="es-MX" sz="2400" b="1" dirty="0">
              <a:latin typeface="Arial" pitchFamily="34" charset="0"/>
            </a:endParaRPr>
          </a:p>
          <a:p>
            <a:pPr lvl="2">
              <a:buClr>
                <a:schemeClr val="accent1"/>
              </a:buClr>
              <a:buFont typeface="Wingdings" pitchFamily="2" charset="2"/>
              <a:buChar char="Ø"/>
              <a:defRPr/>
            </a:pPr>
            <a:r>
              <a:rPr lang="es-MX" sz="2400" b="1" dirty="0">
                <a:latin typeface="Arial" pitchFamily="34" charset="0"/>
              </a:rPr>
              <a:t>Bloqueadores H</a:t>
            </a:r>
            <a:r>
              <a:rPr lang="es-MX" sz="2400" b="1" baseline="-25000" dirty="0">
                <a:latin typeface="Arial" pitchFamily="34" charset="0"/>
              </a:rPr>
              <a:t>2 </a:t>
            </a:r>
            <a:endParaRPr lang="es-MX" sz="2400" b="1" dirty="0">
              <a:latin typeface="Arial" pitchFamily="34" charset="0"/>
            </a:endParaRPr>
          </a:p>
          <a:p>
            <a:pPr lvl="2">
              <a:buClr>
                <a:schemeClr val="accent1"/>
              </a:buClr>
              <a:buFont typeface="Wingdings" pitchFamily="2" charset="2"/>
              <a:buChar char="Ø"/>
              <a:defRPr/>
            </a:pPr>
            <a:r>
              <a:rPr lang="es-MX" sz="2400" b="1" dirty="0">
                <a:latin typeface="Arial" pitchFamily="34" charset="0"/>
              </a:rPr>
              <a:t>Dietas </a:t>
            </a:r>
            <a:r>
              <a:rPr lang="es-MX" sz="2400" b="1" dirty="0" smtClean="0">
                <a:latin typeface="Arial" pitchFamily="34" charset="0"/>
              </a:rPr>
              <a:t>elementales</a:t>
            </a:r>
            <a:endParaRPr lang="es-ES_tradnl" sz="2400" b="1" dirty="0">
              <a:solidFill>
                <a:srgbClr val="FF0000"/>
              </a:solidFill>
              <a:latin typeface="Arial" pitchFamily="34" charset="0"/>
            </a:endParaRPr>
          </a:p>
        </p:txBody>
      </p:sp>
      <p:sp>
        <p:nvSpPr>
          <p:cNvPr id="4" name="3 Título"/>
          <p:cNvSpPr>
            <a:spLocks noGrp="1"/>
          </p:cNvSpPr>
          <p:nvPr>
            <p:ph type="title"/>
          </p:nvPr>
        </p:nvSpPr>
        <p:spPr>
          <a:xfrm>
            <a:off x="457200" y="917580"/>
            <a:ext cx="8229600" cy="868346"/>
          </a:xfrm>
        </p:spPr>
        <p:txBody>
          <a:bodyPr/>
          <a:lstStyle/>
          <a:p>
            <a:r>
              <a:rPr lang="es-ES" b="1" u="sng" dirty="0" smtClean="0"/>
              <a:t>Pancreatitis Crónica Agudizada</a:t>
            </a:r>
            <a:endParaRPr lang="es-ES" b="1" u="sng"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5937250"/>
          </a:xfrm>
        </p:spPr>
        <p:txBody>
          <a:bodyPr>
            <a:noAutofit/>
          </a:bodyPr>
          <a:lstStyle/>
          <a:p>
            <a:pPr marL="54864" indent="0" algn="l" eaLnBrk="1" fontAlgn="auto" hangingPunct="1">
              <a:spcAft>
                <a:spcPts val="0"/>
              </a:spcAft>
              <a:defRPr/>
            </a:pPr>
            <a:r>
              <a:rPr lang="es-ES" sz="3200" b="1" u="sng" dirty="0" smtClean="0"/>
              <a:t>AYUDA NUTRICIONAL</a:t>
            </a:r>
            <a:r>
              <a:rPr lang="en-US" sz="3200" b="1" u="sng" dirty="0" smtClean="0"/>
              <a:t/>
            </a:r>
            <a:br>
              <a:rPr lang="en-US" sz="3200" b="1" u="sng" dirty="0" smtClean="0"/>
            </a:br>
            <a:r>
              <a:rPr lang="en-US" sz="3200" b="1" dirty="0" smtClean="0"/>
              <a:t>-I</a:t>
            </a:r>
            <a:r>
              <a:rPr lang="es-ES" sz="3200" b="1" dirty="0" err="1" smtClean="0"/>
              <a:t>ntervención</a:t>
            </a:r>
            <a:r>
              <a:rPr lang="es-ES" sz="3200" b="1" dirty="0" smtClean="0"/>
              <a:t> nutrimental precoz (no retrasarse por más de 48 – 72 horas)</a:t>
            </a:r>
            <a:r>
              <a:rPr lang="en-US" sz="3200" b="1" dirty="0" smtClean="0"/>
              <a:t/>
            </a:r>
            <a:br>
              <a:rPr lang="en-US" sz="3200" b="1" dirty="0" smtClean="0"/>
            </a:br>
            <a:r>
              <a:rPr lang="en-US" sz="3200" b="1" dirty="0" smtClean="0"/>
              <a:t>-</a:t>
            </a:r>
            <a:r>
              <a:rPr lang="en-US" sz="3200" b="1" dirty="0" err="1" smtClean="0"/>
              <a:t>Tener</a:t>
            </a:r>
            <a:r>
              <a:rPr lang="en-US" sz="3200" b="1" dirty="0" smtClean="0"/>
              <a:t> en </a:t>
            </a:r>
            <a:r>
              <a:rPr lang="en-US" sz="3200" b="1" dirty="0" err="1" smtClean="0"/>
              <a:t>cuenta</a:t>
            </a:r>
            <a:r>
              <a:rPr lang="en-US" sz="3200" b="1" dirty="0" smtClean="0"/>
              <a:t> </a:t>
            </a:r>
            <a:r>
              <a:rPr lang="en-US" sz="3200" b="1" dirty="0" err="1" smtClean="0"/>
              <a:t>que</a:t>
            </a:r>
            <a:r>
              <a:rPr lang="en-US" sz="3200" b="1" dirty="0" smtClean="0"/>
              <a:t> e</a:t>
            </a:r>
            <a:r>
              <a:rPr lang="es-ES" sz="3200" b="1" dirty="0" smtClean="0"/>
              <a:t>l catabolismo elevado, la pérdida de nitrógeno superior a 20g/día asociada a peritonitis, </a:t>
            </a:r>
            <a:r>
              <a:rPr lang="es-ES" sz="3200" b="1" dirty="0" err="1" smtClean="0"/>
              <a:t>sepsis</a:t>
            </a:r>
            <a:r>
              <a:rPr lang="es-ES" sz="3200" b="1" dirty="0" smtClean="0"/>
              <a:t> y hemorragias, conducen a un balance nitrogenado muy negativo.</a:t>
            </a:r>
            <a:r>
              <a:rPr lang="en-US" sz="3200" b="1" dirty="0" smtClean="0"/>
              <a:t/>
            </a:r>
            <a:br>
              <a:rPr lang="en-US" sz="3200" b="1" dirty="0" smtClean="0"/>
            </a:br>
            <a:r>
              <a:rPr lang="en-US" sz="3200" b="1" dirty="0" smtClean="0"/>
              <a:t>-</a:t>
            </a:r>
            <a:r>
              <a:rPr lang="es-ES" sz="3200" b="1" dirty="0" smtClean="0"/>
              <a:t>En las pancreatitis grave, pocas veces puede iniciarse la nutrición </a:t>
            </a:r>
            <a:r>
              <a:rPr lang="es-ES" sz="3200" b="1" dirty="0" err="1" smtClean="0"/>
              <a:t>enteral</a:t>
            </a:r>
            <a:r>
              <a:rPr lang="es-ES" sz="3200" b="1" dirty="0" smtClean="0"/>
              <a:t> por el </a:t>
            </a:r>
            <a:r>
              <a:rPr lang="es-ES" sz="3200" b="1" dirty="0" err="1" smtClean="0"/>
              <a:t>ileo</a:t>
            </a:r>
            <a:r>
              <a:rPr lang="es-ES" sz="3200" b="1" dirty="0" smtClean="0"/>
              <a:t> paralítico presente.</a:t>
            </a:r>
            <a:endParaRPr lang="en-US" sz="3200" b="1"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00034" y="785794"/>
            <a:ext cx="8286808" cy="4985980"/>
          </a:xfrm>
          <a:prstGeom prst="rect">
            <a:avLst/>
          </a:prstGeom>
          <a:noFill/>
          <a:ln w="9525">
            <a:noFill/>
            <a:miter lim="800000"/>
            <a:headEnd/>
            <a:tailEnd/>
          </a:ln>
          <a:effectLst/>
        </p:spPr>
        <p:txBody>
          <a:bodyPr wrap="square">
            <a:spAutoFit/>
          </a:bodyPr>
          <a:lstStyle/>
          <a:p>
            <a:pPr>
              <a:defRPr/>
            </a:pPr>
            <a:endParaRPr lang="es-MX" b="1" dirty="0">
              <a:effectLst>
                <a:outerShdw blurRad="38100" dist="38100" dir="2700000" algn="tl">
                  <a:srgbClr val="C0C0C0"/>
                </a:outerShdw>
              </a:effectLst>
              <a:latin typeface="Arial" pitchFamily="34" charset="0"/>
            </a:endParaRPr>
          </a:p>
          <a:p>
            <a:pPr>
              <a:defRPr/>
            </a:pPr>
            <a:r>
              <a:rPr lang="es-MX" sz="2400" b="1" dirty="0">
                <a:latin typeface="Arial" pitchFamily="34" charset="0"/>
              </a:rPr>
              <a:t>Con el uso de dietas </a:t>
            </a:r>
            <a:r>
              <a:rPr lang="es-MX" sz="2400" b="1" dirty="0" err="1">
                <a:latin typeface="Arial" pitchFamily="34" charset="0"/>
              </a:rPr>
              <a:t>enterales</a:t>
            </a:r>
            <a:r>
              <a:rPr lang="es-MX" sz="2400" b="1" dirty="0">
                <a:latin typeface="Arial" pitchFamily="34" charset="0"/>
              </a:rPr>
              <a:t> o nutrición parenteral se ha demostrado que se consigue un mayor reposo </a:t>
            </a:r>
            <a:r>
              <a:rPr lang="es-MX" sz="2400" b="1" dirty="0" smtClean="0">
                <a:latin typeface="Arial" pitchFamily="34" charset="0"/>
              </a:rPr>
              <a:t>pancreático.</a:t>
            </a:r>
          </a:p>
          <a:p>
            <a:pPr>
              <a:defRPr/>
            </a:pPr>
            <a:endParaRPr lang="es-MX" sz="3600" b="1" dirty="0">
              <a:latin typeface="Arial" pitchFamily="34" charset="0"/>
            </a:endParaRPr>
          </a:p>
          <a:p>
            <a:pPr>
              <a:buFont typeface="Arial" pitchFamily="34" charset="0"/>
              <a:buChar char="•"/>
              <a:defRPr/>
            </a:pPr>
            <a:r>
              <a:rPr lang="es-MX" sz="2400" b="1" dirty="0" smtClean="0">
                <a:latin typeface="Arial" pitchFamily="34" charset="0"/>
              </a:rPr>
              <a:t>Las </a:t>
            </a:r>
            <a:r>
              <a:rPr lang="es-MX" sz="2400" b="1" dirty="0">
                <a:latin typeface="Arial" pitchFamily="34" charset="0"/>
              </a:rPr>
              <a:t>dietas </a:t>
            </a:r>
            <a:r>
              <a:rPr lang="es-MX" sz="2400" b="1" dirty="0" err="1">
                <a:latin typeface="Arial" pitchFamily="34" charset="0"/>
              </a:rPr>
              <a:t>enterales</a:t>
            </a:r>
            <a:r>
              <a:rPr lang="es-MX" sz="2400" b="1" dirty="0">
                <a:latin typeface="Arial" pitchFamily="34" charset="0"/>
              </a:rPr>
              <a:t>, tanto elemental como </a:t>
            </a:r>
            <a:r>
              <a:rPr lang="es-MX" sz="2400" b="1" dirty="0" err="1">
                <a:latin typeface="Arial" pitchFamily="34" charset="0"/>
              </a:rPr>
              <a:t>oligomérica</a:t>
            </a:r>
            <a:r>
              <a:rPr lang="es-MX" sz="2400" b="1" dirty="0">
                <a:latin typeface="Arial" pitchFamily="34" charset="0"/>
              </a:rPr>
              <a:t>, son las que producen menor estimulación </a:t>
            </a:r>
            <a:r>
              <a:rPr lang="es-MX" sz="2400" b="1" dirty="0" smtClean="0">
                <a:latin typeface="Arial" pitchFamily="34" charset="0"/>
              </a:rPr>
              <a:t>pancreática</a:t>
            </a:r>
          </a:p>
          <a:p>
            <a:pPr>
              <a:buFont typeface="Arial" pitchFamily="34" charset="0"/>
              <a:buChar char="•"/>
              <a:defRPr/>
            </a:pPr>
            <a:r>
              <a:rPr lang="es-MX" sz="2400" b="1" dirty="0" smtClean="0">
                <a:latin typeface="Arial" pitchFamily="34" charset="0"/>
              </a:rPr>
              <a:t>La </a:t>
            </a:r>
            <a:r>
              <a:rPr lang="es-MX" sz="2400" b="1" dirty="0">
                <a:latin typeface="Arial" pitchFamily="34" charset="0"/>
              </a:rPr>
              <a:t>infusión de la dieta </a:t>
            </a:r>
            <a:r>
              <a:rPr lang="es-MX" sz="2400" b="1" dirty="0" err="1">
                <a:latin typeface="Arial" pitchFamily="34" charset="0"/>
              </a:rPr>
              <a:t>enteral</a:t>
            </a:r>
            <a:r>
              <a:rPr lang="es-MX" sz="2400" b="1" dirty="0">
                <a:latin typeface="Arial" pitchFamily="34" charset="0"/>
              </a:rPr>
              <a:t> debe ser lo más distal posible al </a:t>
            </a:r>
            <a:r>
              <a:rPr lang="es-MX" sz="2400" b="1" dirty="0" smtClean="0">
                <a:latin typeface="Arial" pitchFamily="34" charset="0"/>
              </a:rPr>
              <a:t>píloro</a:t>
            </a:r>
          </a:p>
          <a:p>
            <a:pPr>
              <a:buFont typeface="Arial" pitchFamily="34" charset="0"/>
              <a:buChar char="•"/>
              <a:defRPr/>
            </a:pPr>
            <a:r>
              <a:rPr lang="es-MX" sz="2400" b="1" dirty="0" smtClean="0">
                <a:latin typeface="Arial" pitchFamily="34" charset="0"/>
              </a:rPr>
              <a:t>La </a:t>
            </a:r>
            <a:r>
              <a:rPr lang="es-MX" sz="2400" b="1" dirty="0">
                <a:latin typeface="Arial" pitchFamily="34" charset="0"/>
              </a:rPr>
              <a:t>dieta oral es la que provoca mayor estimulación pancreática y debe evitarse en las primeras </a:t>
            </a:r>
            <a:r>
              <a:rPr lang="es-MX" sz="2400" b="1" dirty="0" smtClean="0">
                <a:latin typeface="Arial" pitchFamily="34" charset="0"/>
              </a:rPr>
              <a:t>fases, </a:t>
            </a:r>
            <a:r>
              <a:rPr lang="es-MX" sz="2400" b="1" dirty="0">
                <a:latin typeface="Arial" pitchFamily="34" charset="0"/>
              </a:rPr>
              <a:t>cuando predomina la inflamación de la glándula.</a:t>
            </a:r>
            <a:endParaRPr lang="es-ES_tradnl" sz="2400" b="1" dirty="0">
              <a:latin typeface="Arial" pitchFamily="34" charset="0"/>
            </a:endParaRP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3400" y="1076316"/>
            <a:ext cx="8305800" cy="1066800"/>
          </a:xfrm>
          <a:prstGeom prst="rect">
            <a:avLst/>
          </a:prstGeom>
          <a:noFill/>
          <a:ln w="9525">
            <a:noFill/>
            <a:miter lim="800000"/>
            <a:headEnd/>
            <a:tailEnd/>
          </a:ln>
          <a:effectLst/>
        </p:spPr>
        <p:txBody>
          <a:bodyPr>
            <a:spAutoFit/>
          </a:bodyPr>
          <a:lstStyle/>
          <a:p>
            <a:pPr>
              <a:spcBef>
                <a:spcPct val="50000"/>
              </a:spcBef>
            </a:pPr>
            <a:r>
              <a:rPr lang="es-MX" sz="3200" b="1" dirty="0"/>
              <a:t>La estimulación </a:t>
            </a:r>
            <a:r>
              <a:rPr lang="es-MX" sz="3200" b="1" dirty="0" smtClean="0"/>
              <a:t>más </a:t>
            </a:r>
            <a:r>
              <a:rPr lang="es-MX" sz="3200" b="1" dirty="0"/>
              <a:t>potente de la secreción pancreática es el estímulo del </a:t>
            </a:r>
            <a:r>
              <a:rPr lang="es-MX" sz="3200" b="1" dirty="0" smtClean="0"/>
              <a:t>antro</a:t>
            </a:r>
            <a:endParaRPr lang="es-ES" sz="3200" b="1" dirty="0"/>
          </a:p>
        </p:txBody>
      </p:sp>
      <p:sp>
        <p:nvSpPr>
          <p:cNvPr id="50179" name="Text Box 3"/>
          <p:cNvSpPr txBox="1">
            <a:spLocks noChangeArrowheads="1"/>
          </p:cNvSpPr>
          <p:nvPr/>
        </p:nvSpPr>
        <p:spPr bwMode="auto">
          <a:xfrm>
            <a:off x="762000" y="2637534"/>
            <a:ext cx="7810528" cy="1077218"/>
          </a:xfrm>
          <a:prstGeom prst="rect">
            <a:avLst/>
          </a:prstGeom>
          <a:noFill/>
          <a:ln w="9525">
            <a:noFill/>
            <a:miter lim="800000"/>
            <a:headEnd/>
            <a:tailEnd/>
          </a:ln>
          <a:effectLst/>
        </p:spPr>
        <p:txBody>
          <a:bodyPr wrap="square">
            <a:spAutoFit/>
          </a:bodyPr>
          <a:lstStyle/>
          <a:p>
            <a:pPr algn="just">
              <a:spcBef>
                <a:spcPct val="50000"/>
              </a:spcBef>
            </a:pPr>
            <a:r>
              <a:rPr kumimoji="1" lang="es-MX" sz="3200" b="1" dirty="0"/>
              <a:t>La terapéutica actual de la pancreatitis aguda va dirigida a reducir la secreción </a:t>
            </a:r>
            <a:r>
              <a:rPr kumimoji="1" lang="es-MX" sz="3200" b="1" dirty="0" smtClean="0"/>
              <a:t>enzimática</a:t>
            </a:r>
            <a:endParaRPr lang="es-ES" dirty="0"/>
          </a:p>
        </p:txBody>
      </p:sp>
      <p:sp>
        <p:nvSpPr>
          <p:cNvPr id="50180" name="Text Box 4"/>
          <p:cNvSpPr txBox="1">
            <a:spLocks noChangeArrowheads="1"/>
          </p:cNvSpPr>
          <p:nvPr/>
        </p:nvSpPr>
        <p:spPr bwMode="auto">
          <a:xfrm>
            <a:off x="2357422" y="4429132"/>
            <a:ext cx="6553200" cy="1985159"/>
          </a:xfrm>
          <a:prstGeom prst="rect">
            <a:avLst/>
          </a:prstGeom>
          <a:solidFill>
            <a:schemeClr val="tx2">
              <a:lumMod val="40000"/>
              <a:lumOff val="60000"/>
            </a:schemeClr>
          </a:solidFill>
          <a:ln w="9525">
            <a:noFill/>
            <a:miter lim="800000"/>
            <a:headEnd/>
            <a:tailEnd/>
          </a:ln>
          <a:effectLst/>
        </p:spPr>
        <p:txBody>
          <a:bodyPr>
            <a:spAutoFit/>
          </a:bodyPr>
          <a:lstStyle/>
          <a:p>
            <a:pPr>
              <a:spcBef>
                <a:spcPct val="50000"/>
              </a:spcBef>
            </a:pPr>
            <a:r>
              <a:rPr kumimoji="1" lang="es-MX" sz="3200" b="1" dirty="0"/>
              <a:t>Tradicionalmente adopta la forma de “NADA POR LA BOCA”, o  “VÍA ORAL CERRADA”, o “REPOSO INTESTINAL”.</a:t>
            </a:r>
            <a:endParaRPr kumimoji="1" lang="es-ES" sz="3200" b="1" dirty="0"/>
          </a:p>
          <a:p>
            <a:pPr>
              <a:spcBef>
                <a:spcPct val="50000"/>
              </a:spcBef>
            </a:pPr>
            <a:endParaRPr lang="es-ES" dirty="0"/>
          </a:p>
        </p:txBody>
      </p:sp>
      <p:sp>
        <p:nvSpPr>
          <p:cNvPr id="50181" name="Line 5"/>
          <p:cNvSpPr>
            <a:spLocks noChangeShapeType="1"/>
          </p:cNvSpPr>
          <p:nvPr/>
        </p:nvSpPr>
        <p:spPr bwMode="auto">
          <a:xfrm flipH="1">
            <a:off x="2357422" y="4429132"/>
            <a:ext cx="6572296" cy="1928826"/>
          </a:xfrm>
          <a:prstGeom prst="line">
            <a:avLst/>
          </a:prstGeom>
          <a:noFill/>
          <a:ln w="76200" cap="sq">
            <a:solidFill>
              <a:srgbClr val="FFFF00"/>
            </a:solidFill>
            <a:round/>
            <a:headEnd type="none" w="sm" len="sm"/>
            <a:tailEnd type="none" w="sm" len="sm"/>
          </a:ln>
          <a:effectLst/>
        </p:spPr>
        <p:txBody>
          <a:bodyPr/>
          <a:lstStyle/>
          <a:p>
            <a:endParaRPr lang="es-ES"/>
          </a:p>
        </p:txBody>
      </p:sp>
      <p:sp>
        <p:nvSpPr>
          <p:cNvPr id="50182" name="Line 6"/>
          <p:cNvSpPr>
            <a:spLocks noChangeShapeType="1"/>
          </p:cNvSpPr>
          <p:nvPr/>
        </p:nvSpPr>
        <p:spPr bwMode="auto">
          <a:xfrm>
            <a:off x="2357422" y="4429132"/>
            <a:ext cx="6572296" cy="1928826"/>
          </a:xfrm>
          <a:prstGeom prst="line">
            <a:avLst/>
          </a:prstGeom>
          <a:noFill/>
          <a:ln w="76200" cap="sq">
            <a:solidFill>
              <a:srgbClr val="FFFF00"/>
            </a:solidFill>
            <a:round/>
            <a:headEnd type="none" w="sm" len="sm"/>
            <a:tailEnd type="none" w="sm" len="sm"/>
          </a:ln>
          <a:effectLst/>
        </p:spPr>
        <p:txBody>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gtEl>
                                        <p:attrNameLst>
                                          <p:attrName>style.visibility</p:attrName>
                                        </p:attrNameLst>
                                      </p:cBhvr>
                                      <p:to>
                                        <p:strVal val="visible"/>
                                      </p:to>
                                    </p:set>
                                    <p:anim calcmode="lin" valueType="num">
                                      <p:cBhvr additive="base">
                                        <p:cTn id="13" dur="500" fill="hold"/>
                                        <p:tgtEl>
                                          <p:spTgt spid="50179"/>
                                        </p:tgtEl>
                                        <p:attrNameLst>
                                          <p:attrName>ppt_x</p:attrName>
                                        </p:attrNameLst>
                                      </p:cBhvr>
                                      <p:tavLst>
                                        <p:tav tm="0">
                                          <p:val>
                                            <p:strVal val="0-#ppt_w/2"/>
                                          </p:val>
                                        </p:tav>
                                        <p:tav tm="100000">
                                          <p:val>
                                            <p:strVal val="#ppt_x"/>
                                          </p:val>
                                        </p:tav>
                                      </p:tavLst>
                                    </p:anim>
                                    <p:anim calcmode="lin" valueType="num">
                                      <p:cBhvr additive="base">
                                        <p:cTn id="14" dur="500" fill="hold"/>
                                        <p:tgtEl>
                                          <p:spTgt spid="5017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0180"/>
                                        </p:tgtEl>
                                        <p:attrNameLst>
                                          <p:attrName>style.visibility</p:attrName>
                                        </p:attrNameLst>
                                      </p:cBhvr>
                                      <p:to>
                                        <p:strVal val="visible"/>
                                      </p:to>
                                    </p:set>
                                    <p:anim calcmode="lin" valueType="num">
                                      <p:cBhvr additive="base">
                                        <p:cTn id="18" dur="500" fill="hold"/>
                                        <p:tgtEl>
                                          <p:spTgt spid="50180"/>
                                        </p:tgtEl>
                                        <p:attrNameLst>
                                          <p:attrName>ppt_x</p:attrName>
                                        </p:attrNameLst>
                                      </p:cBhvr>
                                      <p:tavLst>
                                        <p:tav tm="0">
                                          <p:val>
                                            <p:strVal val="0-#ppt_w/2"/>
                                          </p:val>
                                        </p:tav>
                                        <p:tav tm="100000">
                                          <p:val>
                                            <p:strVal val="#ppt_x"/>
                                          </p:val>
                                        </p:tav>
                                      </p:tavLst>
                                    </p:anim>
                                    <p:anim calcmode="lin" valueType="num">
                                      <p:cBhvr additive="base">
                                        <p:cTn id="19" dur="500" fill="hold"/>
                                        <p:tgtEl>
                                          <p:spTgt spid="5018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50181"/>
                                        </p:tgtEl>
                                        <p:attrNameLst>
                                          <p:attrName>style.visibility</p:attrName>
                                        </p:attrNameLst>
                                      </p:cBhvr>
                                      <p:to>
                                        <p:strVal val="visible"/>
                                      </p:to>
                                    </p:set>
                                    <p:anim calcmode="lin" valueType="num">
                                      <p:cBhvr additive="base">
                                        <p:cTn id="23" dur="500" fill="hold"/>
                                        <p:tgtEl>
                                          <p:spTgt spid="50181"/>
                                        </p:tgtEl>
                                        <p:attrNameLst>
                                          <p:attrName>ppt_x</p:attrName>
                                        </p:attrNameLst>
                                      </p:cBhvr>
                                      <p:tavLst>
                                        <p:tav tm="0">
                                          <p:val>
                                            <p:strVal val="0-#ppt_w/2"/>
                                          </p:val>
                                        </p:tav>
                                        <p:tav tm="100000">
                                          <p:val>
                                            <p:strVal val="#ppt_x"/>
                                          </p:val>
                                        </p:tav>
                                      </p:tavLst>
                                    </p:anim>
                                    <p:anim calcmode="lin" valueType="num">
                                      <p:cBhvr additive="base">
                                        <p:cTn id="24" dur="500" fill="hold"/>
                                        <p:tgtEl>
                                          <p:spTgt spid="50181"/>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50182"/>
                                        </p:tgtEl>
                                        <p:attrNameLst>
                                          <p:attrName>style.visibility</p:attrName>
                                        </p:attrNameLst>
                                      </p:cBhvr>
                                      <p:to>
                                        <p:strVal val="visible"/>
                                      </p:to>
                                    </p:set>
                                    <p:anim calcmode="lin" valueType="num">
                                      <p:cBhvr additive="base">
                                        <p:cTn id="28" dur="500" fill="hold"/>
                                        <p:tgtEl>
                                          <p:spTgt spid="50182"/>
                                        </p:tgtEl>
                                        <p:attrNameLst>
                                          <p:attrName>ppt_x</p:attrName>
                                        </p:attrNameLst>
                                      </p:cBhvr>
                                      <p:tavLst>
                                        <p:tav tm="0">
                                          <p:val>
                                            <p:strVal val="0-#ppt_w/2"/>
                                          </p:val>
                                        </p:tav>
                                        <p:tav tm="100000">
                                          <p:val>
                                            <p:strVal val="#ppt_x"/>
                                          </p:val>
                                        </p:tav>
                                      </p:tavLst>
                                    </p:anim>
                                    <p:anim calcmode="lin" valueType="num">
                                      <p:cBhvr additive="base">
                                        <p:cTn id="29"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autoUpdateAnimBg="0"/>
      <p:bldP spid="50180" grpId="0" animBg="1" autoUpdateAnimBg="0"/>
      <p:bldP spid="50181" grpId="0" animBg="1"/>
      <p:bldP spid="501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4800600" y="1524000"/>
            <a:ext cx="3352800" cy="457200"/>
          </a:xfrm>
          <a:prstGeom prst="rect">
            <a:avLst/>
          </a:prstGeom>
          <a:noFill/>
          <a:ln w="9525">
            <a:noFill/>
            <a:miter lim="800000"/>
            <a:headEnd/>
            <a:tailEnd/>
          </a:ln>
        </p:spPr>
        <p:txBody>
          <a:bodyPr>
            <a:spAutoFit/>
          </a:bodyPr>
          <a:lstStyle/>
          <a:p>
            <a:pPr>
              <a:spcBef>
                <a:spcPct val="50000"/>
              </a:spcBef>
            </a:pPr>
            <a:endParaRPr lang="en-US"/>
          </a:p>
        </p:txBody>
      </p:sp>
      <p:pic>
        <p:nvPicPr>
          <p:cNvPr id="51203" name="Picture 3"/>
          <p:cNvPicPr>
            <a:picLocks noChangeAspect="1" noChangeArrowheads="1"/>
          </p:cNvPicPr>
          <p:nvPr/>
        </p:nvPicPr>
        <p:blipFill>
          <a:blip r:embed="rId2"/>
          <a:srcRect/>
          <a:stretch>
            <a:fillRect/>
          </a:stretch>
        </p:blipFill>
        <p:spPr bwMode="auto">
          <a:xfrm>
            <a:off x="4876800" y="838200"/>
            <a:ext cx="3536950" cy="5568950"/>
          </a:xfrm>
          <a:prstGeom prst="rect">
            <a:avLst/>
          </a:prstGeom>
          <a:noFill/>
          <a:ln w="9525">
            <a:noFill/>
            <a:miter lim="800000"/>
            <a:headEnd/>
            <a:tailEnd/>
          </a:ln>
        </p:spPr>
      </p:pic>
      <p:sp>
        <p:nvSpPr>
          <p:cNvPr id="51204" name="Text Box 7"/>
          <p:cNvSpPr txBox="1">
            <a:spLocks noChangeArrowheads="1"/>
          </p:cNvSpPr>
          <p:nvPr/>
        </p:nvSpPr>
        <p:spPr bwMode="auto">
          <a:xfrm>
            <a:off x="357158" y="2120900"/>
            <a:ext cx="4357718" cy="3046988"/>
          </a:xfrm>
          <a:prstGeom prst="rect">
            <a:avLst/>
          </a:prstGeom>
          <a:noFill/>
          <a:ln w="9525">
            <a:noFill/>
            <a:miter lim="800000"/>
            <a:headEnd/>
            <a:tailEnd/>
          </a:ln>
        </p:spPr>
        <p:txBody>
          <a:bodyPr wrap="square">
            <a:spAutoFit/>
          </a:bodyPr>
          <a:lstStyle/>
          <a:p>
            <a:pPr>
              <a:spcBef>
                <a:spcPct val="50000"/>
              </a:spcBef>
            </a:pPr>
            <a:r>
              <a:rPr lang="es-MX" sz="3200" b="1" dirty="0"/>
              <a:t>La colocación de un tubo </a:t>
            </a:r>
            <a:r>
              <a:rPr lang="es-MX" sz="3200" b="1" dirty="0" err="1"/>
              <a:t>nasoyeyunal</a:t>
            </a:r>
            <a:r>
              <a:rPr lang="es-MX" sz="3200" b="1" dirty="0"/>
              <a:t> permite tratar con éxito a pacientes con pancreatitis crónica </a:t>
            </a:r>
            <a:r>
              <a:rPr lang="es-MX" sz="3200" b="1" dirty="0" smtClean="0"/>
              <a:t>agudizada</a:t>
            </a:r>
            <a:endParaRPr lang="es-ES_tradnl" sz="3200" b="1"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s-ES_tradnl" sz="3600" b="1" u="sng" dirty="0"/>
              <a:t>Objetivos de la Intervención Nutricional</a:t>
            </a:r>
          </a:p>
        </p:txBody>
      </p:sp>
      <p:sp>
        <p:nvSpPr>
          <p:cNvPr id="3075" name="Rectangle 3"/>
          <p:cNvSpPr>
            <a:spLocks noGrp="1" noChangeArrowheads="1"/>
          </p:cNvSpPr>
          <p:nvPr>
            <p:ph type="body" idx="1"/>
          </p:nvPr>
        </p:nvSpPr>
        <p:spPr>
          <a:xfrm>
            <a:off x="1185866" y="2071678"/>
            <a:ext cx="7458100" cy="3500462"/>
          </a:xfrm>
        </p:spPr>
        <p:txBody>
          <a:bodyPr>
            <a:normAutofit/>
          </a:bodyPr>
          <a:lstStyle/>
          <a:p>
            <a:r>
              <a:rPr lang="es-ES_tradnl" sz="3600" b="1" dirty="0"/>
              <a:t>Mantener o recuperar el estado nutricional del </a:t>
            </a:r>
            <a:r>
              <a:rPr lang="es-ES_tradnl" sz="3600" b="1" dirty="0" smtClean="0"/>
              <a:t>paciente</a:t>
            </a:r>
          </a:p>
          <a:p>
            <a:pPr>
              <a:buNone/>
            </a:pPr>
            <a:endParaRPr lang="es-ES_tradnl" sz="3600" b="1" dirty="0"/>
          </a:p>
          <a:p>
            <a:r>
              <a:rPr lang="es-ES_tradnl" sz="3600" b="1" dirty="0"/>
              <a:t>Evitar la aparición de síntomas derivados de la ingestión de grasas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14282" y="1099497"/>
            <a:ext cx="8286808" cy="4401205"/>
          </a:xfrm>
          <a:prstGeom prst="rect">
            <a:avLst/>
          </a:prstGeom>
          <a:noFill/>
          <a:ln w="9525">
            <a:noFill/>
            <a:miter lim="800000"/>
            <a:headEnd/>
            <a:tailEnd/>
          </a:ln>
          <a:effectLst/>
        </p:spPr>
        <p:txBody>
          <a:bodyPr wrap="square">
            <a:spAutoFit/>
          </a:bodyPr>
          <a:lstStyle/>
          <a:p>
            <a:pPr lvl="2" algn="ctr">
              <a:spcBef>
                <a:spcPts val="600"/>
              </a:spcBef>
              <a:spcAft>
                <a:spcPts val="600"/>
              </a:spcAft>
            </a:pPr>
            <a:r>
              <a:rPr lang="es-MX" sz="4000" b="1" dirty="0">
                <a:effectLst>
                  <a:outerShdw blurRad="38100" dist="38100" dir="2700000" algn="tl">
                    <a:srgbClr val="C0C0C0"/>
                  </a:outerShdw>
                </a:effectLst>
                <a:latin typeface="Arial" charset="0"/>
              </a:rPr>
              <a:t>Composición de la </a:t>
            </a:r>
            <a:r>
              <a:rPr lang="es-MX" sz="4000" b="1" dirty="0" smtClean="0">
                <a:effectLst>
                  <a:outerShdw blurRad="38100" dist="38100" dir="2700000" algn="tl">
                    <a:srgbClr val="C0C0C0"/>
                  </a:outerShdw>
                </a:effectLst>
                <a:latin typeface="Arial" charset="0"/>
              </a:rPr>
              <a:t>dieta</a:t>
            </a:r>
            <a:endParaRPr lang="es-MX" sz="4000" dirty="0">
              <a:effectLst>
                <a:outerShdw blurRad="38100" dist="38100" dir="2700000" algn="tl">
                  <a:srgbClr val="C0C0C0"/>
                </a:outerShdw>
              </a:effectLst>
              <a:latin typeface="Arial" charset="0"/>
            </a:endParaRPr>
          </a:p>
          <a:p>
            <a:pPr lvl="2" algn="ctr">
              <a:spcBef>
                <a:spcPts val="600"/>
              </a:spcBef>
              <a:spcAft>
                <a:spcPts val="600"/>
              </a:spcAft>
            </a:pPr>
            <a:endParaRPr lang="es-MX" dirty="0">
              <a:effectLst>
                <a:outerShdw blurRad="38100" dist="38100" dir="2700000" algn="tl">
                  <a:srgbClr val="C0C0C0"/>
                </a:outerShdw>
              </a:effectLst>
              <a:latin typeface="Arial" charset="0"/>
            </a:endParaRPr>
          </a:p>
          <a:p>
            <a:pPr lvl="2">
              <a:spcBef>
                <a:spcPts val="600"/>
              </a:spcBef>
              <a:spcAft>
                <a:spcPts val="600"/>
              </a:spcAft>
              <a:buClr>
                <a:schemeClr val="accent1"/>
              </a:buClr>
              <a:buFont typeface="Wingdings" pitchFamily="2" charset="2"/>
              <a:buChar char="l"/>
            </a:pPr>
            <a:r>
              <a:rPr lang="es-MX" b="1" dirty="0">
                <a:effectLst>
                  <a:outerShdw blurRad="38100" dist="38100" dir="2700000" algn="tl">
                    <a:srgbClr val="C0C0C0"/>
                  </a:outerShdw>
                </a:effectLst>
                <a:latin typeface="Arial" charset="0"/>
              </a:rPr>
              <a:t>Carecer o ser muy pobre en grasas (podría contener pequeñas cantidades de TCM</a:t>
            </a:r>
            <a:r>
              <a:rPr lang="es-MX" b="1" dirty="0" smtClean="0">
                <a:effectLst>
                  <a:outerShdw blurRad="38100" dist="38100" dir="2700000" algn="tl">
                    <a:srgbClr val="C0C0C0"/>
                  </a:outerShdw>
                </a:effectLst>
                <a:latin typeface="Arial" charset="0"/>
              </a:rPr>
              <a:t>)</a:t>
            </a:r>
            <a:endParaRPr lang="es-MX" b="1" dirty="0">
              <a:effectLst>
                <a:outerShdw blurRad="38100" dist="38100" dir="2700000" algn="tl">
                  <a:srgbClr val="C0C0C0"/>
                </a:outerShdw>
              </a:effectLst>
              <a:latin typeface="Arial" charset="0"/>
            </a:endParaRPr>
          </a:p>
          <a:p>
            <a:pPr lvl="2">
              <a:spcBef>
                <a:spcPts val="600"/>
              </a:spcBef>
              <a:spcAft>
                <a:spcPts val="600"/>
              </a:spcAft>
              <a:buClr>
                <a:schemeClr val="accent1"/>
              </a:buClr>
              <a:buFont typeface="Wingdings" pitchFamily="2" charset="2"/>
              <a:buChar char="l"/>
            </a:pPr>
            <a:r>
              <a:rPr lang="es-MX" b="1" dirty="0">
                <a:effectLst>
                  <a:outerShdw blurRad="38100" dist="38100" dir="2700000" algn="tl">
                    <a:srgbClr val="C0C0C0"/>
                  </a:outerShdw>
                </a:effectLst>
                <a:latin typeface="Arial" charset="0"/>
              </a:rPr>
              <a:t>Aportar nitrógeno suficiente o elevado en forma de L-aminoácidos </a:t>
            </a:r>
            <a:r>
              <a:rPr lang="es-MX" b="1" dirty="0" smtClean="0">
                <a:effectLst>
                  <a:outerShdw blurRad="38100" dist="38100" dir="2700000" algn="tl">
                    <a:srgbClr val="C0C0C0"/>
                  </a:outerShdw>
                </a:effectLst>
                <a:latin typeface="Arial" charset="0"/>
              </a:rPr>
              <a:t>libres</a:t>
            </a:r>
            <a:endParaRPr lang="es-MX" b="1" dirty="0">
              <a:effectLst>
                <a:outerShdw blurRad="38100" dist="38100" dir="2700000" algn="tl">
                  <a:srgbClr val="C0C0C0"/>
                </a:outerShdw>
              </a:effectLst>
              <a:latin typeface="Arial" charset="0"/>
            </a:endParaRPr>
          </a:p>
          <a:p>
            <a:pPr lvl="2">
              <a:spcBef>
                <a:spcPts val="600"/>
              </a:spcBef>
              <a:spcAft>
                <a:spcPts val="600"/>
              </a:spcAft>
              <a:buClr>
                <a:schemeClr val="accent1"/>
              </a:buClr>
              <a:buFont typeface="Wingdings" pitchFamily="2" charset="2"/>
              <a:buChar char="l"/>
            </a:pPr>
            <a:r>
              <a:rPr lang="es-MX" b="1" dirty="0">
                <a:effectLst>
                  <a:outerShdw blurRad="38100" dist="38100" dir="2700000" algn="tl">
                    <a:srgbClr val="C0C0C0"/>
                  </a:outerShdw>
                </a:effectLst>
                <a:latin typeface="Arial" charset="0"/>
              </a:rPr>
              <a:t>Contener cantidad elevada de glucosa como principal fuente de </a:t>
            </a:r>
            <a:r>
              <a:rPr lang="es-MX" b="1" dirty="0" smtClean="0">
                <a:effectLst>
                  <a:outerShdw blurRad="38100" dist="38100" dir="2700000" algn="tl">
                    <a:srgbClr val="C0C0C0"/>
                  </a:outerShdw>
                </a:effectLst>
                <a:latin typeface="Arial" charset="0"/>
              </a:rPr>
              <a:t>energía</a:t>
            </a:r>
            <a:endParaRPr lang="es-MX" b="1" dirty="0">
              <a:effectLst>
                <a:outerShdw blurRad="38100" dist="38100" dir="2700000" algn="tl">
                  <a:srgbClr val="C0C0C0"/>
                </a:outerShdw>
              </a:effectLst>
              <a:latin typeface="Arial" charset="0"/>
            </a:endParaRPr>
          </a:p>
          <a:p>
            <a:pPr lvl="2">
              <a:spcBef>
                <a:spcPts val="600"/>
              </a:spcBef>
              <a:spcAft>
                <a:spcPts val="600"/>
              </a:spcAft>
              <a:buClr>
                <a:schemeClr val="accent1"/>
              </a:buClr>
              <a:buFont typeface="Wingdings" pitchFamily="2" charset="2"/>
              <a:buChar char="l"/>
            </a:pPr>
            <a:r>
              <a:rPr lang="es-MX" b="1" dirty="0">
                <a:effectLst>
                  <a:outerShdw blurRad="38100" dist="38100" dir="2700000" algn="tl">
                    <a:srgbClr val="C0C0C0"/>
                  </a:outerShdw>
                </a:effectLst>
                <a:latin typeface="Arial" charset="0"/>
              </a:rPr>
              <a:t>Satisfacer las necesidades diarias de agua, electrolitos, vitaminas y </a:t>
            </a:r>
            <a:r>
              <a:rPr lang="es-MX" b="1" dirty="0" smtClean="0">
                <a:effectLst>
                  <a:outerShdw blurRad="38100" dist="38100" dir="2700000" algn="tl">
                    <a:srgbClr val="C0C0C0"/>
                  </a:outerShdw>
                </a:effectLst>
                <a:latin typeface="Arial" charset="0"/>
              </a:rPr>
              <a:t>oligoelementos</a:t>
            </a:r>
            <a:endParaRPr lang="es-MX" b="1" dirty="0">
              <a:effectLst>
                <a:outerShdw blurRad="38100" dist="38100" dir="2700000" algn="tl">
                  <a:srgbClr val="C0C0C0"/>
                </a:outerShdw>
              </a:effectLst>
              <a:latin typeface="Arial" charset="0"/>
            </a:endParaRPr>
          </a:p>
          <a:p>
            <a:pPr lvl="2">
              <a:spcBef>
                <a:spcPts val="600"/>
              </a:spcBef>
              <a:spcAft>
                <a:spcPts val="600"/>
              </a:spcAft>
              <a:buClr>
                <a:schemeClr val="accent1"/>
              </a:buClr>
              <a:buFont typeface="Wingdings" pitchFamily="2" charset="2"/>
              <a:buChar char="l"/>
            </a:pPr>
            <a:r>
              <a:rPr lang="es-MX" b="1" dirty="0">
                <a:effectLst>
                  <a:outerShdw blurRad="38100" dist="38100" dir="2700000" algn="tl">
                    <a:srgbClr val="C0C0C0"/>
                  </a:outerShdw>
                </a:effectLst>
                <a:latin typeface="Arial" charset="0"/>
              </a:rPr>
              <a:t>Consistencia </a:t>
            </a:r>
            <a:r>
              <a:rPr lang="es-MX" b="1" dirty="0" smtClean="0">
                <a:effectLst>
                  <a:outerShdw blurRad="38100" dist="38100" dir="2700000" algn="tl">
                    <a:srgbClr val="C0C0C0"/>
                  </a:outerShdw>
                </a:effectLst>
                <a:latin typeface="Arial" charset="0"/>
              </a:rPr>
              <a:t>líquida</a:t>
            </a:r>
            <a:endParaRPr lang="es-ES_tradn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1447800"/>
            <a:ext cx="7772400" cy="3560975"/>
          </a:xfrm>
          <a:prstGeom prst="rect">
            <a:avLst/>
          </a:prstGeom>
          <a:noFill/>
          <a:ln w="9525">
            <a:noFill/>
            <a:miter lim="800000"/>
            <a:headEnd/>
            <a:tailEnd/>
          </a:ln>
          <a:effectLst/>
        </p:spPr>
        <p:txBody>
          <a:bodyPr>
            <a:spAutoFit/>
          </a:bodyPr>
          <a:lstStyle/>
          <a:p>
            <a:pPr>
              <a:lnSpc>
                <a:spcPct val="115000"/>
              </a:lnSpc>
            </a:pPr>
            <a:r>
              <a:rPr lang="es-ES_tradnl" sz="2800" b="1" dirty="0">
                <a:latin typeface="Arial" charset="0"/>
              </a:rPr>
              <a:t>Los glúcidos se digieren de forma más eficiente (Amilasas salival e intestinal</a:t>
            </a:r>
            <a:r>
              <a:rPr lang="es-ES_tradnl" sz="2800" b="1" dirty="0" smtClean="0">
                <a:latin typeface="Arial" charset="0"/>
              </a:rPr>
              <a:t>)</a:t>
            </a:r>
            <a:endParaRPr lang="es-ES_tradnl" sz="2800" b="1" dirty="0">
              <a:latin typeface="Arial" charset="0"/>
            </a:endParaRPr>
          </a:p>
          <a:p>
            <a:pPr>
              <a:lnSpc>
                <a:spcPct val="115000"/>
              </a:lnSpc>
            </a:pPr>
            <a:endParaRPr lang="es-ES_tradnl" sz="2800" b="1" dirty="0">
              <a:latin typeface="Arial" charset="0"/>
            </a:endParaRPr>
          </a:p>
          <a:p>
            <a:pPr>
              <a:lnSpc>
                <a:spcPct val="115000"/>
              </a:lnSpc>
            </a:pPr>
            <a:r>
              <a:rPr lang="es-ES_tradnl" sz="2800" b="1" dirty="0">
                <a:latin typeface="Arial" charset="0"/>
              </a:rPr>
              <a:t>La digestión de las grasas se dificulta:</a:t>
            </a:r>
          </a:p>
          <a:p>
            <a:pPr>
              <a:lnSpc>
                <a:spcPct val="115000"/>
              </a:lnSpc>
              <a:buClr>
                <a:schemeClr val="tx1"/>
              </a:buClr>
              <a:buFont typeface="Arial" charset="0"/>
              <a:buChar char="•"/>
            </a:pPr>
            <a:r>
              <a:rPr lang="es-ES_tradnl" sz="2800" b="1" dirty="0">
                <a:latin typeface="Arial" charset="0"/>
              </a:rPr>
              <a:t>La lipasa se inactiva en medio </a:t>
            </a:r>
            <a:r>
              <a:rPr lang="es-ES_tradnl" sz="2800" b="1" dirty="0" smtClean="0">
                <a:latin typeface="Arial" charset="0"/>
              </a:rPr>
              <a:t>ácido</a:t>
            </a:r>
            <a:endParaRPr lang="es-ES_tradnl" sz="2800" b="1" dirty="0">
              <a:latin typeface="Arial" charset="0"/>
            </a:endParaRPr>
          </a:p>
          <a:p>
            <a:pPr>
              <a:lnSpc>
                <a:spcPct val="115000"/>
              </a:lnSpc>
              <a:buClr>
                <a:schemeClr val="tx1"/>
              </a:buClr>
              <a:buFont typeface="Arial" charset="0"/>
              <a:buChar char="•"/>
            </a:pPr>
            <a:r>
              <a:rPr lang="es-ES_tradnl" sz="2800" b="1" dirty="0">
                <a:latin typeface="Arial" charset="0"/>
              </a:rPr>
              <a:t>La     del </a:t>
            </a:r>
            <a:r>
              <a:rPr lang="es-ES_tradnl" sz="2800" b="1" dirty="0" err="1">
                <a:latin typeface="Arial" charset="0"/>
              </a:rPr>
              <a:t>ph</a:t>
            </a:r>
            <a:r>
              <a:rPr lang="es-ES_tradnl" sz="2800" b="1" dirty="0">
                <a:latin typeface="Arial" charset="0"/>
              </a:rPr>
              <a:t> </a:t>
            </a:r>
            <a:r>
              <a:rPr lang="es-ES_tradnl" sz="2800" b="1" dirty="0" err="1">
                <a:latin typeface="Arial" charset="0"/>
              </a:rPr>
              <a:t>luminal</a:t>
            </a:r>
            <a:r>
              <a:rPr lang="es-ES_tradnl" sz="2800" b="1" dirty="0">
                <a:latin typeface="Arial" charset="0"/>
              </a:rPr>
              <a:t> precipita las sales biliares (deficiente formación de </a:t>
            </a:r>
            <a:r>
              <a:rPr lang="es-ES_tradnl" sz="2800" b="1" dirty="0" err="1">
                <a:latin typeface="Arial" charset="0"/>
              </a:rPr>
              <a:t>miscelas</a:t>
            </a:r>
            <a:r>
              <a:rPr lang="es-ES_tradnl" sz="2800" b="1" dirty="0" smtClean="0">
                <a:latin typeface="Arial" charset="0"/>
              </a:rPr>
              <a:t>)</a:t>
            </a:r>
            <a:endParaRPr lang="es-ES_tradnl" b="1" dirty="0"/>
          </a:p>
        </p:txBody>
      </p:sp>
      <p:sp>
        <p:nvSpPr>
          <p:cNvPr id="7171" name="AutoShape 3"/>
          <p:cNvSpPr>
            <a:spLocks noChangeArrowheads="1"/>
          </p:cNvSpPr>
          <p:nvPr/>
        </p:nvSpPr>
        <p:spPr bwMode="auto">
          <a:xfrm>
            <a:off x="1676400" y="3962400"/>
            <a:ext cx="152400" cy="381000"/>
          </a:xfrm>
          <a:prstGeom prst="downArrow">
            <a:avLst>
              <a:gd name="adj1" fmla="val 50000"/>
              <a:gd name="adj2" fmla="val 62500"/>
            </a:avLst>
          </a:prstGeom>
          <a:solidFill>
            <a:schemeClr val="accent1"/>
          </a:solidFill>
          <a:ln w="9525">
            <a:solidFill>
              <a:schemeClr val="tx1"/>
            </a:solidFill>
            <a:miter lim="800000"/>
            <a:headEnd/>
            <a:tailEnd/>
          </a:ln>
          <a:effectLst/>
        </p:spPr>
        <p:txBody>
          <a:bodyPr wrap="none" anchor="ctr"/>
          <a:lstStyle/>
          <a:p>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85728"/>
            <a:ext cx="8786874" cy="642942"/>
          </a:xfrm>
        </p:spPr>
        <p:txBody>
          <a:bodyPr/>
          <a:lstStyle/>
          <a:p>
            <a:pPr algn="l" eaLnBrk="1" hangingPunct="1">
              <a:defRPr/>
            </a:pPr>
            <a:r>
              <a:rPr lang="fr-FR" sz="2800" dirty="0" smtClean="0"/>
              <a:t>GUÍA DE ALIMENTACIÓN PARA LA PANCREATITIS CRÓNICA</a:t>
            </a:r>
            <a:endParaRPr lang="fr-FR" sz="2800" dirty="0"/>
          </a:p>
        </p:txBody>
      </p:sp>
      <p:sp>
        <p:nvSpPr>
          <p:cNvPr id="3" name="Espace réservé du texte 2"/>
          <p:cNvSpPr>
            <a:spLocks noGrp="1"/>
          </p:cNvSpPr>
          <p:nvPr>
            <p:ph type="body" idx="1"/>
          </p:nvPr>
        </p:nvSpPr>
        <p:spPr/>
        <p:txBody>
          <a:bodyPr/>
          <a:lstStyle/>
          <a:p>
            <a:pPr eaLnBrk="1" hangingPunct="1">
              <a:defRPr/>
            </a:pPr>
            <a:endParaRPr lang="fr-FR" dirty="0"/>
          </a:p>
        </p:txBody>
      </p:sp>
      <p:graphicFrame>
        <p:nvGraphicFramePr>
          <p:cNvPr id="4" name="Tableau 3"/>
          <p:cNvGraphicFramePr>
            <a:graphicFrameLocks noGrp="1"/>
          </p:cNvGraphicFramePr>
          <p:nvPr/>
        </p:nvGraphicFramePr>
        <p:xfrm>
          <a:off x="142875" y="1285875"/>
          <a:ext cx="9001124" cy="5143518"/>
        </p:xfrm>
        <a:graphic>
          <a:graphicData uri="http://schemas.openxmlformats.org/drawingml/2006/table">
            <a:tbl>
              <a:tblPr firstRow="1" bandRow="1">
                <a:tableStyleId>{5C22544A-7EE6-4342-B048-85BDC9FD1C3A}</a:tableStyleId>
              </a:tblPr>
              <a:tblGrid>
                <a:gridCol w="2250281"/>
                <a:gridCol w="2250281"/>
                <a:gridCol w="2250281"/>
                <a:gridCol w="2250281"/>
              </a:tblGrid>
              <a:tr h="304798">
                <a:tc>
                  <a:txBody>
                    <a:bodyPr/>
                    <a:lstStyle/>
                    <a:p>
                      <a:r>
                        <a:rPr lang="fr-FR" sz="1400" dirty="0" err="1" smtClean="0"/>
                        <a:t>Alimentos</a:t>
                      </a:r>
                      <a:endParaRPr lang="fr-FR" sz="1400" dirty="0"/>
                    </a:p>
                  </a:txBody>
                  <a:tcPr/>
                </a:tc>
                <a:tc>
                  <a:txBody>
                    <a:bodyPr/>
                    <a:lstStyle/>
                    <a:p>
                      <a:r>
                        <a:rPr lang="fr-FR" sz="1400" dirty="0" err="1" smtClean="0"/>
                        <a:t>Aconsejados</a:t>
                      </a:r>
                      <a:endParaRPr lang="fr-FR" sz="1400" dirty="0"/>
                    </a:p>
                  </a:txBody>
                  <a:tcPr/>
                </a:tc>
                <a:tc>
                  <a:txBody>
                    <a:bodyPr/>
                    <a:lstStyle/>
                    <a:p>
                      <a:r>
                        <a:rPr lang="fr-FR" sz="1400" dirty="0" err="1" smtClean="0"/>
                        <a:t>Limitados</a:t>
                      </a:r>
                      <a:endParaRPr lang="fr-FR" sz="1400" dirty="0"/>
                    </a:p>
                  </a:txBody>
                  <a:tcPr/>
                </a:tc>
                <a:tc>
                  <a:txBody>
                    <a:bodyPr/>
                    <a:lstStyle/>
                    <a:p>
                      <a:r>
                        <a:rPr lang="fr-FR" sz="1400" dirty="0" err="1" smtClean="0"/>
                        <a:t>Desaconsejados</a:t>
                      </a:r>
                      <a:endParaRPr lang="fr-FR" sz="1400" dirty="0"/>
                    </a:p>
                  </a:txBody>
                  <a:tcPr/>
                </a:tc>
              </a:tr>
              <a:tr h="731515">
                <a:tc>
                  <a:txBody>
                    <a:bodyPr/>
                    <a:lstStyle/>
                    <a:p>
                      <a:r>
                        <a:rPr lang="fr-FR" sz="1400" dirty="0" err="1" smtClean="0"/>
                        <a:t>Lácteos</a:t>
                      </a:r>
                      <a:endParaRPr lang="fr-FR" sz="1400" dirty="0"/>
                    </a:p>
                  </a:txBody>
                  <a:tcPr/>
                </a:tc>
                <a:tc>
                  <a:txBody>
                    <a:bodyPr/>
                    <a:lstStyle/>
                    <a:p>
                      <a:r>
                        <a:rPr lang="fr-FR" sz="1400" dirty="0" err="1" smtClean="0"/>
                        <a:t>Leche</a:t>
                      </a:r>
                      <a:r>
                        <a:rPr lang="fr-FR" sz="1400" dirty="0" smtClean="0"/>
                        <a:t> </a:t>
                      </a:r>
                      <a:r>
                        <a:rPr lang="fr-FR" sz="1400" dirty="0" err="1" smtClean="0"/>
                        <a:t>desnatada</a:t>
                      </a:r>
                      <a:r>
                        <a:rPr lang="fr-FR" sz="1400" dirty="0" smtClean="0"/>
                        <a:t> y </a:t>
                      </a:r>
                      <a:r>
                        <a:rPr lang="fr-FR" sz="1400" dirty="0" err="1" smtClean="0"/>
                        <a:t>derivados</a:t>
                      </a:r>
                      <a:r>
                        <a:rPr lang="fr-FR" sz="1400" dirty="0" smtClean="0"/>
                        <a:t>.</a:t>
                      </a:r>
                    </a:p>
                    <a:p>
                      <a:r>
                        <a:rPr lang="fr-FR" sz="1400" dirty="0" err="1" smtClean="0"/>
                        <a:t>Queso</a:t>
                      </a:r>
                      <a:r>
                        <a:rPr lang="fr-FR" sz="1400" dirty="0" smtClean="0"/>
                        <a:t> </a:t>
                      </a:r>
                      <a:r>
                        <a:rPr lang="fr-FR" sz="1400" dirty="0" err="1" smtClean="0"/>
                        <a:t>fresco</a:t>
                      </a:r>
                      <a:r>
                        <a:rPr lang="fr-FR" sz="1400" dirty="0" smtClean="0"/>
                        <a:t>.</a:t>
                      </a:r>
                      <a:endParaRPr lang="fr-FR" sz="1400" dirty="0"/>
                    </a:p>
                  </a:txBody>
                  <a:tcPr/>
                </a:tc>
                <a:tc>
                  <a:txBody>
                    <a:bodyPr/>
                    <a:lstStyle/>
                    <a:p>
                      <a:r>
                        <a:rPr lang="fr-FR" sz="1400" dirty="0" err="1" smtClean="0"/>
                        <a:t>Leche</a:t>
                      </a:r>
                      <a:r>
                        <a:rPr lang="fr-FR" sz="1400" dirty="0" smtClean="0"/>
                        <a:t> </a:t>
                      </a:r>
                      <a:r>
                        <a:rPr lang="fr-FR" sz="1400" dirty="0" err="1" smtClean="0"/>
                        <a:t>semidesnatada</a:t>
                      </a:r>
                      <a:r>
                        <a:rPr lang="fr-FR" sz="1400" dirty="0" smtClean="0"/>
                        <a:t>.</a:t>
                      </a:r>
                    </a:p>
                    <a:p>
                      <a:r>
                        <a:rPr lang="fr-FR" sz="1400" dirty="0" err="1" smtClean="0"/>
                        <a:t>Queso</a:t>
                      </a:r>
                      <a:r>
                        <a:rPr lang="fr-FR" sz="1400" dirty="0" smtClean="0"/>
                        <a:t> </a:t>
                      </a:r>
                      <a:r>
                        <a:rPr lang="fr-FR" sz="1400" dirty="0" err="1" smtClean="0"/>
                        <a:t>curado</a:t>
                      </a:r>
                      <a:endParaRPr lang="fr-FR" sz="1400" dirty="0"/>
                    </a:p>
                  </a:txBody>
                  <a:tcPr/>
                </a:tc>
                <a:tc>
                  <a:txBody>
                    <a:bodyPr/>
                    <a:lstStyle/>
                    <a:p>
                      <a:r>
                        <a:rPr lang="fr-FR" sz="1400" dirty="0" err="1" smtClean="0"/>
                        <a:t>Quesos</a:t>
                      </a:r>
                      <a:r>
                        <a:rPr lang="fr-FR" sz="1400" dirty="0" smtClean="0"/>
                        <a:t> </a:t>
                      </a:r>
                      <a:r>
                        <a:rPr lang="fr-FR" sz="1400" dirty="0" err="1" smtClean="0"/>
                        <a:t>curados</a:t>
                      </a:r>
                      <a:r>
                        <a:rPr lang="fr-FR" sz="1400" dirty="0" smtClean="0"/>
                        <a:t>, </a:t>
                      </a:r>
                      <a:r>
                        <a:rPr lang="fr-FR" sz="1400" dirty="0" err="1" smtClean="0"/>
                        <a:t>quesitos</a:t>
                      </a:r>
                      <a:r>
                        <a:rPr lang="fr-FR" sz="1400" dirty="0" smtClean="0"/>
                        <a:t>, </a:t>
                      </a:r>
                      <a:r>
                        <a:rPr lang="fr-FR" sz="1400" dirty="0" err="1" smtClean="0"/>
                        <a:t>nata</a:t>
                      </a:r>
                      <a:endParaRPr lang="fr-FR" sz="1400" dirty="0"/>
                    </a:p>
                  </a:txBody>
                  <a:tcPr/>
                </a:tc>
              </a:tr>
              <a:tr h="1392562">
                <a:tc>
                  <a:txBody>
                    <a:bodyPr/>
                    <a:lstStyle/>
                    <a:p>
                      <a:r>
                        <a:rPr lang="fr-FR" sz="1400" dirty="0" smtClean="0"/>
                        <a:t>Carnes y</a:t>
                      </a:r>
                      <a:r>
                        <a:rPr lang="fr-FR" sz="1400" baseline="0" dirty="0" smtClean="0"/>
                        <a:t> </a:t>
                      </a:r>
                      <a:r>
                        <a:rPr lang="fr-FR" sz="1400" baseline="0" dirty="0" err="1" smtClean="0"/>
                        <a:t>pescados</a:t>
                      </a:r>
                      <a:endParaRPr lang="fr-FR" sz="1400" dirty="0"/>
                    </a:p>
                  </a:txBody>
                  <a:tcPr/>
                </a:tc>
                <a:tc>
                  <a:txBody>
                    <a:bodyPr/>
                    <a:lstStyle/>
                    <a:p>
                      <a:r>
                        <a:rPr lang="fr-FR" sz="1400" dirty="0" err="1" smtClean="0"/>
                        <a:t>Ternera</a:t>
                      </a:r>
                      <a:r>
                        <a:rPr lang="fr-FR" sz="1400" dirty="0" smtClean="0"/>
                        <a:t>, </a:t>
                      </a:r>
                      <a:r>
                        <a:rPr lang="fr-FR" sz="1400" dirty="0" err="1" smtClean="0"/>
                        <a:t>pollo</a:t>
                      </a:r>
                      <a:r>
                        <a:rPr lang="fr-FR" sz="1400" dirty="0" smtClean="0"/>
                        <a:t> sin </a:t>
                      </a:r>
                      <a:r>
                        <a:rPr lang="fr-FR" sz="1400" dirty="0" err="1" smtClean="0"/>
                        <a:t>piel</a:t>
                      </a:r>
                      <a:r>
                        <a:rPr lang="fr-FR" sz="1400" dirty="0" smtClean="0"/>
                        <a:t>, </a:t>
                      </a:r>
                      <a:r>
                        <a:rPr lang="fr-FR" sz="1400" dirty="0" err="1" smtClean="0"/>
                        <a:t>pavos</a:t>
                      </a:r>
                      <a:r>
                        <a:rPr lang="fr-FR" sz="1400" dirty="0" smtClean="0"/>
                        <a:t>, </a:t>
                      </a:r>
                      <a:r>
                        <a:rPr lang="fr-FR" sz="1400" dirty="0" err="1" smtClean="0"/>
                        <a:t>conejos</a:t>
                      </a:r>
                      <a:r>
                        <a:rPr lang="fr-FR" sz="1400" dirty="0" smtClean="0"/>
                        <a:t>, carnes </a:t>
                      </a:r>
                      <a:r>
                        <a:rPr lang="fr-FR" sz="1400" dirty="0" err="1" smtClean="0"/>
                        <a:t>magras,merluza</a:t>
                      </a:r>
                      <a:r>
                        <a:rPr lang="fr-FR" sz="1400" dirty="0" smtClean="0"/>
                        <a:t>, </a:t>
                      </a:r>
                      <a:r>
                        <a:rPr lang="fr-FR" sz="1400" dirty="0" err="1" smtClean="0"/>
                        <a:t>pescadilla</a:t>
                      </a:r>
                      <a:r>
                        <a:rPr lang="fr-FR" sz="1400" dirty="0" smtClean="0"/>
                        <a:t>, </a:t>
                      </a:r>
                      <a:r>
                        <a:rPr lang="fr-FR" sz="1400" dirty="0" err="1" smtClean="0"/>
                        <a:t>lenguado</a:t>
                      </a:r>
                      <a:r>
                        <a:rPr lang="fr-FR" sz="1400" dirty="0" smtClean="0"/>
                        <a:t> y </a:t>
                      </a:r>
                      <a:r>
                        <a:rPr lang="fr-FR" sz="1400" dirty="0" err="1" smtClean="0"/>
                        <a:t>todos</a:t>
                      </a:r>
                      <a:r>
                        <a:rPr lang="fr-FR" sz="1400" dirty="0" smtClean="0"/>
                        <a:t> los </a:t>
                      </a:r>
                      <a:r>
                        <a:rPr lang="fr-FR" sz="1400" dirty="0" err="1" smtClean="0"/>
                        <a:t>pescados</a:t>
                      </a:r>
                      <a:r>
                        <a:rPr lang="fr-FR" sz="1400" dirty="0" smtClean="0"/>
                        <a:t> </a:t>
                      </a:r>
                      <a:r>
                        <a:rPr lang="fr-FR" sz="1400" dirty="0" err="1" smtClean="0"/>
                        <a:t>blancos</a:t>
                      </a:r>
                      <a:endParaRPr lang="fr-FR" sz="1400" dirty="0"/>
                    </a:p>
                  </a:txBody>
                  <a:tcPr/>
                </a:tc>
                <a:tc>
                  <a:txBody>
                    <a:bodyPr/>
                    <a:lstStyle/>
                    <a:p>
                      <a:r>
                        <a:rPr lang="fr-FR" sz="1400" dirty="0" err="1" smtClean="0"/>
                        <a:t>Lomo</a:t>
                      </a:r>
                      <a:r>
                        <a:rPr lang="fr-FR" sz="1400" dirty="0" smtClean="0"/>
                        <a:t> y </a:t>
                      </a:r>
                      <a:r>
                        <a:rPr lang="fr-FR" sz="1400" dirty="0" err="1" smtClean="0"/>
                        <a:t>salimillo</a:t>
                      </a:r>
                      <a:r>
                        <a:rPr lang="fr-FR" sz="1400" dirty="0" smtClean="0"/>
                        <a:t> de </a:t>
                      </a:r>
                      <a:r>
                        <a:rPr lang="fr-FR" sz="1400" dirty="0" err="1" smtClean="0"/>
                        <a:t>cerdo</a:t>
                      </a:r>
                      <a:r>
                        <a:rPr lang="fr-FR" sz="1400" dirty="0" smtClean="0"/>
                        <a:t>, </a:t>
                      </a:r>
                      <a:r>
                        <a:rPr lang="fr-FR" sz="1400" dirty="0" err="1" smtClean="0"/>
                        <a:t>fiambre</a:t>
                      </a:r>
                      <a:r>
                        <a:rPr lang="fr-FR" sz="1400" dirty="0" smtClean="0"/>
                        <a:t> con </a:t>
                      </a:r>
                      <a:r>
                        <a:rPr lang="fr-FR" sz="1400" dirty="0" err="1" smtClean="0"/>
                        <a:t>poca</a:t>
                      </a:r>
                      <a:r>
                        <a:rPr lang="fr-FR" sz="1400" baseline="0" dirty="0" smtClean="0"/>
                        <a:t> </a:t>
                      </a:r>
                      <a:r>
                        <a:rPr lang="fr-FR" sz="1400" baseline="0" dirty="0" err="1" smtClean="0"/>
                        <a:t>grasa</a:t>
                      </a:r>
                      <a:r>
                        <a:rPr lang="fr-FR" sz="1400" baseline="0" dirty="0" smtClean="0"/>
                        <a:t>. Mero</a:t>
                      </a:r>
                      <a:endParaRPr lang="fr-FR" sz="1400" dirty="0"/>
                    </a:p>
                  </a:txBody>
                  <a:tcPr/>
                </a:tc>
                <a:tc>
                  <a:txBody>
                    <a:bodyPr/>
                    <a:lstStyle/>
                    <a:p>
                      <a:r>
                        <a:rPr lang="fr-FR" sz="1400" dirty="0" err="1" smtClean="0"/>
                        <a:t>Cerdo</a:t>
                      </a:r>
                      <a:r>
                        <a:rPr lang="fr-FR" sz="1400" dirty="0" smtClean="0"/>
                        <a:t>, </a:t>
                      </a:r>
                      <a:r>
                        <a:rPr lang="fr-FR" sz="1400" dirty="0" err="1" smtClean="0"/>
                        <a:t>cordero</a:t>
                      </a:r>
                      <a:r>
                        <a:rPr lang="fr-FR" sz="1400" dirty="0" smtClean="0"/>
                        <a:t> y </a:t>
                      </a:r>
                      <a:r>
                        <a:rPr lang="fr-FR" sz="1400" dirty="0" err="1" smtClean="0"/>
                        <a:t>pato</a:t>
                      </a:r>
                      <a:r>
                        <a:rPr lang="fr-FR" sz="1400" dirty="0" smtClean="0"/>
                        <a:t> con </a:t>
                      </a:r>
                      <a:r>
                        <a:rPr lang="fr-FR" sz="1400" dirty="0" err="1" smtClean="0"/>
                        <a:t>grsa</a:t>
                      </a:r>
                      <a:r>
                        <a:rPr lang="fr-FR" sz="1400" dirty="0" smtClean="0"/>
                        <a:t>, </a:t>
                      </a:r>
                      <a:r>
                        <a:rPr lang="fr-FR" sz="1400" dirty="0" err="1" smtClean="0"/>
                        <a:t>embutido</a:t>
                      </a:r>
                      <a:r>
                        <a:rPr lang="fr-FR" sz="1400" dirty="0" smtClean="0"/>
                        <a:t>, </a:t>
                      </a:r>
                      <a:r>
                        <a:rPr lang="fr-FR" sz="1400" dirty="0" err="1" smtClean="0"/>
                        <a:t>fiambre</a:t>
                      </a:r>
                      <a:r>
                        <a:rPr lang="fr-FR" sz="1400" dirty="0" smtClean="0"/>
                        <a:t>, </a:t>
                      </a:r>
                      <a:r>
                        <a:rPr lang="fr-FR" sz="1400" dirty="0" err="1" smtClean="0"/>
                        <a:t>paté</a:t>
                      </a:r>
                      <a:r>
                        <a:rPr lang="fr-FR" sz="1400" dirty="0" smtClean="0"/>
                        <a:t>, </a:t>
                      </a:r>
                      <a:r>
                        <a:rPr lang="fr-FR" sz="1400" dirty="0" err="1" smtClean="0"/>
                        <a:t>salchichas</a:t>
                      </a:r>
                      <a:r>
                        <a:rPr lang="fr-FR" sz="1400" dirty="0" smtClean="0"/>
                        <a:t>, sardina, </a:t>
                      </a:r>
                      <a:r>
                        <a:rPr lang="fr-FR" sz="1400" dirty="0" err="1" smtClean="0"/>
                        <a:t>atún</a:t>
                      </a:r>
                      <a:r>
                        <a:rPr lang="fr-FR" sz="1400" dirty="0" smtClean="0"/>
                        <a:t>,</a:t>
                      </a:r>
                      <a:r>
                        <a:rPr lang="fr-FR" sz="1400" baseline="0" dirty="0" smtClean="0"/>
                        <a:t> </a:t>
                      </a:r>
                      <a:r>
                        <a:rPr lang="fr-FR" sz="1400" baseline="0" dirty="0" err="1" smtClean="0"/>
                        <a:t>salmón</a:t>
                      </a:r>
                      <a:r>
                        <a:rPr lang="fr-FR" sz="1400" baseline="0" dirty="0" smtClean="0"/>
                        <a:t>, </a:t>
                      </a:r>
                      <a:r>
                        <a:rPr lang="fr-FR" sz="1400" baseline="0" dirty="0" err="1" smtClean="0"/>
                        <a:t>pulpo</a:t>
                      </a:r>
                      <a:r>
                        <a:rPr lang="fr-FR" sz="1400" baseline="0" dirty="0" smtClean="0"/>
                        <a:t>.</a:t>
                      </a:r>
                      <a:endParaRPr lang="fr-FR" sz="1400" dirty="0"/>
                    </a:p>
                  </a:txBody>
                  <a:tcPr/>
                </a:tc>
              </a:tr>
              <a:tr h="926045">
                <a:tc>
                  <a:txBody>
                    <a:bodyPr/>
                    <a:lstStyle/>
                    <a:p>
                      <a:r>
                        <a:rPr lang="fr-FR" sz="1400" dirty="0" err="1" smtClean="0"/>
                        <a:t>Cereales</a:t>
                      </a:r>
                      <a:r>
                        <a:rPr lang="fr-FR" sz="1400" dirty="0" smtClean="0"/>
                        <a:t>, </a:t>
                      </a:r>
                      <a:r>
                        <a:rPr lang="fr-FR" sz="1400" dirty="0" err="1" smtClean="0"/>
                        <a:t>legumbres</a:t>
                      </a:r>
                      <a:endParaRPr lang="fr-FR" sz="1400" dirty="0"/>
                    </a:p>
                  </a:txBody>
                  <a:tcPr/>
                </a:tc>
                <a:tc>
                  <a:txBody>
                    <a:bodyPr/>
                    <a:lstStyle/>
                    <a:p>
                      <a:r>
                        <a:rPr lang="fr-FR" sz="1400" dirty="0" smtClean="0"/>
                        <a:t>Pan, </a:t>
                      </a:r>
                      <a:r>
                        <a:rPr lang="fr-FR" sz="1400" dirty="0" err="1" smtClean="0"/>
                        <a:t>pasta</a:t>
                      </a:r>
                      <a:r>
                        <a:rPr lang="fr-FR" sz="1400" dirty="0" smtClean="0"/>
                        <a:t>, </a:t>
                      </a:r>
                      <a:r>
                        <a:rPr lang="fr-FR" sz="1400" dirty="0" err="1" smtClean="0"/>
                        <a:t>arroz</a:t>
                      </a:r>
                      <a:r>
                        <a:rPr lang="fr-FR" sz="1400" dirty="0" smtClean="0"/>
                        <a:t>, </a:t>
                      </a:r>
                      <a:r>
                        <a:rPr lang="fr-FR" sz="1400" dirty="0" err="1" smtClean="0"/>
                        <a:t>maíz</a:t>
                      </a:r>
                      <a:r>
                        <a:rPr lang="fr-FR" sz="1400" dirty="0" smtClean="0"/>
                        <a:t>, </a:t>
                      </a:r>
                      <a:r>
                        <a:rPr lang="fr-FR" sz="1400" dirty="0" err="1" smtClean="0"/>
                        <a:t>harinas</a:t>
                      </a:r>
                      <a:r>
                        <a:rPr lang="fr-FR" sz="1400" dirty="0" smtClean="0"/>
                        <a:t>, </a:t>
                      </a:r>
                      <a:r>
                        <a:rPr lang="fr-FR" sz="1400" dirty="0" err="1" smtClean="0"/>
                        <a:t>todas</a:t>
                      </a:r>
                      <a:r>
                        <a:rPr lang="fr-FR" sz="1400" dirty="0" smtClean="0"/>
                        <a:t> las </a:t>
                      </a:r>
                      <a:r>
                        <a:rPr lang="fr-FR" sz="1400" dirty="0" err="1" smtClean="0"/>
                        <a:t>legumbres</a:t>
                      </a:r>
                      <a:endParaRPr lang="fr-FR" sz="1400" dirty="0"/>
                    </a:p>
                  </a:txBody>
                  <a:tcPr/>
                </a:tc>
                <a:tc>
                  <a:txBody>
                    <a:bodyPr/>
                    <a:lstStyle/>
                    <a:p>
                      <a:r>
                        <a:rPr lang="fr-FR" sz="1400" dirty="0" err="1" smtClean="0"/>
                        <a:t>Galletas</a:t>
                      </a:r>
                      <a:endParaRPr lang="fr-FR" sz="1400" dirty="0"/>
                    </a:p>
                  </a:txBody>
                  <a:tcPr/>
                </a:tc>
                <a:tc>
                  <a:txBody>
                    <a:bodyPr/>
                    <a:lstStyle/>
                    <a:p>
                      <a:r>
                        <a:rPr lang="fr-FR" sz="1400" dirty="0" err="1" smtClean="0"/>
                        <a:t>Bollos</a:t>
                      </a:r>
                      <a:r>
                        <a:rPr lang="fr-FR" sz="1400" dirty="0" smtClean="0"/>
                        <a:t>, </a:t>
                      </a:r>
                      <a:r>
                        <a:rPr lang="fr-FR" sz="1400" dirty="0" err="1" smtClean="0"/>
                        <a:t>cereales</a:t>
                      </a:r>
                      <a:r>
                        <a:rPr lang="fr-FR" sz="1400" baseline="0" dirty="0" smtClean="0"/>
                        <a:t> </a:t>
                      </a:r>
                      <a:r>
                        <a:rPr lang="fr-FR" sz="1400" baseline="0" dirty="0" err="1" smtClean="0"/>
                        <a:t>integrales</a:t>
                      </a:r>
                      <a:endParaRPr lang="fr-FR" sz="1400" dirty="0"/>
                    </a:p>
                  </a:txBody>
                  <a:tcPr/>
                </a:tc>
              </a:tr>
              <a:tr h="518156">
                <a:tc>
                  <a:txBody>
                    <a:bodyPr/>
                    <a:lstStyle/>
                    <a:p>
                      <a:r>
                        <a:rPr lang="fr-FR" sz="1400" dirty="0" err="1" smtClean="0"/>
                        <a:t>Verduras</a:t>
                      </a:r>
                      <a:r>
                        <a:rPr lang="fr-FR" sz="1400" dirty="0" smtClean="0"/>
                        <a:t> y </a:t>
                      </a:r>
                      <a:r>
                        <a:rPr lang="fr-FR" sz="1400" dirty="0" err="1" smtClean="0"/>
                        <a:t>hortalizas</a:t>
                      </a:r>
                      <a:endParaRPr lang="fr-FR" sz="1400" dirty="0"/>
                    </a:p>
                  </a:txBody>
                  <a:tcPr/>
                </a:tc>
                <a:tc>
                  <a:txBody>
                    <a:bodyPr/>
                    <a:lstStyle/>
                    <a:p>
                      <a:r>
                        <a:rPr lang="fr-FR" sz="1400" dirty="0" err="1" smtClean="0"/>
                        <a:t>Patatas</a:t>
                      </a:r>
                      <a:r>
                        <a:rPr lang="fr-FR" sz="1400" dirty="0" smtClean="0"/>
                        <a:t>, </a:t>
                      </a:r>
                      <a:r>
                        <a:rPr lang="fr-FR" sz="1400" dirty="0" err="1" smtClean="0"/>
                        <a:t>verduras</a:t>
                      </a:r>
                      <a:r>
                        <a:rPr lang="fr-FR" sz="1400" dirty="0" smtClean="0"/>
                        <a:t> y </a:t>
                      </a:r>
                      <a:r>
                        <a:rPr lang="fr-FR" sz="1400" dirty="0" err="1" smtClean="0"/>
                        <a:t>hortalizas</a:t>
                      </a:r>
                      <a:endParaRPr lang="fr-FR" sz="1400" dirty="0"/>
                    </a:p>
                  </a:txBody>
                  <a:tcPr/>
                </a:tc>
                <a:tc>
                  <a:txBody>
                    <a:bodyPr/>
                    <a:lstStyle/>
                    <a:p>
                      <a:endParaRPr lang="fr-FR" sz="1400" dirty="0"/>
                    </a:p>
                  </a:txBody>
                  <a:tcPr/>
                </a:tc>
                <a:tc>
                  <a:txBody>
                    <a:bodyPr/>
                    <a:lstStyle/>
                    <a:p>
                      <a:endParaRPr lang="fr-FR" sz="1400" dirty="0"/>
                    </a:p>
                  </a:txBody>
                  <a:tcPr/>
                </a:tc>
              </a:tr>
              <a:tr h="304798">
                <a:tc>
                  <a:txBody>
                    <a:bodyPr/>
                    <a:lstStyle/>
                    <a:p>
                      <a:r>
                        <a:rPr lang="fr-FR" sz="1400" dirty="0" err="1" smtClean="0"/>
                        <a:t>frutas</a:t>
                      </a:r>
                      <a:endParaRPr lang="fr-FR" sz="1400" dirty="0"/>
                    </a:p>
                  </a:txBody>
                  <a:tcPr/>
                </a:tc>
                <a:tc>
                  <a:txBody>
                    <a:bodyPr/>
                    <a:lstStyle/>
                    <a:p>
                      <a:r>
                        <a:rPr lang="fr-FR" sz="1400" dirty="0" err="1" smtClean="0"/>
                        <a:t>Todas</a:t>
                      </a:r>
                      <a:endParaRPr lang="fr-FR" sz="1400" dirty="0"/>
                    </a:p>
                  </a:txBody>
                  <a:tcPr/>
                </a:tc>
                <a:tc>
                  <a:txBody>
                    <a:bodyPr/>
                    <a:lstStyle/>
                    <a:p>
                      <a:endParaRPr lang="fr-FR" sz="1400" dirty="0"/>
                    </a:p>
                  </a:txBody>
                  <a:tcPr/>
                </a:tc>
                <a:tc>
                  <a:txBody>
                    <a:bodyPr/>
                    <a:lstStyle/>
                    <a:p>
                      <a:r>
                        <a:rPr lang="fr-FR" sz="1400" dirty="0" smtClean="0"/>
                        <a:t>Aguacate</a:t>
                      </a:r>
                      <a:endParaRPr lang="fr-FR" sz="1400" dirty="0"/>
                    </a:p>
                  </a:txBody>
                  <a:tcPr/>
                </a:tc>
              </a:tr>
              <a:tr h="304798">
                <a:tc>
                  <a:txBody>
                    <a:bodyPr/>
                    <a:lstStyle/>
                    <a:p>
                      <a:r>
                        <a:rPr lang="fr-FR" sz="1400" dirty="0" err="1" smtClean="0"/>
                        <a:t>Huevos</a:t>
                      </a:r>
                      <a:endParaRPr lang="fr-FR" sz="1400" dirty="0"/>
                    </a:p>
                  </a:txBody>
                  <a:tcPr/>
                </a:tc>
                <a:tc>
                  <a:txBody>
                    <a:bodyPr/>
                    <a:lstStyle/>
                    <a:p>
                      <a:r>
                        <a:rPr lang="fr-FR" sz="1400" dirty="0" smtClean="0"/>
                        <a:t>Clara</a:t>
                      </a:r>
                      <a:endParaRPr lang="fr-FR" sz="1400" dirty="0"/>
                    </a:p>
                  </a:txBody>
                  <a:tcPr/>
                </a:tc>
                <a:tc>
                  <a:txBody>
                    <a:bodyPr/>
                    <a:lstStyle/>
                    <a:p>
                      <a:endParaRPr lang="fr-FR" sz="1400" dirty="0"/>
                    </a:p>
                  </a:txBody>
                  <a:tcPr/>
                </a:tc>
                <a:tc>
                  <a:txBody>
                    <a:bodyPr/>
                    <a:lstStyle/>
                    <a:p>
                      <a:endParaRPr lang="fr-FR" sz="1400" dirty="0"/>
                    </a:p>
                  </a:txBody>
                  <a:tcPr/>
                </a:tc>
              </a:tr>
              <a:tr h="304798">
                <a:tc>
                  <a:txBody>
                    <a:bodyPr/>
                    <a:lstStyle/>
                    <a:p>
                      <a:r>
                        <a:rPr lang="fr-FR" sz="1400" dirty="0" err="1" smtClean="0"/>
                        <a:t>Sopas</a:t>
                      </a:r>
                      <a:endParaRPr lang="fr-FR" sz="1400" dirty="0"/>
                    </a:p>
                  </a:txBody>
                  <a:tcPr/>
                </a:tc>
                <a:tc>
                  <a:txBody>
                    <a:bodyPr/>
                    <a:lstStyle/>
                    <a:p>
                      <a:r>
                        <a:rPr lang="fr-FR" sz="1400" dirty="0" err="1" smtClean="0"/>
                        <a:t>Desgrasadas</a:t>
                      </a:r>
                      <a:endParaRPr lang="fr-FR" sz="1400" dirty="0"/>
                    </a:p>
                  </a:txBody>
                  <a:tcPr/>
                </a:tc>
                <a:tc>
                  <a:txBody>
                    <a:bodyPr/>
                    <a:lstStyle/>
                    <a:p>
                      <a:endParaRPr lang="fr-FR" sz="1400"/>
                    </a:p>
                  </a:txBody>
                  <a:tcPr/>
                </a:tc>
                <a:tc>
                  <a:txBody>
                    <a:bodyPr/>
                    <a:lstStyle/>
                    <a:p>
                      <a:endParaRPr lang="fr-FR" sz="1400" dirty="0"/>
                    </a:p>
                  </a:txBody>
                  <a:tcPr/>
                </a:tc>
              </a:tr>
              <a:tr h="356031">
                <a:tc>
                  <a:txBody>
                    <a:bodyPr/>
                    <a:lstStyle/>
                    <a:p>
                      <a:r>
                        <a:rPr lang="fr-FR" sz="1400" dirty="0" err="1" smtClean="0"/>
                        <a:t>Cremas</a:t>
                      </a:r>
                      <a:endParaRPr lang="fr-FR" sz="1400" dirty="0"/>
                    </a:p>
                  </a:txBody>
                  <a:tcPr/>
                </a:tc>
                <a:tc>
                  <a:txBody>
                    <a:bodyPr/>
                    <a:lstStyle/>
                    <a:p>
                      <a:endParaRPr lang="fr-FR" sz="1400" dirty="0"/>
                    </a:p>
                  </a:txBody>
                  <a:tcPr/>
                </a:tc>
                <a:tc>
                  <a:txBody>
                    <a:bodyPr/>
                    <a:lstStyle/>
                    <a:p>
                      <a:endParaRPr lang="fr-FR" sz="1400" dirty="0"/>
                    </a:p>
                  </a:txBody>
                  <a:tcPr/>
                </a:tc>
                <a:tc>
                  <a:txBody>
                    <a:bodyPr/>
                    <a:lstStyle/>
                    <a:p>
                      <a:r>
                        <a:rPr lang="fr-FR" sz="1400" dirty="0" err="1" smtClean="0"/>
                        <a:t>Cremas</a:t>
                      </a:r>
                      <a:r>
                        <a:rPr lang="fr-FR" sz="1400" dirty="0" smtClean="0"/>
                        <a:t> con </a:t>
                      </a:r>
                      <a:r>
                        <a:rPr lang="fr-FR" sz="1400" dirty="0" err="1" smtClean="0"/>
                        <a:t>nata</a:t>
                      </a:r>
                      <a:r>
                        <a:rPr lang="fr-FR" sz="1400" dirty="0" smtClean="0"/>
                        <a:t> o </a:t>
                      </a:r>
                      <a:r>
                        <a:rPr lang="fr-FR" sz="1400" dirty="0" err="1" smtClean="0"/>
                        <a:t>queso</a:t>
                      </a:r>
                      <a:endParaRPr lang="fr-FR" sz="1400"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oneTexte 1"/>
          <p:cNvSpPr txBox="1">
            <a:spLocks noChangeArrowheads="1"/>
          </p:cNvSpPr>
          <p:nvPr/>
        </p:nvSpPr>
        <p:spPr bwMode="auto">
          <a:xfrm>
            <a:off x="642938" y="500063"/>
            <a:ext cx="8107604" cy="461665"/>
          </a:xfrm>
          <a:prstGeom prst="rect">
            <a:avLst/>
          </a:prstGeom>
          <a:noFill/>
          <a:ln w="9525">
            <a:noFill/>
            <a:miter lim="800000"/>
            <a:headEnd/>
            <a:tailEnd/>
          </a:ln>
        </p:spPr>
        <p:txBody>
          <a:bodyPr wrap="none">
            <a:spAutoFit/>
          </a:bodyPr>
          <a:lstStyle/>
          <a:p>
            <a:r>
              <a:rPr lang="fr-FR" sz="2400" b="1" dirty="0" err="1"/>
              <a:t>Manejo</a:t>
            </a:r>
            <a:r>
              <a:rPr lang="fr-FR" sz="2400" b="1" dirty="0"/>
              <a:t> </a:t>
            </a:r>
            <a:r>
              <a:rPr lang="fr-FR" sz="2400" b="1" dirty="0" err="1"/>
              <a:t>nutricional</a:t>
            </a:r>
            <a:r>
              <a:rPr lang="fr-FR" sz="2400" b="1" dirty="0"/>
              <a:t> de la </a:t>
            </a:r>
            <a:r>
              <a:rPr lang="fr-FR" sz="2400" b="1" dirty="0" err="1">
                <a:solidFill>
                  <a:srgbClr val="C00000"/>
                </a:solidFill>
              </a:rPr>
              <a:t>pancreatitis</a:t>
            </a:r>
            <a:r>
              <a:rPr lang="fr-FR" sz="2400" b="1" dirty="0">
                <a:solidFill>
                  <a:srgbClr val="C00000"/>
                </a:solidFill>
              </a:rPr>
              <a:t> </a:t>
            </a:r>
            <a:r>
              <a:rPr lang="fr-FR" sz="2400" b="1" dirty="0" err="1">
                <a:solidFill>
                  <a:srgbClr val="C00000"/>
                </a:solidFill>
              </a:rPr>
              <a:t>aguda</a:t>
            </a:r>
            <a:r>
              <a:rPr lang="fr-FR" sz="2400" b="1" dirty="0">
                <a:solidFill>
                  <a:srgbClr val="C00000"/>
                </a:solidFill>
              </a:rPr>
              <a:t> </a:t>
            </a:r>
            <a:r>
              <a:rPr lang="fr-FR" sz="2400" b="1" dirty="0" err="1">
                <a:solidFill>
                  <a:srgbClr val="C00000"/>
                </a:solidFill>
              </a:rPr>
              <a:t>ligera</a:t>
            </a:r>
            <a:r>
              <a:rPr lang="fr-FR" sz="2400" b="1" dirty="0">
                <a:solidFill>
                  <a:srgbClr val="C00000"/>
                </a:solidFill>
              </a:rPr>
              <a:t> a </a:t>
            </a:r>
            <a:r>
              <a:rPr lang="fr-FR" sz="2400" b="1" dirty="0" err="1">
                <a:solidFill>
                  <a:srgbClr val="C00000"/>
                </a:solidFill>
              </a:rPr>
              <a:t>moderada</a:t>
            </a:r>
            <a:endParaRPr lang="fr-FR" sz="2400" b="1" dirty="0">
              <a:solidFill>
                <a:srgbClr val="C00000"/>
              </a:solidFill>
            </a:endParaRPr>
          </a:p>
        </p:txBody>
      </p:sp>
      <p:sp>
        <p:nvSpPr>
          <p:cNvPr id="52227" name="ZoneTexte 2"/>
          <p:cNvSpPr txBox="1">
            <a:spLocks noChangeArrowheads="1"/>
          </p:cNvSpPr>
          <p:nvPr/>
        </p:nvSpPr>
        <p:spPr bwMode="auto">
          <a:xfrm>
            <a:off x="1505859" y="1285875"/>
            <a:ext cx="4352025" cy="369332"/>
          </a:xfrm>
          <a:prstGeom prst="rect">
            <a:avLst/>
          </a:prstGeom>
          <a:noFill/>
          <a:ln w="9525">
            <a:solidFill>
              <a:schemeClr val="accent1"/>
            </a:solidFill>
            <a:miter lim="800000"/>
            <a:headEnd/>
            <a:tailEnd/>
          </a:ln>
        </p:spPr>
        <p:txBody>
          <a:bodyPr wrap="none">
            <a:spAutoFit/>
          </a:bodyPr>
          <a:lstStyle/>
          <a:p>
            <a:r>
              <a:rPr lang="fr-FR" dirty="0" err="1" smtClean="0"/>
              <a:t>Valolración</a:t>
            </a:r>
            <a:r>
              <a:rPr lang="fr-FR" dirty="0" smtClean="0"/>
              <a:t> </a:t>
            </a:r>
            <a:r>
              <a:rPr lang="fr-FR" dirty="0"/>
              <a:t>de la </a:t>
            </a:r>
            <a:r>
              <a:rPr lang="fr-FR" dirty="0" err="1"/>
              <a:t>severidad</a:t>
            </a:r>
            <a:r>
              <a:rPr lang="fr-FR" dirty="0"/>
              <a:t> de la </a:t>
            </a:r>
            <a:r>
              <a:rPr lang="fr-FR" dirty="0" err="1"/>
              <a:t>pancreatitis</a:t>
            </a:r>
            <a:endParaRPr lang="fr-FR" dirty="0"/>
          </a:p>
        </p:txBody>
      </p:sp>
      <p:sp>
        <p:nvSpPr>
          <p:cNvPr id="52228" name="ZoneTexte 3"/>
          <p:cNvSpPr txBox="1">
            <a:spLocks noChangeArrowheads="1"/>
          </p:cNvSpPr>
          <p:nvPr/>
        </p:nvSpPr>
        <p:spPr bwMode="auto">
          <a:xfrm>
            <a:off x="2736852" y="2201856"/>
            <a:ext cx="1978024" cy="369888"/>
          </a:xfrm>
          <a:prstGeom prst="rect">
            <a:avLst/>
          </a:prstGeom>
          <a:noFill/>
          <a:ln w="9525">
            <a:solidFill>
              <a:schemeClr val="accent1"/>
            </a:solidFill>
            <a:miter lim="800000"/>
            <a:headEnd/>
            <a:tailEnd/>
          </a:ln>
        </p:spPr>
        <p:txBody>
          <a:bodyPr wrap="square">
            <a:spAutoFit/>
          </a:bodyPr>
          <a:lstStyle/>
          <a:p>
            <a:r>
              <a:rPr lang="fr-FR" dirty="0" err="1"/>
              <a:t>Ligera</a:t>
            </a:r>
            <a:r>
              <a:rPr lang="fr-FR" dirty="0"/>
              <a:t> a </a:t>
            </a:r>
            <a:r>
              <a:rPr lang="fr-FR" dirty="0" err="1"/>
              <a:t>moderada</a:t>
            </a:r>
            <a:endParaRPr lang="fr-FR" dirty="0"/>
          </a:p>
        </p:txBody>
      </p:sp>
      <p:sp>
        <p:nvSpPr>
          <p:cNvPr id="52229" name="ZoneTexte 4"/>
          <p:cNvSpPr txBox="1">
            <a:spLocks noChangeArrowheads="1"/>
          </p:cNvSpPr>
          <p:nvPr/>
        </p:nvSpPr>
        <p:spPr bwMode="auto">
          <a:xfrm>
            <a:off x="2522314" y="2928938"/>
            <a:ext cx="2406876" cy="923330"/>
          </a:xfrm>
          <a:prstGeom prst="rect">
            <a:avLst/>
          </a:prstGeom>
          <a:noFill/>
          <a:ln w="9525">
            <a:solidFill>
              <a:schemeClr val="accent1"/>
            </a:solidFill>
            <a:miter lim="800000"/>
            <a:headEnd/>
            <a:tailEnd/>
          </a:ln>
        </p:spPr>
        <p:txBody>
          <a:bodyPr wrap="none">
            <a:spAutoFit/>
          </a:bodyPr>
          <a:lstStyle/>
          <a:p>
            <a:pPr algn="ctr"/>
            <a:r>
              <a:rPr lang="fr-FR" dirty="0" err="1"/>
              <a:t>Ayunas</a:t>
            </a:r>
            <a:r>
              <a:rPr lang="fr-FR" dirty="0"/>
              <a:t> </a:t>
            </a:r>
            <a:r>
              <a:rPr lang="fr-FR" dirty="0" err="1"/>
              <a:t>por</a:t>
            </a:r>
            <a:r>
              <a:rPr lang="fr-FR" dirty="0"/>
              <a:t> 2 a 5 </a:t>
            </a:r>
            <a:r>
              <a:rPr lang="fr-FR" dirty="0" err="1"/>
              <a:t>días</a:t>
            </a:r>
            <a:endParaRPr lang="fr-FR" dirty="0"/>
          </a:p>
          <a:p>
            <a:pPr algn="ctr"/>
            <a:r>
              <a:rPr lang="fr-FR" dirty="0" err="1" smtClean="0"/>
              <a:t>Analgésicos</a:t>
            </a:r>
            <a:endParaRPr lang="fr-FR" dirty="0"/>
          </a:p>
          <a:p>
            <a:pPr algn="ctr"/>
            <a:r>
              <a:rPr lang="fr-FR" dirty="0" err="1"/>
              <a:t>Fluidos</a:t>
            </a:r>
            <a:r>
              <a:rPr lang="fr-FR" dirty="0"/>
              <a:t> EV y </a:t>
            </a:r>
            <a:r>
              <a:rPr lang="fr-FR" dirty="0" err="1"/>
              <a:t>electrolitos</a:t>
            </a:r>
            <a:endParaRPr lang="fr-FR" dirty="0"/>
          </a:p>
        </p:txBody>
      </p:sp>
      <p:sp>
        <p:nvSpPr>
          <p:cNvPr id="52230" name="ZoneTexte 5"/>
          <p:cNvSpPr txBox="1">
            <a:spLocks noChangeArrowheads="1"/>
          </p:cNvSpPr>
          <p:nvPr/>
        </p:nvSpPr>
        <p:spPr bwMode="auto">
          <a:xfrm>
            <a:off x="2285984" y="4214813"/>
            <a:ext cx="2860680" cy="369887"/>
          </a:xfrm>
          <a:prstGeom prst="rect">
            <a:avLst/>
          </a:prstGeom>
          <a:noFill/>
          <a:ln w="9525">
            <a:solidFill>
              <a:schemeClr val="accent1"/>
            </a:solidFill>
            <a:miter lim="800000"/>
            <a:headEnd/>
            <a:tailEnd/>
          </a:ln>
        </p:spPr>
        <p:txBody>
          <a:bodyPr wrap="square">
            <a:spAutoFit/>
          </a:bodyPr>
          <a:lstStyle/>
          <a:p>
            <a:r>
              <a:rPr lang="fr-FR" dirty="0"/>
              <a:t>No </a:t>
            </a:r>
            <a:r>
              <a:rPr lang="fr-FR" dirty="0" err="1"/>
              <a:t>dolor</a:t>
            </a:r>
            <a:r>
              <a:rPr lang="fr-FR" dirty="0"/>
              <a:t>, </a:t>
            </a:r>
            <a:r>
              <a:rPr lang="fr-FR" dirty="0" err="1"/>
              <a:t>enzimas</a:t>
            </a:r>
            <a:r>
              <a:rPr lang="fr-FR" dirty="0"/>
              <a:t> normales</a:t>
            </a:r>
          </a:p>
        </p:txBody>
      </p:sp>
      <p:sp>
        <p:nvSpPr>
          <p:cNvPr id="52231" name="ZoneTexte 6"/>
          <p:cNvSpPr txBox="1">
            <a:spLocks noChangeArrowheads="1"/>
          </p:cNvSpPr>
          <p:nvPr/>
        </p:nvSpPr>
        <p:spPr bwMode="auto">
          <a:xfrm>
            <a:off x="1726232" y="4933950"/>
            <a:ext cx="4060214" cy="923330"/>
          </a:xfrm>
          <a:prstGeom prst="rect">
            <a:avLst/>
          </a:prstGeom>
          <a:noFill/>
          <a:ln w="9525">
            <a:solidFill>
              <a:schemeClr val="accent1"/>
            </a:solidFill>
            <a:miter lim="800000"/>
            <a:headEnd/>
            <a:tailEnd/>
          </a:ln>
        </p:spPr>
        <p:txBody>
          <a:bodyPr wrap="none">
            <a:spAutoFit/>
          </a:bodyPr>
          <a:lstStyle/>
          <a:p>
            <a:pPr algn="ctr"/>
            <a:r>
              <a:rPr lang="fr-FR" dirty="0" err="1"/>
              <a:t>Realimentar</a:t>
            </a:r>
            <a:r>
              <a:rPr lang="fr-FR" dirty="0"/>
              <a:t> de 3 a 7 </a:t>
            </a:r>
            <a:r>
              <a:rPr lang="fr-FR" dirty="0" err="1"/>
              <a:t>días</a:t>
            </a:r>
            <a:endParaRPr lang="fr-FR" dirty="0"/>
          </a:p>
          <a:p>
            <a:pPr algn="ctr"/>
            <a:r>
              <a:rPr lang="fr-FR" dirty="0" err="1"/>
              <a:t>Dieta</a:t>
            </a:r>
            <a:r>
              <a:rPr lang="fr-FR" dirty="0"/>
              <a:t> </a:t>
            </a:r>
            <a:r>
              <a:rPr lang="fr-FR" dirty="0" err="1"/>
              <a:t>rica</a:t>
            </a:r>
            <a:r>
              <a:rPr lang="fr-FR" dirty="0"/>
              <a:t> en </a:t>
            </a:r>
            <a:r>
              <a:rPr lang="fr-FR" dirty="0" smtClean="0"/>
              <a:t>COH</a:t>
            </a:r>
            <a:r>
              <a:rPr lang="fr-FR" dirty="0"/>
              <a:t>.</a:t>
            </a:r>
          </a:p>
          <a:p>
            <a:pPr algn="ctr"/>
            <a:r>
              <a:rPr lang="fr-FR" dirty="0" err="1"/>
              <a:t>Dieta</a:t>
            </a:r>
            <a:r>
              <a:rPr lang="fr-FR" dirty="0"/>
              <a:t> </a:t>
            </a:r>
            <a:r>
              <a:rPr lang="fr-FR" dirty="0" err="1"/>
              <a:t>moderada</a:t>
            </a:r>
            <a:r>
              <a:rPr lang="fr-FR" dirty="0"/>
              <a:t> en </a:t>
            </a:r>
            <a:r>
              <a:rPr lang="fr-FR" dirty="0" err="1" smtClean="0"/>
              <a:t>proteínas</a:t>
            </a:r>
            <a:r>
              <a:rPr lang="fr-FR" dirty="0" smtClean="0"/>
              <a:t> </a:t>
            </a:r>
            <a:r>
              <a:rPr lang="fr-FR" dirty="0"/>
              <a:t>y en </a:t>
            </a:r>
            <a:r>
              <a:rPr lang="fr-FR" dirty="0" err="1"/>
              <a:t>grasas</a:t>
            </a:r>
            <a:endParaRPr lang="fr-FR" dirty="0"/>
          </a:p>
        </p:txBody>
      </p:sp>
      <p:sp>
        <p:nvSpPr>
          <p:cNvPr id="52232" name="ZoneTexte 7"/>
          <p:cNvSpPr txBox="1">
            <a:spLocks noChangeArrowheads="1"/>
          </p:cNvSpPr>
          <p:nvPr/>
        </p:nvSpPr>
        <p:spPr bwMode="auto">
          <a:xfrm>
            <a:off x="2928926" y="6345260"/>
            <a:ext cx="1492250" cy="369888"/>
          </a:xfrm>
          <a:prstGeom prst="rect">
            <a:avLst/>
          </a:prstGeom>
          <a:noFill/>
          <a:ln w="9525">
            <a:solidFill>
              <a:schemeClr val="accent1"/>
            </a:solidFill>
            <a:miter lim="800000"/>
            <a:headEnd/>
            <a:tailEnd/>
          </a:ln>
        </p:spPr>
        <p:txBody>
          <a:bodyPr wrap="none">
            <a:spAutoFit/>
          </a:bodyPr>
          <a:lstStyle/>
          <a:p>
            <a:r>
              <a:rPr lang="fr-FR" dirty="0" err="1"/>
              <a:t>Dieta</a:t>
            </a:r>
            <a:r>
              <a:rPr lang="fr-FR" dirty="0"/>
              <a:t> normal</a:t>
            </a:r>
          </a:p>
        </p:txBody>
      </p:sp>
      <p:cxnSp>
        <p:nvCxnSpPr>
          <p:cNvPr id="10" name="Connecteur droit avec flèche 9"/>
          <p:cNvCxnSpPr/>
          <p:nvPr/>
        </p:nvCxnSpPr>
        <p:spPr>
          <a:xfrm rot="5400000">
            <a:off x="3499644" y="1928019"/>
            <a:ext cx="428625"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3535363" y="2749550"/>
            <a:ext cx="357188"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6200000" flipH="1">
            <a:off x="3571875" y="4071938"/>
            <a:ext cx="28575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a:off x="3571082" y="4714081"/>
            <a:ext cx="285750"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5400000">
            <a:off x="3501231" y="6071394"/>
            <a:ext cx="428625"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oneTexte 1"/>
          <p:cNvSpPr txBox="1">
            <a:spLocks noChangeArrowheads="1"/>
          </p:cNvSpPr>
          <p:nvPr/>
        </p:nvSpPr>
        <p:spPr bwMode="auto">
          <a:xfrm>
            <a:off x="785786" y="285750"/>
            <a:ext cx="7373044" cy="523220"/>
          </a:xfrm>
          <a:prstGeom prst="rect">
            <a:avLst/>
          </a:prstGeom>
          <a:noFill/>
          <a:ln w="9525">
            <a:noFill/>
            <a:miter lim="800000"/>
            <a:headEnd/>
            <a:tailEnd/>
          </a:ln>
        </p:spPr>
        <p:txBody>
          <a:bodyPr wrap="none">
            <a:spAutoFit/>
          </a:bodyPr>
          <a:lstStyle/>
          <a:p>
            <a:r>
              <a:rPr lang="fr-FR" sz="2800" b="1" dirty="0" err="1"/>
              <a:t>Manejo</a:t>
            </a:r>
            <a:r>
              <a:rPr lang="fr-FR" sz="2800" b="1" dirty="0"/>
              <a:t> </a:t>
            </a:r>
            <a:r>
              <a:rPr lang="fr-FR" sz="2800" b="1" dirty="0" err="1"/>
              <a:t>nutricional</a:t>
            </a:r>
            <a:r>
              <a:rPr lang="fr-FR" sz="2800" b="1" dirty="0"/>
              <a:t> en </a:t>
            </a:r>
            <a:r>
              <a:rPr lang="fr-FR" sz="2800" b="1" dirty="0" err="1" smtClean="0"/>
              <a:t>pancreatitis</a:t>
            </a:r>
            <a:r>
              <a:rPr lang="fr-FR" sz="2800" b="1" dirty="0" smtClean="0"/>
              <a:t> </a:t>
            </a:r>
            <a:r>
              <a:rPr lang="fr-FR" sz="2800" b="1" dirty="0" err="1" smtClean="0"/>
              <a:t>aguda</a:t>
            </a:r>
            <a:r>
              <a:rPr lang="fr-FR" sz="2800" b="1" dirty="0" smtClean="0"/>
              <a:t> </a:t>
            </a:r>
            <a:r>
              <a:rPr lang="fr-FR" sz="2800" b="1" dirty="0" err="1"/>
              <a:t>severa</a:t>
            </a:r>
            <a:endParaRPr lang="fr-FR" sz="2800" b="1" dirty="0"/>
          </a:p>
        </p:txBody>
      </p:sp>
      <p:sp>
        <p:nvSpPr>
          <p:cNvPr id="53251" name="ZoneTexte 2"/>
          <p:cNvSpPr txBox="1">
            <a:spLocks noChangeArrowheads="1"/>
          </p:cNvSpPr>
          <p:nvPr/>
        </p:nvSpPr>
        <p:spPr bwMode="auto">
          <a:xfrm>
            <a:off x="3114675" y="1000125"/>
            <a:ext cx="2685095" cy="369332"/>
          </a:xfrm>
          <a:prstGeom prst="rect">
            <a:avLst/>
          </a:prstGeom>
          <a:noFill/>
          <a:ln w="9525">
            <a:solidFill>
              <a:schemeClr val="accent1"/>
            </a:solidFill>
            <a:miter lim="800000"/>
            <a:headEnd/>
            <a:tailEnd/>
          </a:ln>
        </p:spPr>
        <p:txBody>
          <a:bodyPr wrap="none">
            <a:spAutoFit/>
          </a:bodyPr>
          <a:lstStyle/>
          <a:p>
            <a:pPr algn="ctr"/>
            <a:r>
              <a:rPr lang="fr-FR" b="1" dirty="0" err="1" smtClean="0"/>
              <a:t>Valoración</a:t>
            </a:r>
            <a:r>
              <a:rPr lang="fr-FR" b="1" dirty="0" smtClean="0"/>
              <a:t> </a:t>
            </a:r>
            <a:r>
              <a:rPr lang="fr-FR" b="1" dirty="0"/>
              <a:t>de la </a:t>
            </a:r>
            <a:r>
              <a:rPr lang="fr-FR" b="1" dirty="0" err="1"/>
              <a:t>severidad</a:t>
            </a:r>
            <a:endParaRPr lang="fr-FR" b="1" dirty="0"/>
          </a:p>
        </p:txBody>
      </p:sp>
      <p:sp>
        <p:nvSpPr>
          <p:cNvPr id="53252" name="ZoneTexte 3"/>
          <p:cNvSpPr txBox="1">
            <a:spLocks noChangeArrowheads="1"/>
          </p:cNvSpPr>
          <p:nvPr/>
        </p:nvSpPr>
        <p:spPr bwMode="auto">
          <a:xfrm>
            <a:off x="4122738" y="1643063"/>
            <a:ext cx="803105" cy="369332"/>
          </a:xfrm>
          <a:prstGeom prst="rect">
            <a:avLst/>
          </a:prstGeom>
          <a:noFill/>
          <a:ln w="9525">
            <a:solidFill>
              <a:schemeClr val="accent1"/>
            </a:solidFill>
            <a:miter lim="800000"/>
            <a:headEnd/>
            <a:tailEnd/>
          </a:ln>
        </p:spPr>
        <p:txBody>
          <a:bodyPr wrap="none">
            <a:spAutoFit/>
          </a:bodyPr>
          <a:lstStyle/>
          <a:p>
            <a:r>
              <a:rPr lang="fr-FR" b="1" dirty="0" err="1" smtClean="0"/>
              <a:t>severa</a:t>
            </a:r>
            <a:endParaRPr lang="fr-FR" b="1" dirty="0"/>
          </a:p>
        </p:txBody>
      </p:sp>
      <p:sp>
        <p:nvSpPr>
          <p:cNvPr id="53253" name="ZoneTexte 4"/>
          <p:cNvSpPr txBox="1">
            <a:spLocks noChangeArrowheads="1"/>
          </p:cNvSpPr>
          <p:nvPr/>
        </p:nvSpPr>
        <p:spPr bwMode="auto">
          <a:xfrm>
            <a:off x="428625" y="2286000"/>
            <a:ext cx="3618491" cy="1477328"/>
          </a:xfrm>
          <a:prstGeom prst="rect">
            <a:avLst/>
          </a:prstGeom>
          <a:noFill/>
          <a:ln w="9525">
            <a:solidFill>
              <a:schemeClr val="accent1"/>
            </a:solidFill>
            <a:miter lim="800000"/>
            <a:headEnd/>
            <a:tailEnd/>
          </a:ln>
        </p:spPr>
        <p:txBody>
          <a:bodyPr wrap="none">
            <a:spAutoFit/>
          </a:bodyPr>
          <a:lstStyle/>
          <a:p>
            <a:pPr algn="ctr"/>
            <a:r>
              <a:rPr lang="fr-FR" dirty="0" err="1" smtClean="0"/>
              <a:t>Nutrición</a:t>
            </a:r>
            <a:r>
              <a:rPr lang="fr-FR" dirty="0" smtClean="0"/>
              <a:t> </a:t>
            </a:r>
            <a:r>
              <a:rPr lang="fr-FR" dirty="0" err="1"/>
              <a:t>enteral</a:t>
            </a:r>
            <a:r>
              <a:rPr lang="fr-FR" dirty="0"/>
              <a:t> continua </a:t>
            </a:r>
            <a:r>
              <a:rPr lang="fr-FR" dirty="0" err="1"/>
              <a:t>temprana</a:t>
            </a:r>
            <a:endParaRPr lang="fr-FR" dirty="0"/>
          </a:p>
          <a:p>
            <a:pPr algn="ctr"/>
            <a:r>
              <a:rPr lang="fr-FR" dirty="0"/>
              <a:t>(</a:t>
            </a:r>
            <a:r>
              <a:rPr lang="fr-FR" dirty="0" err="1"/>
              <a:t>tubo</a:t>
            </a:r>
            <a:r>
              <a:rPr lang="fr-FR" dirty="0"/>
              <a:t> </a:t>
            </a:r>
            <a:r>
              <a:rPr lang="fr-FR" dirty="0" err="1"/>
              <a:t>nasoyeyunal</a:t>
            </a:r>
            <a:r>
              <a:rPr lang="fr-FR" dirty="0"/>
              <a:t>)</a:t>
            </a:r>
          </a:p>
          <a:p>
            <a:pPr algn="ctr"/>
            <a:r>
              <a:rPr lang="fr-FR" dirty="0"/>
              <a:t>-</a:t>
            </a:r>
            <a:r>
              <a:rPr lang="fr-FR" dirty="0" err="1"/>
              <a:t>dieta</a:t>
            </a:r>
            <a:r>
              <a:rPr lang="fr-FR" dirty="0"/>
              <a:t> </a:t>
            </a:r>
            <a:r>
              <a:rPr lang="fr-FR" dirty="0" err="1"/>
              <a:t>elemental</a:t>
            </a:r>
            <a:r>
              <a:rPr lang="fr-FR" dirty="0"/>
              <a:t> o</a:t>
            </a:r>
          </a:p>
          <a:p>
            <a:pPr algn="ctr"/>
            <a:r>
              <a:rPr lang="fr-FR" dirty="0"/>
              <a:t>-</a:t>
            </a:r>
            <a:r>
              <a:rPr lang="fr-FR" dirty="0" err="1"/>
              <a:t>dieta</a:t>
            </a:r>
            <a:r>
              <a:rPr lang="fr-FR" dirty="0"/>
              <a:t> </a:t>
            </a:r>
            <a:r>
              <a:rPr lang="fr-FR" dirty="0" err="1" smtClean="0"/>
              <a:t>polimérica</a:t>
            </a:r>
            <a:r>
              <a:rPr lang="fr-FR" dirty="0" smtClean="0"/>
              <a:t> </a:t>
            </a:r>
            <a:r>
              <a:rPr lang="fr-FR" dirty="0"/>
              <a:t>o</a:t>
            </a:r>
          </a:p>
          <a:p>
            <a:pPr algn="ctr"/>
            <a:r>
              <a:rPr lang="fr-FR" dirty="0"/>
              <a:t>-</a:t>
            </a:r>
            <a:r>
              <a:rPr lang="fr-FR" dirty="0" err="1"/>
              <a:t>dieta</a:t>
            </a:r>
            <a:r>
              <a:rPr lang="fr-FR" dirty="0"/>
              <a:t> </a:t>
            </a:r>
            <a:r>
              <a:rPr lang="fr-FR" dirty="0" err="1"/>
              <a:t>inmune</a:t>
            </a:r>
            <a:r>
              <a:rPr lang="fr-FR" dirty="0"/>
              <a:t> </a:t>
            </a:r>
            <a:r>
              <a:rPr lang="fr-FR" dirty="0" err="1"/>
              <a:t>reforzada</a:t>
            </a:r>
            <a:endParaRPr lang="fr-FR" dirty="0"/>
          </a:p>
        </p:txBody>
      </p:sp>
      <p:sp>
        <p:nvSpPr>
          <p:cNvPr id="53254" name="ZoneTexte 5"/>
          <p:cNvSpPr txBox="1">
            <a:spLocks noChangeArrowheads="1"/>
          </p:cNvSpPr>
          <p:nvPr/>
        </p:nvSpPr>
        <p:spPr bwMode="auto">
          <a:xfrm>
            <a:off x="4786314" y="2416171"/>
            <a:ext cx="3714779" cy="369887"/>
          </a:xfrm>
          <a:prstGeom prst="rect">
            <a:avLst/>
          </a:prstGeom>
          <a:noFill/>
          <a:ln w="9525">
            <a:solidFill>
              <a:schemeClr val="accent1"/>
            </a:solidFill>
            <a:miter lim="800000"/>
            <a:headEnd/>
            <a:tailEnd/>
          </a:ln>
        </p:spPr>
        <p:txBody>
          <a:bodyPr wrap="square">
            <a:spAutoFit/>
          </a:bodyPr>
          <a:lstStyle/>
          <a:p>
            <a:r>
              <a:rPr lang="fr-FR" dirty="0"/>
              <a:t>La </a:t>
            </a:r>
            <a:r>
              <a:rPr lang="fr-FR" dirty="0" err="1"/>
              <a:t>alimentación</a:t>
            </a:r>
            <a:r>
              <a:rPr lang="fr-FR" dirty="0"/>
              <a:t> </a:t>
            </a:r>
            <a:r>
              <a:rPr lang="fr-FR" dirty="0" err="1"/>
              <a:t>enteral</a:t>
            </a:r>
            <a:r>
              <a:rPr lang="fr-FR" dirty="0"/>
              <a:t> no es </a:t>
            </a:r>
            <a:r>
              <a:rPr lang="fr-FR" dirty="0" err="1"/>
              <a:t>posible</a:t>
            </a:r>
            <a:endParaRPr lang="fr-FR" dirty="0"/>
          </a:p>
        </p:txBody>
      </p:sp>
      <p:sp>
        <p:nvSpPr>
          <p:cNvPr id="53255" name="ZoneTexte 6"/>
          <p:cNvSpPr txBox="1">
            <a:spLocks noChangeArrowheads="1"/>
          </p:cNvSpPr>
          <p:nvPr/>
        </p:nvSpPr>
        <p:spPr bwMode="auto">
          <a:xfrm>
            <a:off x="714377" y="4202120"/>
            <a:ext cx="3357557" cy="369888"/>
          </a:xfrm>
          <a:prstGeom prst="rect">
            <a:avLst/>
          </a:prstGeom>
          <a:noFill/>
          <a:ln w="9525">
            <a:solidFill>
              <a:schemeClr val="accent1"/>
            </a:solidFill>
            <a:miter lim="800000"/>
            <a:headEnd/>
            <a:tailEnd/>
          </a:ln>
        </p:spPr>
        <p:txBody>
          <a:bodyPr wrap="square">
            <a:spAutoFit/>
          </a:bodyPr>
          <a:lstStyle/>
          <a:p>
            <a:r>
              <a:rPr lang="fr-FR" dirty="0"/>
              <a:t>La </a:t>
            </a:r>
            <a:r>
              <a:rPr lang="fr-FR" dirty="0" err="1"/>
              <a:t>meta</a:t>
            </a:r>
            <a:r>
              <a:rPr lang="fr-FR" dirty="0"/>
              <a:t> </a:t>
            </a:r>
            <a:r>
              <a:rPr lang="fr-FR" dirty="0" err="1"/>
              <a:t>nutricional</a:t>
            </a:r>
            <a:r>
              <a:rPr lang="fr-FR" dirty="0"/>
              <a:t> no se </a:t>
            </a:r>
            <a:r>
              <a:rPr lang="fr-FR" dirty="0" err="1"/>
              <a:t>alcanzó</a:t>
            </a:r>
            <a:endParaRPr lang="fr-FR" dirty="0"/>
          </a:p>
        </p:txBody>
      </p:sp>
      <p:sp>
        <p:nvSpPr>
          <p:cNvPr id="53256" name="ZoneTexte 7"/>
          <p:cNvSpPr txBox="1">
            <a:spLocks noChangeArrowheads="1"/>
          </p:cNvSpPr>
          <p:nvPr/>
        </p:nvSpPr>
        <p:spPr bwMode="auto">
          <a:xfrm>
            <a:off x="500063" y="5072063"/>
            <a:ext cx="3634585" cy="1200329"/>
          </a:xfrm>
          <a:prstGeom prst="rect">
            <a:avLst/>
          </a:prstGeom>
          <a:noFill/>
          <a:ln w="9525">
            <a:solidFill>
              <a:schemeClr val="accent1"/>
            </a:solidFill>
            <a:miter lim="800000"/>
            <a:headEnd/>
            <a:tailEnd/>
          </a:ln>
        </p:spPr>
        <p:txBody>
          <a:bodyPr wrap="none">
            <a:spAutoFit/>
          </a:bodyPr>
          <a:lstStyle/>
          <a:p>
            <a:pPr algn="ctr"/>
            <a:r>
              <a:rPr lang="fr-FR" dirty="0" err="1"/>
              <a:t>Adicionar</a:t>
            </a:r>
            <a:r>
              <a:rPr lang="fr-FR" dirty="0"/>
              <a:t> </a:t>
            </a:r>
            <a:r>
              <a:rPr lang="fr-FR" dirty="0" err="1" smtClean="0"/>
              <a:t>nutrición</a:t>
            </a:r>
            <a:r>
              <a:rPr lang="fr-FR" dirty="0" smtClean="0"/>
              <a:t> </a:t>
            </a:r>
            <a:r>
              <a:rPr lang="fr-FR" dirty="0" err="1"/>
              <a:t>parenteral</a:t>
            </a:r>
            <a:endParaRPr lang="fr-FR" dirty="0"/>
          </a:p>
          <a:p>
            <a:pPr algn="ctr"/>
            <a:r>
              <a:rPr lang="fr-FR" dirty="0" err="1"/>
              <a:t>Todo</a:t>
            </a:r>
            <a:r>
              <a:rPr lang="fr-FR" dirty="0"/>
              <a:t> en </a:t>
            </a:r>
            <a:r>
              <a:rPr lang="fr-FR" dirty="0" err="1"/>
              <a:t>uno</a:t>
            </a:r>
            <a:r>
              <a:rPr lang="fr-FR" dirty="0"/>
              <a:t> o</a:t>
            </a:r>
          </a:p>
          <a:p>
            <a:pPr algn="ctr"/>
            <a:r>
              <a:rPr lang="fr-FR" dirty="0" err="1"/>
              <a:t>Soluciones</a:t>
            </a:r>
            <a:r>
              <a:rPr lang="fr-FR" dirty="0"/>
              <a:t> con un solo </a:t>
            </a:r>
            <a:r>
              <a:rPr lang="fr-FR" dirty="0" err="1"/>
              <a:t>componente</a:t>
            </a:r>
            <a:endParaRPr lang="fr-FR" dirty="0"/>
          </a:p>
          <a:p>
            <a:pPr algn="ctr"/>
            <a:r>
              <a:rPr lang="fr-FR" dirty="0"/>
              <a:t>CH, </a:t>
            </a:r>
            <a:r>
              <a:rPr lang="fr-FR" dirty="0" err="1" smtClean="0"/>
              <a:t>proteínas</a:t>
            </a:r>
            <a:r>
              <a:rPr lang="fr-FR" dirty="0" smtClean="0"/>
              <a:t> </a:t>
            </a:r>
            <a:r>
              <a:rPr lang="fr-FR" dirty="0"/>
              <a:t>[</a:t>
            </a:r>
            <a:r>
              <a:rPr lang="fr-FR" dirty="0" err="1"/>
              <a:t>aminoacidos</a:t>
            </a:r>
            <a:r>
              <a:rPr lang="fr-FR" dirty="0"/>
              <a:t>], </a:t>
            </a:r>
            <a:r>
              <a:rPr lang="fr-FR" dirty="0" err="1"/>
              <a:t>grasas</a:t>
            </a:r>
            <a:r>
              <a:rPr lang="fr-FR" dirty="0"/>
              <a:t>. </a:t>
            </a:r>
          </a:p>
        </p:txBody>
      </p:sp>
      <p:sp>
        <p:nvSpPr>
          <p:cNvPr id="53257" name="ZoneTexte 8"/>
          <p:cNvSpPr txBox="1">
            <a:spLocks noChangeArrowheads="1"/>
          </p:cNvSpPr>
          <p:nvPr/>
        </p:nvSpPr>
        <p:spPr bwMode="auto">
          <a:xfrm>
            <a:off x="4857752" y="3800307"/>
            <a:ext cx="3588611" cy="1200329"/>
          </a:xfrm>
          <a:prstGeom prst="rect">
            <a:avLst/>
          </a:prstGeom>
          <a:noFill/>
          <a:ln w="9525">
            <a:solidFill>
              <a:schemeClr val="accent1"/>
            </a:solidFill>
            <a:miter lim="800000"/>
            <a:headEnd/>
            <a:tailEnd/>
          </a:ln>
        </p:spPr>
        <p:txBody>
          <a:bodyPr wrap="none">
            <a:spAutoFit/>
          </a:bodyPr>
          <a:lstStyle/>
          <a:p>
            <a:pPr algn="ctr"/>
            <a:r>
              <a:rPr lang="fr-FR" dirty="0" err="1" smtClean="0"/>
              <a:t>Nutrición</a:t>
            </a:r>
            <a:r>
              <a:rPr lang="fr-FR" dirty="0" smtClean="0"/>
              <a:t> </a:t>
            </a:r>
            <a:r>
              <a:rPr lang="fr-FR" dirty="0" err="1" smtClean="0"/>
              <a:t>Parenteral</a:t>
            </a:r>
            <a:r>
              <a:rPr lang="fr-FR" dirty="0" smtClean="0"/>
              <a:t> Total </a:t>
            </a:r>
            <a:r>
              <a:rPr lang="fr-FR" dirty="0"/>
              <a:t>y </a:t>
            </a:r>
          </a:p>
          <a:p>
            <a:pPr algn="ctr"/>
            <a:r>
              <a:rPr lang="fr-FR" dirty="0" err="1"/>
              <a:t>cantidad</a:t>
            </a:r>
            <a:r>
              <a:rPr lang="fr-FR" dirty="0"/>
              <a:t> </a:t>
            </a:r>
            <a:r>
              <a:rPr lang="fr-FR" dirty="0" err="1"/>
              <a:t>pequeña</a:t>
            </a:r>
            <a:r>
              <a:rPr lang="fr-FR" dirty="0"/>
              <a:t> continua de </a:t>
            </a:r>
          </a:p>
          <a:p>
            <a:pPr algn="ctr"/>
            <a:r>
              <a:rPr lang="fr-FR" dirty="0" err="1"/>
              <a:t>dieta</a:t>
            </a:r>
            <a:r>
              <a:rPr lang="fr-FR" dirty="0"/>
              <a:t> </a:t>
            </a:r>
            <a:r>
              <a:rPr lang="fr-FR" dirty="0" err="1"/>
              <a:t>enteral</a:t>
            </a:r>
            <a:endParaRPr lang="fr-FR" dirty="0"/>
          </a:p>
          <a:p>
            <a:pPr algn="ctr"/>
            <a:r>
              <a:rPr lang="fr-FR" dirty="0"/>
              <a:t>(10 a 30 ml/h </a:t>
            </a:r>
            <a:r>
              <a:rPr lang="fr-FR" dirty="0" err="1"/>
              <a:t>infundidos</a:t>
            </a:r>
            <a:r>
              <a:rPr lang="fr-FR" dirty="0"/>
              <a:t> en </a:t>
            </a:r>
            <a:r>
              <a:rPr lang="fr-FR" dirty="0" err="1"/>
              <a:t>yeyuno</a:t>
            </a:r>
            <a:r>
              <a:rPr lang="fr-FR" dirty="0"/>
              <a:t>)</a:t>
            </a:r>
          </a:p>
        </p:txBody>
      </p:sp>
      <p:cxnSp>
        <p:nvCxnSpPr>
          <p:cNvPr id="11" name="Connecteur droit avec flèche 10"/>
          <p:cNvCxnSpPr/>
          <p:nvPr/>
        </p:nvCxnSpPr>
        <p:spPr>
          <a:xfrm rot="4980000">
            <a:off x="4419902" y="1521504"/>
            <a:ext cx="214313" cy="2707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53252" idx="2"/>
            <a:endCxn id="53253" idx="0"/>
          </p:cNvCxnSpPr>
          <p:nvPr/>
        </p:nvCxnSpPr>
        <p:spPr>
          <a:xfrm rot="5400000">
            <a:off x="3244279" y="1005987"/>
            <a:ext cx="273605" cy="228642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H="1">
            <a:off x="2178844" y="3964782"/>
            <a:ext cx="357187"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5400000">
            <a:off x="2108185" y="4822825"/>
            <a:ext cx="500062"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53252" idx="2"/>
          </p:cNvCxnSpPr>
          <p:nvPr/>
        </p:nvCxnSpPr>
        <p:spPr>
          <a:xfrm rot="16200000" flipH="1">
            <a:off x="5447186" y="1089499"/>
            <a:ext cx="345042" cy="219083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5400000">
            <a:off x="6178570" y="3251192"/>
            <a:ext cx="930278" cy="1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28596" y="871912"/>
            <a:ext cx="7924800" cy="4985980"/>
          </a:xfrm>
          <a:prstGeom prst="rect">
            <a:avLst/>
          </a:prstGeom>
          <a:noFill/>
          <a:ln w="9525">
            <a:noFill/>
            <a:miter lim="800000"/>
            <a:headEnd/>
            <a:tailEnd/>
          </a:ln>
          <a:effectLst/>
        </p:spPr>
        <p:txBody>
          <a:bodyPr>
            <a:spAutoFit/>
          </a:bodyPr>
          <a:lstStyle/>
          <a:p>
            <a:pPr lvl="2">
              <a:spcBef>
                <a:spcPts val="600"/>
              </a:spcBef>
              <a:spcAft>
                <a:spcPts val="600"/>
              </a:spcAft>
              <a:buClr>
                <a:schemeClr val="tx1"/>
              </a:buClr>
              <a:buFont typeface="Symbol" pitchFamily="18" charset="2"/>
              <a:buChar char="·"/>
            </a:pPr>
            <a:r>
              <a:rPr lang="es-MX" sz="2400" b="1" dirty="0">
                <a:latin typeface="Arial" charset="0"/>
              </a:rPr>
              <a:t>Se recomienda una elevada cantidad de azúcares simples y escasa cantidad de grasa, con predominio de los TCM.</a:t>
            </a:r>
          </a:p>
          <a:p>
            <a:pPr lvl="2">
              <a:spcBef>
                <a:spcPts val="600"/>
              </a:spcBef>
              <a:spcAft>
                <a:spcPts val="600"/>
              </a:spcAft>
              <a:buClr>
                <a:schemeClr val="tx1"/>
              </a:buClr>
              <a:buFont typeface="Symbol" pitchFamily="18" charset="2"/>
              <a:buChar char="·"/>
            </a:pPr>
            <a:r>
              <a:rPr lang="es-MX" sz="2400" b="1" dirty="0">
                <a:latin typeface="Arial" charset="0"/>
              </a:rPr>
              <a:t>Se aconseja la infusión continua </a:t>
            </a:r>
            <a:r>
              <a:rPr lang="es-MX" sz="2400" b="1" dirty="0" err="1">
                <a:latin typeface="Arial" charset="0"/>
              </a:rPr>
              <a:t>enteral</a:t>
            </a:r>
            <a:r>
              <a:rPr lang="es-MX" sz="2400" b="1" dirty="0">
                <a:latin typeface="Arial" charset="0"/>
              </a:rPr>
              <a:t> para conseguir una mejor tolerancia y mantener un pH superior a 5 en el duodeno.</a:t>
            </a:r>
          </a:p>
          <a:p>
            <a:pPr lvl="2">
              <a:spcBef>
                <a:spcPts val="600"/>
              </a:spcBef>
              <a:spcAft>
                <a:spcPts val="600"/>
              </a:spcAft>
              <a:buClr>
                <a:schemeClr val="tx1"/>
              </a:buClr>
              <a:buFont typeface="Symbol" pitchFamily="18" charset="2"/>
              <a:buChar char="·"/>
            </a:pPr>
            <a:r>
              <a:rPr lang="es-MX" sz="2400" b="1" dirty="0">
                <a:latin typeface="Arial" charset="0"/>
              </a:rPr>
              <a:t>El uso de nutrición parenteral ha demostrado que disminuye la secreción pancreática en forma similar al ayuno.</a:t>
            </a:r>
          </a:p>
          <a:p>
            <a:pPr lvl="2">
              <a:spcBef>
                <a:spcPts val="600"/>
              </a:spcBef>
              <a:spcAft>
                <a:spcPts val="600"/>
              </a:spcAft>
              <a:buClr>
                <a:schemeClr val="tx1"/>
              </a:buClr>
              <a:buFont typeface="Symbol" pitchFamily="18" charset="2"/>
              <a:buChar char="·"/>
            </a:pPr>
            <a:r>
              <a:rPr lang="es-MX" sz="2400" b="1" dirty="0">
                <a:latin typeface="Arial" charset="0"/>
              </a:rPr>
              <a:t>El uso de emulsiones grasas en </a:t>
            </a:r>
            <a:r>
              <a:rPr lang="es-MX" sz="2400" b="1" dirty="0" smtClean="0">
                <a:latin typeface="Arial" charset="0"/>
              </a:rPr>
              <a:t>nutrición parenteral total (NPT) </a:t>
            </a:r>
            <a:r>
              <a:rPr lang="es-MX" sz="2400" b="1" dirty="0">
                <a:latin typeface="Arial" charset="0"/>
              </a:rPr>
              <a:t>consigue un descenso de la secreción pancreática</a:t>
            </a:r>
            <a:r>
              <a:rPr lang="es-MX" sz="2400" b="1" dirty="0" smtClean="0">
                <a:latin typeface="Arial" charset="0"/>
              </a:rPr>
              <a:t>.</a:t>
            </a:r>
            <a:endParaRPr lang="es-ES_tradnl"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1000108"/>
            <a:ext cx="8143932" cy="5214974"/>
          </a:xfrm>
        </p:spPr>
        <p:txBody>
          <a:bodyPr>
            <a:normAutofit/>
          </a:bodyPr>
          <a:lstStyle/>
          <a:p>
            <a:pPr marL="54864" indent="0" algn="l" eaLnBrk="1" fontAlgn="auto" hangingPunct="1">
              <a:spcAft>
                <a:spcPts val="0"/>
              </a:spcAft>
              <a:defRPr/>
            </a:pPr>
            <a:r>
              <a:rPr lang="es-ES" sz="3200" b="1" u="sng" dirty="0" smtClean="0"/>
              <a:t>Administración</a:t>
            </a:r>
            <a:br>
              <a:rPr lang="es-ES" sz="3200" b="1" u="sng" dirty="0" smtClean="0"/>
            </a:br>
            <a:r>
              <a:rPr lang="en-US" sz="3200" b="1" dirty="0" smtClean="0"/>
              <a:t/>
            </a:r>
            <a:br>
              <a:rPr lang="en-US" sz="3200" b="1" dirty="0" smtClean="0"/>
            </a:br>
            <a:r>
              <a:rPr lang="en-US" sz="3200" b="1" dirty="0" smtClean="0"/>
              <a:t>-</a:t>
            </a:r>
            <a:r>
              <a:rPr lang="es-ES" sz="3200" b="1" dirty="0" smtClean="0"/>
              <a:t>Perfusión directamente al yeyuno (mediante sonda naso-</a:t>
            </a:r>
            <a:r>
              <a:rPr lang="es-ES" sz="3200" b="1" dirty="0" err="1" smtClean="0"/>
              <a:t>yeyunal</a:t>
            </a:r>
            <a:r>
              <a:rPr lang="es-ES" sz="3200" b="1" dirty="0" smtClean="0"/>
              <a:t> o </a:t>
            </a:r>
            <a:r>
              <a:rPr lang="es-ES" sz="3200" b="1" dirty="0" err="1" smtClean="0"/>
              <a:t>yeyunostomía</a:t>
            </a:r>
            <a:r>
              <a:rPr lang="es-ES" sz="3200" b="1" dirty="0" smtClean="0"/>
              <a:t>)</a:t>
            </a:r>
            <a:br>
              <a:rPr lang="es-ES" sz="3200" b="1" dirty="0" smtClean="0"/>
            </a:br>
            <a:r>
              <a:rPr lang="en-US" sz="3200" b="1" dirty="0" smtClean="0"/>
              <a:t/>
            </a:r>
            <a:br>
              <a:rPr lang="en-US" sz="3200" b="1" dirty="0" smtClean="0"/>
            </a:br>
            <a:r>
              <a:rPr lang="en-US" sz="3200" b="1" dirty="0" smtClean="0"/>
              <a:t>-</a:t>
            </a:r>
            <a:r>
              <a:rPr lang="es-ES" sz="3200" b="1" dirty="0" smtClean="0"/>
              <a:t>PH superior a 5</a:t>
            </a:r>
            <a:br>
              <a:rPr lang="es-ES" sz="3200" b="1" dirty="0" smtClean="0"/>
            </a:br>
            <a:r>
              <a:rPr lang="en-US" sz="3200" b="1" dirty="0" smtClean="0"/>
              <a:t/>
            </a:r>
            <a:br>
              <a:rPr lang="en-US" sz="3200" b="1" dirty="0" smtClean="0"/>
            </a:br>
            <a:r>
              <a:rPr lang="en-US" sz="3200" b="1" dirty="0" smtClean="0"/>
              <a:t>-</a:t>
            </a:r>
            <a:r>
              <a:rPr lang="es-ES" sz="3200" b="1" dirty="0" smtClean="0"/>
              <a:t>Ser </a:t>
            </a:r>
            <a:r>
              <a:rPr lang="es-ES" sz="3200" b="1" dirty="0" err="1" smtClean="0"/>
              <a:t>hiperosmótica</a:t>
            </a:r>
            <a:r>
              <a:rPr lang="es-ES" sz="3200" b="1" dirty="0" smtClean="0"/>
              <a:t/>
            </a:r>
            <a:br>
              <a:rPr lang="es-ES" sz="3200" b="1" dirty="0" smtClean="0"/>
            </a:br>
            <a:r>
              <a:rPr lang="en-US" sz="3200" b="1" dirty="0" smtClean="0"/>
              <a:t/>
            </a:r>
            <a:br>
              <a:rPr lang="en-US" sz="3200" b="1" dirty="0" smtClean="0"/>
            </a:br>
            <a:r>
              <a:rPr lang="en-US" sz="3200" b="1" dirty="0" smtClean="0"/>
              <a:t>-</a:t>
            </a:r>
            <a:r>
              <a:rPr lang="es-ES" sz="3200" b="1" dirty="0" smtClean="0"/>
              <a:t>Infusión continua a un ritmo lento (2 ml/min)</a:t>
            </a:r>
            <a:endParaRPr lang="en-US" sz="3200" b="1"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00034" y="1357298"/>
            <a:ext cx="4286280" cy="3323987"/>
          </a:xfrm>
          <a:prstGeom prst="rect">
            <a:avLst/>
          </a:prstGeom>
          <a:noFill/>
          <a:ln w="9525">
            <a:noFill/>
            <a:miter lim="800000"/>
            <a:headEnd/>
            <a:tailEnd/>
          </a:ln>
          <a:effectLst/>
        </p:spPr>
        <p:txBody>
          <a:bodyPr wrap="square">
            <a:spAutoFit/>
          </a:bodyPr>
          <a:lstStyle/>
          <a:p>
            <a:pPr>
              <a:spcBef>
                <a:spcPct val="50000"/>
              </a:spcBef>
              <a:buClr>
                <a:schemeClr val="tx2"/>
              </a:buClr>
              <a:buSzPct val="90000"/>
              <a:buFont typeface="Wingdings" pitchFamily="2" charset="2"/>
              <a:buBlip>
                <a:blip r:embed="rId2"/>
              </a:buBlip>
            </a:pPr>
            <a:r>
              <a:rPr lang="es-MX" sz="2800" b="1" dirty="0"/>
              <a:t>La infusión </a:t>
            </a:r>
            <a:r>
              <a:rPr lang="es-MX" sz="2800" b="1" dirty="0" err="1"/>
              <a:t>yeyunal</a:t>
            </a:r>
            <a:r>
              <a:rPr lang="es-MX" sz="2800" b="1" dirty="0"/>
              <a:t> de fórmulas poliméricas suprimen la secreción </a:t>
            </a:r>
            <a:r>
              <a:rPr lang="es-MX" sz="2800" b="1" dirty="0" smtClean="0"/>
              <a:t>pancreática</a:t>
            </a:r>
            <a:endParaRPr lang="es-MX" sz="2800" b="1" dirty="0"/>
          </a:p>
          <a:p>
            <a:pPr>
              <a:spcBef>
                <a:spcPct val="50000"/>
              </a:spcBef>
              <a:buClr>
                <a:schemeClr val="tx2"/>
              </a:buClr>
              <a:buSzPct val="90000"/>
              <a:buFont typeface="Wingdings" pitchFamily="2" charset="2"/>
              <a:buBlip>
                <a:blip r:embed="rId2"/>
              </a:buBlip>
            </a:pPr>
            <a:r>
              <a:rPr lang="es-MX" sz="2800" b="1" dirty="0"/>
              <a:t> La supresión es mayor con infusiones </a:t>
            </a:r>
            <a:r>
              <a:rPr lang="es-MX" sz="2800" b="1" dirty="0" err="1"/>
              <a:t>hiperérgicas</a:t>
            </a:r>
            <a:r>
              <a:rPr lang="es-MX" sz="2800" b="1" dirty="0"/>
              <a:t> </a:t>
            </a:r>
            <a:r>
              <a:rPr lang="es-MX" sz="2800" b="1" dirty="0">
                <a:solidFill>
                  <a:srgbClr val="C00000"/>
                </a:solidFill>
              </a:rPr>
              <a:t>(freno </a:t>
            </a:r>
            <a:r>
              <a:rPr lang="es-MX" sz="2800" b="1" dirty="0" err="1">
                <a:solidFill>
                  <a:srgbClr val="C00000"/>
                </a:solidFill>
              </a:rPr>
              <a:t>yeyunal</a:t>
            </a:r>
            <a:r>
              <a:rPr lang="es-MX" sz="2800" b="1" dirty="0" smtClean="0">
                <a:solidFill>
                  <a:srgbClr val="C00000"/>
                </a:solidFill>
              </a:rPr>
              <a:t>)</a:t>
            </a:r>
            <a:endParaRPr lang="es-ES" sz="2800" b="1" dirty="0">
              <a:solidFill>
                <a:srgbClr val="C00000"/>
              </a:solidFill>
            </a:endParaRPr>
          </a:p>
        </p:txBody>
      </p:sp>
      <p:sp>
        <p:nvSpPr>
          <p:cNvPr id="49155" name="Text Box 3"/>
          <p:cNvSpPr txBox="1">
            <a:spLocks noChangeArrowheads="1"/>
          </p:cNvSpPr>
          <p:nvPr/>
        </p:nvSpPr>
        <p:spPr bwMode="auto">
          <a:xfrm>
            <a:off x="5181600" y="2743200"/>
            <a:ext cx="1524000" cy="457200"/>
          </a:xfrm>
          <a:prstGeom prst="rect">
            <a:avLst/>
          </a:prstGeom>
          <a:noFill/>
          <a:ln w="9525">
            <a:noFill/>
            <a:miter lim="800000"/>
            <a:headEnd/>
            <a:tailEnd/>
          </a:ln>
          <a:effectLst/>
        </p:spPr>
        <p:txBody>
          <a:bodyPr>
            <a:spAutoFit/>
          </a:bodyPr>
          <a:lstStyle/>
          <a:p>
            <a:pPr>
              <a:spcBef>
                <a:spcPct val="50000"/>
              </a:spcBef>
            </a:pPr>
            <a:endParaRPr lang="es-ES"/>
          </a:p>
        </p:txBody>
      </p:sp>
      <p:pic>
        <p:nvPicPr>
          <p:cNvPr id="49156" name="Picture 4" descr="C:\Mis documentos\CLIPART\Photos\NE\Braun1ADN.jpg"/>
          <p:cNvPicPr>
            <a:picLocks noChangeAspect="1" noChangeArrowheads="1"/>
          </p:cNvPicPr>
          <p:nvPr/>
        </p:nvPicPr>
        <p:blipFill>
          <a:blip r:embed="rId3"/>
          <a:srcRect/>
          <a:stretch>
            <a:fillRect/>
          </a:stretch>
        </p:blipFill>
        <p:spPr bwMode="auto">
          <a:xfrm>
            <a:off x="5143504" y="762000"/>
            <a:ext cx="3467096" cy="4681538"/>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228600" y="785794"/>
            <a:ext cx="8837613" cy="785818"/>
          </a:xfrm>
        </p:spPr>
        <p:txBody>
          <a:bodyPr>
            <a:normAutofit/>
          </a:bodyPr>
          <a:lstStyle/>
          <a:p>
            <a:r>
              <a:rPr lang="es-MX" sz="3600" b="1" u="sng" dirty="0"/>
              <a:t>NUTRICIÓN INTRALUMINAL DEL ENTEROCITO</a:t>
            </a:r>
            <a:endParaRPr lang="es-ES" sz="3600" b="1" u="sng" dirty="0"/>
          </a:p>
        </p:txBody>
      </p:sp>
      <p:sp>
        <p:nvSpPr>
          <p:cNvPr id="43011" name="Rectangle 3"/>
          <p:cNvSpPr>
            <a:spLocks noGrp="1" noChangeArrowheads="1"/>
          </p:cNvSpPr>
          <p:nvPr>
            <p:ph type="subTitle" idx="1"/>
          </p:nvPr>
        </p:nvSpPr>
        <p:spPr>
          <a:xfrm>
            <a:off x="428596" y="1857364"/>
            <a:ext cx="8501122" cy="3833834"/>
          </a:xfrm>
        </p:spPr>
        <p:txBody>
          <a:bodyPr>
            <a:normAutofit fontScale="92500"/>
          </a:bodyPr>
          <a:lstStyle/>
          <a:p>
            <a:pPr algn="l">
              <a:buFont typeface="Arial" pitchFamily="34" charset="0"/>
              <a:buChar char="•"/>
            </a:pPr>
            <a:r>
              <a:rPr lang="es-MX" b="1" dirty="0">
                <a:solidFill>
                  <a:schemeClr val="tx1"/>
                </a:solidFill>
              </a:rPr>
              <a:t>El jugo intestinal es secretado por las criptas de </a:t>
            </a:r>
            <a:r>
              <a:rPr lang="es-MX" b="1" dirty="0" err="1">
                <a:solidFill>
                  <a:schemeClr val="tx1"/>
                </a:solidFill>
              </a:rPr>
              <a:t>Lieberkuhn</a:t>
            </a:r>
            <a:r>
              <a:rPr lang="es-MX" b="1" dirty="0">
                <a:solidFill>
                  <a:schemeClr val="tx1"/>
                </a:solidFill>
              </a:rPr>
              <a:t> (2-3-litros /24 horas</a:t>
            </a:r>
            <a:r>
              <a:rPr lang="es-MX" b="1" dirty="0" smtClean="0">
                <a:solidFill>
                  <a:schemeClr val="tx1"/>
                </a:solidFill>
              </a:rPr>
              <a:t>)</a:t>
            </a:r>
            <a:endParaRPr lang="es-MX" b="1" dirty="0">
              <a:solidFill>
                <a:schemeClr val="tx1"/>
              </a:solidFill>
            </a:endParaRPr>
          </a:p>
          <a:p>
            <a:pPr algn="l">
              <a:buFont typeface="Arial" pitchFamily="34" charset="0"/>
              <a:buChar char="•"/>
            </a:pPr>
            <a:endParaRPr lang="es-MX" b="1" dirty="0">
              <a:solidFill>
                <a:schemeClr val="tx1"/>
              </a:solidFill>
            </a:endParaRPr>
          </a:p>
          <a:p>
            <a:pPr algn="l">
              <a:buFont typeface="Arial" pitchFamily="34" charset="0"/>
              <a:buChar char="•"/>
            </a:pPr>
            <a:r>
              <a:rPr lang="es-MX" b="1" dirty="0">
                <a:solidFill>
                  <a:schemeClr val="tx1"/>
                </a:solidFill>
              </a:rPr>
              <a:t>Los </a:t>
            </a:r>
            <a:r>
              <a:rPr lang="es-MX" b="1" dirty="0" err="1">
                <a:solidFill>
                  <a:schemeClr val="tx1"/>
                </a:solidFill>
              </a:rPr>
              <a:t>enterocitos</a:t>
            </a:r>
            <a:r>
              <a:rPr lang="es-MX" b="1" dirty="0">
                <a:solidFill>
                  <a:schemeClr val="tx1"/>
                </a:solidFill>
              </a:rPr>
              <a:t> se nutren a través de la luz intestinal por el flujo </a:t>
            </a:r>
            <a:r>
              <a:rPr lang="es-MX" b="1" dirty="0" err="1">
                <a:solidFill>
                  <a:schemeClr val="tx1"/>
                </a:solidFill>
              </a:rPr>
              <a:t>contínuo</a:t>
            </a:r>
            <a:r>
              <a:rPr lang="es-MX" b="1" dirty="0">
                <a:solidFill>
                  <a:schemeClr val="tx1"/>
                </a:solidFill>
              </a:rPr>
              <a:t> de </a:t>
            </a:r>
            <a:r>
              <a:rPr lang="es-MX" b="1" dirty="0" smtClean="0">
                <a:solidFill>
                  <a:schemeClr val="tx1"/>
                </a:solidFill>
              </a:rPr>
              <a:t>nutrientes</a:t>
            </a:r>
            <a:endParaRPr lang="es-MX" b="1" dirty="0">
              <a:solidFill>
                <a:schemeClr val="tx1"/>
              </a:solidFill>
            </a:endParaRPr>
          </a:p>
          <a:p>
            <a:pPr algn="l">
              <a:buFont typeface="Arial" pitchFamily="34" charset="0"/>
              <a:buChar char="•"/>
            </a:pPr>
            <a:endParaRPr lang="es-MX" b="1" dirty="0">
              <a:solidFill>
                <a:schemeClr val="tx1"/>
              </a:solidFill>
            </a:endParaRPr>
          </a:p>
          <a:p>
            <a:pPr algn="l">
              <a:buFont typeface="Arial" pitchFamily="34" charset="0"/>
              <a:buChar char="•"/>
            </a:pPr>
            <a:r>
              <a:rPr lang="es-MX" b="1" dirty="0">
                <a:solidFill>
                  <a:schemeClr val="tx1"/>
                </a:solidFill>
              </a:rPr>
              <a:t>La </a:t>
            </a:r>
            <a:r>
              <a:rPr lang="es-MX" b="1" dirty="0" err="1">
                <a:solidFill>
                  <a:schemeClr val="tx1"/>
                </a:solidFill>
              </a:rPr>
              <a:t>glutamina</a:t>
            </a:r>
            <a:r>
              <a:rPr lang="es-MX" b="1" dirty="0">
                <a:solidFill>
                  <a:schemeClr val="tx1"/>
                </a:solidFill>
              </a:rPr>
              <a:t> es el nutriente obligado del </a:t>
            </a:r>
            <a:r>
              <a:rPr lang="es-MX" b="1" dirty="0" err="1" smtClean="0">
                <a:solidFill>
                  <a:schemeClr val="tx1"/>
                </a:solidFill>
              </a:rPr>
              <a:t>enterocito</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85720" y="857232"/>
            <a:ext cx="5857916" cy="1143000"/>
          </a:xfrm>
        </p:spPr>
        <p:txBody>
          <a:bodyPr/>
          <a:lstStyle/>
          <a:p>
            <a:pPr algn="l"/>
            <a:r>
              <a:rPr lang="es-MX" b="1" u="sng" dirty="0"/>
              <a:t>La nutrición </a:t>
            </a:r>
            <a:r>
              <a:rPr lang="es-MX" b="1" u="sng" dirty="0" smtClean="0"/>
              <a:t>parenteral</a:t>
            </a:r>
            <a:endParaRPr lang="es-ES" b="1" u="sng" dirty="0"/>
          </a:p>
        </p:txBody>
      </p:sp>
      <p:sp>
        <p:nvSpPr>
          <p:cNvPr id="44035" name="Rectangle 3"/>
          <p:cNvSpPr>
            <a:spLocks noGrp="1" noChangeArrowheads="1"/>
          </p:cNvSpPr>
          <p:nvPr>
            <p:ph type="subTitle" idx="1"/>
          </p:nvPr>
        </p:nvSpPr>
        <p:spPr>
          <a:xfrm>
            <a:off x="285720" y="1981200"/>
            <a:ext cx="8572560" cy="3505200"/>
          </a:xfrm>
        </p:spPr>
        <p:txBody>
          <a:bodyPr>
            <a:normAutofit fontScale="92500"/>
          </a:bodyPr>
          <a:lstStyle/>
          <a:p>
            <a:pPr algn="l">
              <a:buFont typeface="Wingdings" pitchFamily="2" charset="2"/>
              <a:buChar char="l"/>
            </a:pPr>
            <a:endParaRPr lang="es-MX" dirty="0"/>
          </a:p>
          <a:p>
            <a:pPr algn="l">
              <a:buFont typeface="Arial" pitchFamily="34" charset="0"/>
              <a:buChar char="•"/>
            </a:pPr>
            <a:r>
              <a:rPr lang="es-MX" b="1" dirty="0">
                <a:solidFill>
                  <a:schemeClr val="tx1"/>
                </a:solidFill>
              </a:rPr>
              <a:t>Sin la participación de la vía </a:t>
            </a:r>
            <a:r>
              <a:rPr lang="es-MX" b="1" dirty="0" err="1">
                <a:solidFill>
                  <a:schemeClr val="tx1"/>
                </a:solidFill>
              </a:rPr>
              <a:t>enteral</a:t>
            </a:r>
            <a:r>
              <a:rPr lang="es-MX" b="1" dirty="0">
                <a:solidFill>
                  <a:schemeClr val="tx1"/>
                </a:solidFill>
              </a:rPr>
              <a:t> </a:t>
            </a:r>
            <a:r>
              <a:rPr lang="es-MX" b="1" u="sng" dirty="0">
                <a:solidFill>
                  <a:schemeClr val="tx1"/>
                </a:solidFill>
              </a:rPr>
              <a:t>no</a:t>
            </a:r>
            <a:r>
              <a:rPr lang="es-MX" b="1" dirty="0">
                <a:solidFill>
                  <a:schemeClr val="tx1"/>
                </a:solidFill>
              </a:rPr>
              <a:t> salva </a:t>
            </a:r>
            <a:r>
              <a:rPr lang="es-MX" b="1" dirty="0" smtClean="0">
                <a:solidFill>
                  <a:schemeClr val="tx1"/>
                </a:solidFill>
              </a:rPr>
              <a:t>vidas</a:t>
            </a:r>
            <a:endParaRPr lang="es-MX" b="1" dirty="0">
              <a:solidFill>
                <a:schemeClr val="tx1"/>
              </a:solidFill>
            </a:endParaRPr>
          </a:p>
          <a:p>
            <a:pPr algn="l">
              <a:buFont typeface="Arial" pitchFamily="34" charset="0"/>
              <a:buChar char="•"/>
            </a:pPr>
            <a:endParaRPr lang="es-MX" b="1" dirty="0">
              <a:solidFill>
                <a:schemeClr val="tx1"/>
              </a:solidFill>
            </a:endParaRPr>
          </a:p>
          <a:p>
            <a:pPr algn="l">
              <a:buFont typeface="Arial" pitchFamily="34" charset="0"/>
              <a:buChar char="•"/>
            </a:pPr>
            <a:r>
              <a:rPr lang="es-MX" b="1" dirty="0">
                <a:solidFill>
                  <a:schemeClr val="tx1"/>
                </a:solidFill>
              </a:rPr>
              <a:t>No aporta todo al </a:t>
            </a:r>
            <a:r>
              <a:rPr lang="es-MX" b="1" dirty="0" smtClean="0">
                <a:solidFill>
                  <a:schemeClr val="tx1"/>
                </a:solidFill>
              </a:rPr>
              <a:t>paciente</a:t>
            </a:r>
            <a:endParaRPr lang="es-MX" b="1" dirty="0">
              <a:solidFill>
                <a:schemeClr val="tx1"/>
              </a:solidFill>
            </a:endParaRPr>
          </a:p>
          <a:p>
            <a:pPr algn="l">
              <a:buFont typeface="Arial" pitchFamily="34" charset="0"/>
              <a:buChar char="•"/>
            </a:pPr>
            <a:endParaRPr lang="es-MX" b="1" dirty="0">
              <a:solidFill>
                <a:schemeClr val="tx1"/>
              </a:solidFill>
            </a:endParaRPr>
          </a:p>
          <a:p>
            <a:pPr algn="l">
              <a:buFont typeface="Arial" pitchFamily="34" charset="0"/>
              <a:buChar char="•"/>
            </a:pPr>
            <a:r>
              <a:rPr lang="es-MX" b="1" dirty="0">
                <a:solidFill>
                  <a:schemeClr val="tx1"/>
                </a:solidFill>
              </a:rPr>
              <a:t>El </a:t>
            </a:r>
            <a:r>
              <a:rPr lang="es-MX" b="1" dirty="0" err="1">
                <a:solidFill>
                  <a:schemeClr val="tx1"/>
                </a:solidFill>
              </a:rPr>
              <a:t>aminoplasmal</a:t>
            </a:r>
            <a:r>
              <a:rPr lang="es-MX" b="1" dirty="0">
                <a:solidFill>
                  <a:schemeClr val="tx1"/>
                </a:solidFill>
              </a:rPr>
              <a:t> no contiene </a:t>
            </a:r>
            <a:r>
              <a:rPr lang="es-MX" b="1" dirty="0" err="1" smtClean="0">
                <a:solidFill>
                  <a:schemeClr val="tx1"/>
                </a:solidFill>
              </a:rPr>
              <a:t>glutamina</a:t>
            </a:r>
            <a:endParaRPr lang="es-E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box(out)">
                                      <p:cBhvr>
                                        <p:cTn id="7" dur="500"/>
                                        <p:tgtEl>
                                          <p:spTgt spid="44035">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035">
                                            <p:txEl>
                                              <p:pRg st="3" end="3"/>
                                            </p:txEl>
                                          </p:spTgt>
                                        </p:tgtEl>
                                        <p:attrNameLst>
                                          <p:attrName>style.visibility</p:attrName>
                                        </p:attrNameLst>
                                      </p:cBhvr>
                                      <p:to>
                                        <p:strVal val="visible"/>
                                      </p:to>
                                    </p:set>
                                    <p:animEffect transition="in" filter="box(out)">
                                      <p:cBhvr>
                                        <p:cTn id="12" dur="500"/>
                                        <p:tgtEl>
                                          <p:spTgt spid="44035">
                                            <p:txEl>
                                              <p:pRg st="3" end="3"/>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animEffect transition="in" filter="box(out)">
                                      <p:cBhvr>
                                        <p:cTn id="17" dur="500"/>
                                        <p:tgtEl>
                                          <p:spTgt spid="44035">
                                            <p:txEl>
                                              <p:pRg st="5" end="5"/>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114800" cy="725470"/>
          </a:xfrm>
        </p:spPr>
        <p:txBody>
          <a:bodyPr>
            <a:normAutofit fontScale="90000"/>
          </a:bodyPr>
          <a:lstStyle/>
          <a:p>
            <a:r>
              <a:rPr lang="es-ES" b="1" u="sng" dirty="0" err="1" smtClean="0"/>
              <a:t>Colestasis</a:t>
            </a:r>
            <a:endParaRPr lang="es-ES" b="1" u="sng" dirty="0"/>
          </a:p>
        </p:txBody>
      </p:sp>
      <p:sp>
        <p:nvSpPr>
          <p:cNvPr id="3" name="2 Marcador de contenido"/>
          <p:cNvSpPr>
            <a:spLocks noGrp="1"/>
          </p:cNvSpPr>
          <p:nvPr>
            <p:ph idx="1"/>
          </p:nvPr>
        </p:nvSpPr>
        <p:spPr>
          <a:xfrm>
            <a:off x="500034" y="1357298"/>
            <a:ext cx="8286808" cy="4857784"/>
          </a:xfrm>
        </p:spPr>
        <p:txBody>
          <a:bodyPr>
            <a:normAutofit fontScale="92500" lnSpcReduction="20000"/>
          </a:bodyPr>
          <a:lstStyle/>
          <a:p>
            <a:r>
              <a:rPr lang="es-ES" b="1" dirty="0" smtClean="0"/>
              <a:t>No existen tratamientos dietéticos específicos para prevenir la </a:t>
            </a:r>
            <a:r>
              <a:rPr lang="es-ES" b="1" dirty="0" err="1" smtClean="0"/>
              <a:t>colestasis</a:t>
            </a:r>
            <a:r>
              <a:rPr lang="es-ES" b="1" dirty="0" smtClean="0"/>
              <a:t> en personas susceptibles</a:t>
            </a:r>
          </a:p>
          <a:p>
            <a:r>
              <a:rPr lang="es-ES" b="1" dirty="0" smtClean="0"/>
              <a:t>Los cálculos biliares son más frecuentes con dietas occidentales pobres en fibra y ricas en grasa </a:t>
            </a:r>
          </a:p>
          <a:p>
            <a:r>
              <a:rPr lang="es-ES" b="1" dirty="0" smtClean="0"/>
              <a:t>El consumo de grandes cantidades de proteínas y grasas de origen animal y la escasez de fibra en la dieta promueven la formación de cálculos biliares</a:t>
            </a:r>
          </a:p>
          <a:p>
            <a:r>
              <a:rPr lang="es-ES" b="1" dirty="0" smtClean="0"/>
              <a:t>Sustituir los azúcares simples y los almidones refinados por hidratos de carbono ricos en fibra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762000" y="228600"/>
            <a:ext cx="7772400" cy="1143000"/>
          </a:xfrm>
        </p:spPr>
        <p:txBody>
          <a:bodyPr/>
          <a:lstStyle/>
          <a:p>
            <a:pPr algn="l"/>
            <a:r>
              <a:rPr lang="es-MX" sz="4000" b="1" u="sng" dirty="0"/>
              <a:t>NUTRICIÓN PARENTERAL TOTAL</a:t>
            </a:r>
            <a:endParaRPr lang="es-ES" sz="4000" b="1" u="sng" dirty="0"/>
          </a:p>
        </p:txBody>
      </p:sp>
      <p:sp>
        <p:nvSpPr>
          <p:cNvPr id="45059" name="Rectangle 3"/>
          <p:cNvSpPr>
            <a:spLocks noGrp="1" noChangeArrowheads="1"/>
          </p:cNvSpPr>
          <p:nvPr>
            <p:ph type="subTitle" idx="1"/>
          </p:nvPr>
        </p:nvSpPr>
        <p:spPr>
          <a:xfrm>
            <a:off x="714348" y="1752600"/>
            <a:ext cx="7896252" cy="4343400"/>
          </a:xfrm>
        </p:spPr>
        <p:txBody>
          <a:bodyPr>
            <a:normAutofit lnSpcReduction="10000"/>
          </a:bodyPr>
          <a:lstStyle/>
          <a:p>
            <a:pPr algn="l">
              <a:buFont typeface="Arial" pitchFamily="34" charset="0"/>
              <a:buChar char="•"/>
            </a:pPr>
            <a:r>
              <a:rPr lang="es-MX" b="1" dirty="0">
                <a:solidFill>
                  <a:schemeClr val="tx1"/>
                </a:solidFill>
              </a:rPr>
              <a:t>Al evitar la estimulación intestinal, reduce la secreción de hormonas y el flujo sanguíneo </a:t>
            </a:r>
            <a:r>
              <a:rPr lang="es-MX" b="1" dirty="0" smtClean="0">
                <a:solidFill>
                  <a:schemeClr val="tx1"/>
                </a:solidFill>
              </a:rPr>
              <a:t>regional</a:t>
            </a:r>
            <a:endParaRPr lang="es-MX" b="1" dirty="0">
              <a:solidFill>
                <a:schemeClr val="tx1"/>
              </a:solidFill>
            </a:endParaRPr>
          </a:p>
          <a:p>
            <a:pPr algn="l"/>
            <a:endParaRPr lang="es-MX" b="1" dirty="0">
              <a:solidFill>
                <a:schemeClr val="tx1"/>
              </a:solidFill>
            </a:endParaRPr>
          </a:p>
          <a:p>
            <a:pPr algn="l">
              <a:buFont typeface="Arial" pitchFamily="34" charset="0"/>
              <a:buChar char="•"/>
            </a:pPr>
            <a:r>
              <a:rPr lang="es-MX" b="1" dirty="0">
                <a:solidFill>
                  <a:schemeClr val="tx1"/>
                </a:solidFill>
              </a:rPr>
              <a:t>Induce a </a:t>
            </a:r>
            <a:r>
              <a:rPr lang="es-MX" b="1" dirty="0" smtClean="0">
                <a:solidFill>
                  <a:schemeClr val="tx1"/>
                </a:solidFill>
              </a:rPr>
              <a:t>atrofia </a:t>
            </a:r>
            <a:r>
              <a:rPr lang="es-MX" b="1" dirty="0">
                <a:solidFill>
                  <a:schemeClr val="tx1"/>
                </a:solidFill>
              </a:rPr>
              <a:t>de las vellosidades y desorganización de la mucosa </a:t>
            </a:r>
            <a:r>
              <a:rPr lang="es-MX" b="1" dirty="0" smtClean="0">
                <a:solidFill>
                  <a:schemeClr val="tx1"/>
                </a:solidFill>
              </a:rPr>
              <a:t>intestinal</a:t>
            </a:r>
            <a:endParaRPr lang="es-MX" b="1" dirty="0">
              <a:solidFill>
                <a:schemeClr val="tx1"/>
              </a:solidFill>
            </a:endParaRPr>
          </a:p>
          <a:p>
            <a:pPr algn="l">
              <a:buFont typeface="Arial" pitchFamily="34" charset="0"/>
              <a:buChar char="•"/>
            </a:pPr>
            <a:endParaRPr lang="es-MX" b="1" dirty="0">
              <a:solidFill>
                <a:schemeClr val="tx1"/>
              </a:solidFill>
            </a:endParaRPr>
          </a:p>
          <a:p>
            <a:pPr algn="l">
              <a:buFont typeface="Arial" pitchFamily="34" charset="0"/>
              <a:buChar char="•"/>
            </a:pPr>
            <a:r>
              <a:rPr lang="es-MX" b="1" dirty="0">
                <a:solidFill>
                  <a:schemeClr val="tx1"/>
                </a:solidFill>
              </a:rPr>
              <a:t>Favorece la </a:t>
            </a:r>
            <a:r>
              <a:rPr lang="es-MX" b="1" dirty="0" err="1" smtClean="0">
                <a:solidFill>
                  <a:schemeClr val="tx1"/>
                </a:solidFill>
              </a:rPr>
              <a:t>traslocación</a:t>
            </a:r>
            <a:r>
              <a:rPr lang="es-MX" b="1" dirty="0" smtClean="0">
                <a:solidFill>
                  <a:schemeClr val="tx1"/>
                </a:solidFill>
              </a:rPr>
              <a:t> bacteriana</a:t>
            </a:r>
            <a:endParaRPr lang="es-ES" b="1"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714348" y="1071546"/>
            <a:ext cx="7543800" cy="4343400"/>
          </a:xfrm>
        </p:spPr>
        <p:txBody>
          <a:bodyPr>
            <a:normAutofit lnSpcReduction="10000"/>
          </a:bodyPr>
          <a:lstStyle/>
          <a:p>
            <a:r>
              <a:rPr lang="es-MX" b="1" u="sng" dirty="0">
                <a:solidFill>
                  <a:schemeClr val="tx1"/>
                </a:solidFill>
              </a:rPr>
              <a:t>El íleo gástrico y el íleo cólico  no son condiciones para dejar de </a:t>
            </a:r>
            <a:r>
              <a:rPr lang="es-MX" b="1" u="sng" dirty="0" smtClean="0">
                <a:solidFill>
                  <a:schemeClr val="tx1"/>
                </a:solidFill>
              </a:rPr>
              <a:t>nutrir </a:t>
            </a:r>
            <a:r>
              <a:rPr lang="es-MX" b="1" u="sng" dirty="0" err="1" smtClean="0">
                <a:solidFill>
                  <a:schemeClr val="tx1"/>
                </a:solidFill>
              </a:rPr>
              <a:t>enteralmente</a:t>
            </a:r>
            <a:r>
              <a:rPr lang="es-MX" b="1" u="sng" dirty="0" smtClean="0">
                <a:solidFill>
                  <a:schemeClr val="tx1"/>
                </a:solidFill>
              </a:rPr>
              <a:t> </a:t>
            </a:r>
            <a:endParaRPr lang="es-MX" b="1" u="sng" dirty="0">
              <a:solidFill>
                <a:schemeClr val="tx1"/>
              </a:solidFill>
            </a:endParaRPr>
          </a:p>
          <a:p>
            <a:endParaRPr lang="es-MX" b="1" dirty="0">
              <a:solidFill>
                <a:schemeClr val="tx1"/>
              </a:solidFill>
            </a:endParaRPr>
          </a:p>
          <a:p>
            <a:r>
              <a:rPr lang="es-MX" b="1" dirty="0">
                <a:solidFill>
                  <a:schemeClr val="tx1"/>
                </a:solidFill>
              </a:rPr>
              <a:t>El yeyuno mantiene íntegra sus </a:t>
            </a:r>
            <a:r>
              <a:rPr lang="es-MX" b="1" dirty="0" smtClean="0">
                <a:solidFill>
                  <a:schemeClr val="tx1"/>
                </a:solidFill>
              </a:rPr>
              <a:t>funciones</a:t>
            </a:r>
            <a:endParaRPr lang="es-MX" b="1" dirty="0">
              <a:solidFill>
                <a:schemeClr val="tx1"/>
              </a:solidFill>
            </a:endParaRPr>
          </a:p>
          <a:p>
            <a:endParaRPr lang="es-MX" b="1" dirty="0">
              <a:solidFill>
                <a:schemeClr val="tx1"/>
              </a:solidFill>
            </a:endParaRPr>
          </a:p>
          <a:p>
            <a:r>
              <a:rPr lang="es-MX" b="1" dirty="0">
                <a:solidFill>
                  <a:schemeClr val="tx1"/>
                </a:solidFill>
              </a:rPr>
              <a:t>Si el paciente no se puede alimentar dentro de las primeras 24 horas post-agresión </a:t>
            </a:r>
            <a:endParaRPr lang="es-ES" b="1" dirty="0">
              <a:solidFill>
                <a:schemeClr val="tx1"/>
              </a:solidFill>
            </a:endParaRPr>
          </a:p>
        </p:txBody>
      </p:sp>
      <p:sp>
        <p:nvSpPr>
          <p:cNvPr id="52228" name="AutoShape 4"/>
          <p:cNvSpPr>
            <a:spLocks noChangeArrowheads="1"/>
          </p:cNvSpPr>
          <p:nvPr/>
        </p:nvSpPr>
        <p:spPr bwMode="auto">
          <a:xfrm>
            <a:off x="4143372" y="5000636"/>
            <a:ext cx="1214438" cy="733425"/>
          </a:xfrm>
          <a:prstGeom prst="curvedDownArrow">
            <a:avLst>
              <a:gd name="adj1" fmla="val 12771"/>
              <a:gd name="adj2" fmla="val 45888"/>
              <a:gd name="adj3" fmla="val 33333"/>
            </a:avLst>
          </a:prstGeom>
          <a:solidFill>
            <a:srgbClr val="FF9933"/>
          </a:solidFill>
          <a:ln w="9525">
            <a:solidFill>
              <a:schemeClr val="tx1"/>
            </a:solidFill>
            <a:miter lim="800000"/>
            <a:headEnd/>
            <a:tailEnd/>
          </a:ln>
          <a:effectLst/>
        </p:spPr>
        <p:txBody>
          <a:bodyPr wrap="none" anchor="ctr"/>
          <a:lstStyle/>
          <a:p>
            <a:endParaRPr lang="es-ES"/>
          </a:p>
        </p:txBody>
      </p:sp>
      <p:sp>
        <p:nvSpPr>
          <p:cNvPr id="52229" name="Text Box 5"/>
          <p:cNvSpPr txBox="1">
            <a:spLocks noChangeArrowheads="1"/>
          </p:cNvSpPr>
          <p:nvPr/>
        </p:nvSpPr>
        <p:spPr bwMode="auto">
          <a:xfrm>
            <a:off x="3048000" y="5638800"/>
            <a:ext cx="4267200" cy="579438"/>
          </a:xfrm>
          <a:prstGeom prst="rect">
            <a:avLst/>
          </a:prstGeom>
          <a:noFill/>
          <a:ln w="9525">
            <a:noFill/>
            <a:miter lim="800000"/>
            <a:headEnd/>
            <a:tailEnd/>
          </a:ln>
          <a:effectLst/>
        </p:spPr>
        <p:txBody>
          <a:bodyPr>
            <a:spAutoFit/>
          </a:bodyPr>
          <a:lstStyle/>
          <a:p>
            <a:pPr>
              <a:spcBef>
                <a:spcPct val="50000"/>
              </a:spcBef>
            </a:pPr>
            <a:r>
              <a:rPr lang="es-MX" sz="3200" b="1" dirty="0"/>
              <a:t>Sonda </a:t>
            </a:r>
            <a:r>
              <a:rPr lang="es-MX" sz="3200" b="1" dirty="0" smtClean="0"/>
              <a:t>naso-</a:t>
            </a:r>
            <a:r>
              <a:rPr lang="es-MX" sz="3200" b="1" dirty="0" err="1" smtClean="0"/>
              <a:t>yeyunal</a:t>
            </a:r>
            <a:endParaRPr lang="es-ES" sz="32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Pancreatitis</a:t>
            </a:r>
            <a:endParaRPr lang="es-ES" b="1" dirty="0"/>
          </a:p>
        </p:txBody>
      </p:sp>
      <p:pic>
        <p:nvPicPr>
          <p:cNvPr id="4098" name="Picture 2" descr="C:\Users\Usuario\Downloads\Screenshot-2021-2-26 Krause Dietoterapia - krause_dietoterapia_13ed pdf.png"/>
          <p:cNvPicPr>
            <a:picLocks noGrp="1" noChangeAspect="1" noChangeArrowheads="1"/>
          </p:cNvPicPr>
          <p:nvPr>
            <p:ph idx="1"/>
          </p:nvPr>
        </p:nvPicPr>
        <p:blipFill>
          <a:blip r:embed="rId2"/>
          <a:srcRect/>
          <a:stretch>
            <a:fillRect/>
          </a:stretch>
        </p:blipFill>
        <p:spPr bwMode="auto">
          <a:xfrm>
            <a:off x="1000100" y="1216958"/>
            <a:ext cx="7215238" cy="534537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Pancreatitis</a:t>
            </a:r>
            <a:endParaRPr lang="es-ES" b="1" dirty="0"/>
          </a:p>
        </p:txBody>
      </p:sp>
      <p:pic>
        <p:nvPicPr>
          <p:cNvPr id="5122" name="Picture 2" descr="C:\Users\Usuario\Downloads\Screenshot-2021-2-26 Krause Dietoterapia - krause_dietoterapia_13ed pdf(1).png"/>
          <p:cNvPicPr>
            <a:picLocks noGrp="1" noChangeAspect="1" noChangeArrowheads="1"/>
          </p:cNvPicPr>
          <p:nvPr>
            <p:ph idx="1"/>
          </p:nvPr>
        </p:nvPicPr>
        <p:blipFill>
          <a:blip r:embed="rId2"/>
          <a:srcRect/>
          <a:stretch>
            <a:fillRect/>
          </a:stretch>
        </p:blipFill>
        <p:spPr bwMode="auto">
          <a:xfrm>
            <a:off x="1285852" y="1428736"/>
            <a:ext cx="6500858" cy="50522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471858" cy="796908"/>
          </a:xfrm>
        </p:spPr>
        <p:txBody>
          <a:bodyPr/>
          <a:lstStyle/>
          <a:p>
            <a:r>
              <a:rPr lang="es-ES" b="1" dirty="0" err="1" smtClean="0"/>
              <a:t>Colestasis</a:t>
            </a:r>
            <a:endParaRPr lang="es-ES" b="1" dirty="0"/>
          </a:p>
        </p:txBody>
      </p:sp>
      <p:sp>
        <p:nvSpPr>
          <p:cNvPr id="3" name="2 Marcador de contenido"/>
          <p:cNvSpPr>
            <a:spLocks noGrp="1"/>
          </p:cNvSpPr>
          <p:nvPr>
            <p:ph idx="1"/>
          </p:nvPr>
        </p:nvSpPr>
        <p:spPr>
          <a:xfrm>
            <a:off x="500034" y="1071546"/>
            <a:ext cx="8143932" cy="5500726"/>
          </a:xfrm>
        </p:spPr>
        <p:txBody>
          <a:bodyPr>
            <a:normAutofit fontScale="92500" lnSpcReduction="20000"/>
          </a:bodyPr>
          <a:lstStyle/>
          <a:p>
            <a:r>
              <a:rPr lang="es-ES" b="1" dirty="0" smtClean="0"/>
              <a:t>Las dietas basadas en productos vegetales podrían reducir el riesgo de colelitiasis porque son: </a:t>
            </a:r>
          </a:p>
          <a:p>
            <a:pPr lvl="1"/>
            <a:r>
              <a:rPr lang="es-ES" b="1" dirty="0" smtClean="0"/>
              <a:t>Ricas en fibra</a:t>
            </a:r>
          </a:p>
          <a:p>
            <a:pPr lvl="1"/>
            <a:r>
              <a:rPr lang="es-ES" b="1" dirty="0" smtClean="0"/>
              <a:t>Pobres en grasa, básicamente insaturadas </a:t>
            </a:r>
          </a:p>
          <a:p>
            <a:pPr lvl="1"/>
            <a:r>
              <a:rPr lang="es-ES" b="1" dirty="0" smtClean="0"/>
              <a:t>Abundantes en vitamina C</a:t>
            </a:r>
          </a:p>
          <a:p>
            <a:pPr lvl="1">
              <a:buNone/>
            </a:pPr>
            <a:endParaRPr lang="es-ES" b="1" dirty="0" smtClean="0"/>
          </a:p>
          <a:p>
            <a:r>
              <a:rPr lang="es-ES" b="1" dirty="0" smtClean="0"/>
              <a:t>Aumentan el riesgo de colelitiasis:</a:t>
            </a:r>
          </a:p>
          <a:p>
            <a:pPr lvl="1"/>
            <a:r>
              <a:rPr lang="es-ES" b="1" dirty="0" smtClean="0"/>
              <a:t>El peso en yo-yo (adelgazar y volver a engordar repetidamente)</a:t>
            </a:r>
          </a:p>
          <a:p>
            <a:pPr lvl="1"/>
            <a:r>
              <a:rPr lang="es-ES" b="1" dirty="0" smtClean="0"/>
              <a:t>El ayuno y las dietas muy hipocalóricas </a:t>
            </a:r>
          </a:p>
          <a:p>
            <a:pPr lvl="1"/>
            <a:endParaRPr lang="es-ES" b="1" dirty="0" smtClean="0"/>
          </a:p>
          <a:p>
            <a:pPr lvl="1">
              <a:buNone/>
            </a:pPr>
            <a:r>
              <a:rPr lang="es-ES" b="1" dirty="0" smtClean="0"/>
              <a:t>La actividad física reduce el riesgo de colecistitis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631828"/>
            <a:ext cx="2857520" cy="654032"/>
          </a:xfrm>
        </p:spPr>
        <p:txBody>
          <a:bodyPr>
            <a:normAutofit fontScale="90000"/>
          </a:bodyPr>
          <a:lstStyle/>
          <a:p>
            <a:r>
              <a:rPr lang="es-ES" b="1" u="sng" dirty="0" smtClean="0"/>
              <a:t>Colecistitis</a:t>
            </a:r>
            <a:endParaRPr lang="es-ES" b="1" u="sng" dirty="0"/>
          </a:p>
        </p:txBody>
      </p:sp>
      <p:sp>
        <p:nvSpPr>
          <p:cNvPr id="3" name="2 Marcador de contenido"/>
          <p:cNvSpPr>
            <a:spLocks noGrp="1"/>
          </p:cNvSpPr>
          <p:nvPr>
            <p:ph idx="1"/>
          </p:nvPr>
        </p:nvSpPr>
        <p:spPr>
          <a:xfrm>
            <a:off x="642910" y="1785926"/>
            <a:ext cx="7929618" cy="3929090"/>
          </a:xfrm>
        </p:spPr>
        <p:txBody>
          <a:bodyPr>
            <a:normAutofit/>
          </a:bodyPr>
          <a:lstStyle/>
          <a:p>
            <a:pPr>
              <a:buNone/>
            </a:pPr>
            <a:r>
              <a:rPr lang="es-ES" b="1" dirty="0" smtClean="0"/>
              <a:t>Manejo nutricional en la colecistitis </a:t>
            </a:r>
          </a:p>
          <a:p>
            <a:r>
              <a:rPr lang="es-ES" b="1" dirty="0" smtClean="0"/>
              <a:t>Dieta basada en alimentos de origen vegetal, rica en fibra y pobre en grasa </a:t>
            </a:r>
          </a:p>
          <a:p>
            <a:r>
              <a:rPr lang="es-ES" b="1" dirty="0" smtClean="0"/>
              <a:t>Tras la resección quirúrgica de la vesícula biliar, la alimentación por vía oral puede acercarse a un régimen normal en función de la tolerancia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14290"/>
            <a:ext cx="4886332" cy="642942"/>
          </a:xfrm>
        </p:spPr>
        <p:txBody>
          <a:bodyPr>
            <a:normAutofit fontScale="90000"/>
          </a:bodyPr>
          <a:lstStyle/>
          <a:p>
            <a:r>
              <a:rPr lang="es-ES_tradnl" sz="4800" b="1" u="sng" dirty="0"/>
              <a:t>Recomendaciones</a:t>
            </a:r>
            <a:endParaRPr lang="es-ES_tradnl" b="1" u="sng" dirty="0"/>
          </a:p>
        </p:txBody>
      </p:sp>
      <p:sp>
        <p:nvSpPr>
          <p:cNvPr id="4099" name="Rectangle 3"/>
          <p:cNvSpPr>
            <a:spLocks noGrp="1" noChangeArrowheads="1"/>
          </p:cNvSpPr>
          <p:nvPr>
            <p:ph type="body" idx="1"/>
          </p:nvPr>
        </p:nvSpPr>
        <p:spPr>
          <a:xfrm>
            <a:off x="609600" y="1528778"/>
            <a:ext cx="7772400" cy="4114800"/>
          </a:xfrm>
        </p:spPr>
        <p:txBody>
          <a:bodyPr>
            <a:normAutofit fontScale="92500" lnSpcReduction="20000"/>
          </a:bodyPr>
          <a:lstStyle/>
          <a:p>
            <a:r>
              <a:rPr lang="es-ES_tradnl" sz="3600" b="1" dirty="0"/>
              <a:t>Limitar el aporte de grasas en la dieta a 20-25% del </a:t>
            </a:r>
            <a:r>
              <a:rPr lang="es-ES_tradnl" sz="3600" b="1" dirty="0" smtClean="0"/>
              <a:t>valor calórico total (</a:t>
            </a:r>
            <a:r>
              <a:rPr lang="es-ES_tradnl" sz="3600" b="1" dirty="0" err="1" smtClean="0"/>
              <a:t>vct</a:t>
            </a:r>
            <a:r>
              <a:rPr lang="es-ES_tradnl" sz="3600" b="1" dirty="0" smtClean="0"/>
              <a:t>) </a:t>
            </a:r>
          </a:p>
          <a:p>
            <a:endParaRPr lang="es-ES_tradnl" sz="3600" b="1" dirty="0" smtClean="0"/>
          </a:p>
          <a:p>
            <a:r>
              <a:rPr lang="es-ES_tradnl" sz="3600" b="1" dirty="0" smtClean="0"/>
              <a:t>En </a:t>
            </a:r>
            <a:r>
              <a:rPr lang="es-ES_tradnl" sz="3600" b="1" dirty="0"/>
              <a:t>caso de que sea necesario un aumento del aporte energético, utilizar </a:t>
            </a:r>
            <a:r>
              <a:rPr lang="es-ES_tradnl" sz="3600" b="1" dirty="0" smtClean="0"/>
              <a:t>Triglicéridos de Cadena Media (TCM)</a:t>
            </a:r>
            <a:endParaRPr lang="es-ES_tradnl" b="1" dirty="0"/>
          </a:p>
          <a:p>
            <a:endParaRPr lang="es-ES_tradnl" b="1" dirty="0"/>
          </a:p>
          <a:p>
            <a:r>
              <a:rPr lang="es-ES_tradnl" sz="3600" b="1" dirty="0"/>
              <a:t>Repartir la dieta en 6 tomas diarias de poca </a:t>
            </a:r>
            <a:r>
              <a:rPr lang="es-ES_tradnl" sz="3600" b="1" dirty="0" smtClean="0"/>
              <a:t>cantidad</a:t>
            </a:r>
            <a:endParaRPr lang="es-ES_tradnl" sz="3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685800" y="1219200"/>
            <a:ext cx="7772400" cy="4114800"/>
          </a:xfrm>
        </p:spPr>
        <p:txBody>
          <a:bodyPr>
            <a:normAutofit lnSpcReduction="10000"/>
          </a:bodyPr>
          <a:lstStyle/>
          <a:p>
            <a:r>
              <a:rPr lang="es-ES_tradnl" sz="3600" b="1" dirty="0"/>
              <a:t>Se aconsejará preparar los alimentos hervidos, al vapor, a la plancha, a la </a:t>
            </a:r>
            <a:r>
              <a:rPr lang="es-ES_tradnl" sz="3600" b="1" dirty="0" smtClean="0"/>
              <a:t>parrilla o </a:t>
            </a:r>
            <a:r>
              <a:rPr lang="es-ES_tradnl" sz="3600" b="1" dirty="0"/>
              <a:t>al horno, evitando las frituras y los </a:t>
            </a:r>
            <a:r>
              <a:rPr lang="es-ES_tradnl" sz="3600" b="1" dirty="0" smtClean="0"/>
              <a:t>empanados</a:t>
            </a:r>
            <a:endParaRPr lang="es-ES_tradnl" sz="3600" b="1" dirty="0"/>
          </a:p>
          <a:p>
            <a:endParaRPr lang="es-ES_tradnl" sz="3600" b="1" dirty="0"/>
          </a:p>
          <a:p>
            <a:r>
              <a:rPr lang="es-ES_tradnl" sz="3600" b="1" dirty="0"/>
              <a:t>Evitar los alimentos que pueden provocar </a:t>
            </a:r>
            <a:r>
              <a:rPr lang="es-ES_tradnl" sz="3600" b="1" dirty="0" smtClean="0"/>
              <a:t>los síntomas </a:t>
            </a:r>
            <a:endParaRPr lang="es-ES_tradnl"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571480"/>
            <a:ext cx="4814894" cy="642942"/>
          </a:xfrm>
        </p:spPr>
        <p:txBody>
          <a:bodyPr>
            <a:normAutofit fontScale="90000"/>
          </a:bodyPr>
          <a:lstStyle/>
          <a:p>
            <a:r>
              <a:rPr lang="es-ES_tradnl" b="1" u="sng" dirty="0"/>
              <a:t>Alimentos Prohibidos</a:t>
            </a:r>
          </a:p>
        </p:txBody>
      </p:sp>
      <p:sp>
        <p:nvSpPr>
          <p:cNvPr id="6147" name="Rectangle 3"/>
          <p:cNvSpPr>
            <a:spLocks noGrp="1" noChangeArrowheads="1"/>
          </p:cNvSpPr>
          <p:nvPr>
            <p:ph type="body" idx="1"/>
          </p:nvPr>
        </p:nvSpPr>
        <p:spPr>
          <a:xfrm>
            <a:off x="609600" y="1352552"/>
            <a:ext cx="8248680" cy="4719654"/>
          </a:xfrm>
        </p:spPr>
        <p:txBody>
          <a:bodyPr>
            <a:normAutofit lnSpcReduction="10000"/>
          </a:bodyPr>
          <a:lstStyle/>
          <a:p>
            <a:r>
              <a:rPr lang="es-ES_tradnl" b="1" dirty="0"/>
              <a:t>Leche y derivados </a:t>
            </a:r>
            <a:r>
              <a:rPr lang="es-ES_tradnl" b="1" u="sng" dirty="0"/>
              <a:t>no</a:t>
            </a:r>
            <a:r>
              <a:rPr lang="es-ES_tradnl" b="1" dirty="0"/>
              <a:t> </a:t>
            </a:r>
            <a:r>
              <a:rPr lang="es-ES_tradnl" b="1" dirty="0" smtClean="0"/>
              <a:t>desnatados</a:t>
            </a:r>
            <a:endParaRPr lang="es-ES_tradnl" b="1" dirty="0"/>
          </a:p>
          <a:p>
            <a:r>
              <a:rPr lang="es-ES_tradnl" b="1" dirty="0"/>
              <a:t>Crema de leche, nata, mantequilla, </a:t>
            </a:r>
            <a:r>
              <a:rPr lang="es-ES_tradnl" b="1" dirty="0" smtClean="0"/>
              <a:t>helados</a:t>
            </a:r>
            <a:endParaRPr lang="es-ES_tradnl" b="1" dirty="0"/>
          </a:p>
          <a:p>
            <a:r>
              <a:rPr lang="es-ES_tradnl" b="1" dirty="0"/>
              <a:t> Productos de pastelería, chocolate, </a:t>
            </a:r>
            <a:r>
              <a:rPr lang="es-ES_tradnl" b="1" dirty="0" smtClean="0"/>
              <a:t>cacao</a:t>
            </a:r>
            <a:endParaRPr lang="es-ES_tradnl" b="1" dirty="0"/>
          </a:p>
          <a:p>
            <a:r>
              <a:rPr lang="es-ES_tradnl" b="1" dirty="0"/>
              <a:t>Caramelos elaborados con mantequilla o </a:t>
            </a:r>
            <a:r>
              <a:rPr lang="es-ES_tradnl" b="1" dirty="0" smtClean="0"/>
              <a:t>chocolate</a:t>
            </a:r>
            <a:endParaRPr lang="es-ES_tradnl" b="1" dirty="0"/>
          </a:p>
          <a:p>
            <a:r>
              <a:rPr lang="es-ES_tradnl" b="1" dirty="0"/>
              <a:t>Papas fritas, </a:t>
            </a:r>
            <a:r>
              <a:rPr lang="es-ES_tradnl" b="1" dirty="0" smtClean="0"/>
              <a:t>embutidos</a:t>
            </a:r>
            <a:endParaRPr lang="es-ES_tradnl" b="1" dirty="0"/>
          </a:p>
          <a:p>
            <a:r>
              <a:rPr lang="es-ES_tradnl" b="1" dirty="0"/>
              <a:t>Frutos secos oleaginosos (maní, almendra, </a:t>
            </a:r>
            <a:r>
              <a:rPr lang="es-ES_tradnl" b="1" dirty="0" smtClean="0"/>
              <a:t>etc.)</a:t>
            </a:r>
            <a:endParaRPr lang="es-ES_tradnl" b="1" dirty="0"/>
          </a:p>
          <a:p>
            <a:r>
              <a:rPr lang="es-ES_tradnl" b="1" dirty="0"/>
              <a:t>Cerdo, piel de aves, </a:t>
            </a:r>
            <a:r>
              <a:rPr lang="es-ES_tradnl" b="1" dirty="0" smtClean="0"/>
              <a:t>vísceras</a:t>
            </a:r>
            <a:endParaRPr lang="es-ES_tradnl" b="1"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2428</Words>
  <PresentationFormat>Presentación en pantalla (4:3)</PresentationFormat>
  <Paragraphs>370</Paragraphs>
  <Slides>43</Slides>
  <Notes>12</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DIETOTERAPIA EN AFECCIONES BILIOPANCREATICAS</vt:lpstr>
      <vt:lpstr>Tratamiento dietético en las colestasis crónica y colelitiasis</vt:lpstr>
      <vt:lpstr>Objetivos de la Intervención Nutricional</vt:lpstr>
      <vt:lpstr>Colestasis</vt:lpstr>
      <vt:lpstr>Colestasis</vt:lpstr>
      <vt:lpstr>Colecistitis</vt:lpstr>
      <vt:lpstr>Recomendaciones</vt:lpstr>
      <vt:lpstr>Diapositiva 8</vt:lpstr>
      <vt:lpstr>Alimentos Prohibidos</vt:lpstr>
      <vt:lpstr>Alimentos Prohibidos (cont.)</vt:lpstr>
      <vt:lpstr>Afecciones pancreáticas</vt:lpstr>
      <vt:lpstr>Diapositiva 12</vt:lpstr>
      <vt:lpstr>Diapositiva 13</vt:lpstr>
      <vt:lpstr>Diapositiva 14</vt:lpstr>
      <vt:lpstr>JUGO PANCREÁTICO</vt:lpstr>
      <vt:lpstr>Causas de desnutrición en la pancreatitis crónica</vt:lpstr>
      <vt:lpstr>Diapositiva 17</vt:lpstr>
      <vt:lpstr>PANCREATITIS CRÓNICA OBJETIVOS DE LA DIETOTERAPIA</vt:lpstr>
      <vt:lpstr>Diapositiva 19</vt:lpstr>
      <vt:lpstr>Diapositiva 20</vt:lpstr>
      <vt:lpstr>Diapositiva 21</vt:lpstr>
      <vt:lpstr>DIETOTERAPÉUTICA EN LA  PANCREATITIS CRÓNICA</vt:lpstr>
      <vt:lpstr>Diapositiva 23</vt:lpstr>
      <vt:lpstr>Diapositiva 24</vt:lpstr>
      <vt:lpstr>Pancreatitis Crónica Agudizada</vt:lpstr>
      <vt:lpstr>AYUDA NUTRICIONAL -Intervención nutrimental precoz (no retrasarse por más de 48 – 72 horas) -Tener en cuenta que el catabolismo elevado, la pérdida de nitrógeno superior a 20g/día asociada a peritonitis, sepsis y hemorragias, conducen a un balance nitrogenado muy negativo. -En las pancreatitis grave, pocas veces puede iniciarse la nutrición enteral por el ileo paralítico presente.</vt:lpstr>
      <vt:lpstr>Diapositiva 27</vt:lpstr>
      <vt:lpstr>Diapositiva 28</vt:lpstr>
      <vt:lpstr>Diapositiva 29</vt:lpstr>
      <vt:lpstr>Diapositiva 30</vt:lpstr>
      <vt:lpstr>Diapositiva 31</vt:lpstr>
      <vt:lpstr>GUÍA DE ALIMENTACIÓN PARA LA PANCREATITIS CRÓNICA</vt:lpstr>
      <vt:lpstr>Diapositiva 33</vt:lpstr>
      <vt:lpstr>Diapositiva 34</vt:lpstr>
      <vt:lpstr>Diapositiva 35</vt:lpstr>
      <vt:lpstr>Administración  -Perfusión directamente al yeyuno (mediante sonda naso-yeyunal o yeyunostomía)  -PH superior a 5  -Ser hiperosmótica  -Infusión continua a un ritmo lento (2 ml/min)</vt:lpstr>
      <vt:lpstr>Diapositiva 37</vt:lpstr>
      <vt:lpstr>NUTRICIÓN INTRALUMINAL DEL ENTEROCITO</vt:lpstr>
      <vt:lpstr>La nutrición parenteral</vt:lpstr>
      <vt:lpstr>NUTRICIÓN PARENTERAL TOTAL</vt:lpstr>
      <vt:lpstr>Diapositiva 41</vt:lpstr>
      <vt:lpstr>Pancreatitis</vt:lpstr>
      <vt:lpstr>Pancreatitis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DIETOTERAPIA EN AFECCIONES BILIOPANCREATICAS.</dc:title>
  <dc:creator>Usuario</dc:creator>
  <cp:lastModifiedBy>Usuario</cp:lastModifiedBy>
  <cp:revision>67</cp:revision>
  <dcterms:created xsi:type="dcterms:W3CDTF">2019-12-07T16:13:10Z</dcterms:created>
  <dcterms:modified xsi:type="dcterms:W3CDTF">2021-03-08T22:13:49Z</dcterms:modified>
</cp:coreProperties>
</file>