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61" r:id="rId3"/>
    <p:sldId id="376" r:id="rId4"/>
    <p:sldId id="375" r:id="rId5"/>
    <p:sldId id="371" r:id="rId6"/>
    <p:sldId id="373" r:id="rId7"/>
    <p:sldId id="352" r:id="rId8"/>
    <p:sldId id="334" r:id="rId9"/>
    <p:sldId id="348" r:id="rId10"/>
    <p:sldId id="351" r:id="rId11"/>
    <p:sldId id="354" r:id="rId12"/>
    <p:sldId id="357" r:id="rId13"/>
    <p:sldId id="358" r:id="rId14"/>
    <p:sldId id="359" r:id="rId15"/>
    <p:sldId id="257" r:id="rId16"/>
    <p:sldId id="258" r:id="rId17"/>
    <p:sldId id="360" r:id="rId18"/>
    <p:sldId id="313" r:id="rId19"/>
    <p:sldId id="314" r:id="rId20"/>
    <p:sldId id="315" r:id="rId21"/>
    <p:sldId id="316" r:id="rId22"/>
    <p:sldId id="317" r:id="rId23"/>
    <p:sldId id="380" r:id="rId24"/>
    <p:sldId id="397" r:id="rId25"/>
    <p:sldId id="409" r:id="rId26"/>
    <p:sldId id="395" r:id="rId27"/>
    <p:sldId id="446" r:id="rId28"/>
    <p:sldId id="448" r:id="rId29"/>
    <p:sldId id="412" r:id="rId3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291" autoAdjust="0"/>
  </p:normalViewPr>
  <p:slideViewPr>
    <p:cSldViewPr snapToGrid="0">
      <p:cViewPr varScale="1">
        <p:scale>
          <a:sx n="72" d="100"/>
          <a:sy n="72"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01C62B-4098-45FC-ACCE-CED7DC1721C3}"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s-ES"/>
        </a:p>
      </dgm:t>
    </dgm:pt>
    <dgm:pt modelId="{91492267-7296-4030-A5BD-F85F0AD00C2A}">
      <dgm:prSet phldrT="[Text]"/>
      <dgm:spPr/>
      <dgm:t>
        <a:bodyPr/>
        <a:lstStyle/>
        <a:p>
          <a:r>
            <a:rPr lang="es-ES_tradnl" b="1" dirty="0">
              <a:latin typeface="Arial" panose="020B0604020202020204" pitchFamily="34" charset="0"/>
              <a:cs typeface="Arial" panose="020B0604020202020204" pitchFamily="34" charset="0"/>
            </a:rPr>
            <a:t>Principios de la evaluación del aprendizaje</a:t>
          </a:r>
          <a:endParaRPr lang="es-ES" dirty="0">
            <a:latin typeface="Arial" panose="020B0604020202020204" pitchFamily="34" charset="0"/>
            <a:cs typeface="Arial" panose="020B0604020202020204" pitchFamily="34" charset="0"/>
          </a:endParaRPr>
        </a:p>
      </dgm:t>
    </dgm:pt>
    <dgm:pt modelId="{2A8D8B50-E648-4F27-ADAD-EF08A2F8D3EB}" type="parTrans" cxnId="{E7C08978-F8A3-4856-B6B0-4B6269094DDB}">
      <dgm:prSet/>
      <dgm:spPr/>
      <dgm:t>
        <a:bodyPr/>
        <a:lstStyle/>
        <a:p>
          <a:endParaRPr lang="es-ES"/>
        </a:p>
      </dgm:t>
    </dgm:pt>
    <dgm:pt modelId="{749DB4B0-4823-49FC-AEB2-F75038847ADD}" type="sibTrans" cxnId="{E7C08978-F8A3-4856-B6B0-4B6269094DDB}">
      <dgm:prSet/>
      <dgm:spPr/>
      <dgm:t>
        <a:bodyPr/>
        <a:lstStyle/>
        <a:p>
          <a:endParaRPr lang="es-ES"/>
        </a:p>
      </dgm:t>
    </dgm:pt>
    <dgm:pt modelId="{214E5AB8-1B8B-4141-960E-D9208CDDC2B9}">
      <dgm:prSet phldrT="[Text]" custT="1"/>
      <dgm:spPr/>
      <dgm:t>
        <a:bodyPr/>
        <a:lstStyle/>
        <a:p>
          <a:r>
            <a:rPr lang="es-ES_tradnl" altLang="es-ES" sz="2400" dirty="0"/>
            <a:t>Objetividad</a:t>
          </a:r>
          <a:endParaRPr lang="es-ES" sz="2400" dirty="0"/>
        </a:p>
      </dgm:t>
    </dgm:pt>
    <dgm:pt modelId="{92B4307C-1E7D-4DE3-A2B3-D35F429588EF}" type="parTrans" cxnId="{84FCC582-2768-4EBB-AD1A-962EE95C40CC}">
      <dgm:prSet/>
      <dgm:spPr/>
      <dgm:t>
        <a:bodyPr/>
        <a:lstStyle/>
        <a:p>
          <a:endParaRPr lang="es-ES"/>
        </a:p>
      </dgm:t>
    </dgm:pt>
    <dgm:pt modelId="{21F07028-2012-4BBB-A22E-CEBDADC4BC5E}" type="sibTrans" cxnId="{84FCC582-2768-4EBB-AD1A-962EE95C40CC}">
      <dgm:prSet/>
      <dgm:spPr/>
      <dgm:t>
        <a:bodyPr/>
        <a:lstStyle/>
        <a:p>
          <a:endParaRPr lang="es-ES"/>
        </a:p>
      </dgm:t>
    </dgm:pt>
    <dgm:pt modelId="{7E6B1B0C-1B92-44FD-B649-3FEDD681822C}">
      <dgm:prSet custT="1"/>
      <dgm:spPr/>
      <dgm:t>
        <a:bodyPr/>
        <a:lstStyle/>
        <a:p>
          <a:r>
            <a:rPr lang="es-ES_tradnl" altLang="es-ES" sz="2400" dirty="0"/>
            <a:t>Confiabilidad</a:t>
          </a:r>
        </a:p>
      </dgm:t>
    </dgm:pt>
    <dgm:pt modelId="{55E152F5-97A1-437C-930C-17F8333F25D4}" type="parTrans" cxnId="{5C1199BE-11FF-47A2-8AAE-D54CF882C8C5}">
      <dgm:prSet/>
      <dgm:spPr/>
      <dgm:t>
        <a:bodyPr/>
        <a:lstStyle/>
        <a:p>
          <a:endParaRPr lang="es-ES"/>
        </a:p>
      </dgm:t>
    </dgm:pt>
    <dgm:pt modelId="{64A37E54-67A5-4022-83C7-63715372406E}" type="sibTrans" cxnId="{5C1199BE-11FF-47A2-8AAE-D54CF882C8C5}">
      <dgm:prSet/>
      <dgm:spPr/>
      <dgm:t>
        <a:bodyPr/>
        <a:lstStyle/>
        <a:p>
          <a:endParaRPr lang="es-ES"/>
        </a:p>
      </dgm:t>
    </dgm:pt>
    <dgm:pt modelId="{E0457714-9554-46BF-A521-4E3AEB9332CA}">
      <dgm:prSet custT="1"/>
      <dgm:spPr/>
      <dgm:t>
        <a:bodyPr/>
        <a:lstStyle/>
        <a:p>
          <a:r>
            <a:rPr lang="es-ES_tradnl" altLang="es-ES" sz="2400" dirty="0"/>
            <a:t>Validez</a:t>
          </a:r>
        </a:p>
      </dgm:t>
    </dgm:pt>
    <dgm:pt modelId="{16A20B83-B74D-4BDA-8323-BEE099571CFA}" type="parTrans" cxnId="{F7CF5ECF-9526-45C5-A772-5D656B0B57B9}">
      <dgm:prSet/>
      <dgm:spPr/>
      <dgm:t>
        <a:bodyPr/>
        <a:lstStyle/>
        <a:p>
          <a:endParaRPr lang="es-ES"/>
        </a:p>
      </dgm:t>
    </dgm:pt>
    <dgm:pt modelId="{43592F29-F10B-4DB6-B8C9-C2C63F09F199}" type="sibTrans" cxnId="{F7CF5ECF-9526-45C5-A772-5D656B0B57B9}">
      <dgm:prSet/>
      <dgm:spPr/>
      <dgm:t>
        <a:bodyPr/>
        <a:lstStyle/>
        <a:p>
          <a:endParaRPr lang="es-ES"/>
        </a:p>
      </dgm:t>
    </dgm:pt>
    <dgm:pt modelId="{66071895-CB76-469B-8259-D54792DF0BBF}">
      <dgm:prSet custT="1"/>
      <dgm:spPr/>
      <dgm:t>
        <a:bodyPr/>
        <a:lstStyle/>
        <a:p>
          <a:r>
            <a:rPr lang="es-ES_tradnl" altLang="es-ES" sz="2400" dirty="0"/>
            <a:t>Autenticidad</a:t>
          </a:r>
          <a:endParaRPr lang="es-ES" altLang="es-ES" sz="2400" dirty="0"/>
        </a:p>
      </dgm:t>
    </dgm:pt>
    <dgm:pt modelId="{DD59EC91-0054-4D34-AC1B-79FCC39650D3}" type="parTrans" cxnId="{236689D4-12BE-468A-B647-83B347C8B319}">
      <dgm:prSet/>
      <dgm:spPr/>
      <dgm:t>
        <a:bodyPr/>
        <a:lstStyle/>
        <a:p>
          <a:endParaRPr lang="es-ES"/>
        </a:p>
      </dgm:t>
    </dgm:pt>
    <dgm:pt modelId="{7E5D91C2-4ECF-40AE-BF4C-7393A044F430}" type="sibTrans" cxnId="{236689D4-12BE-468A-B647-83B347C8B319}">
      <dgm:prSet/>
      <dgm:spPr/>
      <dgm:t>
        <a:bodyPr/>
        <a:lstStyle/>
        <a:p>
          <a:endParaRPr lang="es-ES"/>
        </a:p>
      </dgm:t>
    </dgm:pt>
    <dgm:pt modelId="{EA6D4D13-D86A-415B-87A9-24E3A2CDBBFD}" type="pres">
      <dgm:prSet presAssocID="{D301C62B-4098-45FC-ACCE-CED7DC1721C3}" presName="composite" presStyleCnt="0">
        <dgm:presLayoutVars>
          <dgm:chMax val="1"/>
          <dgm:dir/>
          <dgm:resizeHandles val="exact"/>
        </dgm:presLayoutVars>
      </dgm:prSet>
      <dgm:spPr/>
    </dgm:pt>
    <dgm:pt modelId="{DFDF75D5-0798-4EB9-B99A-B73DE2E8EBF9}" type="pres">
      <dgm:prSet presAssocID="{D301C62B-4098-45FC-ACCE-CED7DC1721C3}" presName="radial" presStyleCnt="0">
        <dgm:presLayoutVars>
          <dgm:animLvl val="ctr"/>
        </dgm:presLayoutVars>
      </dgm:prSet>
      <dgm:spPr/>
    </dgm:pt>
    <dgm:pt modelId="{860B81D9-548D-4EAF-99C9-23190FB6EAB2}" type="pres">
      <dgm:prSet presAssocID="{91492267-7296-4030-A5BD-F85F0AD00C2A}" presName="centerShape" presStyleLbl="vennNode1" presStyleIdx="0" presStyleCnt="5"/>
      <dgm:spPr/>
    </dgm:pt>
    <dgm:pt modelId="{53F8CFC6-6768-4165-B558-D0A8F2C37045}" type="pres">
      <dgm:prSet presAssocID="{214E5AB8-1B8B-4141-960E-D9208CDDC2B9}" presName="node" presStyleLbl="vennNode1" presStyleIdx="1" presStyleCnt="5" custScaleX="169602">
        <dgm:presLayoutVars>
          <dgm:bulletEnabled val="1"/>
        </dgm:presLayoutVars>
      </dgm:prSet>
      <dgm:spPr/>
    </dgm:pt>
    <dgm:pt modelId="{3C5C0960-7641-4BA0-8A0F-45E07BD2C1C7}" type="pres">
      <dgm:prSet presAssocID="{7E6B1B0C-1B92-44FD-B649-3FEDD681822C}" presName="node" presStyleLbl="vennNode1" presStyleIdx="2" presStyleCnt="5" custScaleX="166279" custRadScaleRad="134639" custRadScaleInc="-2580">
        <dgm:presLayoutVars>
          <dgm:bulletEnabled val="1"/>
        </dgm:presLayoutVars>
      </dgm:prSet>
      <dgm:spPr/>
    </dgm:pt>
    <dgm:pt modelId="{974B08D1-35CE-42F5-BEE1-9EDCF8AADAA9}" type="pres">
      <dgm:prSet presAssocID="{E0457714-9554-46BF-A521-4E3AEB9332CA}" presName="node" presStyleLbl="vennNode1" presStyleIdx="3" presStyleCnt="5">
        <dgm:presLayoutVars>
          <dgm:bulletEnabled val="1"/>
        </dgm:presLayoutVars>
      </dgm:prSet>
      <dgm:spPr/>
    </dgm:pt>
    <dgm:pt modelId="{6E0C267D-6FCF-426D-86F6-5177B316DCC4}" type="pres">
      <dgm:prSet presAssocID="{66071895-CB76-469B-8259-D54792DF0BBF}" presName="node" presStyleLbl="vennNode1" presStyleIdx="4" presStyleCnt="5" custScaleX="193456" custRadScaleRad="134510" custRadScaleInc="2583">
        <dgm:presLayoutVars>
          <dgm:bulletEnabled val="1"/>
        </dgm:presLayoutVars>
      </dgm:prSet>
      <dgm:spPr/>
    </dgm:pt>
  </dgm:ptLst>
  <dgm:cxnLst>
    <dgm:cxn modelId="{16A3591D-A9D0-4A31-9B39-95F3DEDD4CA3}" type="presOf" srcId="{66071895-CB76-469B-8259-D54792DF0BBF}" destId="{6E0C267D-6FCF-426D-86F6-5177B316DCC4}" srcOrd="0" destOrd="0" presId="urn:microsoft.com/office/officeart/2005/8/layout/radial3"/>
    <dgm:cxn modelId="{28816B22-0977-4167-9A2C-DF95FA12BE2F}" type="presOf" srcId="{91492267-7296-4030-A5BD-F85F0AD00C2A}" destId="{860B81D9-548D-4EAF-99C9-23190FB6EAB2}" srcOrd="0" destOrd="0" presId="urn:microsoft.com/office/officeart/2005/8/layout/radial3"/>
    <dgm:cxn modelId="{9101BC23-FF1A-4C65-BDDA-6D46A1B65CE1}" type="presOf" srcId="{D301C62B-4098-45FC-ACCE-CED7DC1721C3}" destId="{EA6D4D13-D86A-415B-87A9-24E3A2CDBBFD}" srcOrd="0" destOrd="0" presId="urn:microsoft.com/office/officeart/2005/8/layout/radial3"/>
    <dgm:cxn modelId="{4B357133-34E4-4700-9853-1651DC8256F6}" type="presOf" srcId="{214E5AB8-1B8B-4141-960E-D9208CDDC2B9}" destId="{53F8CFC6-6768-4165-B558-D0A8F2C37045}" srcOrd="0" destOrd="0" presId="urn:microsoft.com/office/officeart/2005/8/layout/radial3"/>
    <dgm:cxn modelId="{F042AC57-F044-47B9-AD59-BAA2BD4A90C9}" type="presOf" srcId="{7E6B1B0C-1B92-44FD-B649-3FEDD681822C}" destId="{3C5C0960-7641-4BA0-8A0F-45E07BD2C1C7}" srcOrd="0" destOrd="0" presId="urn:microsoft.com/office/officeart/2005/8/layout/radial3"/>
    <dgm:cxn modelId="{E7C08978-F8A3-4856-B6B0-4B6269094DDB}" srcId="{D301C62B-4098-45FC-ACCE-CED7DC1721C3}" destId="{91492267-7296-4030-A5BD-F85F0AD00C2A}" srcOrd="0" destOrd="0" parTransId="{2A8D8B50-E648-4F27-ADAD-EF08A2F8D3EB}" sibTransId="{749DB4B0-4823-49FC-AEB2-F75038847ADD}"/>
    <dgm:cxn modelId="{84FCC582-2768-4EBB-AD1A-962EE95C40CC}" srcId="{91492267-7296-4030-A5BD-F85F0AD00C2A}" destId="{214E5AB8-1B8B-4141-960E-D9208CDDC2B9}" srcOrd="0" destOrd="0" parTransId="{92B4307C-1E7D-4DE3-A2B3-D35F429588EF}" sibTransId="{21F07028-2012-4BBB-A22E-CEBDADC4BC5E}"/>
    <dgm:cxn modelId="{5C1199BE-11FF-47A2-8AAE-D54CF882C8C5}" srcId="{91492267-7296-4030-A5BD-F85F0AD00C2A}" destId="{7E6B1B0C-1B92-44FD-B649-3FEDD681822C}" srcOrd="1" destOrd="0" parTransId="{55E152F5-97A1-437C-930C-17F8333F25D4}" sibTransId="{64A37E54-67A5-4022-83C7-63715372406E}"/>
    <dgm:cxn modelId="{F7CF5ECF-9526-45C5-A772-5D656B0B57B9}" srcId="{91492267-7296-4030-A5BD-F85F0AD00C2A}" destId="{E0457714-9554-46BF-A521-4E3AEB9332CA}" srcOrd="2" destOrd="0" parTransId="{16A20B83-B74D-4BDA-8323-BEE099571CFA}" sibTransId="{43592F29-F10B-4DB6-B8C9-C2C63F09F199}"/>
    <dgm:cxn modelId="{236689D4-12BE-468A-B647-83B347C8B319}" srcId="{91492267-7296-4030-A5BD-F85F0AD00C2A}" destId="{66071895-CB76-469B-8259-D54792DF0BBF}" srcOrd="3" destOrd="0" parTransId="{DD59EC91-0054-4D34-AC1B-79FCC39650D3}" sibTransId="{7E5D91C2-4ECF-40AE-BF4C-7393A044F430}"/>
    <dgm:cxn modelId="{DAA063F6-55A3-41A0-9245-35A6328876BA}" type="presOf" srcId="{E0457714-9554-46BF-A521-4E3AEB9332CA}" destId="{974B08D1-35CE-42F5-BEE1-9EDCF8AADAA9}" srcOrd="0" destOrd="0" presId="urn:microsoft.com/office/officeart/2005/8/layout/radial3"/>
    <dgm:cxn modelId="{4C9519FF-3384-456D-A629-4A2EC61527AC}" type="presParOf" srcId="{EA6D4D13-D86A-415B-87A9-24E3A2CDBBFD}" destId="{DFDF75D5-0798-4EB9-B99A-B73DE2E8EBF9}" srcOrd="0" destOrd="0" presId="urn:microsoft.com/office/officeart/2005/8/layout/radial3"/>
    <dgm:cxn modelId="{CFD31140-467E-4A0B-BBD3-2AEB443A80E9}" type="presParOf" srcId="{DFDF75D5-0798-4EB9-B99A-B73DE2E8EBF9}" destId="{860B81D9-548D-4EAF-99C9-23190FB6EAB2}" srcOrd="0" destOrd="0" presId="urn:microsoft.com/office/officeart/2005/8/layout/radial3"/>
    <dgm:cxn modelId="{06EF35F6-4629-4C27-8FBC-87E3A69768DE}" type="presParOf" srcId="{DFDF75D5-0798-4EB9-B99A-B73DE2E8EBF9}" destId="{53F8CFC6-6768-4165-B558-D0A8F2C37045}" srcOrd="1" destOrd="0" presId="urn:microsoft.com/office/officeart/2005/8/layout/radial3"/>
    <dgm:cxn modelId="{62AD63EF-4965-4BD2-8BC9-55BFBB658AEE}" type="presParOf" srcId="{DFDF75D5-0798-4EB9-B99A-B73DE2E8EBF9}" destId="{3C5C0960-7641-4BA0-8A0F-45E07BD2C1C7}" srcOrd="2" destOrd="0" presId="urn:microsoft.com/office/officeart/2005/8/layout/radial3"/>
    <dgm:cxn modelId="{8E045B30-41C9-4194-AA91-EF4FD843B49C}" type="presParOf" srcId="{DFDF75D5-0798-4EB9-B99A-B73DE2E8EBF9}" destId="{974B08D1-35CE-42F5-BEE1-9EDCF8AADAA9}" srcOrd="3" destOrd="0" presId="urn:microsoft.com/office/officeart/2005/8/layout/radial3"/>
    <dgm:cxn modelId="{A68A8068-4C98-4C88-B021-C9220DF66828}" type="presParOf" srcId="{DFDF75D5-0798-4EB9-B99A-B73DE2E8EBF9}" destId="{6E0C267D-6FCF-426D-86F6-5177B316DCC4}"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F33ED3-C0CB-48C9-81F6-B7583C62CDBF}" type="doc">
      <dgm:prSet loTypeId="urn:microsoft.com/office/officeart/2005/8/layout/hChevron3" loCatId="process" qsTypeId="urn:microsoft.com/office/officeart/2005/8/quickstyle/simple1" qsCatId="simple" csTypeId="urn:microsoft.com/office/officeart/2005/8/colors/colorful2" csCatId="colorful" phldr="1"/>
      <dgm:spPr/>
      <dgm:t>
        <a:bodyPr/>
        <a:lstStyle/>
        <a:p>
          <a:endParaRPr lang="es-ES"/>
        </a:p>
      </dgm:t>
    </dgm:pt>
    <dgm:pt modelId="{65776137-049B-43F9-92DC-2BBFF116D32B}">
      <dgm:prSet phldrT="[Texto]"/>
      <dgm:spPr/>
      <dgm:t>
        <a:bodyPr/>
        <a:lstStyle/>
        <a:p>
          <a:r>
            <a:rPr lang="es-AR" dirty="0"/>
            <a:t>¿</a:t>
          </a:r>
          <a:r>
            <a:rPr lang="es-ES" dirty="0"/>
            <a:t>Para qué?</a:t>
          </a:r>
        </a:p>
      </dgm:t>
    </dgm:pt>
    <dgm:pt modelId="{76FE0ECC-6F56-43EF-ABFA-4FB558680A93}" type="parTrans" cxnId="{F1EA15E6-7D85-4E26-9DFD-C9121307CB86}">
      <dgm:prSet/>
      <dgm:spPr/>
      <dgm:t>
        <a:bodyPr/>
        <a:lstStyle/>
        <a:p>
          <a:endParaRPr lang="es-ES"/>
        </a:p>
      </dgm:t>
    </dgm:pt>
    <dgm:pt modelId="{DDDE804E-5D56-41F1-86A0-F89780A9863D}" type="sibTrans" cxnId="{F1EA15E6-7D85-4E26-9DFD-C9121307CB86}">
      <dgm:prSet/>
      <dgm:spPr/>
      <dgm:t>
        <a:bodyPr/>
        <a:lstStyle/>
        <a:p>
          <a:endParaRPr lang="es-ES"/>
        </a:p>
      </dgm:t>
    </dgm:pt>
    <dgm:pt modelId="{3734F840-95AC-4820-9DF8-76E4A60712DC}">
      <dgm:prSet phldrT="[Texto]"/>
      <dgm:spPr/>
      <dgm:t>
        <a:bodyPr/>
        <a:lstStyle/>
        <a:p>
          <a:r>
            <a:rPr lang="es-AR" dirty="0"/>
            <a:t>¿</a:t>
          </a:r>
          <a:r>
            <a:rPr lang="pt-BR" dirty="0" err="1"/>
            <a:t>Qué</a:t>
          </a:r>
          <a:r>
            <a:rPr lang="pt-BR" dirty="0"/>
            <a:t>? </a:t>
          </a:r>
        </a:p>
      </dgm:t>
    </dgm:pt>
    <dgm:pt modelId="{764F78B5-9A7F-4243-B920-10743358BC71}" type="parTrans" cxnId="{2CDC9926-5E41-4668-AB01-C58A74B46694}">
      <dgm:prSet/>
      <dgm:spPr/>
      <dgm:t>
        <a:bodyPr/>
        <a:lstStyle/>
        <a:p>
          <a:endParaRPr lang="es-ES"/>
        </a:p>
      </dgm:t>
    </dgm:pt>
    <dgm:pt modelId="{EFF611EA-7CD0-4224-834A-1BEAC16063B5}" type="sibTrans" cxnId="{2CDC9926-5E41-4668-AB01-C58A74B46694}">
      <dgm:prSet/>
      <dgm:spPr/>
      <dgm:t>
        <a:bodyPr/>
        <a:lstStyle/>
        <a:p>
          <a:endParaRPr lang="es-ES"/>
        </a:p>
      </dgm:t>
    </dgm:pt>
    <dgm:pt modelId="{D958B7F9-3162-4337-91FE-28160A407690}">
      <dgm:prSet phldrT="[Texto]"/>
      <dgm:spPr/>
      <dgm:t>
        <a:bodyPr/>
        <a:lstStyle/>
        <a:p>
          <a:r>
            <a:rPr lang="es-AR" dirty="0"/>
            <a:t>¿</a:t>
          </a:r>
          <a:r>
            <a:rPr lang="pt-BR" dirty="0" err="1"/>
            <a:t>Cómo</a:t>
          </a:r>
          <a:r>
            <a:rPr lang="pt-BR" dirty="0"/>
            <a:t>? </a:t>
          </a:r>
          <a:endParaRPr lang="es-ES" dirty="0"/>
        </a:p>
      </dgm:t>
    </dgm:pt>
    <dgm:pt modelId="{D2813F16-488C-4308-B943-54CABE2276AA}" type="parTrans" cxnId="{A76106CE-8D7F-45D9-BE10-1DF1E3AC9091}">
      <dgm:prSet/>
      <dgm:spPr/>
      <dgm:t>
        <a:bodyPr/>
        <a:lstStyle/>
        <a:p>
          <a:endParaRPr lang="es-ES"/>
        </a:p>
      </dgm:t>
    </dgm:pt>
    <dgm:pt modelId="{2EB2F00D-413B-4F6D-8987-FEAAF10AAD5A}" type="sibTrans" cxnId="{A76106CE-8D7F-45D9-BE10-1DF1E3AC9091}">
      <dgm:prSet/>
      <dgm:spPr/>
      <dgm:t>
        <a:bodyPr/>
        <a:lstStyle/>
        <a:p>
          <a:endParaRPr lang="es-ES"/>
        </a:p>
      </dgm:t>
    </dgm:pt>
    <dgm:pt modelId="{26B99E61-E2C4-4739-A434-819E3DC6B3A3}">
      <dgm:prSet phldrT="[Texto]"/>
      <dgm:spPr/>
      <dgm:t>
        <a:bodyPr/>
        <a:lstStyle/>
        <a:p>
          <a:r>
            <a:rPr lang="es-AR" dirty="0"/>
            <a:t>¿</a:t>
          </a:r>
          <a:r>
            <a:rPr lang="pt-BR" dirty="0" err="1"/>
            <a:t>Cuándo</a:t>
          </a:r>
          <a:r>
            <a:rPr lang="pt-BR" dirty="0"/>
            <a:t>?</a:t>
          </a:r>
          <a:endParaRPr lang="es-ES" dirty="0"/>
        </a:p>
      </dgm:t>
    </dgm:pt>
    <dgm:pt modelId="{7952ACAF-439B-403C-B485-89861A1C152E}" type="parTrans" cxnId="{4176CAB7-A869-4993-9511-5AD229DB1D14}">
      <dgm:prSet/>
      <dgm:spPr/>
      <dgm:t>
        <a:bodyPr/>
        <a:lstStyle/>
        <a:p>
          <a:endParaRPr lang="es-ES"/>
        </a:p>
      </dgm:t>
    </dgm:pt>
    <dgm:pt modelId="{2F4F205F-9517-4529-B6FF-BE0B24602F83}" type="sibTrans" cxnId="{4176CAB7-A869-4993-9511-5AD229DB1D14}">
      <dgm:prSet/>
      <dgm:spPr/>
      <dgm:t>
        <a:bodyPr/>
        <a:lstStyle/>
        <a:p>
          <a:endParaRPr lang="es-ES"/>
        </a:p>
      </dgm:t>
    </dgm:pt>
    <dgm:pt modelId="{C115125B-9679-46D3-998B-57C8E4B1D43A}">
      <dgm:prSet phldrT="[Texto]"/>
      <dgm:spPr/>
      <dgm:t>
        <a:bodyPr/>
        <a:lstStyle/>
        <a:p>
          <a:r>
            <a:rPr lang="es-AR" dirty="0"/>
            <a:t>¿</a:t>
          </a:r>
          <a:r>
            <a:rPr lang="pt-BR" dirty="0" err="1"/>
            <a:t>Con</a:t>
          </a:r>
          <a:r>
            <a:rPr lang="pt-BR" dirty="0"/>
            <a:t> </a:t>
          </a:r>
          <a:r>
            <a:rPr lang="pt-BR" dirty="0" err="1"/>
            <a:t>qué</a:t>
          </a:r>
          <a:r>
            <a:rPr lang="pt-BR" dirty="0"/>
            <a:t> </a:t>
          </a:r>
        </a:p>
        <a:p>
          <a:r>
            <a:rPr lang="pt-BR" dirty="0" err="1"/>
            <a:t>hacerlo</a:t>
          </a:r>
          <a:r>
            <a:rPr lang="pt-BR" dirty="0"/>
            <a:t>?</a:t>
          </a:r>
          <a:endParaRPr lang="es-ES" dirty="0"/>
        </a:p>
      </dgm:t>
    </dgm:pt>
    <dgm:pt modelId="{99C0935C-0E12-42D7-B553-60628A3F193C}" type="parTrans" cxnId="{E6AA25B7-019D-4DF0-805A-7E5A853526E9}">
      <dgm:prSet/>
      <dgm:spPr/>
      <dgm:t>
        <a:bodyPr/>
        <a:lstStyle/>
        <a:p>
          <a:endParaRPr lang="es-ES"/>
        </a:p>
      </dgm:t>
    </dgm:pt>
    <dgm:pt modelId="{ABA76793-8800-48AD-8C41-F12FF2C55EE5}" type="sibTrans" cxnId="{E6AA25B7-019D-4DF0-805A-7E5A853526E9}">
      <dgm:prSet/>
      <dgm:spPr/>
      <dgm:t>
        <a:bodyPr/>
        <a:lstStyle/>
        <a:p>
          <a:endParaRPr lang="es-ES"/>
        </a:p>
      </dgm:t>
    </dgm:pt>
    <dgm:pt modelId="{5B7F8561-DA4F-47D9-9DFF-F94C7CE284B6}">
      <dgm:prSet phldrT="[Texto]"/>
      <dgm:spPr/>
      <dgm:t>
        <a:bodyPr/>
        <a:lstStyle/>
        <a:p>
          <a:r>
            <a:rPr lang="es-AR" dirty="0"/>
            <a:t>¿</a:t>
          </a:r>
          <a:r>
            <a:rPr lang="pt-BR" dirty="0" err="1"/>
            <a:t>Cómo</a:t>
          </a:r>
          <a:r>
            <a:rPr lang="pt-BR" dirty="0"/>
            <a:t> comunicar </a:t>
          </a:r>
          <a:r>
            <a:rPr lang="pt-BR" dirty="0" err="1"/>
            <a:t>los</a:t>
          </a:r>
          <a:r>
            <a:rPr lang="pt-BR" dirty="0"/>
            <a:t> resultados? </a:t>
          </a:r>
          <a:endParaRPr lang="es-ES" dirty="0"/>
        </a:p>
      </dgm:t>
    </dgm:pt>
    <dgm:pt modelId="{DA04B23C-1122-4184-8052-F1D08F45E528}" type="parTrans" cxnId="{AF5949C2-768D-46A8-AC2C-B91C56530A16}">
      <dgm:prSet/>
      <dgm:spPr/>
      <dgm:t>
        <a:bodyPr/>
        <a:lstStyle/>
        <a:p>
          <a:endParaRPr lang="es-ES"/>
        </a:p>
      </dgm:t>
    </dgm:pt>
    <dgm:pt modelId="{83BC6303-CBC8-4CE0-9689-9ACA1A9D0D3E}" type="sibTrans" cxnId="{AF5949C2-768D-46A8-AC2C-B91C56530A16}">
      <dgm:prSet/>
      <dgm:spPr/>
      <dgm:t>
        <a:bodyPr/>
        <a:lstStyle/>
        <a:p>
          <a:endParaRPr lang="es-ES"/>
        </a:p>
      </dgm:t>
    </dgm:pt>
    <dgm:pt modelId="{B18E4B12-171E-4726-9C38-03AAFE274D77}" type="pres">
      <dgm:prSet presAssocID="{77F33ED3-C0CB-48C9-81F6-B7583C62CDBF}" presName="Name0" presStyleCnt="0">
        <dgm:presLayoutVars>
          <dgm:dir/>
          <dgm:resizeHandles val="exact"/>
        </dgm:presLayoutVars>
      </dgm:prSet>
      <dgm:spPr/>
    </dgm:pt>
    <dgm:pt modelId="{DB174060-B048-46A5-8FA4-482DB4E7EDF3}" type="pres">
      <dgm:prSet presAssocID="{65776137-049B-43F9-92DC-2BBFF116D32B}" presName="parTxOnly" presStyleLbl="node1" presStyleIdx="0" presStyleCnt="6">
        <dgm:presLayoutVars>
          <dgm:bulletEnabled val="1"/>
        </dgm:presLayoutVars>
      </dgm:prSet>
      <dgm:spPr/>
    </dgm:pt>
    <dgm:pt modelId="{BA367FA7-3781-49DB-935E-174F78C1342F}" type="pres">
      <dgm:prSet presAssocID="{DDDE804E-5D56-41F1-86A0-F89780A9863D}" presName="parSpace" presStyleCnt="0"/>
      <dgm:spPr/>
    </dgm:pt>
    <dgm:pt modelId="{2C045C16-1FE9-49B3-BA67-E6DBE064FC09}" type="pres">
      <dgm:prSet presAssocID="{3734F840-95AC-4820-9DF8-76E4A60712DC}" presName="parTxOnly" presStyleLbl="node1" presStyleIdx="1" presStyleCnt="6">
        <dgm:presLayoutVars>
          <dgm:bulletEnabled val="1"/>
        </dgm:presLayoutVars>
      </dgm:prSet>
      <dgm:spPr/>
    </dgm:pt>
    <dgm:pt modelId="{4A7F0BA6-9D82-4171-B35B-18080F1A34C9}" type="pres">
      <dgm:prSet presAssocID="{EFF611EA-7CD0-4224-834A-1BEAC16063B5}" presName="parSpace" presStyleCnt="0"/>
      <dgm:spPr/>
    </dgm:pt>
    <dgm:pt modelId="{86A6D62B-7279-463D-A218-DFE20D3ED39A}" type="pres">
      <dgm:prSet presAssocID="{D958B7F9-3162-4337-91FE-28160A407690}" presName="parTxOnly" presStyleLbl="node1" presStyleIdx="2" presStyleCnt="6">
        <dgm:presLayoutVars>
          <dgm:bulletEnabled val="1"/>
        </dgm:presLayoutVars>
      </dgm:prSet>
      <dgm:spPr/>
    </dgm:pt>
    <dgm:pt modelId="{E79FC282-C67E-436B-98C6-B0BAAC214E6A}" type="pres">
      <dgm:prSet presAssocID="{2EB2F00D-413B-4F6D-8987-FEAAF10AAD5A}" presName="parSpace" presStyleCnt="0"/>
      <dgm:spPr/>
    </dgm:pt>
    <dgm:pt modelId="{5DE57CED-4CC5-4BCF-8AFF-280C98E380CB}" type="pres">
      <dgm:prSet presAssocID="{26B99E61-E2C4-4739-A434-819E3DC6B3A3}" presName="parTxOnly" presStyleLbl="node1" presStyleIdx="3" presStyleCnt="6">
        <dgm:presLayoutVars>
          <dgm:bulletEnabled val="1"/>
        </dgm:presLayoutVars>
      </dgm:prSet>
      <dgm:spPr/>
    </dgm:pt>
    <dgm:pt modelId="{92727E92-CD30-4AE2-BC64-70A6AC9DCFA0}" type="pres">
      <dgm:prSet presAssocID="{2F4F205F-9517-4529-B6FF-BE0B24602F83}" presName="parSpace" presStyleCnt="0"/>
      <dgm:spPr/>
    </dgm:pt>
    <dgm:pt modelId="{EBC57F5D-DE47-411D-B530-A6D59A26110B}" type="pres">
      <dgm:prSet presAssocID="{C115125B-9679-46D3-998B-57C8E4B1D43A}" presName="parTxOnly" presStyleLbl="node1" presStyleIdx="4" presStyleCnt="6">
        <dgm:presLayoutVars>
          <dgm:bulletEnabled val="1"/>
        </dgm:presLayoutVars>
      </dgm:prSet>
      <dgm:spPr/>
    </dgm:pt>
    <dgm:pt modelId="{F6C85ED0-5F00-43E2-A2F7-08B778EBF67B}" type="pres">
      <dgm:prSet presAssocID="{ABA76793-8800-48AD-8C41-F12FF2C55EE5}" presName="parSpace" presStyleCnt="0"/>
      <dgm:spPr/>
    </dgm:pt>
    <dgm:pt modelId="{C480B001-63D0-407E-AEDD-7A3B74E2A0D8}" type="pres">
      <dgm:prSet presAssocID="{5B7F8561-DA4F-47D9-9DFF-F94C7CE284B6}" presName="parTxOnly" presStyleLbl="node1" presStyleIdx="5" presStyleCnt="6">
        <dgm:presLayoutVars>
          <dgm:bulletEnabled val="1"/>
        </dgm:presLayoutVars>
      </dgm:prSet>
      <dgm:spPr/>
    </dgm:pt>
  </dgm:ptLst>
  <dgm:cxnLst>
    <dgm:cxn modelId="{7F0B9404-C103-412A-8A0F-D7B8B63E8BE2}" type="presOf" srcId="{65776137-049B-43F9-92DC-2BBFF116D32B}" destId="{DB174060-B048-46A5-8FA4-482DB4E7EDF3}" srcOrd="0" destOrd="0" presId="urn:microsoft.com/office/officeart/2005/8/layout/hChevron3"/>
    <dgm:cxn modelId="{FE6E970C-3307-4EAA-A491-782C111DDE69}" type="presOf" srcId="{C115125B-9679-46D3-998B-57C8E4B1D43A}" destId="{EBC57F5D-DE47-411D-B530-A6D59A26110B}" srcOrd="0" destOrd="0" presId="urn:microsoft.com/office/officeart/2005/8/layout/hChevron3"/>
    <dgm:cxn modelId="{81B1DB17-50AD-426C-B1CE-9FF048490AE2}" type="presOf" srcId="{26B99E61-E2C4-4739-A434-819E3DC6B3A3}" destId="{5DE57CED-4CC5-4BCF-8AFF-280C98E380CB}" srcOrd="0" destOrd="0" presId="urn:microsoft.com/office/officeart/2005/8/layout/hChevron3"/>
    <dgm:cxn modelId="{2CDC9926-5E41-4668-AB01-C58A74B46694}" srcId="{77F33ED3-C0CB-48C9-81F6-B7583C62CDBF}" destId="{3734F840-95AC-4820-9DF8-76E4A60712DC}" srcOrd="1" destOrd="0" parTransId="{764F78B5-9A7F-4243-B920-10743358BC71}" sibTransId="{EFF611EA-7CD0-4224-834A-1BEAC16063B5}"/>
    <dgm:cxn modelId="{EB539A75-8508-4D79-997B-1A6594883E78}" type="presOf" srcId="{77F33ED3-C0CB-48C9-81F6-B7583C62CDBF}" destId="{B18E4B12-171E-4726-9C38-03AAFE274D77}" srcOrd="0" destOrd="0" presId="urn:microsoft.com/office/officeart/2005/8/layout/hChevron3"/>
    <dgm:cxn modelId="{E6AA25B7-019D-4DF0-805A-7E5A853526E9}" srcId="{77F33ED3-C0CB-48C9-81F6-B7583C62CDBF}" destId="{C115125B-9679-46D3-998B-57C8E4B1D43A}" srcOrd="4" destOrd="0" parTransId="{99C0935C-0E12-42D7-B553-60628A3F193C}" sibTransId="{ABA76793-8800-48AD-8C41-F12FF2C55EE5}"/>
    <dgm:cxn modelId="{4176CAB7-A869-4993-9511-5AD229DB1D14}" srcId="{77F33ED3-C0CB-48C9-81F6-B7583C62CDBF}" destId="{26B99E61-E2C4-4739-A434-819E3DC6B3A3}" srcOrd="3" destOrd="0" parTransId="{7952ACAF-439B-403C-B485-89861A1C152E}" sibTransId="{2F4F205F-9517-4529-B6FF-BE0B24602F83}"/>
    <dgm:cxn modelId="{AF5949C2-768D-46A8-AC2C-B91C56530A16}" srcId="{77F33ED3-C0CB-48C9-81F6-B7583C62CDBF}" destId="{5B7F8561-DA4F-47D9-9DFF-F94C7CE284B6}" srcOrd="5" destOrd="0" parTransId="{DA04B23C-1122-4184-8052-F1D08F45E528}" sibTransId="{83BC6303-CBC8-4CE0-9689-9ACA1A9D0D3E}"/>
    <dgm:cxn modelId="{A76106CE-8D7F-45D9-BE10-1DF1E3AC9091}" srcId="{77F33ED3-C0CB-48C9-81F6-B7583C62CDBF}" destId="{D958B7F9-3162-4337-91FE-28160A407690}" srcOrd="2" destOrd="0" parTransId="{D2813F16-488C-4308-B943-54CABE2276AA}" sibTransId="{2EB2F00D-413B-4F6D-8987-FEAAF10AAD5A}"/>
    <dgm:cxn modelId="{F1EA15E6-7D85-4E26-9DFD-C9121307CB86}" srcId="{77F33ED3-C0CB-48C9-81F6-B7583C62CDBF}" destId="{65776137-049B-43F9-92DC-2BBFF116D32B}" srcOrd="0" destOrd="0" parTransId="{76FE0ECC-6F56-43EF-ABFA-4FB558680A93}" sibTransId="{DDDE804E-5D56-41F1-86A0-F89780A9863D}"/>
    <dgm:cxn modelId="{8E12A9E7-C241-48A6-85B5-6818D26CFEE4}" type="presOf" srcId="{D958B7F9-3162-4337-91FE-28160A407690}" destId="{86A6D62B-7279-463D-A218-DFE20D3ED39A}" srcOrd="0" destOrd="0" presId="urn:microsoft.com/office/officeart/2005/8/layout/hChevron3"/>
    <dgm:cxn modelId="{DBE590F1-B6A2-46B7-9A68-6D05E4B799C0}" type="presOf" srcId="{3734F840-95AC-4820-9DF8-76E4A60712DC}" destId="{2C045C16-1FE9-49B3-BA67-E6DBE064FC09}" srcOrd="0" destOrd="0" presId="urn:microsoft.com/office/officeart/2005/8/layout/hChevron3"/>
    <dgm:cxn modelId="{F2C003FA-1135-4034-8168-439B4E35423F}" type="presOf" srcId="{5B7F8561-DA4F-47D9-9DFF-F94C7CE284B6}" destId="{C480B001-63D0-407E-AEDD-7A3B74E2A0D8}" srcOrd="0" destOrd="0" presId="urn:microsoft.com/office/officeart/2005/8/layout/hChevron3"/>
    <dgm:cxn modelId="{25D58DEB-314F-4A53-B1F6-38C8F1AB53B0}" type="presParOf" srcId="{B18E4B12-171E-4726-9C38-03AAFE274D77}" destId="{DB174060-B048-46A5-8FA4-482DB4E7EDF3}" srcOrd="0" destOrd="0" presId="urn:microsoft.com/office/officeart/2005/8/layout/hChevron3"/>
    <dgm:cxn modelId="{6424EDED-8304-4874-B8CD-FE09976240E9}" type="presParOf" srcId="{B18E4B12-171E-4726-9C38-03AAFE274D77}" destId="{BA367FA7-3781-49DB-935E-174F78C1342F}" srcOrd="1" destOrd="0" presId="urn:microsoft.com/office/officeart/2005/8/layout/hChevron3"/>
    <dgm:cxn modelId="{93B582EB-04DE-4E2E-8421-46D4CFAD5E74}" type="presParOf" srcId="{B18E4B12-171E-4726-9C38-03AAFE274D77}" destId="{2C045C16-1FE9-49B3-BA67-E6DBE064FC09}" srcOrd="2" destOrd="0" presId="urn:microsoft.com/office/officeart/2005/8/layout/hChevron3"/>
    <dgm:cxn modelId="{B9101DF6-03DB-411C-85A8-5E22AF123F72}" type="presParOf" srcId="{B18E4B12-171E-4726-9C38-03AAFE274D77}" destId="{4A7F0BA6-9D82-4171-B35B-18080F1A34C9}" srcOrd="3" destOrd="0" presId="urn:microsoft.com/office/officeart/2005/8/layout/hChevron3"/>
    <dgm:cxn modelId="{DF4C7129-2117-47DC-8E6D-F29C5C022172}" type="presParOf" srcId="{B18E4B12-171E-4726-9C38-03AAFE274D77}" destId="{86A6D62B-7279-463D-A218-DFE20D3ED39A}" srcOrd="4" destOrd="0" presId="urn:microsoft.com/office/officeart/2005/8/layout/hChevron3"/>
    <dgm:cxn modelId="{EBD392C4-1802-44D0-9BEA-B4019F59A12C}" type="presParOf" srcId="{B18E4B12-171E-4726-9C38-03AAFE274D77}" destId="{E79FC282-C67E-436B-98C6-B0BAAC214E6A}" srcOrd="5" destOrd="0" presId="urn:microsoft.com/office/officeart/2005/8/layout/hChevron3"/>
    <dgm:cxn modelId="{8F13C46B-FB54-427C-A8F0-31E7754DAEEB}" type="presParOf" srcId="{B18E4B12-171E-4726-9C38-03AAFE274D77}" destId="{5DE57CED-4CC5-4BCF-8AFF-280C98E380CB}" srcOrd="6" destOrd="0" presId="urn:microsoft.com/office/officeart/2005/8/layout/hChevron3"/>
    <dgm:cxn modelId="{BA3A9DD6-2D23-4C9E-A735-8863D208C751}" type="presParOf" srcId="{B18E4B12-171E-4726-9C38-03AAFE274D77}" destId="{92727E92-CD30-4AE2-BC64-70A6AC9DCFA0}" srcOrd="7" destOrd="0" presId="urn:microsoft.com/office/officeart/2005/8/layout/hChevron3"/>
    <dgm:cxn modelId="{686C0311-7311-4024-BEE7-ACFA6EAE09FC}" type="presParOf" srcId="{B18E4B12-171E-4726-9C38-03AAFE274D77}" destId="{EBC57F5D-DE47-411D-B530-A6D59A26110B}" srcOrd="8" destOrd="0" presId="urn:microsoft.com/office/officeart/2005/8/layout/hChevron3"/>
    <dgm:cxn modelId="{9C7F55C9-51A6-44D1-96B9-C14030E9E5B2}" type="presParOf" srcId="{B18E4B12-171E-4726-9C38-03AAFE274D77}" destId="{F6C85ED0-5F00-43E2-A2F7-08B778EBF67B}" srcOrd="9" destOrd="0" presId="urn:microsoft.com/office/officeart/2005/8/layout/hChevron3"/>
    <dgm:cxn modelId="{E43E9EF4-BD00-47B3-BAF1-519EE04B3FEB}" type="presParOf" srcId="{B18E4B12-171E-4726-9C38-03AAFE274D77}" destId="{C480B001-63D0-407E-AEDD-7A3B74E2A0D8}" srcOrd="10"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0B81D9-548D-4EAF-99C9-23190FB6EAB2}">
      <dsp:nvSpPr>
        <dsp:cNvPr id="0" name=""/>
        <dsp:cNvSpPr/>
      </dsp:nvSpPr>
      <dsp:spPr>
        <a:xfrm>
          <a:off x="2663272" y="1206500"/>
          <a:ext cx="3005666" cy="300566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s-ES_tradnl" sz="2900" b="1" kern="1200" dirty="0">
              <a:latin typeface="Arial" panose="020B0604020202020204" pitchFamily="34" charset="0"/>
              <a:cs typeface="Arial" panose="020B0604020202020204" pitchFamily="34" charset="0"/>
            </a:rPr>
            <a:t>Principios de la evaluación del aprendizaje</a:t>
          </a:r>
          <a:endParaRPr lang="es-ES" sz="2900" kern="1200" dirty="0">
            <a:latin typeface="Arial" panose="020B0604020202020204" pitchFamily="34" charset="0"/>
            <a:cs typeface="Arial" panose="020B0604020202020204" pitchFamily="34" charset="0"/>
          </a:endParaRPr>
        </a:p>
      </dsp:txBody>
      <dsp:txXfrm>
        <a:off x="3103442" y="1646670"/>
        <a:ext cx="2125326" cy="2125326"/>
      </dsp:txXfrm>
    </dsp:sp>
    <dsp:sp modelId="{53F8CFC6-6768-4165-B558-D0A8F2C37045}">
      <dsp:nvSpPr>
        <dsp:cNvPr id="0" name=""/>
        <dsp:cNvSpPr/>
      </dsp:nvSpPr>
      <dsp:spPr>
        <a:xfrm>
          <a:off x="2891688" y="536"/>
          <a:ext cx="2548835" cy="150283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s-ES_tradnl" altLang="es-ES" sz="2400" kern="1200" dirty="0"/>
            <a:t>Objetividad</a:t>
          </a:r>
          <a:endParaRPr lang="es-ES" sz="2400" kern="1200" dirty="0"/>
        </a:p>
      </dsp:txBody>
      <dsp:txXfrm>
        <a:off x="3264956" y="220621"/>
        <a:ext cx="1802299" cy="1062663"/>
      </dsp:txXfrm>
    </dsp:sp>
    <dsp:sp modelId="{3C5C0960-7641-4BA0-8A0F-45E07BD2C1C7}">
      <dsp:nvSpPr>
        <dsp:cNvPr id="0" name=""/>
        <dsp:cNvSpPr/>
      </dsp:nvSpPr>
      <dsp:spPr>
        <a:xfrm>
          <a:off x="5549891" y="1851142"/>
          <a:ext cx="2498896" cy="150283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s-ES_tradnl" altLang="es-ES" sz="2400" kern="1200" dirty="0"/>
            <a:t>Confiabilidad</a:t>
          </a:r>
        </a:p>
      </dsp:txBody>
      <dsp:txXfrm>
        <a:off x="5915846" y="2071227"/>
        <a:ext cx="1766986" cy="1062663"/>
      </dsp:txXfrm>
    </dsp:sp>
    <dsp:sp modelId="{974B08D1-35CE-42F5-BEE1-9EDCF8AADAA9}">
      <dsp:nvSpPr>
        <dsp:cNvPr id="0" name=""/>
        <dsp:cNvSpPr/>
      </dsp:nvSpPr>
      <dsp:spPr>
        <a:xfrm>
          <a:off x="3414689" y="3915297"/>
          <a:ext cx="1502833" cy="150283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s-ES_tradnl" altLang="es-ES" sz="2400" kern="1200" dirty="0"/>
            <a:t>Validez</a:t>
          </a:r>
        </a:p>
      </dsp:txBody>
      <dsp:txXfrm>
        <a:off x="3634774" y="4135382"/>
        <a:ext cx="1062663" cy="1062663"/>
      </dsp:txXfrm>
    </dsp:sp>
    <dsp:sp modelId="{6E0C267D-6FCF-426D-86F6-5177B316DCC4}">
      <dsp:nvSpPr>
        <dsp:cNvPr id="0" name=""/>
        <dsp:cNvSpPr/>
      </dsp:nvSpPr>
      <dsp:spPr>
        <a:xfrm>
          <a:off x="81740" y="1851120"/>
          <a:ext cx="2907321" cy="150283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s-ES_tradnl" altLang="es-ES" sz="2400" kern="1200" dirty="0"/>
            <a:t>Autenticidad</a:t>
          </a:r>
          <a:endParaRPr lang="es-ES" altLang="es-ES" sz="2400" kern="1200" dirty="0"/>
        </a:p>
      </dsp:txBody>
      <dsp:txXfrm>
        <a:off x="507507" y="2071205"/>
        <a:ext cx="2055787" cy="10626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174060-B048-46A5-8FA4-482DB4E7EDF3}">
      <dsp:nvSpPr>
        <dsp:cNvPr id="0" name=""/>
        <dsp:cNvSpPr/>
      </dsp:nvSpPr>
      <dsp:spPr>
        <a:xfrm>
          <a:off x="1349" y="1942454"/>
          <a:ext cx="2210836" cy="884334"/>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678" tIns="45339" rIns="22670" bIns="45339" numCol="1" spcCol="1270" anchor="ctr" anchorCtr="0">
          <a:noAutofit/>
        </a:bodyPr>
        <a:lstStyle/>
        <a:p>
          <a:pPr marL="0" lvl="0" indent="0" algn="ctr" defTabSz="755650">
            <a:lnSpc>
              <a:spcPct val="90000"/>
            </a:lnSpc>
            <a:spcBef>
              <a:spcPct val="0"/>
            </a:spcBef>
            <a:spcAft>
              <a:spcPct val="35000"/>
            </a:spcAft>
            <a:buNone/>
          </a:pPr>
          <a:r>
            <a:rPr lang="es-AR" sz="1700" kern="1200" dirty="0"/>
            <a:t>¿</a:t>
          </a:r>
          <a:r>
            <a:rPr lang="es-ES" sz="1700" kern="1200" dirty="0"/>
            <a:t>Para qué?</a:t>
          </a:r>
        </a:p>
      </dsp:txBody>
      <dsp:txXfrm>
        <a:off x="1349" y="1942454"/>
        <a:ext cx="1989753" cy="884334"/>
      </dsp:txXfrm>
    </dsp:sp>
    <dsp:sp modelId="{2C045C16-1FE9-49B3-BA67-E6DBE064FC09}">
      <dsp:nvSpPr>
        <dsp:cNvPr id="0" name=""/>
        <dsp:cNvSpPr/>
      </dsp:nvSpPr>
      <dsp:spPr>
        <a:xfrm>
          <a:off x="1770019" y="1942454"/>
          <a:ext cx="2210836" cy="884334"/>
        </a:xfrm>
        <a:prstGeom prst="chevron">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lang="es-AR" sz="1700" kern="1200" dirty="0"/>
            <a:t>¿</a:t>
          </a:r>
          <a:r>
            <a:rPr lang="pt-BR" sz="1700" kern="1200" dirty="0" err="1"/>
            <a:t>Qué</a:t>
          </a:r>
          <a:r>
            <a:rPr lang="pt-BR" sz="1700" kern="1200" dirty="0"/>
            <a:t>? </a:t>
          </a:r>
        </a:p>
      </dsp:txBody>
      <dsp:txXfrm>
        <a:off x="2212186" y="1942454"/>
        <a:ext cx="1326502" cy="884334"/>
      </dsp:txXfrm>
    </dsp:sp>
    <dsp:sp modelId="{86A6D62B-7279-463D-A218-DFE20D3ED39A}">
      <dsp:nvSpPr>
        <dsp:cNvPr id="0" name=""/>
        <dsp:cNvSpPr/>
      </dsp:nvSpPr>
      <dsp:spPr>
        <a:xfrm>
          <a:off x="3538688" y="1942454"/>
          <a:ext cx="2210836" cy="884334"/>
        </a:xfrm>
        <a:prstGeom prst="chevron">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lang="es-AR" sz="1700" kern="1200" dirty="0"/>
            <a:t>¿</a:t>
          </a:r>
          <a:r>
            <a:rPr lang="pt-BR" sz="1700" kern="1200" dirty="0" err="1"/>
            <a:t>Cómo</a:t>
          </a:r>
          <a:r>
            <a:rPr lang="pt-BR" sz="1700" kern="1200" dirty="0"/>
            <a:t>? </a:t>
          </a:r>
          <a:endParaRPr lang="es-ES" sz="1700" kern="1200" dirty="0"/>
        </a:p>
      </dsp:txBody>
      <dsp:txXfrm>
        <a:off x="3980855" y="1942454"/>
        <a:ext cx="1326502" cy="884334"/>
      </dsp:txXfrm>
    </dsp:sp>
    <dsp:sp modelId="{5DE57CED-4CC5-4BCF-8AFF-280C98E380CB}">
      <dsp:nvSpPr>
        <dsp:cNvPr id="0" name=""/>
        <dsp:cNvSpPr/>
      </dsp:nvSpPr>
      <dsp:spPr>
        <a:xfrm>
          <a:off x="5307357" y="1942454"/>
          <a:ext cx="2210836" cy="884334"/>
        </a:xfrm>
        <a:prstGeom prst="chevron">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lang="es-AR" sz="1700" kern="1200" dirty="0"/>
            <a:t>¿</a:t>
          </a:r>
          <a:r>
            <a:rPr lang="pt-BR" sz="1700" kern="1200" dirty="0" err="1"/>
            <a:t>Cuándo</a:t>
          </a:r>
          <a:r>
            <a:rPr lang="pt-BR" sz="1700" kern="1200" dirty="0"/>
            <a:t>?</a:t>
          </a:r>
          <a:endParaRPr lang="es-ES" sz="1700" kern="1200" dirty="0"/>
        </a:p>
      </dsp:txBody>
      <dsp:txXfrm>
        <a:off x="5749524" y="1942454"/>
        <a:ext cx="1326502" cy="884334"/>
      </dsp:txXfrm>
    </dsp:sp>
    <dsp:sp modelId="{EBC57F5D-DE47-411D-B530-A6D59A26110B}">
      <dsp:nvSpPr>
        <dsp:cNvPr id="0" name=""/>
        <dsp:cNvSpPr/>
      </dsp:nvSpPr>
      <dsp:spPr>
        <a:xfrm>
          <a:off x="7076027" y="1942454"/>
          <a:ext cx="2210836" cy="884334"/>
        </a:xfrm>
        <a:prstGeom prst="chevron">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lang="es-AR" sz="1700" kern="1200" dirty="0"/>
            <a:t>¿</a:t>
          </a:r>
          <a:r>
            <a:rPr lang="pt-BR" sz="1700" kern="1200" dirty="0" err="1"/>
            <a:t>Con</a:t>
          </a:r>
          <a:r>
            <a:rPr lang="pt-BR" sz="1700" kern="1200" dirty="0"/>
            <a:t> </a:t>
          </a:r>
          <a:r>
            <a:rPr lang="pt-BR" sz="1700" kern="1200" dirty="0" err="1"/>
            <a:t>qué</a:t>
          </a:r>
          <a:r>
            <a:rPr lang="pt-BR" sz="1700" kern="1200" dirty="0"/>
            <a:t> </a:t>
          </a:r>
        </a:p>
        <a:p>
          <a:pPr marL="0" lvl="0" indent="0" algn="ctr" defTabSz="755650">
            <a:lnSpc>
              <a:spcPct val="90000"/>
            </a:lnSpc>
            <a:spcBef>
              <a:spcPct val="0"/>
            </a:spcBef>
            <a:spcAft>
              <a:spcPct val="35000"/>
            </a:spcAft>
            <a:buNone/>
          </a:pPr>
          <a:r>
            <a:rPr lang="pt-BR" sz="1700" kern="1200" dirty="0" err="1"/>
            <a:t>hacerlo</a:t>
          </a:r>
          <a:r>
            <a:rPr lang="pt-BR" sz="1700" kern="1200" dirty="0"/>
            <a:t>?</a:t>
          </a:r>
          <a:endParaRPr lang="es-ES" sz="1700" kern="1200" dirty="0"/>
        </a:p>
      </dsp:txBody>
      <dsp:txXfrm>
        <a:off x="7518194" y="1942454"/>
        <a:ext cx="1326502" cy="884334"/>
      </dsp:txXfrm>
    </dsp:sp>
    <dsp:sp modelId="{C480B001-63D0-407E-AEDD-7A3B74E2A0D8}">
      <dsp:nvSpPr>
        <dsp:cNvPr id="0" name=""/>
        <dsp:cNvSpPr/>
      </dsp:nvSpPr>
      <dsp:spPr>
        <a:xfrm>
          <a:off x="8844696" y="1942454"/>
          <a:ext cx="2210836" cy="884334"/>
        </a:xfrm>
        <a:prstGeom prst="chevron">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lang="es-AR" sz="1700" kern="1200" dirty="0"/>
            <a:t>¿</a:t>
          </a:r>
          <a:r>
            <a:rPr lang="pt-BR" sz="1700" kern="1200" dirty="0" err="1"/>
            <a:t>Cómo</a:t>
          </a:r>
          <a:r>
            <a:rPr lang="pt-BR" sz="1700" kern="1200" dirty="0"/>
            <a:t> comunicar </a:t>
          </a:r>
          <a:r>
            <a:rPr lang="pt-BR" sz="1700" kern="1200" dirty="0" err="1"/>
            <a:t>los</a:t>
          </a:r>
          <a:r>
            <a:rPr lang="pt-BR" sz="1700" kern="1200" dirty="0"/>
            <a:t> resultados? </a:t>
          </a:r>
          <a:endParaRPr lang="es-ES" sz="1700" kern="1200" dirty="0"/>
        </a:p>
      </dsp:txBody>
      <dsp:txXfrm>
        <a:off x="9286863" y="1942454"/>
        <a:ext cx="1326502" cy="884334"/>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FFA519-2351-4486-9BEA-487F84A58E89}" type="datetimeFigureOut">
              <a:rPr lang="es-ES" smtClean="0"/>
              <a:t>16/03/2026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3F1EF2-060F-460B-9D08-8353CD25A6FA}" type="slidenum">
              <a:rPr lang="es-ES" smtClean="0"/>
              <a:t>‹Nº›</a:t>
            </a:fld>
            <a:endParaRPr lang="es-ES"/>
          </a:p>
        </p:txBody>
      </p:sp>
    </p:spTree>
    <p:extLst>
      <p:ext uri="{BB962C8B-B14F-4D97-AF65-F5344CB8AC3E}">
        <p14:creationId xmlns:p14="http://schemas.microsoft.com/office/powerpoint/2010/main" val="2230892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rieoei.org/RIE/article/view/1443"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docs.moodle.org/19/es/Filosof%C3%ADa"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ES" dirty="0"/>
              <a:t>Procedimiento</a:t>
            </a:r>
            <a:r>
              <a:rPr lang="es-ES" baseline="0" dirty="0"/>
              <a:t> de aceptación de actividades en el Aula Virtual</a:t>
            </a:r>
          </a:p>
        </p:txBody>
      </p:sp>
      <p:sp>
        <p:nvSpPr>
          <p:cNvPr id="4" name="Slide Number Placeholder 3"/>
          <p:cNvSpPr>
            <a:spLocks noGrp="1"/>
          </p:cNvSpPr>
          <p:nvPr>
            <p:ph type="sldNum" sz="quarter" idx="10"/>
          </p:nvPr>
        </p:nvSpPr>
        <p:spPr/>
        <p:txBody>
          <a:bodyPr/>
          <a:lstStyle/>
          <a:p>
            <a:fld id="{1FB11DEB-83DA-4DC5-BA17-A5149BD3C88E}" type="slidenum">
              <a:rPr lang="es-MX" smtClean="0"/>
              <a:pPr/>
              <a:t>4</a:t>
            </a:fld>
            <a:endParaRPr lang="es-MX"/>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s-ES" dirty="0"/>
              <a:t>Los criterios de evaluación son el principal referente para evaluar el aprendizaje de los  estudiantes. Describen aquello que se quiere valorar.</a:t>
            </a:r>
          </a:p>
          <a:p>
            <a:r>
              <a:rPr lang="es-ES" dirty="0"/>
              <a:t>Por ejemplo: </a:t>
            </a:r>
          </a:p>
          <a:p>
            <a:endParaRPr lang="es-ES" dirty="0"/>
          </a:p>
          <a:p>
            <a:r>
              <a:rPr lang="es-ES" dirty="0"/>
              <a:t>Para el objetivo: </a:t>
            </a:r>
          </a:p>
          <a:p>
            <a:r>
              <a:rPr lang="es-ES" dirty="0"/>
              <a:t>Diseñar el programa de un curso para un entorno virtual </a:t>
            </a:r>
          </a:p>
          <a:p>
            <a:r>
              <a:rPr lang="es-ES" dirty="0"/>
              <a:t>Criterios de evaluación: Contenido del programa, Coherencia  (interna y con las característica de un EV) presentación, etc. Estos criterios pueden especificarse con los indicadores óptimos para garantizar la calidad de la valoración y su objetividad al evaluar el producto diseñado. </a:t>
            </a:r>
          </a:p>
          <a:p>
            <a:endParaRPr lang="es-ES" dirty="0"/>
          </a:p>
          <a:p>
            <a:r>
              <a:rPr lang="es-ES" dirty="0"/>
              <a:t>Los que llevamos  unos años en la docencia sabemos la importancia de elaborar las “claves”  de los exámenes para que exista mayor objetividad y fiabilidad en la evaluación. </a:t>
            </a:r>
          </a:p>
          <a:p>
            <a:endParaRPr lang="es-ES" dirty="0"/>
          </a:p>
        </p:txBody>
      </p:sp>
      <p:sp>
        <p:nvSpPr>
          <p:cNvPr id="4" name="Espaço Reservado para Número de Slide 3"/>
          <p:cNvSpPr>
            <a:spLocks noGrp="1"/>
          </p:cNvSpPr>
          <p:nvPr>
            <p:ph type="sldNum" sz="quarter" idx="10"/>
          </p:nvPr>
        </p:nvSpPr>
        <p:spPr/>
        <p:txBody>
          <a:bodyPr/>
          <a:lstStyle/>
          <a:p>
            <a:fld id="{7B97555A-F8BD-414B-BC2D-A84D72B90050}" type="slidenum">
              <a:rPr lang="es-ES" smtClean="0"/>
              <a:pPr/>
              <a:t>24</a:t>
            </a:fld>
            <a:endParaRPr lang="es-ES"/>
          </a:p>
        </p:txBody>
      </p:sp>
    </p:spTree>
    <p:extLst>
      <p:ext uri="{BB962C8B-B14F-4D97-AF65-F5344CB8AC3E}">
        <p14:creationId xmlns:p14="http://schemas.microsoft.com/office/powerpoint/2010/main" val="33029488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es-ES"/>
          </a:p>
        </p:txBody>
      </p:sp>
      <p:sp>
        <p:nvSpPr>
          <p:cNvPr id="4" name="Espaço Reservado para Número de Slide 3"/>
          <p:cNvSpPr>
            <a:spLocks noGrp="1"/>
          </p:cNvSpPr>
          <p:nvPr>
            <p:ph type="sldNum" sz="quarter" idx="10"/>
          </p:nvPr>
        </p:nvSpPr>
        <p:spPr/>
        <p:txBody>
          <a:bodyPr/>
          <a:lstStyle/>
          <a:p>
            <a:fld id="{7B97555A-F8BD-414B-BC2D-A84D72B90050}" type="slidenum">
              <a:rPr lang="es-ES" smtClean="0"/>
              <a:pPr/>
              <a:t>25</a:t>
            </a:fld>
            <a:endParaRPr lang="es-ES"/>
          </a:p>
        </p:txBody>
      </p:sp>
    </p:spTree>
    <p:extLst>
      <p:ext uri="{BB962C8B-B14F-4D97-AF65-F5344CB8AC3E}">
        <p14:creationId xmlns:p14="http://schemas.microsoft.com/office/powerpoint/2010/main" val="5952046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s-ES" dirty="0"/>
              <a:t>Martínez Valcárcel N. Gregorio Cabellos  A. </a:t>
            </a:r>
            <a:r>
              <a:rPr lang="es-ES" dirty="0" err="1"/>
              <a:t>Hervás</a:t>
            </a:r>
            <a:r>
              <a:rPr lang="es-ES" dirty="0"/>
              <a:t> Avilés R. La evaluación del aprendizaje en entornos virtuales de enseñanza aprendizaje: notas para una reflexión. (2012) [Internet] Revista Iberoamericana de Educación ISSN: 1681-5653 n.º 58/2 – 15/02/12 Universidad de Murcia, España.</a:t>
            </a:r>
            <a:r>
              <a:rPr lang="es-ES" baseline="0" dirty="0"/>
              <a:t> </a:t>
            </a:r>
            <a:r>
              <a:rPr lang="es-ES" dirty="0"/>
              <a:t>Disponible en: </a:t>
            </a:r>
            <a:r>
              <a:rPr lang="es-ES" u="sng" dirty="0">
                <a:hlinkClick r:id="rId3"/>
              </a:rPr>
              <a:t>https://rieoei.org/RIE/article/view/1443</a:t>
            </a:r>
            <a:endParaRPr lang="es-ES" dirty="0"/>
          </a:p>
        </p:txBody>
      </p:sp>
      <p:sp>
        <p:nvSpPr>
          <p:cNvPr id="4" name="Espaço Reservado para Número de Slide 3"/>
          <p:cNvSpPr>
            <a:spLocks noGrp="1"/>
          </p:cNvSpPr>
          <p:nvPr>
            <p:ph type="sldNum" sz="quarter" idx="10"/>
          </p:nvPr>
        </p:nvSpPr>
        <p:spPr/>
        <p:txBody>
          <a:bodyPr/>
          <a:lstStyle/>
          <a:p>
            <a:fld id="{7B97555A-F8BD-414B-BC2D-A84D72B90050}" type="slidenum">
              <a:rPr lang="es-ES" smtClean="0"/>
              <a:pPr/>
              <a:t>26</a:t>
            </a:fld>
            <a:endParaRPr lang="es-ES"/>
          </a:p>
        </p:txBody>
      </p:sp>
    </p:spTree>
    <p:extLst>
      <p:ext uri="{BB962C8B-B14F-4D97-AF65-F5344CB8AC3E}">
        <p14:creationId xmlns:p14="http://schemas.microsoft.com/office/powerpoint/2010/main" val="40821962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F46C0631-FEFB-4674-9D60-5A8F8334AC4A}" type="slidenum">
              <a:rPr lang="en-GB" smtClean="0"/>
              <a:pPr/>
              <a:t>27</a:t>
            </a:fld>
            <a:endParaRPr lang="en-GB"/>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s-ES" dirty="0"/>
              <a:t>Disponen  en la bibliografía  dos materiales  sobre cómo elaborar los Cuestionarios  y Rúbricas</a:t>
            </a:r>
          </a:p>
          <a:p>
            <a:r>
              <a:rPr lang="es-ES" dirty="0"/>
              <a:t>Manual del profesor </a:t>
            </a:r>
            <a:r>
              <a:rPr lang="es-ES" dirty="0" err="1"/>
              <a:t>Saorín</a:t>
            </a:r>
            <a:r>
              <a:rPr lang="es-ES" dirty="0"/>
              <a:t>  “Manual Moodle2.0 .Evaluación y seguimiento”  </a:t>
            </a:r>
          </a:p>
          <a:p>
            <a:endParaRPr lang="es-ES" dirty="0"/>
          </a:p>
          <a:p>
            <a:r>
              <a:rPr lang="es-ES" dirty="0"/>
              <a:t>En todas las actividades existe la posibilidad de que el profesor evalúe o califique los trabajos realizados por los estudiantes, estableciendo la escala de valoración y el peso que dicha actividad tendrá sobre la calificación global. Moodle dispone de una serie de módulos específicos que permiten realizar la evaluación o autoevaluación de los aprendizajes.  La evaluación puede ser cualitativa o cuantitativa, existiendo diferentes escalas para la valoración de los aprendizajes realizados.</a:t>
            </a:r>
          </a:p>
          <a:p>
            <a:r>
              <a:rPr lang="es-ES" dirty="0"/>
              <a:t> </a:t>
            </a:r>
          </a:p>
          <a:p>
            <a:r>
              <a:rPr lang="es-ES" dirty="0"/>
              <a:t> </a:t>
            </a:r>
          </a:p>
          <a:p>
            <a:endParaRPr lang="es-ES" dirty="0"/>
          </a:p>
          <a:p>
            <a:endParaRPr lang="es-ES" dirty="0"/>
          </a:p>
        </p:txBody>
      </p:sp>
      <p:sp>
        <p:nvSpPr>
          <p:cNvPr id="4" name="Espaço Reservado para Número de Slide 3"/>
          <p:cNvSpPr>
            <a:spLocks noGrp="1"/>
          </p:cNvSpPr>
          <p:nvPr>
            <p:ph type="sldNum" sz="quarter" idx="10"/>
          </p:nvPr>
        </p:nvSpPr>
        <p:spPr/>
        <p:txBody>
          <a:bodyPr/>
          <a:lstStyle/>
          <a:p>
            <a:fld id="{7B97555A-F8BD-414B-BC2D-A84D72B90050}" type="slidenum">
              <a:rPr lang="es-ES" smtClean="0"/>
              <a:pPr/>
              <a:t>29</a:t>
            </a:fld>
            <a:endParaRPr lang="es-ES"/>
          </a:p>
        </p:txBody>
      </p:sp>
    </p:spTree>
    <p:extLst>
      <p:ext uri="{BB962C8B-B14F-4D97-AF65-F5344CB8AC3E}">
        <p14:creationId xmlns:p14="http://schemas.microsoft.com/office/powerpoint/2010/main" val="2421919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ES" dirty="0"/>
              <a:t>Procedimiento</a:t>
            </a:r>
            <a:r>
              <a:rPr lang="es-ES" baseline="0" dirty="0"/>
              <a:t> de aceptación de actividades en el Aula Virtual</a:t>
            </a:r>
          </a:p>
        </p:txBody>
      </p:sp>
      <p:sp>
        <p:nvSpPr>
          <p:cNvPr id="4" name="Slide Number Placeholder 3"/>
          <p:cNvSpPr>
            <a:spLocks noGrp="1"/>
          </p:cNvSpPr>
          <p:nvPr>
            <p:ph type="sldNum" sz="quarter" idx="10"/>
          </p:nvPr>
        </p:nvSpPr>
        <p:spPr/>
        <p:txBody>
          <a:bodyPr/>
          <a:lstStyle/>
          <a:p>
            <a:fld id="{1FB11DEB-83DA-4DC5-BA17-A5149BD3C88E}" type="slidenum">
              <a:rPr lang="es-MX" smtClean="0"/>
              <a:pPr/>
              <a:t>5</a:t>
            </a:fld>
            <a:endParaRPr lang="es-MX"/>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B0892FE-BBFC-4955-8416-B4C8793CC754}" type="slidenum">
              <a:rPr lang="zh-CN" altLang="en-US" smtClean="0"/>
              <a:pPr/>
              <a:t>8</a:t>
            </a:fld>
            <a:endParaRPr lang="en-US" altLang="zh-CN"/>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lnSpc>
                <a:spcPct val="80000"/>
              </a:lnSpc>
            </a:pPr>
            <a:r>
              <a:rPr lang="en-US" altLang="zh-CN" sz="800" b="1"/>
              <a:t>Desaparecen las barreras espacio-temporales.</a:t>
            </a:r>
            <a:r>
              <a:rPr lang="en-US" altLang="zh-CN" sz="800"/>
              <a:t> Los estudiantes pueden realizar un curso en su casa o lugar de trabajo, estando accesibles los contenidos cualquier día a cualquier hora. Pudiendo de esta forma optimizar al máximo el tiempo dedicado a la formación.</a:t>
            </a:r>
          </a:p>
          <a:p>
            <a:pPr eaLnBrk="1" hangingPunct="1">
              <a:lnSpc>
                <a:spcPct val="80000"/>
              </a:lnSpc>
            </a:pPr>
            <a:r>
              <a:rPr lang="en-US" altLang="zh-CN" sz="800" b="1"/>
              <a:t>Formación flexible.</a:t>
            </a:r>
            <a:r>
              <a:rPr lang="en-US" altLang="zh-CN" sz="800"/>
              <a:t> La diversidad de métodos y recursos empleados, facilita el que nos podamos adaptar a las características y necesidades de los estudiantes.</a:t>
            </a:r>
          </a:p>
          <a:p>
            <a:pPr eaLnBrk="1" hangingPunct="1">
              <a:lnSpc>
                <a:spcPct val="80000"/>
              </a:lnSpc>
            </a:pPr>
            <a:r>
              <a:rPr lang="en-US" altLang="zh-CN" sz="800" b="1"/>
              <a:t>El alumno es el centro</a:t>
            </a:r>
            <a:r>
              <a:rPr lang="en-US" altLang="zh-CN" sz="800"/>
              <a:t> de los procesos de enseñanza-aprendizaje y participa de manera activa en la construcción de sus conocimientos, teniendo capacidad para decidir el itinerario formativo más acorde con sus intereses.</a:t>
            </a:r>
          </a:p>
          <a:p>
            <a:pPr eaLnBrk="1" hangingPunct="1">
              <a:lnSpc>
                <a:spcPct val="80000"/>
              </a:lnSpc>
            </a:pPr>
            <a:r>
              <a:rPr lang="en-US" altLang="zh-CN" sz="800" b="1"/>
              <a:t>El profesor</a:t>
            </a:r>
            <a:r>
              <a:rPr lang="en-US" altLang="zh-CN" sz="800"/>
              <a:t>, pasa de ser un mero transmisor de contenidos a un tutor que orienta, guía, ayuda y facilita los procesos formativos.</a:t>
            </a:r>
          </a:p>
          <a:p>
            <a:pPr eaLnBrk="1" hangingPunct="1">
              <a:lnSpc>
                <a:spcPct val="80000"/>
              </a:lnSpc>
            </a:pPr>
            <a:r>
              <a:rPr lang="en-US" altLang="zh-CN" sz="800" b="1"/>
              <a:t>Contenidos actualizados.</a:t>
            </a:r>
            <a:r>
              <a:rPr lang="en-US" altLang="zh-CN" sz="800"/>
              <a:t> Las novedades y recursos relacionados con el tema de estudio se pueden introducir de manera rápida en los contenidos, de forma que las enseñanzas estén totalmente actualizadas.</a:t>
            </a:r>
          </a:p>
          <a:p>
            <a:pPr eaLnBrk="1" hangingPunct="1">
              <a:lnSpc>
                <a:spcPct val="80000"/>
              </a:lnSpc>
            </a:pPr>
            <a:r>
              <a:rPr lang="en-US" altLang="zh-CN" sz="800" b="1"/>
              <a:t>Comunicación constante</a:t>
            </a:r>
            <a:r>
              <a:rPr lang="en-US" altLang="zh-CN" sz="800"/>
              <a:t> entre los participantes, gracias a las herramientas que incorporan las plataformas e-Learning (foros, chat, correo-e, etc.).</a:t>
            </a:r>
          </a:p>
          <a:p>
            <a:pPr eaLnBrk="1" hangingPunct="1">
              <a:lnSpc>
                <a:spcPct val="80000"/>
              </a:lnSpc>
            </a:pPr>
            <a:r>
              <a:rPr lang="en-US" altLang="zh-CN" sz="800" b="1"/>
              <a:t>Algunas ventajas del e-Learning:</a:t>
            </a:r>
          </a:p>
          <a:p>
            <a:pPr eaLnBrk="1" hangingPunct="1">
              <a:lnSpc>
                <a:spcPct val="80000"/>
              </a:lnSpc>
            </a:pPr>
            <a:r>
              <a:rPr lang="en-US" altLang="zh-CN" sz="800" b="1"/>
              <a:t>Elimina las distancias físicas</a:t>
            </a:r>
          </a:p>
          <a:p>
            <a:pPr eaLnBrk="1" hangingPunct="1">
              <a:lnSpc>
                <a:spcPct val="80000"/>
              </a:lnSpc>
            </a:pPr>
            <a:r>
              <a:rPr lang="en-US" altLang="zh-CN" sz="800"/>
              <a:t>Cualquier persona puede acceder a la formación, independientemente del lugar, horario, etc. Se utilizan herramientas como correo electrónico, foro o chat para establecer una comunicación fluida entre los participantes. </a:t>
            </a:r>
          </a:p>
          <a:p>
            <a:pPr eaLnBrk="1" hangingPunct="1">
              <a:lnSpc>
                <a:spcPct val="80000"/>
              </a:lnSpc>
            </a:pPr>
            <a:r>
              <a:rPr lang="en-US" altLang="zh-CN" sz="800" b="1"/>
              <a:t> Diversidad de técnicas y estrategias de enseñanza</a:t>
            </a:r>
          </a:p>
          <a:p>
            <a:pPr eaLnBrk="1" hangingPunct="1">
              <a:lnSpc>
                <a:spcPct val="80000"/>
              </a:lnSpc>
            </a:pPr>
            <a:r>
              <a:rPr lang="en-US" altLang="zh-CN" sz="800"/>
              <a:t>Los participantes pueden trabajar de manera presencial y a distancia, individualmente, de manera grupal, etc.</a:t>
            </a:r>
          </a:p>
          <a:p>
            <a:pPr eaLnBrk="1" hangingPunct="1">
              <a:lnSpc>
                <a:spcPct val="80000"/>
              </a:lnSpc>
            </a:pPr>
            <a:endParaRPr lang="en-US" altLang="zh-CN" sz="800" b="1"/>
          </a:p>
          <a:p>
            <a:pPr eaLnBrk="1" hangingPunct="1">
              <a:lnSpc>
                <a:spcPct val="80000"/>
              </a:lnSpc>
            </a:pPr>
            <a:r>
              <a:rPr lang="en-US" altLang="zh-CN" sz="800" b="1"/>
              <a:t>Flexibilidad horaria</a:t>
            </a:r>
          </a:p>
          <a:p>
            <a:pPr eaLnBrk="1" hangingPunct="1">
              <a:lnSpc>
                <a:spcPct val="80000"/>
              </a:lnSpc>
            </a:pPr>
            <a:r>
              <a:rPr lang="en-US" altLang="zh-CN" sz="800"/>
              <a:t>El alumno accede en el momento que dispone de tiempo, lo que le permite compatibilizar la formación con otras obligaciones (familia, trabajo, etc.). </a:t>
            </a:r>
          </a:p>
          <a:p>
            <a:pPr eaLnBrk="1" hangingPunct="1">
              <a:lnSpc>
                <a:spcPct val="80000"/>
              </a:lnSpc>
            </a:pPr>
            <a:endParaRPr lang="en-US" altLang="zh-CN" sz="800" b="1"/>
          </a:p>
          <a:p>
            <a:pPr eaLnBrk="1" hangingPunct="1">
              <a:lnSpc>
                <a:spcPct val="80000"/>
              </a:lnSpc>
            </a:pPr>
            <a:r>
              <a:rPr lang="en-US" altLang="zh-CN" sz="800" b="1"/>
              <a:t>Mayor número de destinatarios</a:t>
            </a:r>
          </a:p>
          <a:p>
            <a:pPr eaLnBrk="1" hangingPunct="1">
              <a:lnSpc>
                <a:spcPct val="80000"/>
              </a:lnSpc>
            </a:pPr>
            <a:r>
              <a:rPr lang="en-US" altLang="zh-CN" sz="800"/>
              <a:t>Esta modalidad de formación se puede dirigir a una audiencia mucho más amplia, de distinto lugar de procedencia, cultura, etc.</a:t>
            </a:r>
          </a:p>
          <a:p>
            <a:pPr eaLnBrk="1" hangingPunct="1">
              <a:lnSpc>
                <a:spcPct val="80000"/>
              </a:lnSpc>
            </a:pPr>
            <a:endParaRPr lang="zh-CN" altLang="en-US" sz="800"/>
          </a:p>
        </p:txBody>
      </p:sp>
    </p:spTree>
    <p:extLst>
      <p:ext uri="{BB962C8B-B14F-4D97-AF65-F5344CB8AC3E}">
        <p14:creationId xmlns:p14="http://schemas.microsoft.com/office/powerpoint/2010/main" val="1401809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DDAD4F6F-FD8F-45EB-998C-CC77F861DBE0}" type="slidenum">
              <a:rPr lang="zh-CN" altLang="en-US" smtClean="0"/>
              <a:pPr/>
              <a:t>9</a:t>
            </a:fld>
            <a:endParaRPr lang="en-US" altLang="zh-CN"/>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r>
              <a:rPr lang="en-US" altLang="zh-CN" sz="1000" b="1"/>
              <a:t>Algunos inconvenientes del e-Learning:</a:t>
            </a:r>
          </a:p>
          <a:p>
            <a:pPr lvl="1" eaLnBrk="1" hangingPunct="1"/>
            <a:r>
              <a:rPr lang="en-US" altLang="zh-CN" sz="1000" b="1"/>
              <a:t>Mayor esfuerzo y dedicación</a:t>
            </a:r>
          </a:p>
          <a:p>
            <a:pPr eaLnBrk="1" hangingPunct="1"/>
            <a:r>
              <a:rPr lang="en-US" altLang="zh-CN" sz="1000"/>
              <a:t>Se requiere más trabajo y dedicación tanto por parte del profesor como del alumno. </a:t>
            </a:r>
          </a:p>
          <a:p>
            <a:pPr lvl="1" eaLnBrk="1" hangingPunct="1"/>
            <a:r>
              <a:rPr lang="en-US" altLang="zh-CN" sz="1000" b="1"/>
              <a:t>Buen diseño didáctico</a:t>
            </a:r>
          </a:p>
          <a:p>
            <a:pPr eaLnBrk="1" hangingPunct="1"/>
            <a:r>
              <a:rPr lang="en-US" altLang="zh-CN" sz="1000"/>
              <a:t>Se requiere un diseño instructivo y una buena organización de los contenidos. </a:t>
            </a:r>
          </a:p>
          <a:p>
            <a:pPr lvl="1" eaLnBrk="1" hangingPunct="1"/>
            <a:r>
              <a:rPr lang="en-US" altLang="zh-CN" sz="1000" b="1"/>
              <a:t>Los alumnos temen perder el contacto humano</a:t>
            </a:r>
          </a:p>
          <a:p>
            <a:pPr eaLnBrk="1" hangingPunct="1"/>
            <a:r>
              <a:rPr lang="en-US" altLang="zh-CN" sz="1000"/>
              <a:t>A veces los alumnos experimentan sentimiento de aislamiento y soledad.</a:t>
            </a:r>
          </a:p>
          <a:p>
            <a:pPr lvl="1" eaLnBrk="1" hangingPunct="1"/>
            <a:r>
              <a:rPr lang="en-US" altLang="zh-CN" sz="1000" b="1"/>
              <a:t>Problemas con la tecnología</a:t>
            </a:r>
          </a:p>
          <a:p>
            <a:pPr eaLnBrk="1" hangingPunct="1"/>
            <a:r>
              <a:rPr lang="en-US" altLang="zh-CN" sz="1000"/>
              <a:t>A veces los alumnos pueden tener problemas técnicos que le dificultan seguir el ritmo del curso. </a:t>
            </a:r>
          </a:p>
          <a:p>
            <a:pPr lvl="1" eaLnBrk="1" hangingPunct="1"/>
            <a:r>
              <a:rPr lang="en-US" altLang="zh-CN" sz="1000" b="1"/>
              <a:t>Tipología de contenidos</a:t>
            </a:r>
          </a:p>
          <a:p>
            <a:pPr eaLnBrk="1" hangingPunct="1"/>
            <a:r>
              <a:rPr lang="en-US" altLang="zh-CN" sz="1000"/>
              <a:t>Hay contenidos más difíciles de enseñar a distancia, no todos las materias se pueden impartir a través de Internet, por ejemplo determinadas prácticas de laboratorio, etc. </a:t>
            </a:r>
          </a:p>
          <a:p>
            <a:pPr lvl="1" eaLnBrk="1" hangingPunct="1"/>
            <a:r>
              <a:rPr lang="en-US" altLang="zh-CN" sz="1000" b="1"/>
              <a:t>Metodología de trabajo</a:t>
            </a:r>
          </a:p>
          <a:p>
            <a:pPr eaLnBrk="1" hangingPunct="1"/>
            <a:r>
              <a:rPr lang="en-US" altLang="zh-CN" sz="1000"/>
              <a:t>Alumnos y profesores deben cambiar su forma habitual de trabajar.</a:t>
            </a:r>
          </a:p>
          <a:p>
            <a:pPr lvl="1" eaLnBrk="1" hangingPunct="1"/>
            <a:r>
              <a:rPr lang="en-US" altLang="zh-CN" sz="1000" b="1"/>
              <a:t>Índice de abandono</a:t>
            </a:r>
          </a:p>
          <a:p>
            <a:pPr eaLnBrk="1" hangingPunct="1"/>
            <a:r>
              <a:rPr lang="en-US" altLang="zh-CN" sz="1000"/>
              <a:t>Al experimentar determinados inconvenientes, no seguir el ritmo marcado del curso, etc, el alumno puede optar por abandonar el curso. </a:t>
            </a:r>
          </a:p>
          <a:p>
            <a:pPr lvl="1" eaLnBrk="1" hangingPunct="1"/>
            <a:r>
              <a:rPr lang="en-US" altLang="zh-CN" sz="1000" b="1"/>
              <a:t>Realización de exámenes a distancia</a:t>
            </a:r>
          </a:p>
          <a:p>
            <a:pPr eaLnBrk="1" hangingPunct="1"/>
            <a:r>
              <a:rPr lang="en-US" altLang="zh-CN" sz="1000"/>
              <a:t>Nadie nos garantiza la verdadera identidad de la persona que realiza un examen a distancia. </a:t>
            </a:r>
            <a:endParaRPr lang="zh-CN" altLang="en-US" sz="1000"/>
          </a:p>
        </p:txBody>
      </p:sp>
    </p:spTree>
    <p:extLst>
      <p:ext uri="{BB962C8B-B14F-4D97-AF65-F5344CB8AC3E}">
        <p14:creationId xmlns:p14="http://schemas.microsoft.com/office/powerpoint/2010/main" val="543265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a:t>formación postgrado: superación profesional (cursos, entrenamientos y diplomados) y educación académica de postgrado (especialidad, maestría y doctorado).</a:t>
            </a:r>
          </a:p>
        </p:txBody>
      </p:sp>
      <p:sp>
        <p:nvSpPr>
          <p:cNvPr id="4" name="3 Marcador de número de diapositiva"/>
          <p:cNvSpPr>
            <a:spLocks noGrp="1"/>
          </p:cNvSpPr>
          <p:nvPr>
            <p:ph type="sldNum" sz="quarter" idx="10"/>
          </p:nvPr>
        </p:nvSpPr>
        <p:spPr/>
        <p:txBody>
          <a:bodyPr/>
          <a:lstStyle/>
          <a:p>
            <a:fld id="{89E230E6-E121-4FC5-80B9-291C6E71CF7A}" type="slidenum">
              <a:rPr lang="es-ES" smtClean="0"/>
              <a:pPr/>
              <a:t>10</a:t>
            </a:fld>
            <a:endParaRPr lang="es-ES"/>
          </a:p>
        </p:txBody>
      </p:sp>
    </p:spTree>
    <p:extLst>
      <p:ext uri="{BB962C8B-B14F-4D97-AF65-F5344CB8AC3E}">
        <p14:creationId xmlns:p14="http://schemas.microsoft.com/office/powerpoint/2010/main" val="2017833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a:t>(Entorno de Aprendizaje Dinámico Orientado a Objetos y Modular)</a:t>
            </a:r>
          </a:p>
          <a:p>
            <a:r>
              <a:rPr lang="es-ES" dirty="0"/>
              <a:t>pedagogía constructivista social (colaboración, actividades, reflexión crítica, etc.)</a:t>
            </a:r>
          </a:p>
          <a:p>
            <a:r>
              <a:rPr lang="es-ES" dirty="0" err="1"/>
              <a:t>Moodle</a:t>
            </a:r>
            <a:r>
              <a:rPr lang="es-ES" dirty="0"/>
              <a:t> es un paquete de software para la creación de cursos y sitios Web basados en Internet. Es un proyecto en desarrollo diseñado para dar soporte a un marco de </a:t>
            </a:r>
            <a:r>
              <a:rPr lang="es-ES" dirty="0">
                <a:hlinkClick r:id="rId3" tooltip="Filosofía"/>
              </a:rPr>
              <a:t>educación social constructivista</a:t>
            </a:r>
            <a:r>
              <a:rPr lang="es-ES" dirty="0"/>
              <a:t>. </a:t>
            </a:r>
          </a:p>
          <a:p>
            <a:r>
              <a:rPr lang="es-ES" b="1" dirty="0"/>
              <a:t>Constructivismo</a:t>
            </a:r>
          </a:p>
          <a:p>
            <a:r>
              <a:rPr lang="es-ES" dirty="0"/>
              <a:t>Este punto de vista mantiene que la gente </a:t>
            </a:r>
            <a:r>
              <a:rPr lang="es-ES" b="1" dirty="0"/>
              <a:t>construye</a:t>
            </a:r>
            <a:r>
              <a:rPr lang="es-ES" dirty="0"/>
              <a:t> activamente nuevos conocimientos a medida que interactúa con su entorno. </a:t>
            </a:r>
          </a:p>
          <a:p>
            <a:r>
              <a:rPr lang="es-ES" dirty="0"/>
              <a:t>Todo lo que usted lee, ve, oye, siente y toca se contrasta con su conocimiento anterior y si encaja dentro del mundo que hay en su mente, puede formar nuevo conocimiento que se llevará consigo. Este conocimiento se refuerza si puede usarlo con éxito en el entorno que le rodea. No sólo es usted un banco de memoria que absorbe información pasivamente, ni se le puede "transmitir" conocimiento sólo leyendo algo o escuchando a alguien. </a:t>
            </a:r>
          </a:p>
          <a:p>
            <a:r>
              <a:rPr lang="es-ES" dirty="0"/>
              <a:t>Esto no significa que no pueda aprender nada leyendo una página web o asistiendo a una lección. Es obvio que puede hacerlo; sólo indica que se trata más de un proceso de interpretación que de una transferencia de información de un cerebro a otro. </a:t>
            </a:r>
          </a:p>
          <a:p>
            <a:endParaRPr lang="es-ES" dirty="0"/>
          </a:p>
        </p:txBody>
      </p:sp>
      <p:sp>
        <p:nvSpPr>
          <p:cNvPr id="4" name="3 Marcador de número de diapositiva"/>
          <p:cNvSpPr>
            <a:spLocks noGrp="1"/>
          </p:cNvSpPr>
          <p:nvPr>
            <p:ph type="sldNum" sz="quarter" idx="10"/>
          </p:nvPr>
        </p:nvSpPr>
        <p:spPr/>
        <p:txBody>
          <a:bodyPr/>
          <a:lstStyle/>
          <a:p>
            <a:fld id="{89E230E6-E121-4FC5-80B9-291C6E71CF7A}" type="slidenum">
              <a:rPr lang="es-ES" smtClean="0"/>
              <a:pPr/>
              <a:t>11</a:t>
            </a:fld>
            <a:endParaRPr lang="es-ES"/>
          </a:p>
        </p:txBody>
      </p:sp>
    </p:spTree>
    <p:extLst>
      <p:ext uri="{BB962C8B-B14F-4D97-AF65-F5344CB8AC3E}">
        <p14:creationId xmlns:p14="http://schemas.microsoft.com/office/powerpoint/2010/main" val="1327523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97E36E3F-8884-4CAC-8B1D-AB396F740C60}" type="slidenum">
              <a:rPr lang="es-ES" smtClean="0"/>
              <a:pPr/>
              <a:t>19</a:t>
            </a:fld>
            <a:endParaRPr lang="es-ES"/>
          </a:p>
        </p:txBody>
      </p:sp>
    </p:spTree>
    <p:extLst>
      <p:ext uri="{BB962C8B-B14F-4D97-AF65-F5344CB8AC3E}">
        <p14:creationId xmlns:p14="http://schemas.microsoft.com/office/powerpoint/2010/main" val="1502741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89E230E6-E121-4FC5-80B9-291C6E71CF7A}" type="slidenum">
              <a:rPr lang="es-ES" smtClean="0"/>
              <a:pPr/>
              <a:t>21</a:t>
            </a:fld>
            <a:endParaRPr lang="es-ES"/>
          </a:p>
        </p:txBody>
      </p:sp>
    </p:spTree>
    <p:extLst>
      <p:ext uri="{BB962C8B-B14F-4D97-AF65-F5344CB8AC3E}">
        <p14:creationId xmlns:p14="http://schemas.microsoft.com/office/powerpoint/2010/main" val="2084793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ES" dirty="0"/>
              <a:t>Lezcano L, </a:t>
            </a:r>
            <a:r>
              <a:rPr lang="es-ES" dirty="0" err="1"/>
              <a:t>Vilanova</a:t>
            </a:r>
            <a:r>
              <a:rPr lang="es-ES" dirty="0"/>
              <a:t> G. Instrumentos de evaluación de aprendizaje en entornos virtuales. Perspectiva de estudiantes y aportes de docentes. ICT-UNPA-157-2017. 2017. ISSN: 1852-4516</a:t>
            </a:r>
          </a:p>
        </p:txBody>
      </p:sp>
      <p:sp>
        <p:nvSpPr>
          <p:cNvPr id="4" name="Slide Number Placeholder 3"/>
          <p:cNvSpPr>
            <a:spLocks noGrp="1"/>
          </p:cNvSpPr>
          <p:nvPr>
            <p:ph type="sldNum" sz="quarter" idx="10"/>
          </p:nvPr>
        </p:nvSpPr>
        <p:spPr/>
        <p:txBody>
          <a:bodyPr/>
          <a:lstStyle/>
          <a:p>
            <a:fld id="{1FB11DEB-83DA-4DC5-BA17-A5149BD3C88E}" type="slidenum">
              <a:rPr lang="es-MX" smtClean="0"/>
              <a:pPr/>
              <a:t>23</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AE5BDF-E9B6-4DBA-824B-548C40BA645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70368DA2-B3DF-4F73-A000-AF8B0750D3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6E67D20F-5904-4A93-B449-858A7A221B61}"/>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5" name="Marcador de pie de página 4">
            <a:extLst>
              <a:ext uri="{FF2B5EF4-FFF2-40B4-BE49-F238E27FC236}">
                <a16:creationId xmlns:a16="http://schemas.microsoft.com/office/drawing/2014/main" id="{8120BDD9-B014-4086-8F22-34110C024FA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830FBBC-A284-465E-9CD2-6C61C534F509}"/>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931869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9A1A70-6A7F-470D-B17E-BBD0968FB264}"/>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D2768E07-00FA-4A8E-91FF-B0C68FB79EFD}"/>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8D1B265-3C13-4F11-BD0F-8E927D700E25}"/>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5" name="Marcador de pie de página 4">
            <a:extLst>
              <a:ext uri="{FF2B5EF4-FFF2-40B4-BE49-F238E27FC236}">
                <a16:creationId xmlns:a16="http://schemas.microsoft.com/office/drawing/2014/main" id="{B7A3F84E-2125-4F25-B62B-67584A29314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B9E53F8-0CF2-453B-BD96-B48D7F53F561}"/>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2324560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570B2B1-E3B5-4970-9878-018BFFCC1407}"/>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BC589FA1-E21A-454D-B4B2-DC2B6B42CD5A}"/>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96CB936-AE6D-47A4-A248-BBED5536E1F3}"/>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5" name="Marcador de pie de página 4">
            <a:extLst>
              <a:ext uri="{FF2B5EF4-FFF2-40B4-BE49-F238E27FC236}">
                <a16:creationId xmlns:a16="http://schemas.microsoft.com/office/drawing/2014/main" id="{8C7FBCCE-2D13-4C70-A2E9-3B1500ECC47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C6F3BF6-2626-4415-BFC5-6C34BFF6F10A}"/>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800004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094AD6-DA1F-48FF-A4A8-227680C12A03}"/>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0299896-998A-4228-A97F-8D544FC8F381}"/>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206061D-DDC0-402E-B7DD-B5A5250C5B99}"/>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5" name="Marcador de pie de página 4">
            <a:extLst>
              <a:ext uri="{FF2B5EF4-FFF2-40B4-BE49-F238E27FC236}">
                <a16:creationId xmlns:a16="http://schemas.microsoft.com/office/drawing/2014/main" id="{B93066DE-BBC4-4126-BE30-191F6529BAA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C7B9297-7E8A-4A30-B204-9E64211D33B2}"/>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1834410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899ECD-1CB8-4F0C-8062-2612621B044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F1964A2D-F447-4B84-A447-079FA4792C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083A847F-10EB-4939-A6C6-EF4C314D48C6}"/>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5" name="Marcador de pie de página 4">
            <a:extLst>
              <a:ext uri="{FF2B5EF4-FFF2-40B4-BE49-F238E27FC236}">
                <a16:creationId xmlns:a16="http://schemas.microsoft.com/office/drawing/2014/main" id="{36462FBC-406D-4B5E-BD79-7D19FF9AD61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1A669E8-255F-46D1-AB60-CFCE302B7F7D}"/>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2347128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D0C24D-C7B4-477B-B739-1BC9DE7FD5E7}"/>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5FB84CD1-2A62-472B-BFA6-901739569864}"/>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2E18D199-319D-41B9-B77F-589BCDE5F04C}"/>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AEB26122-94A8-4F2E-A445-D98C66DB18E1}"/>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6" name="Marcador de pie de página 5">
            <a:extLst>
              <a:ext uri="{FF2B5EF4-FFF2-40B4-BE49-F238E27FC236}">
                <a16:creationId xmlns:a16="http://schemas.microsoft.com/office/drawing/2014/main" id="{4FD5D0B0-FCCE-49A4-BF4B-C0624C08396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C13D571-F284-4F15-BD08-620C68DF9CEB}"/>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2303535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515AC2-97E2-447F-90DB-FF888565245E}"/>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BC061359-88EA-412B-9712-00A1831C58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09D7CA0B-10C0-4C6A-979E-63000A6DCE24}"/>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56F67876-19B2-4EFF-A43D-BE41045DBE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D160C5BD-54CE-4ACA-BBFF-54BE1DDA2F16}"/>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F23359A9-39EF-41D2-805B-C57F82AE4950}"/>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8" name="Marcador de pie de página 7">
            <a:extLst>
              <a:ext uri="{FF2B5EF4-FFF2-40B4-BE49-F238E27FC236}">
                <a16:creationId xmlns:a16="http://schemas.microsoft.com/office/drawing/2014/main" id="{74CD3237-FDCD-4B09-833D-C58AEABE9D7A}"/>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E376BA24-5DEE-4B27-A769-C224A2422552}"/>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1815120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CE66C2-5BF7-44AD-88DC-13B1CABE5228}"/>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5EFD70FC-A7BD-4910-B507-286B5CB11BB7}"/>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4" name="Marcador de pie de página 3">
            <a:extLst>
              <a:ext uri="{FF2B5EF4-FFF2-40B4-BE49-F238E27FC236}">
                <a16:creationId xmlns:a16="http://schemas.microsoft.com/office/drawing/2014/main" id="{38C92E5F-1437-42E2-B2DE-9799C3EE6498}"/>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8DE00582-A839-43BC-870C-5B7593E2B319}"/>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3957873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5B0D288-3DC5-4334-8729-544424D326A2}"/>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3" name="Marcador de pie de página 2">
            <a:extLst>
              <a:ext uri="{FF2B5EF4-FFF2-40B4-BE49-F238E27FC236}">
                <a16:creationId xmlns:a16="http://schemas.microsoft.com/office/drawing/2014/main" id="{44FA0328-4F48-4B61-98B7-92FB2EE60C78}"/>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70E5EF96-8E27-4B86-B966-1FA6D93EBAA2}"/>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301319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14FE0E-EF5F-4990-A3FA-6F5770AC6AD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CF0D90F-2A21-4D73-91D8-2C04FA4E76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2CF04FAA-F9E5-4B3D-8FB8-3B87A05F9B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071927FD-F57E-4FB5-AAEF-CD51BC94CE7A}"/>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6" name="Marcador de pie de página 5">
            <a:extLst>
              <a:ext uri="{FF2B5EF4-FFF2-40B4-BE49-F238E27FC236}">
                <a16:creationId xmlns:a16="http://schemas.microsoft.com/office/drawing/2014/main" id="{16CA66A5-E824-4271-91A9-69F7C919A8C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D018662-899A-4CE9-A032-54CB74FB1A70}"/>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2236583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5F2C88-291D-4733-84E3-AF34695BC7B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3E62021B-49E3-49AD-96BE-1DCEC5F9BB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5E976CAF-ECD7-4D8C-AA59-3A9754AFA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65082569-1CC1-41F5-A37A-D0F6DBFA1739}"/>
              </a:ext>
            </a:extLst>
          </p:cNvPr>
          <p:cNvSpPr>
            <a:spLocks noGrp="1"/>
          </p:cNvSpPr>
          <p:nvPr>
            <p:ph type="dt" sz="half" idx="10"/>
          </p:nvPr>
        </p:nvSpPr>
        <p:spPr/>
        <p:txBody>
          <a:bodyPr/>
          <a:lstStyle/>
          <a:p>
            <a:fld id="{5403B875-2180-4930-9F51-66A9532A3E3D}" type="datetimeFigureOut">
              <a:rPr lang="es-ES" smtClean="0"/>
              <a:t>16/03/2026</a:t>
            </a:fld>
            <a:endParaRPr lang="es-ES"/>
          </a:p>
        </p:txBody>
      </p:sp>
      <p:sp>
        <p:nvSpPr>
          <p:cNvPr id="6" name="Marcador de pie de página 5">
            <a:extLst>
              <a:ext uri="{FF2B5EF4-FFF2-40B4-BE49-F238E27FC236}">
                <a16:creationId xmlns:a16="http://schemas.microsoft.com/office/drawing/2014/main" id="{651E094B-D946-48DE-8046-6799CB80BF1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76B63657-9A71-4D99-BA1C-492CF9A26765}"/>
              </a:ext>
            </a:extLst>
          </p:cNvPr>
          <p:cNvSpPr>
            <a:spLocks noGrp="1"/>
          </p:cNvSpPr>
          <p:nvPr>
            <p:ph type="sldNum" sz="quarter" idx="12"/>
          </p:nvPr>
        </p:nvSpPr>
        <p:spPr/>
        <p:txBody>
          <a:bodyPr/>
          <a:lstStyle/>
          <a:p>
            <a:fld id="{E8C1F110-8279-43CA-BB03-4A794DD8951E}" type="slidenum">
              <a:rPr lang="es-ES" smtClean="0"/>
              <a:t>‹Nº›</a:t>
            </a:fld>
            <a:endParaRPr lang="es-ES"/>
          </a:p>
        </p:txBody>
      </p:sp>
    </p:spTree>
    <p:extLst>
      <p:ext uri="{BB962C8B-B14F-4D97-AF65-F5344CB8AC3E}">
        <p14:creationId xmlns:p14="http://schemas.microsoft.com/office/powerpoint/2010/main" val="1182731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93174FD-A0E2-4AD2-9321-0D08AD1372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3AEDA9E1-1E98-421D-9391-88A73E6AF7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8D9D9A0-613C-4758-AA3B-8B3EEE66AD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03B875-2180-4930-9F51-66A9532A3E3D}" type="datetimeFigureOut">
              <a:rPr lang="es-ES" smtClean="0"/>
              <a:t>16/03/2026</a:t>
            </a:fld>
            <a:endParaRPr lang="es-ES"/>
          </a:p>
        </p:txBody>
      </p:sp>
      <p:sp>
        <p:nvSpPr>
          <p:cNvPr id="5" name="Marcador de pie de página 4">
            <a:extLst>
              <a:ext uri="{FF2B5EF4-FFF2-40B4-BE49-F238E27FC236}">
                <a16:creationId xmlns:a16="http://schemas.microsoft.com/office/drawing/2014/main" id="{75726DF2-653D-44D2-88F5-772EB6CF48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6947B833-2F3C-4D04-A702-691FA1D848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C1F110-8279-43CA-BB03-4A794DD8951E}" type="slidenum">
              <a:rPr lang="es-ES" smtClean="0"/>
              <a:t>‹Nº›</a:t>
            </a:fld>
            <a:endParaRPr lang="es-ES"/>
          </a:p>
        </p:txBody>
      </p:sp>
    </p:spTree>
    <p:extLst>
      <p:ext uri="{BB962C8B-B14F-4D97-AF65-F5344CB8AC3E}">
        <p14:creationId xmlns:p14="http://schemas.microsoft.com/office/powerpoint/2010/main" val="2188777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9C7E8B-B39D-4DC5-824D-242CF317D010}"/>
              </a:ext>
            </a:extLst>
          </p:cNvPr>
          <p:cNvSpPr>
            <a:spLocks noGrp="1"/>
          </p:cNvSpPr>
          <p:nvPr>
            <p:ph type="ctrTitle"/>
          </p:nvPr>
        </p:nvSpPr>
        <p:spPr>
          <a:xfrm>
            <a:off x="1524000" y="517453"/>
            <a:ext cx="9144000" cy="2387600"/>
          </a:xfrm>
        </p:spPr>
        <p:txBody>
          <a:bodyPr>
            <a:normAutofit fontScale="90000"/>
          </a:bodyPr>
          <a:lstStyle/>
          <a:p>
            <a:r>
              <a:rPr lang="es-ES" b="1" dirty="0"/>
              <a:t>Entrenamiento en los Entornos Virtuales de Enseñanza Aprendizaje</a:t>
            </a:r>
          </a:p>
        </p:txBody>
      </p:sp>
      <p:sp>
        <p:nvSpPr>
          <p:cNvPr id="3" name="Subtítulo 2">
            <a:extLst>
              <a:ext uri="{FF2B5EF4-FFF2-40B4-BE49-F238E27FC236}">
                <a16:creationId xmlns:a16="http://schemas.microsoft.com/office/drawing/2014/main" id="{232288CE-5690-4D9C-A93A-B83C2ACF9161}"/>
              </a:ext>
            </a:extLst>
          </p:cNvPr>
          <p:cNvSpPr>
            <a:spLocks noGrp="1"/>
          </p:cNvSpPr>
          <p:nvPr>
            <p:ph type="subTitle" idx="1"/>
          </p:nvPr>
        </p:nvSpPr>
        <p:spPr>
          <a:xfrm>
            <a:off x="4890867" y="5374567"/>
            <a:ext cx="2410265" cy="829285"/>
          </a:xfrm>
        </p:spPr>
        <p:txBody>
          <a:bodyPr>
            <a:normAutofit lnSpcReduction="10000"/>
          </a:bodyPr>
          <a:lstStyle/>
          <a:p>
            <a:r>
              <a:rPr lang="es-ES" sz="5400" b="1" dirty="0">
                <a:latin typeface="+mj-lt"/>
                <a:ea typeface="+mj-ea"/>
                <a:cs typeface="+mj-cs"/>
              </a:rPr>
              <a:t>2026</a:t>
            </a:r>
          </a:p>
        </p:txBody>
      </p:sp>
      <p:pic>
        <p:nvPicPr>
          <p:cNvPr id="5" name="Imagen 4">
            <a:extLst>
              <a:ext uri="{FF2B5EF4-FFF2-40B4-BE49-F238E27FC236}">
                <a16:creationId xmlns:a16="http://schemas.microsoft.com/office/drawing/2014/main" id="{43FA686E-AB6F-4965-BDD7-08F63C7339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43449" y="3296847"/>
            <a:ext cx="2705100" cy="1685925"/>
          </a:xfrm>
          <a:prstGeom prst="rect">
            <a:avLst/>
          </a:prstGeom>
        </p:spPr>
      </p:pic>
    </p:spTree>
    <p:extLst>
      <p:ext uri="{BB962C8B-B14F-4D97-AF65-F5344CB8AC3E}">
        <p14:creationId xmlns:p14="http://schemas.microsoft.com/office/powerpoint/2010/main" val="1245841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71605" y="1855594"/>
            <a:ext cx="8724923" cy="4500594"/>
          </a:xfrm>
        </p:spPr>
        <p:txBody>
          <a:bodyPr>
            <a:noAutofit/>
          </a:bodyPr>
          <a:lstStyle/>
          <a:p>
            <a:pPr>
              <a:buSzPct val="75000"/>
              <a:buBlip>
                <a:blip r:embed="rId3"/>
              </a:buBlip>
            </a:pPr>
            <a:r>
              <a:rPr lang="es-ES" sz="3600" dirty="0"/>
              <a:t>Virtuales</a:t>
            </a:r>
          </a:p>
          <a:p>
            <a:pPr lvl="1">
              <a:buSzPct val="75000"/>
              <a:buFont typeface="Wingdings" pitchFamily="2" charset="2"/>
              <a:buChar char="§"/>
            </a:pPr>
            <a:r>
              <a:rPr lang="es-ES" sz="3600" dirty="0"/>
              <a:t>Cortos </a:t>
            </a:r>
          </a:p>
          <a:p>
            <a:pPr lvl="1">
              <a:buSzPct val="75000"/>
              <a:buFont typeface="Wingdings" pitchFamily="2" charset="2"/>
              <a:buChar char="§"/>
            </a:pPr>
            <a:r>
              <a:rPr lang="es-ES" sz="3600" dirty="0"/>
              <a:t>Largos</a:t>
            </a:r>
          </a:p>
          <a:p>
            <a:pPr>
              <a:buSzPct val="75000"/>
              <a:buBlip>
                <a:blip r:embed="rId3"/>
              </a:buBlip>
            </a:pPr>
            <a:r>
              <a:rPr lang="es-ES" sz="3600" dirty="0" err="1"/>
              <a:t>Semipresenciales</a:t>
            </a:r>
            <a:r>
              <a:rPr lang="es-ES" sz="3600" dirty="0"/>
              <a:t> (b-</a:t>
            </a:r>
            <a:r>
              <a:rPr lang="es-ES" sz="3600" dirty="0" err="1"/>
              <a:t>learning</a:t>
            </a:r>
            <a:r>
              <a:rPr lang="es-ES" sz="3600" dirty="0"/>
              <a:t>)</a:t>
            </a:r>
          </a:p>
          <a:p>
            <a:pPr>
              <a:buSzPct val="75000"/>
              <a:buBlip>
                <a:blip r:embed="rId3"/>
              </a:buBlip>
            </a:pPr>
            <a:r>
              <a:rPr lang="es-ES" sz="3600" dirty="0"/>
              <a:t>Apoyo a la docencia presencial</a:t>
            </a:r>
          </a:p>
          <a:p>
            <a:pPr>
              <a:buSzPct val="75000"/>
              <a:buBlip>
                <a:blip r:embed="rId3"/>
              </a:buBlip>
            </a:pPr>
            <a:r>
              <a:rPr lang="es-ES" sz="3600" dirty="0"/>
              <a:t>Abiertos</a:t>
            </a:r>
          </a:p>
          <a:p>
            <a:pPr>
              <a:buSzPct val="75000"/>
              <a:buBlip>
                <a:blip r:embed="rId3"/>
              </a:buBlip>
            </a:pPr>
            <a:r>
              <a:rPr lang="es-ES" sz="3600" dirty="0"/>
              <a:t>Cursos Masivos Abiertos en Línea (MOOC) </a:t>
            </a:r>
          </a:p>
        </p:txBody>
      </p:sp>
      <p:sp>
        <p:nvSpPr>
          <p:cNvPr id="4" name="2 Marcador de contenido"/>
          <p:cNvSpPr txBox="1">
            <a:spLocks/>
          </p:cNvSpPr>
          <p:nvPr/>
        </p:nvSpPr>
        <p:spPr>
          <a:xfrm>
            <a:off x="7357120" y="2173740"/>
            <a:ext cx="2762269" cy="1714512"/>
          </a:xfrm>
          <a:prstGeom prst="rect">
            <a:avLst/>
          </a:prstGeom>
          <a:ln/>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92500" lnSpcReduction="10000"/>
          </a:bodyPr>
          <a:lstStyle/>
          <a:p>
            <a:pPr marL="342900" marR="0" lvl="0" indent="-342900" defTabSz="914400" rtl="0" eaLnBrk="1" fontAlgn="auto" latinLnBrk="0" hangingPunct="1">
              <a:lnSpc>
                <a:spcPct val="110000"/>
              </a:lnSpc>
              <a:spcBef>
                <a:spcPct val="20000"/>
              </a:spcBef>
              <a:spcAft>
                <a:spcPts val="0"/>
              </a:spcAft>
              <a:buClrTx/>
              <a:buSzTx/>
              <a:tabLst/>
              <a:defRPr/>
            </a:pPr>
            <a:r>
              <a:rPr kumimoji="0" lang="es-ES" sz="3200" b="0" i="0" u="none" strike="noStrike" kern="1200" cap="none" spc="0" normalizeH="0" baseline="0" noProof="0" dirty="0">
                <a:ln>
                  <a:noFill/>
                </a:ln>
                <a:solidFill>
                  <a:schemeClr val="tx1"/>
                </a:solidFill>
                <a:effectLst/>
                <a:uLnTx/>
                <a:uFillTx/>
                <a:latin typeface="+mn-lt"/>
                <a:ea typeface="+mn-ea"/>
                <a:cs typeface="+mn-cs"/>
              </a:rPr>
              <a:t>Dirigido</a:t>
            </a:r>
            <a:r>
              <a:rPr kumimoji="0" lang="es-ES" sz="3200" b="0" i="0" u="none" strike="noStrike" kern="1200" cap="none" spc="0" normalizeH="0" noProof="0" dirty="0">
                <a:ln>
                  <a:noFill/>
                </a:ln>
                <a:solidFill>
                  <a:schemeClr val="tx1"/>
                </a:solidFill>
                <a:effectLst/>
                <a:uLnTx/>
                <a:uFillTx/>
                <a:latin typeface="+mn-lt"/>
                <a:ea typeface="+mn-ea"/>
                <a:cs typeface="+mn-cs"/>
              </a:rPr>
              <a:t> a:</a:t>
            </a:r>
          </a:p>
          <a:p>
            <a:pPr marL="342900" marR="0" lvl="0" indent="-342900" defTabSz="914400" rtl="0" eaLnBrk="1" fontAlgn="auto" latinLnBrk="0" hangingPunct="1">
              <a:lnSpc>
                <a:spcPct val="110000"/>
              </a:lnSpc>
              <a:spcBef>
                <a:spcPct val="20000"/>
              </a:spcBef>
              <a:spcAft>
                <a:spcPts val="0"/>
              </a:spcAft>
              <a:buClr>
                <a:srgbClr val="006600"/>
              </a:buClr>
              <a:buSzTx/>
              <a:buFont typeface="Wingdings" pitchFamily="2" charset="2"/>
              <a:buChar char="§"/>
              <a:tabLst/>
              <a:defRPr/>
            </a:pPr>
            <a:r>
              <a:rPr kumimoji="0" lang="es-ES" sz="3200" b="0" i="0" u="none" strike="noStrike" kern="1200" cap="none" spc="0" normalizeH="0" baseline="0" noProof="0" dirty="0">
                <a:ln>
                  <a:noFill/>
                </a:ln>
                <a:solidFill>
                  <a:schemeClr val="tx1"/>
                </a:solidFill>
                <a:effectLst/>
                <a:uLnTx/>
                <a:uFillTx/>
                <a:latin typeface="+mn-lt"/>
                <a:ea typeface="+mn-ea"/>
                <a:cs typeface="+mn-cs"/>
              </a:rPr>
              <a:t>Pregrado</a:t>
            </a:r>
          </a:p>
          <a:p>
            <a:pPr marL="342900" marR="0" lvl="0" indent="-342900" defTabSz="914400" rtl="0" eaLnBrk="1" fontAlgn="auto" latinLnBrk="0" hangingPunct="1">
              <a:lnSpc>
                <a:spcPct val="110000"/>
              </a:lnSpc>
              <a:spcBef>
                <a:spcPct val="20000"/>
              </a:spcBef>
              <a:spcAft>
                <a:spcPts val="0"/>
              </a:spcAft>
              <a:buClr>
                <a:srgbClr val="006600"/>
              </a:buClr>
              <a:buSzTx/>
              <a:buFont typeface="Wingdings" pitchFamily="2" charset="2"/>
              <a:buChar char="§"/>
              <a:tabLst/>
              <a:defRPr/>
            </a:pPr>
            <a:r>
              <a:rPr lang="es-ES" sz="3200" dirty="0"/>
              <a:t>Postgrado</a:t>
            </a: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21"/>
          <p:cNvSpPr>
            <a:spLocks noChangeArrowheads="1"/>
          </p:cNvSpPr>
          <p:nvPr/>
        </p:nvSpPr>
        <p:spPr bwMode="auto">
          <a:xfrm>
            <a:off x="0" y="571528"/>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6" name="1 Título"/>
          <p:cNvSpPr>
            <a:spLocks noGrp="1"/>
          </p:cNvSpPr>
          <p:nvPr>
            <p:ph type="title"/>
          </p:nvPr>
        </p:nvSpPr>
        <p:spPr>
          <a:xfrm>
            <a:off x="1371605" y="428604"/>
            <a:ext cx="9286993" cy="1202485"/>
          </a:xfrm>
        </p:spPr>
        <p:txBody>
          <a:bodyPr/>
          <a:lstStyle/>
          <a:p>
            <a:r>
              <a:rPr lang="es-ES" b="1" dirty="0"/>
              <a:t>Aula Virtual: modalidades</a:t>
            </a:r>
          </a:p>
        </p:txBody>
      </p:sp>
    </p:spTree>
  </p:cSld>
  <p:clrMapOvr>
    <a:masterClrMapping/>
  </p:clrMapOvr>
  <p:transition spd="med" advTm="0">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1219200" y="274638"/>
            <a:ext cx="10972800" cy="1143000"/>
          </a:xfrm>
        </p:spPr>
        <p:txBody>
          <a:bodyPr/>
          <a:lstStyle/>
          <a:p>
            <a:r>
              <a:rPr lang="es-ES" dirty="0"/>
              <a:t>¿Qué es MOODLE?</a:t>
            </a:r>
          </a:p>
        </p:txBody>
      </p:sp>
      <p:sp>
        <p:nvSpPr>
          <p:cNvPr id="8" name="7 Rectángulo"/>
          <p:cNvSpPr/>
          <p:nvPr/>
        </p:nvSpPr>
        <p:spPr>
          <a:xfrm>
            <a:off x="1995454" y="2193384"/>
            <a:ext cx="5143536" cy="1569660"/>
          </a:xfrm>
          <a:prstGeom prst="rect">
            <a:avLst/>
          </a:prstGeom>
        </p:spPr>
        <p:txBody>
          <a:bodyPr wrap="square">
            <a:spAutoFit/>
          </a:bodyPr>
          <a:lstStyle/>
          <a:p>
            <a:r>
              <a:rPr lang="es-ES" sz="3200" b="1" i="1" dirty="0">
                <a:ln w="18000">
                  <a:solidFill>
                    <a:schemeClr val="accent2">
                      <a:satMod val="140000"/>
                    </a:schemeClr>
                  </a:solidFill>
                  <a:prstDash val="solid"/>
                  <a:miter lim="800000"/>
                </a:ln>
                <a:noFill/>
                <a:effectLst>
                  <a:outerShdw blurRad="25500" dist="23000" dir="7020000" algn="tl">
                    <a:srgbClr val="000000">
                      <a:alpha val="50000"/>
                    </a:srgbClr>
                  </a:outerShdw>
                </a:effectLst>
              </a:rPr>
              <a:t>Entorno Modular de Aprendizaje Dinámico Orientado a Objetos</a:t>
            </a:r>
            <a:endParaRPr lang="es-ES" sz="20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9" name="8 CuadroTexto"/>
          <p:cNvSpPr txBox="1"/>
          <p:nvPr/>
        </p:nvSpPr>
        <p:spPr>
          <a:xfrm>
            <a:off x="2857478" y="5675331"/>
            <a:ext cx="5743047" cy="461665"/>
          </a:xfrm>
          <a:prstGeom prst="rect">
            <a:avLst/>
          </a:prstGeom>
          <a:noFill/>
        </p:spPr>
        <p:txBody>
          <a:bodyPr wrap="none" rtlCol="0">
            <a:spAutoFit/>
          </a:bodyPr>
          <a:lstStyle/>
          <a:p>
            <a:r>
              <a:rPr lang="es-ES" sz="2400" b="1" dirty="0"/>
              <a:t>Enfoque pedagógico: </a:t>
            </a:r>
            <a:r>
              <a:rPr lang="es-ES" sz="2400" dirty="0"/>
              <a:t>constructivismo social </a:t>
            </a:r>
            <a:endParaRPr lang="es-ES" sz="2400" b="1" dirty="0"/>
          </a:p>
        </p:txBody>
      </p:sp>
      <p:sp>
        <p:nvSpPr>
          <p:cNvPr id="10" name="9 CuadroTexto"/>
          <p:cNvSpPr txBox="1"/>
          <p:nvPr/>
        </p:nvSpPr>
        <p:spPr>
          <a:xfrm>
            <a:off x="664603" y="4916495"/>
            <a:ext cx="9906069" cy="46166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s-ES" sz="2400" dirty="0"/>
              <a:t>Sistema de Gestión del Aprendizaje (</a:t>
            </a:r>
            <a:r>
              <a:rPr lang="es-ES" sz="2400" i="1" dirty="0"/>
              <a:t>LMS</a:t>
            </a:r>
            <a:r>
              <a:rPr lang="es-ES" sz="2400" dirty="0"/>
              <a:t>) o Sistema de Gestión de Cursos </a:t>
            </a:r>
          </a:p>
        </p:txBody>
      </p:sp>
      <p:sp>
        <p:nvSpPr>
          <p:cNvPr id="11" name="Text Box 5"/>
          <p:cNvSpPr txBox="1">
            <a:spLocks noChangeArrowheads="1"/>
          </p:cNvSpPr>
          <p:nvPr/>
        </p:nvSpPr>
        <p:spPr bwMode="auto">
          <a:xfrm>
            <a:off x="7138990" y="1828238"/>
            <a:ext cx="4241800" cy="2677656"/>
          </a:xfrm>
          <a:prstGeom prst="rect">
            <a:avLst/>
          </a:prstGeom>
          <a:noFill/>
          <a:ln w="9525">
            <a:noFill/>
            <a:miter lim="800000"/>
            <a:headEnd/>
            <a:tailEnd/>
          </a:ln>
        </p:spPr>
        <p:txBody>
          <a:bodyPr wrap="square">
            <a:spAutoFit/>
          </a:bodyPr>
          <a:lstStyle/>
          <a:p>
            <a:r>
              <a:rPr lang="en-US" sz="2800" b="1" dirty="0">
                <a:solidFill>
                  <a:srgbClr val="FF9933"/>
                </a:solidFill>
              </a:rPr>
              <a:t>M </a:t>
            </a:r>
            <a:r>
              <a:rPr lang="en-US" sz="2800" dirty="0"/>
              <a:t>o d u l a r</a:t>
            </a:r>
          </a:p>
          <a:p>
            <a:r>
              <a:rPr lang="en-US" sz="2800" b="1" dirty="0">
                <a:solidFill>
                  <a:srgbClr val="FF9933"/>
                </a:solidFill>
              </a:rPr>
              <a:t>O </a:t>
            </a:r>
            <a:r>
              <a:rPr lang="en-US" sz="2800" dirty="0"/>
              <a:t>b j e c t</a:t>
            </a:r>
            <a:r>
              <a:rPr lang="en-US" sz="2800" b="1" dirty="0"/>
              <a:t> </a:t>
            </a:r>
          </a:p>
          <a:p>
            <a:r>
              <a:rPr lang="en-US" sz="2800" b="1" dirty="0">
                <a:solidFill>
                  <a:srgbClr val="FF9933"/>
                </a:solidFill>
              </a:rPr>
              <a:t>O </a:t>
            </a:r>
            <a:r>
              <a:rPr lang="en-US" sz="2800" dirty="0"/>
              <a:t>r </a:t>
            </a:r>
            <a:r>
              <a:rPr lang="en-US" sz="2800" dirty="0" err="1"/>
              <a:t>i</a:t>
            </a:r>
            <a:r>
              <a:rPr lang="en-US" sz="2800" dirty="0"/>
              <a:t> e n t e d</a:t>
            </a:r>
          </a:p>
          <a:p>
            <a:r>
              <a:rPr lang="en-US" sz="2800" b="1" dirty="0">
                <a:solidFill>
                  <a:srgbClr val="FF9933"/>
                </a:solidFill>
              </a:rPr>
              <a:t>D </a:t>
            </a:r>
            <a:r>
              <a:rPr lang="en-US" sz="2800" dirty="0"/>
              <a:t>y n a m </a:t>
            </a:r>
            <a:r>
              <a:rPr lang="en-US" sz="2800" dirty="0" err="1"/>
              <a:t>i</a:t>
            </a:r>
            <a:r>
              <a:rPr lang="en-US" sz="2800" dirty="0"/>
              <a:t> c</a:t>
            </a:r>
          </a:p>
          <a:p>
            <a:r>
              <a:rPr lang="en-US" sz="2800" b="1" dirty="0">
                <a:solidFill>
                  <a:srgbClr val="FF9933"/>
                </a:solidFill>
              </a:rPr>
              <a:t>L </a:t>
            </a:r>
            <a:r>
              <a:rPr lang="en-US" sz="2800" dirty="0"/>
              <a:t>e a r n </a:t>
            </a:r>
            <a:r>
              <a:rPr lang="en-US" sz="2800" dirty="0" err="1"/>
              <a:t>i</a:t>
            </a:r>
            <a:r>
              <a:rPr lang="en-US" sz="2800" dirty="0"/>
              <a:t> n g</a:t>
            </a:r>
          </a:p>
          <a:p>
            <a:r>
              <a:rPr lang="en-US" sz="2800" b="1" dirty="0">
                <a:solidFill>
                  <a:srgbClr val="FF9933"/>
                </a:solidFill>
              </a:rPr>
              <a:t>E </a:t>
            </a:r>
            <a:r>
              <a:rPr lang="en-US" sz="2800" dirty="0"/>
              <a:t>n v </a:t>
            </a:r>
            <a:r>
              <a:rPr lang="en-US" sz="2800" dirty="0" err="1"/>
              <a:t>i</a:t>
            </a:r>
            <a:r>
              <a:rPr lang="en-US" sz="2800" dirty="0"/>
              <a:t> r o n m e n t</a:t>
            </a:r>
            <a:endParaRPr lang="en-US" sz="2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body" sz="half" idx="4294967295"/>
          </p:nvPr>
        </p:nvSpPr>
        <p:spPr>
          <a:xfrm>
            <a:off x="3222162" y="2111363"/>
            <a:ext cx="5851500" cy="547432"/>
          </a:xfrm>
        </p:spPr>
        <p:txBody>
          <a:bodyPr>
            <a:noAutofit/>
          </a:bodyPr>
          <a:lstStyle/>
          <a:p>
            <a:pPr algn="ctr" eaLnBrk="1" hangingPunct="1">
              <a:buFontTx/>
              <a:buNone/>
            </a:pPr>
            <a:r>
              <a:rPr lang="es-ES" altLang="zh-CN" sz="3200" b="1" dirty="0">
                <a:solidFill>
                  <a:schemeClr val="tx1">
                    <a:lumMod val="85000"/>
                    <a:lumOff val="15000"/>
                  </a:schemeClr>
                </a:solidFill>
                <a:latin typeface="Arial" panose="020B0604020202020204" pitchFamily="34" charset="0"/>
                <a:ea typeface="宋体" pitchFamily="2" charset="-122"/>
                <a:cs typeface="Arial" panose="020B0604020202020204" pitchFamily="34" charset="0"/>
              </a:rPr>
              <a:t>Recomendaciones generales</a:t>
            </a:r>
          </a:p>
        </p:txBody>
      </p:sp>
    </p:spTree>
    <p:extLst>
      <p:ext uri="{BB962C8B-B14F-4D97-AF65-F5344CB8AC3E}">
        <p14:creationId xmlns:p14="http://schemas.microsoft.com/office/powerpoint/2010/main" val="1182570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4294967295"/>
          </p:nvPr>
        </p:nvSpPr>
        <p:spPr>
          <a:xfrm>
            <a:off x="447675" y="1265237"/>
            <a:ext cx="11015003" cy="5257800"/>
          </a:xfrm>
        </p:spPr>
        <p:txBody>
          <a:bodyPr>
            <a:normAutofit/>
          </a:bodyPr>
          <a:lstStyle/>
          <a:p>
            <a:pPr marL="855662" indent="-457200" algn="just">
              <a:lnSpc>
                <a:spcPct val="105000"/>
              </a:lnSpc>
              <a:buFont typeface="Wingdings" panose="05000000000000000000" pitchFamily="2" charset="2"/>
              <a:buChar char="ü"/>
            </a:pPr>
            <a:r>
              <a:rPr lang="es-ES" altLang="zh-CN" dirty="0">
                <a:latin typeface="Arial" panose="020B0604020202020204" pitchFamily="34" charset="0"/>
                <a:ea typeface="宋体" pitchFamily="2" charset="-122"/>
                <a:cs typeface="Arial" panose="020B0604020202020204" pitchFamily="34" charset="0"/>
              </a:rPr>
              <a:t>Sea MUY CUIDADOSO en la selección de los documentos y recursos </a:t>
            </a:r>
          </a:p>
          <a:p>
            <a:pPr marL="855662" indent="-457200" algn="just">
              <a:lnSpc>
                <a:spcPct val="105000"/>
              </a:lnSpc>
              <a:buFont typeface="Wingdings" panose="05000000000000000000" pitchFamily="2" charset="2"/>
              <a:buChar char="ü"/>
            </a:pPr>
            <a:r>
              <a:rPr lang="es-ES" altLang="zh-CN" dirty="0">
                <a:latin typeface="Arial" panose="020B0604020202020204" pitchFamily="34" charset="0"/>
                <a:ea typeface="宋体" pitchFamily="2" charset="-122"/>
                <a:cs typeface="Arial" panose="020B0604020202020204" pitchFamily="34" charset="0"/>
              </a:rPr>
              <a:t>Considere el contenido, la ortografía, redacción y presentación, recuerde que esos recursos son el reflejo de su trabajo y quedan registrados o almacenados en el sistema, disponible para estudiantes y profesores </a:t>
            </a:r>
          </a:p>
          <a:p>
            <a:pPr marL="855662" indent="-457200" algn="just">
              <a:lnSpc>
                <a:spcPct val="105000"/>
              </a:lnSpc>
              <a:buFont typeface="Wingdings" panose="05000000000000000000" pitchFamily="2" charset="2"/>
              <a:buChar char="ü"/>
            </a:pPr>
            <a:r>
              <a:rPr lang="es-ES" altLang="zh-CN" dirty="0">
                <a:latin typeface="Arial" panose="020B0604020202020204" pitchFamily="34" charset="0"/>
                <a:ea typeface="宋体" pitchFamily="2" charset="-122"/>
                <a:cs typeface="Arial" panose="020B0604020202020204" pitchFamily="34" charset="0"/>
              </a:rPr>
              <a:t>Cada “participante”, debe defender el uso correcto del lenguaje, la expresión escrita y conceptos de la ciencia específica </a:t>
            </a:r>
          </a:p>
          <a:p>
            <a:pPr marL="855662" indent="-457200" algn="just">
              <a:lnSpc>
                <a:spcPct val="105000"/>
              </a:lnSpc>
              <a:buFont typeface="Wingdings" panose="05000000000000000000" pitchFamily="2" charset="2"/>
              <a:buChar char="ü"/>
            </a:pPr>
            <a:r>
              <a:rPr lang="es-ES" altLang="zh-CN" dirty="0">
                <a:latin typeface="Arial" panose="020B0604020202020204" pitchFamily="34" charset="0"/>
                <a:ea typeface="宋体" pitchFamily="2" charset="-122"/>
                <a:cs typeface="Arial" panose="020B0604020202020204" pitchFamily="34" charset="0"/>
              </a:rPr>
              <a:t>Educar en el respeto y la cultura de “revisar lo que escriben”</a:t>
            </a:r>
          </a:p>
        </p:txBody>
      </p:sp>
      <p:sp>
        <p:nvSpPr>
          <p:cNvPr id="28676" name="Rectangle 2"/>
          <p:cNvSpPr>
            <a:spLocks noGrp="1" noChangeArrowheads="1"/>
          </p:cNvSpPr>
          <p:nvPr>
            <p:ph type="title" idx="4294967295"/>
          </p:nvPr>
        </p:nvSpPr>
        <p:spPr>
          <a:xfrm>
            <a:off x="447675" y="-184150"/>
            <a:ext cx="10058400" cy="1449387"/>
          </a:xfrm>
        </p:spPr>
        <p:txBody>
          <a:bodyPr>
            <a:normAutofit/>
          </a:bodyPr>
          <a:lstStyle/>
          <a:p>
            <a:pPr eaLnBrk="1" hangingPunct="1"/>
            <a:r>
              <a:rPr lang="es-ES" altLang="zh-CN" sz="3200" dirty="0">
                <a:latin typeface="Arial" panose="020B0604020202020204" pitchFamily="34" charset="0"/>
                <a:ea typeface="宋体" pitchFamily="2" charset="-122"/>
                <a:cs typeface="Arial" panose="020B0604020202020204" pitchFamily="34" charset="0"/>
              </a:rPr>
              <a:t>1. Calidad y rigor científico</a:t>
            </a:r>
          </a:p>
        </p:txBody>
      </p:sp>
    </p:spTree>
    <p:extLst>
      <p:ext uri="{BB962C8B-B14F-4D97-AF65-F5344CB8AC3E}">
        <p14:creationId xmlns:p14="http://schemas.microsoft.com/office/powerpoint/2010/main" val="3041366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4294967295"/>
          </p:nvPr>
        </p:nvSpPr>
        <p:spPr>
          <a:xfrm>
            <a:off x="676274" y="1351328"/>
            <a:ext cx="11196857" cy="5133878"/>
          </a:xfrm>
        </p:spPr>
        <p:txBody>
          <a:bodyPr>
            <a:normAutofit/>
          </a:bodyPr>
          <a:lstStyle/>
          <a:p>
            <a:pPr>
              <a:lnSpc>
                <a:spcPct val="115000"/>
              </a:lnSpc>
              <a:buFont typeface="Wingdings" panose="05000000000000000000" pitchFamily="2" charset="2"/>
              <a:buChar char="ü"/>
            </a:pPr>
            <a:r>
              <a:rPr lang="es-ES" altLang="zh-CN" dirty="0">
                <a:latin typeface="Arial" panose="020B0604020202020204" pitchFamily="34" charset="0"/>
                <a:ea typeface="宋体" pitchFamily="2" charset="-122"/>
                <a:cs typeface="Arial" panose="020B0604020202020204" pitchFamily="34" charset="0"/>
              </a:rPr>
              <a:t> No sólo en sus datos personales (perfiles), sino también en el nivel de conocimientos que poseen, resulta conveniente realizar un diagnóstico inicial o determinación del nivel de entrada </a:t>
            </a:r>
          </a:p>
          <a:p>
            <a:pPr>
              <a:lnSpc>
                <a:spcPct val="115000"/>
              </a:lnSpc>
              <a:buFont typeface="Wingdings" panose="05000000000000000000" pitchFamily="2" charset="2"/>
              <a:buChar char="ü"/>
            </a:pPr>
            <a:r>
              <a:rPr lang="es-ES" altLang="zh-CN" dirty="0">
                <a:latin typeface="Arial" panose="020B0604020202020204" pitchFamily="34" charset="0"/>
                <a:ea typeface="宋体" pitchFamily="2" charset="-122"/>
                <a:cs typeface="Arial" panose="020B0604020202020204" pitchFamily="34" charset="0"/>
              </a:rPr>
              <a:t> Verificación de documentos legales</a:t>
            </a:r>
          </a:p>
          <a:p>
            <a:pPr>
              <a:lnSpc>
                <a:spcPct val="115000"/>
              </a:lnSpc>
              <a:buFont typeface="Wingdings" panose="05000000000000000000" pitchFamily="2" charset="2"/>
              <a:buChar char="ü"/>
            </a:pPr>
            <a:r>
              <a:rPr lang="es-ES" altLang="zh-CN" dirty="0">
                <a:latin typeface="Arial" panose="020B0604020202020204" pitchFamily="34" charset="0"/>
                <a:ea typeface="宋体" pitchFamily="2" charset="-122"/>
                <a:cs typeface="Arial" panose="020B0604020202020204" pitchFamily="34" charset="0"/>
              </a:rPr>
              <a:t> Podrá realizar un foro de presentación o intercambios de mensajes </a:t>
            </a:r>
          </a:p>
          <a:p>
            <a:pPr>
              <a:lnSpc>
                <a:spcPct val="115000"/>
              </a:lnSpc>
              <a:buFont typeface="Wingdings" panose="05000000000000000000" pitchFamily="2" charset="2"/>
              <a:buChar char="ü"/>
            </a:pPr>
            <a:r>
              <a:rPr lang="es-ES" altLang="zh-CN" dirty="0">
                <a:latin typeface="Arial" panose="020B0604020202020204" pitchFamily="34" charset="0"/>
                <a:ea typeface="宋体" pitchFamily="2" charset="-122"/>
                <a:cs typeface="Arial" panose="020B0604020202020204" pitchFamily="34" charset="0"/>
              </a:rPr>
              <a:t> El trabajo de seguimiento de cada uno le permitirá ir identificándolos mejor y de acuerdo con ello atender sus diferencias individuales en el proceso</a:t>
            </a:r>
          </a:p>
        </p:txBody>
      </p:sp>
      <p:sp>
        <p:nvSpPr>
          <p:cNvPr id="29699" name="Rectangle 2"/>
          <p:cNvSpPr>
            <a:spLocks noGrp="1" noChangeArrowheads="1"/>
          </p:cNvSpPr>
          <p:nvPr>
            <p:ph type="title" idx="4294967295"/>
          </p:nvPr>
        </p:nvSpPr>
        <p:spPr>
          <a:xfrm>
            <a:off x="676275" y="0"/>
            <a:ext cx="10058400" cy="1449387"/>
          </a:xfrm>
        </p:spPr>
        <p:txBody>
          <a:bodyPr>
            <a:normAutofit/>
          </a:bodyPr>
          <a:lstStyle/>
          <a:p>
            <a:pPr eaLnBrk="1" hangingPunct="1"/>
            <a:r>
              <a:rPr lang="es-ES" altLang="zh-CN" sz="3200" dirty="0">
                <a:latin typeface="Arial" panose="020B0604020202020204" pitchFamily="34" charset="0"/>
                <a:ea typeface="宋体" pitchFamily="2" charset="-122"/>
                <a:cs typeface="Arial" panose="020B0604020202020204" pitchFamily="34" charset="0"/>
              </a:rPr>
              <a:t>2. Conozca a sus estudiantes </a:t>
            </a:r>
          </a:p>
        </p:txBody>
      </p:sp>
    </p:spTree>
    <p:extLst>
      <p:ext uri="{BB962C8B-B14F-4D97-AF65-F5344CB8AC3E}">
        <p14:creationId xmlns:p14="http://schemas.microsoft.com/office/powerpoint/2010/main" val="3217527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806FA6B-A4DF-4862-B599-2379F1A729EE}"/>
              </a:ext>
            </a:extLst>
          </p:cNvPr>
          <p:cNvSpPr/>
          <p:nvPr/>
        </p:nvSpPr>
        <p:spPr>
          <a:xfrm>
            <a:off x="267884" y="531924"/>
            <a:ext cx="4144084" cy="610488"/>
          </a:xfrm>
          <a:prstGeom prst="rect">
            <a:avLst/>
          </a:prstGeom>
        </p:spPr>
        <p:txBody>
          <a:bodyPr wrap="none">
            <a:spAutoFit/>
          </a:bodyPr>
          <a:lstStyle/>
          <a:p>
            <a:pPr algn="ctr">
              <a:lnSpc>
                <a:spcPct val="115000"/>
              </a:lnSpc>
              <a:spcAft>
                <a:spcPts val="1000"/>
              </a:spcAft>
            </a:pPr>
            <a:r>
              <a:rPr lang="es-ES_tradnl" sz="3200" b="1" dirty="0">
                <a:latin typeface="Arial" panose="020B0604020202020204" pitchFamily="34" charset="0"/>
                <a:ea typeface="Calibri" panose="020F0502020204030204" pitchFamily="34" charset="0"/>
                <a:cs typeface="Arial" panose="020B0604020202020204" pitchFamily="34" charset="0"/>
              </a:rPr>
              <a:t>Los roles en Moodle</a:t>
            </a:r>
            <a:endParaRPr lang="es-ES" sz="32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Rectángulo 2">
            <a:extLst>
              <a:ext uri="{FF2B5EF4-FFF2-40B4-BE49-F238E27FC236}">
                <a16:creationId xmlns:a16="http://schemas.microsoft.com/office/drawing/2014/main" id="{4DFEE5E1-499D-46F1-8F10-A8FA711F87DD}"/>
              </a:ext>
            </a:extLst>
          </p:cNvPr>
          <p:cNvSpPr/>
          <p:nvPr/>
        </p:nvSpPr>
        <p:spPr>
          <a:xfrm>
            <a:off x="403338" y="1330209"/>
            <a:ext cx="10752342" cy="4766369"/>
          </a:xfrm>
          <a:prstGeom prst="rect">
            <a:avLst/>
          </a:prstGeom>
        </p:spPr>
        <p:txBody>
          <a:bodyPr wrap="square">
            <a:spAutoFit/>
          </a:bodyPr>
          <a:lstStyle/>
          <a:p>
            <a:pPr marL="457200" indent="-457200">
              <a:lnSpc>
                <a:spcPct val="115000"/>
              </a:lnSpc>
              <a:spcAft>
                <a:spcPts val="1000"/>
              </a:spcAft>
              <a:buFont typeface="Wingdings" panose="05000000000000000000" pitchFamily="2" charset="2"/>
              <a:buChar char="ü"/>
            </a:pPr>
            <a:r>
              <a:rPr lang="es-ES" sz="2800" dirty="0">
                <a:latin typeface="Arial" panose="020B0604020202020204" pitchFamily="34" charset="0"/>
                <a:ea typeface="Calibri" panose="020F0502020204030204" pitchFamily="34" charset="0"/>
                <a:cs typeface="Arial" panose="020B0604020202020204" pitchFamily="34" charset="0"/>
              </a:rPr>
              <a:t>El rol es una colección de permisos definidas para los usuarios en contextos específicos (entorno virtual, foro, wiki…). </a:t>
            </a:r>
          </a:p>
          <a:p>
            <a:pPr marL="457200" indent="-457200">
              <a:lnSpc>
                <a:spcPct val="115000"/>
              </a:lnSpc>
              <a:spcAft>
                <a:spcPts val="1000"/>
              </a:spcAft>
              <a:buFont typeface="Wingdings" panose="05000000000000000000" pitchFamily="2" charset="2"/>
              <a:buChar char="ü"/>
            </a:pPr>
            <a:r>
              <a:rPr lang="es-ES" sz="2800" dirty="0">
                <a:latin typeface="Arial" panose="020B0604020202020204" pitchFamily="34" charset="0"/>
                <a:ea typeface="Calibri" panose="020F0502020204030204" pitchFamily="34" charset="0"/>
                <a:cs typeface="Arial" panose="020B0604020202020204" pitchFamily="34" charset="0"/>
              </a:rPr>
              <a:t>La combinación de roles y contextos definen la posibilidad de que un usuario pueda hacer algo en una página. Por ejemplo: usted es estudiantes en este curso y profesor en el que va a diseñar. </a:t>
            </a:r>
          </a:p>
          <a:p>
            <a:pPr marL="457200" indent="-457200">
              <a:lnSpc>
                <a:spcPct val="115000"/>
              </a:lnSpc>
              <a:spcAft>
                <a:spcPts val="1000"/>
              </a:spcAft>
              <a:buFont typeface="Wingdings" panose="05000000000000000000" pitchFamily="2" charset="2"/>
              <a:buChar char="ü"/>
            </a:pPr>
            <a:r>
              <a:rPr lang="es-ES" sz="2800" dirty="0">
                <a:latin typeface="Arial" panose="020B0604020202020204" pitchFamily="34" charset="0"/>
                <a:ea typeface="Calibri" panose="020F0502020204030204" pitchFamily="34" charset="0"/>
                <a:cs typeface="Arial" panose="020B0604020202020204" pitchFamily="34" charset="0"/>
              </a:rPr>
              <a:t>Cuando observe ambos entornos notará las diferencias, fundamentalmente en la edición y en el bloque Administración del curso.</a:t>
            </a:r>
          </a:p>
        </p:txBody>
      </p:sp>
    </p:spTree>
    <p:extLst>
      <p:ext uri="{BB962C8B-B14F-4D97-AF65-F5344CB8AC3E}">
        <p14:creationId xmlns:p14="http://schemas.microsoft.com/office/powerpoint/2010/main" val="3309724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E594074-F137-43F6-A79D-7FA6CF22CF40}"/>
              </a:ext>
            </a:extLst>
          </p:cNvPr>
          <p:cNvSpPr/>
          <p:nvPr/>
        </p:nvSpPr>
        <p:spPr>
          <a:xfrm>
            <a:off x="486930" y="1440474"/>
            <a:ext cx="11160429" cy="4476034"/>
          </a:xfrm>
          <a:prstGeom prst="rect">
            <a:avLst/>
          </a:prstGeom>
        </p:spPr>
        <p:txBody>
          <a:bodyPr wrap="square">
            <a:spAutoFit/>
          </a:bodyPr>
          <a:lstStyle/>
          <a:p>
            <a:pPr marL="342900" lvl="0" indent="-342900" algn="just">
              <a:lnSpc>
                <a:spcPct val="115000"/>
              </a:lnSpc>
              <a:spcAft>
                <a:spcPts val="1800"/>
              </a:spcAft>
              <a:buFont typeface="Symbol" panose="05050102010706020507" pitchFamily="18" charset="2"/>
              <a:buChar char=""/>
            </a:pPr>
            <a:r>
              <a:rPr lang="es-ES" sz="2800" b="1" dirty="0">
                <a:latin typeface="Arial" panose="020B0604020202020204" pitchFamily="34" charset="0"/>
                <a:ea typeface="Calibri" panose="020F0502020204030204" pitchFamily="34" charset="0"/>
                <a:cs typeface="Arial" panose="020B0604020202020204" pitchFamily="34" charset="0"/>
              </a:rPr>
              <a:t>Usuario autenticado</a:t>
            </a:r>
            <a:r>
              <a:rPr lang="es-ES" sz="2800" dirty="0">
                <a:latin typeface="Arial" panose="020B0604020202020204" pitchFamily="34" charset="0"/>
                <a:ea typeface="Calibri" panose="020F0502020204030204" pitchFamily="34" charset="0"/>
                <a:cs typeface="Arial" panose="020B0604020202020204" pitchFamily="34" charset="0"/>
              </a:rPr>
              <a:t>: usuario que entró a la plataforma con su nombre y contraseña, pero no puede acceder a ningún entorno virtual, a menos que esté abierto o tenga un rol en dicho EVEA</a:t>
            </a:r>
          </a:p>
          <a:p>
            <a:pPr marL="342900" lvl="0" indent="-342900" algn="just">
              <a:lnSpc>
                <a:spcPct val="115000"/>
              </a:lnSpc>
              <a:spcAft>
                <a:spcPts val="1800"/>
              </a:spcAft>
              <a:buFont typeface="Symbol" panose="05050102010706020507" pitchFamily="18" charset="2"/>
              <a:buChar char=""/>
            </a:pPr>
            <a:r>
              <a:rPr lang="es-ES" sz="2800" b="1" dirty="0">
                <a:latin typeface="Arial" panose="020B0604020202020204" pitchFamily="34" charset="0"/>
                <a:ea typeface="Calibri" panose="020F0502020204030204" pitchFamily="34" charset="0"/>
                <a:cs typeface="Arial" panose="020B0604020202020204" pitchFamily="34" charset="0"/>
              </a:rPr>
              <a:t>Invitado</a:t>
            </a:r>
            <a:r>
              <a:rPr lang="es-ES" sz="2800" dirty="0">
                <a:latin typeface="Arial" panose="020B0604020202020204" pitchFamily="34" charset="0"/>
                <a:ea typeface="Calibri" panose="020F0502020204030204" pitchFamily="34" charset="0"/>
                <a:cs typeface="Arial" panose="020B0604020202020204" pitchFamily="34" charset="0"/>
              </a:rPr>
              <a:t>: algunos cursos permiten que usuarios que no estén matriculados accedan a sus contenidos, pero no pueden participar en las actividades ni modificar nada </a:t>
            </a:r>
          </a:p>
          <a:p>
            <a:pPr marL="342900" lvl="0" indent="-342900" algn="just">
              <a:lnSpc>
                <a:spcPct val="115000"/>
              </a:lnSpc>
              <a:spcAft>
                <a:spcPts val="1800"/>
              </a:spcAft>
              <a:buFont typeface="Symbol" panose="05050102010706020507" pitchFamily="18" charset="2"/>
              <a:buChar char=""/>
            </a:pPr>
            <a:r>
              <a:rPr lang="es-ES" sz="2800" b="1" dirty="0">
                <a:latin typeface="Arial" panose="020B0604020202020204" pitchFamily="34" charset="0"/>
                <a:ea typeface="Calibri" panose="020F0502020204030204" pitchFamily="34" charset="0"/>
                <a:cs typeface="Arial" panose="020B0604020202020204" pitchFamily="34" charset="0"/>
              </a:rPr>
              <a:t>Estudiante</a:t>
            </a:r>
            <a:r>
              <a:rPr lang="es-ES" sz="2800" dirty="0">
                <a:latin typeface="Arial" panose="020B0604020202020204" pitchFamily="34" charset="0"/>
                <a:ea typeface="Calibri" panose="020F0502020204030204" pitchFamily="34" charset="0"/>
                <a:cs typeface="Arial" panose="020B0604020202020204" pitchFamily="34" charset="0"/>
              </a:rPr>
              <a:t>: si un usuario tiene este rol en un curso puede acceder al entorno virtual, descargar los recursos y realizar las actividades</a:t>
            </a:r>
          </a:p>
        </p:txBody>
      </p:sp>
      <p:sp>
        <p:nvSpPr>
          <p:cNvPr id="3" name="Rectángulo 2">
            <a:extLst>
              <a:ext uri="{FF2B5EF4-FFF2-40B4-BE49-F238E27FC236}">
                <a16:creationId xmlns:a16="http://schemas.microsoft.com/office/drawing/2014/main" id="{6E8ACDDC-BE3A-48DD-A11C-4721613226BE}"/>
              </a:ext>
            </a:extLst>
          </p:cNvPr>
          <p:cNvSpPr/>
          <p:nvPr/>
        </p:nvSpPr>
        <p:spPr>
          <a:xfrm>
            <a:off x="105037" y="331004"/>
            <a:ext cx="12086963" cy="610488"/>
          </a:xfrm>
          <a:prstGeom prst="rect">
            <a:avLst/>
          </a:prstGeom>
        </p:spPr>
        <p:txBody>
          <a:bodyPr wrap="none">
            <a:spAutoFit/>
          </a:bodyPr>
          <a:lstStyle/>
          <a:p>
            <a:pPr>
              <a:lnSpc>
                <a:spcPct val="115000"/>
              </a:lnSpc>
              <a:spcAft>
                <a:spcPts val="1000"/>
              </a:spcAft>
            </a:pPr>
            <a:r>
              <a:rPr lang="es-ES" sz="3200" b="1" dirty="0">
                <a:latin typeface="Arial" panose="020B0604020202020204" pitchFamily="34" charset="0"/>
                <a:ea typeface="Calibri" panose="020F0502020204030204" pitchFamily="34" charset="0"/>
                <a:cs typeface="Arial" panose="020B0604020202020204" pitchFamily="34" charset="0"/>
              </a:rPr>
              <a:t>En un entorno virtual se pueden asignar los siguientes roles:</a:t>
            </a:r>
          </a:p>
        </p:txBody>
      </p:sp>
    </p:spTree>
    <p:extLst>
      <p:ext uri="{BB962C8B-B14F-4D97-AF65-F5344CB8AC3E}">
        <p14:creationId xmlns:p14="http://schemas.microsoft.com/office/powerpoint/2010/main" val="2274902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E594074-F137-43F6-A79D-7FA6CF22CF40}"/>
              </a:ext>
            </a:extLst>
          </p:cNvPr>
          <p:cNvSpPr/>
          <p:nvPr/>
        </p:nvSpPr>
        <p:spPr>
          <a:xfrm>
            <a:off x="215705" y="332286"/>
            <a:ext cx="11760590" cy="6193427"/>
          </a:xfrm>
          <a:prstGeom prst="rect">
            <a:avLst/>
          </a:prstGeom>
        </p:spPr>
        <p:txBody>
          <a:bodyPr wrap="square">
            <a:spAutoFit/>
          </a:bodyPr>
          <a:lstStyle/>
          <a:p>
            <a:pPr marL="342900" lvl="0" indent="-342900" algn="just">
              <a:lnSpc>
                <a:spcPct val="115000"/>
              </a:lnSpc>
              <a:spcAft>
                <a:spcPts val="1800"/>
              </a:spcAft>
              <a:buFont typeface="Symbol" panose="05050102010706020507" pitchFamily="18" charset="2"/>
              <a:buChar char=""/>
            </a:pPr>
            <a:r>
              <a:rPr lang="es-ES" sz="2800" b="1" dirty="0">
                <a:latin typeface="Arial" panose="020B0604020202020204" pitchFamily="34" charset="0"/>
                <a:ea typeface="Calibri" panose="020F0502020204030204" pitchFamily="34" charset="0"/>
                <a:cs typeface="Arial" panose="020B0604020202020204" pitchFamily="34" charset="0"/>
              </a:rPr>
              <a:t>Profesor sin permiso de edición</a:t>
            </a:r>
            <a:r>
              <a:rPr lang="es-ES" sz="2800" dirty="0">
                <a:latin typeface="Arial" panose="020B0604020202020204" pitchFamily="34" charset="0"/>
                <a:ea typeface="Calibri" panose="020F0502020204030204" pitchFamily="34" charset="0"/>
                <a:cs typeface="Arial" panose="020B0604020202020204" pitchFamily="34" charset="0"/>
              </a:rPr>
              <a:t>: además de los privilegios anteriores, puede calificar y dar seguimiento y retroalimentación a los estudiantes. No tiene permiso para modificar los recursos ni configurar las actividades. Este rol se asigna a los tutores que no participan en el diseño y montaje del curso ni en la elaboración de contenidos  </a:t>
            </a:r>
          </a:p>
          <a:p>
            <a:pPr marL="342900" lvl="0" indent="-342900" algn="just">
              <a:lnSpc>
                <a:spcPct val="115000"/>
              </a:lnSpc>
              <a:spcAft>
                <a:spcPts val="1800"/>
              </a:spcAft>
              <a:buFont typeface="Symbol" panose="05050102010706020507" pitchFamily="18" charset="2"/>
              <a:buChar char=""/>
            </a:pPr>
            <a:r>
              <a:rPr lang="es-ES" sz="2800" b="1" dirty="0">
                <a:latin typeface="Arial" panose="020B0604020202020204" pitchFamily="34" charset="0"/>
                <a:ea typeface="Calibri" panose="020F0502020204030204" pitchFamily="34" charset="0"/>
                <a:cs typeface="Arial" panose="020B0604020202020204" pitchFamily="34" charset="0"/>
              </a:rPr>
              <a:t>Profesor</a:t>
            </a:r>
            <a:r>
              <a:rPr lang="es-ES" sz="2800" dirty="0">
                <a:latin typeface="Arial" panose="020B0604020202020204" pitchFamily="34" charset="0"/>
                <a:ea typeface="Calibri" panose="020F0502020204030204" pitchFamily="34" charset="0"/>
                <a:cs typeface="Arial" panose="020B0604020202020204" pitchFamily="34" charset="0"/>
              </a:rPr>
              <a:t>: tiene todos los permisos para modificar el curso. Incorpora recursos y actividades, gestiona calificaciones, etc.</a:t>
            </a:r>
          </a:p>
          <a:p>
            <a:pPr marL="342900" lvl="0" indent="-342900" algn="just">
              <a:lnSpc>
                <a:spcPct val="115000"/>
              </a:lnSpc>
              <a:spcAft>
                <a:spcPts val="1800"/>
              </a:spcAft>
              <a:buFont typeface="Symbol" panose="05050102010706020507" pitchFamily="18" charset="2"/>
              <a:buChar char=""/>
            </a:pPr>
            <a:r>
              <a:rPr lang="es-ES" sz="2800" b="1" dirty="0">
                <a:latin typeface="Arial" panose="020B0604020202020204" pitchFamily="34" charset="0"/>
                <a:ea typeface="Calibri" panose="020F0502020204030204" pitchFamily="34" charset="0"/>
                <a:cs typeface="Arial" panose="020B0604020202020204" pitchFamily="34" charset="0"/>
              </a:rPr>
              <a:t>Gestor</a:t>
            </a:r>
            <a:r>
              <a:rPr lang="es-ES" sz="2800" dirty="0">
                <a:latin typeface="Arial" panose="020B0604020202020204" pitchFamily="34" charset="0"/>
                <a:ea typeface="Calibri" panose="020F0502020204030204" pitchFamily="34" charset="0"/>
                <a:cs typeface="Arial" panose="020B0604020202020204" pitchFamily="34" charset="0"/>
              </a:rPr>
              <a:t>: tiene los privilegios del profesor para acceder al curso y modificarlo, además de la posibilidad de gestionar usuarios.  </a:t>
            </a:r>
          </a:p>
          <a:p>
            <a:pPr marL="342900" lvl="0" indent="-342900" algn="just">
              <a:lnSpc>
                <a:spcPct val="115000"/>
              </a:lnSpc>
              <a:spcAft>
                <a:spcPts val="1800"/>
              </a:spcAft>
              <a:buFont typeface="Symbol" panose="05050102010706020507" pitchFamily="18" charset="2"/>
              <a:buChar char=""/>
            </a:pPr>
            <a:r>
              <a:rPr lang="es-ES" sz="2800" dirty="0">
                <a:latin typeface="Arial" panose="020B0604020202020204" pitchFamily="34" charset="0"/>
                <a:ea typeface="Calibri" panose="020F0502020204030204" pitchFamily="34" charset="0"/>
                <a:cs typeface="Arial" panose="020B0604020202020204" pitchFamily="34" charset="0"/>
              </a:rPr>
              <a:t>Otros roles que se asignan en la plataforma, fuera del entorno virtual, son los de creadores de cursos y administradores.</a:t>
            </a:r>
          </a:p>
        </p:txBody>
      </p:sp>
    </p:spTree>
    <p:extLst>
      <p:ext uri="{BB962C8B-B14F-4D97-AF65-F5344CB8AC3E}">
        <p14:creationId xmlns:p14="http://schemas.microsoft.com/office/powerpoint/2010/main" val="3012643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2743201" y="3821683"/>
            <a:ext cx="2431245" cy="785818"/>
          </a:xfrm>
          <a:prstGeom prst="roundRect">
            <a:avLst/>
          </a:prstGeom>
          <a:solidFill>
            <a:srgbClr val="006600"/>
          </a:solidFill>
          <a:ln>
            <a:noFill/>
          </a:ln>
          <a:effectLst>
            <a:outerShdw blurRad="127000" dist="38100" dir="2700000" algn="ctr">
              <a:srgbClr val="000000">
                <a:alpha val="45000"/>
              </a:srgbClr>
            </a:outerShdw>
          </a:effectLst>
          <a:scene3d>
            <a:camera prst="perspectiveHeroicExtremeRightFacing"/>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t>Interactivas</a:t>
            </a:r>
          </a:p>
        </p:txBody>
      </p:sp>
      <p:sp>
        <p:nvSpPr>
          <p:cNvPr id="3" name="2 Rectángulo redondeado"/>
          <p:cNvSpPr/>
          <p:nvPr/>
        </p:nvSpPr>
        <p:spPr>
          <a:xfrm>
            <a:off x="4038601" y="1035601"/>
            <a:ext cx="2593185" cy="785818"/>
          </a:xfrm>
          <a:prstGeom prst="roundRect">
            <a:avLst/>
          </a:prstGeom>
          <a:solidFill>
            <a:srgbClr val="FFFF57"/>
          </a:solidFill>
          <a:ln>
            <a:noFill/>
          </a:ln>
          <a:effectLst>
            <a:outerShdw blurRad="184150" dist="241300" dir="11520000" sx="110000" sy="110000" algn="ctr">
              <a:srgbClr val="000000">
                <a:alpha val="18000"/>
              </a:srgbClr>
            </a:outerShdw>
          </a:effectLst>
          <a:scene3d>
            <a:camera prst="perspectiveHeroicExtremeRightFacing"/>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tx1"/>
                </a:solidFill>
              </a:rPr>
              <a:t>Colaborativas</a:t>
            </a:r>
          </a:p>
        </p:txBody>
      </p:sp>
      <p:sp>
        <p:nvSpPr>
          <p:cNvPr id="4" name="3 Rectángulo redondeado"/>
          <p:cNvSpPr/>
          <p:nvPr/>
        </p:nvSpPr>
        <p:spPr>
          <a:xfrm>
            <a:off x="1905001" y="5000639"/>
            <a:ext cx="2577695" cy="892749"/>
          </a:xfrm>
          <a:prstGeom prst="roundRect">
            <a:avLst/>
          </a:prstGeom>
          <a:solidFill>
            <a:schemeClr val="tx2">
              <a:lumMod val="75000"/>
            </a:schemeClr>
          </a:solidFill>
          <a:scene3d>
            <a:camera prst="perspectiveHeroicExtremeRightFacing"/>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err="1"/>
              <a:t>Transmisivas</a:t>
            </a:r>
            <a:endParaRPr lang="es-ES" sz="3200" b="1" dirty="0"/>
          </a:p>
        </p:txBody>
      </p:sp>
      <p:sp>
        <p:nvSpPr>
          <p:cNvPr id="5" name="4 Rectángulo redondeado"/>
          <p:cNvSpPr/>
          <p:nvPr/>
        </p:nvSpPr>
        <p:spPr>
          <a:xfrm>
            <a:off x="3352801" y="2335779"/>
            <a:ext cx="2796779" cy="842962"/>
          </a:xfrm>
          <a:prstGeom prst="roundRect">
            <a:avLst/>
          </a:prstGeom>
          <a:solidFill>
            <a:schemeClr val="accent2"/>
          </a:solidFill>
          <a:ln>
            <a:noFill/>
          </a:ln>
          <a:effectLst>
            <a:outerShdw blurRad="127000" dist="38100" dir="2700000" algn="ctr">
              <a:srgbClr val="000000">
                <a:alpha val="45000"/>
              </a:srgbClr>
            </a:outerShdw>
          </a:effectLst>
          <a:scene3d>
            <a:camera prst="perspectiveHeroicExtremeRightFacing"/>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t>Comunicativas</a:t>
            </a:r>
          </a:p>
        </p:txBody>
      </p:sp>
      <p:cxnSp>
        <p:nvCxnSpPr>
          <p:cNvPr id="7" name="6 Conector recto de flecha"/>
          <p:cNvCxnSpPr/>
          <p:nvPr/>
        </p:nvCxnSpPr>
        <p:spPr>
          <a:xfrm rot="5400000" flipH="1" flipV="1">
            <a:off x="3314703" y="1562103"/>
            <a:ext cx="5562599" cy="3962399"/>
          </a:xfrm>
          <a:prstGeom prst="straightConnector1">
            <a:avLst/>
          </a:prstGeom>
          <a:ln>
            <a:tailEnd type="arrow"/>
          </a:ln>
          <a:scene3d>
            <a:camera prst="orthographicFront"/>
            <a:lightRig rig="threePt" dir="t"/>
          </a:scene3d>
          <a:sp3d>
            <a:bevelT prst="angle"/>
          </a:sp3d>
        </p:spPr>
        <p:style>
          <a:lnRef idx="1">
            <a:schemeClr val="accent1"/>
          </a:lnRef>
          <a:fillRef idx="0">
            <a:schemeClr val="accent1"/>
          </a:fillRef>
          <a:effectRef idx="0">
            <a:schemeClr val="accent1"/>
          </a:effectRef>
          <a:fontRef idx="minor">
            <a:schemeClr val="tx1"/>
          </a:fontRef>
        </p:style>
      </p:cxnSp>
      <p:sp>
        <p:nvSpPr>
          <p:cNvPr id="9" name="8 CuadroTexto"/>
          <p:cNvSpPr txBox="1"/>
          <p:nvPr/>
        </p:nvSpPr>
        <p:spPr>
          <a:xfrm rot="18350484">
            <a:off x="2266202" y="3128910"/>
            <a:ext cx="7077834" cy="584775"/>
          </a:xfrm>
          <a:prstGeom prst="rect">
            <a:avLst/>
          </a:prstGeom>
          <a:noFill/>
        </p:spPr>
        <p:txBody>
          <a:bodyPr wrap="square" rtlCol="0">
            <a:spAutoFit/>
          </a:bodyPr>
          <a:lstStyle/>
          <a:p>
            <a:pPr algn="ctr"/>
            <a:r>
              <a:rPr lang="es-ES" sz="3200" b="1" spc="750" dirty="0"/>
              <a:t>Evaluación y seguimiento</a:t>
            </a:r>
          </a:p>
        </p:txBody>
      </p:sp>
      <p:sp>
        <p:nvSpPr>
          <p:cNvPr id="17" name="16 CuadroTexto"/>
          <p:cNvSpPr txBox="1"/>
          <p:nvPr/>
        </p:nvSpPr>
        <p:spPr>
          <a:xfrm rot="2157677">
            <a:off x="5832188" y="856983"/>
            <a:ext cx="2064989" cy="6370975"/>
          </a:xfrm>
          <a:prstGeom prst="rect">
            <a:avLst/>
          </a:prstGeom>
          <a:noFill/>
        </p:spPr>
        <p:txBody>
          <a:bodyPr wrap="none" rtlCol="0">
            <a:spAutoFit/>
          </a:bodyPr>
          <a:lstStyle/>
          <a:p>
            <a:r>
              <a:rPr lang="es-ES" sz="2400" b="1" dirty="0">
                <a:latin typeface="Arial" panose="020B0604020202020204" pitchFamily="34" charset="0"/>
                <a:cs typeface="Arial" panose="020B0604020202020204" pitchFamily="34" charset="0"/>
              </a:rPr>
              <a:t>Wiki </a:t>
            </a:r>
          </a:p>
          <a:p>
            <a:r>
              <a:rPr lang="es-ES" sz="2400" b="1" dirty="0">
                <a:latin typeface="Arial" panose="020B0604020202020204" pitchFamily="34" charset="0"/>
                <a:cs typeface="Arial" panose="020B0604020202020204" pitchFamily="34" charset="0"/>
              </a:rPr>
              <a:t>Blog</a:t>
            </a:r>
          </a:p>
          <a:p>
            <a:r>
              <a:rPr lang="es-ES" sz="2400" b="1" dirty="0">
                <a:latin typeface="Arial" panose="020B0604020202020204" pitchFamily="34" charset="0"/>
                <a:cs typeface="Arial" panose="020B0604020202020204" pitchFamily="34" charset="0"/>
              </a:rPr>
              <a:t>Taller</a:t>
            </a:r>
          </a:p>
          <a:p>
            <a:r>
              <a:rPr lang="es-ES" sz="2400" b="1" dirty="0">
                <a:latin typeface="Arial" panose="020B0604020202020204" pitchFamily="34" charset="0"/>
                <a:cs typeface="Arial" panose="020B0604020202020204" pitchFamily="34" charset="0"/>
              </a:rPr>
              <a:t>Base datos</a:t>
            </a:r>
          </a:p>
          <a:p>
            <a:r>
              <a:rPr lang="es-ES" sz="2400" b="1" dirty="0">
                <a:latin typeface="Arial" panose="020B0604020202020204" pitchFamily="34" charset="0"/>
                <a:cs typeface="Arial" panose="020B0604020202020204" pitchFamily="34" charset="0"/>
              </a:rPr>
              <a:t>Foro</a:t>
            </a:r>
          </a:p>
          <a:p>
            <a:r>
              <a:rPr lang="es-ES" sz="2400" b="1" dirty="0">
                <a:latin typeface="Arial" panose="020B0604020202020204" pitchFamily="34" charset="0"/>
                <a:cs typeface="Arial" panose="020B0604020202020204" pitchFamily="34" charset="0"/>
              </a:rPr>
              <a:t>Chat </a:t>
            </a:r>
          </a:p>
          <a:p>
            <a:r>
              <a:rPr lang="es-ES" sz="2400" b="1" dirty="0">
                <a:latin typeface="Arial" panose="020B0604020202020204" pitchFamily="34" charset="0"/>
                <a:cs typeface="Arial" panose="020B0604020202020204" pitchFamily="34" charset="0"/>
              </a:rPr>
              <a:t>Mensaje</a:t>
            </a:r>
          </a:p>
          <a:p>
            <a:r>
              <a:rPr lang="es-ES" sz="2400" b="1" dirty="0">
                <a:latin typeface="Arial" panose="020B0604020202020204" pitchFamily="34" charset="0"/>
                <a:cs typeface="Arial" panose="020B0604020202020204" pitchFamily="34" charset="0"/>
              </a:rPr>
              <a:t>Calendario</a:t>
            </a:r>
          </a:p>
          <a:p>
            <a:r>
              <a:rPr lang="es-ES" sz="2400" b="1" dirty="0">
                <a:latin typeface="Arial" panose="020B0604020202020204" pitchFamily="34" charset="0"/>
                <a:cs typeface="Arial" panose="020B0604020202020204" pitchFamily="34" charset="0"/>
              </a:rPr>
              <a:t>Glosario</a:t>
            </a:r>
          </a:p>
          <a:p>
            <a:r>
              <a:rPr lang="es-ES" sz="2400" b="1" dirty="0">
                <a:latin typeface="Arial" panose="020B0604020202020204" pitchFamily="34" charset="0"/>
                <a:cs typeface="Arial" panose="020B0604020202020204" pitchFamily="34" charset="0"/>
              </a:rPr>
              <a:t>Diario</a:t>
            </a:r>
          </a:p>
          <a:p>
            <a:r>
              <a:rPr lang="es-ES" sz="2400" b="1" dirty="0">
                <a:latin typeface="Arial" panose="020B0604020202020204" pitchFamily="34" charset="0"/>
                <a:cs typeface="Arial" panose="020B0604020202020204" pitchFamily="34" charset="0"/>
              </a:rPr>
              <a:t>Lección</a:t>
            </a:r>
          </a:p>
          <a:p>
            <a:r>
              <a:rPr lang="es-ES" sz="2400" b="1" dirty="0">
                <a:latin typeface="Arial" panose="020B0604020202020204" pitchFamily="34" charset="0"/>
                <a:cs typeface="Arial" panose="020B0604020202020204" pitchFamily="34" charset="0"/>
              </a:rPr>
              <a:t>Cuestionario</a:t>
            </a:r>
          </a:p>
          <a:p>
            <a:r>
              <a:rPr lang="es-ES" sz="2400" b="1" dirty="0">
                <a:latin typeface="Arial" panose="020B0604020202020204" pitchFamily="34" charset="0"/>
                <a:cs typeface="Arial" panose="020B0604020202020204" pitchFamily="34" charset="0"/>
              </a:rPr>
              <a:t>Tareas</a:t>
            </a:r>
          </a:p>
          <a:p>
            <a:r>
              <a:rPr lang="es-ES" sz="2400" b="1" dirty="0">
                <a:latin typeface="Arial" panose="020B0604020202020204" pitchFamily="34" charset="0"/>
                <a:cs typeface="Arial" panose="020B0604020202020204" pitchFamily="34" charset="0"/>
              </a:rPr>
              <a:t>Encuesta </a:t>
            </a:r>
          </a:p>
          <a:p>
            <a:r>
              <a:rPr lang="es-ES" sz="2400" b="1" dirty="0">
                <a:latin typeface="Arial" panose="020B0604020202020204" pitchFamily="34" charset="0"/>
                <a:cs typeface="Arial" panose="020B0604020202020204" pitchFamily="34" charset="0"/>
              </a:rPr>
              <a:t>Consulta</a:t>
            </a:r>
          </a:p>
          <a:p>
            <a:r>
              <a:rPr lang="es-ES" sz="2400" b="1" dirty="0">
                <a:latin typeface="Arial" panose="020B0604020202020204" pitchFamily="34" charset="0"/>
                <a:cs typeface="Arial" panose="020B0604020202020204" pitchFamily="34" charset="0"/>
              </a:rPr>
              <a:t>RSS</a:t>
            </a:r>
          </a:p>
          <a:p>
            <a:r>
              <a:rPr lang="es-ES" sz="2400" b="1" dirty="0">
                <a:latin typeface="Arial" panose="020B0604020202020204" pitchFamily="34" charset="0"/>
                <a:cs typeface="Arial" panose="020B0604020202020204" pitchFamily="34" charset="0"/>
              </a:rPr>
              <a:t>Recursos</a:t>
            </a:r>
          </a:p>
        </p:txBody>
      </p:sp>
      <p:sp>
        <p:nvSpPr>
          <p:cNvPr id="20" name="19 CuadroTexto"/>
          <p:cNvSpPr txBox="1"/>
          <p:nvPr/>
        </p:nvSpPr>
        <p:spPr>
          <a:xfrm>
            <a:off x="3200400" y="1"/>
            <a:ext cx="6607899" cy="584775"/>
          </a:xfrm>
          <a:prstGeom prst="rect">
            <a:avLst/>
          </a:prstGeom>
          <a:noFill/>
        </p:spPr>
        <p:txBody>
          <a:bodyPr wrap="none" rtlCol="0">
            <a:spAutoFit/>
          </a:bodyPr>
          <a:lstStyle/>
          <a:p>
            <a:r>
              <a:rPr lang="es-ES" sz="3200" b="1" dirty="0">
                <a:latin typeface="Arial" panose="020B0604020202020204" pitchFamily="34" charset="0"/>
                <a:cs typeface="Arial" panose="020B0604020202020204" pitchFamily="34" charset="0"/>
              </a:rPr>
              <a:t>Herramientas para el aprendizaje</a:t>
            </a:r>
          </a:p>
        </p:txBody>
      </p:sp>
      <p:pic>
        <p:nvPicPr>
          <p:cNvPr id="21" name="20 Imagen" descr="40 colores.jpg"/>
          <p:cNvPicPr>
            <a:picLocks noChangeAspect="1"/>
          </p:cNvPicPr>
          <p:nvPr/>
        </p:nvPicPr>
        <p:blipFill>
          <a:blip r:embed="rId2"/>
          <a:srcRect t="11430" b="10849"/>
          <a:stretch>
            <a:fillRect/>
          </a:stretch>
        </p:blipFill>
        <p:spPr>
          <a:xfrm>
            <a:off x="7328307" y="3714752"/>
            <a:ext cx="1555352" cy="150019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4118540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Imagen" descr="40990 colores.jpg"/>
          <p:cNvPicPr>
            <a:picLocks noChangeAspect="1"/>
          </p:cNvPicPr>
          <p:nvPr/>
        </p:nvPicPr>
        <p:blipFill>
          <a:blip r:embed="rId3"/>
          <a:stretch>
            <a:fillRect/>
          </a:stretch>
        </p:blipFill>
        <p:spPr>
          <a:xfrm>
            <a:off x="4256808" y="857234"/>
            <a:ext cx="4035910" cy="5381213"/>
          </a:xfrm>
          <a:prstGeom prst="rect">
            <a:avLst/>
          </a:prstGeom>
        </p:spPr>
      </p:pic>
      <p:sp>
        <p:nvSpPr>
          <p:cNvPr id="2" name="1 Rectángulo"/>
          <p:cNvSpPr/>
          <p:nvPr/>
        </p:nvSpPr>
        <p:spPr>
          <a:xfrm>
            <a:off x="7734120" y="3571031"/>
            <a:ext cx="2499787" cy="584775"/>
          </a:xfrm>
          <a:prstGeom prst="rect">
            <a:avLst/>
          </a:prstGeom>
        </p:spPr>
        <p:txBody>
          <a:bodyPr wrap="none">
            <a:spAutoFit/>
          </a:bodyPr>
          <a:lstStyle/>
          <a:p>
            <a:pPr algn="ctr"/>
            <a:r>
              <a:rPr lang="es-ES" sz="3200" b="1" dirty="0"/>
              <a:t>Colaborativas</a:t>
            </a:r>
          </a:p>
        </p:txBody>
      </p:sp>
      <p:sp>
        <p:nvSpPr>
          <p:cNvPr id="4" name="3 CuadroTexto"/>
          <p:cNvSpPr txBox="1"/>
          <p:nvPr/>
        </p:nvSpPr>
        <p:spPr>
          <a:xfrm>
            <a:off x="5218467" y="5699838"/>
            <a:ext cx="2515653" cy="584775"/>
          </a:xfrm>
          <a:prstGeom prst="rect">
            <a:avLst/>
          </a:prstGeom>
          <a:noFill/>
        </p:spPr>
        <p:txBody>
          <a:bodyPr wrap="square" rtlCol="0">
            <a:spAutoFit/>
          </a:bodyPr>
          <a:lstStyle/>
          <a:p>
            <a:r>
              <a:rPr lang="es-ES" sz="3200" b="1" dirty="0"/>
              <a:t>Transmisivas</a:t>
            </a:r>
            <a:endParaRPr lang="es-ES" sz="3200" b="1" dirty="0">
              <a:solidFill>
                <a:srgbClr val="FFFF57"/>
              </a:solidFill>
            </a:endParaRPr>
          </a:p>
        </p:txBody>
      </p:sp>
      <p:sp>
        <p:nvSpPr>
          <p:cNvPr id="5" name="4 Rectángulo"/>
          <p:cNvSpPr/>
          <p:nvPr/>
        </p:nvSpPr>
        <p:spPr>
          <a:xfrm>
            <a:off x="5395613" y="857234"/>
            <a:ext cx="2161362" cy="584775"/>
          </a:xfrm>
          <a:prstGeom prst="rect">
            <a:avLst/>
          </a:prstGeom>
        </p:spPr>
        <p:txBody>
          <a:bodyPr wrap="none">
            <a:spAutoFit/>
          </a:bodyPr>
          <a:lstStyle/>
          <a:p>
            <a:pPr algn="ctr"/>
            <a:r>
              <a:rPr lang="es-ES" sz="3200" b="1" dirty="0">
                <a:solidFill>
                  <a:schemeClr val="bg1"/>
                </a:solidFill>
              </a:rPr>
              <a:t>Interactivas</a:t>
            </a:r>
          </a:p>
        </p:txBody>
      </p:sp>
      <p:sp>
        <p:nvSpPr>
          <p:cNvPr id="7" name="6 Rectángulo"/>
          <p:cNvSpPr/>
          <p:nvPr/>
        </p:nvSpPr>
        <p:spPr>
          <a:xfrm>
            <a:off x="2531166" y="3756990"/>
            <a:ext cx="3014451" cy="584775"/>
          </a:xfrm>
          <a:prstGeom prst="rect">
            <a:avLst/>
          </a:prstGeom>
        </p:spPr>
        <p:txBody>
          <a:bodyPr wrap="square">
            <a:spAutoFit/>
          </a:bodyPr>
          <a:lstStyle/>
          <a:p>
            <a:pPr algn="ctr"/>
            <a:r>
              <a:rPr lang="es-ES" sz="3200" b="1" dirty="0"/>
              <a:t>Comunicativas</a:t>
            </a:r>
          </a:p>
        </p:txBody>
      </p:sp>
      <p:sp>
        <p:nvSpPr>
          <p:cNvPr id="8" name="7 CuadroTexto"/>
          <p:cNvSpPr txBox="1"/>
          <p:nvPr/>
        </p:nvSpPr>
        <p:spPr>
          <a:xfrm>
            <a:off x="2667000" y="228601"/>
            <a:ext cx="6960688" cy="461665"/>
          </a:xfrm>
          <a:prstGeom prst="rect">
            <a:avLst/>
          </a:prstGeom>
          <a:noFill/>
        </p:spPr>
        <p:txBody>
          <a:bodyPr wrap="none" rtlCol="0">
            <a:spAutoFit/>
          </a:bodyPr>
          <a:lstStyle/>
          <a:p>
            <a:r>
              <a:rPr lang="es-ES" sz="2400" b="1" dirty="0"/>
              <a:t>En una unidad didácticas se combinan herramientas </a:t>
            </a:r>
          </a:p>
        </p:txBody>
      </p:sp>
    </p:spTree>
    <p:extLst>
      <p:ext uri="{BB962C8B-B14F-4D97-AF65-F5344CB8AC3E}">
        <p14:creationId xmlns:p14="http://schemas.microsoft.com/office/powerpoint/2010/main" val="933381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2AB35CFC-C8B9-4E98-AF67-C51509DD24C6}"/>
              </a:ext>
            </a:extLst>
          </p:cNvPr>
          <p:cNvSpPr/>
          <p:nvPr/>
        </p:nvSpPr>
        <p:spPr>
          <a:xfrm>
            <a:off x="335281" y="572427"/>
            <a:ext cx="11521438" cy="6001643"/>
          </a:xfrm>
          <a:prstGeom prst="rect">
            <a:avLst/>
          </a:prstGeom>
        </p:spPr>
        <p:txBody>
          <a:bodyPr wrap="square">
            <a:spAutoFit/>
          </a:bodyPr>
          <a:lstStyle/>
          <a:p>
            <a:pPr algn="just"/>
            <a:r>
              <a:rPr lang="es-ES" sz="2400" b="1" dirty="0">
                <a:latin typeface="Arial"/>
                <a:ea typeface="SimSun"/>
              </a:rPr>
              <a:t>Entrenamiento: </a:t>
            </a:r>
            <a:r>
              <a:rPr lang="es-ES" sz="2400" dirty="0">
                <a:latin typeface="Arial"/>
                <a:ea typeface="SimSun"/>
              </a:rPr>
              <a:t>Implementación de Cursos en los Entornos Virtuales de Enseñanza Aprendizaje</a:t>
            </a:r>
          </a:p>
          <a:p>
            <a:pPr algn="just"/>
            <a:br>
              <a:rPr lang="es-ES" sz="2400" b="1" dirty="0">
                <a:latin typeface="Arial"/>
                <a:ea typeface="SimSun"/>
              </a:rPr>
            </a:br>
            <a:br>
              <a:rPr lang="es-ES" sz="2400" b="1" dirty="0">
                <a:latin typeface="Arial"/>
                <a:ea typeface="SimSun"/>
              </a:rPr>
            </a:br>
            <a:r>
              <a:rPr lang="es-ES" sz="2400" b="1" dirty="0">
                <a:latin typeface="Arial" pitchFamily="34" charset="0"/>
                <a:ea typeface="SimSun"/>
                <a:cs typeface="Arial" pitchFamily="34" charset="0"/>
              </a:rPr>
              <a:t>Unidad didáctica 1. </a:t>
            </a:r>
            <a:r>
              <a:rPr lang="es-ES" sz="2400" dirty="0">
                <a:latin typeface="Arial" pitchFamily="34" charset="0"/>
                <a:ea typeface="SimSun"/>
                <a:cs typeface="Arial" pitchFamily="34" charset="0"/>
              </a:rPr>
              <a:t>Bases legales y nociones elementales sobre la implementación de Cursos en el Aula Virtual de Salud</a:t>
            </a:r>
          </a:p>
          <a:p>
            <a:pPr algn="just"/>
            <a:endParaRPr lang="es-ES" sz="2400" b="1" dirty="0">
              <a:latin typeface="Arial" pitchFamily="34" charset="0"/>
              <a:ea typeface="SimSun"/>
              <a:cs typeface="Arial" pitchFamily="34" charset="0"/>
            </a:endParaRPr>
          </a:p>
          <a:p>
            <a:pPr algn="just"/>
            <a:r>
              <a:rPr lang="es-ES" sz="2400" b="1" dirty="0">
                <a:latin typeface="Arial" pitchFamily="34" charset="0"/>
                <a:ea typeface="SimSun"/>
                <a:cs typeface="Arial" pitchFamily="34" charset="0"/>
              </a:rPr>
              <a:t>Objetivos: </a:t>
            </a:r>
            <a:r>
              <a:rPr lang="es-ES" sz="2400" dirty="0">
                <a:latin typeface="Arial" pitchFamily="34" charset="0"/>
                <a:ea typeface="SimSun"/>
                <a:cs typeface="Arial" pitchFamily="34" charset="0"/>
              </a:rPr>
              <a:t>Fundamentar los aspectos conceptuales, metodológicos y tecnológicos para el diseño y ejecución de cursos a través Moodle, considerando las necesidades de aprendizaje, el perfil de los participantes y las características del contenido</a:t>
            </a:r>
          </a:p>
          <a:p>
            <a:pPr algn="just"/>
            <a:r>
              <a:rPr lang="es-ES" sz="2400" dirty="0">
                <a:latin typeface="Arial" pitchFamily="34" charset="0"/>
                <a:ea typeface="SimSun"/>
                <a:cs typeface="Arial" pitchFamily="34" charset="0"/>
              </a:rPr>
              <a:t> </a:t>
            </a:r>
          </a:p>
          <a:p>
            <a:r>
              <a:rPr lang="es-ES" sz="2400" b="1" dirty="0">
                <a:latin typeface="Arial" pitchFamily="34" charset="0"/>
                <a:ea typeface="SimSun"/>
                <a:cs typeface="Arial" pitchFamily="34" charset="0"/>
              </a:rPr>
              <a:t>Contenidos: </a:t>
            </a:r>
            <a:r>
              <a:rPr lang="es-ES" sz="2400" dirty="0">
                <a:latin typeface="Arial" pitchFamily="34" charset="0"/>
                <a:ea typeface="SimSun"/>
                <a:cs typeface="Arial" pitchFamily="34" charset="0"/>
              </a:rPr>
              <a:t>Educación a distancia: bases conceptuales, metodológicas y tecnológicas. </a:t>
            </a:r>
            <a:br>
              <a:rPr lang="es-ES" sz="2400" b="1" dirty="0">
                <a:latin typeface="Arial" pitchFamily="34" charset="0"/>
                <a:ea typeface="SimSun"/>
                <a:cs typeface="Arial" pitchFamily="34" charset="0"/>
              </a:rPr>
            </a:br>
            <a:br>
              <a:rPr lang="es-ES" sz="2400" b="1" dirty="0">
                <a:latin typeface="Arial" pitchFamily="34" charset="0"/>
                <a:ea typeface="SimSun"/>
                <a:cs typeface="Arial" pitchFamily="34" charset="0"/>
              </a:rPr>
            </a:br>
            <a:endParaRPr lang="es-ES" sz="2400" dirty="0"/>
          </a:p>
        </p:txBody>
      </p:sp>
    </p:spTree>
    <p:extLst>
      <p:ext uri="{BB962C8B-B14F-4D97-AF65-F5344CB8AC3E}">
        <p14:creationId xmlns:p14="http://schemas.microsoft.com/office/powerpoint/2010/main" val="1702627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Imagen" descr="verdev.jpg"/>
          <p:cNvPicPr>
            <a:picLocks noChangeAspect="1"/>
          </p:cNvPicPr>
          <p:nvPr/>
        </p:nvPicPr>
        <p:blipFill>
          <a:blip r:embed="rId2"/>
          <a:stretch>
            <a:fillRect/>
          </a:stretch>
        </p:blipFill>
        <p:spPr>
          <a:xfrm rot="2071099">
            <a:off x="5613794" y="357169"/>
            <a:ext cx="1386647" cy="1311549"/>
          </a:xfrm>
          <a:prstGeom prst="rect">
            <a:avLst/>
          </a:prstGeom>
        </p:spPr>
      </p:pic>
      <p:sp>
        <p:nvSpPr>
          <p:cNvPr id="4" name="3 CuadroTexto"/>
          <p:cNvSpPr txBox="1"/>
          <p:nvPr/>
        </p:nvSpPr>
        <p:spPr>
          <a:xfrm>
            <a:off x="6792520" y="1071546"/>
            <a:ext cx="2460930" cy="1077218"/>
          </a:xfrm>
          <a:prstGeom prst="rect">
            <a:avLst/>
          </a:prstGeom>
          <a:noFill/>
        </p:spPr>
        <p:txBody>
          <a:bodyPr wrap="none" rtlCol="0">
            <a:spAutoFit/>
          </a:bodyPr>
          <a:lstStyle/>
          <a:p>
            <a:pPr lvl="0"/>
            <a:r>
              <a:rPr lang="es-ES" sz="3200" b="1" dirty="0">
                <a:latin typeface="Arial" charset="0"/>
              </a:rPr>
              <a:t>Interactivas</a:t>
            </a:r>
          </a:p>
          <a:p>
            <a:endParaRPr lang="es-ES" sz="3200" dirty="0"/>
          </a:p>
        </p:txBody>
      </p:sp>
      <p:sp>
        <p:nvSpPr>
          <p:cNvPr id="5" name="4 CuadroTexto"/>
          <p:cNvSpPr txBox="1"/>
          <p:nvPr/>
        </p:nvSpPr>
        <p:spPr>
          <a:xfrm>
            <a:off x="2971800" y="1667896"/>
            <a:ext cx="2641994" cy="3046988"/>
          </a:xfrm>
          <a:prstGeom prst="rect">
            <a:avLst/>
          </a:prstGeom>
          <a:noFill/>
        </p:spPr>
        <p:txBody>
          <a:bodyPr wrap="square" rtlCol="0">
            <a:spAutoFit/>
          </a:bodyPr>
          <a:lstStyle/>
          <a:p>
            <a:pPr>
              <a:buFont typeface="Arial" pitchFamily="34" charset="0"/>
              <a:buChar char="•"/>
            </a:pPr>
            <a:r>
              <a:rPr lang="es-ES" sz="3200" dirty="0"/>
              <a:t>Lecciones</a:t>
            </a:r>
          </a:p>
          <a:p>
            <a:pPr>
              <a:buFont typeface="Arial" pitchFamily="34" charset="0"/>
              <a:buChar char="•"/>
            </a:pPr>
            <a:r>
              <a:rPr lang="es-ES" sz="3200" b="1" dirty="0"/>
              <a:t>Cuestionarios</a:t>
            </a:r>
          </a:p>
          <a:p>
            <a:pPr>
              <a:buFont typeface="Arial" pitchFamily="34" charset="0"/>
              <a:buChar char="•"/>
            </a:pPr>
            <a:r>
              <a:rPr lang="es-ES" sz="3200" dirty="0"/>
              <a:t>SCORM</a:t>
            </a:r>
          </a:p>
          <a:p>
            <a:pPr>
              <a:buFont typeface="Arial" pitchFamily="34" charset="0"/>
              <a:buChar char="•"/>
            </a:pPr>
            <a:r>
              <a:rPr lang="es-ES" sz="3200" dirty="0"/>
              <a:t>Glosario</a:t>
            </a:r>
          </a:p>
          <a:p>
            <a:pPr>
              <a:buFont typeface="Arial" pitchFamily="34" charset="0"/>
              <a:buChar char="•"/>
            </a:pPr>
            <a:r>
              <a:rPr lang="es-ES" sz="3200" b="1" dirty="0"/>
              <a:t>Tareas</a:t>
            </a:r>
          </a:p>
          <a:p>
            <a:pPr>
              <a:buFont typeface="Arial" pitchFamily="34" charset="0"/>
              <a:buChar char="•"/>
            </a:pPr>
            <a:r>
              <a:rPr lang="es-ES" sz="3200" dirty="0"/>
              <a:t>Hot </a:t>
            </a:r>
            <a:r>
              <a:rPr lang="es-ES" sz="3200" dirty="0" err="1"/>
              <a:t>Potatoes</a:t>
            </a:r>
            <a:endParaRPr lang="es-ES" sz="3200" dirty="0"/>
          </a:p>
        </p:txBody>
      </p:sp>
      <p:sp>
        <p:nvSpPr>
          <p:cNvPr id="6" name="5 Llamada con línea 1 (borde y barra de énfasis)"/>
          <p:cNvSpPr/>
          <p:nvPr/>
        </p:nvSpPr>
        <p:spPr>
          <a:xfrm>
            <a:off x="6096001" y="3214686"/>
            <a:ext cx="1125149" cy="785818"/>
          </a:xfrm>
          <a:prstGeom prst="accentBorderCallout1">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dirty="0"/>
              <a:t>Refuerzo</a:t>
            </a:r>
          </a:p>
        </p:txBody>
      </p:sp>
      <p:sp>
        <p:nvSpPr>
          <p:cNvPr id="7" name="6 Llamada con línea 3"/>
          <p:cNvSpPr/>
          <p:nvPr/>
        </p:nvSpPr>
        <p:spPr>
          <a:xfrm>
            <a:off x="7328306" y="2357430"/>
            <a:ext cx="1339463" cy="857256"/>
          </a:xfrm>
          <a:prstGeom prst="borderCallout3">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dirty="0"/>
              <a:t>Reflexión</a:t>
            </a:r>
          </a:p>
        </p:txBody>
      </p:sp>
      <p:sp>
        <p:nvSpPr>
          <p:cNvPr id="8" name="7 Llamada con línea 3 (borde y barra de énfasis)"/>
          <p:cNvSpPr/>
          <p:nvPr/>
        </p:nvSpPr>
        <p:spPr>
          <a:xfrm>
            <a:off x="7435464" y="3571876"/>
            <a:ext cx="1479937" cy="928694"/>
          </a:xfrm>
          <a:prstGeom prst="accentBorderCallout3">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dirty="0"/>
              <a:t>Comprensión</a:t>
            </a:r>
          </a:p>
        </p:txBody>
      </p:sp>
      <p:sp>
        <p:nvSpPr>
          <p:cNvPr id="9" name="8 Llamada con línea 3"/>
          <p:cNvSpPr/>
          <p:nvPr/>
        </p:nvSpPr>
        <p:spPr>
          <a:xfrm>
            <a:off x="6203156" y="4714884"/>
            <a:ext cx="1874044" cy="928694"/>
          </a:xfrm>
          <a:prstGeom prst="borderCallout3">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dirty="0"/>
              <a:t>Razonamiento y análisis</a:t>
            </a:r>
          </a:p>
        </p:txBody>
      </p:sp>
    </p:spTree>
    <p:extLst>
      <p:ext uri="{BB962C8B-B14F-4D97-AF65-F5344CB8AC3E}">
        <p14:creationId xmlns:p14="http://schemas.microsoft.com/office/powerpoint/2010/main" val="4011641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352800" y="304801"/>
            <a:ext cx="5833648" cy="584775"/>
          </a:xfrm>
          <a:prstGeom prst="rect">
            <a:avLst/>
          </a:prstGeom>
        </p:spPr>
        <p:txBody>
          <a:bodyPr wrap="none">
            <a:spAutoFit/>
          </a:bodyPr>
          <a:lstStyle/>
          <a:p>
            <a:pPr lvl="0" algn="ctr" fontAlgn="base">
              <a:spcBef>
                <a:spcPct val="20000"/>
              </a:spcBef>
              <a:spcAft>
                <a:spcPct val="0"/>
              </a:spcAft>
              <a:buClr>
                <a:schemeClr val="bg2"/>
              </a:buClr>
              <a:buSzPct val="75000"/>
            </a:pPr>
            <a:r>
              <a:rPr lang="es-ES" sz="3200" b="1" dirty="0">
                <a:latin typeface="Arial" charset="0"/>
              </a:rPr>
              <a:t>Herramientas Comunicativas</a:t>
            </a:r>
          </a:p>
        </p:txBody>
      </p:sp>
      <p:pic>
        <p:nvPicPr>
          <p:cNvPr id="4" name="3 Imagen" descr="pieza roja.jpg"/>
          <p:cNvPicPr>
            <a:picLocks noChangeAspect="1"/>
          </p:cNvPicPr>
          <p:nvPr/>
        </p:nvPicPr>
        <p:blipFill>
          <a:blip r:embed="rId3"/>
          <a:stretch>
            <a:fillRect/>
          </a:stretch>
        </p:blipFill>
        <p:spPr>
          <a:xfrm>
            <a:off x="6677892" y="1881465"/>
            <a:ext cx="1817447" cy="2031265"/>
          </a:xfrm>
          <a:prstGeom prst="rect">
            <a:avLst/>
          </a:prstGeom>
        </p:spPr>
      </p:pic>
      <p:sp>
        <p:nvSpPr>
          <p:cNvPr id="5" name="4 CuadroTexto"/>
          <p:cNvSpPr txBox="1"/>
          <p:nvPr/>
        </p:nvSpPr>
        <p:spPr>
          <a:xfrm>
            <a:off x="2227386" y="1015125"/>
            <a:ext cx="3894592" cy="3416320"/>
          </a:xfrm>
          <a:prstGeom prst="rect">
            <a:avLst/>
          </a:prstGeom>
          <a:effectLst>
            <a:outerShdw blurRad="50800" dist="38100" dir="5400000" algn="t"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none" rtlCol="0">
            <a:spAutoFit/>
          </a:bodyPr>
          <a:lstStyle/>
          <a:p>
            <a:pPr>
              <a:buFont typeface="Arial" pitchFamily="34" charset="0"/>
              <a:buChar char="•"/>
            </a:pPr>
            <a:r>
              <a:rPr lang="es-ES" sz="3600" dirty="0"/>
              <a:t>Chat</a:t>
            </a:r>
          </a:p>
          <a:p>
            <a:pPr>
              <a:buFont typeface="Arial" pitchFamily="34" charset="0"/>
              <a:buChar char="•"/>
            </a:pPr>
            <a:r>
              <a:rPr lang="es-ES" sz="3600" dirty="0"/>
              <a:t>Mensaje</a:t>
            </a:r>
          </a:p>
          <a:p>
            <a:pPr>
              <a:buFont typeface="Arial" pitchFamily="34" charset="0"/>
              <a:buChar char="•"/>
            </a:pPr>
            <a:r>
              <a:rPr lang="es-ES" sz="3600" dirty="0"/>
              <a:t>Consultas</a:t>
            </a:r>
          </a:p>
          <a:p>
            <a:pPr>
              <a:buFont typeface="Arial" pitchFamily="34" charset="0"/>
              <a:buChar char="•"/>
            </a:pPr>
            <a:r>
              <a:rPr lang="es-ES" sz="3600" b="1" dirty="0"/>
              <a:t>Encuestas</a:t>
            </a:r>
          </a:p>
          <a:p>
            <a:pPr>
              <a:buFont typeface="Arial" pitchFamily="34" charset="0"/>
              <a:buChar char="•"/>
            </a:pPr>
            <a:r>
              <a:rPr lang="es-ES" sz="3600" b="1" dirty="0"/>
              <a:t>Foro</a:t>
            </a:r>
          </a:p>
          <a:p>
            <a:pPr>
              <a:buFont typeface="Arial" pitchFamily="34" charset="0"/>
              <a:buChar char="•"/>
            </a:pPr>
            <a:r>
              <a:rPr lang="es-ES" sz="3600" dirty="0"/>
              <a:t>+ Teleconferencias </a:t>
            </a:r>
          </a:p>
        </p:txBody>
      </p:sp>
      <p:sp>
        <p:nvSpPr>
          <p:cNvPr id="6" name="5 CuadroTexto"/>
          <p:cNvSpPr txBox="1"/>
          <p:nvPr/>
        </p:nvSpPr>
        <p:spPr>
          <a:xfrm>
            <a:off x="5774531" y="5082895"/>
            <a:ext cx="4058547" cy="523220"/>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s-ES" sz="2800" dirty="0"/>
              <a:t>Diálogo didáctico mediado</a:t>
            </a:r>
          </a:p>
        </p:txBody>
      </p:sp>
      <p:sp>
        <p:nvSpPr>
          <p:cNvPr id="8" name="7 Cinta perforada"/>
          <p:cNvSpPr/>
          <p:nvPr/>
        </p:nvSpPr>
        <p:spPr>
          <a:xfrm>
            <a:off x="5720950" y="4154204"/>
            <a:ext cx="1673150" cy="867311"/>
          </a:xfrm>
          <a:prstGeom prst="flowChartPunchedTape">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s-ES" sz="2800" dirty="0"/>
              <a:t>Sincrónica</a:t>
            </a:r>
          </a:p>
        </p:txBody>
      </p:sp>
      <p:sp>
        <p:nvSpPr>
          <p:cNvPr id="9" name="8 Terminador"/>
          <p:cNvSpPr/>
          <p:nvPr/>
        </p:nvSpPr>
        <p:spPr>
          <a:xfrm>
            <a:off x="7543800" y="4267201"/>
            <a:ext cx="2037138" cy="735747"/>
          </a:xfrm>
          <a:prstGeom prst="flowChartTerminator">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s-ES" sz="2800" dirty="0"/>
              <a:t>Asincrónica</a:t>
            </a:r>
          </a:p>
        </p:txBody>
      </p:sp>
      <p:sp>
        <p:nvSpPr>
          <p:cNvPr id="10" name="Rounded Rectangular Callout 9"/>
          <p:cNvSpPr/>
          <p:nvPr/>
        </p:nvSpPr>
        <p:spPr>
          <a:xfrm>
            <a:off x="9102970" y="1676400"/>
            <a:ext cx="2037138" cy="2514600"/>
          </a:xfrm>
          <a:prstGeom prst="wedgeRoundRectCallout">
            <a:avLst>
              <a:gd name="adj1" fmla="val -64223"/>
              <a:gd name="adj2" fmla="val 68986"/>
              <a:gd name="adj3" fmla="val 16667"/>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2000" dirty="0"/>
              <a:t>Los protagonistas no coinciden en el mismo momento </a:t>
            </a:r>
          </a:p>
        </p:txBody>
      </p:sp>
      <p:sp>
        <p:nvSpPr>
          <p:cNvPr id="11" name="Oval Callout 10"/>
          <p:cNvSpPr/>
          <p:nvPr/>
        </p:nvSpPr>
        <p:spPr>
          <a:xfrm>
            <a:off x="1524000" y="4589586"/>
            <a:ext cx="3962400" cy="1887414"/>
          </a:xfrm>
          <a:prstGeom prst="wedgeEllipseCallout">
            <a:avLst>
              <a:gd name="adj1" fmla="val 61402"/>
              <a:gd name="adj2" fmla="val -45540"/>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2000" dirty="0"/>
              <a:t>Comunicación en tiempo real. Los protagonistas mantienen un diálogo con respuestas inmediatas</a:t>
            </a:r>
          </a:p>
        </p:txBody>
      </p:sp>
    </p:spTree>
    <p:extLst>
      <p:ext uri="{BB962C8B-B14F-4D97-AF65-F5344CB8AC3E}">
        <p14:creationId xmlns:p14="http://schemas.microsoft.com/office/powerpoint/2010/main" val="185617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828801" y="191870"/>
            <a:ext cx="5495415" cy="646331"/>
          </a:xfrm>
          <a:prstGeom prst="rect">
            <a:avLst/>
          </a:prstGeom>
          <a:noFill/>
        </p:spPr>
        <p:txBody>
          <a:bodyPr wrap="none" rtlCol="0">
            <a:spAutoFit/>
          </a:bodyPr>
          <a:lstStyle/>
          <a:p>
            <a:r>
              <a:rPr lang="es-ES" sz="3600" b="1" dirty="0"/>
              <a:t>Herramientas Colaborativas</a:t>
            </a:r>
          </a:p>
        </p:txBody>
      </p:sp>
      <p:pic>
        <p:nvPicPr>
          <p:cNvPr id="4" name="3 Imagen" descr="amarilla.jpg"/>
          <p:cNvPicPr>
            <a:picLocks noChangeAspect="1"/>
          </p:cNvPicPr>
          <p:nvPr/>
        </p:nvPicPr>
        <p:blipFill>
          <a:blip r:embed="rId2"/>
          <a:stretch>
            <a:fillRect/>
          </a:stretch>
        </p:blipFill>
        <p:spPr>
          <a:xfrm rot="1625598">
            <a:off x="6189099" y="1009230"/>
            <a:ext cx="1599530" cy="2132706"/>
          </a:xfrm>
          <a:prstGeom prst="rect">
            <a:avLst/>
          </a:prstGeom>
        </p:spPr>
      </p:pic>
      <p:sp>
        <p:nvSpPr>
          <p:cNvPr id="5" name="4 CuadroTexto"/>
          <p:cNvSpPr txBox="1"/>
          <p:nvPr/>
        </p:nvSpPr>
        <p:spPr>
          <a:xfrm>
            <a:off x="2800923" y="1503428"/>
            <a:ext cx="2196719" cy="3970318"/>
          </a:xfrm>
          <a:prstGeom prst="rect">
            <a:avLst/>
          </a:prstGeom>
          <a:solidFill>
            <a:schemeClr val="bg1"/>
          </a:solidFill>
          <a:ln>
            <a:solidFill>
              <a:srgbClr val="99CB38"/>
            </a:solidFill>
          </a:ln>
        </p:spPr>
        <p:style>
          <a:lnRef idx="1">
            <a:schemeClr val="accent3"/>
          </a:lnRef>
          <a:fillRef idx="2">
            <a:schemeClr val="accent3"/>
          </a:fillRef>
          <a:effectRef idx="1">
            <a:schemeClr val="accent3"/>
          </a:effectRef>
          <a:fontRef idx="minor">
            <a:schemeClr val="dk1"/>
          </a:fontRef>
        </p:style>
        <p:txBody>
          <a:bodyPr wrap="square" rtlCol="0">
            <a:spAutoFit/>
          </a:bodyPr>
          <a:lstStyle/>
          <a:p>
            <a:pPr marL="261938" indent="-261938">
              <a:buFont typeface="Arial" pitchFamily="34" charset="0"/>
              <a:buChar char="•"/>
            </a:pPr>
            <a:r>
              <a:rPr lang="es-ES" sz="3600" b="1" dirty="0"/>
              <a:t>Foro</a:t>
            </a:r>
          </a:p>
          <a:p>
            <a:pPr marL="261938" indent="-261938">
              <a:buFont typeface="Arial" pitchFamily="34" charset="0"/>
              <a:buChar char="•"/>
            </a:pPr>
            <a:r>
              <a:rPr lang="es-ES" sz="3600" dirty="0"/>
              <a:t>Taller</a:t>
            </a:r>
          </a:p>
          <a:p>
            <a:pPr marL="261938" indent="-261938">
              <a:buFont typeface="Arial" pitchFamily="34" charset="0"/>
              <a:buChar char="•"/>
            </a:pPr>
            <a:r>
              <a:rPr lang="es-ES" sz="3600" dirty="0"/>
              <a:t>Wiki</a:t>
            </a:r>
          </a:p>
          <a:p>
            <a:pPr marL="261938" indent="-261938">
              <a:buFont typeface="Arial" pitchFamily="34" charset="0"/>
              <a:buChar char="•"/>
            </a:pPr>
            <a:r>
              <a:rPr lang="es-ES" sz="3600" dirty="0"/>
              <a:t>Base de datos</a:t>
            </a:r>
          </a:p>
          <a:p>
            <a:pPr marL="261938" indent="-261938">
              <a:buFont typeface="Arial" pitchFamily="34" charset="0"/>
              <a:buChar char="•"/>
            </a:pPr>
            <a:r>
              <a:rPr lang="es-ES" sz="3600" dirty="0"/>
              <a:t>Glosario</a:t>
            </a:r>
          </a:p>
          <a:p>
            <a:pPr marL="261938" indent="-261938">
              <a:buFont typeface="Arial" pitchFamily="34" charset="0"/>
              <a:buChar char="•"/>
            </a:pPr>
            <a:r>
              <a:rPr lang="es-ES" sz="3600" dirty="0"/>
              <a:t>Blog</a:t>
            </a:r>
          </a:p>
        </p:txBody>
      </p:sp>
      <p:sp>
        <p:nvSpPr>
          <p:cNvPr id="6" name="5 CuadroTexto"/>
          <p:cNvSpPr txBox="1"/>
          <p:nvPr/>
        </p:nvSpPr>
        <p:spPr>
          <a:xfrm>
            <a:off x="5667372" y="4824726"/>
            <a:ext cx="3285130" cy="461665"/>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s-ES" sz="2400" dirty="0"/>
              <a:t>Aprendizaje colaborativo</a:t>
            </a:r>
          </a:p>
        </p:txBody>
      </p:sp>
      <p:sp>
        <p:nvSpPr>
          <p:cNvPr id="8" name="7 Llamada con línea 1 (borde y barra de énfasis)"/>
          <p:cNvSpPr/>
          <p:nvPr/>
        </p:nvSpPr>
        <p:spPr>
          <a:xfrm>
            <a:off x="5881686" y="3643314"/>
            <a:ext cx="1714512" cy="571504"/>
          </a:xfrm>
          <a:prstGeom prst="accentBorderCallout1">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sz="2400" dirty="0"/>
              <a:t>Discusión</a:t>
            </a:r>
          </a:p>
        </p:txBody>
      </p:sp>
      <p:sp>
        <p:nvSpPr>
          <p:cNvPr id="9" name="8 Llamada con línea 1 (borde y barra de énfasis)"/>
          <p:cNvSpPr/>
          <p:nvPr/>
        </p:nvSpPr>
        <p:spPr>
          <a:xfrm>
            <a:off x="7649778" y="3000372"/>
            <a:ext cx="1418023" cy="500066"/>
          </a:xfrm>
          <a:prstGeom prst="accentBorderCallout1">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sz="2400" dirty="0"/>
              <a:t>debate</a:t>
            </a:r>
          </a:p>
        </p:txBody>
      </p:sp>
      <p:sp>
        <p:nvSpPr>
          <p:cNvPr id="10" name="9 Documento"/>
          <p:cNvSpPr/>
          <p:nvPr/>
        </p:nvSpPr>
        <p:spPr>
          <a:xfrm>
            <a:off x="7435463" y="4071942"/>
            <a:ext cx="1860937" cy="785818"/>
          </a:xfrm>
          <a:prstGeom prst="flowChart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sz="2400" dirty="0"/>
              <a:t>Aprender en compañía</a:t>
            </a:r>
          </a:p>
        </p:txBody>
      </p:sp>
    </p:spTree>
    <p:extLst>
      <p:ext uri="{BB962C8B-B14F-4D97-AF65-F5344CB8AC3E}">
        <p14:creationId xmlns:p14="http://schemas.microsoft.com/office/powerpoint/2010/main" val="23767665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486369966"/>
              </p:ext>
            </p:extLst>
          </p:nvPr>
        </p:nvGraphicFramePr>
        <p:xfrm>
          <a:off x="2348529" y="225994"/>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676542" y="3459773"/>
            <a:ext cx="2831123" cy="707886"/>
          </a:xfrm>
          <a:prstGeom prst="rect">
            <a:avLst/>
          </a:prstGeom>
          <a:noFill/>
        </p:spPr>
        <p:txBody>
          <a:bodyPr wrap="square" rtlCol="0">
            <a:spAutoFit/>
          </a:bodyPr>
          <a:lstStyle/>
          <a:p>
            <a:r>
              <a:rPr lang="es-ES" sz="2000" dirty="0"/>
              <a:t>Los instrumentos reflejan el aprendizaje construido</a:t>
            </a:r>
          </a:p>
        </p:txBody>
      </p:sp>
      <p:sp>
        <p:nvSpPr>
          <p:cNvPr id="6" name="TextBox 5"/>
          <p:cNvSpPr txBox="1"/>
          <p:nvPr/>
        </p:nvSpPr>
        <p:spPr>
          <a:xfrm>
            <a:off x="8083826" y="570035"/>
            <a:ext cx="4108174" cy="1015663"/>
          </a:xfrm>
          <a:prstGeom prst="rect">
            <a:avLst/>
          </a:prstGeom>
          <a:noFill/>
        </p:spPr>
        <p:txBody>
          <a:bodyPr wrap="square" rtlCol="0">
            <a:spAutoFit/>
          </a:bodyPr>
          <a:lstStyle/>
          <a:p>
            <a:r>
              <a:rPr lang="es-ES" sz="2000" dirty="0"/>
              <a:t>Es necesario evitar prejuicios, favoritismos y establecer claramente los criterios de evaluación</a:t>
            </a:r>
          </a:p>
        </p:txBody>
      </p:sp>
      <p:sp>
        <p:nvSpPr>
          <p:cNvPr id="7" name="TextBox 6"/>
          <p:cNvSpPr txBox="1"/>
          <p:nvPr/>
        </p:nvSpPr>
        <p:spPr>
          <a:xfrm>
            <a:off x="2153478" y="4936775"/>
            <a:ext cx="3543300" cy="707886"/>
          </a:xfrm>
          <a:prstGeom prst="rect">
            <a:avLst/>
          </a:prstGeom>
          <a:noFill/>
        </p:spPr>
        <p:txBody>
          <a:bodyPr wrap="square" rtlCol="0">
            <a:spAutoFit/>
          </a:bodyPr>
          <a:lstStyle/>
          <a:p>
            <a:r>
              <a:rPr lang="es-ES" sz="2000" dirty="0"/>
              <a:t>Los instrumentos deben medir aquello que se pretende medir</a:t>
            </a:r>
          </a:p>
        </p:txBody>
      </p:sp>
      <p:sp>
        <p:nvSpPr>
          <p:cNvPr id="8" name="TextBox 7"/>
          <p:cNvSpPr txBox="1"/>
          <p:nvPr/>
        </p:nvSpPr>
        <p:spPr>
          <a:xfrm>
            <a:off x="340950" y="1197325"/>
            <a:ext cx="2552699" cy="1631216"/>
          </a:xfrm>
          <a:prstGeom prst="rect">
            <a:avLst/>
          </a:prstGeom>
          <a:noFill/>
        </p:spPr>
        <p:txBody>
          <a:bodyPr wrap="square" rtlCol="0">
            <a:spAutoFit/>
          </a:bodyPr>
          <a:lstStyle/>
          <a:p>
            <a:r>
              <a:rPr lang="es-ES" sz="2000" dirty="0"/>
              <a:t>Relación entre los contenidos de la evaluación con la realidad práctica de los estudiantes</a:t>
            </a:r>
          </a:p>
        </p:txBody>
      </p:sp>
    </p:spTree>
    <p:extLst>
      <p:ext uri="{BB962C8B-B14F-4D97-AF65-F5344CB8AC3E}">
        <p14:creationId xmlns:p14="http://schemas.microsoft.com/office/powerpoint/2010/main" val="1197808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34440" y="319407"/>
            <a:ext cx="9251731" cy="1325563"/>
          </a:xfrm>
          <a:ln>
            <a:noFill/>
          </a:ln>
        </p:spPr>
        <p:style>
          <a:lnRef idx="2">
            <a:schemeClr val="dk1"/>
          </a:lnRef>
          <a:fillRef idx="1">
            <a:schemeClr val="lt1"/>
          </a:fillRef>
          <a:effectRef idx="0">
            <a:schemeClr val="dk1"/>
          </a:effectRef>
          <a:fontRef idx="minor">
            <a:schemeClr val="dk1"/>
          </a:fontRef>
        </p:style>
        <p:txBody>
          <a:bodyPr/>
          <a:lstStyle/>
          <a:p>
            <a:r>
              <a:rPr lang="es-ES" b="1" dirty="0">
                <a:solidFill>
                  <a:srgbClr val="38A824"/>
                </a:solidFill>
              </a:rPr>
              <a:t>Criterios de evaluación:</a:t>
            </a:r>
            <a:r>
              <a:rPr lang="es-ES" dirty="0"/>
              <a:t> </a:t>
            </a:r>
          </a:p>
        </p:txBody>
      </p:sp>
      <p:sp>
        <p:nvSpPr>
          <p:cNvPr id="3" name="Espaço Reservado para Conteúdo 2"/>
          <p:cNvSpPr>
            <a:spLocks noGrp="1"/>
          </p:cNvSpPr>
          <p:nvPr>
            <p:ph sz="half" idx="1"/>
          </p:nvPr>
        </p:nvSpPr>
        <p:spPr>
          <a:xfrm>
            <a:off x="838200" y="2030583"/>
            <a:ext cx="5181600" cy="4275636"/>
          </a:xfrm>
        </p:spPr>
        <p:txBody>
          <a:bodyPr>
            <a:normAutofit/>
          </a:bodyPr>
          <a:lstStyle/>
          <a:p>
            <a:pPr marL="0" indent="0">
              <a:buNone/>
            </a:pPr>
            <a:r>
              <a:rPr lang="es-ES" dirty="0"/>
              <a:t>Son los indicadores concretos de aprendizaje.</a:t>
            </a:r>
          </a:p>
          <a:p>
            <a:r>
              <a:rPr lang="es-ES" dirty="0"/>
              <a:t> </a:t>
            </a:r>
            <a:r>
              <a:rPr lang="es-ES" b="1" i="1" dirty="0"/>
              <a:t>“lo que se espera”</a:t>
            </a:r>
            <a:r>
              <a:rPr lang="es-ES" dirty="0"/>
              <a:t> en el saber, saber hacer y saber ser. </a:t>
            </a:r>
          </a:p>
          <a:p>
            <a:r>
              <a:rPr lang="es-ES" dirty="0"/>
              <a:t>Deben ser conocidos por los estudiantes.</a:t>
            </a:r>
          </a:p>
          <a:p>
            <a:r>
              <a:rPr lang="es-ES" dirty="0"/>
              <a:t>Coherentes con los objetivos. </a:t>
            </a:r>
          </a:p>
        </p:txBody>
      </p:sp>
      <p:pic>
        <p:nvPicPr>
          <p:cNvPr id="2050" name="Picture 2" descr="D:\Documentos\Diplomado de Aprendizaje en Red\tema 4\imag\criterios_evaluaci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01103" y="2459420"/>
            <a:ext cx="4540468" cy="32161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826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914400" y="533400"/>
            <a:ext cx="10363200" cy="2895600"/>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99"/>
                </a:solidFill>
              </a14:hiddenFill>
            </a:ext>
          </a:extLst>
        </p:spPr>
        <p:txBody>
          <a:bodyPr/>
          <a:lstStyle/>
          <a:p>
            <a:r>
              <a:rPr lang="en-US" altLang="es-ES" sz="2800" b="1" u="sng" dirty="0" err="1">
                <a:latin typeface="Arial" charset="0"/>
              </a:rPr>
              <a:t>Diseño</a:t>
            </a:r>
            <a:r>
              <a:rPr lang="en-US" altLang="es-ES" sz="2800" b="1" u="sng" dirty="0">
                <a:latin typeface="Arial" charset="0"/>
              </a:rPr>
              <a:t> del Sistema de </a:t>
            </a:r>
            <a:r>
              <a:rPr lang="en-US" altLang="es-ES" sz="2800" b="1" u="sng" dirty="0" err="1">
                <a:latin typeface="Arial" charset="0"/>
              </a:rPr>
              <a:t>Retroalimentación</a:t>
            </a:r>
            <a:br>
              <a:rPr lang="en-US" altLang="es-ES" sz="2800" dirty="0">
                <a:latin typeface="Arial" charset="0"/>
              </a:rPr>
            </a:br>
            <a:r>
              <a:rPr lang="en-US" altLang="es-ES" sz="2800" dirty="0">
                <a:latin typeface="Arial" charset="0"/>
              </a:rPr>
              <a:t>        </a:t>
            </a:r>
          </a:p>
          <a:p>
            <a:r>
              <a:rPr lang="en-US" altLang="es-ES" sz="2800" dirty="0">
                <a:latin typeface="Arial" charset="0"/>
              </a:rPr>
              <a:t>        1- </a:t>
            </a:r>
            <a:r>
              <a:rPr lang="en-US" altLang="es-ES" sz="2800" dirty="0" err="1">
                <a:latin typeface="Arial" charset="0"/>
              </a:rPr>
              <a:t>Actividades</a:t>
            </a:r>
            <a:r>
              <a:rPr lang="en-US" altLang="es-ES" sz="2800" dirty="0">
                <a:latin typeface="Arial" charset="0"/>
              </a:rPr>
              <a:t> de </a:t>
            </a:r>
            <a:r>
              <a:rPr lang="en-US" altLang="es-ES" sz="2800" dirty="0" err="1">
                <a:latin typeface="Arial" charset="0"/>
              </a:rPr>
              <a:t>evaluación</a:t>
            </a:r>
            <a:endParaRPr lang="en-US" altLang="es-ES" sz="2800" dirty="0">
              <a:latin typeface="Arial" charset="0"/>
            </a:endParaRPr>
          </a:p>
          <a:p>
            <a:r>
              <a:rPr lang="en-US" altLang="es-ES" sz="2800" dirty="0">
                <a:latin typeface="Arial" charset="0"/>
              </a:rPr>
              <a:t>        2- Auto-</a:t>
            </a:r>
            <a:r>
              <a:rPr lang="en-US" altLang="es-ES" sz="2800" dirty="0" err="1">
                <a:latin typeface="Arial" charset="0"/>
              </a:rPr>
              <a:t>evaluación</a:t>
            </a:r>
            <a:r>
              <a:rPr lang="en-US" altLang="es-ES" sz="2800" dirty="0">
                <a:latin typeface="Arial" charset="0"/>
              </a:rPr>
              <a:t> </a:t>
            </a:r>
          </a:p>
          <a:p>
            <a:r>
              <a:rPr lang="en-US" altLang="es-ES" sz="2800" dirty="0">
                <a:latin typeface="Arial" charset="0"/>
              </a:rPr>
              <a:t>        3- </a:t>
            </a:r>
            <a:r>
              <a:rPr lang="en-US" altLang="es-ES" sz="2800" dirty="0" err="1">
                <a:latin typeface="Arial" charset="0"/>
              </a:rPr>
              <a:t>Evaluaciones</a:t>
            </a:r>
            <a:r>
              <a:rPr lang="en-US" altLang="es-ES" sz="2800" dirty="0">
                <a:latin typeface="Arial" charset="0"/>
              </a:rPr>
              <a:t> </a:t>
            </a:r>
            <a:r>
              <a:rPr lang="en-US" altLang="es-ES" sz="2800" dirty="0" err="1">
                <a:latin typeface="Arial" charset="0"/>
              </a:rPr>
              <a:t>formativas</a:t>
            </a:r>
            <a:r>
              <a:rPr lang="en-US" altLang="es-ES" sz="2800" dirty="0">
                <a:latin typeface="Arial" charset="0"/>
              </a:rPr>
              <a:t> y finales</a:t>
            </a:r>
            <a:endParaRPr lang="es-ES" altLang="es-ES" sz="4400" dirty="0">
              <a:latin typeface="Arial" charset="0"/>
            </a:endParaRPr>
          </a:p>
        </p:txBody>
      </p:sp>
      <p:sp>
        <p:nvSpPr>
          <p:cNvPr id="3" name="TextBox 2"/>
          <p:cNvSpPr txBox="1"/>
          <p:nvPr/>
        </p:nvSpPr>
        <p:spPr>
          <a:xfrm>
            <a:off x="1151467" y="3793073"/>
            <a:ext cx="6952673" cy="2308324"/>
          </a:xfrm>
          <a:prstGeom prst="rect">
            <a:avLst/>
          </a:prstGeom>
          <a:noFill/>
        </p:spPr>
        <p:txBody>
          <a:bodyPr wrap="none" rtlCol="0">
            <a:spAutoFit/>
          </a:bodyPr>
          <a:lstStyle/>
          <a:p>
            <a:r>
              <a:rPr lang="es-ES" sz="2400" dirty="0"/>
              <a:t>Cuando diseñe el sistema de evaluación especifique:</a:t>
            </a:r>
          </a:p>
          <a:p>
            <a:pPr>
              <a:buClr>
                <a:srgbClr val="63A537"/>
              </a:buClr>
              <a:buFont typeface="Wingdings" pitchFamily="2" charset="2"/>
              <a:buChar char="ü"/>
            </a:pPr>
            <a:r>
              <a:rPr lang="es-ES" sz="2400" dirty="0"/>
              <a:t> los tipos de evaluación frecuente, parciales y finales</a:t>
            </a:r>
          </a:p>
          <a:p>
            <a:pPr>
              <a:buClr>
                <a:srgbClr val="63A537"/>
              </a:buClr>
              <a:buFont typeface="Wingdings" pitchFamily="2" charset="2"/>
              <a:buChar char="ü"/>
            </a:pPr>
            <a:r>
              <a:rPr lang="es-ES" sz="2400" dirty="0"/>
              <a:t> el momento de la evaluación </a:t>
            </a:r>
          </a:p>
          <a:p>
            <a:pPr>
              <a:buClr>
                <a:srgbClr val="63A537"/>
              </a:buClr>
              <a:buFont typeface="Wingdings" pitchFamily="2" charset="2"/>
              <a:buChar char="ü"/>
            </a:pPr>
            <a:r>
              <a:rPr lang="es-ES" sz="2400" dirty="0"/>
              <a:t>las herramientas de la plataforma que va a utilizar</a:t>
            </a:r>
          </a:p>
          <a:p>
            <a:pPr>
              <a:buClr>
                <a:srgbClr val="63A537"/>
              </a:buClr>
              <a:buFont typeface="Wingdings" pitchFamily="2" charset="2"/>
              <a:buChar char="ü"/>
            </a:pPr>
            <a:r>
              <a:rPr lang="es-ES" sz="2400" dirty="0"/>
              <a:t> la escala de evaluación</a:t>
            </a:r>
          </a:p>
          <a:p>
            <a:endParaRPr lang="es-ES" sz="2400" dirty="0"/>
          </a:p>
        </p:txBody>
      </p:sp>
    </p:spTree>
    <p:extLst>
      <p:ext uri="{BB962C8B-B14F-4D97-AF65-F5344CB8AC3E}">
        <p14:creationId xmlns:p14="http://schemas.microsoft.com/office/powerpoint/2010/main" val="32727605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a 7"/>
          <p:cNvGraphicFramePr/>
          <p:nvPr>
            <p:extLst/>
          </p:nvPr>
        </p:nvGraphicFramePr>
        <p:xfrm>
          <a:off x="819807" y="1242940"/>
          <a:ext cx="11056883" cy="47692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CaixaDeTexto 9"/>
          <p:cNvSpPr txBox="1"/>
          <p:nvPr/>
        </p:nvSpPr>
        <p:spPr>
          <a:xfrm>
            <a:off x="898216" y="2041921"/>
            <a:ext cx="3125144" cy="92333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pt-BR" sz="5400" dirty="0" err="1"/>
              <a:t>Evaluar</a:t>
            </a:r>
            <a:endParaRPr lang="es-ES" sz="5400" dirty="0"/>
          </a:p>
        </p:txBody>
      </p:sp>
      <p:sp>
        <p:nvSpPr>
          <p:cNvPr id="6" name="TextBox 5"/>
          <p:cNvSpPr txBox="1"/>
          <p:nvPr/>
        </p:nvSpPr>
        <p:spPr>
          <a:xfrm>
            <a:off x="914400" y="1060704"/>
            <a:ext cx="10804561" cy="584775"/>
          </a:xfrm>
          <a:prstGeom prst="rect">
            <a:avLst/>
          </a:prstGeom>
          <a:noFill/>
        </p:spPr>
        <p:txBody>
          <a:bodyPr wrap="none" rtlCol="0">
            <a:spAutoFit/>
          </a:bodyPr>
          <a:lstStyle/>
          <a:p>
            <a:r>
              <a:rPr lang="es-ES" sz="3200" b="1" dirty="0">
                <a:solidFill>
                  <a:schemeClr val="tx1">
                    <a:lumMod val="75000"/>
                    <a:lumOff val="25000"/>
                  </a:schemeClr>
                </a:solidFill>
                <a:latin typeface="Comic Sans MS" pitchFamily="66" charset="0"/>
              </a:rPr>
              <a:t>En la concepción de su sistema de evaluación analice:</a:t>
            </a:r>
          </a:p>
        </p:txBody>
      </p:sp>
      <p:sp>
        <p:nvSpPr>
          <p:cNvPr id="7" name="Rectangle 3"/>
          <p:cNvSpPr txBox="1">
            <a:spLocks noChangeArrowheads="1"/>
          </p:cNvSpPr>
          <p:nvPr/>
        </p:nvSpPr>
        <p:spPr>
          <a:xfrm>
            <a:off x="764541" y="4358639"/>
            <a:ext cx="10368017" cy="1935481"/>
          </a:xfrm>
          <a:prstGeom prst="rect">
            <a:avLst/>
          </a:prstGeom>
        </p:spPr>
        <p:txBody>
          <a:bodyPr/>
          <a:lstStyle/>
          <a:p>
            <a:pPr marL="533400" marR="0" lvl="0" indent="-533400" algn="l" defTabSz="914400" rtl="0" eaLnBrk="1" fontAlgn="auto" latinLnBrk="0" hangingPunct="1">
              <a:lnSpc>
                <a:spcPct val="110000"/>
              </a:lnSpc>
              <a:spcBef>
                <a:spcPts val="1200"/>
              </a:spcBef>
              <a:spcAft>
                <a:spcPts val="200"/>
              </a:spcAft>
              <a:buClr>
                <a:schemeClr val="hlink"/>
              </a:buClr>
              <a:buSzPct val="100000"/>
              <a:buFont typeface="Wingdings" pitchFamily="2" charset="2"/>
              <a:buChar char="þ"/>
              <a:tabLst/>
              <a:defRPr/>
            </a:pPr>
            <a:r>
              <a:rPr kumimoji="0" lang="es-ES_tradnl" altLang="es-ES" sz="2000" b="0" i="0" u="none" strike="noStrike" kern="1200" cap="none" spc="0" normalizeH="0" baseline="0" noProof="0">
                <a:ln>
                  <a:noFill/>
                </a:ln>
                <a:solidFill>
                  <a:schemeClr val="tx1">
                    <a:lumMod val="75000"/>
                    <a:lumOff val="25000"/>
                  </a:schemeClr>
                </a:solidFill>
                <a:effectLst/>
                <a:uLnTx/>
                <a:uFillTx/>
                <a:latin typeface="+mn-lt"/>
                <a:ea typeface="Times New Roman" pitchFamily="18" charset="0"/>
                <a:cs typeface="Arial" charset="0"/>
              </a:rPr>
              <a:t>La evaluaciones se realizan sistemáticamente para valorar el avance de los conocimientos adquiridos por los alumnos en el proceso de enseñanza aprendizaje para el logro de los objetivos propuestos.</a:t>
            </a:r>
          </a:p>
          <a:p>
            <a:pPr marL="533400" marR="0" lvl="0" indent="-533400" algn="l" defTabSz="914400" rtl="0" eaLnBrk="1" fontAlgn="auto" latinLnBrk="0" hangingPunct="1">
              <a:lnSpc>
                <a:spcPct val="110000"/>
              </a:lnSpc>
              <a:spcBef>
                <a:spcPts val="1200"/>
              </a:spcBef>
              <a:spcAft>
                <a:spcPts val="200"/>
              </a:spcAft>
              <a:buClr>
                <a:schemeClr val="hlink"/>
              </a:buClr>
              <a:buSzPct val="100000"/>
              <a:buFont typeface="Wingdings" pitchFamily="2" charset="2"/>
              <a:buChar char="þ"/>
              <a:tabLst/>
              <a:defRPr/>
            </a:pPr>
            <a:r>
              <a:rPr kumimoji="0" lang="es-MX" altLang="es-ES" sz="2000" b="0" i="0" u="none" strike="noStrike" kern="1200" cap="none" spc="0" normalizeH="0" baseline="0" noProof="0">
                <a:ln>
                  <a:noFill/>
                </a:ln>
                <a:solidFill>
                  <a:schemeClr val="tx1">
                    <a:lumMod val="75000"/>
                    <a:lumOff val="25000"/>
                  </a:schemeClr>
                </a:solidFill>
                <a:effectLst/>
                <a:uLnTx/>
                <a:uFillTx/>
                <a:latin typeface="+mn-lt"/>
                <a:ea typeface="Times New Roman" pitchFamily="18" charset="0"/>
                <a:cs typeface="Arial" charset="0"/>
              </a:rPr>
              <a:t>Permite personalizar el proceso y potenciar las habilidades del estudiante. </a:t>
            </a:r>
          </a:p>
          <a:p>
            <a:pPr marL="0" marR="0" lvl="0" indent="0" algn="l" defTabSz="914400" rtl="0" eaLnBrk="1" fontAlgn="auto" latinLnBrk="0" hangingPunct="1">
              <a:lnSpc>
                <a:spcPct val="110000"/>
              </a:lnSpc>
              <a:spcBef>
                <a:spcPts val="1200"/>
              </a:spcBef>
              <a:spcAft>
                <a:spcPts val="200"/>
              </a:spcAft>
              <a:buClr>
                <a:schemeClr val="hlink"/>
              </a:buClr>
              <a:buSzPct val="100000"/>
              <a:buFont typeface="Calibri" panose="020F0502020204030204" pitchFamily="34" charset="0"/>
              <a:buNone/>
              <a:tabLst/>
              <a:defRPr/>
            </a:pPr>
            <a:endParaRPr kumimoji="0" lang="es-ES_tradnl" altLang="es-ES" sz="2000" b="0" i="0" u="none" strike="noStrike" kern="1200" cap="none" spc="0" normalizeH="0" baseline="0" noProof="0" dirty="0">
              <a:ln>
                <a:noFill/>
              </a:ln>
              <a:solidFill>
                <a:schemeClr val="tx1">
                  <a:lumMod val="75000"/>
                  <a:lumOff val="25000"/>
                </a:schemeClr>
              </a:solidFill>
              <a:effectLst/>
              <a:uLnTx/>
              <a:uFillTx/>
              <a:latin typeface="+mn-lt"/>
              <a:ea typeface="Times New Roman" pitchFamily="18" charset="0"/>
              <a:cs typeface="Arial" charset="0"/>
            </a:endParaRPr>
          </a:p>
        </p:txBody>
      </p:sp>
    </p:spTree>
    <p:extLst>
      <p:ext uri="{BB962C8B-B14F-4D97-AF65-F5344CB8AC3E}">
        <p14:creationId xmlns:p14="http://schemas.microsoft.com/office/powerpoint/2010/main" val="33751638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p:cNvSpPr>
            <a:spLocks noGrp="1" noChangeArrowheads="1"/>
          </p:cNvSpPr>
          <p:nvPr>
            <p:ph type="title"/>
          </p:nvPr>
        </p:nvSpPr>
        <p:spPr>
          <a:noFill/>
        </p:spPr>
        <p:txBody>
          <a:bodyPr/>
          <a:lstStyle/>
          <a:p>
            <a:pPr eaLnBrk="1" hangingPunct="1"/>
            <a:r>
              <a:rPr lang="de-DE" sz="4300"/>
              <a:t>Sistema de evaluación</a:t>
            </a:r>
          </a:p>
        </p:txBody>
      </p:sp>
      <p:sp>
        <p:nvSpPr>
          <p:cNvPr id="4099" name="Rectangle 9"/>
          <p:cNvSpPr>
            <a:spLocks noGrp="1" noChangeArrowheads="1"/>
          </p:cNvSpPr>
          <p:nvPr>
            <p:ph type="body" idx="1"/>
          </p:nvPr>
        </p:nvSpPr>
        <p:spPr>
          <a:xfrm>
            <a:off x="1421554" y="2741930"/>
            <a:ext cx="4700815" cy="2084388"/>
          </a:xfrm>
        </p:spPr>
        <p:txBody>
          <a:bodyPr>
            <a:normAutofit fontScale="92500" lnSpcReduction="20000"/>
          </a:bodyPr>
          <a:lstStyle/>
          <a:p>
            <a:pPr marL="446088" indent="-446088" eaLnBrk="1" hangingPunct="1">
              <a:lnSpc>
                <a:spcPct val="110000"/>
              </a:lnSpc>
              <a:buClr>
                <a:srgbClr val="006600"/>
              </a:buClr>
              <a:buFont typeface="Wingdings" pitchFamily="2" charset="2"/>
              <a:buChar char=""/>
            </a:pPr>
            <a:r>
              <a:rPr lang="es-ES" sz="3200" dirty="0"/>
              <a:t>Diagnóstica o inicial</a:t>
            </a:r>
          </a:p>
          <a:p>
            <a:pPr marL="446088" indent="-446088" eaLnBrk="1" hangingPunct="1">
              <a:lnSpc>
                <a:spcPct val="110000"/>
              </a:lnSpc>
              <a:buClr>
                <a:srgbClr val="006600"/>
              </a:buClr>
              <a:buFont typeface="Wingdings" pitchFamily="2" charset="2"/>
              <a:buChar char=""/>
            </a:pPr>
            <a:r>
              <a:rPr lang="es-ES" sz="3200" dirty="0"/>
              <a:t>De proceso o formativa</a:t>
            </a:r>
          </a:p>
          <a:p>
            <a:pPr marL="446088" indent="-446088" eaLnBrk="1" hangingPunct="1">
              <a:lnSpc>
                <a:spcPct val="110000"/>
              </a:lnSpc>
              <a:buClr>
                <a:srgbClr val="006600"/>
              </a:buClr>
              <a:buFont typeface="Wingdings" pitchFamily="2" charset="2"/>
              <a:buChar char=""/>
            </a:pPr>
            <a:r>
              <a:rPr lang="es-ES" sz="3200" dirty="0"/>
              <a:t>De resultados, </a:t>
            </a:r>
            <a:r>
              <a:rPr lang="es-ES" sz="3200" dirty="0" err="1"/>
              <a:t>sumativas</a:t>
            </a:r>
            <a:r>
              <a:rPr lang="es-ES" sz="3200" dirty="0"/>
              <a:t> o finales</a:t>
            </a:r>
          </a:p>
        </p:txBody>
      </p:sp>
      <p:sp>
        <p:nvSpPr>
          <p:cNvPr id="1059847" name="Rectangle 7"/>
          <p:cNvSpPr>
            <a:spLocks noChangeArrowheads="1"/>
          </p:cNvSpPr>
          <p:nvPr/>
        </p:nvSpPr>
        <p:spPr bwMode="auto">
          <a:xfrm>
            <a:off x="1177713" y="2129156"/>
            <a:ext cx="7670800" cy="358775"/>
          </a:xfrm>
          <a:prstGeom prst="rect">
            <a:avLst/>
          </a:prstGeom>
          <a:noFill/>
          <a:ln w="9525">
            <a:noFill/>
            <a:miter lim="800000"/>
            <a:headEnd/>
            <a:tailEnd/>
          </a:ln>
        </p:spPr>
        <p:txBody>
          <a:bodyPr lIns="0" tIns="0" rIns="0" bIns="0" anchor="ctr"/>
          <a:lstStyle/>
          <a:p>
            <a:pPr defTabSz="801688">
              <a:defRPr/>
            </a:pPr>
            <a:r>
              <a:rPr lang="de-DE" sz="3600" b="1" dirty="0">
                <a:solidFill>
                  <a:srgbClr val="63A537"/>
                </a:solidFill>
                <a:latin typeface="+mj-lt"/>
              </a:rPr>
              <a:t>Fases</a:t>
            </a:r>
            <a:r>
              <a:rPr lang="de-DE" sz="3600" b="1" dirty="0">
                <a:solidFill>
                  <a:srgbClr val="63A537"/>
                </a:solidFill>
                <a:effectLst>
                  <a:outerShdw blurRad="38100" dist="38100" dir="2700000" algn="tl">
                    <a:srgbClr val="C0C0C0"/>
                  </a:outerShdw>
                </a:effectLst>
              </a:rPr>
              <a:t> </a:t>
            </a:r>
          </a:p>
        </p:txBody>
      </p:sp>
      <p:pic>
        <p:nvPicPr>
          <p:cNvPr id="1026" name="Picture 2" descr="D:\Documentos\Curso Tutores 2018\Tema 2\Pantalla_completa_26_06_13_12_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3695" y="1218030"/>
            <a:ext cx="5070325" cy="48634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775202" y="2607734"/>
            <a:ext cx="6265332" cy="2709333"/>
          </a:xfrm>
        </p:spPr>
        <p:txBody>
          <a:bodyPr>
            <a:noAutofit/>
          </a:bodyPr>
          <a:lstStyle/>
          <a:p>
            <a:r>
              <a:rPr lang="es-ES" sz="6000" dirty="0"/>
              <a:t>Herramientas para la evaluación en entornos virtuales</a:t>
            </a:r>
          </a:p>
        </p:txBody>
      </p:sp>
      <p:pic>
        <p:nvPicPr>
          <p:cNvPr id="6" name="Picture 5" descr="evaluacion.jpg"/>
          <p:cNvPicPr>
            <a:picLocks noChangeAspect="1"/>
          </p:cNvPicPr>
          <p:nvPr/>
        </p:nvPicPr>
        <p:blipFill>
          <a:blip r:embed="rId2"/>
          <a:stretch>
            <a:fillRect/>
          </a:stretch>
        </p:blipFill>
        <p:spPr>
          <a:xfrm>
            <a:off x="1642533" y="1303866"/>
            <a:ext cx="3048000" cy="22860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idx="4294967295"/>
          </p:nvPr>
        </p:nvSpPr>
        <p:spPr>
          <a:xfrm>
            <a:off x="2133600" y="287338"/>
            <a:ext cx="10058400" cy="1449387"/>
          </a:xfrm>
        </p:spPr>
        <p:txBody>
          <a:bodyPr/>
          <a:lstStyle/>
          <a:p>
            <a:r>
              <a:rPr lang="es-ES" altLang="es-ES" b="1" dirty="0"/>
              <a:t>Actividades en el Aula Virtual</a:t>
            </a:r>
            <a:br>
              <a:rPr lang="es-ES_tradnl" altLang="es-ES" b="1" dirty="0">
                <a:solidFill>
                  <a:srgbClr val="006600"/>
                </a:solidFill>
              </a:rPr>
            </a:br>
            <a:endParaRPr lang="es-ES" dirty="0"/>
          </a:p>
        </p:txBody>
      </p:sp>
      <p:sp>
        <p:nvSpPr>
          <p:cNvPr id="3" name="Retângulo 2"/>
          <p:cNvSpPr/>
          <p:nvPr/>
        </p:nvSpPr>
        <p:spPr>
          <a:xfrm>
            <a:off x="1213419" y="1629073"/>
            <a:ext cx="4414347" cy="378565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defRPr/>
            </a:pPr>
            <a:r>
              <a:rPr lang="es-ES_tradnl" sz="2400" b="1" dirty="0"/>
              <a:t>Individuales</a:t>
            </a:r>
          </a:p>
          <a:p>
            <a:pPr marL="285750" indent="-285750">
              <a:buFont typeface="Arial" panose="020B0604020202020204" pitchFamily="34" charset="0"/>
              <a:buChar char="•"/>
              <a:defRPr/>
            </a:pPr>
            <a:r>
              <a:rPr lang="es-ES_tradnl" sz="2400" dirty="0"/>
              <a:t>Tareas</a:t>
            </a:r>
          </a:p>
          <a:p>
            <a:pPr marL="285750" indent="-285750">
              <a:buFont typeface="Arial" panose="020B0604020202020204" pitchFamily="34" charset="0"/>
              <a:buChar char="•"/>
              <a:defRPr/>
            </a:pPr>
            <a:r>
              <a:rPr lang="es-ES_tradnl" sz="2400" dirty="0"/>
              <a:t>Cuestionarios</a:t>
            </a:r>
          </a:p>
          <a:p>
            <a:pPr marL="285750" indent="-285750">
              <a:buFont typeface="Arial" panose="020B0604020202020204" pitchFamily="34" charset="0"/>
              <a:buChar char="•"/>
              <a:defRPr/>
            </a:pPr>
            <a:r>
              <a:rPr lang="es-ES_tradnl" sz="2400" dirty="0"/>
              <a:t>Encuestas</a:t>
            </a:r>
          </a:p>
          <a:p>
            <a:pPr marL="285750" indent="-285750">
              <a:buFont typeface="Arial" panose="020B0604020202020204" pitchFamily="34" charset="0"/>
              <a:buChar char="•"/>
              <a:defRPr/>
            </a:pPr>
            <a:r>
              <a:rPr lang="es-ES_tradnl" sz="2400" dirty="0"/>
              <a:t>Encuestas predeterminadas</a:t>
            </a:r>
          </a:p>
          <a:p>
            <a:pPr marL="285750" lvl="1" indent="-285750">
              <a:buFont typeface="Arial" panose="020B0604020202020204" pitchFamily="34" charset="0"/>
              <a:buChar char="•"/>
              <a:defRPr/>
            </a:pPr>
            <a:r>
              <a:rPr lang="es-ES_tradnl" sz="2400" dirty="0"/>
              <a:t>Lección</a:t>
            </a:r>
          </a:p>
          <a:p>
            <a:pPr marL="285750" lvl="1" indent="-285750">
              <a:buFont typeface="Arial" panose="020B0604020202020204" pitchFamily="34" charset="0"/>
              <a:buChar char="•"/>
              <a:defRPr/>
            </a:pPr>
            <a:r>
              <a:rPr lang="es-ES_tradnl" sz="2400" dirty="0"/>
              <a:t>Blog (individual) </a:t>
            </a:r>
          </a:p>
          <a:p>
            <a:pPr marL="285750" lvl="1" indent="-285750">
              <a:buFont typeface="Arial" panose="020B0604020202020204" pitchFamily="34" charset="0"/>
              <a:buChar char="•"/>
              <a:defRPr/>
            </a:pPr>
            <a:r>
              <a:rPr lang="es-ES_tradnl" sz="2400" dirty="0"/>
              <a:t>Hot </a:t>
            </a:r>
            <a:r>
              <a:rPr lang="es-ES_tradnl" sz="2400" dirty="0" err="1"/>
              <a:t>potatoes</a:t>
            </a:r>
            <a:endParaRPr lang="es-ES_tradnl" sz="2400" dirty="0"/>
          </a:p>
          <a:p>
            <a:pPr marL="285750" lvl="1" indent="-285750">
              <a:buFont typeface="Arial" panose="020B0604020202020204" pitchFamily="34" charset="0"/>
              <a:buChar char="•"/>
              <a:defRPr/>
            </a:pPr>
            <a:r>
              <a:rPr lang="es-ES_tradnl" sz="2400" dirty="0"/>
              <a:t>Mapas mentales</a:t>
            </a:r>
          </a:p>
          <a:p>
            <a:pPr marL="285750" lvl="1" indent="-285750">
              <a:buFont typeface="Arial" panose="020B0604020202020204" pitchFamily="34" charset="0"/>
              <a:buChar char="•"/>
              <a:defRPr/>
            </a:pPr>
            <a:r>
              <a:rPr lang="es-ES_tradnl" sz="2400" dirty="0"/>
              <a:t>Wiki (individual)</a:t>
            </a:r>
            <a:endParaRPr lang="es-ES_tradnl" dirty="0"/>
          </a:p>
        </p:txBody>
      </p:sp>
      <p:sp>
        <p:nvSpPr>
          <p:cNvPr id="8" name="Retângulo 7"/>
          <p:cNvSpPr/>
          <p:nvPr/>
        </p:nvSpPr>
        <p:spPr>
          <a:xfrm>
            <a:off x="6498271" y="1655010"/>
            <a:ext cx="3622564" cy="360098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defRPr/>
            </a:pPr>
            <a:r>
              <a:rPr lang="es-ES_tradnl" sz="2400" b="1" dirty="0"/>
              <a:t>Grupales</a:t>
            </a:r>
          </a:p>
          <a:p>
            <a:pPr marL="285750" indent="-285750">
              <a:buFont typeface="Arial" panose="020B0604020202020204" pitchFamily="34" charset="0"/>
              <a:buChar char="•"/>
              <a:defRPr/>
            </a:pPr>
            <a:r>
              <a:rPr lang="es-ES_tradnl" sz="2400" dirty="0"/>
              <a:t>Foros</a:t>
            </a:r>
          </a:p>
          <a:p>
            <a:pPr marL="285750" indent="-285750">
              <a:buFont typeface="Arial" panose="020B0604020202020204" pitchFamily="34" charset="0"/>
              <a:buChar char="•"/>
              <a:defRPr/>
            </a:pPr>
            <a:r>
              <a:rPr lang="es-ES_tradnl" sz="2400" dirty="0"/>
              <a:t>Wiki (tipo colaborativa)</a:t>
            </a:r>
          </a:p>
          <a:p>
            <a:pPr marL="285750" indent="-285750">
              <a:buFont typeface="Arial" panose="020B0604020202020204" pitchFamily="34" charset="0"/>
              <a:buChar char="•"/>
              <a:defRPr/>
            </a:pPr>
            <a:r>
              <a:rPr lang="es-ES_tradnl" sz="2400" dirty="0"/>
              <a:t>Base de Datos</a:t>
            </a:r>
          </a:p>
          <a:p>
            <a:pPr marL="285750" indent="-285750">
              <a:buFont typeface="Arial" panose="020B0604020202020204" pitchFamily="34" charset="0"/>
              <a:buChar char="•"/>
              <a:defRPr/>
            </a:pPr>
            <a:r>
              <a:rPr lang="es-ES_tradnl" sz="2400" dirty="0"/>
              <a:t>Glosario</a:t>
            </a:r>
          </a:p>
          <a:p>
            <a:pPr marL="285750" indent="-285750">
              <a:buFont typeface="Arial" panose="020B0604020202020204" pitchFamily="34" charset="0"/>
              <a:buChar char="•"/>
              <a:defRPr/>
            </a:pPr>
            <a:r>
              <a:rPr lang="es-ES_tradnl" sz="2400" dirty="0"/>
              <a:t> Blog (del curso)</a:t>
            </a:r>
          </a:p>
          <a:p>
            <a:pPr marL="285750" indent="-285750">
              <a:buFont typeface="Arial" panose="020B0604020202020204" pitchFamily="34" charset="0"/>
              <a:buChar char="•"/>
              <a:defRPr/>
            </a:pPr>
            <a:r>
              <a:rPr lang="es-ES_tradnl" sz="2400" dirty="0"/>
              <a:t>Mapas mentales</a:t>
            </a:r>
          </a:p>
          <a:p>
            <a:pPr marL="285750" indent="-285750">
              <a:buFont typeface="Arial" panose="020B0604020202020204" pitchFamily="34" charset="0"/>
              <a:buChar char="•"/>
              <a:defRPr/>
            </a:pPr>
            <a:r>
              <a:rPr lang="es-ES_tradnl" sz="2400" dirty="0"/>
              <a:t>Taller</a:t>
            </a:r>
          </a:p>
          <a:p>
            <a:pPr marL="285750" indent="-285750">
              <a:buFont typeface="Arial" panose="020B0604020202020204" pitchFamily="34" charset="0"/>
              <a:buChar char="•"/>
              <a:defRPr/>
            </a:pPr>
            <a:endParaRPr lang="es-ES_tradnl" dirty="0"/>
          </a:p>
          <a:p>
            <a:pPr marL="285750" indent="-285750">
              <a:buFont typeface="Arial" panose="020B0604020202020204" pitchFamily="34" charset="0"/>
              <a:buChar char="•"/>
              <a:defRPr/>
            </a:pPr>
            <a:endParaRPr lang="es-ES_tradnl" dirty="0"/>
          </a:p>
        </p:txBody>
      </p:sp>
      <p:pic>
        <p:nvPicPr>
          <p:cNvPr id="7" name="Picture 2" descr="Resultado de imagen para evaluació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17863" y="4407816"/>
            <a:ext cx="2648607" cy="1440181"/>
          </a:xfrm>
          <a:prstGeom prst="rect">
            <a:avLst/>
          </a:prstGeom>
          <a:extLst>
            <a:ext uri="{909E8E84-426E-40DD-AFC4-6F175D3DCCD1}">
              <a14:hiddenFill xmlns:a14="http://schemas.microsoft.com/office/drawing/2010/main">
                <a:solidFill>
                  <a:srgbClr val="FFFFFF"/>
                </a:solidFill>
              </a14:hiddenFill>
            </a:ext>
          </a:extLst>
        </p:spPr>
        <p:style>
          <a:lnRef idx="2">
            <a:schemeClr val="accent2"/>
          </a:lnRef>
          <a:fillRef idx="1">
            <a:schemeClr val="lt1"/>
          </a:fillRef>
          <a:effectRef idx="0">
            <a:schemeClr val="accent2"/>
          </a:effectRef>
          <a:fontRef idx="minor">
            <a:schemeClr val="dk1"/>
          </a:fontRef>
        </p:style>
      </p:pic>
    </p:spTree>
    <p:extLst>
      <p:ext uri="{BB962C8B-B14F-4D97-AF65-F5344CB8AC3E}">
        <p14:creationId xmlns:p14="http://schemas.microsoft.com/office/powerpoint/2010/main" val="1036269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98783"/>
            <a:ext cx="10515600" cy="4098649"/>
          </a:xfrm>
        </p:spPr>
        <p:txBody>
          <a:bodyPr>
            <a:noAutofit/>
          </a:bodyPr>
          <a:lstStyle/>
          <a:p>
            <a:pPr marL="338138" lvl="1" indent="14288" algn="ctr">
              <a:spcBef>
                <a:spcPts val="1200"/>
              </a:spcBef>
              <a:spcAft>
                <a:spcPts val="200"/>
              </a:spcAft>
            </a:pPr>
            <a:r>
              <a:rPr lang="es-AR" sz="6000" kern="1200" spc="-50" dirty="0">
                <a:solidFill>
                  <a:srgbClr val="FF0000"/>
                </a:solidFill>
                <a:latin typeface="+mj-lt"/>
                <a:ea typeface="+mj-ea"/>
                <a:cs typeface="+mj-cs"/>
              </a:rPr>
              <a:t>Aspectos organizativos</a:t>
            </a:r>
            <a:br>
              <a:rPr lang="es-AR" sz="6000" kern="1200" spc="-50" dirty="0">
                <a:solidFill>
                  <a:srgbClr val="FF0000"/>
                </a:solidFill>
                <a:latin typeface="+mj-lt"/>
                <a:ea typeface="+mj-ea"/>
                <a:cs typeface="+mj-cs"/>
              </a:rPr>
            </a:br>
            <a:r>
              <a:rPr lang="es-AR" sz="6000" kern="1200" spc="-50" dirty="0">
                <a:solidFill>
                  <a:srgbClr val="FF0000"/>
                </a:solidFill>
                <a:latin typeface="+mj-lt"/>
                <a:ea typeface="+mj-ea"/>
                <a:cs typeface="+mj-cs"/>
              </a:rPr>
              <a:t>Requisitos para la promoción, aprobación y ejecución de un curso en línea en la UVS</a:t>
            </a:r>
            <a:endParaRPr lang="es-ES" sz="6000" kern="1200" spc="-50" dirty="0">
              <a:solidFill>
                <a:srgbClr val="FF0000"/>
              </a:solidFill>
              <a:latin typeface="+mj-lt"/>
              <a:ea typeface="+mj-ea"/>
              <a:cs typeface="+mj-cs"/>
            </a:endParaRPr>
          </a:p>
        </p:txBody>
      </p:sp>
      <p:sp>
        <p:nvSpPr>
          <p:cNvPr id="2" name="Rectángulo 1">
            <a:extLst>
              <a:ext uri="{FF2B5EF4-FFF2-40B4-BE49-F238E27FC236}">
                <a16:creationId xmlns:a16="http://schemas.microsoft.com/office/drawing/2014/main" id="{87873A6B-D139-47B6-94BA-2EA9444AA259}"/>
              </a:ext>
            </a:extLst>
          </p:cNvPr>
          <p:cNvSpPr/>
          <p:nvPr/>
        </p:nvSpPr>
        <p:spPr>
          <a:xfrm>
            <a:off x="2941983" y="5069726"/>
            <a:ext cx="6096000" cy="800219"/>
          </a:xfrm>
          <a:prstGeom prst="rect">
            <a:avLst/>
          </a:prstGeom>
        </p:spPr>
        <p:txBody>
          <a:bodyPr>
            <a:spAutoFit/>
          </a:bodyPr>
          <a:lstStyle/>
          <a:p>
            <a:pPr indent="-1270" algn="ctr">
              <a:spcAft>
                <a:spcPts val="0"/>
              </a:spcAft>
            </a:pPr>
            <a:r>
              <a:rPr lang="es-MX" b="1" dirty="0">
                <a:latin typeface="Arial" panose="020B0604020202020204" pitchFamily="34" charset="0"/>
                <a:ea typeface="Arial" panose="020B0604020202020204" pitchFamily="34" charset="0"/>
              </a:rPr>
              <a:t>CONSULTAR: INSTRUCCIÓN No. 01/2020</a:t>
            </a:r>
            <a:endParaRPr lang="es-ES" sz="2400" dirty="0">
              <a:latin typeface="Arial" panose="020B0604020202020204" pitchFamily="34" charset="0"/>
              <a:ea typeface="Arial" panose="020B0604020202020204" pitchFamily="34" charset="0"/>
            </a:endParaRPr>
          </a:p>
          <a:p>
            <a:pPr indent="-1270" algn="ctr">
              <a:spcBef>
                <a:spcPts val="1200"/>
              </a:spcBef>
              <a:spcAft>
                <a:spcPts val="300"/>
              </a:spcAft>
            </a:pPr>
            <a:r>
              <a:rPr lang="es-MX" b="1" dirty="0">
                <a:latin typeface="Arial" panose="020B0604020202020204" pitchFamily="34" charset="0"/>
                <a:ea typeface="Arial" panose="020B0604020202020204" pitchFamily="34" charset="0"/>
              </a:rPr>
              <a:t>MANUAL PARA LA GESTIÓN DEL POSGRADO</a:t>
            </a:r>
            <a:endParaRPr lang="es-ES" sz="2400" dirty="0">
              <a:effectLst/>
              <a:latin typeface="Arial" panose="020B0604020202020204" pitchFamily="34" charset="0"/>
              <a:ea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07084"/>
          </a:xfrm>
        </p:spPr>
        <p:txBody>
          <a:bodyPr>
            <a:normAutofit/>
          </a:bodyPr>
          <a:lstStyle/>
          <a:p>
            <a:r>
              <a:rPr lang="es-ES" b="1" dirty="0"/>
              <a:t>Acreditación de los cursos en red</a:t>
            </a:r>
          </a:p>
        </p:txBody>
      </p:sp>
      <p:sp>
        <p:nvSpPr>
          <p:cNvPr id="3" name="Content Placeholder 2"/>
          <p:cNvSpPr>
            <a:spLocks noGrp="1"/>
          </p:cNvSpPr>
          <p:nvPr>
            <p:ph idx="1"/>
          </p:nvPr>
        </p:nvSpPr>
        <p:spPr>
          <a:xfrm>
            <a:off x="838201" y="1690688"/>
            <a:ext cx="10710332" cy="4178406"/>
          </a:xfrm>
        </p:spPr>
        <p:txBody>
          <a:bodyPr>
            <a:normAutofit/>
          </a:bodyPr>
          <a:lstStyle/>
          <a:p>
            <a:pPr marL="287338" indent="-287338">
              <a:buFont typeface="Wingdings" pitchFamily="2" charset="2"/>
              <a:buChar char="v"/>
            </a:pPr>
            <a:r>
              <a:rPr lang="es-ES" sz="2400" dirty="0">
                <a:latin typeface="Arial" panose="020B0604020202020204" pitchFamily="34" charset="0"/>
                <a:cs typeface="Arial" panose="020B0604020202020204" pitchFamily="34" charset="0"/>
              </a:rPr>
              <a:t>La acreditación del curso se realizará en la institución docente que lo propone siguiendo el reglamento de posgrado del Ministerio de Educación Superior (MES) y las orientaciones de la Dirección de Docencia del MINSAP</a:t>
            </a:r>
          </a:p>
          <a:p>
            <a:pPr marL="287338" indent="-287338">
              <a:buFont typeface="Wingdings" pitchFamily="2" charset="2"/>
              <a:buChar char="v"/>
            </a:pPr>
            <a:r>
              <a:rPr lang="es-ES" sz="2400" dirty="0">
                <a:latin typeface="Arial" panose="020B0604020202020204" pitchFamily="34" charset="0"/>
                <a:cs typeface="Arial" panose="020B0604020202020204" pitchFamily="34" charset="0"/>
              </a:rPr>
              <a:t>El programa académico debe cumplir los requisitos del reglamento de posgrado vigente emitido por el MES.</a:t>
            </a:r>
          </a:p>
          <a:p>
            <a:pPr marL="287338" indent="-287338">
              <a:buFont typeface="Wingdings" pitchFamily="2" charset="2"/>
              <a:buChar char="v"/>
            </a:pPr>
            <a:r>
              <a:rPr lang="es-ES" sz="2400" dirty="0">
                <a:latin typeface="Arial" panose="020B0604020202020204" pitchFamily="34" charset="0"/>
                <a:cs typeface="Arial" panose="020B0604020202020204" pitchFamily="34" charset="0"/>
              </a:rPr>
              <a:t>Como parte de la acreditación, el programa elaborado debe ser aprobado y avalado de acuerdo a los procedimientos establecidos en la institución académica correspondiente</a:t>
            </a:r>
          </a:p>
          <a:p>
            <a:pPr marL="287338" indent="-287338">
              <a:buFont typeface="Wingdings" pitchFamily="2" charset="2"/>
              <a:buChar char="v"/>
            </a:pPr>
            <a:r>
              <a:rPr lang="es-ES" sz="2400" dirty="0">
                <a:latin typeface="Arial" panose="020B0604020202020204" pitchFamily="34" charset="0"/>
                <a:cs typeface="Arial" panose="020B0604020202020204" pitchFamily="34" charset="0"/>
              </a:rPr>
              <a:t>En este proceso se podrá solicitar el visto bueno de los especialistas de la cátedra de UVS</a:t>
            </a:r>
          </a:p>
          <a:p>
            <a:pPr marL="287338" indent="-287338">
              <a:buFont typeface="Wingdings" pitchFamily="2" charset="2"/>
              <a:buChar char="v"/>
            </a:pPr>
            <a:endParaRPr lang="es-E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s-ES" b="1" dirty="0"/>
              <a:t>Procedimiento de aceptación de actividades en el Aula Virtual</a:t>
            </a:r>
          </a:p>
        </p:txBody>
      </p:sp>
      <p:sp>
        <p:nvSpPr>
          <p:cNvPr id="3" name="Content Placeholder 2"/>
          <p:cNvSpPr>
            <a:spLocks noGrp="1"/>
          </p:cNvSpPr>
          <p:nvPr>
            <p:ph idx="1"/>
          </p:nvPr>
        </p:nvSpPr>
        <p:spPr>
          <a:xfrm>
            <a:off x="1097279" y="1845734"/>
            <a:ext cx="10451253" cy="4023360"/>
          </a:xfrm>
        </p:spPr>
        <p:txBody>
          <a:bodyPr>
            <a:normAutofit/>
          </a:bodyPr>
          <a:lstStyle/>
          <a:p>
            <a:pPr marL="287338" indent="-287338">
              <a:buFont typeface="Wingdings" pitchFamily="2" charset="2"/>
              <a:buChar char="v"/>
            </a:pPr>
            <a:r>
              <a:rPr lang="es-ES" sz="2400" dirty="0">
                <a:latin typeface="Arial" panose="020B0604020202020204" pitchFamily="34" charset="0"/>
                <a:cs typeface="Arial" panose="020B0604020202020204" pitchFamily="34" charset="0"/>
              </a:rPr>
              <a:t>Acreditar  el curso en la institución docente correspondiente</a:t>
            </a:r>
          </a:p>
          <a:p>
            <a:pPr marL="287338" indent="-287338">
              <a:buFont typeface="Wingdings" pitchFamily="2" charset="2"/>
              <a:buChar char="v"/>
            </a:pPr>
            <a:r>
              <a:rPr lang="es-ES" sz="2400" dirty="0">
                <a:latin typeface="Arial" panose="020B0604020202020204" pitchFamily="34" charset="0"/>
                <a:cs typeface="Arial" panose="020B0604020202020204" pitchFamily="34" charset="0"/>
              </a:rPr>
              <a:t>Solicitar la apertura del espacio en el Aula Virtual al jefe de la cátedra de UVS, según la instancia que corresponda. Para ello deberá aportar los documentos siguientes:</a:t>
            </a:r>
          </a:p>
          <a:p>
            <a:pPr marL="579946" lvl="1" indent="-287338">
              <a:buFont typeface="Wingdings" pitchFamily="2" charset="2"/>
              <a:buChar char="ü"/>
            </a:pPr>
            <a:r>
              <a:rPr lang="es-ES" dirty="0">
                <a:latin typeface="Arial" panose="020B0604020202020204" pitchFamily="34" charset="0"/>
                <a:cs typeface="Arial" panose="020B0604020202020204" pitchFamily="34" charset="0"/>
              </a:rPr>
              <a:t>Dictamen del curso</a:t>
            </a:r>
          </a:p>
          <a:p>
            <a:pPr marL="579946" lvl="1" indent="-287338">
              <a:buFont typeface="Wingdings" pitchFamily="2" charset="2"/>
              <a:buChar char="ü"/>
            </a:pPr>
            <a:r>
              <a:rPr lang="es-ES" dirty="0">
                <a:latin typeface="Arial" panose="020B0604020202020204" pitchFamily="34" charset="0"/>
                <a:cs typeface="Arial" panose="020B0604020202020204" pitchFamily="34" charset="0"/>
              </a:rPr>
              <a:t>Programa del curso </a:t>
            </a:r>
          </a:p>
          <a:p>
            <a:pPr marL="579946" lvl="1" indent="-287338">
              <a:buFont typeface="Wingdings" pitchFamily="2" charset="2"/>
              <a:buChar char="ü"/>
            </a:pPr>
            <a:r>
              <a:rPr lang="es-ES" dirty="0">
                <a:latin typeface="Arial" panose="020B0604020202020204" pitchFamily="34" charset="0"/>
                <a:cs typeface="Arial" panose="020B0604020202020204" pitchFamily="34" charset="0"/>
              </a:rPr>
              <a:t>Datos del profesor principal y correo electrónico</a:t>
            </a:r>
          </a:p>
          <a:p>
            <a:pPr marL="287338" indent="-287338">
              <a:buFont typeface="Wingdings" pitchFamily="2" charset="2"/>
              <a:buChar char="v"/>
            </a:pPr>
            <a:r>
              <a:rPr lang="es-ES" sz="2400" dirty="0">
                <a:latin typeface="Arial" panose="020B0604020202020204" pitchFamily="34" charset="0"/>
                <a:cs typeface="Arial" panose="020B0604020202020204" pitchFamily="34" charset="0"/>
              </a:rPr>
              <a:t>En el caso de los cursos internacionales es preciso que el curso tenga al menos una edición exitosa en los entornos virtuales antes de proponer su comercialización </a:t>
            </a:r>
          </a:p>
          <a:p>
            <a:endParaRPr lang="es-E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s-ES" b="1" dirty="0"/>
              <a:t>Procedimiento de aceptación de actividades en el Aula Virtual (cont.)</a:t>
            </a:r>
          </a:p>
        </p:txBody>
      </p:sp>
      <p:sp>
        <p:nvSpPr>
          <p:cNvPr id="3" name="Content Placeholder 2"/>
          <p:cNvSpPr>
            <a:spLocks noGrp="1"/>
          </p:cNvSpPr>
          <p:nvPr>
            <p:ph idx="1"/>
          </p:nvPr>
        </p:nvSpPr>
        <p:spPr>
          <a:xfrm>
            <a:off x="838200" y="2097526"/>
            <a:ext cx="10256520" cy="3494892"/>
          </a:xfrm>
        </p:spPr>
        <p:txBody>
          <a:bodyPr>
            <a:noAutofit/>
          </a:bodyPr>
          <a:lstStyle/>
          <a:p>
            <a:pPr marL="287338" indent="-287338">
              <a:buFont typeface="Wingdings" pitchFamily="2" charset="2"/>
              <a:buChar char="v"/>
            </a:pPr>
            <a:r>
              <a:rPr lang="es-ES" sz="2400" dirty="0">
                <a:latin typeface="Arial" panose="020B0604020202020204" pitchFamily="34" charset="0"/>
                <a:cs typeface="Arial" panose="020B0604020202020204" pitchFamily="34" charset="0"/>
              </a:rPr>
              <a:t>Los miembros, parciales o a tiempo completo, de la cátedra de UVS verifican la correcta utilización del Aula Virtual tanto en pre como en posgrado</a:t>
            </a:r>
          </a:p>
          <a:p>
            <a:pPr marL="287338" indent="-287338">
              <a:buFont typeface="Wingdings" pitchFamily="2" charset="2"/>
              <a:buChar char="v"/>
            </a:pPr>
            <a:r>
              <a:rPr lang="es-ES" sz="2400" dirty="0">
                <a:latin typeface="Arial" panose="020B0604020202020204" pitchFamily="34" charset="0"/>
                <a:cs typeface="Arial" panose="020B0604020202020204" pitchFamily="34" charset="0"/>
              </a:rPr>
              <a:t>El personal de apoyo de la UVS (informáticos, especialistas en información…): </a:t>
            </a:r>
          </a:p>
          <a:p>
            <a:pPr marL="579946" lvl="1" indent="-287338">
              <a:buFont typeface="Wingdings" pitchFamily="2" charset="2"/>
              <a:buChar char="v"/>
            </a:pPr>
            <a:r>
              <a:rPr lang="es-ES" dirty="0">
                <a:latin typeface="Arial" panose="020B0604020202020204" pitchFamily="34" charset="0"/>
                <a:cs typeface="Arial" panose="020B0604020202020204" pitchFamily="34" charset="0"/>
              </a:rPr>
              <a:t>Facilitarán los procesos de divulgación de las convocatorias promoviéndolas en la red</a:t>
            </a:r>
          </a:p>
          <a:p>
            <a:pPr marL="579946" lvl="1" indent="-287338">
              <a:buFont typeface="Wingdings" pitchFamily="2" charset="2"/>
              <a:buChar char="v"/>
            </a:pPr>
            <a:r>
              <a:rPr lang="es-ES" dirty="0">
                <a:latin typeface="Arial" panose="020B0604020202020204" pitchFamily="34" charset="0"/>
                <a:cs typeface="Arial" panose="020B0604020202020204" pitchFamily="34" charset="0"/>
              </a:rPr>
              <a:t>Garantizarán los procesos de registro en el Aula Virtual y matriculación de los estudiantes </a:t>
            </a:r>
            <a:endParaRPr lang="es-E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524000" y="214290"/>
            <a:ext cx="9144000" cy="5357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11" name="Rectangle 2"/>
          <p:cNvSpPr>
            <a:spLocks noGrp="1" noChangeArrowheads="1"/>
          </p:cNvSpPr>
          <p:nvPr>
            <p:ph type="title" idx="4294967295"/>
          </p:nvPr>
        </p:nvSpPr>
        <p:spPr>
          <a:xfrm>
            <a:off x="712179" y="855947"/>
            <a:ext cx="9412064" cy="1219200"/>
          </a:xfrm>
        </p:spPr>
        <p:txBody>
          <a:bodyPr anchor="b">
            <a:normAutofit/>
          </a:bodyPr>
          <a:lstStyle/>
          <a:p>
            <a:pPr eaLnBrk="1" hangingPunct="1"/>
            <a:r>
              <a:rPr lang="es-ES_tradnl" altLang="zh-CN" sz="3600" b="1" dirty="0">
                <a:solidFill>
                  <a:schemeClr val="tx1"/>
                </a:solidFill>
                <a:latin typeface="Arial" panose="020B0604020202020204" pitchFamily="34" charset="0"/>
                <a:ea typeface="宋体" pitchFamily="2" charset="-122"/>
                <a:cs typeface="Arial" panose="020B0604020202020204" pitchFamily="34" charset="0"/>
              </a:rPr>
              <a:t>Los Entornos Virtuales de Enseñanza Aprendizaje (EVEA) </a:t>
            </a:r>
          </a:p>
        </p:txBody>
      </p:sp>
      <p:sp>
        <p:nvSpPr>
          <p:cNvPr id="17412" name="Rectangle 3"/>
          <p:cNvSpPr>
            <a:spLocks noGrp="1" noChangeArrowheads="1"/>
          </p:cNvSpPr>
          <p:nvPr>
            <p:ph type="body" idx="4294967295"/>
          </p:nvPr>
        </p:nvSpPr>
        <p:spPr>
          <a:xfrm>
            <a:off x="712179" y="2869091"/>
            <a:ext cx="10316696" cy="2967697"/>
          </a:xfrm>
        </p:spPr>
        <p:txBody>
          <a:bodyPr>
            <a:noAutofit/>
          </a:bodyPr>
          <a:lstStyle/>
          <a:p>
            <a:pPr algn="just">
              <a:buFont typeface="Wingdings" panose="05000000000000000000" pitchFamily="2" charset="2"/>
              <a:buChar char="ü"/>
            </a:pPr>
            <a:r>
              <a:rPr lang="es-ES_tradnl" altLang="zh-CN" dirty="0">
                <a:latin typeface="Arial" panose="020B0604020202020204" pitchFamily="34" charset="0"/>
                <a:ea typeface="宋体" pitchFamily="2" charset="-122"/>
                <a:cs typeface="Arial" panose="020B0604020202020204" pitchFamily="34" charset="0"/>
              </a:rPr>
              <a:t> Ambientes virtuales de enseñanza aprendizaje, o plataformas docentes, </a:t>
            </a:r>
            <a:r>
              <a:rPr lang="es-MX" dirty="0">
                <a:latin typeface="Arial" panose="020B0604020202020204" pitchFamily="34" charset="0"/>
                <a:ea typeface="宋体" pitchFamily="2" charset="-122"/>
                <a:cs typeface="Arial" panose="020B0604020202020204" pitchFamily="34" charset="0"/>
              </a:rPr>
              <a:t>plataformas de gestión del aprendizaje (</a:t>
            </a:r>
            <a:r>
              <a:rPr lang="es-MX" i="1" dirty="0" err="1">
                <a:latin typeface="Arial" panose="020B0604020202020204" pitchFamily="34" charset="0"/>
                <a:ea typeface="宋体" pitchFamily="2" charset="-122"/>
                <a:cs typeface="Arial" panose="020B0604020202020204" pitchFamily="34" charset="0"/>
              </a:rPr>
              <a:t>Learning</a:t>
            </a:r>
            <a:r>
              <a:rPr lang="es-MX" i="1" dirty="0">
                <a:latin typeface="Arial" panose="020B0604020202020204" pitchFamily="34" charset="0"/>
                <a:ea typeface="宋体" pitchFamily="2" charset="-122"/>
                <a:cs typeface="Arial" panose="020B0604020202020204" pitchFamily="34" charset="0"/>
              </a:rPr>
              <a:t> Management </a:t>
            </a:r>
            <a:r>
              <a:rPr lang="es-MX" i="1" dirty="0" err="1">
                <a:latin typeface="Arial" panose="020B0604020202020204" pitchFamily="34" charset="0"/>
                <a:ea typeface="宋体" pitchFamily="2" charset="-122"/>
                <a:cs typeface="Arial" panose="020B0604020202020204" pitchFamily="34" charset="0"/>
              </a:rPr>
              <a:t>System</a:t>
            </a:r>
            <a:r>
              <a:rPr lang="es-MX" dirty="0">
                <a:latin typeface="Arial" panose="020B0604020202020204" pitchFamily="34" charset="0"/>
                <a:ea typeface="宋体" pitchFamily="2" charset="-122"/>
                <a:cs typeface="Arial" panose="020B0604020202020204" pitchFamily="34" charset="0"/>
              </a:rPr>
              <a:t>)</a:t>
            </a:r>
          </a:p>
          <a:p>
            <a:pPr algn="just">
              <a:buFont typeface="Wingdings" panose="05000000000000000000" pitchFamily="2" charset="2"/>
              <a:buChar char="ü"/>
            </a:pPr>
            <a:r>
              <a:rPr lang="es-ES_tradnl" altLang="zh-CN" dirty="0">
                <a:latin typeface="Arial" panose="020B0604020202020204" pitchFamily="34" charset="0"/>
                <a:ea typeface="宋体" pitchFamily="2" charset="-122"/>
                <a:cs typeface="Arial" panose="020B0604020202020204" pitchFamily="34" charset="0"/>
              </a:rPr>
              <a:t> Se caracterizan por las posibilidades que ofrecen para la gestión y desarrollo de procesos de enseñanza aprendizaje, por ejemplo a través de cursos</a:t>
            </a:r>
            <a:r>
              <a:rPr lang="es-MX" dirty="0">
                <a:latin typeface="Arial" panose="020B0604020202020204" pitchFamily="34" charset="0"/>
                <a:ea typeface="宋体" pitchFamily="2" charset="-122"/>
                <a:cs typeface="Arial" panose="020B0604020202020204" pitchFamily="34" charset="0"/>
              </a:rPr>
              <a:t> </a:t>
            </a:r>
          </a:p>
        </p:txBody>
      </p:sp>
    </p:spTree>
    <p:extLst>
      <p:ext uri="{BB962C8B-B14F-4D97-AF65-F5344CB8AC3E}">
        <p14:creationId xmlns:p14="http://schemas.microsoft.com/office/powerpoint/2010/main" val="3406797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La educación a distancia es la educación del futuro |  EcuadorUniversitario.Com">
            <a:extLst>
              <a:ext uri="{FF2B5EF4-FFF2-40B4-BE49-F238E27FC236}">
                <a16:creationId xmlns:a16="http://schemas.microsoft.com/office/drawing/2014/main" id="{15414B45-CA59-48E6-802A-965A3F3C62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70276" y="3541699"/>
            <a:ext cx="3709182" cy="2845175"/>
          </a:xfrm>
          <a:prstGeom prst="rect">
            <a:avLst/>
          </a:prstGeom>
          <a:noFill/>
          <a:extLst>
            <a:ext uri="{909E8E84-426E-40DD-AFC4-6F175D3DCCD1}">
              <a14:hiddenFill xmlns:a14="http://schemas.microsoft.com/office/drawing/2010/main">
                <a:solidFill>
                  <a:srgbClr val="FFFFFF"/>
                </a:solidFill>
              </a14:hiddenFill>
            </a:ext>
          </a:extLst>
        </p:spPr>
      </p:pic>
      <p:sp>
        <p:nvSpPr>
          <p:cNvPr id="10243" name="Rectangle 2"/>
          <p:cNvSpPr>
            <a:spLocks noGrp="1" noChangeArrowheads="1"/>
          </p:cNvSpPr>
          <p:nvPr>
            <p:ph type="title"/>
          </p:nvPr>
        </p:nvSpPr>
        <p:spPr>
          <a:xfrm>
            <a:off x="402101" y="125974"/>
            <a:ext cx="10515600" cy="732155"/>
          </a:xfrm>
        </p:spPr>
        <p:txBody>
          <a:bodyPr>
            <a:normAutofit/>
          </a:bodyPr>
          <a:lstStyle/>
          <a:p>
            <a:pPr eaLnBrk="1" hangingPunct="1"/>
            <a:r>
              <a:rPr lang="en-US" altLang="zh-CN" sz="3200" b="1" dirty="0" err="1">
                <a:latin typeface="Arial" panose="020B0604020202020204" pitchFamily="34" charset="0"/>
                <a:ea typeface="宋体" pitchFamily="2" charset="-122"/>
                <a:cs typeface="Arial" panose="020B0604020202020204" pitchFamily="34" charset="0"/>
              </a:rPr>
              <a:t>Características</a:t>
            </a:r>
            <a:endParaRPr lang="en-US" altLang="zh-CN" sz="3200" b="1" dirty="0">
              <a:latin typeface="Arial" panose="020B0604020202020204" pitchFamily="34" charset="0"/>
              <a:ea typeface="宋体" pitchFamily="2" charset="-122"/>
              <a:cs typeface="Arial" panose="020B0604020202020204" pitchFamily="34" charset="0"/>
            </a:endParaRPr>
          </a:p>
        </p:txBody>
      </p:sp>
      <p:sp>
        <p:nvSpPr>
          <p:cNvPr id="10244" name="Rectangle 3"/>
          <p:cNvSpPr>
            <a:spLocks noGrp="1" noChangeArrowheads="1"/>
          </p:cNvSpPr>
          <p:nvPr>
            <p:ph idx="1"/>
          </p:nvPr>
        </p:nvSpPr>
        <p:spPr/>
        <p:txBody>
          <a:bodyPr>
            <a:normAutofit/>
          </a:bodyPr>
          <a:lstStyle/>
          <a:p>
            <a:pPr eaLnBrk="1" hangingPunct="1">
              <a:lnSpc>
                <a:spcPct val="80000"/>
              </a:lnSpc>
              <a:buFont typeface="Wingdings" panose="05000000000000000000" pitchFamily="2" charset="2"/>
              <a:buChar char="ü"/>
            </a:pPr>
            <a:r>
              <a:rPr lang="en-US" altLang="zh-CN" dirty="0" err="1">
                <a:latin typeface="Arial" panose="020B0604020202020204" pitchFamily="34" charset="0"/>
                <a:ea typeface="宋体" pitchFamily="2" charset="-122"/>
                <a:cs typeface="Arial" panose="020B0604020202020204" pitchFamily="34" charset="0"/>
              </a:rPr>
              <a:t>Desaparecen</a:t>
            </a:r>
            <a:r>
              <a:rPr lang="en-US" altLang="zh-CN" dirty="0">
                <a:latin typeface="Arial" panose="020B0604020202020204" pitchFamily="34" charset="0"/>
                <a:ea typeface="宋体" pitchFamily="2" charset="-122"/>
                <a:cs typeface="Arial" panose="020B0604020202020204" pitchFamily="34" charset="0"/>
              </a:rPr>
              <a:t> las </a:t>
            </a:r>
            <a:r>
              <a:rPr lang="en-US" altLang="zh-CN" dirty="0" err="1">
                <a:latin typeface="Arial" panose="020B0604020202020204" pitchFamily="34" charset="0"/>
                <a:ea typeface="宋体" pitchFamily="2" charset="-122"/>
                <a:cs typeface="Arial" panose="020B0604020202020204" pitchFamily="34" charset="0"/>
              </a:rPr>
              <a:t>barreras</a:t>
            </a:r>
            <a:r>
              <a:rPr lang="en-US" altLang="zh-CN" dirty="0">
                <a:latin typeface="Arial" panose="020B0604020202020204" pitchFamily="34" charset="0"/>
                <a:ea typeface="宋体" pitchFamily="2" charset="-122"/>
                <a:cs typeface="Arial" panose="020B0604020202020204" pitchFamily="34" charset="0"/>
              </a:rPr>
              <a:t> </a:t>
            </a:r>
            <a:r>
              <a:rPr lang="en-US" altLang="zh-CN" dirty="0" err="1">
                <a:latin typeface="Arial" panose="020B0604020202020204" pitchFamily="34" charset="0"/>
                <a:ea typeface="宋体" pitchFamily="2" charset="-122"/>
                <a:cs typeface="Arial" panose="020B0604020202020204" pitchFamily="34" charset="0"/>
              </a:rPr>
              <a:t>espacio-temporales</a:t>
            </a:r>
            <a:r>
              <a:rPr lang="en-US" altLang="zh-CN" dirty="0">
                <a:latin typeface="Arial" panose="020B0604020202020204" pitchFamily="34" charset="0"/>
                <a:ea typeface="宋体" pitchFamily="2" charset="-122"/>
                <a:cs typeface="Arial" panose="020B0604020202020204" pitchFamily="34" charset="0"/>
              </a:rPr>
              <a:t> </a:t>
            </a:r>
          </a:p>
          <a:p>
            <a:pPr eaLnBrk="1" hangingPunct="1">
              <a:lnSpc>
                <a:spcPct val="80000"/>
              </a:lnSpc>
              <a:buFont typeface="Wingdings" panose="05000000000000000000" pitchFamily="2" charset="2"/>
              <a:buChar char="ü"/>
            </a:pPr>
            <a:r>
              <a:rPr lang="en-US" altLang="zh-CN" dirty="0" err="1">
                <a:latin typeface="Arial" panose="020B0604020202020204" pitchFamily="34" charset="0"/>
                <a:ea typeface="宋体" pitchFamily="2" charset="-122"/>
                <a:cs typeface="Arial" panose="020B0604020202020204" pitchFamily="34" charset="0"/>
              </a:rPr>
              <a:t>Formación</a:t>
            </a:r>
            <a:r>
              <a:rPr lang="en-US" altLang="zh-CN" dirty="0">
                <a:latin typeface="Arial" panose="020B0604020202020204" pitchFamily="34" charset="0"/>
                <a:ea typeface="宋体" pitchFamily="2" charset="-122"/>
                <a:cs typeface="Arial" panose="020B0604020202020204" pitchFamily="34" charset="0"/>
              </a:rPr>
              <a:t> flexible</a:t>
            </a:r>
          </a:p>
          <a:p>
            <a:pPr eaLnBrk="1" hangingPunct="1">
              <a:lnSpc>
                <a:spcPct val="80000"/>
              </a:lnSpc>
              <a:buFont typeface="Wingdings" panose="05000000000000000000" pitchFamily="2" charset="2"/>
              <a:buChar char="ü"/>
            </a:pPr>
            <a:r>
              <a:rPr lang="en-US" altLang="zh-CN" dirty="0" err="1">
                <a:latin typeface="Arial" panose="020B0604020202020204" pitchFamily="34" charset="0"/>
                <a:ea typeface="宋体" pitchFamily="2" charset="-122"/>
                <a:cs typeface="Arial" panose="020B0604020202020204" pitchFamily="34" charset="0"/>
              </a:rPr>
              <a:t>Diversidad</a:t>
            </a:r>
            <a:r>
              <a:rPr lang="en-US" altLang="zh-CN" dirty="0">
                <a:latin typeface="Arial" panose="020B0604020202020204" pitchFamily="34" charset="0"/>
                <a:ea typeface="宋体" pitchFamily="2" charset="-122"/>
                <a:cs typeface="Arial" panose="020B0604020202020204" pitchFamily="34" charset="0"/>
              </a:rPr>
              <a:t> de </a:t>
            </a:r>
            <a:r>
              <a:rPr lang="en-US" altLang="zh-CN" dirty="0" err="1">
                <a:latin typeface="Arial" panose="020B0604020202020204" pitchFamily="34" charset="0"/>
                <a:ea typeface="宋体" pitchFamily="2" charset="-122"/>
                <a:cs typeface="Arial" panose="020B0604020202020204" pitchFamily="34" charset="0"/>
              </a:rPr>
              <a:t>técnicas</a:t>
            </a:r>
            <a:r>
              <a:rPr lang="en-US" altLang="zh-CN" dirty="0">
                <a:latin typeface="Arial" panose="020B0604020202020204" pitchFamily="34" charset="0"/>
                <a:ea typeface="宋体" pitchFamily="2" charset="-122"/>
                <a:cs typeface="Arial" panose="020B0604020202020204" pitchFamily="34" charset="0"/>
              </a:rPr>
              <a:t> y </a:t>
            </a:r>
            <a:r>
              <a:rPr lang="en-US" altLang="zh-CN" dirty="0" err="1">
                <a:latin typeface="Arial" panose="020B0604020202020204" pitchFamily="34" charset="0"/>
                <a:ea typeface="宋体" pitchFamily="2" charset="-122"/>
                <a:cs typeface="Arial" panose="020B0604020202020204" pitchFamily="34" charset="0"/>
              </a:rPr>
              <a:t>estrategias</a:t>
            </a:r>
            <a:endParaRPr lang="en-US" altLang="zh-CN" dirty="0">
              <a:latin typeface="Arial" panose="020B0604020202020204" pitchFamily="34" charset="0"/>
              <a:ea typeface="宋体" pitchFamily="2" charset="-122"/>
              <a:cs typeface="Arial" panose="020B0604020202020204" pitchFamily="34" charset="0"/>
            </a:endParaRPr>
          </a:p>
          <a:p>
            <a:pPr eaLnBrk="1" hangingPunct="1">
              <a:lnSpc>
                <a:spcPct val="80000"/>
              </a:lnSpc>
              <a:buFont typeface="Wingdings" panose="05000000000000000000" pitchFamily="2" charset="2"/>
              <a:buChar char="ü"/>
            </a:pPr>
            <a:r>
              <a:rPr lang="en-US" altLang="zh-CN" dirty="0">
                <a:latin typeface="Arial" panose="020B0604020202020204" pitchFamily="34" charset="0"/>
                <a:ea typeface="宋体" pitchFamily="2" charset="-122"/>
                <a:cs typeface="Arial" panose="020B0604020202020204" pitchFamily="34" charset="0"/>
              </a:rPr>
              <a:t>Mayor n</a:t>
            </a:r>
            <a:r>
              <a:rPr lang="es-ES" altLang="zh-CN" dirty="0" err="1">
                <a:latin typeface="Arial" panose="020B0604020202020204" pitchFamily="34" charset="0"/>
                <a:ea typeface="宋体" pitchFamily="2" charset="-122"/>
                <a:cs typeface="Arial" panose="020B0604020202020204" pitchFamily="34" charset="0"/>
              </a:rPr>
              <a:t>úmero</a:t>
            </a:r>
            <a:r>
              <a:rPr lang="es-ES" altLang="zh-CN" dirty="0">
                <a:latin typeface="Arial" panose="020B0604020202020204" pitchFamily="34" charset="0"/>
                <a:ea typeface="宋体" pitchFamily="2" charset="-122"/>
                <a:cs typeface="Arial" panose="020B0604020202020204" pitchFamily="34" charset="0"/>
              </a:rPr>
              <a:t> de destinatarios</a:t>
            </a:r>
            <a:endParaRPr lang="en-US" altLang="zh-CN" dirty="0">
              <a:latin typeface="Arial" panose="020B0604020202020204" pitchFamily="34" charset="0"/>
              <a:ea typeface="宋体" pitchFamily="2" charset="-122"/>
              <a:cs typeface="Arial" panose="020B0604020202020204" pitchFamily="34" charset="0"/>
            </a:endParaRPr>
          </a:p>
          <a:p>
            <a:pPr eaLnBrk="1" hangingPunct="1">
              <a:lnSpc>
                <a:spcPct val="80000"/>
              </a:lnSpc>
              <a:buFont typeface="Wingdings" panose="05000000000000000000" pitchFamily="2" charset="2"/>
              <a:buChar char="ü"/>
            </a:pPr>
            <a:r>
              <a:rPr lang="en-US" altLang="zh-CN" dirty="0">
                <a:latin typeface="Arial" panose="020B0604020202020204" pitchFamily="34" charset="0"/>
                <a:ea typeface="宋体" pitchFamily="2" charset="-122"/>
                <a:cs typeface="Arial" panose="020B0604020202020204" pitchFamily="34" charset="0"/>
              </a:rPr>
              <a:t>El </a:t>
            </a:r>
            <a:r>
              <a:rPr lang="en-US" altLang="zh-CN" dirty="0" err="1">
                <a:latin typeface="Arial" panose="020B0604020202020204" pitchFamily="34" charset="0"/>
                <a:ea typeface="宋体" pitchFamily="2" charset="-122"/>
                <a:cs typeface="Arial" panose="020B0604020202020204" pitchFamily="34" charset="0"/>
              </a:rPr>
              <a:t>alumno</a:t>
            </a:r>
            <a:r>
              <a:rPr lang="en-US" altLang="zh-CN" dirty="0">
                <a:latin typeface="Arial" panose="020B0604020202020204" pitchFamily="34" charset="0"/>
                <a:ea typeface="宋体" pitchFamily="2" charset="-122"/>
                <a:cs typeface="Arial" panose="020B0604020202020204" pitchFamily="34" charset="0"/>
              </a:rPr>
              <a:t> </a:t>
            </a:r>
            <a:r>
              <a:rPr lang="en-US" altLang="zh-CN" dirty="0" err="1">
                <a:latin typeface="Arial" panose="020B0604020202020204" pitchFamily="34" charset="0"/>
                <a:ea typeface="宋体" pitchFamily="2" charset="-122"/>
                <a:cs typeface="Arial" panose="020B0604020202020204" pitchFamily="34" charset="0"/>
              </a:rPr>
              <a:t>es</a:t>
            </a:r>
            <a:r>
              <a:rPr lang="en-US" altLang="zh-CN" dirty="0">
                <a:latin typeface="Arial" panose="020B0604020202020204" pitchFamily="34" charset="0"/>
                <a:ea typeface="宋体" pitchFamily="2" charset="-122"/>
                <a:cs typeface="Arial" panose="020B0604020202020204" pitchFamily="34" charset="0"/>
              </a:rPr>
              <a:t> el </a:t>
            </a:r>
            <a:r>
              <a:rPr lang="en-US" altLang="zh-CN" dirty="0" err="1">
                <a:latin typeface="Arial" panose="020B0604020202020204" pitchFamily="34" charset="0"/>
                <a:ea typeface="宋体" pitchFamily="2" charset="-122"/>
                <a:cs typeface="Arial" panose="020B0604020202020204" pitchFamily="34" charset="0"/>
              </a:rPr>
              <a:t>centro</a:t>
            </a:r>
            <a:r>
              <a:rPr lang="en-US" altLang="zh-CN" dirty="0">
                <a:latin typeface="Arial" panose="020B0604020202020204" pitchFamily="34" charset="0"/>
                <a:ea typeface="宋体" pitchFamily="2" charset="-122"/>
                <a:cs typeface="Arial" panose="020B0604020202020204" pitchFamily="34" charset="0"/>
              </a:rPr>
              <a:t> de los </a:t>
            </a:r>
            <a:r>
              <a:rPr lang="en-US" altLang="zh-CN" dirty="0" err="1">
                <a:latin typeface="Arial" panose="020B0604020202020204" pitchFamily="34" charset="0"/>
                <a:ea typeface="宋体" pitchFamily="2" charset="-122"/>
                <a:cs typeface="Arial" panose="020B0604020202020204" pitchFamily="34" charset="0"/>
              </a:rPr>
              <a:t>procesos</a:t>
            </a:r>
            <a:r>
              <a:rPr lang="en-US" altLang="zh-CN" dirty="0">
                <a:latin typeface="Arial" panose="020B0604020202020204" pitchFamily="34" charset="0"/>
                <a:ea typeface="宋体" pitchFamily="2" charset="-122"/>
                <a:cs typeface="Arial" panose="020B0604020202020204" pitchFamily="34" charset="0"/>
              </a:rPr>
              <a:t> de </a:t>
            </a:r>
            <a:r>
              <a:rPr lang="en-US" altLang="zh-CN" dirty="0" err="1">
                <a:latin typeface="Arial" panose="020B0604020202020204" pitchFamily="34" charset="0"/>
                <a:ea typeface="宋体" pitchFamily="2" charset="-122"/>
                <a:cs typeface="Arial" panose="020B0604020202020204" pitchFamily="34" charset="0"/>
              </a:rPr>
              <a:t>enseñanza-aprendizaje</a:t>
            </a:r>
            <a:endParaRPr lang="en-US" altLang="zh-CN" dirty="0">
              <a:latin typeface="Arial" panose="020B0604020202020204" pitchFamily="34" charset="0"/>
              <a:ea typeface="宋体" pitchFamily="2" charset="-122"/>
              <a:cs typeface="Arial" panose="020B0604020202020204" pitchFamily="34" charset="0"/>
            </a:endParaRPr>
          </a:p>
          <a:p>
            <a:pPr eaLnBrk="1" hangingPunct="1">
              <a:lnSpc>
                <a:spcPct val="80000"/>
              </a:lnSpc>
              <a:buFont typeface="Wingdings" panose="05000000000000000000" pitchFamily="2" charset="2"/>
              <a:buChar char="ü"/>
            </a:pPr>
            <a:r>
              <a:rPr lang="en-US" altLang="zh-CN" dirty="0" err="1">
                <a:latin typeface="Arial" panose="020B0604020202020204" pitchFamily="34" charset="0"/>
                <a:ea typeface="宋体" pitchFamily="2" charset="-122"/>
                <a:cs typeface="Arial" panose="020B0604020202020204" pitchFamily="34" charset="0"/>
              </a:rPr>
              <a:t>Profesor</a:t>
            </a:r>
            <a:r>
              <a:rPr lang="en-US" altLang="zh-CN" dirty="0">
                <a:latin typeface="Arial" panose="020B0604020202020204" pitchFamily="34" charset="0"/>
                <a:ea typeface="宋体" pitchFamily="2" charset="-122"/>
                <a:cs typeface="Arial" panose="020B0604020202020204" pitchFamily="34" charset="0"/>
              </a:rPr>
              <a:t> </a:t>
            </a:r>
            <a:r>
              <a:rPr lang="en-US" altLang="zh-CN" dirty="0" err="1">
                <a:latin typeface="Arial" panose="020B0604020202020204" pitchFamily="34" charset="0"/>
                <a:ea typeface="宋体" pitchFamily="2" charset="-122"/>
                <a:cs typeface="Arial" panose="020B0604020202020204" pitchFamily="34" charset="0"/>
              </a:rPr>
              <a:t>orientador</a:t>
            </a:r>
            <a:r>
              <a:rPr lang="en-US" altLang="zh-CN" dirty="0">
                <a:latin typeface="Arial" panose="020B0604020202020204" pitchFamily="34" charset="0"/>
                <a:ea typeface="宋体" pitchFamily="2" charset="-122"/>
                <a:cs typeface="Arial" panose="020B0604020202020204" pitchFamily="34" charset="0"/>
              </a:rPr>
              <a:t> del </a:t>
            </a:r>
            <a:r>
              <a:rPr lang="en-US" altLang="zh-CN" dirty="0" err="1">
                <a:latin typeface="Arial" panose="020B0604020202020204" pitchFamily="34" charset="0"/>
                <a:ea typeface="宋体" pitchFamily="2" charset="-122"/>
                <a:cs typeface="Arial" panose="020B0604020202020204" pitchFamily="34" charset="0"/>
              </a:rPr>
              <a:t>proceso</a:t>
            </a:r>
            <a:endParaRPr lang="en-US" altLang="zh-CN" dirty="0">
              <a:latin typeface="Arial" panose="020B0604020202020204" pitchFamily="34" charset="0"/>
              <a:ea typeface="宋体" pitchFamily="2" charset="-122"/>
              <a:cs typeface="Arial" panose="020B0604020202020204" pitchFamily="34" charset="0"/>
            </a:endParaRPr>
          </a:p>
          <a:p>
            <a:pPr eaLnBrk="1" hangingPunct="1">
              <a:lnSpc>
                <a:spcPct val="80000"/>
              </a:lnSpc>
              <a:buFont typeface="Wingdings" panose="05000000000000000000" pitchFamily="2" charset="2"/>
              <a:buChar char="ü"/>
            </a:pPr>
            <a:r>
              <a:rPr lang="en-US" altLang="zh-CN" dirty="0" err="1">
                <a:latin typeface="Arial" panose="020B0604020202020204" pitchFamily="34" charset="0"/>
                <a:ea typeface="宋体" pitchFamily="2" charset="-122"/>
                <a:cs typeface="Arial" panose="020B0604020202020204" pitchFamily="34" charset="0"/>
              </a:rPr>
              <a:t>Contenidos</a:t>
            </a:r>
            <a:r>
              <a:rPr lang="en-US" altLang="zh-CN" dirty="0">
                <a:latin typeface="Arial" panose="020B0604020202020204" pitchFamily="34" charset="0"/>
                <a:ea typeface="宋体" pitchFamily="2" charset="-122"/>
                <a:cs typeface="Arial" panose="020B0604020202020204" pitchFamily="34" charset="0"/>
              </a:rPr>
              <a:t> </a:t>
            </a:r>
            <a:r>
              <a:rPr lang="en-US" altLang="zh-CN" dirty="0" err="1">
                <a:latin typeface="Arial" panose="020B0604020202020204" pitchFamily="34" charset="0"/>
                <a:ea typeface="宋体" pitchFamily="2" charset="-122"/>
                <a:cs typeface="Arial" panose="020B0604020202020204" pitchFamily="34" charset="0"/>
              </a:rPr>
              <a:t>actualizados</a:t>
            </a:r>
            <a:endParaRPr lang="en-US" altLang="zh-CN" dirty="0">
              <a:latin typeface="Arial" panose="020B0604020202020204" pitchFamily="34" charset="0"/>
              <a:ea typeface="宋体" pitchFamily="2" charset="-122"/>
              <a:cs typeface="Arial" panose="020B0604020202020204" pitchFamily="34" charset="0"/>
            </a:endParaRPr>
          </a:p>
          <a:p>
            <a:pPr eaLnBrk="1" hangingPunct="1">
              <a:lnSpc>
                <a:spcPct val="80000"/>
              </a:lnSpc>
              <a:buFont typeface="Wingdings" panose="05000000000000000000" pitchFamily="2" charset="2"/>
              <a:buChar char="ü"/>
            </a:pPr>
            <a:r>
              <a:rPr lang="en-US" altLang="zh-CN" dirty="0" err="1">
                <a:latin typeface="Arial" panose="020B0604020202020204" pitchFamily="34" charset="0"/>
                <a:ea typeface="宋体" pitchFamily="2" charset="-122"/>
                <a:cs typeface="Arial" panose="020B0604020202020204" pitchFamily="34" charset="0"/>
              </a:rPr>
              <a:t>Comunicación</a:t>
            </a:r>
            <a:r>
              <a:rPr lang="en-US" altLang="zh-CN" dirty="0">
                <a:latin typeface="Arial" panose="020B0604020202020204" pitchFamily="34" charset="0"/>
                <a:ea typeface="宋体" pitchFamily="2" charset="-122"/>
                <a:cs typeface="Arial" panose="020B0604020202020204" pitchFamily="34" charset="0"/>
              </a:rPr>
              <a:t> </a:t>
            </a:r>
            <a:r>
              <a:rPr lang="en-US" altLang="zh-CN" dirty="0" err="1">
                <a:latin typeface="Arial" panose="020B0604020202020204" pitchFamily="34" charset="0"/>
                <a:ea typeface="宋体" pitchFamily="2" charset="-122"/>
                <a:cs typeface="Arial" panose="020B0604020202020204" pitchFamily="34" charset="0"/>
              </a:rPr>
              <a:t>constante</a:t>
            </a:r>
            <a:endParaRPr lang="zh-CN" altLang="en-US" dirty="0">
              <a:latin typeface="Arial" panose="020B0604020202020204" pitchFamily="34" charset="0"/>
              <a:ea typeface="宋体" pitchFamily="2" charset="-122"/>
              <a:cs typeface="Arial" panose="020B0604020202020204" pitchFamily="34" charset="0"/>
            </a:endParaRPr>
          </a:p>
        </p:txBody>
      </p:sp>
    </p:spTree>
    <p:extLst>
      <p:ext uri="{BB962C8B-B14F-4D97-AF65-F5344CB8AC3E}">
        <p14:creationId xmlns:p14="http://schemas.microsoft.com/office/powerpoint/2010/main" val="663545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altLang="zh-CN" b="1" dirty="0" err="1">
                <a:solidFill>
                  <a:schemeClr val="tx1"/>
                </a:solidFill>
                <a:ea typeface="宋体" pitchFamily="2" charset="-122"/>
              </a:rPr>
              <a:t>Inconvenientes</a:t>
            </a:r>
            <a:endParaRPr lang="en-US" altLang="zh-CN" b="1" dirty="0">
              <a:solidFill>
                <a:schemeClr val="tx1"/>
              </a:solidFill>
              <a:ea typeface="宋体" pitchFamily="2" charset="-122"/>
            </a:endParaRPr>
          </a:p>
        </p:txBody>
      </p:sp>
      <p:sp>
        <p:nvSpPr>
          <p:cNvPr id="13316" name="Rectangle 3"/>
          <p:cNvSpPr>
            <a:spLocks noGrp="1" noChangeArrowheads="1"/>
          </p:cNvSpPr>
          <p:nvPr>
            <p:ph idx="1"/>
          </p:nvPr>
        </p:nvSpPr>
        <p:spPr/>
        <p:txBody>
          <a:bodyPr>
            <a:normAutofit/>
          </a:bodyPr>
          <a:lstStyle/>
          <a:p>
            <a:pPr eaLnBrk="1" hangingPunct="1">
              <a:buBlip>
                <a:blip r:embed="rId3"/>
              </a:buBlip>
            </a:pPr>
            <a:r>
              <a:rPr lang="es-ES" altLang="zh-CN" sz="2800" dirty="0">
                <a:ea typeface="宋体" pitchFamily="2" charset="-122"/>
              </a:rPr>
              <a:t>Mayor esfuerzo y dedicación</a:t>
            </a:r>
          </a:p>
          <a:p>
            <a:pPr eaLnBrk="1" hangingPunct="1">
              <a:buBlip>
                <a:blip r:embed="rId3"/>
              </a:buBlip>
            </a:pPr>
            <a:r>
              <a:rPr lang="es-ES" altLang="zh-CN" sz="2800" dirty="0">
                <a:ea typeface="宋体" pitchFamily="2" charset="-122"/>
              </a:rPr>
              <a:t>Buen diseño didáctico</a:t>
            </a:r>
          </a:p>
          <a:p>
            <a:pPr eaLnBrk="1" hangingPunct="1">
              <a:buBlip>
                <a:blip r:embed="rId3"/>
              </a:buBlip>
            </a:pPr>
            <a:r>
              <a:rPr lang="es-ES" altLang="zh-CN" sz="2800" dirty="0">
                <a:ea typeface="宋体" pitchFamily="2" charset="-122"/>
              </a:rPr>
              <a:t>Los alumnos temen perder el contacto humano</a:t>
            </a:r>
          </a:p>
          <a:p>
            <a:pPr eaLnBrk="1" hangingPunct="1">
              <a:buBlip>
                <a:blip r:embed="rId3"/>
              </a:buBlip>
            </a:pPr>
            <a:r>
              <a:rPr lang="es-ES" altLang="zh-CN" sz="2800" dirty="0">
                <a:ea typeface="宋体" pitchFamily="2" charset="-122"/>
              </a:rPr>
              <a:t>Problemas con la tecnología</a:t>
            </a:r>
          </a:p>
          <a:p>
            <a:pPr eaLnBrk="1" hangingPunct="1">
              <a:buBlip>
                <a:blip r:embed="rId3"/>
              </a:buBlip>
            </a:pPr>
            <a:r>
              <a:rPr lang="es-ES" altLang="zh-CN" sz="2800" dirty="0">
                <a:ea typeface="宋体" pitchFamily="2" charset="-122"/>
              </a:rPr>
              <a:t>Tipología de contenidos</a:t>
            </a:r>
          </a:p>
          <a:p>
            <a:pPr eaLnBrk="1" hangingPunct="1">
              <a:buBlip>
                <a:blip r:embed="rId3"/>
              </a:buBlip>
            </a:pPr>
            <a:r>
              <a:rPr lang="es-ES" altLang="zh-CN" sz="2800" dirty="0">
                <a:ea typeface="宋体" pitchFamily="2" charset="-122"/>
              </a:rPr>
              <a:t>Metodología de trabajo</a:t>
            </a:r>
          </a:p>
          <a:p>
            <a:pPr eaLnBrk="1" hangingPunct="1">
              <a:buBlip>
                <a:blip r:embed="rId3"/>
              </a:buBlip>
            </a:pPr>
            <a:r>
              <a:rPr lang="es-ES" altLang="zh-CN" sz="2800" dirty="0">
                <a:ea typeface="宋体" pitchFamily="2" charset="-122"/>
              </a:rPr>
              <a:t>Índice de abandono</a:t>
            </a:r>
          </a:p>
          <a:p>
            <a:pPr eaLnBrk="1" hangingPunct="1">
              <a:buBlip>
                <a:blip r:embed="rId3"/>
              </a:buBlip>
            </a:pPr>
            <a:r>
              <a:rPr lang="es-ES" altLang="zh-CN" sz="2800" dirty="0">
                <a:ea typeface="宋体" pitchFamily="2" charset="-122"/>
              </a:rPr>
              <a:t>Realización de exámenes a distancia</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2318</Words>
  <Application>Microsoft Office PowerPoint</Application>
  <PresentationFormat>Panorámica</PresentationFormat>
  <Paragraphs>288</Paragraphs>
  <Slides>29</Slides>
  <Notes>14</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29</vt:i4>
      </vt:variant>
    </vt:vector>
  </HeadingPairs>
  <TitlesOfParts>
    <vt:vector size="36" baseType="lpstr">
      <vt:lpstr>Arial</vt:lpstr>
      <vt:lpstr>Calibri</vt:lpstr>
      <vt:lpstr>Calibri Light</vt:lpstr>
      <vt:lpstr>Comic Sans MS</vt:lpstr>
      <vt:lpstr>Symbol</vt:lpstr>
      <vt:lpstr>Wingdings</vt:lpstr>
      <vt:lpstr>Tema de Office</vt:lpstr>
      <vt:lpstr>Entrenamiento en los Entornos Virtuales de Enseñanza Aprendizaje</vt:lpstr>
      <vt:lpstr>Presentación de PowerPoint</vt:lpstr>
      <vt:lpstr>Aspectos organizativos Requisitos para la promoción, aprobación y ejecución de un curso en línea en la UVS</vt:lpstr>
      <vt:lpstr>Acreditación de los cursos en red</vt:lpstr>
      <vt:lpstr>Procedimiento de aceptación de actividades en el Aula Virtual</vt:lpstr>
      <vt:lpstr>Procedimiento de aceptación de actividades en el Aula Virtual (cont.)</vt:lpstr>
      <vt:lpstr>Los Entornos Virtuales de Enseñanza Aprendizaje (EVEA) </vt:lpstr>
      <vt:lpstr>Características</vt:lpstr>
      <vt:lpstr>Inconvenientes</vt:lpstr>
      <vt:lpstr>Aula Virtual: modalidades</vt:lpstr>
      <vt:lpstr>¿Qué es MOODLE?</vt:lpstr>
      <vt:lpstr>Presentación de PowerPoint</vt:lpstr>
      <vt:lpstr>1. Calidad y rigor científico</vt:lpstr>
      <vt:lpstr>2. Conozca a sus estudiantes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Criterios de evaluación: </vt:lpstr>
      <vt:lpstr>Presentación de PowerPoint</vt:lpstr>
      <vt:lpstr>Presentación de PowerPoint</vt:lpstr>
      <vt:lpstr>Sistema de evaluación</vt:lpstr>
      <vt:lpstr>Herramientas para la evaluación en entornos virtuales</vt:lpstr>
      <vt:lpstr>Actividades en el Aula Virtual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Entrenamiento en los Entornos Virtuales de Enseñanza Aprendizaje</dc:title>
  <dc:creator>Maricela</dc:creator>
  <cp:lastModifiedBy>Maricela</cp:lastModifiedBy>
  <cp:revision>76</cp:revision>
  <dcterms:created xsi:type="dcterms:W3CDTF">2026-03-10T14:04:30Z</dcterms:created>
  <dcterms:modified xsi:type="dcterms:W3CDTF">2026-03-16T17:33:07Z</dcterms:modified>
</cp:coreProperties>
</file>