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63"/>
  </p:notesMasterIdLst>
  <p:sldIdLst>
    <p:sldId id="275" r:id="rId2"/>
    <p:sldId id="328" r:id="rId3"/>
    <p:sldId id="258" r:id="rId4"/>
    <p:sldId id="259" r:id="rId5"/>
    <p:sldId id="260" r:id="rId6"/>
    <p:sldId id="261" r:id="rId7"/>
    <p:sldId id="262" r:id="rId8"/>
    <p:sldId id="274" r:id="rId9"/>
    <p:sldId id="264" r:id="rId10"/>
    <p:sldId id="265" r:id="rId11"/>
    <p:sldId id="268" r:id="rId12"/>
    <p:sldId id="269" r:id="rId13"/>
    <p:sldId id="271" r:id="rId14"/>
    <p:sldId id="272" r:id="rId15"/>
    <p:sldId id="273" r:id="rId16"/>
    <p:sldId id="276" r:id="rId17"/>
    <p:sldId id="277" r:id="rId18"/>
    <p:sldId id="278" r:id="rId19"/>
    <p:sldId id="282" r:id="rId20"/>
    <p:sldId id="283" r:id="rId21"/>
    <p:sldId id="284" r:id="rId22"/>
    <p:sldId id="287" r:id="rId23"/>
    <p:sldId id="288" r:id="rId24"/>
    <p:sldId id="289" r:id="rId25"/>
    <p:sldId id="290" r:id="rId26"/>
    <p:sldId id="329" r:id="rId27"/>
    <p:sldId id="33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301" r:id="rId36"/>
    <p:sldId id="302" r:id="rId37"/>
    <p:sldId id="303" r:id="rId38"/>
    <p:sldId id="305" r:id="rId39"/>
    <p:sldId id="306" r:id="rId40"/>
    <p:sldId id="307" r:id="rId41"/>
    <p:sldId id="308" r:id="rId42"/>
    <p:sldId id="309" r:id="rId43"/>
    <p:sldId id="310" r:id="rId44"/>
    <p:sldId id="311" r:id="rId45"/>
    <p:sldId id="312" r:id="rId46"/>
    <p:sldId id="313" r:id="rId47"/>
    <p:sldId id="314" r:id="rId48"/>
    <p:sldId id="315" r:id="rId49"/>
    <p:sldId id="316" r:id="rId50"/>
    <p:sldId id="285" r:id="rId51"/>
    <p:sldId id="317" r:id="rId52"/>
    <p:sldId id="318" r:id="rId53"/>
    <p:sldId id="319" r:id="rId54"/>
    <p:sldId id="320" r:id="rId55"/>
    <p:sldId id="321" r:id="rId56"/>
    <p:sldId id="322" r:id="rId57"/>
    <p:sldId id="323" r:id="rId58"/>
    <p:sldId id="324" r:id="rId59"/>
    <p:sldId id="325" r:id="rId60"/>
    <p:sldId id="326" r:id="rId61"/>
    <p:sldId id="327" r:id="rId6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7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D3571C-B965-4439-AA31-2B7A3BDB9F00}" type="datetimeFigureOut">
              <a:rPr lang="es-ES" smtClean="0"/>
              <a:pPr/>
              <a:t>06/11/2018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BF06EF-893D-4D2A-88F2-0CBD5DD0AC7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536564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F06EF-893D-4D2A-88F2-0CBD5DD0AC7D}" type="slidenum">
              <a:rPr lang="es-ES" smtClean="0"/>
              <a:pPr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794563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riángulo isósceles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4A0D390C-323D-4B2E-8204-4607D67F85FA}" type="datetimeFigureOut">
              <a:rPr lang="es-ES" smtClean="0"/>
              <a:pPr/>
              <a:t>06/11/2018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s-E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6A2E0A8F-5A1C-4543-BFC6-38549105242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390C-323D-4B2E-8204-4607D67F85FA}" type="datetimeFigureOut">
              <a:rPr lang="es-ES" smtClean="0"/>
              <a:pPr/>
              <a:t>06/11/2018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E0A8F-5A1C-4543-BFC6-38549105242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390C-323D-4B2E-8204-4607D67F85FA}" type="datetimeFigureOut">
              <a:rPr lang="es-ES" smtClean="0"/>
              <a:pPr/>
              <a:t>06/11/2018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E0A8F-5A1C-4543-BFC6-38549105242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4A0D390C-323D-4B2E-8204-4607D67F85FA}" type="datetimeFigureOut">
              <a:rPr lang="es-ES" smtClean="0"/>
              <a:pPr/>
              <a:t>06/11/2018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E0A8F-5A1C-4543-BFC6-38549105242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riángulo rectángulo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Triángulo isósceles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4A0D390C-323D-4B2E-8204-4607D67F85FA}" type="datetimeFigureOut">
              <a:rPr lang="es-ES" smtClean="0"/>
              <a:pPr/>
              <a:t>06/11/2018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6A2E0A8F-5A1C-4543-BFC6-385491052428}" type="slidenum">
              <a:rPr lang="es-ES" smtClean="0"/>
              <a:pPr/>
              <a:t>‹Nº›</a:t>
            </a:fld>
            <a:endParaRPr lang="es-ES"/>
          </a:p>
        </p:txBody>
      </p:sp>
      <p:cxnSp>
        <p:nvCxnSpPr>
          <p:cNvPr id="11" name="10 Conector recto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4A0D390C-323D-4B2E-8204-4607D67F85FA}" type="datetimeFigureOut">
              <a:rPr lang="es-ES" smtClean="0"/>
              <a:pPr/>
              <a:t>06/11/2018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A2E0A8F-5A1C-4543-BFC6-38549105242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4A0D390C-323D-4B2E-8204-4607D67F85FA}" type="datetimeFigureOut">
              <a:rPr lang="es-ES" smtClean="0"/>
              <a:pPr/>
              <a:t>06/11/2018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6A2E0A8F-5A1C-4543-BFC6-38549105242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390C-323D-4B2E-8204-4607D67F85FA}" type="datetimeFigureOut">
              <a:rPr lang="es-ES" smtClean="0"/>
              <a:pPr/>
              <a:t>06/11/2018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E0A8F-5A1C-4543-BFC6-38549105242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4A0D390C-323D-4B2E-8204-4607D67F85FA}" type="datetimeFigureOut">
              <a:rPr lang="es-ES" smtClean="0"/>
              <a:pPr/>
              <a:t>06/11/2018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A2E0A8F-5A1C-4543-BFC6-38549105242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4A0D390C-323D-4B2E-8204-4607D67F85FA}" type="datetimeFigureOut">
              <a:rPr lang="es-ES" smtClean="0"/>
              <a:pPr/>
              <a:t>06/11/2018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6A2E0A8F-5A1C-4543-BFC6-38549105242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4A0D390C-323D-4B2E-8204-4607D67F85FA}" type="datetimeFigureOut">
              <a:rPr lang="es-ES" smtClean="0"/>
              <a:pPr/>
              <a:t>06/11/2018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6A2E0A8F-5A1C-4543-BFC6-38549105242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Triángulo rectángulo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7 Conector recto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4A0D390C-323D-4B2E-8204-4607D67F85FA}" type="datetimeFigureOut">
              <a:rPr lang="es-ES" smtClean="0"/>
              <a:pPr/>
              <a:t>06/11/2018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s-E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6A2E0A8F-5A1C-4543-BFC6-38549105242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ln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es-ES" sz="32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IMAGENOLOGíA</a:t>
            </a:r>
            <a:r>
              <a:rPr lang="es-ES" sz="32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 </a:t>
            </a:r>
            <a:r>
              <a:rPr lang="es-ES" sz="32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DEL SISTEMA DIGESTIVO</a:t>
            </a:r>
            <a:endParaRPr lang="es-ES" sz="32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golian Baiti" pitchFamily="66" charset="0"/>
              <a:cs typeface="Mongolian Baiti" pitchFamily="66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491880" y="6309320"/>
            <a:ext cx="5415136" cy="427312"/>
          </a:xfrm>
          <a:ln>
            <a:solidFill>
              <a:schemeClr val="accent1">
                <a:lumMod val="75000"/>
              </a:schemeClr>
            </a:solidFill>
          </a:ln>
        </p:spPr>
        <p:txBody>
          <a:bodyPr vert="horz" anchor="ctr">
            <a:noAutofit/>
          </a:bodyPr>
          <a:lstStyle/>
          <a:p>
            <a:pPr marL="0" algn="ctr">
              <a:spcBef>
                <a:spcPct val="0"/>
              </a:spcBef>
            </a:pPr>
            <a:r>
              <a:rPr lang="es-ES" sz="28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ea typeface="+mj-ea"/>
                <a:cs typeface="Mongolian Baiti" pitchFamily="66" charset="0"/>
              </a:rPr>
              <a:t>Dra. Leticia Muñoz </a:t>
            </a:r>
            <a:r>
              <a:rPr lang="es-ES" sz="2800" b="1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ea typeface="+mj-ea"/>
                <a:cs typeface="Mongolian Baiti" pitchFamily="66" charset="0"/>
              </a:rPr>
              <a:t>Alvarez</a:t>
            </a:r>
            <a:endParaRPr lang="es-ES" sz="2800" b="1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golian Baiti" pitchFamily="66" charset="0"/>
              <a:ea typeface="+mj-ea"/>
              <a:cs typeface="Mongolian Baiti" pitchFamily="66" charset="0"/>
            </a:endParaRPr>
          </a:p>
        </p:txBody>
      </p:sp>
      <p:pic>
        <p:nvPicPr>
          <p:cNvPr id="4" name="Picture 3" descr="024 Diapositiva25"/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693" t="5516" r="4118" b="5493"/>
          <a:stretch>
            <a:fillRect/>
          </a:stretch>
        </p:blipFill>
        <p:spPr bwMode="auto">
          <a:xfrm>
            <a:off x="7020272" y="1844824"/>
            <a:ext cx="1800200" cy="437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Litiasis Vesicular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95536" y="1844824"/>
            <a:ext cx="2442248" cy="223224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4" descr="Vias bilia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4482" y="1842173"/>
            <a:ext cx="2975790" cy="212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1"/>
          <p:cNvPicPr>
            <a:picLocks noChangeAspect="1" noChangeArrowheads="1"/>
          </p:cNvPicPr>
          <p:nvPr/>
        </p:nvPicPr>
        <p:blipFill>
          <a:blip r:embed="rId5">
            <a:lum bright="12000" contrast="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3" y="3951312"/>
            <a:ext cx="2376264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MILADYS SANCHEZ ESTENOSIS DE VIAS BILIARES COLANGIO P1010005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95537" y="4033006"/>
            <a:ext cx="2304255" cy="2204305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17" descr="FASCIOLA COLANGITIS 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9625" y="1898576"/>
            <a:ext cx="1604857" cy="203448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ULCERA - 486 3"/>
          <p:cNvPicPr>
            <a:picLocks noChangeAspect="1" noChangeArrowheads="1"/>
          </p:cNvPicPr>
          <p:nvPr/>
        </p:nvPicPr>
        <p:blipFill>
          <a:blip r:embed="rId8">
            <a:lum bright="24000" contrast="-18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7" y="3976008"/>
            <a:ext cx="1912640" cy="227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2360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Normal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2263"/>
            <a:ext cx="9144000" cy="620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3492500" y="6408738"/>
            <a:ext cx="2374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2400" b="1">
                <a:solidFill>
                  <a:schemeClr val="bg1"/>
                </a:solidFill>
              </a:rPr>
              <a:t>NORMAL</a:t>
            </a:r>
          </a:p>
        </p:txBody>
      </p:sp>
    </p:spTree>
    <p:extLst>
      <p:ext uri="{BB962C8B-B14F-4D97-AF65-F5344CB8AC3E}">
        <p14:creationId xmlns:p14="http://schemas.microsoft.com/office/powerpoint/2010/main" xmlns="" val="164444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Normal DC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511"/>
            <a:ext cx="6426630" cy="678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7272338" y="3213100"/>
            <a:ext cx="147637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91742" y="2892424"/>
            <a:ext cx="2157611" cy="1362075"/>
          </a:xfrm>
        </p:spPr>
        <p:txBody>
          <a:bodyPr>
            <a:noAutofit/>
          </a:bodyPr>
          <a:lstStyle/>
          <a:p>
            <a:r>
              <a:rPr lang="es-E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DOBLE </a:t>
            </a:r>
            <a:br>
              <a:rPr lang="es-E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s-E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CONTRASTE</a:t>
            </a:r>
            <a:br>
              <a:rPr lang="es-E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s-E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NORMAL</a:t>
            </a:r>
          </a:p>
        </p:txBody>
      </p:sp>
    </p:spTree>
    <p:extLst>
      <p:ext uri="{BB962C8B-B14F-4D97-AF65-F5344CB8AC3E}">
        <p14:creationId xmlns:p14="http://schemas.microsoft.com/office/powerpoint/2010/main" xmlns="" val="364340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COLON  </a:t>
            </a:r>
            <a:r>
              <a:rPr lang="es-ES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POR  </a:t>
            </a:r>
            <a:r>
              <a:rPr lang="es-ES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ENEMA</a:t>
            </a:r>
            <a:br>
              <a:rPr lang="es-ES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s-E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4" descr="posición para Cx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6080224" cy="456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542884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normal Convencional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0388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395288" y="3068638"/>
            <a:ext cx="23050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NORMAL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395288" y="1124744"/>
            <a:ext cx="27051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Vista Abdomen simple</a:t>
            </a:r>
          </a:p>
          <a:p>
            <a:r>
              <a:rPr lang="es-ES" dirty="0" smtClean="0"/>
              <a:t>Vista Frontal o AP</a:t>
            </a:r>
          </a:p>
          <a:p>
            <a:r>
              <a:rPr lang="es-ES" dirty="0" smtClean="0"/>
              <a:t>Vista Lateral (recto)</a:t>
            </a:r>
          </a:p>
          <a:p>
            <a:r>
              <a:rPr lang="es-ES" dirty="0" smtClean="0"/>
              <a:t>Vista oblicua derecha</a:t>
            </a:r>
          </a:p>
          <a:p>
            <a:r>
              <a:rPr lang="es-ES" dirty="0" smtClean="0"/>
              <a:t>Vista oblicua izquierda</a:t>
            </a:r>
          </a:p>
          <a:p>
            <a:r>
              <a:rPr lang="es-ES" dirty="0" smtClean="0"/>
              <a:t>Vista post- vaciamiento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252942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3" name="Picture 5" descr="posición para Cx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40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Normal D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93" y="0"/>
            <a:ext cx="6048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6577781" y="3645024"/>
            <a:ext cx="25558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DC  NORMAL</a:t>
            </a:r>
          </a:p>
        </p:txBody>
      </p:sp>
    </p:spTree>
    <p:extLst>
      <p:ext uri="{BB962C8B-B14F-4D97-AF65-F5344CB8AC3E}">
        <p14:creationId xmlns:p14="http://schemas.microsoft.com/office/powerpoint/2010/main" xmlns="" val="170344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116013" y="1268413"/>
            <a:ext cx="7416800" cy="4176712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s-ES" sz="8000" b="1" dirty="0">
                <a:solidFill>
                  <a:schemeClr val="accent1">
                    <a:lumMod val="75000"/>
                  </a:schemeClr>
                </a:solidFill>
              </a:rPr>
              <a:t>SEMIOLOGÍA  </a:t>
            </a:r>
          </a:p>
          <a:p>
            <a:pPr algn="ctr"/>
            <a:r>
              <a:rPr lang="es-ES" sz="8000" b="1" dirty="0">
                <a:solidFill>
                  <a:schemeClr val="accent1">
                    <a:lumMod val="75000"/>
                  </a:schemeClr>
                </a:solidFill>
              </a:rPr>
              <a:t>DEL  TRACTO  </a:t>
            </a:r>
          </a:p>
          <a:p>
            <a:pPr algn="ctr"/>
            <a:r>
              <a:rPr lang="es-ES" sz="8000" b="1" dirty="0">
                <a:solidFill>
                  <a:schemeClr val="accent1">
                    <a:lumMod val="75000"/>
                  </a:schemeClr>
                </a:solidFill>
              </a:rPr>
              <a:t>DIGESTIVO</a:t>
            </a:r>
          </a:p>
        </p:txBody>
      </p:sp>
    </p:spTree>
    <p:extLst>
      <p:ext uri="{BB962C8B-B14F-4D97-AF65-F5344CB8AC3E}">
        <p14:creationId xmlns:p14="http://schemas.microsoft.com/office/powerpoint/2010/main" xmlns="" val="208414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773832" y="1952836"/>
            <a:ext cx="7596336" cy="4119370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FontTx/>
              <a:buChar char="•"/>
            </a:pPr>
            <a:r>
              <a:rPr lang="es-ES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Imagen  de adición del contorno.</a:t>
            </a:r>
          </a:p>
          <a:p>
            <a:pPr>
              <a:buFontTx/>
              <a:buChar char="•"/>
            </a:pPr>
            <a:r>
              <a:rPr lang="es-ES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Imagen en mancha suspendida,</a:t>
            </a:r>
          </a:p>
          <a:p>
            <a:r>
              <a:rPr lang="es-ES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imagen de cara.</a:t>
            </a:r>
          </a:p>
          <a:p>
            <a:pPr>
              <a:buFontTx/>
              <a:buChar char="•"/>
            </a:pPr>
            <a:r>
              <a:rPr lang="es-ES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Imagen defecto de lleno.</a:t>
            </a:r>
          </a:p>
          <a:p>
            <a:pPr>
              <a:buFontTx/>
              <a:buChar char="•"/>
            </a:pPr>
            <a:r>
              <a:rPr lang="es-ES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Imagen estenosis.</a:t>
            </a:r>
          </a:p>
          <a:p>
            <a:pPr>
              <a:buFontTx/>
              <a:buChar char="•"/>
            </a:pPr>
            <a:r>
              <a:rPr lang="es-ES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Imagen de adición sustracción.</a:t>
            </a:r>
            <a:endParaRPr lang="es-ES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11560" y="692696"/>
            <a:ext cx="7128792" cy="936451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SEMIOLOGÍA  DEL  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TRACTO 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 DIGESTIVO</a:t>
            </a:r>
            <a:endParaRPr lang="es-E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616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116013" y="260350"/>
            <a:ext cx="6840537" cy="519113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IMAGEN  DE 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ADICIÓN o de contorno</a:t>
            </a:r>
            <a:endParaRPr lang="es-E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51" name="Picture 7" descr="ULCERA - 486 3"/>
          <p:cNvPicPr>
            <a:picLocks noChangeAspect="1" noChangeArrowheads="1"/>
          </p:cNvPicPr>
          <p:nvPr/>
        </p:nvPicPr>
        <p:blipFill>
          <a:blip r:embed="rId2">
            <a:lum bright="24000" contrast="-18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347608"/>
            <a:ext cx="3672408" cy="436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ESTOMAGO CON ULCERA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28181"/>
            <a:ext cx="4657725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ESTOMAGO SIN ULCE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2370846" cy="180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ESTOMAGO CON BARI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0734" y="1124743"/>
            <a:ext cx="2372069" cy="180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1884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0" y="180975"/>
            <a:ext cx="9144000" cy="954107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DEFECTO DE LLENO O DE REPLESIÓN</a:t>
            </a:r>
          </a:p>
          <a:p>
            <a:pPr algn="ctr"/>
            <a:endParaRPr lang="es-E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174" name="Picture 6" descr="TUMOR - GUILLERMO MOZA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3039" y="1700808"/>
            <a:ext cx="4484078" cy="508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olonoscopia virtual endoscop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19" y="779542"/>
            <a:ext cx="2309801" cy="221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TUMOR ESTOMAGO ESQUE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563" y="3409950"/>
            <a:ext cx="4392612" cy="337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ESTOMAGO SIN ULCER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184" y="658028"/>
            <a:ext cx="1708504" cy="13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 descr="ESTOMAGO CON BARI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319" y="1958238"/>
            <a:ext cx="1709385" cy="13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2372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2492896"/>
            <a:ext cx="7239000" cy="1362075"/>
          </a:xfrm>
        </p:spPr>
        <p:txBody>
          <a:bodyPr>
            <a:noAutofit/>
          </a:bodyPr>
          <a:lstStyle/>
          <a:p>
            <a:pPr algn="ctr"/>
            <a:r>
              <a:rPr lang="es-ES" sz="44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Esófago Estómago Duodeno (EED)</a:t>
            </a:r>
            <a:endParaRPr lang="es-ES" sz="4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226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827088" y="260350"/>
            <a:ext cx="7199312" cy="523220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ESTENOSIS</a:t>
            </a:r>
          </a:p>
        </p:txBody>
      </p:sp>
      <p:pic>
        <p:nvPicPr>
          <p:cNvPr id="8197" name="Picture 5" descr="Tumor - Linitis - Mercedes Pinillo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4213" y="1308133"/>
            <a:ext cx="4649787" cy="520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199" name="Line 7"/>
          <p:cNvSpPr>
            <a:spLocks noChangeShapeType="1"/>
          </p:cNvSpPr>
          <p:nvPr/>
        </p:nvSpPr>
        <p:spPr bwMode="auto">
          <a:xfrm flipH="1" flipV="1">
            <a:off x="6516688" y="5372100"/>
            <a:ext cx="71437" cy="5048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>
            <a:off x="6516688" y="4221163"/>
            <a:ext cx="73025" cy="5762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8201" name="Picture 9" descr="TUMOR ESTOMAGO ESQUEMA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515" y="2709069"/>
            <a:ext cx="4449259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ESTOMAGO SIN ULCER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184" y="658028"/>
            <a:ext cx="1708504" cy="13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ESTOMAGO CON BARI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6809" y="908720"/>
            <a:ext cx="1709385" cy="13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9936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611560" y="13381"/>
            <a:ext cx="7992888" cy="751323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IMAGEN EN MANCHA 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SUSPENDIDA</a:t>
            </a:r>
            <a:endParaRPr lang="es-E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7" descr="ulcera - ALEMAN_ROBERTO 2"/>
          <p:cNvPicPr>
            <a:picLocks noChangeAspect="1" noChangeArrowheads="1"/>
          </p:cNvPicPr>
          <p:nvPr/>
        </p:nvPicPr>
        <p:blipFill>
          <a:blip r:embed="rId2">
            <a:lum bright="24000" contrast="6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07" y="1989436"/>
            <a:ext cx="3814248" cy="482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ulcera - ALEMAN_ROBERTO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0226" y="2204864"/>
            <a:ext cx="3864142" cy="458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5561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7088" y="739120"/>
            <a:ext cx="7199312" cy="523220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s-ES" sz="7200" b="1" dirty="0" smtClean="0">
                <a:solidFill>
                  <a:schemeClr val="accent1">
                    <a:lumMod val="75000"/>
                  </a:schemeClr>
                </a:solidFill>
              </a:rPr>
              <a:t>ESÓFAGO</a:t>
            </a:r>
            <a:endParaRPr lang="es-ES" sz="7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150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1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001" t="20000" r="39166" b="23073"/>
          <a:stretch>
            <a:fillRect/>
          </a:stretch>
        </p:blipFill>
        <p:spPr bwMode="auto">
          <a:xfrm>
            <a:off x="3048000" y="0"/>
            <a:ext cx="3235325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2" name="Line 1028"/>
          <p:cNvSpPr>
            <a:spLocks noChangeShapeType="1"/>
          </p:cNvSpPr>
          <p:nvPr/>
        </p:nvSpPr>
        <p:spPr bwMode="auto">
          <a:xfrm>
            <a:off x="3429000" y="6172200"/>
            <a:ext cx="4572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37893" name="Text Box 1029"/>
          <p:cNvSpPr txBox="1">
            <a:spLocks noChangeArrowheads="1"/>
          </p:cNvSpPr>
          <p:nvPr/>
        </p:nvSpPr>
        <p:spPr bwMode="auto">
          <a:xfrm>
            <a:off x="769938" y="5943600"/>
            <a:ext cx="2659062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>
                <a:solidFill>
                  <a:schemeClr val="bg1"/>
                </a:solidFill>
              </a:rPr>
              <a:t>CRICOFARINGEO</a:t>
            </a:r>
          </a:p>
        </p:txBody>
      </p:sp>
      <p:sp>
        <p:nvSpPr>
          <p:cNvPr id="37895" name="AutoShape 1031"/>
          <p:cNvSpPr>
            <a:spLocks/>
          </p:cNvSpPr>
          <p:nvPr/>
        </p:nvSpPr>
        <p:spPr bwMode="auto">
          <a:xfrm>
            <a:off x="5791200" y="5257800"/>
            <a:ext cx="152400" cy="1219200"/>
          </a:xfrm>
          <a:prstGeom prst="rightBrace">
            <a:avLst>
              <a:gd name="adj1" fmla="val 6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37899" name="AutoShape 1035"/>
          <p:cNvSpPr>
            <a:spLocks/>
          </p:cNvSpPr>
          <p:nvPr/>
        </p:nvSpPr>
        <p:spPr bwMode="auto">
          <a:xfrm>
            <a:off x="5867400" y="838200"/>
            <a:ext cx="228600" cy="1905000"/>
          </a:xfrm>
          <a:prstGeom prst="rightBrace">
            <a:avLst>
              <a:gd name="adj1" fmla="val 6944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37900" name="AutoShape 1036"/>
          <p:cNvSpPr>
            <a:spLocks/>
          </p:cNvSpPr>
          <p:nvPr/>
        </p:nvSpPr>
        <p:spPr bwMode="auto">
          <a:xfrm>
            <a:off x="5867400" y="3048000"/>
            <a:ext cx="76200" cy="1295400"/>
          </a:xfrm>
          <a:prstGeom prst="rightBrace">
            <a:avLst>
              <a:gd name="adj1" fmla="val 141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37901" name="Text Box 1037"/>
          <p:cNvSpPr txBox="1">
            <a:spLocks noChangeArrowheads="1"/>
          </p:cNvSpPr>
          <p:nvPr/>
        </p:nvSpPr>
        <p:spPr bwMode="auto">
          <a:xfrm>
            <a:off x="6232525" y="1387475"/>
            <a:ext cx="2454275" cy="8223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ES_tradnl">
                <a:solidFill>
                  <a:schemeClr val="bg1"/>
                </a:solidFill>
              </a:rPr>
              <a:t>CONSTRICTOR  </a:t>
            </a:r>
          </a:p>
          <a:p>
            <a:pPr algn="ctr"/>
            <a:r>
              <a:rPr lang="es-ES_tradnl">
                <a:solidFill>
                  <a:schemeClr val="bg1"/>
                </a:solidFill>
              </a:rPr>
              <a:t>SUPERIOR</a:t>
            </a:r>
          </a:p>
        </p:txBody>
      </p:sp>
      <p:sp>
        <p:nvSpPr>
          <p:cNvPr id="37902" name="Text Box 1038"/>
          <p:cNvSpPr txBox="1">
            <a:spLocks noChangeArrowheads="1"/>
          </p:cNvSpPr>
          <p:nvPr/>
        </p:nvSpPr>
        <p:spPr bwMode="auto">
          <a:xfrm>
            <a:off x="6232525" y="3292475"/>
            <a:ext cx="2301875" cy="8223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ES_tradnl">
                <a:solidFill>
                  <a:schemeClr val="bg1"/>
                </a:solidFill>
              </a:rPr>
              <a:t>CONSTRICTOR</a:t>
            </a:r>
          </a:p>
          <a:p>
            <a:pPr algn="ctr"/>
            <a:r>
              <a:rPr lang="es-ES_tradnl">
                <a:solidFill>
                  <a:schemeClr val="bg1"/>
                </a:solidFill>
              </a:rPr>
              <a:t>MEDIO</a:t>
            </a:r>
            <a:endParaRPr lang="es-ES_tradnl"/>
          </a:p>
        </p:txBody>
      </p:sp>
      <p:sp>
        <p:nvSpPr>
          <p:cNvPr id="37903" name="Text Box 1039"/>
          <p:cNvSpPr txBox="1">
            <a:spLocks noChangeArrowheads="1"/>
          </p:cNvSpPr>
          <p:nvPr/>
        </p:nvSpPr>
        <p:spPr bwMode="auto">
          <a:xfrm>
            <a:off x="6232525" y="5426075"/>
            <a:ext cx="2378075" cy="8223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ES_tradnl">
                <a:solidFill>
                  <a:schemeClr val="bg1"/>
                </a:solidFill>
              </a:rPr>
              <a:t>CONSTRICTOR </a:t>
            </a:r>
          </a:p>
          <a:p>
            <a:pPr algn="ctr"/>
            <a:r>
              <a:rPr lang="es-ES_tradnl">
                <a:solidFill>
                  <a:schemeClr val="bg1"/>
                </a:solidFill>
              </a:rPr>
              <a:t>INFERIOR</a:t>
            </a:r>
          </a:p>
        </p:txBody>
      </p:sp>
    </p:spTree>
    <p:extLst>
      <p:ext uri="{BB962C8B-B14F-4D97-AF65-F5344CB8AC3E}">
        <p14:creationId xmlns:p14="http://schemas.microsoft.com/office/powerpoint/2010/main" xmlns="" val="228786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ivertículo de Zenker 2"/>
          <p:cNvPicPr>
            <a:picLocks noChangeAspect="1" noChangeArrowheads="1"/>
          </p:cNvPicPr>
          <p:nvPr/>
        </p:nvPicPr>
        <p:blipFill>
          <a:blip r:embed="rId2">
            <a:lum bright="12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" t="5556" r="4167"/>
          <a:stretch>
            <a:fillRect/>
          </a:stretch>
        </p:blipFill>
        <p:spPr bwMode="auto">
          <a:xfrm>
            <a:off x="201613" y="25400"/>
            <a:ext cx="8763000" cy="683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4383088" y="1700213"/>
            <a:ext cx="404812" cy="41084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>
                <a:solidFill>
                  <a:schemeClr val="bg1"/>
                </a:solidFill>
              </a:rPr>
              <a:t>D</a:t>
            </a:r>
          </a:p>
          <a:p>
            <a:r>
              <a:rPr lang="es-ES_tradnl">
                <a:solidFill>
                  <a:schemeClr val="bg1"/>
                </a:solidFill>
              </a:rPr>
              <a:t>I</a:t>
            </a:r>
          </a:p>
          <a:p>
            <a:r>
              <a:rPr lang="es-ES_tradnl">
                <a:solidFill>
                  <a:schemeClr val="bg1"/>
                </a:solidFill>
              </a:rPr>
              <a:t>V</a:t>
            </a:r>
          </a:p>
          <a:p>
            <a:r>
              <a:rPr lang="es-ES_tradnl">
                <a:solidFill>
                  <a:schemeClr val="bg1"/>
                </a:solidFill>
              </a:rPr>
              <a:t>E</a:t>
            </a:r>
          </a:p>
          <a:p>
            <a:r>
              <a:rPr lang="es-ES_tradnl">
                <a:solidFill>
                  <a:schemeClr val="bg1"/>
                </a:solidFill>
              </a:rPr>
              <a:t>R</a:t>
            </a:r>
          </a:p>
          <a:p>
            <a:r>
              <a:rPr lang="es-ES_tradnl">
                <a:solidFill>
                  <a:schemeClr val="bg1"/>
                </a:solidFill>
              </a:rPr>
              <a:t>T</a:t>
            </a:r>
          </a:p>
          <a:p>
            <a:r>
              <a:rPr lang="es-ES_tradnl">
                <a:solidFill>
                  <a:schemeClr val="bg1"/>
                </a:solidFill>
              </a:rPr>
              <a:t>Í</a:t>
            </a:r>
          </a:p>
          <a:p>
            <a:r>
              <a:rPr lang="es-ES_tradnl">
                <a:solidFill>
                  <a:schemeClr val="bg1"/>
                </a:solidFill>
              </a:rPr>
              <a:t>C</a:t>
            </a:r>
          </a:p>
          <a:p>
            <a:r>
              <a:rPr lang="es-ES_tradnl">
                <a:solidFill>
                  <a:schemeClr val="bg1"/>
                </a:solidFill>
              </a:rPr>
              <a:t>U</a:t>
            </a:r>
          </a:p>
          <a:p>
            <a:r>
              <a:rPr lang="es-ES_tradnl">
                <a:solidFill>
                  <a:schemeClr val="bg1"/>
                </a:solidFill>
              </a:rPr>
              <a:t>L</a:t>
            </a:r>
          </a:p>
          <a:p>
            <a:r>
              <a:rPr lang="es-ES_tradnl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25604" name="Line 4"/>
          <p:cNvSpPr>
            <a:spLocks noChangeShapeType="1"/>
          </p:cNvSpPr>
          <p:nvPr/>
        </p:nvSpPr>
        <p:spPr bwMode="auto">
          <a:xfrm flipH="1" flipV="1">
            <a:off x="2890838" y="1524000"/>
            <a:ext cx="457200" cy="228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57486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026" descr="Divertículo de Zenker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67"/>
          <a:stretch>
            <a:fillRect/>
          </a:stretch>
        </p:blipFill>
        <p:spPr bwMode="auto">
          <a:xfrm>
            <a:off x="179388" y="0"/>
            <a:ext cx="8763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Rectangle 1027"/>
          <p:cNvSpPr>
            <a:spLocks noChangeArrowheads="1"/>
          </p:cNvSpPr>
          <p:nvPr/>
        </p:nvSpPr>
        <p:spPr bwMode="auto">
          <a:xfrm>
            <a:off x="4395788" y="1371600"/>
            <a:ext cx="404812" cy="41084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>
                <a:solidFill>
                  <a:schemeClr val="bg1"/>
                </a:solidFill>
              </a:rPr>
              <a:t>D</a:t>
            </a:r>
          </a:p>
          <a:p>
            <a:r>
              <a:rPr lang="es-ES_tradnl">
                <a:solidFill>
                  <a:schemeClr val="bg1"/>
                </a:solidFill>
              </a:rPr>
              <a:t>I</a:t>
            </a:r>
          </a:p>
          <a:p>
            <a:r>
              <a:rPr lang="es-ES_tradnl">
                <a:solidFill>
                  <a:schemeClr val="bg1"/>
                </a:solidFill>
              </a:rPr>
              <a:t>V</a:t>
            </a:r>
          </a:p>
          <a:p>
            <a:r>
              <a:rPr lang="es-ES_tradnl">
                <a:solidFill>
                  <a:schemeClr val="bg1"/>
                </a:solidFill>
              </a:rPr>
              <a:t>E</a:t>
            </a:r>
          </a:p>
          <a:p>
            <a:r>
              <a:rPr lang="es-ES_tradnl">
                <a:solidFill>
                  <a:schemeClr val="bg1"/>
                </a:solidFill>
              </a:rPr>
              <a:t>R</a:t>
            </a:r>
          </a:p>
          <a:p>
            <a:r>
              <a:rPr lang="es-ES_tradnl">
                <a:solidFill>
                  <a:schemeClr val="bg1"/>
                </a:solidFill>
              </a:rPr>
              <a:t>T</a:t>
            </a:r>
          </a:p>
          <a:p>
            <a:r>
              <a:rPr lang="es-ES_tradnl">
                <a:solidFill>
                  <a:schemeClr val="bg1"/>
                </a:solidFill>
              </a:rPr>
              <a:t>Í</a:t>
            </a:r>
          </a:p>
          <a:p>
            <a:r>
              <a:rPr lang="es-ES_tradnl">
                <a:solidFill>
                  <a:schemeClr val="bg1"/>
                </a:solidFill>
              </a:rPr>
              <a:t>C</a:t>
            </a:r>
          </a:p>
          <a:p>
            <a:r>
              <a:rPr lang="es-ES_tradnl">
                <a:solidFill>
                  <a:schemeClr val="bg1"/>
                </a:solidFill>
              </a:rPr>
              <a:t>U</a:t>
            </a:r>
          </a:p>
          <a:p>
            <a:r>
              <a:rPr lang="es-ES_tradnl">
                <a:solidFill>
                  <a:schemeClr val="bg1"/>
                </a:solidFill>
              </a:rPr>
              <a:t>L</a:t>
            </a:r>
          </a:p>
          <a:p>
            <a:r>
              <a:rPr lang="es-ES_tradnl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26628" name="Line 1028"/>
          <p:cNvSpPr>
            <a:spLocks noChangeShapeType="1"/>
          </p:cNvSpPr>
          <p:nvPr/>
        </p:nvSpPr>
        <p:spPr bwMode="auto">
          <a:xfrm flipH="1" flipV="1">
            <a:off x="7812088" y="2362200"/>
            <a:ext cx="457200" cy="152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71317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 descr="Diverticulo- Luis Ortega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5867400" y="2852738"/>
            <a:ext cx="3025775" cy="108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2400" b="1" dirty="0"/>
              <a:t>DIVERTÍCULO </a:t>
            </a:r>
          </a:p>
          <a:p>
            <a:pPr algn="ctr"/>
            <a:r>
              <a:rPr lang="es-ES" sz="2400" b="1" dirty="0"/>
              <a:t>ESOFÁGICO</a:t>
            </a:r>
          </a:p>
        </p:txBody>
      </p:sp>
    </p:spTree>
    <p:extLst>
      <p:ext uri="{BB962C8B-B14F-4D97-AF65-F5344CB8AC3E}">
        <p14:creationId xmlns:p14="http://schemas.microsoft.com/office/powerpoint/2010/main" xmlns="" val="132765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Diverticulo doble- Lidia diaz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6013" y="0"/>
            <a:ext cx="4473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5867400" y="2852738"/>
            <a:ext cx="3025775" cy="108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2400" b="1" dirty="0"/>
              <a:t>DIVERTÍCULOS </a:t>
            </a:r>
          </a:p>
          <a:p>
            <a:pPr algn="ctr"/>
            <a:r>
              <a:rPr lang="es-ES" sz="2400" b="1" dirty="0"/>
              <a:t>ESOFÁGICOS</a:t>
            </a:r>
          </a:p>
        </p:txBody>
      </p:sp>
    </p:spTree>
    <p:extLst>
      <p:ext uri="{BB962C8B-B14F-4D97-AF65-F5344CB8AC3E}">
        <p14:creationId xmlns:p14="http://schemas.microsoft.com/office/powerpoint/2010/main" xmlns="" val="392622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004 Diapositiva5"/>
          <p:cNvPicPr>
            <a:picLocks noChangeAspect="1" noChangeArrowheads="1"/>
          </p:cNvPicPr>
          <p:nvPr/>
        </p:nvPicPr>
        <p:blipFill>
          <a:blip r:embed="rId2">
            <a:lum bright="-18000" contrast="12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73" t="24358" r="54128" b="6674"/>
          <a:stretch>
            <a:fillRect/>
          </a:stretch>
        </p:blipFill>
        <p:spPr bwMode="auto">
          <a:xfrm>
            <a:off x="0" y="0"/>
            <a:ext cx="5199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849938" y="3063875"/>
            <a:ext cx="204094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dirty="0"/>
              <a:t>COMPRESIÓN </a:t>
            </a:r>
          </a:p>
          <a:p>
            <a:r>
              <a:rPr lang="es-ES_tradnl" dirty="0"/>
              <a:t>POR OSTEOFITOS</a:t>
            </a: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 flipV="1">
            <a:off x="2743200" y="4876800"/>
            <a:ext cx="609600" cy="228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1361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012 Diapositiva13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669" t="11078" r="5786" b="7718"/>
          <a:stretch>
            <a:fillRect/>
          </a:stretch>
        </p:blipFill>
        <p:spPr bwMode="auto">
          <a:xfrm>
            <a:off x="3225800" y="0"/>
            <a:ext cx="5918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85786" y="3071810"/>
            <a:ext cx="142859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/>
              <a:t>ACALASIA</a:t>
            </a:r>
          </a:p>
          <a:p>
            <a:r>
              <a:rPr lang="es-ES_tradnl"/>
              <a:t>VIGOROSA</a:t>
            </a:r>
          </a:p>
        </p:txBody>
      </p:sp>
    </p:spTree>
    <p:extLst>
      <p:ext uri="{BB962C8B-B14F-4D97-AF65-F5344CB8AC3E}">
        <p14:creationId xmlns:p14="http://schemas.microsoft.com/office/powerpoint/2010/main" xmlns="" val="405391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posicion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7" y="2204864"/>
            <a:ext cx="6163884" cy="4622913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827584" y="116632"/>
            <a:ext cx="5904656" cy="64633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EED Vista posterior izquierda en </a:t>
            </a:r>
            <a:r>
              <a:rPr lang="es-ES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fluoroscopía</a:t>
            </a:r>
            <a:endParaRPr lang="es-ES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EED Vista Anterior derecha (Estudio placa a placa)</a:t>
            </a:r>
            <a:endParaRPr lang="es-E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Picture 2" descr="004 Diapositiva5"/>
          <p:cNvPicPr>
            <a:picLocks noChangeAspect="1" noChangeArrowheads="1"/>
          </p:cNvPicPr>
          <p:nvPr/>
        </p:nvPicPr>
        <p:blipFill>
          <a:blip r:embed="rId3">
            <a:lum bright="-18000" contrast="12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73" t="24358" r="54128" b="6674"/>
          <a:stretch>
            <a:fillRect/>
          </a:stretch>
        </p:blipFill>
        <p:spPr bwMode="auto">
          <a:xfrm>
            <a:off x="5940152" y="1797022"/>
            <a:ext cx="3203848" cy="5085184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4175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Picture 6" descr="20"/>
          <p:cNvPicPr>
            <a:picLocks noChangeAspect="1" noChangeArrowheads="1"/>
          </p:cNvPicPr>
          <p:nvPr/>
        </p:nvPicPr>
        <p:blipFill>
          <a:blip r:embed="rId2">
            <a:lum bright="6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75" t="2344" r="8594" b="7813"/>
          <a:stretch>
            <a:fillRect/>
          </a:stretch>
        </p:blipFill>
        <p:spPr bwMode="auto">
          <a:xfrm>
            <a:off x="0" y="0"/>
            <a:ext cx="62626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6172200" y="2835275"/>
            <a:ext cx="23118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ES_tradnl"/>
              <a:t>ENSANCHAMIENTO</a:t>
            </a:r>
          </a:p>
          <a:p>
            <a:pPr algn="ctr"/>
            <a:r>
              <a:rPr lang="es-ES_tradnl"/>
              <a:t>MEDIASTINAL</a:t>
            </a:r>
          </a:p>
          <a:p>
            <a:pPr algn="ctr"/>
            <a:r>
              <a:rPr lang="es-ES_tradnl"/>
              <a:t>(ACALASIA)</a:t>
            </a:r>
          </a:p>
        </p:txBody>
      </p:sp>
    </p:spTree>
    <p:extLst>
      <p:ext uri="{BB962C8B-B14F-4D97-AF65-F5344CB8AC3E}">
        <p14:creationId xmlns:p14="http://schemas.microsoft.com/office/powerpoint/2010/main" xmlns="" val="188828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22"/>
          <p:cNvPicPr>
            <a:picLocks noChangeAspect="1" noChangeArrowheads="1"/>
          </p:cNvPicPr>
          <p:nvPr/>
        </p:nvPicPr>
        <p:blipFill>
          <a:blip r:embed="rId2">
            <a:lum bright="6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75" t="6250" r="10938" b="4688"/>
          <a:stretch>
            <a:fillRect/>
          </a:stretch>
        </p:blipFill>
        <p:spPr bwMode="auto">
          <a:xfrm>
            <a:off x="3008313" y="0"/>
            <a:ext cx="61356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304800" y="3048000"/>
            <a:ext cx="19287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ES_tradnl" dirty="0"/>
              <a:t>ACALASIA</a:t>
            </a:r>
          </a:p>
          <a:p>
            <a:pPr algn="ctr"/>
            <a:r>
              <a:rPr lang="es-ES_tradnl" dirty="0"/>
              <a:t>NO  VIGOROSA</a:t>
            </a:r>
          </a:p>
        </p:txBody>
      </p:sp>
    </p:spTree>
    <p:extLst>
      <p:ext uri="{BB962C8B-B14F-4D97-AF65-F5344CB8AC3E}">
        <p14:creationId xmlns:p14="http://schemas.microsoft.com/office/powerpoint/2010/main" xmlns="" val="400926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21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25" t="10938" r="13281" b="10156"/>
          <a:stretch>
            <a:fillRect/>
          </a:stretch>
        </p:blipFill>
        <p:spPr bwMode="auto">
          <a:xfrm>
            <a:off x="2965450" y="0"/>
            <a:ext cx="6178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304800" y="3048000"/>
            <a:ext cx="18646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ES_tradnl"/>
              <a:t>ACALASIA</a:t>
            </a:r>
          </a:p>
          <a:p>
            <a:pPr algn="ctr"/>
            <a:r>
              <a:rPr lang="es-ES_tradnl"/>
              <a:t>NO VIGOROSA</a:t>
            </a:r>
          </a:p>
        </p:txBody>
      </p:sp>
    </p:spTree>
    <p:extLst>
      <p:ext uri="{BB962C8B-B14F-4D97-AF65-F5344CB8AC3E}">
        <p14:creationId xmlns:p14="http://schemas.microsoft.com/office/powerpoint/2010/main" xmlns="" val="266378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014 Diapositiva15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13" t="9966" r="54996" b="2155"/>
          <a:stretch>
            <a:fillRect/>
          </a:stretch>
        </p:blipFill>
        <p:spPr bwMode="auto">
          <a:xfrm>
            <a:off x="0" y="0"/>
            <a:ext cx="3038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014 Diapositiva15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354" t="5516" r="9956" b="6606"/>
          <a:stretch>
            <a:fillRect/>
          </a:stretch>
        </p:blipFill>
        <p:spPr bwMode="auto">
          <a:xfrm>
            <a:off x="6170613" y="0"/>
            <a:ext cx="2973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429000" y="3200400"/>
            <a:ext cx="17459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dirty="0"/>
              <a:t>DIVERTÍCULOS</a:t>
            </a:r>
          </a:p>
        </p:txBody>
      </p:sp>
    </p:spTree>
    <p:extLst>
      <p:ext uri="{BB962C8B-B14F-4D97-AF65-F5344CB8AC3E}">
        <p14:creationId xmlns:p14="http://schemas.microsoft.com/office/powerpoint/2010/main" xmlns="" val="264359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ivertículo por pulsión"/>
          <p:cNvPicPr>
            <a:picLocks noChangeAspect="1" noChangeArrowheads="1"/>
          </p:cNvPicPr>
          <p:nvPr/>
        </p:nvPicPr>
        <p:blipFill>
          <a:blip r:embed="rId2">
            <a:lum contrast="-36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50" r="6250"/>
          <a:stretch>
            <a:fillRect/>
          </a:stretch>
        </p:blipFill>
        <p:spPr bwMode="auto">
          <a:xfrm>
            <a:off x="1905000" y="0"/>
            <a:ext cx="7239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685800" y="1371600"/>
            <a:ext cx="385042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/>
              <a:t>D</a:t>
            </a:r>
          </a:p>
          <a:p>
            <a:r>
              <a:rPr lang="es-ES_tradnl"/>
              <a:t>I</a:t>
            </a:r>
          </a:p>
          <a:p>
            <a:r>
              <a:rPr lang="es-ES_tradnl"/>
              <a:t>V</a:t>
            </a:r>
          </a:p>
          <a:p>
            <a:r>
              <a:rPr lang="es-ES_tradnl"/>
              <a:t>E</a:t>
            </a:r>
          </a:p>
          <a:p>
            <a:r>
              <a:rPr lang="es-ES_tradnl"/>
              <a:t>R</a:t>
            </a:r>
          </a:p>
          <a:p>
            <a:r>
              <a:rPr lang="es-ES_tradnl"/>
              <a:t>T</a:t>
            </a:r>
          </a:p>
          <a:p>
            <a:r>
              <a:rPr lang="es-ES_tradnl"/>
              <a:t>Í</a:t>
            </a:r>
          </a:p>
          <a:p>
            <a:r>
              <a:rPr lang="es-ES_tradnl"/>
              <a:t>C</a:t>
            </a:r>
          </a:p>
          <a:p>
            <a:r>
              <a:rPr lang="es-ES_tradnl"/>
              <a:t>U</a:t>
            </a:r>
          </a:p>
          <a:p>
            <a:r>
              <a:rPr lang="es-ES_tradnl"/>
              <a:t>L</a:t>
            </a:r>
          </a:p>
          <a:p>
            <a:r>
              <a:rPr lang="es-ES_tradnl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xmlns="" val="48628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7"/>
          <p:cNvPicPr>
            <a:picLocks noChangeAspect="1" noChangeArrowheads="1"/>
          </p:cNvPicPr>
          <p:nvPr/>
        </p:nvPicPr>
        <p:blipFill>
          <a:blip r:embed="rId2">
            <a:lum contrast="6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031" t="18750" r="31250" b="19531"/>
          <a:stretch>
            <a:fillRect/>
          </a:stretch>
        </p:blipFill>
        <p:spPr bwMode="auto">
          <a:xfrm>
            <a:off x="5562600" y="0"/>
            <a:ext cx="35814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987" name="Picture 3" descr="5"/>
          <p:cNvPicPr>
            <a:picLocks noChangeAspect="1" noChangeArrowheads="1"/>
          </p:cNvPicPr>
          <p:nvPr/>
        </p:nvPicPr>
        <p:blipFill>
          <a:blip r:embed="rId3">
            <a:lum bright="18000" contrast="6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594" t="18750" r="33594" b="19531"/>
          <a:stretch>
            <a:fillRect/>
          </a:stretch>
        </p:blipFill>
        <p:spPr bwMode="auto">
          <a:xfrm>
            <a:off x="2971800" y="0"/>
            <a:ext cx="32004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4"/>
          <p:cNvPicPr>
            <a:picLocks noChangeAspect="1" noChangeArrowheads="1"/>
          </p:cNvPicPr>
          <p:nvPr/>
        </p:nvPicPr>
        <p:blipFill>
          <a:blip r:embed="rId4">
            <a:lum bright="12000" contrast="6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375" t="10156" r="33594" b="28125"/>
          <a:stretch>
            <a:fillRect/>
          </a:stretch>
        </p:blipFill>
        <p:spPr bwMode="auto">
          <a:xfrm>
            <a:off x="0" y="0"/>
            <a:ext cx="31242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3844925" y="6248400"/>
            <a:ext cx="12009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dirty="0"/>
              <a:t>VÁRICES </a:t>
            </a:r>
          </a:p>
        </p:txBody>
      </p:sp>
    </p:spTree>
    <p:extLst>
      <p:ext uri="{BB962C8B-B14F-4D97-AF65-F5344CB8AC3E}">
        <p14:creationId xmlns:p14="http://schemas.microsoft.com/office/powerpoint/2010/main" xmlns="" val="394627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1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21"/>
          <p:cNvPicPr>
            <a:picLocks noChangeAspect="1" noChangeArrowheads="1"/>
          </p:cNvPicPr>
          <p:nvPr/>
        </p:nvPicPr>
        <p:blipFill>
          <a:blip r:embed="rId2">
            <a:lum bright="12000" contrast="12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031" t="18750" r="30469" b="10938"/>
          <a:stretch>
            <a:fillRect/>
          </a:stretch>
        </p:blipFill>
        <p:spPr bwMode="auto">
          <a:xfrm>
            <a:off x="2514600" y="0"/>
            <a:ext cx="3657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 descr="20"/>
          <p:cNvPicPr>
            <a:picLocks noChangeAspect="1" noChangeArrowheads="1"/>
          </p:cNvPicPr>
          <p:nvPr/>
        </p:nvPicPr>
        <p:blipFill>
          <a:blip r:embed="rId3">
            <a:lum bright="12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00" t="14844" r="31250" b="14844"/>
          <a:stretch>
            <a:fillRect/>
          </a:stretch>
        </p:blipFill>
        <p:spPr bwMode="auto">
          <a:xfrm>
            <a:off x="6096000" y="0"/>
            <a:ext cx="304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22"/>
          <p:cNvPicPr>
            <a:picLocks noChangeAspect="1" noChangeArrowheads="1"/>
          </p:cNvPicPr>
          <p:nvPr/>
        </p:nvPicPr>
        <p:blipFill>
          <a:blip r:embed="rId4">
            <a:lum bright="24000" contrast="36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375" t="14844" r="33594" b="14844"/>
          <a:stretch>
            <a:fillRect/>
          </a:stretch>
        </p:blipFill>
        <p:spPr bwMode="auto">
          <a:xfrm>
            <a:off x="0" y="0"/>
            <a:ext cx="3124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3657600" y="0"/>
            <a:ext cx="1963738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>
                <a:solidFill>
                  <a:schemeClr val="bg1"/>
                </a:solidFill>
              </a:rPr>
              <a:t>LEIOMIOMA</a:t>
            </a: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1897063" y="6400800"/>
            <a:ext cx="2674937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>
                <a:solidFill>
                  <a:schemeClr val="bg1"/>
                </a:solidFill>
              </a:rPr>
              <a:t>PREOPERATORIO</a:t>
            </a: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6205538" y="6400800"/>
            <a:ext cx="2862262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>
                <a:solidFill>
                  <a:schemeClr val="bg1"/>
                </a:solidFill>
              </a:rPr>
              <a:t>POSTOPERATORIO</a:t>
            </a:r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 flipV="1">
            <a:off x="533400" y="3886200"/>
            <a:ext cx="457200" cy="228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 flipV="1">
            <a:off x="3505200" y="3886200"/>
            <a:ext cx="533400" cy="304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35266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7" grpId="0" animBg="1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019 Diapositiva20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45" t="5516" r="4118" b="4568"/>
          <a:stretch>
            <a:fillRect/>
          </a:stretch>
        </p:blipFill>
        <p:spPr bwMode="auto">
          <a:xfrm>
            <a:off x="838200" y="0"/>
            <a:ext cx="8229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153988" y="2501900"/>
            <a:ext cx="39626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dirty="0"/>
              <a:t>T</a:t>
            </a:r>
          </a:p>
          <a:p>
            <a:r>
              <a:rPr lang="es-ES_tradnl" dirty="0"/>
              <a:t>U</a:t>
            </a:r>
          </a:p>
          <a:p>
            <a:r>
              <a:rPr lang="es-ES_tradnl" dirty="0"/>
              <a:t>M</a:t>
            </a:r>
          </a:p>
          <a:p>
            <a:r>
              <a:rPr lang="es-ES_tradnl" dirty="0"/>
              <a:t>O</a:t>
            </a:r>
          </a:p>
          <a:p>
            <a:r>
              <a:rPr lang="es-ES_tradnl" dirty="0"/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xmlns="" val="357525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024 Diapositiva25"/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693" t="5516" r="4118" b="5493"/>
          <a:stretch>
            <a:fillRect/>
          </a:stretch>
        </p:blipFill>
        <p:spPr bwMode="auto">
          <a:xfrm>
            <a:off x="6657975" y="0"/>
            <a:ext cx="2486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024 Diapositiva25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51" t="21954" r="31642" b="6606"/>
          <a:stretch>
            <a:fillRect/>
          </a:stretch>
        </p:blipFill>
        <p:spPr bwMode="auto">
          <a:xfrm>
            <a:off x="0" y="0"/>
            <a:ext cx="5648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5943600" y="892175"/>
            <a:ext cx="404813" cy="520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>
                <a:solidFill>
                  <a:schemeClr val="bg1"/>
                </a:solidFill>
              </a:rPr>
              <a:t>C</a:t>
            </a:r>
          </a:p>
          <a:p>
            <a:r>
              <a:rPr lang="es-ES_tradnl">
                <a:solidFill>
                  <a:schemeClr val="bg1"/>
                </a:solidFill>
              </a:rPr>
              <a:t>U</a:t>
            </a:r>
          </a:p>
          <a:p>
            <a:r>
              <a:rPr lang="es-ES_tradnl">
                <a:solidFill>
                  <a:schemeClr val="bg1"/>
                </a:solidFill>
              </a:rPr>
              <a:t>E</a:t>
            </a:r>
          </a:p>
          <a:p>
            <a:r>
              <a:rPr lang="es-ES_tradnl">
                <a:solidFill>
                  <a:schemeClr val="bg1"/>
                </a:solidFill>
              </a:rPr>
              <a:t>R</a:t>
            </a:r>
          </a:p>
          <a:p>
            <a:r>
              <a:rPr lang="es-ES_tradnl">
                <a:solidFill>
                  <a:schemeClr val="bg1"/>
                </a:solidFill>
              </a:rPr>
              <a:t>P</a:t>
            </a:r>
          </a:p>
          <a:p>
            <a:r>
              <a:rPr lang="es-ES_tradnl">
                <a:solidFill>
                  <a:schemeClr val="bg1"/>
                </a:solidFill>
              </a:rPr>
              <a:t>O</a:t>
            </a:r>
          </a:p>
          <a:p>
            <a:endParaRPr lang="es-ES_tradnl">
              <a:solidFill>
                <a:schemeClr val="bg1"/>
              </a:solidFill>
            </a:endParaRPr>
          </a:p>
          <a:p>
            <a:r>
              <a:rPr lang="es-ES_tradnl">
                <a:solidFill>
                  <a:schemeClr val="bg1"/>
                </a:solidFill>
              </a:rPr>
              <a:t>E</a:t>
            </a:r>
          </a:p>
          <a:p>
            <a:r>
              <a:rPr lang="es-ES_tradnl">
                <a:solidFill>
                  <a:schemeClr val="bg1"/>
                </a:solidFill>
              </a:rPr>
              <a:t>X</a:t>
            </a:r>
          </a:p>
          <a:p>
            <a:r>
              <a:rPr lang="es-ES_tradnl">
                <a:solidFill>
                  <a:schemeClr val="bg1"/>
                </a:solidFill>
              </a:rPr>
              <a:t>T</a:t>
            </a:r>
          </a:p>
          <a:p>
            <a:r>
              <a:rPr lang="es-ES_tradnl">
                <a:solidFill>
                  <a:schemeClr val="bg1"/>
                </a:solidFill>
              </a:rPr>
              <a:t>R</a:t>
            </a:r>
          </a:p>
          <a:p>
            <a:r>
              <a:rPr lang="es-ES_tradnl">
                <a:solidFill>
                  <a:schemeClr val="bg1"/>
                </a:solidFill>
              </a:rPr>
              <a:t>A</a:t>
            </a:r>
          </a:p>
          <a:p>
            <a:r>
              <a:rPr lang="es-ES_tradnl">
                <a:solidFill>
                  <a:schemeClr val="bg1"/>
                </a:solidFill>
              </a:rPr>
              <a:t>Ñ</a:t>
            </a:r>
          </a:p>
          <a:p>
            <a:r>
              <a:rPr lang="es-ES_tradnl">
                <a:solidFill>
                  <a:schemeClr val="bg1"/>
                </a:solidFill>
              </a:rPr>
              <a:t>O</a:t>
            </a:r>
            <a:endParaRPr lang="es-ES_tradnl"/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1295400" y="4343400"/>
            <a:ext cx="533400" cy="76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 flipH="1">
            <a:off x="7924800" y="5257800"/>
            <a:ext cx="533400" cy="381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>
            <a:off x="7848600" y="1066800"/>
            <a:ext cx="304800" cy="152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2667000" y="6400800"/>
            <a:ext cx="3417888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>
                <a:solidFill>
                  <a:schemeClr val="bg1"/>
                </a:solidFill>
              </a:rPr>
              <a:t>CEPILLO  DE  DIENTES</a:t>
            </a:r>
          </a:p>
        </p:txBody>
      </p:sp>
    </p:spTree>
    <p:extLst>
      <p:ext uri="{BB962C8B-B14F-4D97-AF65-F5344CB8AC3E}">
        <p14:creationId xmlns:p14="http://schemas.microsoft.com/office/powerpoint/2010/main" xmlns="" val="95385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9" grpId="0" animBg="1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446088" y="1700213"/>
            <a:ext cx="8229600" cy="2895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107763" dir="8100000" algn="ctr" rotWithShape="0">
                    <a:srgbClr val="9999FF">
                      <a:alpha val="50000"/>
                    </a:srgbClr>
                  </a:outerShdw>
                </a:effectLst>
                <a:latin typeface="Arial Black"/>
              </a:rPr>
              <a:t>EL ESTÓMAGO</a:t>
            </a:r>
          </a:p>
        </p:txBody>
      </p:sp>
    </p:spTree>
    <p:extLst>
      <p:ext uri="{BB962C8B-B14F-4D97-AF65-F5344CB8AC3E}">
        <p14:creationId xmlns:p14="http://schemas.microsoft.com/office/powerpoint/2010/main" xmlns="" val="116266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posicion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1008112"/>
            <a:ext cx="7836363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683568" y="116632"/>
            <a:ext cx="5904656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EED Vista Anterior derecha (oblicua)</a:t>
            </a:r>
            <a:endParaRPr lang="es-E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19523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1"/>
          <p:cNvPicPr>
            <a:picLocks noChangeAspect="1" noChangeArrowheads="1"/>
          </p:cNvPicPr>
          <p:nvPr/>
        </p:nvPicPr>
        <p:blipFill>
          <a:blip r:embed="rId2">
            <a:lum bright="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219" t="14844" r="20313" b="10938"/>
          <a:stretch>
            <a:fillRect/>
          </a:stretch>
        </p:blipFill>
        <p:spPr bwMode="auto">
          <a:xfrm>
            <a:off x="0" y="0"/>
            <a:ext cx="51260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5486400" y="6019800"/>
            <a:ext cx="3370263" cy="8223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ES_tradnl">
                <a:solidFill>
                  <a:schemeClr val="bg1"/>
                </a:solidFill>
              </a:rPr>
              <a:t>HERNIA  HIATAL POR </a:t>
            </a:r>
          </a:p>
          <a:p>
            <a:pPr algn="ctr"/>
            <a:r>
              <a:rPr lang="es-ES_tradnl">
                <a:solidFill>
                  <a:schemeClr val="bg1"/>
                </a:solidFill>
              </a:rPr>
              <a:t>DESLIZAMIENTO</a:t>
            </a:r>
          </a:p>
        </p:txBody>
      </p:sp>
      <p:pic>
        <p:nvPicPr>
          <p:cNvPr id="13316" name="Picture 4" descr="4"/>
          <p:cNvPicPr>
            <a:picLocks noChangeAspect="1" noChangeArrowheads="1"/>
          </p:cNvPicPr>
          <p:nvPr/>
        </p:nvPicPr>
        <p:blipFill>
          <a:blip r:embed="rId3">
            <a:lum bright="18000" contrast="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25" t="23438" r="27344" b="12500"/>
          <a:stretch>
            <a:fillRect/>
          </a:stretch>
        </p:blipFill>
        <p:spPr bwMode="auto">
          <a:xfrm>
            <a:off x="5105400" y="0"/>
            <a:ext cx="40386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5448300" y="6045200"/>
            <a:ext cx="3446463" cy="8223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ES_tradnl">
                <a:solidFill>
                  <a:schemeClr val="bg1"/>
                </a:solidFill>
              </a:rPr>
              <a:t>HERNIA  HIATAL  POR </a:t>
            </a:r>
          </a:p>
          <a:p>
            <a:pPr algn="ctr"/>
            <a:r>
              <a:rPr lang="es-ES_tradnl">
                <a:solidFill>
                  <a:schemeClr val="bg1"/>
                </a:solidFill>
              </a:rPr>
              <a:t>DESLIZAMIENTO</a:t>
            </a:r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 flipH="1">
            <a:off x="7010400" y="2362200"/>
            <a:ext cx="152400" cy="381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39663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026" descr="8"/>
          <p:cNvPicPr>
            <a:picLocks noChangeAspect="1" noChangeArrowheads="1"/>
          </p:cNvPicPr>
          <p:nvPr/>
        </p:nvPicPr>
        <p:blipFill>
          <a:blip r:embed="rId2">
            <a:lum bright="12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75" t="9375" r="21875" b="14844"/>
          <a:stretch>
            <a:fillRect/>
          </a:stretch>
        </p:blipFill>
        <p:spPr bwMode="auto">
          <a:xfrm>
            <a:off x="4052888" y="0"/>
            <a:ext cx="50911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Text Box 1027"/>
          <p:cNvSpPr txBox="1">
            <a:spLocks noChangeArrowheads="1"/>
          </p:cNvSpPr>
          <p:nvPr/>
        </p:nvSpPr>
        <p:spPr bwMode="auto">
          <a:xfrm>
            <a:off x="287338" y="2987675"/>
            <a:ext cx="25555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ES_tradnl"/>
              <a:t>HERNIA  HIATAL  POR </a:t>
            </a:r>
          </a:p>
          <a:p>
            <a:pPr algn="ctr"/>
            <a:r>
              <a:rPr lang="es-ES_tradnl"/>
              <a:t>ESÓFAGO   CORTO</a:t>
            </a:r>
          </a:p>
        </p:txBody>
      </p:sp>
      <p:sp>
        <p:nvSpPr>
          <p:cNvPr id="23556" name="Line 1028"/>
          <p:cNvSpPr>
            <a:spLocks noChangeShapeType="1"/>
          </p:cNvSpPr>
          <p:nvPr/>
        </p:nvSpPr>
        <p:spPr bwMode="auto">
          <a:xfrm flipH="1">
            <a:off x="6858000" y="1447800"/>
            <a:ext cx="3048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3557" name="Line 1029"/>
          <p:cNvSpPr>
            <a:spLocks noChangeShapeType="1"/>
          </p:cNvSpPr>
          <p:nvPr/>
        </p:nvSpPr>
        <p:spPr bwMode="auto">
          <a:xfrm flipV="1">
            <a:off x="5105400" y="4419600"/>
            <a:ext cx="228600" cy="533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94545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026" descr="16"/>
          <p:cNvPicPr>
            <a:picLocks noChangeAspect="1" noChangeArrowheads="1"/>
          </p:cNvPicPr>
          <p:nvPr/>
        </p:nvPicPr>
        <p:blipFill>
          <a:blip r:embed="rId2">
            <a:lum bright="12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75" t="15625" r="17969" b="14063"/>
          <a:stretch>
            <a:fillRect/>
          </a:stretch>
        </p:blipFill>
        <p:spPr bwMode="auto">
          <a:xfrm>
            <a:off x="0" y="0"/>
            <a:ext cx="5867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1027" descr="17"/>
          <p:cNvPicPr>
            <a:picLocks noChangeAspect="1" noChangeArrowheads="1"/>
          </p:cNvPicPr>
          <p:nvPr/>
        </p:nvPicPr>
        <p:blipFill>
          <a:blip r:embed="rId3">
            <a:lum bright="12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594" t="12500" r="30469" b="13281"/>
          <a:stretch>
            <a:fillRect/>
          </a:stretch>
        </p:blipFill>
        <p:spPr bwMode="auto">
          <a:xfrm>
            <a:off x="5822950" y="0"/>
            <a:ext cx="3321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700" name="Text Box 1028"/>
          <p:cNvSpPr txBox="1">
            <a:spLocks noChangeArrowheads="1"/>
          </p:cNvSpPr>
          <p:nvPr/>
        </p:nvSpPr>
        <p:spPr bwMode="auto">
          <a:xfrm>
            <a:off x="1447800" y="6400800"/>
            <a:ext cx="6116638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>
                <a:solidFill>
                  <a:schemeClr val="bg1"/>
                </a:solidFill>
              </a:rPr>
              <a:t>HERNIA  HIATAL  POR  ESÓFAGO  CORTO</a:t>
            </a:r>
          </a:p>
        </p:txBody>
      </p:sp>
      <p:sp>
        <p:nvSpPr>
          <p:cNvPr id="29701" name="Line 1029"/>
          <p:cNvSpPr>
            <a:spLocks noChangeShapeType="1"/>
          </p:cNvSpPr>
          <p:nvPr/>
        </p:nvSpPr>
        <p:spPr bwMode="auto">
          <a:xfrm flipV="1">
            <a:off x="1447800" y="2286000"/>
            <a:ext cx="381000" cy="381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9702" name="Line 1030"/>
          <p:cNvSpPr>
            <a:spLocks noChangeShapeType="1"/>
          </p:cNvSpPr>
          <p:nvPr/>
        </p:nvSpPr>
        <p:spPr bwMode="auto">
          <a:xfrm flipH="1">
            <a:off x="7696200" y="1447800"/>
            <a:ext cx="6096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05744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12"/>
          <p:cNvPicPr>
            <a:picLocks noChangeAspect="1" noChangeArrowheads="1"/>
          </p:cNvPicPr>
          <p:nvPr/>
        </p:nvPicPr>
        <p:blipFill>
          <a:blip r:embed="rId2">
            <a:lum bright="12000"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00" t="7813" r="23438" b="7813"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14"/>
          <p:cNvPicPr>
            <a:picLocks noChangeAspect="1" noChangeArrowheads="1"/>
          </p:cNvPicPr>
          <p:nvPr/>
        </p:nvPicPr>
        <p:blipFill>
          <a:blip r:embed="rId3">
            <a:lum bright="12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00" t="9375" r="22656" b="10156"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2057400" y="6400800"/>
            <a:ext cx="5303838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>
                <a:solidFill>
                  <a:schemeClr val="bg1"/>
                </a:solidFill>
              </a:rPr>
              <a:t>HERNIA  HIATAL  PARAESOFÁGICA</a:t>
            </a:r>
          </a:p>
        </p:txBody>
      </p:sp>
      <p:sp>
        <p:nvSpPr>
          <p:cNvPr id="28680" name="Line 8"/>
          <p:cNvSpPr>
            <a:spLocks noChangeShapeType="1"/>
          </p:cNvSpPr>
          <p:nvPr/>
        </p:nvSpPr>
        <p:spPr bwMode="auto">
          <a:xfrm flipH="1">
            <a:off x="8458200" y="2286000"/>
            <a:ext cx="304800" cy="228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8681" name="Line 9"/>
          <p:cNvSpPr>
            <a:spLocks noChangeShapeType="1"/>
          </p:cNvSpPr>
          <p:nvPr/>
        </p:nvSpPr>
        <p:spPr bwMode="auto">
          <a:xfrm>
            <a:off x="5029200" y="2286000"/>
            <a:ext cx="304800" cy="304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8682" name="Line 10"/>
          <p:cNvSpPr>
            <a:spLocks noChangeShapeType="1"/>
          </p:cNvSpPr>
          <p:nvPr/>
        </p:nvSpPr>
        <p:spPr bwMode="auto">
          <a:xfrm flipV="1">
            <a:off x="1295400" y="2895600"/>
            <a:ext cx="381000" cy="76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8683" name="Line 11"/>
          <p:cNvSpPr>
            <a:spLocks noChangeShapeType="1"/>
          </p:cNvSpPr>
          <p:nvPr/>
        </p:nvSpPr>
        <p:spPr bwMode="auto">
          <a:xfrm>
            <a:off x="3962400" y="1066800"/>
            <a:ext cx="0" cy="457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51528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026" descr="15"/>
          <p:cNvPicPr>
            <a:picLocks noChangeAspect="1" noChangeArrowheads="1"/>
          </p:cNvPicPr>
          <p:nvPr/>
        </p:nvPicPr>
        <p:blipFill>
          <a:blip r:embed="rId2">
            <a:lum bright="18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199" t="14844" r="13281" b="10938"/>
          <a:stretch>
            <a:fillRect/>
          </a:stretch>
        </p:blipFill>
        <p:spPr bwMode="auto">
          <a:xfrm>
            <a:off x="0" y="0"/>
            <a:ext cx="472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1027" descr="13"/>
          <p:cNvPicPr>
            <a:picLocks noChangeAspect="1" noChangeArrowheads="1"/>
          </p:cNvPicPr>
          <p:nvPr/>
        </p:nvPicPr>
        <p:blipFill>
          <a:blip r:embed="rId3">
            <a:lum bright="18000"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00" t="11719" r="25000" b="11719"/>
          <a:stretch>
            <a:fillRect/>
          </a:stretch>
        </p:blipFill>
        <p:spPr bwMode="auto">
          <a:xfrm>
            <a:off x="4665663" y="0"/>
            <a:ext cx="44783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6084" name="Text Box 1028"/>
          <p:cNvSpPr txBox="1">
            <a:spLocks noChangeArrowheads="1"/>
          </p:cNvSpPr>
          <p:nvPr/>
        </p:nvSpPr>
        <p:spPr bwMode="auto">
          <a:xfrm>
            <a:off x="1981200" y="6400800"/>
            <a:ext cx="5303838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>
                <a:solidFill>
                  <a:schemeClr val="bg1"/>
                </a:solidFill>
              </a:rPr>
              <a:t>HERNIA  HIATAL  PARAESOFÁGICA</a:t>
            </a:r>
          </a:p>
        </p:txBody>
      </p:sp>
      <p:sp>
        <p:nvSpPr>
          <p:cNvPr id="46086" name="Line 1030"/>
          <p:cNvSpPr>
            <a:spLocks noChangeShapeType="1"/>
          </p:cNvSpPr>
          <p:nvPr/>
        </p:nvSpPr>
        <p:spPr bwMode="auto">
          <a:xfrm flipH="1">
            <a:off x="8382000" y="1905000"/>
            <a:ext cx="381000" cy="228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46087" name="Line 1031"/>
          <p:cNvSpPr>
            <a:spLocks noChangeShapeType="1"/>
          </p:cNvSpPr>
          <p:nvPr/>
        </p:nvSpPr>
        <p:spPr bwMode="auto">
          <a:xfrm>
            <a:off x="5562600" y="2057400"/>
            <a:ext cx="381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57233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0" name="Picture 6" descr="HH TX  LAT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5613" y="0"/>
            <a:ext cx="4878387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7351" name="Line 7"/>
          <p:cNvSpPr>
            <a:spLocks noChangeShapeType="1"/>
          </p:cNvSpPr>
          <p:nvPr/>
        </p:nvSpPr>
        <p:spPr bwMode="auto">
          <a:xfrm flipH="1">
            <a:off x="3657600" y="3429000"/>
            <a:ext cx="381000" cy="381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57354" name="Line 10"/>
          <p:cNvSpPr>
            <a:spLocks noChangeShapeType="1"/>
          </p:cNvSpPr>
          <p:nvPr/>
        </p:nvSpPr>
        <p:spPr bwMode="auto">
          <a:xfrm flipH="1">
            <a:off x="7391400" y="2743200"/>
            <a:ext cx="228600" cy="304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57355" name="Text Box 11"/>
          <p:cNvSpPr txBox="1">
            <a:spLocks noChangeArrowheads="1"/>
          </p:cNvSpPr>
          <p:nvPr/>
        </p:nvSpPr>
        <p:spPr bwMode="auto">
          <a:xfrm>
            <a:off x="3200400" y="5867400"/>
            <a:ext cx="18870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dirty="0"/>
              <a:t>HERNIA  HIATAL</a:t>
            </a:r>
          </a:p>
        </p:txBody>
      </p:sp>
      <p:pic>
        <p:nvPicPr>
          <p:cNvPr id="57356" name="Picture 12" descr="HH TX 3"/>
          <p:cNvPicPr>
            <a:picLocks noChangeAspect="1" noChangeArrowheads="1"/>
          </p:cNvPicPr>
          <p:nvPr/>
        </p:nvPicPr>
        <p:blipFill>
          <a:blip r:embed="rId3">
            <a:lum bright="18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7357" name="Line 13"/>
          <p:cNvSpPr>
            <a:spLocks noChangeShapeType="1"/>
          </p:cNvSpPr>
          <p:nvPr/>
        </p:nvSpPr>
        <p:spPr bwMode="auto">
          <a:xfrm flipH="1">
            <a:off x="3581400" y="1981200"/>
            <a:ext cx="304800" cy="457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15638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5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1"/>
          <p:cNvPicPr>
            <a:picLocks noChangeAspect="1" noChangeArrowheads="1"/>
          </p:cNvPicPr>
          <p:nvPr/>
        </p:nvPicPr>
        <p:blipFill>
          <a:blip r:embed="rId2">
            <a:lum bright="18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25" t="17969" r="15625" b="19531"/>
          <a:stretch>
            <a:fillRect/>
          </a:stretch>
        </p:blipFill>
        <p:spPr bwMode="auto">
          <a:xfrm>
            <a:off x="0" y="1143000"/>
            <a:ext cx="51816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2"/>
          <p:cNvPicPr>
            <a:picLocks noChangeAspect="1" noChangeArrowheads="1"/>
          </p:cNvPicPr>
          <p:nvPr/>
        </p:nvPicPr>
        <p:blipFill>
          <a:blip r:embed="rId3">
            <a:lum bright="18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906" t="20313" r="30469" b="21094"/>
          <a:stretch>
            <a:fillRect/>
          </a:stretch>
        </p:blipFill>
        <p:spPr bwMode="auto">
          <a:xfrm>
            <a:off x="5181600" y="1143000"/>
            <a:ext cx="39624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2286000" y="304800"/>
            <a:ext cx="34435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dirty="0"/>
              <a:t>DIVERTÍCULO   PARACARDIAL</a:t>
            </a:r>
          </a:p>
        </p:txBody>
      </p:sp>
    </p:spTree>
    <p:extLst>
      <p:ext uri="{BB962C8B-B14F-4D97-AF65-F5344CB8AC3E}">
        <p14:creationId xmlns:p14="http://schemas.microsoft.com/office/powerpoint/2010/main" xmlns="" val="101116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19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906" t="20313" r="16406" b="14844"/>
          <a:stretch>
            <a:fillRect/>
          </a:stretch>
        </p:blipFill>
        <p:spPr bwMode="auto">
          <a:xfrm>
            <a:off x="3360738" y="0"/>
            <a:ext cx="57832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541338" y="3048000"/>
            <a:ext cx="180530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dirty="0"/>
              <a:t>DIVERTÍCULO </a:t>
            </a:r>
          </a:p>
          <a:p>
            <a:r>
              <a:rPr lang="es-ES_tradnl" dirty="0"/>
              <a:t>PARACARDIAL</a:t>
            </a:r>
          </a:p>
        </p:txBody>
      </p:sp>
      <p:sp>
        <p:nvSpPr>
          <p:cNvPr id="62468" name="Line 4"/>
          <p:cNvSpPr>
            <a:spLocks noChangeShapeType="1"/>
          </p:cNvSpPr>
          <p:nvPr/>
        </p:nvSpPr>
        <p:spPr bwMode="auto">
          <a:xfrm>
            <a:off x="5105400" y="1905000"/>
            <a:ext cx="3048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82177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2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75" t="24219" r="21875" b="23438"/>
          <a:stretch>
            <a:fillRect/>
          </a:stretch>
        </p:blipFill>
        <p:spPr bwMode="auto">
          <a:xfrm>
            <a:off x="1752600" y="-7938"/>
            <a:ext cx="7391400" cy="687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3"/>
          <p:cNvPicPr>
            <a:picLocks noChangeAspect="1" noChangeArrowheads="1"/>
          </p:cNvPicPr>
          <p:nvPr/>
        </p:nvPicPr>
        <p:blipFill>
          <a:blip r:embed="rId3">
            <a:lum bright="18000" contrast="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031" t="21875" r="32813" b="22656"/>
          <a:stretch>
            <a:fillRect/>
          </a:stretch>
        </p:blipFill>
        <p:spPr bwMode="auto">
          <a:xfrm>
            <a:off x="0" y="0"/>
            <a:ext cx="3429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196850" y="5943600"/>
            <a:ext cx="10647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/>
              <a:t>ÚLCERA</a:t>
            </a:r>
          </a:p>
        </p:txBody>
      </p:sp>
    </p:spTree>
    <p:extLst>
      <p:ext uri="{BB962C8B-B14F-4D97-AF65-F5344CB8AC3E}">
        <p14:creationId xmlns:p14="http://schemas.microsoft.com/office/powerpoint/2010/main" xmlns="" val="60715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21"/>
          <p:cNvPicPr>
            <a:picLocks noChangeAspect="1" noChangeArrowheads="1"/>
          </p:cNvPicPr>
          <p:nvPr/>
        </p:nvPicPr>
        <p:blipFill>
          <a:blip r:embed="rId2">
            <a:lum bright="24000"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594" t="18750" r="28906" b="19531"/>
          <a:stretch>
            <a:fillRect/>
          </a:stretch>
        </p:blipFill>
        <p:spPr bwMode="auto">
          <a:xfrm>
            <a:off x="0" y="0"/>
            <a:ext cx="41671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4275" name="Picture 3" descr="20"/>
          <p:cNvPicPr>
            <a:picLocks noChangeAspect="1" noChangeArrowheads="1"/>
          </p:cNvPicPr>
          <p:nvPr/>
        </p:nvPicPr>
        <p:blipFill>
          <a:blip r:embed="rId3">
            <a:lum bright="18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00" t="14844" r="25000" b="14844"/>
          <a:stretch>
            <a:fillRect/>
          </a:stretch>
        </p:blipFill>
        <p:spPr bwMode="auto">
          <a:xfrm>
            <a:off x="4191000" y="0"/>
            <a:ext cx="4953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4277" name="Line 5"/>
          <p:cNvSpPr>
            <a:spLocks noChangeShapeType="1"/>
          </p:cNvSpPr>
          <p:nvPr/>
        </p:nvSpPr>
        <p:spPr bwMode="auto">
          <a:xfrm>
            <a:off x="1219200" y="3200400"/>
            <a:ext cx="6096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54278" name="Line 6"/>
          <p:cNvSpPr>
            <a:spLocks noChangeShapeType="1"/>
          </p:cNvSpPr>
          <p:nvPr/>
        </p:nvSpPr>
        <p:spPr bwMode="auto">
          <a:xfrm flipH="1" flipV="1">
            <a:off x="6858000" y="2743200"/>
            <a:ext cx="533400" cy="685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3794125" y="6400800"/>
            <a:ext cx="1403350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>
                <a:solidFill>
                  <a:schemeClr val="bg1"/>
                </a:solidFill>
              </a:rPr>
              <a:t>ÚLCERA</a:t>
            </a:r>
          </a:p>
        </p:txBody>
      </p:sp>
    </p:spTree>
    <p:extLst>
      <p:ext uri="{BB962C8B-B14F-4D97-AF65-F5344CB8AC3E}">
        <p14:creationId xmlns:p14="http://schemas.microsoft.com/office/powerpoint/2010/main" xmlns="" val="258821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posicion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7740352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83568" y="116632"/>
            <a:ext cx="5904656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EED Vista lateral derecha</a:t>
            </a:r>
            <a:endParaRPr lang="es-E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898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ULCERA - GALVEZ_ROLANDO 5"/>
          <p:cNvPicPr>
            <a:picLocks noChangeAspect="1" noChangeArrowheads="1"/>
          </p:cNvPicPr>
          <p:nvPr/>
        </p:nvPicPr>
        <p:blipFill>
          <a:blip r:embed="rId2">
            <a:lum bright="30000" contrast="18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4463" y="115888"/>
            <a:ext cx="6280150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250825" y="2708275"/>
            <a:ext cx="2233613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2400" b="1" dirty="0"/>
              <a:t>ÚLCERA  </a:t>
            </a:r>
          </a:p>
          <a:p>
            <a:pPr algn="ctr"/>
            <a:r>
              <a:rPr lang="es-ES" sz="2400" b="1" dirty="0"/>
              <a:t>DUODENAL</a:t>
            </a:r>
          </a:p>
        </p:txBody>
      </p:sp>
    </p:spTree>
    <p:extLst>
      <p:ext uri="{BB962C8B-B14F-4D97-AF65-F5344CB8AC3E}">
        <p14:creationId xmlns:p14="http://schemas.microsoft.com/office/powerpoint/2010/main" xmlns="" val="386240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21"/>
          <p:cNvPicPr>
            <a:picLocks noChangeAspect="1" noChangeArrowheads="1"/>
          </p:cNvPicPr>
          <p:nvPr/>
        </p:nvPicPr>
        <p:blipFill>
          <a:blip r:embed="rId2">
            <a:lum bright="12000"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00" t="14844" r="24219" b="10938"/>
          <a:stretch>
            <a:fillRect/>
          </a:stretch>
        </p:blipFill>
        <p:spPr bwMode="auto">
          <a:xfrm>
            <a:off x="4451350" y="0"/>
            <a:ext cx="4692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22"/>
          <p:cNvPicPr>
            <a:picLocks noChangeAspect="1" noChangeArrowheads="1"/>
          </p:cNvPicPr>
          <p:nvPr/>
        </p:nvPicPr>
        <p:blipFill>
          <a:blip r:embed="rId3">
            <a:lum bright="6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63" t="14844" r="16406" b="14844"/>
          <a:stretch>
            <a:fillRect/>
          </a:stretch>
        </p:blipFill>
        <p:spPr bwMode="auto">
          <a:xfrm>
            <a:off x="-25400" y="0"/>
            <a:ext cx="45212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492250" y="6019800"/>
            <a:ext cx="10647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/>
              <a:t>ÚLCERA</a:t>
            </a:r>
          </a:p>
        </p:txBody>
      </p:sp>
    </p:spTree>
    <p:extLst>
      <p:ext uri="{BB962C8B-B14F-4D97-AF65-F5344CB8AC3E}">
        <p14:creationId xmlns:p14="http://schemas.microsoft.com/office/powerpoint/2010/main" xmlns="" val="87410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16"/>
          <p:cNvPicPr>
            <a:picLocks noChangeAspect="1" noChangeArrowheads="1"/>
          </p:cNvPicPr>
          <p:nvPr/>
        </p:nvPicPr>
        <p:blipFill>
          <a:blip r:embed="rId2">
            <a:lum bright="18000"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00" t="20313" r="14844" b="20313"/>
          <a:stretch>
            <a:fillRect/>
          </a:stretch>
        </p:blipFill>
        <p:spPr bwMode="auto">
          <a:xfrm>
            <a:off x="2057400" y="0"/>
            <a:ext cx="70866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17"/>
          <p:cNvPicPr>
            <a:picLocks noChangeAspect="1" noChangeArrowheads="1"/>
          </p:cNvPicPr>
          <p:nvPr/>
        </p:nvPicPr>
        <p:blipFill>
          <a:blip r:embed="rId3">
            <a:lum bright="12000"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250" t="28125" r="36719" b="34375"/>
          <a:stretch>
            <a:fillRect/>
          </a:stretch>
        </p:blipFill>
        <p:spPr bwMode="auto">
          <a:xfrm>
            <a:off x="0" y="0"/>
            <a:ext cx="3124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73050" y="5029200"/>
            <a:ext cx="11288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dirty="0"/>
              <a:t>ÚLCERA </a:t>
            </a:r>
          </a:p>
        </p:txBody>
      </p:sp>
    </p:spTree>
    <p:extLst>
      <p:ext uri="{BB962C8B-B14F-4D97-AF65-F5344CB8AC3E}">
        <p14:creationId xmlns:p14="http://schemas.microsoft.com/office/powerpoint/2010/main" xmlns="" val="54578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2"/>
          <p:cNvPicPr>
            <a:picLocks noChangeAspect="1" noChangeArrowheads="1"/>
          </p:cNvPicPr>
          <p:nvPr/>
        </p:nvPicPr>
        <p:blipFill>
          <a:blip r:embed="rId2">
            <a:lum bright="12000" contrast="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13" t="16406" r="6250" b="11719"/>
          <a:stretch>
            <a:fillRect/>
          </a:stretch>
        </p:blipFill>
        <p:spPr bwMode="auto">
          <a:xfrm>
            <a:off x="990600" y="38100"/>
            <a:ext cx="8153400" cy="68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228600" y="254000"/>
            <a:ext cx="396262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dirty="0"/>
              <a:t>S</a:t>
            </a:r>
          </a:p>
          <a:p>
            <a:r>
              <a:rPr lang="es-ES_tradnl" dirty="0"/>
              <a:t>Í</a:t>
            </a:r>
          </a:p>
          <a:p>
            <a:r>
              <a:rPr lang="es-ES_tradnl" dirty="0"/>
              <a:t>N</a:t>
            </a:r>
          </a:p>
          <a:p>
            <a:r>
              <a:rPr lang="es-ES_tradnl" dirty="0"/>
              <a:t>D</a:t>
            </a:r>
          </a:p>
          <a:p>
            <a:r>
              <a:rPr lang="es-ES_tradnl" dirty="0"/>
              <a:t>R</a:t>
            </a:r>
          </a:p>
          <a:p>
            <a:r>
              <a:rPr lang="es-ES_tradnl" dirty="0"/>
              <a:t>O</a:t>
            </a:r>
          </a:p>
          <a:p>
            <a:r>
              <a:rPr lang="es-ES_tradnl" dirty="0"/>
              <a:t>M</a:t>
            </a:r>
          </a:p>
          <a:p>
            <a:r>
              <a:rPr lang="es-ES_tradnl" dirty="0"/>
              <a:t>E</a:t>
            </a:r>
          </a:p>
          <a:p>
            <a:endParaRPr lang="es-ES_tradnl" dirty="0"/>
          </a:p>
          <a:p>
            <a:r>
              <a:rPr lang="es-ES_tradnl" dirty="0"/>
              <a:t>P</a:t>
            </a:r>
          </a:p>
          <a:p>
            <a:r>
              <a:rPr lang="es-ES_tradnl" dirty="0"/>
              <a:t>I</a:t>
            </a:r>
          </a:p>
          <a:p>
            <a:r>
              <a:rPr lang="es-ES_tradnl" dirty="0"/>
              <a:t>L</a:t>
            </a:r>
          </a:p>
          <a:p>
            <a:r>
              <a:rPr lang="es-ES_tradnl" dirty="0"/>
              <a:t>Ó</a:t>
            </a:r>
          </a:p>
          <a:p>
            <a:r>
              <a:rPr lang="es-ES_tradnl" dirty="0"/>
              <a:t>R</a:t>
            </a:r>
          </a:p>
          <a:p>
            <a:r>
              <a:rPr lang="es-ES_tradnl" dirty="0"/>
              <a:t>I</a:t>
            </a:r>
          </a:p>
          <a:p>
            <a:r>
              <a:rPr lang="es-ES_tradnl" dirty="0"/>
              <a:t>C</a:t>
            </a:r>
          </a:p>
          <a:p>
            <a:r>
              <a:rPr lang="es-ES_tradnl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xmlns="" val="163484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17"/>
          <p:cNvPicPr>
            <a:picLocks noChangeAspect="1" noChangeArrowheads="1"/>
          </p:cNvPicPr>
          <p:nvPr/>
        </p:nvPicPr>
        <p:blipFill>
          <a:blip r:embed="rId2">
            <a:lum bright="18000"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250" t="18750" r="20313" b="18750"/>
          <a:stretch>
            <a:fillRect/>
          </a:stretch>
        </p:blipFill>
        <p:spPr bwMode="auto">
          <a:xfrm>
            <a:off x="4419600" y="0"/>
            <a:ext cx="47244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413" name="Line 5"/>
          <p:cNvSpPr>
            <a:spLocks noChangeShapeType="1"/>
          </p:cNvSpPr>
          <p:nvPr/>
        </p:nvSpPr>
        <p:spPr bwMode="auto">
          <a:xfrm flipH="1">
            <a:off x="6400800" y="2209800"/>
            <a:ext cx="30480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1000100" y="3000372"/>
            <a:ext cx="299953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dirty="0" smtClean="0"/>
              <a:t>Ulcera dedo que apunta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xmlns="" val="185730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19"/>
          <p:cNvPicPr>
            <a:picLocks noChangeAspect="1" noChangeArrowheads="1"/>
          </p:cNvPicPr>
          <p:nvPr/>
        </p:nvPicPr>
        <p:blipFill>
          <a:blip r:embed="rId2">
            <a:lum bright="18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00" t="14844" r="25000" b="14844"/>
          <a:stretch>
            <a:fillRect/>
          </a:stretch>
        </p:blipFill>
        <p:spPr bwMode="auto">
          <a:xfrm>
            <a:off x="4267200" y="0"/>
            <a:ext cx="4876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20"/>
          <p:cNvPicPr>
            <a:picLocks noChangeAspect="1" noChangeArrowheads="1"/>
          </p:cNvPicPr>
          <p:nvPr/>
        </p:nvPicPr>
        <p:blipFill>
          <a:blip r:embed="rId3">
            <a:lum bright="18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094" t="14844" r="21875" b="14844"/>
          <a:stretch>
            <a:fillRect/>
          </a:stretch>
        </p:blipFill>
        <p:spPr bwMode="auto">
          <a:xfrm>
            <a:off x="-63500" y="0"/>
            <a:ext cx="4635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2954338" y="6400800"/>
            <a:ext cx="3370262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>
                <a:solidFill>
                  <a:schemeClr val="bg1"/>
                </a:solidFill>
              </a:rPr>
              <a:t>TUMOR DEL CARDIAS</a:t>
            </a:r>
          </a:p>
        </p:txBody>
      </p:sp>
    </p:spTree>
    <p:extLst>
      <p:ext uri="{BB962C8B-B14F-4D97-AF65-F5344CB8AC3E}">
        <p14:creationId xmlns:p14="http://schemas.microsoft.com/office/powerpoint/2010/main" xmlns="" val="54659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16"/>
          <p:cNvPicPr>
            <a:picLocks noChangeAspect="1" noChangeArrowheads="1"/>
          </p:cNvPicPr>
          <p:nvPr/>
        </p:nvPicPr>
        <p:blipFill>
          <a:blip r:embed="rId2">
            <a:lum bright="18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906" t="14844" r="22656" b="14844"/>
          <a:stretch>
            <a:fillRect/>
          </a:stretch>
        </p:blipFill>
        <p:spPr bwMode="auto">
          <a:xfrm>
            <a:off x="4419600" y="0"/>
            <a:ext cx="472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17"/>
          <p:cNvPicPr>
            <a:picLocks noChangeAspect="1" noChangeArrowheads="1"/>
          </p:cNvPicPr>
          <p:nvPr/>
        </p:nvPicPr>
        <p:blipFill>
          <a:blip r:embed="rId3">
            <a:lum bright="18000"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344" t="14844" r="25000" b="14844"/>
          <a:stretch>
            <a:fillRect/>
          </a:stretch>
        </p:blipFill>
        <p:spPr bwMode="auto">
          <a:xfrm>
            <a:off x="0" y="0"/>
            <a:ext cx="4648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2995613" y="6400800"/>
            <a:ext cx="3405187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>
                <a:solidFill>
                  <a:schemeClr val="bg1"/>
                </a:solidFill>
              </a:rPr>
              <a:t>TUMOR  DEL  FUNDUS</a:t>
            </a:r>
          </a:p>
        </p:txBody>
      </p:sp>
      <p:sp>
        <p:nvSpPr>
          <p:cNvPr id="36871" name="Line 7"/>
          <p:cNvSpPr>
            <a:spLocks noChangeShapeType="1"/>
          </p:cNvSpPr>
          <p:nvPr/>
        </p:nvSpPr>
        <p:spPr bwMode="auto">
          <a:xfrm flipH="1" flipV="1">
            <a:off x="3657600" y="4495800"/>
            <a:ext cx="228600" cy="228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36872" name="Line 8"/>
          <p:cNvSpPr>
            <a:spLocks noChangeShapeType="1"/>
          </p:cNvSpPr>
          <p:nvPr/>
        </p:nvSpPr>
        <p:spPr bwMode="auto">
          <a:xfrm flipH="1">
            <a:off x="7467600" y="1295400"/>
            <a:ext cx="381000" cy="228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09763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32"/>
          <p:cNvPicPr>
            <a:picLocks noChangeAspect="1" noChangeArrowheads="1"/>
          </p:cNvPicPr>
          <p:nvPr/>
        </p:nvPicPr>
        <p:blipFill>
          <a:blip r:embed="rId2">
            <a:lum bright="18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13" t="14844" r="20313" b="14844"/>
          <a:stretch>
            <a:fillRect/>
          </a:stretch>
        </p:blipFill>
        <p:spPr bwMode="auto">
          <a:xfrm>
            <a:off x="0" y="0"/>
            <a:ext cx="5791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6613525" y="3048000"/>
            <a:ext cx="14366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ES_tradnl"/>
              <a:t>TUMOR</a:t>
            </a:r>
          </a:p>
          <a:p>
            <a:pPr algn="ctr"/>
            <a:r>
              <a:rPr lang="es-ES_tradnl"/>
              <a:t>ULCERADO</a:t>
            </a:r>
          </a:p>
        </p:txBody>
      </p:sp>
      <p:sp>
        <p:nvSpPr>
          <p:cNvPr id="33797" name="Line 5"/>
          <p:cNvSpPr>
            <a:spLocks noChangeShapeType="1"/>
          </p:cNvSpPr>
          <p:nvPr/>
        </p:nvSpPr>
        <p:spPr bwMode="auto">
          <a:xfrm flipH="1">
            <a:off x="4038600" y="1219200"/>
            <a:ext cx="685800" cy="5334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69614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olipo 1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50" t="21666" r="7500" b="3334"/>
          <a:stretch>
            <a:fillRect/>
          </a:stretch>
        </p:blipFill>
        <p:spPr bwMode="auto">
          <a:xfrm>
            <a:off x="914400" y="533400"/>
            <a:ext cx="8153400" cy="582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28600" y="2136775"/>
            <a:ext cx="38504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/>
              <a:t>P</a:t>
            </a:r>
          </a:p>
          <a:p>
            <a:r>
              <a:rPr lang="es-ES_tradnl"/>
              <a:t>Ó</a:t>
            </a:r>
          </a:p>
          <a:p>
            <a:r>
              <a:rPr lang="es-ES_tradnl"/>
              <a:t>L</a:t>
            </a:r>
          </a:p>
          <a:p>
            <a:r>
              <a:rPr lang="es-ES_tradnl"/>
              <a:t>I</a:t>
            </a:r>
          </a:p>
          <a:p>
            <a:r>
              <a:rPr lang="es-ES_tradnl"/>
              <a:t>P</a:t>
            </a:r>
          </a:p>
          <a:p>
            <a:r>
              <a:rPr lang="es-ES_tradnl"/>
              <a:t>O</a:t>
            </a:r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 flipV="1">
            <a:off x="2819400" y="2819400"/>
            <a:ext cx="533400" cy="609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14770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EZOART GASTRICO II 1"/>
          <p:cNvPicPr>
            <a:picLocks noChangeAspect="1" noChangeArrowheads="1"/>
          </p:cNvPicPr>
          <p:nvPr/>
        </p:nvPicPr>
        <p:blipFill>
          <a:blip r:embed="rId2">
            <a:lum bright="18000" contrast="12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2625" y="0"/>
            <a:ext cx="4651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BEZOART GASTRICO II 2"/>
          <p:cNvPicPr>
            <a:picLocks noChangeAspect="1" noChangeArrowheads="1"/>
          </p:cNvPicPr>
          <p:nvPr/>
        </p:nvPicPr>
        <p:blipFill>
          <a:blip r:embed="rId3">
            <a:lum bright="24000" contrast="12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08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Line 5"/>
          <p:cNvSpPr>
            <a:spLocks noChangeShapeType="1"/>
          </p:cNvSpPr>
          <p:nvPr/>
        </p:nvSpPr>
        <p:spPr bwMode="auto">
          <a:xfrm flipH="1">
            <a:off x="3657600" y="1524000"/>
            <a:ext cx="228600" cy="381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 flipH="1" flipV="1">
            <a:off x="4114800" y="3048000"/>
            <a:ext cx="457200" cy="381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7467600" y="533400"/>
            <a:ext cx="0" cy="533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3581400" y="6400800"/>
            <a:ext cx="2081213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>
                <a:solidFill>
                  <a:schemeClr val="bg1"/>
                </a:solidFill>
              </a:rPr>
              <a:t>FITOBEZOAR</a:t>
            </a:r>
          </a:p>
        </p:txBody>
      </p:sp>
    </p:spTree>
    <p:extLst>
      <p:ext uri="{BB962C8B-B14F-4D97-AF65-F5344CB8AC3E}">
        <p14:creationId xmlns:p14="http://schemas.microsoft.com/office/powerpoint/2010/main" xmlns="" val="222464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posicion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884784" y="319959"/>
            <a:ext cx="5904656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EED Vista lateral derecha acostado decúbito supino </a:t>
            </a:r>
            <a:endParaRPr lang="es-E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549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EZOART GASTRICO 5"/>
          <p:cNvPicPr>
            <a:picLocks noChangeAspect="1" noChangeArrowheads="1"/>
          </p:cNvPicPr>
          <p:nvPr/>
        </p:nvPicPr>
        <p:blipFill>
          <a:blip r:embed="rId2">
            <a:lum bright="12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6275" y="0"/>
            <a:ext cx="4657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BEZOART GASTRICO 2"/>
          <p:cNvPicPr>
            <a:picLocks noChangeAspect="1" noChangeArrowheads="1"/>
          </p:cNvPicPr>
          <p:nvPr/>
        </p:nvPicPr>
        <p:blipFill>
          <a:blip r:embed="rId3">
            <a:lum bright="18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4537075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5837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EZOART GASTRICO  6"/>
          <p:cNvPicPr>
            <a:picLocks noChangeAspect="1" noChangeArrowheads="1"/>
          </p:cNvPicPr>
          <p:nvPr/>
        </p:nvPicPr>
        <p:blipFill>
          <a:blip r:embed="rId2">
            <a:lum contrast="72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6750" y="2886075"/>
            <a:ext cx="46672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BEZOART GASTRICO 2"/>
          <p:cNvPicPr>
            <a:picLocks noChangeAspect="1" noChangeArrowheads="1"/>
          </p:cNvPicPr>
          <p:nvPr/>
        </p:nvPicPr>
        <p:blipFill>
          <a:blip r:embed="rId3">
            <a:lum bright="30000" contrast="-12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86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5759450" y="1143000"/>
            <a:ext cx="231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>
                <a:solidFill>
                  <a:schemeClr val="bg1"/>
                </a:solidFill>
              </a:rPr>
              <a:t>TRICOBEZOAR</a:t>
            </a:r>
          </a:p>
        </p:txBody>
      </p:sp>
    </p:spTree>
    <p:extLst>
      <p:ext uri="{BB962C8B-B14F-4D97-AF65-F5344CB8AC3E}">
        <p14:creationId xmlns:p14="http://schemas.microsoft.com/office/powerpoint/2010/main" xmlns="" val="277364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posicion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7068277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884784" y="319959"/>
            <a:ext cx="5904656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EED Vista de Hampton</a:t>
            </a:r>
            <a:endParaRPr lang="es-E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652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33400" y="423864"/>
            <a:ext cx="7239000" cy="1362075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algn="l" rtl="0" eaLnBrk="1" latinLnBrk="0" hangingPunct="1">
              <a:spcBef>
                <a:spcPct val="0"/>
              </a:spcBef>
              <a:buNone/>
              <a:defRPr kumimoji="0" sz="3600" b="1" kern="1200" cap="none" baseline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TRÁNSITO INTESTINAL</a:t>
            </a:r>
            <a:endParaRPr lang="es-ES" sz="4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455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posición para E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4256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ío">
  <a:themeElements>
    <a:clrScheme name="Brío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Brí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río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río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ppt/theme/themeOverride2.xml><?xml version="1.0" encoding="utf-8"?>
<a:themeOverride xmlns:a="http://schemas.openxmlformats.org/drawingml/2006/main">
  <a:clrScheme name="Brío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</TotalTime>
  <Words>300</Words>
  <Application>Microsoft Office PowerPoint</Application>
  <PresentationFormat>Presentación en pantalla (4:3)</PresentationFormat>
  <Paragraphs>167</Paragraphs>
  <Slides>61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61</vt:i4>
      </vt:variant>
    </vt:vector>
  </HeadingPairs>
  <TitlesOfParts>
    <vt:vector size="62" baseType="lpstr">
      <vt:lpstr>Brío</vt:lpstr>
      <vt:lpstr>IMAGENOLOGíA DEL SISTEMA DIGESTIVO</vt:lpstr>
      <vt:lpstr>Esófago Estómago Duodeno (EED)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DOBLE  CONTRASTE NORMAL</vt:lpstr>
      <vt:lpstr>COLON  POR  ENEMA 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Manoive</dc:creator>
  <cp:lastModifiedBy>Leticia Munoz</cp:lastModifiedBy>
  <cp:revision>21</cp:revision>
  <dcterms:created xsi:type="dcterms:W3CDTF">2018-11-04T18:14:16Z</dcterms:created>
  <dcterms:modified xsi:type="dcterms:W3CDTF">2018-11-06T17:07:21Z</dcterms:modified>
</cp:coreProperties>
</file>