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99" r:id="rId14"/>
    <p:sldId id="268" r:id="rId15"/>
    <p:sldId id="269" r:id="rId16"/>
    <p:sldId id="270" r:id="rId17"/>
    <p:sldId id="271" r:id="rId18"/>
    <p:sldId id="272" r:id="rId19"/>
    <p:sldId id="274" r:id="rId20"/>
    <p:sldId id="275" r:id="rId21"/>
    <p:sldId id="300" r:id="rId22"/>
    <p:sldId id="276" r:id="rId23"/>
    <p:sldId id="277" r:id="rId24"/>
    <p:sldId id="278" r:id="rId25"/>
    <p:sldId id="279" r:id="rId26"/>
    <p:sldId id="301" r:id="rId27"/>
    <p:sldId id="280" r:id="rId28"/>
    <p:sldId id="281" r:id="rId29"/>
    <p:sldId id="285" r:id="rId30"/>
    <p:sldId id="273" r:id="rId31"/>
    <p:sldId id="283" r:id="rId32"/>
    <p:sldId id="284" r:id="rId33"/>
    <p:sldId id="286" r:id="rId34"/>
    <p:sldId id="287" r:id="rId35"/>
    <p:sldId id="288" r:id="rId36"/>
    <p:sldId id="289" r:id="rId37"/>
    <p:sldId id="302" r:id="rId38"/>
    <p:sldId id="291" r:id="rId39"/>
    <p:sldId id="292" r:id="rId40"/>
    <p:sldId id="290" r:id="rId41"/>
    <p:sldId id="295" r:id="rId42"/>
    <p:sldId id="296" r:id="rId43"/>
    <p:sldId id="297" r:id="rId44"/>
    <p:sldId id="298" r:id="rId4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34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428B11-F0F1-458F-B17C-C1DDA8E0C75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1668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298852-A2A4-4BEA-918A-FE67A7086689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5210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53484-08A8-4873-822C-74FFF1998407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9494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AA871-CE04-4728-B571-3B52E5D34B40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6636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AC19EB-BBF3-4106-AD36-7DBFC40A005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8575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C6543F-8877-47FF-AA06-F5DE18587B14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5116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33BDC7-E048-4E86-A6F1-B0E304B07717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8515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B7F0A7-6665-4017-9670-07E8D27FA5C8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1294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BB632-94DB-4718-A182-7D40F598E6B0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2773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3EE6EC-3BB8-4595-A6D7-1081CF08F85B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7607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87094D-0716-4727-B715-F718B3DB3C99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7730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7B76BBF-10BF-4CC4-9365-C4D3E3C65C1F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3967163" y="798513"/>
            <a:ext cx="1209675" cy="5619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Verdana"/>
              </a:rPr>
              <a:t>EJES</a:t>
            </a: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538413" y="1554163"/>
            <a:ext cx="4067175" cy="5619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Verdana"/>
              </a:rPr>
              <a:t>ROTACIONALES</a:t>
            </a: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2647950" y="2327275"/>
            <a:ext cx="3848100" cy="7270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Verdana"/>
              </a:rPr>
              <a:t>DE INSERCIÓN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068388" y="3990975"/>
            <a:ext cx="69961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3600" b="1" i="1">
                <a:latin typeface="Verdana" pitchFamily="34" charset="0"/>
              </a:rPr>
              <a:t>Planeamiento y diseño en</a:t>
            </a:r>
            <a:endParaRPr lang="es-ES" sz="3600" b="1" i="1">
              <a:latin typeface="Verdana" pitchFamily="34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938213" y="4665663"/>
            <a:ext cx="72501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3600" b="1" i="1">
                <a:latin typeface="Verdana" pitchFamily="34" charset="0"/>
              </a:rPr>
              <a:t>Prótesis Parcial Removible</a:t>
            </a:r>
            <a:endParaRPr lang="es-ES" sz="3600" b="1" i="1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5" name="Group 7"/>
          <p:cNvGrpSpPr>
            <a:grpSpLocks/>
          </p:cNvGrpSpPr>
          <p:nvPr/>
        </p:nvGrpSpPr>
        <p:grpSpPr bwMode="auto">
          <a:xfrm>
            <a:off x="1444625" y="754063"/>
            <a:ext cx="6173788" cy="5294312"/>
            <a:chOff x="949" y="670"/>
            <a:chExt cx="3889" cy="3335"/>
          </a:xfrm>
        </p:grpSpPr>
        <p:pic>
          <p:nvPicPr>
            <p:cNvPr id="12293" name="Picture 5" descr="PG0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835" t="4967"/>
            <a:stretch>
              <a:fillRect/>
            </a:stretch>
          </p:blipFill>
          <p:spPr bwMode="auto">
            <a:xfrm>
              <a:off x="949" y="673"/>
              <a:ext cx="3889" cy="33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294" name="Rectangle 6"/>
            <p:cNvSpPr>
              <a:spLocks noChangeArrowheads="1"/>
            </p:cNvSpPr>
            <p:nvPr/>
          </p:nvSpPr>
          <p:spPr bwMode="auto">
            <a:xfrm>
              <a:off x="964" y="670"/>
              <a:ext cx="3872" cy="3335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903288" y="1647825"/>
            <a:ext cx="73374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5400" b="1"/>
              <a:t>CLASE I  INFERIOR</a:t>
            </a:r>
            <a:endParaRPr lang="es-ES" sz="5400" b="1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563688" y="3036888"/>
            <a:ext cx="5934075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5400" b="1"/>
              <a:t>DENTO-MUCO SOPORTADA</a:t>
            </a:r>
            <a:endParaRPr lang="es-ES" sz="5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04" name="Group 44"/>
          <p:cNvGraphicFramePr>
            <a:graphicFrameLocks noGrp="1"/>
          </p:cNvGraphicFramePr>
          <p:nvPr/>
        </p:nvGraphicFramePr>
        <p:xfrm>
          <a:off x="495300" y="1601788"/>
          <a:ext cx="8323263" cy="4433888"/>
        </p:xfrm>
        <a:graphic>
          <a:graphicData uri="http://schemas.openxmlformats.org/drawingml/2006/table">
            <a:tbl>
              <a:tblPr/>
              <a:tblGrid>
                <a:gridCol w="1333500"/>
                <a:gridCol w="1311275"/>
                <a:gridCol w="1481138"/>
                <a:gridCol w="1579562"/>
                <a:gridCol w="1279525"/>
                <a:gridCol w="1338263"/>
              </a:tblGrid>
              <a:tr h="1031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UBICACIÓN DE LA RETENCIÓN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ANCLAJE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RETENEDORES DIRECTOS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RETENEDORES INDIRECTOS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CONECTOR MAYOR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BASES O SILLAS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1338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DISTAL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RIGIDO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COMBINADO ACCIÓN POSTERIOR O ROACH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DOBLE APOYO CONTINUADO O DE KENNEDY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BARRA  PLACOIDE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MÁXIMA EXTENSIÓN ACRÍLICO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1031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MESIAL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RÍGIDO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LABRADO ALICATEADO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---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BARRA PLACOIDE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MÁXIMA ÁREA ACRÍLICAS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1031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DISTAL O MESIAL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ARTICULADO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Nº 1 ROACH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---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BARRA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MÁXIMA EXTENSIÓN ACRILICA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sp>
        <p:nvSpPr>
          <p:cNvPr id="15403" name="Text Box 43"/>
          <p:cNvSpPr txBox="1">
            <a:spLocks noChangeArrowheads="1"/>
          </p:cNvSpPr>
          <p:nvPr/>
        </p:nvSpPr>
        <p:spPr bwMode="auto">
          <a:xfrm>
            <a:off x="496888" y="846138"/>
            <a:ext cx="8250237" cy="466725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2400" b="1"/>
              <a:t>CLASE I  INFERIOR DENTO MUCO SOPORTADA</a:t>
            </a:r>
            <a:endParaRPr lang="es-ES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PR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5250"/>
            <a:ext cx="9144000" cy="386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131" name="Line 3"/>
          <p:cNvSpPr>
            <a:spLocks noChangeShapeType="1"/>
          </p:cNvSpPr>
          <p:nvPr/>
        </p:nvSpPr>
        <p:spPr bwMode="auto">
          <a:xfrm flipV="1">
            <a:off x="338138" y="2624138"/>
            <a:ext cx="3736975" cy="3968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V="1">
            <a:off x="5292725" y="1749425"/>
            <a:ext cx="2957513" cy="15351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81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4813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  <p:bldP spid="481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25" name="Picture 41" descr="PR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95425"/>
            <a:ext cx="9144000" cy="386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426" name="Line 42"/>
          <p:cNvSpPr>
            <a:spLocks noChangeShapeType="1"/>
          </p:cNvSpPr>
          <p:nvPr/>
        </p:nvSpPr>
        <p:spPr bwMode="auto">
          <a:xfrm flipV="1">
            <a:off x="317500" y="2763838"/>
            <a:ext cx="3617913" cy="2778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6427" name="Line 43"/>
          <p:cNvSpPr>
            <a:spLocks noChangeShapeType="1"/>
          </p:cNvSpPr>
          <p:nvPr/>
        </p:nvSpPr>
        <p:spPr bwMode="auto">
          <a:xfrm flipV="1">
            <a:off x="363538" y="1814513"/>
            <a:ext cx="855662" cy="32067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6428" name="Line 44"/>
          <p:cNvSpPr>
            <a:spLocks noChangeShapeType="1"/>
          </p:cNvSpPr>
          <p:nvPr/>
        </p:nvSpPr>
        <p:spPr bwMode="auto">
          <a:xfrm flipV="1">
            <a:off x="0" y="2424113"/>
            <a:ext cx="4092575" cy="17557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6429" name="Line 45"/>
          <p:cNvSpPr>
            <a:spLocks noChangeShapeType="1"/>
          </p:cNvSpPr>
          <p:nvPr/>
        </p:nvSpPr>
        <p:spPr bwMode="auto">
          <a:xfrm flipV="1">
            <a:off x="4775200" y="1973263"/>
            <a:ext cx="3541713" cy="2498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6430" name="Line 46"/>
          <p:cNvSpPr>
            <a:spLocks noChangeShapeType="1"/>
          </p:cNvSpPr>
          <p:nvPr/>
        </p:nvSpPr>
        <p:spPr bwMode="auto">
          <a:xfrm flipV="1">
            <a:off x="4979988" y="2365375"/>
            <a:ext cx="3582987" cy="4222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6431" name="Line 47"/>
          <p:cNvSpPr>
            <a:spLocks noChangeShapeType="1"/>
          </p:cNvSpPr>
          <p:nvPr/>
        </p:nvSpPr>
        <p:spPr bwMode="auto">
          <a:xfrm flipV="1">
            <a:off x="5240338" y="1625600"/>
            <a:ext cx="1073150" cy="34115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64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64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6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6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164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164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6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16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164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164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16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16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164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164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16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16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164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164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16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16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164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164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16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16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26" grpId="0" animBg="1"/>
      <p:bldP spid="16427" grpId="0" animBg="1"/>
      <p:bldP spid="16428" grpId="0" animBg="1"/>
      <p:bldP spid="16429" grpId="0" animBg="1"/>
      <p:bldP spid="16430" grpId="0" animBg="1"/>
      <p:bldP spid="1643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3" name="Group 5"/>
          <p:cNvGrpSpPr>
            <a:grpSpLocks/>
          </p:cNvGrpSpPr>
          <p:nvPr/>
        </p:nvGrpSpPr>
        <p:grpSpPr bwMode="auto">
          <a:xfrm>
            <a:off x="392113" y="1552575"/>
            <a:ext cx="8359775" cy="3679825"/>
            <a:chOff x="247" y="978"/>
            <a:chExt cx="5266" cy="2318"/>
          </a:xfrm>
        </p:grpSpPr>
        <p:pic>
          <p:nvPicPr>
            <p:cNvPr id="17411" name="Picture 3" descr="PG07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7" y="1024"/>
              <a:ext cx="5265" cy="22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412" name="Rectangle 4"/>
            <p:cNvSpPr>
              <a:spLocks noChangeArrowheads="1"/>
            </p:cNvSpPr>
            <p:nvPr/>
          </p:nvSpPr>
          <p:spPr bwMode="auto">
            <a:xfrm>
              <a:off x="262" y="978"/>
              <a:ext cx="5251" cy="2290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9" name="Group 7"/>
          <p:cNvGrpSpPr>
            <a:grpSpLocks/>
          </p:cNvGrpSpPr>
          <p:nvPr/>
        </p:nvGrpSpPr>
        <p:grpSpPr bwMode="auto">
          <a:xfrm>
            <a:off x="185738" y="1533525"/>
            <a:ext cx="8802687" cy="3770313"/>
            <a:chOff x="117" y="1018"/>
            <a:chExt cx="5545" cy="2375"/>
          </a:xfrm>
        </p:grpSpPr>
        <p:pic>
          <p:nvPicPr>
            <p:cNvPr id="18437" name="Picture 5" descr="PG07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" y="1043"/>
              <a:ext cx="5489" cy="2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143" y="1018"/>
              <a:ext cx="5519" cy="2371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903288" y="1647825"/>
            <a:ext cx="73374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5400" b="1"/>
              <a:t>CLASE II  SUPERIOR</a:t>
            </a:r>
            <a:endParaRPr lang="es-ES" sz="5400" b="1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563688" y="3036888"/>
            <a:ext cx="5934075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5400" b="1"/>
              <a:t>DENTO-MUCO SOPORTADA</a:t>
            </a:r>
            <a:endParaRPr lang="es-ES" sz="5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22" name="Group 42"/>
          <p:cNvGraphicFramePr>
            <a:graphicFrameLocks noGrp="1"/>
          </p:cNvGraphicFramePr>
          <p:nvPr/>
        </p:nvGraphicFramePr>
        <p:xfrm>
          <a:off x="792163" y="1849438"/>
          <a:ext cx="7707312" cy="3570287"/>
        </p:xfrm>
        <a:graphic>
          <a:graphicData uri="http://schemas.openxmlformats.org/drawingml/2006/table">
            <a:tbl>
              <a:tblPr/>
              <a:tblGrid>
                <a:gridCol w="1176337"/>
                <a:gridCol w="1179513"/>
                <a:gridCol w="1465262"/>
                <a:gridCol w="1462088"/>
                <a:gridCol w="1184275"/>
                <a:gridCol w="1239837"/>
              </a:tblGrid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UBICACIÓN DE LA RETENCIÓN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ANCLAJE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RETENEDORES DIRECTOS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RETENEDORES INDIRECTOS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CONECTOR MAYOR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BASES O SILLAS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900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DISTAL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RIGIDO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ACCIÓN POSTERIOR O ROACH CIRCUNF #1 COMBINADO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APOYO OCLUSAL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PLACOIDE BARRA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MÁXIMA EXTENSIÓN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MESIAL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ELÁSTICO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Nº 1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 ACCIÓN POSTERIOR COMBINADO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APOYO OCLUSAL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PLACOIDE HENDIDO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MÁXIMA ÁREA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20521" name="Text Box 41"/>
          <p:cNvSpPr txBox="1">
            <a:spLocks noChangeArrowheads="1"/>
          </p:cNvSpPr>
          <p:nvPr/>
        </p:nvSpPr>
        <p:spPr bwMode="auto">
          <a:xfrm>
            <a:off x="790575" y="1093788"/>
            <a:ext cx="7640638" cy="466725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b="1"/>
              <a:t>CLASE II  SUPERIOR DENTO MUCO SOPORTADA</a:t>
            </a:r>
            <a:endParaRPr lang="es-ES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3" name="Group 5"/>
          <p:cNvGrpSpPr>
            <a:grpSpLocks/>
          </p:cNvGrpSpPr>
          <p:nvPr/>
        </p:nvGrpSpPr>
        <p:grpSpPr bwMode="auto">
          <a:xfrm>
            <a:off x="2105025" y="255588"/>
            <a:ext cx="4933950" cy="6345237"/>
            <a:chOff x="1272" y="228"/>
            <a:chExt cx="3108" cy="3997"/>
          </a:xfrm>
        </p:grpSpPr>
        <p:pic>
          <p:nvPicPr>
            <p:cNvPr id="22531" name="Picture 3" descr="PG0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2" y="232"/>
              <a:ext cx="3108" cy="39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532" name="Rectangle 4"/>
            <p:cNvSpPr>
              <a:spLocks noChangeArrowheads="1"/>
            </p:cNvSpPr>
            <p:nvPr/>
          </p:nvSpPr>
          <p:spPr bwMode="auto">
            <a:xfrm>
              <a:off x="1273" y="228"/>
              <a:ext cx="3080" cy="3925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903288" y="1647825"/>
            <a:ext cx="73374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5400" b="1"/>
              <a:t>CLASE I  SUPERIOR</a:t>
            </a:r>
            <a:endParaRPr lang="es-ES" sz="5400" b="1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1563688" y="3036888"/>
            <a:ext cx="5934075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5400" b="1"/>
              <a:t>DENTO-MUCO SOPORTADA</a:t>
            </a:r>
            <a:endParaRPr lang="es-ES" sz="5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7" name="Group 5"/>
          <p:cNvGrpSpPr>
            <a:grpSpLocks/>
          </p:cNvGrpSpPr>
          <p:nvPr/>
        </p:nvGrpSpPr>
        <p:grpSpPr bwMode="auto">
          <a:xfrm>
            <a:off x="1109663" y="1019175"/>
            <a:ext cx="6946900" cy="4819650"/>
            <a:chOff x="699" y="642"/>
            <a:chExt cx="4376" cy="3036"/>
          </a:xfrm>
        </p:grpSpPr>
        <p:pic>
          <p:nvPicPr>
            <p:cNvPr id="23558" name="Picture 6" descr="Dibuj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677" r="9631" b="40236"/>
            <a:stretch>
              <a:fillRect/>
            </a:stretch>
          </p:blipFill>
          <p:spPr bwMode="auto">
            <a:xfrm>
              <a:off x="723" y="642"/>
              <a:ext cx="4314" cy="30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559" name="Rectangle 7"/>
            <p:cNvSpPr>
              <a:spLocks noChangeArrowheads="1"/>
            </p:cNvSpPr>
            <p:nvPr/>
          </p:nvSpPr>
          <p:spPr bwMode="auto">
            <a:xfrm>
              <a:off x="699" y="658"/>
              <a:ext cx="4376" cy="3019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PR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95425"/>
            <a:ext cx="9144000" cy="386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179" name="Line 3"/>
          <p:cNvSpPr>
            <a:spLocks noChangeShapeType="1"/>
          </p:cNvSpPr>
          <p:nvPr/>
        </p:nvSpPr>
        <p:spPr bwMode="auto">
          <a:xfrm flipV="1">
            <a:off x="317500" y="2763838"/>
            <a:ext cx="3617913" cy="2778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 flipV="1">
            <a:off x="363538" y="1814513"/>
            <a:ext cx="855662" cy="32067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 flipV="1">
            <a:off x="0" y="2424113"/>
            <a:ext cx="4092575" cy="17557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0182" name="Line 6"/>
          <p:cNvSpPr>
            <a:spLocks noChangeShapeType="1"/>
          </p:cNvSpPr>
          <p:nvPr/>
        </p:nvSpPr>
        <p:spPr bwMode="auto">
          <a:xfrm flipV="1">
            <a:off x="4775200" y="1973263"/>
            <a:ext cx="3541713" cy="2498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 flipV="1">
            <a:off x="4979988" y="2365375"/>
            <a:ext cx="3582987" cy="4222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0184" name="Line 8"/>
          <p:cNvSpPr>
            <a:spLocks noChangeShapeType="1"/>
          </p:cNvSpPr>
          <p:nvPr/>
        </p:nvSpPr>
        <p:spPr bwMode="auto">
          <a:xfrm flipV="1">
            <a:off x="5240338" y="1625600"/>
            <a:ext cx="1073150" cy="34115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017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501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5018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5018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5018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5018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animBg="1"/>
      <p:bldP spid="50180" grpId="0" animBg="1"/>
      <p:bldP spid="50181" grpId="0" animBg="1"/>
      <p:bldP spid="50182" grpId="0" animBg="1"/>
      <p:bldP spid="50183" grpId="0" animBg="1"/>
      <p:bldP spid="5018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81" name="Group 5"/>
          <p:cNvGrpSpPr>
            <a:grpSpLocks/>
          </p:cNvGrpSpPr>
          <p:nvPr/>
        </p:nvGrpSpPr>
        <p:grpSpPr bwMode="auto">
          <a:xfrm>
            <a:off x="600075" y="1404938"/>
            <a:ext cx="8086725" cy="4089400"/>
            <a:chOff x="378" y="885"/>
            <a:chExt cx="5094" cy="2576"/>
          </a:xfrm>
        </p:grpSpPr>
        <p:pic>
          <p:nvPicPr>
            <p:cNvPr id="24582" name="Picture 6" descr="Fi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" y="897"/>
              <a:ext cx="5081" cy="25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391" y="885"/>
              <a:ext cx="5081" cy="2550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5" name="Group 5"/>
          <p:cNvGrpSpPr>
            <a:grpSpLocks/>
          </p:cNvGrpSpPr>
          <p:nvPr/>
        </p:nvGrpSpPr>
        <p:grpSpPr bwMode="auto">
          <a:xfrm>
            <a:off x="417513" y="1077913"/>
            <a:ext cx="8307387" cy="4310062"/>
            <a:chOff x="263" y="679"/>
            <a:chExt cx="5233" cy="2715"/>
          </a:xfrm>
        </p:grpSpPr>
        <p:pic>
          <p:nvPicPr>
            <p:cNvPr id="25606" name="Picture 6" descr="Fi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872"/>
            <a:stretch>
              <a:fillRect/>
            </a:stretch>
          </p:blipFill>
          <p:spPr bwMode="auto">
            <a:xfrm>
              <a:off x="263" y="701"/>
              <a:ext cx="5233" cy="26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607" name="AutoShape 7"/>
            <p:cNvSpPr>
              <a:spLocks noChangeArrowheads="1"/>
            </p:cNvSpPr>
            <p:nvPr/>
          </p:nvSpPr>
          <p:spPr bwMode="auto">
            <a:xfrm>
              <a:off x="267" y="679"/>
              <a:ext cx="5226" cy="2715"/>
            </a:xfrm>
            <a:prstGeom prst="roundRect">
              <a:avLst>
                <a:gd name="adj" fmla="val 16667"/>
              </a:avLst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903288" y="1647825"/>
            <a:ext cx="73374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5400" b="1"/>
              <a:t>CLASE II  INFERIOR</a:t>
            </a:r>
            <a:endParaRPr lang="es-ES" sz="5400" b="1"/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563688" y="3036888"/>
            <a:ext cx="5934075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5400" b="1"/>
              <a:t>DENTO-MUCO SOPORTADA</a:t>
            </a:r>
            <a:endParaRPr lang="es-ES" sz="5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90" name="Group 42"/>
          <p:cNvGraphicFramePr>
            <a:graphicFrameLocks noGrp="1"/>
          </p:cNvGraphicFramePr>
          <p:nvPr/>
        </p:nvGraphicFramePr>
        <p:xfrm>
          <a:off x="750888" y="2138363"/>
          <a:ext cx="7707312" cy="3051175"/>
        </p:xfrm>
        <a:graphic>
          <a:graphicData uri="http://schemas.openxmlformats.org/drawingml/2006/table">
            <a:tbl>
              <a:tblPr/>
              <a:tblGrid>
                <a:gridCol w="1176337"/>
                <a:gridCol w="1150938"/>
                <a:gridCol w="1493837"/>
                <a:gridCol w="1462088"/>
                <a:gridCol w="1184275"/>
                <a:gridCol w="1239837"/>
              </a:tblGrid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UBICACIÓN DE LA RETENCIÓN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ANCLAJE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RETENEDORES DIRECTOS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RETENEDORES INDIRECTOS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CONECTOR MAYOR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BASES O SILLAS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900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DISTAL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RIGIDO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No 1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ACCIÓN POSTERIOR O ROACH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APOYO OCLUSAL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BARRA  PLACOIDE LINGUAL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MÁXIMA EXTENSIÓN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MESIAL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RÍGIDO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LABRADO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APOYO OCLUSAL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BARRA PLACOIDE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MÁXIMA EXTENSIÓN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DISTAL O MESIAL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ARTICU- LADO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Nº 1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ROACH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APOYO OCLUSAL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BARRA PLACOIDES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MÁXIMA EXTENSIÓN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sp>
        <p:nvSpPr>
          <p:cNvPr id="27689" name="Text Box 41"/>
          <p:cNvSpPr txBox="1">
            <a:spLocks noChangeArrowheads="1"/>
          </p:cNvSpPr>
          <p:nvPr/>
        </p:nvSpPr>
        <p:spPr bwMode="auto">
          <a:xfrm>
            <a:off x="749300" y="1382713"/>
            <a:ext cx="7640638" cy="466725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b="1"/>
              <a:t>CLASE II  INFERIOR DENTO MUCO SOPORTADA</a:t>
            </a:r>
            <a:endParaRPr lang="es-ES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PR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95425"/>
            <a:ext cx="9144000" cy="386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03" name="Line 3"/>
          <p:cNvSpPr>
            <a:spLocks noChangeShapeType="1"/>
          </p:cNvSpPr>
          <p:nvPr/>
        </p:nvSpPr>
        <p:spPr bwMode="auto">
          <a:xfrm flipV="1">
            <a:off x="317500" y="2763838"/>
            <a:ext cx="3617913" cy="2778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V="1">
            <a:off x="363538" y="1814513"/>
            <a:ext cx="855662" cy="32067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V="1">
            <a:off x="0" y="2424113"/>
            <a:ext cx="4092575" cy="17557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1206" name="Line 6"/>
          <p:cNvSpPr>
            <a:spLocks noChangeShapeType="1"/>
          </p:cNvSpPr>
          <p:nvPr/>
        </p:nvSpPr>
        <p:spPr bwMode="auto">
          <a:xfrm flipV="1">
            <a:off x="4775200" y="1973263"/>
            <a:ext cx="3541713" cy="2498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1207" name="Line 7"/>
          <p:cNvSpPr>
            <a:spLocks noChangeShapeType="1"/>
          </p:cNvSpPr>
          <p:nvPr/>
        </p:nvSpPr>
        <p:spPr bwMode="auto">
          <a:xfrm flipV="1">
            <a:off x="4979988" y="2365375"/>
            <a:ext cx="3582987" cy="4222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1208" name="Line 8"/>
          <p:cNvSpPr>
            <a:spLocks noChangeShapeType="1"/>
          </p:cNvSpPr>
          <p:nvPr/>
        </p:nvSpPr>
        <p:spPr bwMode="auto">
          <a:xfrm flipV="1">
            <a:off x="5240338" y="1625600"/>
            <a:ext cx="1073150" cy="34115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120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512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5120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5120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5120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512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animBg="1"/>
      <p:bldP spid="51204" grpId="0" animBg="1"/>
      <p:bldP spid="51205" grpId="0" animBg="1"/>
      <p:bldP spid="51206" grpId="0" animBg="1"/>
      <p:bldP spid="51207" grpId="0" animBg="1"/>
      <p:bldP spid="5120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712" name="Group 40"/>
          <p:cNvGrpSpPr>
            <a:grpSpLocks/>
          </p:cNvGrpSpPr>
          <p:nvPr/>
        </p:nvGrpSpPr>
        <p:grpSpPr bwMode="auto">
          <a:xfrm>
            <a:off x="0" y="784225"/>
            <a:ext cx="9144000" cy="5281613"/>
            <a:chOff x="0" y="494"/>
            <a:chExt cx="5760" cy="3327"/>
          </a:xfrm>
        </p:grpSpPr>
        <p:pic>
          <p:nvPicPr>
            <p:cNvPr id="28713" name="Picture 41" descr="Fi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456"/>
            <a:stretch>
              <a:fillRect/>
            </a:stretch>
          </p:blipFill>
          <p:spPr bwMode="auto">
            <a:xfrm>
              <a:off x="0" y="499"/>
              <a:ext cx="5760" cy="33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714" name="Line 42"/>
            <p:cNvSpPr>
              <a:spLocks noChangeShapeType="1"/>
            </p:cNvSpPr>
            <p:nvPr/>
          </p:nvSpPr>
          <p:spPr bwMode="auto">
            <a:xfrm>
              <a:off x="0" y="494"/>
              <a:ext cx="576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28715" name="Line 43"/>
            <p:cNvSpPr>
              <a:spLocks noChangeShapeType="1"/>
            </p:cNvSpPr>
            <p:nvPr/>
          </p:nvSpPr>
          <p:spPr bwMode="auto">
            <a:xfrm>
              <a:off x="0" y="3806"/>
              <a:ext cx="576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04" name="Group 8"/>
          <p:cNvGrpSpPr>
            <a:grpSpLocks/>
          </p:cNvGrpSpPr>
          <p:nvPr/>
        </p:nvGrpSpPr>
        <p:grpSpPr bwMode="auto">
          <a:xfrm>
            <a:off x="903288" y="1647825"/>
            <a:ext cx="7337425" cy="3125788"/>
            <a:chOff x="569" y="1038"/>
            <a:chExt cx="4622" cy="1969"/>
          </a:xfrm>
        </p:grpSpPr>
        <p:sp>
          <p:nvSpPr>
            <p:cNvPr id="29702" name="Text Box 6"/>
            <p:cNvSpPr txBox="1">
              <a:spLocks noChangeArrowheads="1"/>
            </p:cNvSpPr>
            <p:nvPr/>
          </p:nvSpPr>
          <p:spPr bwMode="auto">
            <a:xfrm>
              <a:off x="569" y="1038"/>
              <a:ext cx="4622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sz="5400" b="1"/>
                <a:t>CLASE III  SUPERIOR</a:t>
              </a:r>
              <a:endParaRPr lang="es-ES" sz="5400" b="1"/>
            </a:p>
          </p:txBody>
        </p:sp>
        <p:sp>
          <p:nvSpPr>
            <p:cNvPr id="29703" name="Text Box 7"/>
            <p:cNvSpPr txBox="1">
              <a:spLocks noChangeArrowheads="1"/>
            </p:cNvSpPr>
            <p:nvPr/>
          </p:nvSpPr>
          <p:spPr bwMode="auto">
            <a:xfrm>
              <a:off x="699" y="1913"/>
              <a:ext cx="4328" cy="10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sz="5400" b="1"/>
                <a:t>DENTO SOPORTADA</a:t>
              </a:r>
              <a:endParaRPr lang="es-ES" sz="5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4" name="Group 2"/>
          <p:cNvGraphicFramePr>
            <a:graphicFrameLocks noGrp="1"/>
          </p:cNvGraphicFramePr>
          <p:nvPr/>
        </p:nvGraphicFramePr>
        <p:xfrm>
          <a:off x="735013" y="1849438"/>
          <a:ext cx="7707312" cy="3540125"/>
        </p:xfrm>
        <a:graphic>
          <a:graphicData uri="http://schemas.openxmlformats.org/drawingml/2006/table">
            <a:tbl>
              <a:tblPr/>
              <a:tblGrid>
                <a:gridCol w="1176337"/>
                <a:gridCol w="1106488"/>
                <a:gridCol w="1538287"/>
                <a:gridCol w="1462088"/>
                <a:gridCol w="1184275"/>
                <a:gridCol w="1239837"/>
              </a:tblGrid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UBICACIÓN DE LA RETENCIÓN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ANCLAJE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RETENEDORES DIRECTOS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RETENEDORES INDIRECTOS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CONECTOR MAYOR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BASES O SILLAS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900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MESIAL O DISTAL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RIGIDO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No 1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ACCIÓN POSTERIOR COMBINADO  ROACH Y ANILLO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No 1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BARRA LINGUAL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POCO ESTENSAS METÁLICAS ACRÍLICAS Y METAL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MESIAL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RÍGIDO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LABRADO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APOYO OCLUSAL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BARRA PLACOIDE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MÁXIMA EXTENSIÓN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DISTAL O MESIAL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ARTICULADO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Nº 1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ROACH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APOYO OCLUSAL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BARRA PLACOIDES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MÁXIMA EXTENSIÓN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31" name="Text Box 39"/>
          <p:cNvSpPr txBox="1">
            <a:spLocks noChangeArrowheads="1"/>
          </p:cNvSpPr>
          <p:nvPr/>
        </p:nvSpPr>
        <p:spPr bwMode="auto">
          <a:xfrm>
            <a:off x="733425" y="1093788"/>
            <a:ext cx="7640638" cy="466725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2400" b="1"/>
              <a:t>CLASE III  SUPERIOR DENTO SOPORTADA</a:t>
            </a:r>
            <a:endParaRPr lang="es-ES" sz="2400" b="1"/>
          </a:p>
        </p:txBody>
      </p:sp>
      <p:sp>
        <p:nvSpPr>
          <p:cNvPr id="33832" name="Rectangle 40" descr="Mármol blanco"/>
          <p:cNvSpPr>
            <a:spLocks noChangeArrowheads="1"/>
          </p:cNvSpPr>
          <p:nvPr/>
        </p:nvSpPr>
        <p:spPr bwMode="auto">
          <a:xfrm>
            <a:off x="420688" y="4270375"/>
            <a:ext cx="8301037" cy="1363663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 descr="PR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5250"/>
            <a:ext cx="9144000" cy="386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3" name="Line 7"/>
          <p:cNvSpPr>
            <a:spLocks noChangeShapeType="1"/>
          </p:cNvSpPr>
          <p:nvPr/>
        </p:nvSpPr>
        <p:spPr bwMode="auto">
          <a:xfrm flipV="1">
            <a:off x="338138" y="2624138"/>
            <a:ext cx="3736975" cy="3968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 flipV="1">
            <a:off x="5292725" y="1749425"/>
            <a:ext cx="2957513" cy="15351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10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41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nimBg="1"/>
      <p:bldP spid="410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45" name="Picture 41" descr="PR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12863"/>
            <a:ext cx="9144000" cy="4230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46" name="Line 42"/>
          <p:cNvSpPr>
            <a:spLocks noChangeShapeType="1"/>
          </p:cNvSpPr>
          <p:nvPr/>
        </p:nvSpPr>
        <p:spPr bwMode="auto">
          <a:xfrm flipV="1">
            <a:off x="203200" y="1887538"/>
            <a:ext cx="3265488" cy="25257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1547" name="Line 43"/>
          <p:cNvSpPr>
            <a:spLocks noChangeShapeType="1"/>
          </p:cNvSpPr>
          <p:nvPr/>
        </p:nvSpPr>
        <p:spPr bwMode="auto">
          <a:xfrm flipV="1">
            <a:off x="377825" y="2263775"/>
            <a:ext cx="3338513" cy="6683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1548" name="Line 44"/>
          <p:cNvSpPr>
            <a:spLocks noChangeShapeType="1"/>
          </p:cNvSpPr>
          <p:nvPr/>
        </p:nvSpPr>
        <p:spPr bwMode="auto">
          <a:xfrm flipV="1">
            <a:off x="406400" y="1541463"/>
            <a:ext cx="1089025" cy="37734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1549" name="Line 45"/>
          <p:cNvSpPr>
            <a:spLocks noChangeShapeType="1"/>
          </p:cNvSpPr>
          <p:nvPr/>
        </p:nvSpPr>
        <p:spPr bwMode="auto">
          <a:xfrm flipH="1" flipV="1">
            <a:off x="2466975" y="1481138"/>
            <a:ext cx="1336675" cy="36718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1550" name="Line 46"/>
          <p:cNvSpPr>
            <a:spLocks noChangeShapeType="1"/>
          </p:cNvSpPr>
          <p:nvPr/>
        </p:nvSpPr>
        <p:spPr bwMode="auto">
          <a:xfrm flipH="1" flipV="1">
            <a:off x="377825" y="2379663"/>
            <a:ext cx="3698875" cy="19161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1551" name="Line 47"/>
          <p:cNvSpPr>
            <a:spLocks noChangeShapeType="1"/>
          </p:cNvSpPr>
          <p:nvPr/>
        </p:nvSpPr>
        <p:spPr bwMode="auto">
          <a:xfrm>
            <a:off x="0" y="3962400"/>
            <a:ext cx="426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1552" name="Line 48"/>
          <p:cNvSpPr>
            <a:spLocks noChangeShapeType="1"/>
          </p:cNvSpPr>
          <p:nvPr/>
        </p:nvSpPr>
        <p:spPr bwMode="auto">
          <a:xfrm flipV="1">
            <a:off x="5268913" y="1843088"/>
            <a:ext cx="2743200" cy="8413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1553" name="Line 49"/>
          <p:cNvSpPr>
            <a:spLocks noChangeShapeType="1"/>
          </p:cNvSpPr>
          <p:nvPr/>
        </p:nvSpPr>
        <p:spPr bwMode="auto">
          <a:xfrm flipV="1">
            <a:off x="4965700" y="1566863"/>
            <a:ext cx="2857500" cy="31353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1554" name="Line 50"/>
          <p:cNvSpPr>
            <a:spLocks noChangeShapeType="1"/>
          </p:cNvSpPr>
          <p:nvPr/>
        </p:nvSpPr>
        <p:spPr bwMode="auto">
          <a:xfrm flipH="1">
            <a:off x="5167313" y="1552575"/>
            <a:ext cx="1189037" cy="3671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15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154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4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1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1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215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215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21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21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215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2154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21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21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215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2154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4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21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21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215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2154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4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21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21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215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2155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21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21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70" decel="100000"/>
                                        <p:tgtEl>
                                          <p:spTgt spid="215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770" decel="100000"/>
                                        <p:tgtEl>
                                          <p:spTgt spid="2155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5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21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21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770" decel="100000"/>
                                        <p:tgtEl>
                                          <p:spTgt spid="215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770" decel="100000"/>
                                        <p:tgtEl>
                                          <p:spTgt spid="2155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5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7" dur="770" fill="hold"/>
                                        <p:tgtEl>
                                          <p:spTgt spid="21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21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770" decel="100000"/>
                                        <p:tgtEl>
                                          <p:spTgt spid="215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770" decel="100000"/>
                                        <p:tgtEl>
                                          <p:spTgt spid="2155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5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8" dur="770" fill="hold"/>
                                        <p:tgtEl>
                                          <p:spTgt spid="21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21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6" grpId="0" animBg="1"/>
      <p:bldP spid="21547" grpId="0" animBg="1"/>
      <p:bldP spid="21548" grpId="0" animBg="1"/>
      <p:bldP spid="21549" grpId="0" animBg="1"/>
      <p:bldP spid="21550" grpId="0" animBg="1"/>
      <p:bldP spid="21551" grpId="0" animBg="1"/>
      <p:bldP spid="21552" grpId="0" animBg="1"/>
      <p:bldP spid="21553" grpId="0" animBg="1"/>
      <p:bldP spid="2155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88" name="Group 44"/>
          <p:cNvGrpSpPr>
            <a:grpSpLocks/>
          </p:cNvGrpSpPr>
          <p:nvPr/>
        </p:nvGrpSpPr>
        <p:grpSpPr bwMode="auto">
          <a:xfrm>
            <a:off x="830263" y="457200"/>
            <a:ext cx="7407275" cy="5942013"/>
            <a:chOff x="523" y="288"/>
            <a:chExt cx="4666" cy="3743"/>
          </a:xfrm>
        </p:grpSpPr>
        <p:pic>
          <p:nvPicPr>
            <p:cNvPr id="31786" name="Picture 42" descr="Dibujo"/>
            <p:cNvPicPr>
              <a:picLocks noChangeAspect="1" noChangeArrowheads="1"/>
            </p:cNvPicPr>
            <p:nvPr/>
          </p:nvPicPr>
          <p:blipFill>
            <a:blip r:embed="rId3">
              <a:lum contrast="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3117" r="21165" b="36108"/>
            <a:stretch>
              <a:fillRect/>
            </a:stretch>
          </p:blipFill>
          <p:spPr bwMode="auto">
            <a:xfrm>
              <a:off x="523" y="288"/>
              <a:ext cx="4666" cy="37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787" name="AutoShape 43"/>
            <p:cNvSpPr>
              <a:spLocks noChangeArrowheads="1"/>
            </p:cNvSpPr>
            <p:nvPr/>
          </p:nvSpPr>
          <p:spPr bwMode="auto">
            <a:xfrm>
              <a:off x="556" y="420"/>
              <a:ext cx="4615" cy="3518"/>
            </a:xfrm>
            <a:prstGeom prst="roundRect">
              <a:avLst>
                <a:gd name="adj" fmla="val 16667"/>
              </a:avLst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6" name="Group 8"/>
          <p:cNvGrpSpPr>
            <a:grpSpLocks/>
          </p:cNvGrpSpPr>
          <p:nvPr/>
        </p:nvGrpSpPr>
        <p:grpSpPr bwMode="auto">
          <a:xfrm>
            <a:off x="379413" y="815975"/>
            <a:ext cx="8396287" cy="5286375"/>
            <a:chOff x="239" y="514"/>
            <a:chExt cx="5289" cy="3330"/>
          </a:xfrm>
        </p:grpSpPr>
        <p:sp>
          <p:nvSpPr>
            <p:cNvPr id="32775" name="Rectangle 7"/>
            <p:cNvSpPr>
              <a:spLocks noChangeArrowheads="1"/>
            </p:cNvSpPr>
            <p:nvPr/>
          </p:nvSpPr>
          <p:spPr bwMode="auto">
            <a:xfrm>
              <a:off x="250" y="563"/>
              <a:ext cx="5278" cy="3281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pic>
          <p:nvPicPr>
            <p:cNvPr id="32773" name="Picture 5" descr="Dibujo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229" r="16771" b="50423"/>
            <a:stretch>
              <a:fillRect/>
            </a:stretch>
          </p:blipFill>
          <p:spPr bwMode="auto">
            <a:xfrm>
              <a:off x="239" y="514"/>
              <a:ext cx="5281" cy="32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1" name="Picture 5" descr="Dibuj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15" t="17418" r="27971" b="34286"/>
          <a:stretch>
            <a:fillRect/>
          </a:stretch>
        </p:blipFill>
        <p:spPr bwMode="auto">
          <a:xfrm>
            <a:off x="1270000" y="619125"/>
            <a:ext cx="6573838" cy="567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1262063" y="571500"/>
            <a:ext cx="6572250" cy="57419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4" name="Group 4"/>
          <p:cNvGrpSpPr>
            <a:grpSpLocks/>
          </p:cNvGrpSpPr>
          <p:nvPr/>
        </p:nvGrpSpPr>
        <p:grpSpPr bwMode="auto">
          <a:xfrm>
            <a:off x="1058863" y="531813"/>
            <a:ext cx="7237412" cy="5813425"/>
            <a:chOff x="882" y="617"/>
            <a:chExt cx="4076" cy="3086"/>
          </a:xfrm>
        </p:grpSpPr>
        <p:pic>
          <p:nvPicPr>
            <p:cNvPr id="35845" name="Picture 5" descr="Fi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96" r="12521" b="15268"/>
            <a:stretch>
              <a:fillRect/>
            </a:stretch>
          </p:blipFill>
          <p:spPr bwMode="auto">
            <a:xfrm>
              <a:off x="882" y="641"/>
              <a:ext cx="4063" cy="30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846" name="Rectangle 6"/>
            <p:cNvSpPr>
              <a:spLocks noChangeArrowheads="1"/>
            </p:cNvSpPr>
            <p:nvPr/>
          </p:nvSpPr>
          <p:spPr bwMode="auto">
            <a:xfrm>
              <a:off x="905" y="617"/>
              <a:ext cx="4053" cy="3086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9" name="Group 5"/>
          <p:cNvGrpSpPr>
            <a:grpSpLocks/>
          </p:cNvGrpSpPr>
          <p:nvPr/>
        </p:nvGrpSpPr>
        <p:grpSpPr bwMode="auto">
          <a:xfrm>
            <a:off x="903288" y="1647825"/>
            <a:ext cx="7337425" cy="3125788"/>
            <a:chOff x="569" y="1038"/>
            <a:chExt cx="4622" cy="1969"/>
          </a:xfrm>
        </p:grpSpPr>
        <p:sp>
          <p:nvSpPr>
            <p:cNvPr id="36870" name="Text Box 6"/>
            <p:cNvSpPr txBox="1">
              <a:spLocks noChangeArrowheads="1"/>
            </p:cNvSpPr>
            <p:nvPr/>
          </p:nvSpPr>
          <p:spPr bwMode="auto">
            <a:xfrm>
              <a:off x="569" y="1038"/>
              <a:ext cx="4622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sz="5400" b="1"/>
                <a:t>CLASE III  INFERIOR</a:t>
              </a:r>
              <a:endParaRPr lang="es-ES" sz="5400" b="1"/>
            </a:p>
          </p:txBody>
        </p:sp>
        <p:sp>
          <p:nvSpPr>
            <p:cNvPr id="36871" name="Text Box 7"/>
            <p:cNvSpPr txBox="1">
              <a:spLocks noChangeArrowheads="1"/>
            </p:cNvSpPr>
            <p:nvPr/>
          </p:nvSpPr>
          <p:spPr bwMode="auto">
            <a:xfrm>
              <a:off x="699" y="1913"/>
              <a:ext cx="4328" cy="10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sz="5400" b="1"/>
                <a:t>DENTO SOPORTADA</a:t>
              </a:r>
              <a:endParaRPr lang="es-ES" sz="5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932" name="Group 44"/>
          <p:cNvGraphicFramePr>
            <a:graphicFrameLocks noGrp="1"/>
          </p:cNvGraphicFramePr>
          <p:nvPr/>
        </p:nvGraphicFramePr>
        <p:xfrm>
          <a:off x="730250" y="2159000"/>
          <a:ext cx="7707313" cy="3540125"/>
        </p:xfrm>
        <a:graphic>
          <a:graphicData uri="http://schemas.openxmlformats.org/drawingml/2006/table">
            <a:tbl>
              <a:tblPr/>
              <a:tblGrid>
                <a:gridCol w="1176338"/>
                <a:gridCol w="1106487"/>
                <a:gridCol w="1538288"/>
                <a:gridCol w="1462087"/>
                <a:gridCol w="1184275"/>
                <a:gridCol w="1239838"/>
              </a:tblGrid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UBICACIÓN DE LA RETENCIÓN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ANCLAJE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RETENEDORES DIRECTOS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RETENEDORES INDIRECTOS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CONECTOR MAYOR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BASES O SILLAS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900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MESIAL O DISTAL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RIGIDO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No 1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ACCIÓN POSTERIOR COMBINADO  ROACH Y ANILLO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No 1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BARRA LINGUAL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POCO ESTENSAS METÁLICAS ACRÍLICAS Y METAL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MESIAL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RÍGIDO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LABRADO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APOYO OCLUSAL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BARRA PLACOIDE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MÁXIMA EXTENSIÓN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DISTAL O MESIAL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ARTICULADO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Nº 1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ROACH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APOYO OCLUSAL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BARRA PLACOIDES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MÁXIMA EXTENSIÓN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30" name="Text Box 42"/>
          <p:cNvSpPr txBox="1">
            <a:spLocks noChangeArrowheads="1"/>
          </p:cNvSpPr>
          <p:nvPr/>
        </p:nvSpPr>
        <p:spPr bwMode="auto">
          <a:xfrm>
            <a:off x="728663" y="1403350"/>
            <a:ext cx="7640637" cy="466725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2400" b="1"/>
              <a:t>CLASE III  INFERIOR DENTO SOPORTADA</a:t>
            </a:r>
            <a:endParaRPr lang="es-ES" sz="2400" b="1"/>
          </a:p>
        </p:txBody>
      </p:sp>
      <p:sp>
        <p:nvSpPr>
          <p:cNvPr id="37931" name="Rectangle 43" descr="Mármol blanco"/>
          <p:cNvSpPr>
            <a:spLocks noChangeArrowheads="1"/>
          </p:cNvSpPr>
          <p:nvPr/>
        </p:nvSpPr>
        <p:spPr bwMode="auto">
          <a:xfrm>
            <a:off x="415925" y="4641850"/>
            <a:ext cx="8301038" cy="1363663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PR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12863"/>
            <a:ext cx="9144000" cy="4230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227" name="Line 3"/>
          <p:cNvSpPr>
            <a:spLocks noChangeShapeType="1"/>
          </p:cNvSpPr>
          <p:nvPr/>
        </p:nvSpPr>
        <p:spPr bwMode="auto">
          <a:xfrm flipV="1">
            <a:off x="203200" y="1887538"/>
            <a:ext cx="3265488" cy="25257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V="1">
            <a:off x="377825" y="2263775"/>
            <a:ext cx="3338513" cy="6683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V="1">
            <a:off x="406400" y="1541463"/>
            <a:ext cx="1089025" cy="37734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2230" name="Line 6"/>
          <p:cNvSpPr>
            <a:spLocks noChangeShapeType="1"/>
          </p:cNvSpPr>
          <p:nvPr/>
        </p:nvSpPr>
        <p:spPr bwMode="auto">
          <a:xfrm flipH="1" flipV="1">
            <a:off x="2466975" y="1481138"/>
            <a:ext cx="1336675" cy="36718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2231" name="Line 7"/>
          <p:cNvSpPr>
            <a:spLocks noChangeShapeType="1"/>
          </p:cNvSpPr>
          <p:nvPr/>
        </p:nvSpPr>
        <p:spPr bwMode="auto">
          <a:xfrm flipH="1" flipV="1">
            <a:off x="377825" y="2379663"/>
            <a:ext cx="3698875" cy="19161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2232" name="Line 8"/>
          <p:cNvSpPr>
            <a:spLocks noChangeShapeType="1"/>
          </p:cNvSpPr>
          <p:nvPr/>
        </p:nvSpPr>
        <p:spPr bwMode="auto">
          <a:xfrm>
            <a:off x="0" y="3962400"/>
            <a:ext cx="426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 flipV="1">
            <a:off x="5268913" y="1843088"/>
            <a:ext cx="2743200" cy="8413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 flipV="1">
            <a:off x="4965700" y="1566863"/>
            <a:ext cx="2857500" cy="31353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 flipH="1">
            <a:off x="5167313" y="1552575"/>
            <a:ext cx="1189037" cy="3671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22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522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522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522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522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5223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70" decel="1000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770" decel="100000"/>
                                        <p:tgtEl>
                                          <p:spTgt spid="5223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770" decel="100000"/>
                                        <p:tgtEl>
                                          <p:spTgt spid="522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770" decel="100000"/>
                                        <p:tgtEl>
                                          <p:spTgt spid="5223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7" dur="77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770" decel="1000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770" decel="100000"/>
                                        <p:tgtEl>
                                          <p:spTgt spid="522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8" dur="77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animBg="1"/>
      <p:bldP spid="52228" grpId="0" animBg="1"/>
      <p:bldP spid="52229" grpId="0" animBg="1"/>
      <p:bldP spid="52230" grpId="0" animBg="1"/>
      <p:bldP spid="52231" grpId="0" animBg="1"/>
      <p:bldP spid="52232" grpId="0" animBg="1"/>
      <p:bldP spid="52233" grpId="0" animBg="1"/>
      <p:bldP spid="52234" grpId="0" animBg="1"/>
      <p:bldP spid="5223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/>
          <p:cNvGrpSpPr>
            <a:grpSpLocks/>
          </p:cNvGrpSpPr>
          <p:nvPr/>
        </p:nvGrpSpPr>
        <p:grpSpPr bwMode="auto">
          <a:xfrm>
            <a:off x="830263" y="457200"/>
            <a:ext cx="7407275" cy="5942013"/>
            <a:chOff x="523" y="288"/>
            <a:chExt cx="4666" cy="3743"/>
          </a:xfrm>
        </p:grpSpPr>
        <p:pic>
          <p:nvPicPr>
            <p:cNvPr id="39939" name="Picture 3" descr="Dibujo"/>
            <p:cNvPicPr>
              <a:picLocks noChangeAspect="1" noChangeArrowheads="1"/>
            </p:cNvPicPr>
            <p:nvPr/>
          </p:nvPicPr>
          <p:blipFill>
            <a:blip r:embed="rId3">
              <a:lum contrast="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3117" r="21165" b="36108"/>
            <a:stretch>
              <a:fillRect/>
            </a:stretch>
          </p:blipFill>
          <p:spPr bwMode="auto">
            <a:xfrm>
              <a:off x="523" y="288"/>
              <a:ext cx="4666" cy="37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9940" name="AutoShape 4"/>
            <p:cNvSpPr>
              <a:spLocks noChangeArrowheads="1"/>
            </p:cNvSpPr>
            <p:nvPr/>
          </p:nvSpPr>
          <p:spPr bwMode="auto">
            <a:xfrm>
              <a:off x="556" y="420"/>
              <a:ext cx="4615" cy="3518"/>
            </a:xfrm>
            <a:prstGeom prst="roundRect">
              <a:avLst>
                <a:gd name="adj" fmla="val 16667"/>
              </a:avLst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2105025" y="255588"/>
            <a:ext cx="4933950" cy="6345237"/>
            <a:chOff x="1272" y="228"/>
            <a:chExt cx="3108" cy="3997"/>
          </a:xfrm>
        </p:grpSpPr>
        <p:pic>
          <p:nvPicPr>
            <p:cNvPr id="40963" name="Picture 3" descr="PG0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2" y="232"/>
              <a:ext cx="3108" cy="39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964" name="Rectangle 4"/>
            <p:cNvSpPr>
              <a:spLocks noChangeArrowheads="1"/>
            </p:cNvSpPr>
            <p:nvPr/>
          </p:nvSpPr>
          <p:spPr bwMode="auto">
            <a:xfrm>
              <a:off x="1273" y="228"/>
              <a:ext cx="3080" cy="3925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3" name="Group 3"/>
          <p:cNvGraphicFramePr>
            <a:graphicFrameLocks noGrp="1"/>
          </p:cNvGraphicFramePr>
          <p:nvPr/>
        </p:nvGraphicFramePr>
        <p:xfrm>
          <a:off x="982663" y="1679575"/>
          <a:ext cx="7445375" cy="4251325"/>
        </p:xfrm>
        <a:graphic>
          <a:graphicData uri="http://schemas.openxmlformats.org/drawingml/2006/table">
            <a:tbl>
              <a:tblPr/>
              <a:tblGrid>
                <a:gridCol w="1338262"/>
                <a:gridCol w="1133475"/>
                <a:gridCol w="1211263"/>
                <a:gridCol w="1212850"/>
                <a:gridCol w="1276350"/>
                <a:gridCol w="1273175"/>
              </a:tblGrid>
              <a:tr h="1085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UBICACIÓN DE LA RETENCIÓN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ANCLAJE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RETENEDORES DIRECTOS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RETENEDORES INDIRECTOS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CONECTOR MAYOR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BASES O SILLAS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183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DISTAL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DISTAL RIGIDO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COMBINADO ACCIÓN POSTERIOR O ROACH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CONTINUADO LINGUO-DENTAL O DE KENNEDY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PLACA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MÁXIMA EXTENSIÓN ACRÍLICO O MIXTA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1333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MESIAL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RÍGIDO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LABRADOS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---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PLACA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MÁXIMA EXTENSIÓN ACRÍLICO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947738" y="1093788"/>
            <a:ext cx="7477125" cy="466725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b="1"/>
              <a:t>CLASE I  SUPERIOR DENTO MUCO SOPORTADA</a:t>
            </a:r>
            <a:endParaRPr lang="es-ES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59" name="Group 47"/>
          <p:cNvGrpSpPr>
            <a:grpSpLocks/>
          </p:cNvGrpSpPr>
          <p:nvPr/>
        </p:nvGrpSpPr>
        <p:grpSpPr bwMode="auto">
          <a:xfrm>
            <a:off x="322263" y="1376363"/>
            <a:ext cx="8637587" cy="4068762"/>
            <a:chOff x="203" y="867"/>
            <a:chExt cx="5441" cy="2563"/>
          </a:xfrm>
        </p:grpSpPr>
        <p:grpSp>
          <p:nvGrpSpPr>
            <p:cNvPr id="38955" name="Group 43"/>
            <p:cNvGrpSpPr>
              <a:grpSpLocks/>
            </p:cNvGrpSpPr>
            <p:nvPr/>
          </p:nvGrpSpPr>
          <p:grpSpPr bwMode="auto">
            <a:xfrm>
              <a:off x="203" y="874"/>
              <a:ext cx="2428" cy="2556"/>
              <a:chOff x="3056" y="935"/>
              <a:chExt cx="2480" cy="2572"/>
            </a:xfrm>
          </p:grpSpPr>
          <p:pic>
            <p:nvPicPr>
              <p:cNvPr id="38953" name="Picture 41" descr="Fi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9123" t="33080" r="17555" b="17348"/>
              <a:stretch>
                <a:fillRect/>
              </a:stretch>
            </p:blipFill>
            <p:spPr bwMode="auto">
              <a:xfrm>
                <a:off x="3056" y="936"/>
                <a:ext cx="2464" cy="254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954" name="Rectangle 42"/>
              <p:cNvSpPr>
                <a:spLocks noChangeArrowheads="1"/>
              </p:cNvSpPr>
              <p:nvPr/>
            </p:nvSpPr>
            <p:spPr bwMode="auto">
              <a:xfrm>
                <a:off x="3084" y="935"/>
                <a:ext cx="2452" cy="2572"/>
              </a:xfrm>
              <a:prstGeom prst="rect">
                <a:avLst/>
              </a:prstGeom>
              <a:noFill/>
              <a:ln w="762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ES"/>
              </a:p>
            </p:txBody>
          </p:sp>
        </p:grpSp>
        <p:grpSp>
          <p:nvGrpSpPr>
            <p:cNvPr id="38958" name="Group 46"/>
            <p:cNvGrpSpPr>
              <a:grpSpLocks/>
            </p:cNvGrpSpPr>
            <p:nvPr/>
          </p:nvGrpSpPr>
          <p:grpSpPr bwMode="auto">
            <a:xfrm>
              <a:off x="3013" y="867"/>
              <a:ext cx="2631" cy="2540"/>
              <a:chOff x="2857" y="867"/>
              <a:chExt cx="2631" cy="2540"/>
            </a:xfrm>
          </p:grpSpPr>
          <p:pic>
            <p:nvPicPr>
              <p:cNvPr id="38956" name="Picture 44" descr="Dibujo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90" t="3743" r="68532" b="66246"/>
              <a:stretch>
                <a:fillRect/>
              </a:stretch>
            </p:blipFill>
            <p:spPr bwMode="auto">
              <a:xfrm>
                <a:off x="2857" y="867"/>
                <a:ext cx="2631" cy="25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957" name="Rectangle 45"/>
              <p:cNvSpPr>
                <a:spLocks noChangeArrowheads="1"/>
              </p:cNvSpPr>
              <p:nvPr/>
            </p:nvSpPr>
            <p:spPr bwMode="auto">
              <a:xfrm>
                <a:off x="2880" y="884"/>
                <a:ext cx="2563" cy="2523"/>
              </a:xfrm>
              <a:prstGeom prst="rect">
                <a:avLst/>
              </a:prstGeom>
              <a:noFill/>
              <a:ln w="762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E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903288" y="739775"/>
            <a:ext cx="73374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5400" b="1"/>
              <a:t>CLASE IV  SUPERIOR</a:t>
            </a:r>
            <a:endParaRPr lang="es-ES" sz="5400" b="1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1093788" y="1914525"/>
            <a:ext cx="6954837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5400" b="1"/>
              <a:t>DENTO SOPORTADA</a:t>
            </a:r>
            <a:endParaRPr lang="es-ES" sz="5400" b="1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1604963" y="4695825"/>
            <a:ext cx="5934075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5400" b="1"/>
              <a:t>DENTO-MUCO SOPORTADA</a:t>
            </a:r>
            <a:endParaRPr lang="es-ES" sz="5400" b="1"/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3732213" y="3748088"/>
            <a:ext cx="167957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5400" b="1"/>
              <a:t>O</a:t>
            </a:r>
            <a:endParaRPr lang="es-ES" sz="5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101" name="Group 45"/>
          <p:cNvGraphicFramePr>
            <a:graphicFrameLocks noGrp="1"/>
          </p:cNvGraphicFramePr>
          <p:nvPr/>
        </p:nvGraphicFramePr>
        <p:xfrm>
          <a:off x="874713" y="2241550"/>
          <a:ext cx="7707312" cy="3295650"/>
        </p:xfrm>
        <a:graphic>
          <a:graphicData uri="http://schemas.openxmlformats.org/drawingml/2006/table">
            <a:tbl>
              <a:tblPr/>
              <a:tblGrid>
                <a:gridCol w="1176337"/>
                <a:gridCol w="1106488"/>
                <a:gridCol w="1538287"/>
                <a:gridCol w="1462088"/>
                <a:gridCol w="1184275"/>
                <a:gridCol w="1239837"/>
              </a:tblGrid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UBICACIÓN DE LA RETENCIÓN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ANCLAJE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RETENEDORES DIRECTOS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RETENEDORES INDIRECTOS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CONECTOR MAYOR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BASES O SILLAS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900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MESIAL O DISTAL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RIGIDO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No 1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ACCIÓN POSTERIOR COMBINADO  ROACH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No 1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PLACA PALATINA ANTERIOR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POCO ESTENSAS MÁXIMA EXTENSIÓN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MESIAL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RÍGIDO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LABRADO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APOYO OCLUSAL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BARRA PLACOIDE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MÁXIMA EXTENSIÓN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DISTAL O MESIAL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ARTICULADO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Nº 1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ROACH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APOYO OCLUSAL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BARRA PLACOIDES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MÁXIMA EXTENSIÓN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099" name="Text Box 43"/>
          <p:cNvSpPr txBox="1">
            <a:spLocks noChangeArrowheads="1"/>
          </p:cNvSpPr>
          <p:nvPr/>
        </p:nvSpPr>
        <p:spPr bwMode="auto">
          <a:xfrm>
            <a:off x="954088" y="1243013"/>
            <a:ext cx="7640637" cy="83185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2400" b="1"/>
              <a:t>CLASE IV  SUPERIOR DENTO SOPORTADA O DENTOMUCO SOPORTADA</a:t>
            </a:r>
            <a:endParaRPr lang="es-ES" sz="2400" b="1"/>
          </a:p>
        </p:txBody>
      </p:sp>
      <p:sp>
        <p:nvSpPr>
          <p:cNvPr id="45100" name="Rectangle 44" descr="Mármol blanco"/>
          <p:cNvSpPr>
            <a:spLocks noChangeArrowheads="1"/>
          </p:cNvSpPr>
          <p:nvPr/>
        </p:nvSpPr>
        <p:spPr bwMode="auto">
          <a:xfrm>
            <a:off x="746125" y="4440238"/>
            <a:ext cx="8301038" cy="1363662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122" name="Picture 42" descr="PR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31950"/>
            <a:ext cx="9144000" cy="359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123" name="Line 43"/>
          <p:cNvSpPr>
            <a:spLocks noChangeShapeType="1"/>
          </p:cNvSpPr>
          <p:nvPr/>
        </p:nvSpPr>
        <p:spPr bwMode="auto">
          <a:xfrm flipV="1">
            <a:off x="0" y="2822575"/>
            <a:ext cx="4054475" cy="8207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6124" name="Line 44"/>
          <p:cNvSpPr>
            <a:spLocks noChangeShapeType="1"/>
          </p:cNvSpPr>
          <p:nvPr/>
        </p:nvSpPr>
        <p:spPr bwMode="auto">
          <a:xfrm flipV="1">
            <a:off x="174625" y="4035425"/>
            <a:ext cx="4397375" cy="1301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6125" name="Line 45"/>
          <p:cNvSpPr>
            <a:spLocks noChangeShapeType="1"/>
          </p:cNvSpPr>
          <p:nvPr/>
        </p:nvSpPr>
        <p:spPr bwMode="auto">
          <a:xfrm flipV="1">
            <a:off x="4994275" y="2090738"/>
            <a:ext cx="3424238" cy="25542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6126" name="Line 46"/>
          <p:cNvSpPr>
            <a:spLocks noChangeShapeType="1"/>
          </p:cNvSpPr>
          <p:nvPr/>
        </p:nvSpPr>
        <p:spPr bwMode="auto">
          <a:xfrm flipH="1">
            <a:off x="4949825" y="4065588"/>
            <a:ext cx="3935413" cy="269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61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61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1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6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6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461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4612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12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46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46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461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461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1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46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46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461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461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1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46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46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461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461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1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46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46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23" grpId="0" animBg="1"/>
      <p:bldP spid="46124" grpId="0" animBg="1"/>
      <p:bldP spid="46125" grpId="0" animBg="1"/>
      <p:bldP spid="46125" grpId="1" animBg="1"/>
      <p:bldP spid="46126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7" name="Group 3"/>
          <p:cNvGrpSpPr>
            <a:grpSpLocks/>
          </p:cNvGrpSpPr>
          <p:nvPr/>
        </p:nvGrpSpPr>
        <p:grpSpPr bwMode="auto">
          <a:xfrm>
            <a:off x="469900" y="1698625"/>
            <a:ext cx="8151813" cy="3429000"/>
            <a:chOff x="275" y="1070"/>
            <a:chExt cx="5135" cy="2160"/>
          </a:xfrm>
        </p:grpSpPr>
        <p:pic>
          <p:nvPicPr>
            <p:cNvPr id="47108" name="Picture 4" descr="Fi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" y="1094"/>
              <a:ext cx="2605" cy="21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109" name="Picture 5" descr="Fi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5" y="1113"/>
              <a:ext cx="2540" cy="20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7110" name="AutoShape 6"/>
            <p:cNvSpPr>
              <a:spLocks noChangeArrowheads="1"/>
            </p:cNvSpPr>
            <p:nvPr/>
          </p:nvSpPr>
          <p:spPr bwMode="auto">
            <a:xfrm>
              <a:off x="288" y="1070"/>
              <a:ext cx="5122" cy="2160"/>
            </a:xfrm>
            <a:prstGeom prst="roundRect">
              <a:avLst>
                <a:gd name="adj" fmla="val 16667"/>
              </a:avLst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04" name="Group 36"/>
          <p:cNvGrpSpPr>
            <a:grpSpLocks/>
          </p:cNvGrpSpPr>
          <p:nvPr/>
        </p:nvGrpSpPr>
        <p:grpSpPr bwMode="auto">
          <a:xfrm>
            <a:off x="638175" y="1773238"/>
            <a:ext cx="7867650" cy="3317875"/>
            <a:chOff x="402" y="1299"/>
            <a:chExt cx="4956" cy="2090"/>
          </a:xfrm>
        </p:grpSpPr>
        <p:pic>
          <p:nvPicPr>
            <p:cNvPr id="7202" name="Picture 34" descr="PG01"/>
            <p:cNvPicPr>
              <a:picLocks noChangeAspect="1" noChangeArrowheads="1"/>
            </p:cNvPicPr>
            <p:nvPr/>
          </p:nvPicPr>
          <p:blipFill>
            <a:blip r:embed="rId3">
              <a:lum bright="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12"/>
            <a:stretch>
              <a:fillRect/>
            </a:stretch>
          </p:blipFill>
          <p:spPr bwMode="auto">
            <a:xfrm>
              <a:off x="412" y="1300"/>
              <a:ext cx="4936" cy="20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203" name="Rectangle 35"/>
            <p:cNvSpPr>
              <a:spLocks noChangeArrowheads="1"/>
            </p:cNvSpPr>
            <p:nvPr/>
          </p:nvSpPr>
          <p:spPr bwMode="auto">
            <a:xfrm>
              <a:off x="402" y="1299"/>
              <a:ext cx="4956" cy="2090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9" name="Group 7"/>
          <p:cNvGrpSpPr>
            <a:grpSpLocks/>
          </p:cNvGrpSpPr>
          <p:nvPr/>
        </p:nvGrpSpPr>
        <p:grpSpPr bwMode="auto">
          <a:xfrm>
            <a:off x="252413" y="1616075"/>
            <a:ext cx="8639175" cy="3614738"/>
            <a:chOff x="159" y="1018"/>
            <a:chExt cx="5442" cy="2277"/>
          </a:xfrm>
        </p:grpSpPr>
        <p:pic>
          <p:nvPicPr>
            <p:cNvPr id="8197" name="Picture 5" descr="PG0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" y="1029"/>
              <a:ext cx="5442" cy="22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198" name="Rectangle 6"/>
            <p:cNvSpPr>
              <a:spLocks noChangeArrowheads="1"/>
            </p:cNvSpPr>
            <p:nvPr/>
          </p:nvSpPr>
          <p:spPr bwMode="auto">
            <a:xfrm>
              <a:off x="161" y="1018"/>
              <a:ext cx="5425" cy="2277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22" name="Group 6"/>
          <p:cNvGrpSpPr>
            <a:grpSpLocks/>
          </p:cNvGrpSpPr>
          <p:nvPr/>
        </p:nvGrpSpPr>
        <p:grpSpPr bwMode="auto">
          <a:xfrm>
            <a:off x="250825" y="1449388"/>
            <a:ext cx="8677275" cy="3822700"/>
            <a:chOff x="158" y="913"/>
            <a:chExt cx="5466" cy="2408"/>
          </a:xfrm>
        </p:grpSpPr>
        <p:pic>
          <p:nvPicPr>
            <p:cNvPr id="9221" name="Picture 5" descr="PG0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" y="913"/>
              <a:ext cx="5466" cy="24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220" name="Rectangle 4"/>
            <p:cNvSpPr>
              <a:spLocks noChangeArrowheads="1"/>
            </p:cNvSpPr>
            <p:nvPr/>
          </p:nvSpPr>
          <p:spPr bwMode="auto">
            <a:xfrm>
              <a:off x="161" y="935"/>
              <a:ext cx="5425" cy="2360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7" name="Group 7"/>
          <p:cNvGrpSpPr>
            <a:grpSpLocks/>
          </p:cNvGrpSpPr>
          <p:nvPr/>
        </p:nvGrpSpPr>
        <p:grpSpPr bwMode="auto">
          <a:xfrm>
            <a:off x="1190625" y="828675"/>
            <a:ext cx="6740525" cy="5551488"/>
            <a:chOff x="750" y="522"/>
            <a:chExt cx="4246" cy="3497"/>
          </a:xfrm>
        </p:grpSpPr>
        <p:pic>
          <p:nvPicPr>
            <p:cNvPr id="10245" name="Picture 5" descr="PG0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90" t="5771" r="4379"/>
            <a:stretch>
              <a:fillRect/>
            </a:stretch>
          </p:blipFill>
          <p:spPr bwMode="auto">
            <a:xfrm>
              <a:off x="754" y="524"/>
              <a:ext cx="4215" cy="34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246" name="Rectangle 6"/>
            <p:cNvSpPr>
              <a:spLocks noChangeArrowheads="1"/>
            </p:cNvSpPr>
            <p:nvPr/>
          </p:nvSpPr>
          <p:spPr bwMode="auto">
            <a:xfrm>
              <a:off x="750" y="522"/>
              <a:ext cx="4246" cy="3497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71" name="Group 7"/>
          <p:cNvGrpSpPr>
            <a:grpSpLocks/>
          </p:cNvGrpSpPr>
          <p:nvPr/>
        </p:nvGrpSpPr>
        <p:grpSpPr bwMode="auto">
          <a:xfrm>
            <a:off x="1106488" y="488950"/>
            <a:ext cx="7485062" cy="5826125"/>
            <a:chOff x="697" y="308"/>
            <a:chExt cx="4715" cy="3670"/>
          </a:xfrm>
        </p:grpSpPr>
        <p:pic>
          <p:nvPicPr>
            <p:cNvPr id="11269" name="Picture 5" descr="PG0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03" t="5063"/>
            <a:stretch>
              <a:fillRect/>
            </a:stretch>
          </p:blipFill>
          <p:spPr bwMode="auto">
            <a:xfrm>
              <a:off x="698" y="315"/>
              <a:ext cx="4683" cy="36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270" name="Rectangle 6"/>
            <p:cNvSpPr>
              <a:spLocks noChangeArrowheads="1"/>
            </p:cNvSpPr>
            <p:nvPr/>
          </p:nvSpPr>
          <p:spPr bwMode="auto">
            <a:xfrm>
              <a:off x="697" y="308"/>
              <a:ext cx="4715" cy="3670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7 PLANEAMIENTO Y DISEÑO EN PPR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07 PLANEAMIENTO Y DISEÑO EN PPR</Template>
  <TotalTime>1</TotalTime>
  <Words>453</Words>
  <Application>Microsoft Office PowerPoint</Application>
  <PresentationFormat>Presentación en pantalla (4:3)</PresentationFormat>
  <Paragraphs>193</Paragraphs>
  <Slides>44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44</vt:i4>
      </vt:variant>
    </vt:vector>
  </HeadingPairs>
  <TitlesOfParts>
    <vt:vector size="49" baseType="lpstr">
      <vt:lpstr>Arial</vt:lpstr>
      <vt:lpstr>Verdana</vt:lpstr>
      <vt:lpstr>Arial Narrow</vt:lpstr>
      <vt:lpstr>Times New Roman</vt:lpstr>
      <vt:lpstr>07 PLANEAMIENTO Y DISEÑO EN PPR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somatoprotesis</dc:creator>
  <cp:lastModifiedBy>somatoprotesis</cp:lastModifiedBy>
  <cp:revision>1</cp:revision>
  <dcterms:created xsi:type="dcterms:W3CDTF">2015-03-17T12:09:50Z</dcterms:created>
  <dcterms:modified xsi:type="dcterms:W3CDTF">2015-03-17T12:11:14Z</dcterms:modified>
</cp:coreProperties>
</file>