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5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35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imágenes en línea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2084DB2-C1EC-47C3-9E69-2824C1E2BB6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5190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6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6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6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2E92-F4C0-4898-939C-97A981B7D148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FB539-9CBE-4106-8830-E9B83720F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0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es-ES" altLang="en-US" sz="4400"/>
              <a:t/>
            </a:r>
            <a:br>
              <a:rPr lang="es-ES" altLang="en-US" sz="4400"/>
            </a:br>
            <a:endParaRPr lang="es-ES" altLang="en-US" sz="4400"/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657600" y="838200"/>
            <a:ext cx="4800600" cy="565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Pruebas objetivas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00400" y="17526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sz="2400" b="1"/>
              <a:t>              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061855" y="2757055"/>
            <a:ext cx="6331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IMPEDANCIOMETRÍA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052888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Impedanciome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2900" r="9375" b="3816"/>
          <a:stretch>
            <a:fillRect/>
          </a:stretch>
        </p:blipFill>
        <p:spPr bwMode="auto">
          <a:xfrm>
            <a:off x="7467600" y="2895601"/>
            <a:ext cx="2801938" cy="3584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943475" y="2057401"/>
            <a:ext cx="237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2000" b="1">
                <a:latin typeface="Calibri" panose="020F0502020204030204" pitchFamily="34" charset="0"/>
              </a:rPr>
              <a:t>IMPEDANCIOMETRO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95600" y="762001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057400" y="762001"/>
            <a:ext cx="7772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s-ES_tradnl" altLang="en-US"/>
              <a:t>                                          método</a:t>
            </a:r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altLang="en-US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</a:t>
            </a:r>
            <a:r>
              <a:rPr lang="es-ES_tradnl" altLang="en-US">
                <a:solidFill>
                  <a:schemeClr val="accent2"/>
                </a:solidFill>
              </a:rPr>
              <a:t> </a:t>
            </a:r>
            <a:r>
              <a:rPr lang="es-ES_tradnl" altLang="en-US"/>
              <a:t>de medición de la función del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s-ES_tradnl" altLang="en-US"/>
              <a:t>                                                   mecanismo auditivo 	periférico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05000" y="7620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b="1"/>
              <a:t>Impedanciometría</a:t>
            </a:r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4191000" y="39197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2 Imagen" descr="Eloi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t="12500" r="986" b="44791"/>
          <a:stretch>
            <a:fillRect/>
          </a:stretch>
        </p:blipFill>
        <p:spPr bwMode="auto">
          <a:xfrm>
            <a:off x="5105400" y="1719263"/>
            <a:ext cx="456565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1"/>
          <p:cNvGrpSpPr>
            <a:grpSpLocks/>
          </p:cNvGrpSpPr>
          <p:nvPr/>
        </p:nvGrpSpPr>
        <p:grpSpPr bwMode="auto">
          <a:xfrm>
            <a:off x="1997076" y="1376364"/>
            <a:ext cx="4391025" cy="4067175"/>
            <a:chOff x="473075" y="1376363"/>
            <a:chExt cx="4391025" cy="4067174"/>
          </a:xfrm>
        </p:grpSpPr>
        <p:sp>
          <p:nvSpPr>
            <p:cNvPr id="7172" name="Rectangle 22"/>
            <p:cNvSpPr>
              <a:spLocks noChangeArrowheads="1"/>
            </p:cNvSpPr>
            <p:nvPr/>
          </p:nvSpPr>
          <p:spPr bwMode="auto">
            <a:xfrm>
              <a:off x="2609850" y="3529013"/>
              <a:ext cx="73025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7173" name="Rectangle 19"/>
            <p:cNvSpPr>
              <a:spLocks noChangeArrowheads="1"/>
            </p:cNvSpPr>
            <p:nvPr/>
          </p:nvSpPr>
          <p:spPr bwMode="auto">
            <a:xfrm>
              <a:off x="2606675" y="3529013"/>
              <a:ext cx="22098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7174" name="Rectangle 23"/>
            <p:cNvSpPr>
              <a:spLocks noChangeArrowheads="1"/>
            </p:cNvSpPr>
            <p:nvPr/>
          </p:nvSpPr>
          <p:spPr bwMode="auto">
            <a:xfrm>
              <a:off x="2606675" y="2303463"/>
              <a:ext cx="73025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7175" name="Text Box 4"/>
            <p:cNvSpPr txBox="1">
              <a:spLocks noChangeArrowheads="1"/>
            </p:cNvSpPr>
            <p:nvPr/>
          </p:nvSpPr>
          <p:spPr bwMode="auto">
            <a:xfrm>
              <a:off x="2112963" y="1376363"/>
              <a:ext cx="1044575" cy="925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n-US"/>
                <a:t>Probe</a:t>
              </a:r>
            </a:p>
            <a:p>
              <a:pPr algn="ctr"/>
              <a:r>
                <a:rPr lang="es-ES" altLang="en-US"/>
                <a:t>System</a:t>
              </a:r>
            </a:p>
            <a:p>
              <a:pPr algn="ctr"/>
              <a:r>
                <a:rPr lang="es-ES" altLang="en-US"/>
                <a:t>(Bocina)</a:t>
              </a:r>
            </a:p>
          </p:txBody>
        </p:sp>
        <p:sp>
          <p:nvSpPr>
            <p:cNvPr id="7176" name="Text Box 5"/>
            <p:cNvSpPr txBox="1">
              <a:spLocks noChangeArrowheads="1"/>
            </p:cNvSpPr>
            <p:nvPr/>
          </p:nvSpPr>
          <p:spPr bwMode="auto">
            <a:xfrm>
              <a:off x="1958975" y="4518025"/>
              <a:ext cx="1349375" cy="925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n-US"/>
                <a:t>Sistema</a:t>
              </a:r>
            </a:p>
            <a:p>
              <a:pPr algn="ctr"/>
              <a:r>
                <a:rPr lang="es-ES" altLang="en-US"/>
                <a:t>Análisis</a:t>
              </a:r>
            </a:p>
            <a:p>
              <a:pPr algn="ctr"/>
              <a:r>
                <a:rPr lang="es-ES" altLang="en-US"/>
                <a:t>(Micrófono)</a:t>
              </a:r>
            </a:p>
          </p:txBody>
        </p:sp>
        <p:sp>
          <p:nvSpPr>
            <p:cNvPr id="7177" name="Text Box 6"/>
            <p:cNvSpPr txBox="1">
              <a:spLocks noChangeArrowheads="1"/>
            </p:cNvSpPr>
            <p:nvPr/>
          </p:nvSpPr>
          <p:spPr bwMode="auto">
            <a:xfrm>
              <a:off x="473075" y="3092450"/>
              <a:ext cx="1235075" cy="650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n-US"/>
                <a:t>Bomba de</a:t>
              </a:r>
            </a:p>
            <a:p>
              <a:pPr algn="ctr"/>
              <a:r>
                <a:rPr lang="es-ES" altLang="en-US"/>
                <a:t>Aire</a:t>
              </a:r>
            </a:p>
          </p:txBody>
        </p:sp>
        <p:sp>
          <p:nvSpPr>
            <p:cNvPr id="7178" name="Rectangle 20"/>
            <p:cNvSpPr>
              <a:spLocks noChangeArrowheads="1"/>
            </p:cNvSpPr>
            <p:nvPr/>
          </p:nvSpPr>
          <p:spPr bwMode="auto">
            <a:xfrm>
              <a:off x="2606675" y="3217863"/>
              <a:ext cx="22098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7179" name="Rectangle 21"/>
            <p:cNvSpPr>
              <a:spLocks noChangeArrowheads="1"/>
            </p:cNvSpPr>
            <p:nvPr/>
          </p:nvSpPr>
          <p:spPr bwMode="auto">
            <a:xfrm>
              <a:off x="1716088" y="3370263"/>
              <a:ext cx="3082925" cy="73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7180" name="AutoShape 24"/>
            <p:cNvSpPr>
              <a:spLocks noChangeArrowheads="1"/>
            </p:cNvSpPr>
            <p:nvPr/>
          </p:nvSpPr>
          <p:spPr bwMode="auto">
            <a:xfrm rot="5400000">
              <a:off x="4330700" y="3141663"/>
              <a:ext cx="533400" cy="533400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2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95600" y="1066801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733800" y="533400"/>
            <a:ext cx="4664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n-US" sz="2800" b="1">
                <a:solidFill>
                  <a:schemeClr val="tx2"/>
                </a:solidFill>
              </a:rPr>
              <a:t>Pruebas de impedanciometría</a:t>
            </a:r>
            <a:endParaRPr lang="es-ES" altLang="en-US" sz="2800" b="1">
              <a:solidFill>
                <a:schemeClr val="tx2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819400" y="1981201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1"/>
            <a:ext cx="8229600" cy="4411663"/>
          </a:xfrm>
          <a:noFill/>
          <a:ln/>
        </p:spPr>
        <p:txBody>
          <a:bodyPr/>
          <a:lstStyle/>
          <a:p>
            <a:pPr lvl="1"/>
            <a:r>
              <a:rPr lang="es-ES_tradnl" altLang="en-US"/>
              <a:t>Timpanometría</a:t>
            </a:r>
          </a:p>
          <a:p>
            <a:pPr lvl="1"/>
            <a:r>
              <a:rPr lang="es-ES_tradnl" altLang="en-US"/>
              <a:t>Estudio del reflejo acústico</a:t>
            </a:r>
          </a:p>
          <a:p>
            <a:pPr lvl="2"/>
            <a:r>
              <a:rPr lang="es-ES_tradnl" altLang="en-US"/>
              <a:t>Morfología del reflejo </a:t>
            </a:r>
          </a:p>
          <a:p>
            <a:pPr lvl="2"/>
            <a:r>
              <a:rPr lang="es-ES_tradnl" altLang="en-US"/>
              <a:t>Umbral del reflejo (test de Metz)</a:t>
            </a:r>
          </a:p>
          <a:p>
            <a:pPr lvl="2"/>
            <a:r>
              <a:rPr lang="es-ES_tradnl" altLang="en-US"/>
              <a:t>Fatiga del reflejo (test de Anderson)</a:t>
            </a:r>
          </a:p>
          <a:p>
            <a:pPr lvl="2"/>
            <a:r>
              <a:rPr lang="es-ES_tradnl" altLang="en-US"/>
              <a:t>Latencia del reflejo </a:t>
            </a:r>
          </a:p>
          <a:p>
            <a:pPr lvl="1"/>
            <a:r>
              <a:rPr lang="es-ES_tradnl" altLang="en-US"/>
              <a:t>Pruebas de función tubárica</a:t>
            </a:r>
            <a:endParaRPr lang="es-ES" altLang="en-US"/>
          </a:p>
          <a:p>
            <a:endParaRPr lang="es-ES" altLang="ko-KR" sz="34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834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267200" y="612776"/>
            <a:ext cx="2157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ko-KR" sz="2400" b="1">
                <a:solidFill>
                  <a:schemeClr val="tx2"/>
                </a:solidFill>
                <a:ea typeface="굴림" charset="-127"/>
              </a:rPr>
              <a:t>Timpanometría</a:t>
            </a:r>
            <a:endParaRPr lang="es-ES" altLang="en-US" sz="2400" b="1">
              <a:solidFill>
                <a:schemeClr val="tx2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90800" y="2209800"/>
            <a:ext cx="72390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s-ES_tradnl" altLang="en-US"/>
              <a:t>Se miden los cambios en el flujo de energía acústica en la membrana timpánica, tras cambios de </a:t>
            </a:r>
            <a:r>
              <a:rPr lang="es-ES_tradnl" altLang="en-US" sz="2000"/>
              <a:t>presión</a:t>
            </a:r>
            <a:r>
              <a:rPr lang="es-ES_tradnl" altLang="en-US"/>
              <a:t> en el conducto auditivo externo</a:t>
            </a:r>
          </a:p>
          <a:p>
            <a:pPr lvl="1"/>
            <a:endParaRPr lang="es-ES_tradnl" altLang="en-US"/>
          </a:p>
          <a:p>
            <a:pPr lvl="1"/>
            <a:r>
              <a:rPr lang="es-ES_tradnl" altLang="en-US"/>
              <a:t>Su representación gráfica es el </a:t>
            </a:r>
            <a:r>
              <a:rPr lang="es-ES_tradnl" altLang="en-US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timpanograma</a:t>
            </a:r>
          </a:p>
          <a:p>
            <a:pPr>
              <a:spcBef>
                <a:spcPct val="50000"/>
              </a:spcBef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4127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timpanograma 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39981"/>
            <a:ext cx="6096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724400" y="526473"/>
            <a:ext cx="286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TIMPANOGRAMA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ko-KR" sz="2800">
                <a:ea typeface="굴림" charset="-127"/>
              </a:rPr>
              <a:t>Tipos de timpanogramas</a:t>
            </a:r>
            <a:endParaRPr lang="es-ES" altLang="en-US" sz="2800">
              <a:ea typeface="굴림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0725" y="1700213"/>
            <a:ext cx="4038600" cy="4411662"/>
          </a:xfrm>
        </p:spPr>
        <p:txBody>
          <a:bodyPr/>
          <a:lstStyle/>
          <a:p>
            <a:endParaRPr lang="es-ES" altLang="ko-KR" sz="3300">
              <a:ea typeface="굴림" charset="-127"/>
            </a:endParaRPr>
          </a:p>
          <a:p>
            <a:r>
              <a:rPr lang="es-ES" altLang="ko-KR" sz="3300">
                <a:ea typeface="굴림" charset="-127"/>
              </a:rPr>
              <a:t>Tipo A </a:t>
            </a:r>
            <a:r>
              <a:rPr lang="es-ES" altLang="ko-KR" sz="3300">
                <a:solidFill>
                  <a:srgbClr val="3333FF"/>
                </a:solidFill>
                <a:ea typeface="굴림" charset="-127"/>
              </a:rPr>
              <a:t>(azul)</a:t>
            </a:r>
            <a:endParaRPr lang="es-ES" altLang="ko-KR" sz="3300">
              <a:ea typeface="굴림" charset="-127"/>
            </a:endParaRPr>
          </a:p>
          <a:p>
            <a:r>
              <a:rPr lang="es-ES" altLang="ko-KR" sz="3300">
                <a:ea typeface="굴림" charset="-127"/>
              </a:rPr>
              <a:t>Tipo As </a:t>
            </a:r>
            <a:r>
              <a:rPr lang="es-ES" altLang="ko-KR" sz="3300">
                <a:solidFill>
                  <a:srgbClr val="FF0000"/>
                </a:solidFill>
                <a:ea typeface="굴림" charset="-127"/>
              </a:rPr>
              <a:t>(rojo)</a:t>
            </a:r>
            <a:endParaRPr lang="es-ES" altLang="ko-KR" sz="3300">
              <a:ea typeface="굴림" charset="-127"/>
            </a:endParaRPr>
          </a:p>
          <a:p>
            <a:r>
              <a:rPr lang="es-ES" altLang="ko-KR" sz="3300">
                <a:ea typeface="굴림" charset="-127"/>
              </a:rPr>
              <a:t>Tipo Ad </a:t>
            </a:r>
            <a:r>
              <a:rPr lang="es-ES" altLang="ko-KR" sz="3300">
                <a:solidFill>
                  <a:srgbClr val="33CC33"/>
                </a:solidFill>
                <a:ea typeface="굴림" charset="-127"/>
              </a:rPr>
              <a:t>(verde)</a:t>
            </a:r>
            <a:endParaRPr lang="es-ES" altLang="ko-KR" sz="3300">
              <a:ea typeface="굴림" charset="-127"/>
            </a:endParaRPr>
          </a:p>
          <a:p>
            <a:r>
              <a:rPr lang="es-ES" altLang="ko-KR" sz="3300">
                <a:ea typeface="굴림" charset="-127"/>
              </a:rPr>
              <a:t>Tipo B (negro)</a:t>
            </a:r>
          </a:p>
          <a:p>
            <a:r>
              <a:rPr lang="es-ES" altLang="ko-KR" sz="3300">
                <a:ea typeface="굴림" charset="-127"/>
              </a:rPr>
              <a:t>Tipo C </a:t>
            </a:r>
            <a:r>
              <a:rPr lang="es-ES" altLang="ko-KR" sz="3300">
                <a:solidFill>
                  <a:srgbClr val="FFFF00"/>
                </a:solidFill>
                <a:ea typeface="굴림" charset="-127"/>
              </a:rPr>
              <a:t>(amarillo)</a:t>
            </a:r>
            <a:endParaRPr lang="es-ES" altLang="ko-KR" sz="3300">
              <a:ea typeface="굴림" charset="-127"/>
            </a:endParaRPr>
          </a:p>
          <a:p>
            <a:endParaRPr lang="es-ES" alt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096000" y="3141664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6096000" y="5157788"/>
            <a:ext cx="4103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735638" y="5229225"/>
            <a:ext cx="4932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en-US" sz="1600" b="1"/>
              <a:t>-600        -400        -200        0        200          daPa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8472488" y="2852738"/>
            <a:ext cx="0" cy="230505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7751764" y="3789364"/>
            <a:ext cx="720725" cy="136842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8472489" y="3789364"/>
            <a:ext cx="719137" cy="136842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7535864" y="4581526"/>
            <a:ext cx="936625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8472488" y="4581526"/>
            <a:ext cx="863600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7751764" y="2924176"/>
            <a:ext cx="720725" cy="22336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8472489" y="2924176"/>
            <a:ext cx="719137" cy="22336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 flipV="1">
            <a:off x="7104063" y="4437063"/>
            <a:ext cx="2449512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 flipV="1">
            <a:off x="6743700" y="4508500"/>
            <a:ext cx="2736850" cy="6492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6096000" y="4508500"/>
            <a:ext cx="647700" cy="6492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591176" y="306228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en-US" b="1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8839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281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727576" y="544514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000" b="1"/>
              <a:t>Tipo A</a:t>
            </a:r>
            <a:endParaRPr lang="en-US" altLang="en-US" sz="2000" b="1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724400" y="1371601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000" b="1"/>
              <a:t>Tipo A</a:t>
            </a:r>
            <a:r>
              <a:rPr lang="es-ES" altLang="en-US" sz="2000" b="1" baseline="-25000"/>
              <a:t>D</a:t>
            </a:r>
            <a:endParaRPr lang="en-US" altLang="en-US" sz="2000" b="1" baseline="-25000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724401" y="2122489"/>
            <a:ext cx="1084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000" b="1"/>
              <a:t>Tipo A</a:t>
            </a:r>
            <a:r>
              <a:rPr lang="es-ES" altLang="en-US" sz="2000" b="1" baseline="-25000"/>
              <a:t>S</a:t>
            </a:r>
            <a:endParaRPr lang="en-US" altLang="en-US" sz="2000" b="1" baseline="-25000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4724401" y="3113089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000" b="1"/>
              <a:t>Tipo B</a:t>
            </a:r>
            <a:endParaRPr lang="en-US" altLang="en-US" sz="2000" b="1"/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724401" y="3937001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000" b="1"/>
              <a:t>Tipo C</a:t>
            </a:r>
            <a:endParaRPr lang="en-US" altLang="en-US" sz="2000" b="1"/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4724401" y="4789489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000" b="1"/>
              <a:t>Tipo D</a:t>
            </a:r>
            <a:endParaRPr lang="en-US" altLang="en-US" sz="2000" b="1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4735514" y="5699126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2000" b="1"/>
              <a:t>Tipo E</a:t>
            </a:r>
            <a:endParaRPr lang="en-US" altLang="en-US" sz="2000" b="1"/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6210300" y="466726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/>
              <a:t>Normal</a:t>
            </a:r>
            <a:endParaRPr lang="en-US" altLang="en-US"/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6210300" y="1157288"/>
            <a:ext cx="253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/>
              <a:t>Discontinuidad osicular</a:t>
            </a:r>
          </a:p>
          <a:p>
            <a:r>
              <a:rPr lang="es-ES" altLang="en-US"/>
              <a:t>Flacidez M.T.</a:t>
            </a:r>
            <a:endParaRPr lang="en-US" altLang="en-US"/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6229350" y="2073275"/>
            <a:ext cx="320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/>
              <a:t>Otosclerosis</a:t>
            </a:r>
          </a:p>
          <a:p>
            <a:r>
              <a:rPr lang="es-ES" altLang="en-US"/>
              <a:t>Engrosamiento o cicatriz M.T.</a:t>
            </a:r>
            <a:endParaRPr lang="en-US" altLang="en-US"/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6226175" y="3078163"/>
            <a:ext cx="330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/>
              <a:t>Otitis media serosa o adhesiva</a:t>
            </a:r>
            <a:endParaRPr lang="en-US" altLang="en-US"/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6226175" y="3887788"/>
            <a:ext cx="294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/>
              <a:t>Pobre función T. Eustaquio</a:t>
            </a:r>
            <a:endParaRPr lang="en-US" altLang="en-US"/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6264276" y="4572000"/>
            <a:ext cx="44037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/>
              <a:t>Normal o Perforación cicatrizada, Fijación ósea después de discontinuidad, Flacidez M.T.</a:t>
            </a:r>
            <a:endParaRPr lang="en-US" altLang="en-US"/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6229350" y="5751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6227764" y="5751514"/>
            <a:ext cx="44402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/>
              <a:t>Discontinuidad osicular o restauración osicular 1 a 2 años después de estapediectomía.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4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198</Words>
  <Application>Microsoft Office PowerPoint</Application>
  <PresentationFormat>Panorámica</PresentationFormat>
  <Paragraphs>54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굴림</vt:lpstr>
      <vt:lpstr>Wingdings</vt:lpstr>
      <vt:lpstr>Tema de Office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timpanogramas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Usuario de Windows</dc:creator>
  <cp:lastModifiedBy>Usuario de Windows</cp:lastModifiedBy>
  <cp:revision>1</cp:revision>
  <dcterms:created xsi:type="dcterms:W3CDTF">2020-04-19T13:57:19Z</dcterms:created>
  <dcterms:modified xsi:type="dcterms:W3CDTF">2020-04-19T13:59:19Z</dcterms:modified>
</cp:coreProperties>
</file>