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12" r:id="rId3"/>
    <p:sldId id="313" r:id="rId4"/>
    <p:sldId id="314" r:id="rId5"/>
    <p:sldId id="315" r:id="rId6"/>
    <p:sldId id="316" r:id="rId7"/>
    <p:sldId id="317" r:id="rId8"/>
    <p:sldId id="333" r:id="rId9"/>
    <p:sldId id="277" r:id="rId10"/>
    <p:sldId id="318" r:id="rId11"/>
    <p:sldId id="330" r:id="rId12"/>
    <p:sldId id="334" r:id="rId13"/>
    <p:sldId id="340" r:id="rId14"/>
    <p:sldId id="332" r:id="rId15"/>
    <p:sldId id="346" r:id="rId16"/>
    <p:sldId id="347" r:id="rId17"/>
    <p:sldId id="319" r:id="rId18"/>
    <p:sldId id="326" r:id="rId19"/>
    <p:sldId id="327" r:id="rId20"/>
    <p:sldId id="328" r:id="rId21"/>
    <p:sldId id="335" r:id="rId22"/>
    <p:sldId id="336" r:id="rId23"/>
    <p:sldId id="320" r:id="rId24"/>
    <p:sldId id="337" r:id="rId25"/>
    <p:sldId id="339" r:id="rId26"/>
    <p:sldId id="341" r:id="rId27"/>
    <p:sldId id="338" r:id="rId28"/>
    <p:sldId id="348" r:id="rId29"/>
    <p:sldId id="323" r:id="rId30"/>
    <p:sldId id="283" r:id="rId31"/>
    <p:sldId id="285" r:id="rId32"/>
    <p:sldId id="342" r:id="rId33"/>
    <p:sldId id="343" r:id="rId34"/>
    <p:sldId id="275" r:id="rId35"/>
    <p:sldId id="288" r:id="rId36"/>
    <p:sldId id="282" r:id="rId37"/>
    <p:sldId id="324" r:id="rId38"/>
    <p:sldId id="290" r:id="rId39"/>
    <p:sldId id="292" r:id="rId40"/>
    <p:sldId id="344" r:id="rId41"/>
    <p:sldId id="281" r:id="rId42"/>
    <p:sldId id="293" r:id="rId43"/>
    <p:sldId id="294" r:id="rId44"/>
    <p:sldId id="303" r:id="rId45"/>
    <p:sldId id="304" r:id="rId46"/>
    <p:sldId id="310" r:id="rId47"/>
    <p:sldId id="305" r:id="rId48"/>
    <p:sldId id="311" r:id="rId49"/>
    <p:sldId id="345" r:id="rId50"/>
    <p:sldId id="325" r:id="rId5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3EC"/>
    <a:srgbClr val="FF3300"/>
    <a:srgbClr val="FFCC00"/>
    <a:srgbClr val="FFFF00"/>
    <a:srgbClr val="7094F8"/>
    <a:srgbClr val="66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554" autoAdjust="0"/>
  </p:normalViewPr>
  <p:slideViewPr>
    <p:cSldViewPr>
      <p:cViewPr varScale="1">
        <p:scale>
          <a:sx n="66" d="100"/>
          <a:sy n="66" d="100"/>
        </p:scale>
        <p:origin x="16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87AFE-1C0D-4A7F-AC5F-05718D111F57}" type="datetimeFigureOut">
              <a:rPr lang="es-ES" smtClean="0"/>
              <a:pPr/>
              <a:t>21/04/2021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824DC-719F-4B02-8A44-E64A4F4CF4B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7110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Revise</a:t>
            </a:r>
            <a:r>
              <a:rPr lang="es-ES" baseline="0" dirty="0" smtClean="0"/>
              <a:t> la presentación inicialmente. Luego abra el entorno virtual donde es profesor y vaya viendo los elementos que se tratan en este documento.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824DC-719F-4B02-8A44-E64A4F4CF4BE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315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824DC-719F-4B02-8A44-E64A4F4CF4BE}" type="slidenum">
              <a:rPr lang="es-ES" smtClean="0"/>
              <a:pPr/>
              <a:t>46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824DC-719F-4B02-8A44-E64A4F4CF4BE}" type="slidenum">
              <a:rPr lang="es-ES" smtClean="0"/>
              <a:pPr/>
              <a:t>48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824DC-719F-4B02-8A44-E64A4F4CF4BE}" type="slidenum">
              <a:rPr lang="es-ES" smtClean="0"/>
              <a:pPr/>
              <a:t>49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2671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36E3F-8884-4CAC-8B1D-AB396F740C6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2741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230E6-E121-4FC5-80B9-291C6E71CF7A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4793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824DC-719F-4B02-8A44-E64A4F4CF4BE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258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11DEB-83DA-4DC5-BA17-A5149BD3C88E}" type="slidenum">
              <a:rPr lang="es-MX" smtClean="0"/>
              <a:pPr/>
              <a:t>10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11DEB-83DA-4DC5-BA17-A5149BD3C88E}" type="slidenum">
              <a:rPr lang="es-MX" smtClean="0"/>
              <a:pPr/>
              <a:t>17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11DEB-83DA-4DC5-BA17-A5149BD3C88E}" type="slidenum">
              <a:rPr lang="es-MX" smtClean="0"/>
              <a:pPr/>
              <a:t>23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11DEB-83DA-4DC5-BA17-A5149BD3C88E}" type="slidenum">
              <a:rPr lang="es-MX" smtClean="0"/>
              <a:pPr/>
              <a:t>29</a:t>
            </a:fld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36E3F-8884-4CAC-8B1D-AB396F740C60}" type="slidenum">
              <a:rPr lang="es-ES" smtClean="0"/>
              <a:pPr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33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C62C-33C1-4DC1-8BA5-B93B574BAC94}" type="datetimeFigureOut">
              <a:rPr lang="es-ES" smtClean="0"/>
              <a:pPr/>
              <a:t>21/04/2021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6922-0341-4385-887C-34A0C1D269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C62C-33C1-4DC1-8BA5-B93B574BAC94}" type="datetimeFigureOut">
              <a:rPr lang="es-ES" smtClean="0"/>
              <a:pPr/>
              <a:t>21/04/2021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6922-0341-4385-887C-34A0C1D269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C62C-33C1-4DC1-8BA5-B93B574BAC94}" type="datetimeFigureOut">
              <a:rPr lang="es-ES" smtClean="0"/>
              <a:pPr/>
              <a:t>21/04/2021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6922-0341-4385-887C-34A0C1D269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C62C-33C1-4DC1-8BA5-B93B574BAC94}" type="datetimeFigureOut">
              <a:rPr lang="es-ES" smtClean="0"/>
              <a:pPr/>
              <a:t>21/04/2021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6922-0341-4385-887C-34A0C1D269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C62C-33C1-4DC1-8BA5-B93B574BAC94}" type="datetimeFigureOut">
              <a:rPr lang="es-ES" smtClean="0"/>
              <a:pPr/>
              <a:t>21/04/2021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6922-0341-4385-887C-34A0C1D269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C62C-33C1-4DC1-8BA5-B93B574BAC94}" type="datetimeFigureOut">
              <a:rPr lang="es-ES" smtClean="0"/>
              <a:pPr/>
              <a:t>21/04/2021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6922-0341-4385-887C-34A0C1D269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C62C-33C1-4DC1-8BA5-B93B574BAC94}" type="datetimeFigureOut">
              <a:rPr lang="es-ES" smtClean="0"/>
              <a:pPr/>
              <a:t>21/04/2021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6922-0341-4385-887C-34A0C1D269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C62C-33C1-4DC1-8BA5-B93B574BAC94}" type="datetimeFigureOut">
              <a:rPr lang="es-ES" smtClean="0"/>
              <a:pPr/>
              <a:t>21/04/2021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6922-0341-4385-887C-34A0C1D269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C62C-33C1-4DC1-8BA5-B93B574BAC94}" type="datetimeFigureOut">
              <a:rPr lang="es-ES" smtClean="0"/>
              <a:pPr/>
              <a:t>21/04/2021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6922-0341-4385-887C-34A0C1D269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C62C-33C1-4DC1-8BA5-B93B574BAC94}" type="datetimeFigureOut">
              <a:rPr lang="es-ES" smtClean="0"/>
              <a:pPr/>
              <a:t>21/04/2021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6922-0341-4385-887C-34A0C1D269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C62C-33C1-4DC1-8BA5-B93B574BAC94}" type="datetimeFigureOut">
              <a:rPr lang="es-ES" smtClean="0"/>
              <a:pPr/>
              <a:t>21/04/2021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6922-0341-4385-887C-34A0C1D269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AC62C-33C1-4DC1-8BA5-B93B574BAC94}" type="datetimeFigureOut">
              <a:rPr lang="es-ES" smtClean="0"/>
              <a:pPr/>
              <a:t>21/04/2021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D6922-0341-4385-887C-34A0C1D269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8686800" cy="1066800"/>
          </a:xfrm>
        </p:spPr>
        <p:txBody>
          <a:bodyPr>
            <a:noAutofit/>
          </a:bodyPr>
          <a:lstStyle/>
          <a:p>
            <a:r>
              <a:rPr lang="es-ES_tradnl" sz="2400" dirty="0"/>
              <a:t>Unidad didáctica 3. La comunicación e interacción. Aprendizaje colaborativo. Rol del tutor</a:t>
            </a:r>
            <a:r>
              <a:rPr lang="es-ES_tradnl" sz="2400" dirty="0" smtClean="0"/>
              <a:t>.</a:t>
            </a:r>
            <a:r>
              <a:rPr lang="es-ES" sz="2400" dirty="0" smtClean="0"/>
              <a:t> 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4000" dirty="0" smtClean="0"/>
              <a:t>Las actividades en Moodle</a:t>
            </a:r>
            <a:br>
              <a:rPr lang="es-ES" sz="4000" dirty="0" smtClean="0"/>
            </a:br>
            <a:r>
              <a:rPr lang="es-ES" sz="4000" dirty="0"/>
              <a:t/>
            </a:r>
            <a:br>
              <a:rPr lang="es-ES" sz="4000" dirty="0"/>
            </a:br>
            <a:endParaRPr lang="es-E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638800"/>
            <a:ext cx="6400800" cy="1371600"/>
          </a:xfrm>
        </p:spPr>
        <p:txBody>
          <a:bodyPr>
            <a:normAutofit/>
          </a:bodyPr>
          <a:lstStyle/>
          <a:p>
            <a:r>
              <a:rPr lang="es-ES" sz="2000" dirty="0" smtClean="0"/>
              <a:t>Dr. C. Grisel Zacca González</a:t>
            </a:r>
          </a:p>
          <a:p>
            <a:r>
              <a:rPr lang="es-US" sz="2000" dirty="0" smtClean="0"/>
              <a:t>Lic. Taimara Ramirez Acosta</a:t>
            </a:r>
            <a:endParaRPr lang="es-ES" sz="2000" dirty="0"/>
          </a:p>
        </p:txBody>
      </p:sp>
      <p:sp>
        <p:nvSpPr>
          <p:cNvPr id="4" name="Título 3"/>
          <p:cNvSpPr txBox="1">
            <a:spLocks/>
          </p:cNvSpPr>
          <p:nvPr/>
        </p:nvSpPr>
        <p:spPr>
          <a:xfrm>
            <a:off x="-1143000" y="1905000"/>
            <a:ext cx="11449050" cy="336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small" spc="0" normalizeH="0" baseline="0" noProof="0" dirty="0" smtClean="0">
                <a:ln>
                  <a:noFill/>
                </a:ln>
                <a:solidFill>
                  <a:srgbClr val="53A91B"/>
                </a:solidFill>
                <a:effectLst/>
                <a:uLnTx/>
                <a:uFillTx/>
              </a:rPr>
              <a:t>Entrenamiento Diseño y montaje de Entornos Virtuales de Enseñanza Aprendizaje</a:t>
            </a:r>
            <a:endParaRPr kumimoji="0" lang="es-MX" sz="2000" b="1" i="0" u="none" strike="noStrike" kern="0" cap="small" spc="0" normalizeH="0" baseline="0" noProof="0" dirty="0">
              <a:ln>
                <a:noFill/>
              </a:ln>
              <a:solidFill>
                <a:srgbClr val="53A91B"/>
              </a:solidFill>
              <a:effectLst/>
              <a:uLnTx/>
              <a:uFillTx/>
            </a:endParaRPr>
          </a:p>
        </p:txBody>
      </p:sp>
      <p:pic>
        <p:nvPicPr>
          <p:cNvPr id="5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81000"/>
            <a:ext cx="6912768" cy="1360492"/>
          </a:xfrm>
          <a:prstGeom prst="rect">
            <a:avLst/>
          </a:prstGeom>
        </p:spPr>
      </p:pic>
      <p:pic>
        <p:nvPicPr>
          <p:cNvPr id="6" name="5 Imagen" descr="logoinfom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5791200"/>
            <a:ext cx="1619250" cy="438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200" y="4572000"/>
            <a:ext cx="5049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i="1" dirty="0" smtClean="0">
                <a:solidFill>
                  <a:srgbClr val="FF0000"/>
                </a:solidFill>
                <a:latin typeface="Bookman Old Style" pitchFamily="18" charset="0"/>
              </a:rPr>
              <a:t>Lea las notas de las diapositivas</a:t>
            </a:r>
            <a:endParaRPr lang="es-ES" sz="2400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57200" y="838200"/>
            <a:ext cx="5413664" cy="1143000"/>
          </a:xfrm>
        </p:spPr>
        <p:txBody>
          <a:bodyPr/>
          <a:lstStyle/>
          <a:p>
            <a:r>
              <a:rPr lang="es-ES" b="1" dirty="0" smtClean="0"/>
              <a:t>Actividad Tarea</a:t>
            </a:r>
            <a:endParaRPr lang="es-E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905000"/>
            <a:ext cx="4919663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0"/>
            <a:ext cx="1831643" cy="20351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2222480"/>
            <a:ext cx="3810000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400" dirty="0" smtClean="0"/>
              <a:t>Permiten a los estudiantes el enviar sus trabajos a los profesores para que se los califiquen. El trabajo puede ser texto escrito en-línea o archivos subidos de cualquier tipo que el dispositivo del profesor pueda leer.</a:t>
            </a:r>
            <a:endParaRPr lang="es-ES" sz="24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09600" y="5744877"/>
            <a:ext cx="7518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Estudiante: envía una tarea  mediante uno o más ficheros o realiza una respuesta online.</a:t>
            </a:r>
            <a:endParaRPr kumimoji="0" lang="es-ES" alt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Profesor: califica y da retroalimentación al estudiante.  </a:t>
            </a:r>
            <a:endParaRPr kumimoji="0" lang="es-ES" alt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¿Para </a:t>
            </a:r>
            <a:r>
              <a:rPr lang="es-ES" b="1" dirty="0"/>
              <a:t>qué usar una Tarea de texto en </a:t>
            </a:r>
            <a:r>
              <a:rPr lang="es-ES" b="1" dirty="0" smtClean="0"/>
              <a:t>línea?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Reflexionar </a:t>
            </a:r>
            <a:r>
              <a:rPr lang="es-ES" dirty="0"/>
              <a:t>sobre un tema en mayor profundidad y a nivel personal. </a:t>
            </a:r>
            <a:r>
              <a:rPr lang="es-ES" dirty="0" smtClean="0"/>
              <a:t>Afianza lo aprendido.</a:t>
            </a:r>
          </a:p>
          <a:p>
            <a:r>
              <a:rPr lang="es-ES" dirty="0" smtClean="0"/>
              <a:t>Crear </a:t>
            </a:r>
            <a:r>
              <a:rPr lang="es-ES" dirty="0"/>
              <a:t>un canal más de comunicación entre el profesor y sus alumnos</a:t>
            </a:r>
            <a:r>
              <a:rPr lang="es-ES" dirty="0" smtClean="0"/>
              <a:t>.</a:t>
            </a:r>
          </a:p>
          <a:p>
            <a:r>
              <a:rPr lang="es-ES" dirty="0" smtClean="0"/>
              <a:t>Puede </a:t>
            </a:r>
            <a:r>
              <a:rPr lang="es-ES" dirty="0"/>
              <a:t>ser efectivo antes, durante y después de explicar un tópico o unidad. </a:t>
            </a:r>
            <a:r>
              <a:rPr lang="es-ES" dirty="0" smtClean="0"/>
              <a:t>Antes </a:t>
            </a:r>
            <a:r>
              <a:rPr lang="es-ES" dirty="0"/>
              <a:t>de la clase, podemos pedir a los alumnos que digan lo que ya conocen sobre el tema. Durante la misma, </a:t>
            </a:r>
            <a:r>
              <a:rPr lang="es-ES" dirty="0" smtClean="0"/>
              <a:t>pueden resumir lo </a:t>
            </a:r>
            <a:r>
              <a:rPr lang="es-ES" dirty="0"/>
              <a:t>que están aprendiendo. Cuando </a:t>
            </a:r>
            <a:r>
              <a:rPr lang="es-ES" dirty="0" smtClean="0"/>
              <a:t>terminen </a:t>
            </a:r>
            <a:r>
              <a:rPr lang="es-ES" dirty="0"/>
              <a:t>la lección, es conveniente que expliquen lo que han </a:t>
            </a:r>
            <a:r>
              <a:rPr lang="es-ES" dirty="0" smtClean="0"/>
              <a:t>entendido.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005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s-ES" sz="4000" dirty="0" smtClean="0"/>
              <a:t>¿Qué configurar?</a:t>
            </a:r>
            <a:endParaRPr lang="es-E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s-ES" sz="2300" b="1" dirty="0" smtClean="0">
                <a:solidFill>
                  <a:schemeClr val="tx2">
                    <a:lumMod val="75000"/>
                  </a:schemeClr>
                </a:solidFill>
              </a:rPr>
              <a:t>Tipos de tarea:</a:t>
            </a:r>
          </a:p>
          <a:p>
            <a:pPr lvl="1"/>
            <a:r>
              <a:rPr lang="es-ES" sz="2300" dirty="0" smtClean="0"/>
              <a:t>Archivos enviados: los estudiantes suben un o varios archivos.  Puede definir el número máximo de archivos subidos. Esta es la opción que más se utiliza.</a:t>
            </a:r>
          </a:p>
          <a:p>
            <a:pPr lvl="1"/>
            <a:r>
              <a:rPr lang="es-ES" sz="2300" dirty="0" smtClean="0"/>
              <a:t>Texto en línea: los estudiantes escriben la respuesta directamente en el editor de textos. Puede incluir un límite de palabras para la respuesta.</a:t>
            </a:r>
          </a:p>
          <a:p>
            <a:pPr lvl="1">
              <a:buNone/>
            </a:pPr>
            <a:r>
              <a:rPr lang="es-ES" sz="2300" dirty="0" smtClean="0"/>
              <a:t>Se puede crear una tarea en la que el estudiante NO envía la respuesta. Tiene el propósito de asignar una calificación al estudiante. Por ejemplo, a una actividad presencial o la colaboración en una Wiki.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5562600"/>
            <a:ext cx="739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s-ES" sz="2000" dirty="0" smtClean="0">
                <a:solidFill>
                  <a:prstClr val="black"/>
                </a:solidFill>
              </a:rPr>
              <a:t>Puede definir el tamaño máximo y el formato del archivo.</a:t>
            </a:r>
          </a:p>
          <a:p>
            <a:pPr marL="342900" lvl="0" indent="-342900">
              <a:spcBef>
                <a:spcPct val="20000"/>
              </a:spcBef>
            </a:pPr>
            <a:r>
              <a:rPr lang="es-ES" sz="2000" dirty="0" smtClean="0">
                <a:solidFill>
                  <a:prstClr val="black"/>
                </a:solidFill>
              </a:rPr>
              <a:t>OJO: si define fecha de entrega debe modificarla si extiende la fecha de entrega.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configurar?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7637"/>
            <a:ext cx="8229600" cy="4525963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Calificación</a:t>
            </a:r>
          </a:p>
          <a:p>
            <a:pPr lvl="1"/>
            <a:r>
              <a:rPr lang="es-ES" sz="2400" dirty="0" smtClean="0"/>
              <a:t>Tipo: puntuación o escala (puede seleccionar la escala evaluativa del MES)</a:t>
            </a:r>
          </a:p>
          <a:p>
            <a:pPr lvl="1"/>
            <a:r>
              <a:rPr lang="es-ES" sz="2400" dirty="0" smtClean="0"/>
              <a:t>Método de calificación:</a:t>
            </a:r>
          </a:p>
          <a:p>
            <a:pPr lvl="2"/>
            <a:r>
              <a:rPr lang="es-ES" dirty="0" smtClean="0"/>
              <a:t>Calificación simple directa. Calificación numérica con una escala textual.</a:t>
            </a:r>
          </a:p>
          <a:p>
            <a:pPr lvl="2"/>
            <a:r>
              <a:rPr lang="es-ES" dirty="0" smtClean="0"/>
              <a:t>Guía de evaluación. </a:t>
            </a:r>
            <a:r>
              <a:rPr lang="es-ES" dirty="0" smtClean="0"/>
              <a:t> Conjunto </a:t>
            </a:r>
            <a:r>
              <a:rPr lang="es-ES" dirty="0" smtClean="0"/>
              <a:t>de criterios evaluables sobre una puntuación máxima.</a:t>
            </a:r>
          </a:p>
          <a:p>
            <a:pPr lvl="2"/>
            <a:r>
              <a:rPr lang="es-ES" dirty="0" smtClean="0"/>
              <a:t>Rúbrica. Se compone por un conjunto de criterios, cada uno con distintos niveles. La calificación se calcula según la puntuación asignada a los niveles seleccionados.</a:t>
            </a:r>
          </a:p>
          <a:p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8748713" cy="5658000"/>
          </a:xfrm>
          <a:prstGeom prst="rect">
            <a:avLst/>
          </a:prstGeom>
        </p:spPr>
      </p:pic>
      <p:cxnSp>
        <p:nvCxnSpPr>
          <p:cNvPr id="4" name="Conector recto de flecha 3"/>
          <p:cNvCxnSpPr/>
          <p:nvPr/>
        </p:nvCxnSpPr>
        <p:spPr>
          <a:xfrm flipV="1">
            <a:off x="2971800" y="5791200"/>
            <a:ext cx="762000" cy="457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94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8232760" cy="5491163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 flipH="1">
            <a:off x="6248400" y="1905000"/>
            <a:ext cx="533400" cy="9906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6629400" y="1447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b="1" dirty="0" smtClean="0">
                <a:solidFill>
                  <a:srgbClr val="FF0000"/>
                </a:solidFill>
              </a:rPr>
              <a:t>Calificar a un estudiante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9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886825" cy="6238875"/>
          </a:xfrm>
          <a:prstGeom prst="rect">
            <a:avLst/>
          </a:prstGeom>
        </p:spPr>
      </p:pic>
      <p:cxnSp>
        <p:nvCxnSpPr>
          <p:cNvPr id="4" name="Conector recto de flecha 3"/>
          <p:cNvCxnSpPr/>
          <p:nvPr/>
        </p:nvCxnSpPr>
        <p:spPr>
          <a:xfrm>
            <a:off x="6096000" y="1371600"/>
            <a:ext cx="1066800" cy="457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4717166" y="1031297"/>
            <a:ext cx="445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 smtClean="0">
                <a:solidFill>
                  <a:srgbClr val="FF0000"/>
                </a:solidFill>
              </a:rPr>
              <a:t>Calificar. En este caso es una escala (5, 4, 3, 2)</a:t>
            </a:r>
            <a:endParaRPr lang="es-ES" dirty="0">
              <a:solidFill>
                <a:srgbClr val="FF0000"/>
              </a:solidFill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 flipH="1">
            <a:off x="2895600" y="2971800"/>
            <a:ext cx="762000" cy="3762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3657600" y="2819400"/>
            <a:ext cx="3175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 smtClean="0"/>
              <a:t>Retroalimentación al estudiante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953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-685800" y="2819400"/>
            <a:ext cx="6172200" cy="1143000"/>
          </a:xfrm>
        </p:spPr>
        <p:txBody>
          <a:bodyPr/>
          <a:lstStyle/>
          <a:p>
            <a:r>
              <a:rPr lang="es-ES" b="1" dirty="0" smtClean="0"/>
              <a:t>Actividad Foro</a:t>
            </a:r>
            <a:endParaRPr lang="es-ES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0"/>
            <a:ext cx="3843098" cy="6465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092" y="833822"/>
            <a:ext cx="1686404" cy="23146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4038600"/>
            <a:ext cx="32766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chemeClr val="tx1"/>
                </a:solidFill>
              </a:rPr>
              <a:t>Es la herramienta por excelencia para la comunicación. Se utiliza principalmente de manera asíncrona.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5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¿Para qué usar los foros?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s-ES" sz="3800" dirty="0" smtClean="0"/>
              <a:t>Argumentar, habilidad</a:t>
            </a:r>
            <a:r>
              <a:rPr lang="es-ES" sz="3800" dirty="0"/>
              <a:t> </a:t>
            </a:r>
            <a:r>
              <a:rPr lang="es-ES" sz="3800" dirty="0" smtClean="0"/>
              <a:t>cognitiva</a:t>
            </a:r>
            <a:r>
              <a:rPr lang="es-ES" sz="3800" dirty="0"/>
              <a:t> </a:t>
            </a:r>
            <a:r>
              <a:rPr lang="es-ES" sz="3800" dirty="0" smtClean="0"/>
              <a:t>de</a:t>
            </a:r>
            <a:r>
              <a:rPr lang="es-ES" sz="3800" dirty="0"/>
              <a:t> </a:t>
            </a:r>
            <a:r>
              <a:rPr lang="es-ES" sz="3800" dirty="0" smtClean="0"/>
              <a:t>nivel</a:t>
            </a:r>
            <a:r>
              <a:rPr lang="es-ES" sz="3800" dirty="0"/>
              <a:t> </a:t>
            </a:r>
            <a:r>
              <a:rPr lang="es-ES" sz="3800" dirty="0" smtClean="0"/>
              <a:t>superior.</a:t>
            </a:r>
          </a:p>
          <a:p>
            <a:r>
              <a:rPr lang="es-ES" sz="3800" dirty="0" smtClean="0"/>
              <a:t>Ejercitar el</a:t>
            </a:r>
            <a:r>
              <a:rPr lang="es-ES" sz="3800" dirty="0"/>
              <a:t> </a:t>
            </a:r>
            <a:r>
              <a:rPr lang="es-ES" sz="3800" dirty="0" smtClean="0"/>
              <a:t>pensamiento</a:t>
            </a:r>
            <a:r>
              <a:rPr lang="es-ES" sz="3800" dirty="0"/>
              <a:t> </a:t>
            </a:r>
            <a:r>
              <a:rPr lang="es-ES" sz="3800" dirty="0" smtClean="0"/>
              <a:t>crítico</a:t>
            </a:r>
            <a:r>
              <a:rPr lang="es-ES" sz="3800" dirty="0"/>
              <a:t> </a:t>
            </a:r>
            <a:r>
              <a:rPr lang="es-ES" sz="3800" dirty="0" smtClean="0"/>
              <a:t>y</a:t>
            </a:r>
            <a:r>
              <a:rPr lang="es-ES" sz="3800" dirty="0"/>
              <a:t> </a:t>
            </a:r>
            <a:r>
              <a:rPr lang="es-ES" sz="3800" dirty="0" smtClean="0"/>
              <a:t>creativo, desarrollar las opiniones</a:t>
            </a:r>
            <a:r>
              <a:rPr lang="es-ES" sz="3800" dirty="0"/>
              <a:t> </a:t>
            </a:r>
            <a:r>
              <a:rPr lang="es-ES" sz="3800" dirty="0" smtClean="0"/>
              <a:t>con argumentos</a:t>
            </a:r>
            <a:r>
              <a:rPr lang="es-ES" sz="3800" dirty="0"/>
              <a:t> </a:t>
            </a:r>
            <a:r>
              <a:rPr lang="es-ES" sz="3800" dirty="0" smtClean="0"/>
              <a:t>sólidos.</a:t>
            </a:r>
          </a:p>
          <a:p>
            <a:r>
              <a:rPr lang="es-ES" sz="3800" dirty="0" smtClean="0"/>
              <a:t>Reunir estudiantes </a:t>
            </a:r>
            <a:r>
              <a:rPr lang="es-ES" sz="3800" dirty="0"/>
              <a:t>de acuerdo a sus intereses, aficiones...</a:t>
            </a:r>
          </a:p>
          <a:p>
            <a:r>
              <a:rPr lang="es-ES" sz="3800" dirty="0" smtClean="0"/>
              <a:t>Aclarar dudas de interés común, se ahorra tiempo </a:t>
            </a:r>
            <a:r>
              <a:rPr lang="es-ES" sz="3800" dirty="0"/>
              <a:t>y repeticiones. </a:t>
            </a:r>
            <a:endParaRPr lang="es-ES" sz="3800" dirty="0" smtClean="0"/>
          </a:p>
          <a:p>
            <a:r>
              <a:rPr lang="es-ES" sz="3800" dirty="0" smtClean="0"/>
              <a:t>Como foro social, para hablar </a:t>
            </a:r>
            <a:r>
              <a:rPr lang="es-ES" sz="3800" dirty="0"/>
              <a:t>libremente </a:t>
            </a:r>
            <a:r>
              <a:rPr lang="es-ES" sz="3800" dirty="0" smtClean="0"/>
              <a:t>sobre cualquier tema, es una </a:t>
            </a:r>
            <a:r>
              <a:rPr lang="es-ES" sz="3800" dirty="0"/>
              <a:t>buena manera de </a:t>
            </a:r>
            <a:r>
              <a:rPr lang="es-ES" sz="3800" dirty="0" smtClean="0"/>
              <a:t>conocerse mejor </a:t>
            </a:r>
            <a:r>
              <a:rPr lang="es-ES" sz="3800" dirty="0"/>
              <a:t>y de entender y valorar las diferencias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90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¿Por qué usar foros?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Continuar una discusión comenzada de manera presencial. </a:t>
            </a:r>
          </a:p>
          <a:p>
            <a:r>
              <a:rPr lang="es-ES" dirty="0" smtClean="0"/>
              <a:t>Discutir casos clínico, situaciones </a:t>
            </a:r>
            <a:r>
              <a:rPr lang="es-ES" dirty="0" err="1" smtClean="0"/>
              <a:t>problémicas</a:t>
            </a:r>
            <a:r>
              <a:rPr lang="es-ES" dirty="0" smtClean="0"/>
              <a:t> reales o simuladas.</a:t>
            </a:r>
          </a:p>
          <a:p>
            <a:r>
              <a:rPr lang="es-ES" dirty="0" smtClean="0"/>
              <a:t>Como diario de campo, de manera individual.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09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s-AR" dirty="0" smtClean="0"/>
              <a:t>Desarrollar actividades interactivas y colaborativas en el entorno virtual mediante el análisis de los componentes didácticos y las opciones tecnológicas.</a:t>
            </a:r>
            <a:endParaRPr lang="es-ES" sz="3600" dirty="0" smtClean="0"/>
          </a:p>
          <a:p>
            <a:pPr>
              <a:buNone/>
            </a:pPr>
            <a:endParaRPr lang="es-ES" dirty="0" smtClean="0"/>
          </a:p>
          <a:p>
            <a:pPr algn="ctr">
              <a:buNone/>
            </a:pPr>
            <a:r>
              <a:rPr lang="es-ES" sz="4400" dirty="0" smtClean="0">
                <a:latin typeface="+mj-lt"/>
                <a:ea typeface="+mj-ea"/>
                <a:cs typeface="+mj-cs"/>
              </a:rPr>
              <a:t>Contenidos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s-AR" dirty="0" smtClean="0"/>
              <a:t>Actividades: foro y chat, tarea, glosario, base de datos, lección, consulta, blog, wiki, taller y mensajería interna.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514350"/>
            <a:ext cx="8839201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configurar en un foro?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S" b="1" dirty="0" smtClean="0"/>
              <a:t>Tipos de foros:</a:t>
            </a:r>
          </a:p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Foro para uso general.</a:t>
            </a:r>
            <a:r>
              <a:rPr lang="es-ES" dirty="0" smtClean="0"/>
              <a:t> foro abierto en el que cualquiera puede empezar un tema. Viene configurado por defecto. </a:t>
            </a:r>
          </a:p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Un debate sencillo.</a:t>
            </a:r>
            <a:r>
              <a:rPr lang="es-ES" dirty="0" smtClean="0"/>
              <a:t> Intercambio simple sobre un solo tema, todo en una página. Útil para debates cortos y concretos.</a:t>
            </a:r>
          </a:p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Cada persona plantea un tema.</a:t>
            </a:r>
            <a:r>
              <a:rPr lang="es-ES" dirty="0" smtClean="0"/>
              <a:t> Cada persona puede plantear un tema y los demás responder.</a:t>
            </a:r>
          </a:p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Foro P y R</a:t>
            </a:r>
            <a:r>
              <a:rPr lang="es-ES" dirty="0" smtClean="0"/>
              <a:t>. Preguntas y Respuestas. Los estudiantes primero deben responder antes de ver los comentarios de los demás.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configurar en un foro?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Calificación:  si es una actividad evaluable puede definir el tipo de consolidación en “Calificaciones”.</a:t>
            </a:r>
          </a:p>
          <a:p>
            <a:pPr lvl="1"/>
            <a:r>
              <a:rPr lang="es-ES" dirty="0" smtClean="0"/>
              <a:t>Promedio,  número de calificaciones, máxima, mínima, suma de calificaciones.</a:t>
            </a:r>
          </a:p>
          <a:p>
            <a:r>
              <a:rPr lang="es-ES" dirty="0" smtClean="0"/>
              <a:t> Tipo de calificación: puntuación y escala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6172200" cy="1143000"/>
          </a:xfrm>
        </p:spPr>
        <p:txBody>
          <a:bodyPr/>
          <a:lstStyle/>
          <a:p>
            <a:r>
              <a:rPr lang="es-ES" b="1" dirty="0" smtClean="0"/>
              <a:t>Actividad Wiki</a:t>
            </a:r>
            <a:endParaRPr lang="es-E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89334"/>
            <a:ext cx="5195455" cy="61686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0"/>
            <a:ext cx="911478" cy="11824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399" y="2057400"/>
            <a:ext cx="2209801" cy="3170099"/>
          </a:xfrm>
          <a:prstGeom prst="rect">
            <a:avLst/>
          </a:prstGeom>
          <a:solidFill>
            <a:srgbClr val="C2E3EC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tx1"/>
                </a:solidFill>
              </a:rPr>
              <a:t>Herramienta útil para la construcción conjunta del conocimiento. </a:t>
            </a:r>
          </a:p>
          <a:p>
            <a:r>
              <a:rPr lang="es-ES" sz="2000" dirty="0" smtClean="0">
                <a:solidFill>
                  <a:schemeClr val="tx1"/>
                </a:solidFill>
              </a:rPr>
              <a:t>Los participantes elaboran un documento con el aporte de todos.</a:t>
            </a:r>
          </a:p>
          <a:p>
            <a:endParaRPr lang="es-E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Usos didácticos</a:t>
            </a:r>
            <a:r>
              <a:rPr lang="es-ES" dirty="0"/>
              <a:t> </a:t>
            </a:r>
            <a:r>
              <a:rPr lang="es-ES" dirty="0" smtClean="0"/>
              <a:t>del</a:t>
            </a:r>
            <a:r>
              <a:rPr lang="es-ES" dirty="0"/>
              <a:t> </a:t>
            </a:r>
            <a:r>
              <a:rPr lang="es-ES" dirty="0" smtClean="0"/>
              <a:t>Wiki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Trabajo en equipos en la que el resultado final es un documento elaborado entre todos los participantes. Por ejemplo, revisión bibliográfica, ensayo sobre un tema, tomar apuntes... </a:t>
            </a:r>
          </a:p>
          <a:p>
            <a:pPr algn="just"/>
            <a:r>
              <a:rPr lang="es-ES" dirty="0" smtClean="0"/>
              <a:t>Se puede conocer que aportó cada uno de los miembros del grupo.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333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configurar en la wiki?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Tipo:</a:t>
            </a:r>
          </a:p>
          <a:p>
            <a:pPr lvl="1"/>
            <a:r>
              <a:rPr lang="es-ES" dirty="0" smtClean="0"/>
              <a:t>Wiki Colaborativa. Cualquiera puede editar la wiki. Es la que más se utiliza. </a:t>
            </a:r>
          </a:p>
          <a:p>
            <a:pPr lvl="1"/>
            <a:r>
              <a:rPr lang="es-ES" dirty="0" smtClean="0"/>
              <a:t>Wiki Individual. Cada participante tiene su propia Wiki; solo esa persona puede editarla. Útil, por ejemplo, para elaborar un proyecto al que estudiante va aportando elementos a medida que avanza en los contenidos del curso.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configurar en la wiki?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s-ES" sz="3200" dirty="0" smtClean="0"/>
              <a:t>Poner el nombre de la primera página.</a:t>
            </a:r>
          </a:p>
          <a:p>
            <a:pPr marL="342900" lvl="1" indent="-342900">
              <a:buNone/>
            </a:pPr>
            <a:r>
              <a:rPr lang="es-ES" sz="3200" dirty="0" smtClean="0"/>
              <a:t>	Para añadir nuevas páginas enlazadas desde la actual se pone el nombre de la nueva página entre dos pares de corchetes: </a:t>
            </a:r>
          </a:p>
          <a:p>
            <a:pPr marL="342900" lvl="1" indent="-342900">
              <a:buNone/>
            </a:pPr>
            <a:r>
              <a:rPr lang="es-ES" sz="3200" dirty="0" smtClean="0"/>
              <a:t>	[[Nombre de la página]]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s-ES" sz="3200" dirty="0" smtClean="0"/>
              <a:t>La pestaña </a:t>
            </a:r>
            <a:r>
              <a:rPr lang="es-ES" sz="3200" b="1" dirty="0" smtClean="0"/>
              <a:t>Historia</a:t>
            </a:r>
            <a:r>
              <a:rPr lang="es-ES" sz="3200" dirty="0" smtClean="0"/>
              <a:t> permite comparar las versiones de la página editada, por lo que permite ver quién y qué ha sido modificado.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458200" cy="635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7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98160"/>
            <a:ext cx="8436285" cy="534601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191000" y="1524000"/>
            <a:ext cx="2103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 smtClean="0">
                <a:solidFill>
                  <a:srgbClr val="FF0000"/>
                </a:solidFill>
              </a:rPr>
              <a:t>Comparar versiones 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04800" y="3048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 smtClean="0">
                <a:solidFill>
                  <a:srgbClr val="FF0000"/>
                </a:solidFill>
              </a:rPr>
              <a:t>Versión de referencia</a:t>
            </a:r>
            <a:endParaRPr lang="es-ES" dirty="0">
              <a:solidFill>
                <a:srgbClr val="FF0000"/>
              </a:solidFill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 flipV="1">
            <a:off x="457200" y="2888992"/>
            <a:ext cx="54429" cy="3180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>
            <a:off x="762000" y="243840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968829" y="2283678"/>
            <a:ext cx="2242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 smtClean="0">
                <a:solidFill>
                  <a:srgbClr val="FF0000"/>
                </a:solidFill>
              </a:rPr>
              <a:t>Versión del estudiante que se quiere ver sus aportes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0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524000"/>
            <a:ext cx="4267200" cy="341632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 smtClean="0"/>
              <a:t>La construcción de un glosario se convierte en actividad cuando los estudiantes participan incorporando términos, varias acepciones  de un mismo término o comentan sobre los mismos. Es útil para clases teóricas.</a:t>
            </a:r>
          </a:p>
          <a:p>
            <a:endParaRPr lang="es-ES" sz="2400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286000" y="381000"/>
            <a:ext cx="2814051" cy="1143000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/>
              <a:t>Glosario</a:t>
            </a:r>
            <a:endParaRPr lang="es-E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2207" y="1066800"/>
            <a:ext cx="5371793" cy="54379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0"/>
            <a:ext cx="1181966" cy="165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6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219200" y="3821683"/>
            <a:ext cx="2431245" cy="785818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Interactivas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2514600" y="1035601"/>
            <a:ext cx="2593185" cy="785818"/>
          </a:xfrm>
          <a:prstGeom prst="roundRect">
            <a:avLst/>
          </a:prstGeom>
          <a:solidFill>
            <a:srgbClr val="FFFF57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Colaborativas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381000" y="5000638"/>
            <a:ext cx="2577695" cy="892749"/>
          </a:xfrm>
          <a:prstGeom prst="roundRect">
            <a:avLst/>
          </a:prstGeom>
          <a:solidFill>
            <a:schemeClr val="tx2">
              <a:lumMod val="75000"/>
            </a:schemeClr>
          </a:solidFill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err="1"/>
              <a:t>Transmisivas</a:t>
            </a:r>
            <a:endParaRPr lang="es-ES" sz="3200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1828800" y="2335779"/>
            <a:ext cx="2796779" cy="842962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Comunicativas</a:t>
            </a:r>
          </a:p>
        </p:txBody>
      </p:sp>
      <p:cxnSp>
        <p:nvCxnSpPr>
          <p:cNvPr id="7" name="6 Conector recto de flecha"/>
          <p:cNvCxnSpPr/>
          <p:nvPr/>
        </p:nvCxnSpPr>
        <p:spPr>
          <a:xfrm rot="5400000" flipH="1" flipV="1">
            <a:off x="1790702" y="1562102"/>
            <a:ext cx="5562599" cy="3962399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 rot="18350484">
            <a:off x="742202" y="3128909"/>
            <a:ext cx="7077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spc="750" dirty="0"/>
              <a:t>Evaluación y seguimiento</a:t>
            </a:r>
          </a:p>
        </p:txBody>
      </p:sp>
      <p:sp>
        <p:nvSpPr>
          <p:cNvPr id="17" name="16 CuadroTexto"/>
          <p:cNvSpPr txBox="1"/>
          <p:nvPr/>
        </p:nvSpPr>
        <p:spPr>
          <a:xfrm rot="2157677">
            <a:off x="4438961" y="856982"/>
            <a:ext cx="1803442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Wiki </a:t>
            </a:r>
          </a:p>
          <a:p>
            <a:r>
              <a:rPr lang="es-ES" sz="2400" b="1" dirty="0"/>
              <a:t>Blog</a:t>
            </a:r>
          </a:p>
          <a:p>
            <a:r>
              <a:rPr lang="es-ES" sz="2400" b="1" dirty="0"/>
              <a:t>Taller</a:t>
            </a:r>
          </a:p>
          <a:p>
            <a:r>
              <a:rPr lang="es-ES" sz="2400" b="1" dirty="0"/>
              <a:t>Base datos</a:t>
            </a:r>
          </a:p>
          <a:p>
            <a:r>
              <a:rPr lang="es-ES" sz="2400" b="1" dirty="0"/>
              <a:t>Foro</a:t>
            </a:r>
          </a:p>
          <a:p>
            <a:r>
              <a:rPr lang="es-ES" sz="2400" b="1" dirty="0"/>
              <a:t>Chat </a:t>
            </a:r>
          </a:p>
          <a:p>
            <a:r>
              <a:rPr lang="es-ES" sz="2400" b="1" dirty="0"/>
              <a:t>Mensaje</a:t>
            </a:r>
          </a:p>
          <a:p>
            <a:r>
              <a:rPr lang="es-ES" sz="2400" b="1" dirty="0"/>
              <a:t>Calendario</a:t>
            </a:r>
          </a:p>
          <a:p>
            <a:r>
              <a:rPr lang="es-ES" sz="2400" b="1" dirty="0"/>
              <a:t>Glosario</a:t>
            </a:r>
          </a:p>
          <a:p>
            <a:r>
              <a:rPr lang="es-ES" sz="2400" b="1" dirty="0"/>
              <a:t>Diario</a:t>
            </a:r>
          </a:p>
          <a:p>
            <a:r>
              <a:rPr lang="es-ES" sz="2400" b="1" dirty="0"/>
              <a:t>Lección</a:t>
            </a:r>
          </a:p>
          <a:p>
            <a:r>
              <a:rPr lang="es-ES" sz="2400" b="1" dirty="0"/>
              <a:t>Cuestionario</a:t>
            </a:r>
          </a:p>
          <a:p>
            <a:r>
              <a:rPr lang="es-ES" sz="2400" b="1" dirty="0"/>
              <a:t>Tareas</a:t>
            </a:r>
          </a:p>
          <a:p>
            <a:r>
              <a:rPr lang="es-ES" sz="2400" b="1" dirty="0"/>
              <a:t>Encuesta </a:t>
            </a:r>
          </a:p>
          <a:p>
            <a:r>
              <a:rPr lang="es-ES" sz="2400" b="1" dirty="0"/>
              <a:t>Consulta</a:t>
            </a:r>
          </a:p>
          <a:p>
            <a:r>
              <a:rPr lang="es-ES" sz="2400" b="1" dirty="0"/>
              <a:t>RSS</a:t>
            </a:r>
          </a:p>
          <a:p>
            <a:r>
              <a:rPr lang="es-ES" sz="2400" b="1" dirty="0"/>
              <a:t>Recursos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1676400" y="0"/>
            <a:ext cx="5825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/>
              <a:t>Herramientas para el aprendizaje</a:t>
            </a:r>
          </a:p>
        </p:txBody>
      </p:sp>
      <p:pic>
        <p:nvPicPr>
          <p:cNvPr id="21" name="20 Imagen" descr="40 colores.jpg"/>
          <p:cNvPicPr>
            <a:picLocks noChangeAspect="1"/>
          </p:cNvPicPr>
          <p:nvPr/>
        </p:nvPicPr>
        <p:blipFill>
          <a:blip r:embed="rId2"/>
          <a:srcRect t="11430" b="10849"/>
          <a:stretch>
            <a:fillRect/>
          </a:stretch>
        </p:blipFill>
        <p:spPr>
          <a:xfrm>
            <a:off x="5804307" y="3714752"/>
            <a:ext cx="1555352" cy="1500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854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¿Por </a:t>
            </a:r>
            <a:r>
              <a:rPr lang="es-ES" b="1" dirty="0"/>
              <a:t>qué usar el </a:t>
            </a:r>
            <a:r>
              <a:rPr lang="es-ES" b="1" dirty="0" smtClean="0"/>
              <a:t>Glosario?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Permite </a:t>
            </a:r>
            <a:r>
              <a:rPr lang="es-ES" dirty="0"/>
              <a:t>presentar los conceptos claves del curso y puede ser comentados por los alumnos. </a:t>
            </a:r>
          </a:p>
          <a:p>
            <a:r>
              <a:rPr lang="es-ES" dirty="0"/>
              <a:t>Porque la recopilación de los conceptos claves se hace más accesible mediante las opciones de los enlaces automáticos de sus términos en los demás textos del curso y el bloque de entrada aleatoria del glosario en la página principal del curso.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60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8137"/>
            <a:ext cx="8305800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2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configurar?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Tipo de glosario:</a:t>
            </a:r>
          </a:p>
          <a:p>
            <a:r>
              <a:rPr lang="es-ES" dirty="0" smtClean="0"/>
              <a:t>Principal. Incluye la definiciones de todo el curso. Solo puede haber un glosario principal en cada curso.</a:t>
            </a:r>
          </a:p>
          <a:p>
            <a:r>
              <a:rPr lang="es-ES" dirty="0" smtClean="0"/>
              <a:t>Secundario. Cuando se requiere un glosario por tema. Después se puede incorporar al glosario principal.</a:t>
            </a:r>
            <a:endParaRPr lang="es-E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638800"/>
            <a:ext cx="76063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400" dirty="0" smtClean="0"/>
              <a:t>El glosario puede ser calificado si habilitan las Calificaciones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76200"/>
            <a:ext cx="8229600" cy="1143000"/>
          </a:xfrm>
        </p:spPr>
        <p:txBody>
          <a:bodyPr/>
          <a:lstStyle/>
          <a:p>
            <a:r>
              <a:rPr lang="es-ES" dirty="0" smtClean="0"/>
              <a:t>¿Qué configurar?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990600"/>
            <a:ext cx="8458200" cy="4876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400" dirty="0" smtClean="0"/>
              <a:t>Entradas: </a:t>
            </a:r>
          </a:p>
          <a:p>
            <a:r>
              <a:rPr lang="es-ES" sz="2400" dirty="0" smtClean="0"/>
              <a:t>Estado por aprobación por defecto: si selecciona No, las entradas de los alumnos deben ser aprobadas por el profesor antes de que el resto pueda verlas.</a:t>
            </a:r>
          </a:p>
          <a:p>
            <a:r>
              <a:rPr lang="es-ES" sz="2400" dirty="0" smtClean="0"/>
              <a:t>Permitir editar siempre: permite a los alumnos editar sus entradas.</a:t>
            </a:r>
          </a:p>
          <a:p>
            <a:r>
              <a:rPr lang="es-ES" sz="2400" dirty="0" smtClean="0"/>
              <a:t>Permitir entradas duplicadas: permite añadir una nueva entrada para un término que ya existe.</a:t>
            </a:r>
          </a:p>
          <a:p>
            <a:r>
              <a:rPr lang="es-ES" sz="2400" dirty="0" smtClean="0"/>
              <a:t>Permitir comentar entradas: los alumnos pueden comentar sobre los términos.</a:t>
            </a:r>
          </a:p>
          <a:p>
            <a:r>
              <a:rPr lang="es-ES" sz="2400" dirty="0" smtClean="0"/>
              <a:t>Enlace automático a las entrada del glosario: las entradas se vinculan automáticamente cuando el término aparece en el resto del curso, por ejemplo, el nombre de un tema en la página principal del curso.</a:t>
            </a:r>
          </a:p>
          <a:p>
            <a:endParaRPr lang="es-E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Chat: discusión sincrónica en tiempo real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Es útil para tomar decisiones puntuales, resolver dudas sencillas...</a:t>
            </a:r>
          </a:p>
          <a:p>
            <a:pPr algn="just"/>
            <a:r>
              <a:rPr lang="es-ES" dirty="0" smtClean="0"/>
              <a:t>Como canal de comunicación de un grupo de trabajo. Se puede recopilar los registros en una tarea basada en texto como documentación del proceso.</a:t>
            </a:r>
          </a:p>
          <a:p>
            <a:pPr algn="just"/>
            <a:r>
              <a:rPr lang="es-ES" dirty="0" smtClean="0"/>
              <a:t>Es posible acceder a discusión terminadas. </a:t>
            </a:r>
          </a:p>
        </p:txBody>
      </p:sp>
    </p:spTree>
    <p:extLst>
      <p:ext uri="{BB962C8B-B14F-4D97-AF65-F5344CB8AC3E}">
        <p14:creationId xmlns:p14="http://schemas.microsoft.com/office/powerpoint/2010/main" val="25100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Sugerencias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La </a:t>
            </a:r>
            <a:r>
              <a:rPr lang="es-ES" dirty="0"/>
              <a:t>clave de un buen chat es una buena moderación. Si </a:t>
            </a:r>
            <a:r>
              <a:rPr lang="es-ES" dirty="0" smtClean="0"/>
              <a:t>todos hablan al </a:t>
            </a:r>
            <a:r>
              <a:rPr lang="es-ES" dirty="0"/>
              <a:t>mismo tiempo, nadie se </a:t>
            </a:r>
            <a:r>
              <a:rPr lang="es-ES" dirty="0" smtClean="0"/>
              <a:t>entera de nada</a:t>
            </a:r>
            <a:r>
              <a:rPr lang="es-ES" dirty="0"/>
              <a:t>. Es importante establecer unas reglas básicas para que </a:t>
            </a:r>
            <a:r>
              <a:rPr lang="es-ES" dirty="0" smtClean="0"/>
              <a:t>todo el </a:t>
            </a:r>
            <a:r>
              <a:rPr lang="es-ES" dirty="0"/>
              <a:t>mundo pueda seguir la conversación. Si por algún motivo empieza a salirse del tema, trata de volver a encauzarla.</a:t>
            </a:r>
          </a:p>
          <a:p>
            <a:r>
              <a:rPr lang="es-ES" dirty="0" smtClean="0"/>
              <a:t>El </a:t>
            </a:r>
            <a:r>
              <a:rPr lang="es-ES" dirty="0"/>
              <a:t>profesor puede estar a disposición de sus alumnos en </a:t>
            </a:r>
            <a:r>
              <a:rPr lang="es-ES" dirty="0" smtClean="0"/>
              <a:t>horas determinadas </a:t>
            </a:r>
            <a:r>
              <a:rPr lang="es-ES" dirty="0"/>
              <a:t>para ejercer labores de tutoría (resolución de </a:t>
            </a:r>
            <a:r>
              <a:rPr lang="es-ES" dirty="0" smtClean="0"/>
              <a:t>dudas, </a:t>
            </a:r>
            <a:r>
              <a:rPr lang="es-ES" dirty="0" smtClean="0"/>
              <a:t>avisos)</a:t>
            </a:r>
            <a:r>
              <a:rPr lang="es-ES" dirty="0"/>
              <a:t> 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83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228600"/>
            <a:ext cx="9067801" cy="22669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409700"/>
            <a:ext cx="6858000" cy="54483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295400" y="5638800"/>
            <a:ext cx="1295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" y="5105400"/>
            <a:ext cx="2615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Zona para escribir el texto</a:t>
            </a:r>
            <a:endParaRPr lang="es-E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2286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Entre a la sala</a:t>
            </a:r>
            <a:endParaRPr lang="es-ES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647700" y="1638300"/>
            <a:ext cx="106680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62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838200" y="304800"/>
            <a:ext cx="6172200" cy="1143000"/>
          </a:xfrm>
        </p:spPr>
        <p:txBody>
          <a:bodyPr>
            <a:normAutofit/>
          </a:bodyPr>
          <a:lstStyle/>
          <a:p>
            <a:r>
              <a:rPr lang="es-ES" b="1" dirty="0" smtClean="0"/>
              <a:t>Base de datos</a:t>
            </a:r>
            <a:endParaRPr lang="es-ES" b="1" dirty="0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/>
          <a:srcRect t="5208" r="2588"/>
          <a:stretch>
            <a:fillRect/>
          </a:stretch>
        </p:blipFill>
        <p:spPr bwMode="auto">
          <a:xfrm>
            <a:off x="4038600" y="1752600"/>
            <a:ext cx="4648200" cy="36681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486" y="257879"/>
            <a:ext cx="823851" cy="11289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524000"/>
            <a:ext cx="2819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Colección de </a:t>
            </a:r>
            <a:r>
              <a:rPr lang="es-ES" sz="2000" dirty="0" smtClean="0"/>
              <a:t>ítems, </a:t>
            </a:r>
            <a:r>
              <a:rPr lang="es-ES" sz="2000" dirty="0" smtClean="0"/>
              <a:t>ej. galería de imágenes o videos, trabajos de los estudiantes. La ventaja es que todos pueden ver los aportes de los demás y comentar sobre ellos. Los </a:t>
            </a:r>
            <a:r>
              <a:rPr lang="es-ES" sz="2000" dirty="0" smtClean="0"/>
              <a:t>ítems </a:t>
            </a:r>
            <a:r>
              <a:rPr lang="es-ES" sz="2000" dirty="0" smtClean="0"/>
              <a:t>son descritos a través de campos tales como, el título, la imagen o fichero, el autor, la descripción…</a:t>
            </a: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89168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¿Para qué</a:t>
            </a:r>
            <a:r>
              <a:rPr lang="es-ES" dirty="0"/>
              <a:t> </a:t>
            </a:r>
            <a:r>
              <a:rPr lang="es-ES" dirty="0" smtClean="0"/>
              <a:t>usar</a:t>
            </a:r>
            <a:r>
              <a:rPr lang="es-ES" dirty="0"/>
              <a:t> </a:t>
            </a:r>
            <a:r>
              <a:rPr lang="es-ES" dirty="0" smtClean="0"/>
              <a:t>la</a:t>
            </a:r>
            <a:r>
              <a:rPr lang="es-ES" dirty="0"/>
              <a:t> </a:t>
            </a:r>
            <a:r>
              <a:rPr lang="es-ES" dirty="0" smtClean="0"/>
              <a:t>base</a:t>
            </a:r>
            <a:r>
              <a:rPr lang="es-ES" dirty="0"/>
              <a:t> </a:t>
            </a:r>
            <a:r>
              <a:rPr lang="es-ES" dirty="0" smtClean="0"/>
              <a:t>de</a:t>
            </a:r>
            <a:r>
              <a:rPr lang="es-ES" dirty="0"/>
              <a:t> </a:t>
            </a:r>
            <a:r>
              <a:rPr lang="es-ES" dirty="0" smtClean="0"/>
              <a:t>datos?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Recopilación de URL/Libros/Revistas sobre algún tema educativo.</a:t>
            </a:r>
          </a:p>
          <a:p>
            <a:r>
              <a:rPr lang="es-ES" dirty="0" smtClean="0"/>
              <a:t>Proyectos </a:t>
            </a:r>
            <a:r>
              <a:rPr lang="es-ES" dirty="0"/>
              <a:t>de tipo Portafolio electrónico.</a:t>
            </a:r>
          </a:p>
          <a:p>
            <a:r>
              <a:rPr lang="es-ES" dirty="0" smtClean="0"/>
              <a:t>Recopilación </a:t>
            </a:r>
            <a:r>
              <a:rPr lang="es-ES" dirty="0"/>
              <a:t>de conceptos acompañados de imágenes </a:t>
            </a:r>
            <a:r>
              <a:rPr lang="es-ES" dirty="0" smtClean="0"/>
              <a:t>relativas. Se </a:t>
            </a:r>
            <a:r>
              <a:rPr lang="es-ES" dirty="0"/>
              <a:t>puede orientar como una galería de imágenes comentadas </a:t>
            </a:r>
            <a:r>
              <a:rPr lang="es-ES" dirty="0" smtClean="0"/>
              <a:t>o como </a:t>
            </a:r>
            <a:r>
              <a:rPr lang="es-ES" dirty="0"/>
              <a:t>un glosario ilustrado.</a:t>
            </a:r>
          </a:p>
          <a:p>
            <a:r>
              <a:rPr lang="es-ES" dirty="0" smtClean="0"/>
              <a:t> </a:t>
            </a:r>
            <a:r>
              <a:rPr lang="es-ES" dirty="0"/>
              <a:t>Espacio para compartir archivos.</a:t>
            </a:r>
          </a:p>
          <a:p>
            <a:r>
              <a:rPr lang="es-ES" dirty="0" smtClean="0"/>
              <a:t>Presentar </a:t>
            </a:r>
            <a:r>
              <a:rPr lang="es-ES" dirty="0"/>
              <a:t>contenidos creados por los estudiantes fotos/posters/sitios </a:t>
            </a:r>
            <a:r>
              <a:rPr lang="es-ES" dirty="0" smtClean="0"/>
              <a:t>Web </a:t>
            </a:r>
            <a:r>
              <a:rPr lang="es-ES" dirty="0"/>
              <a:t>para ser comentados o revisados por los otros participantes</a:t>
            </a:r>
          </a:p>
          <a:p>
            <a:r>
              <a:rPr lang="es-ES" dirty="0" smtClean="0"/>
              <a:t>Espacio </a:t>
            </a:r>
            <a:r>
              <a:rPr lang="es-ES" dirty="0"/>
              <a:t>para votar y comentar una lista de potenciales </a:t>
            </a:r>
            <a:r>
              <a:rPr lang="es-ES" dirty="0" smtClean="0"/>
              <a:t>como logos o </a:t>
            </a:r>
            <a:r>
              <a:rPr lang="es-ES" dirty="0"/>
              <a:t>nombres de proyectos</a:t>
            </a:r>
            <a:r>
              <a:rPr lang="es-ES" dirty="0" smtClean="0"/>
              <a:t>.</a:t>
            </a:r>
          </a:p>
          <a:p>
            <a:r>
              <a:rPr lang="es-US" dirty="0" smtClean="0"/>
              <a:t>Crear una biblioteca temática. 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713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385762"/>
            <a:ext cx="9067800" cy="624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2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40990 color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808" y="857233"/>
            <a:ext cx="4035910" cy="5381213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4893878" y="3305750"/>
            <a:ext cx="24997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b="1" dirty="0"/>
              <a:t>Colaborativas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871612" y="4354532"/>
            <a:ext cx="17583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>
                <a:solidFill>
                  <a:srgbClr val="FFFF57"/>
                </a:solidFill>
              </a:rPr>
              <a:t>Transmisivas</a:t>
            </a:r>
            <a:endParaRPr lang="es-ES" sz="3200" b="1" dirty="0">
              <a:solidFill>
                <a:srgbClr val="FFFF57"/>
              </a:solidFill>
            </a:endParaRPr>
          </a:p>
          <a:p>
            <a:endParaRPr lang="es-ES" sz="3200" b="1" dirty="0">
              <a:solidFill>
                <a:srgbClr val="FFFF57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778113" y="2050788"/>
            <a:ext cx="2161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b="1" dirty="0"/>
              <a:t>Interactivas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463280" y="2963064"/>
            <a:ext cx="19824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/>
              <a:t>Comunicativas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143000" y="228600"/>
            <a:ext cx="6960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En una unidad </a:t>
            </a:r>
            <a:r>
              <a:rPr lang="es-ES" sz="2400" b="1" dirty="0" smtClean="0"/>
              <a:t>didácticas </a:t>
            </a:r>
            <a:r>
              <a:rPr lang="es-ES" sz="2400" b="1" dirty="0"/>
              <a:t>se combinan herramientas: </a:t>
            </a:r>
          </a:p>
        </p:txBody>
      </p:sp>
    </p:spTree>
    <p:extLst>
      <p:ext uri="{BB962C8B-B14F-4D97-AF65-F5344CB8AC3E}">
        <p14:creationId xmlns:p14="http://schemas.microsoft.com/office/powerpoint/2010/main" val="9333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¿Qué configurar en la base de datos?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 smtClean="0"/>
              <a:t>Primero: llenar el formulario de configuración de la base de datos. </a:t>
            </a:r>
          </a:p>
          <a:p>
            <a:r>
              <a:rPr lang="es-US" dirty="0" smtClean="0"/>
              <a:t>Segundo: definir los campos. </a:t>
            </a:r>
          </a:p>
          <a:p>
            <a:r>
              <a:rPr lang="es-US" dirty="0" smtClean="0"/>
              <a:t>Tercero: guardar la plantilla.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435429" y="5029200"/>
            <a:ext cx="855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 smtClean="0"/>
              <a:t>Si desea configurar una base de datos vea el Manual Moodle 3.5 para el profesor pág. 235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Taller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El </a:t>
            </a:r>
            <a:r>
              <a:rPr lang="es-ES" b="1" dirty="0"/>
              <a:t>Taller</a:t>
            </a:r>
            <a:r>
              <a:rPr lang="es-ES" dirty="0"/>
              <a:t> es primariamente una actividad enfocada hacia el estudiante. Sin embargo, el profesor puede guiar al estudiante al proporcionarle ejemplos de envíos para que ellos ensayen antes de evaluar a sus pares, y al final del </a:t>
            </a:r>
            <a:r>
              <a:rPr lang="es-ES" b="1" dirty="0"/>
              <a:t>taller</a:t>
            </a:r>
            <a:r>
              <a:rPr lang="es-ES" dirty="0"/>
              <a:t> el profesor puede publicar algunos ejemplos buenos (o no-tan-buenos).</a:t>
            </a:r>
          </a:p>
        </p:txBody>
      </p:sp>
    </p:spTree>
    <p:extLst>
      <p:ext uri="{BB962C8B-B14F-4D97-AF65-F5344CB8AC3E}">
        <p14:creationId xmlns:p14="http://schemas.microsoft.com/office/powerpoint/2010/main" val="147382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6" y="0"/>
            <a:ext cx="9144000" cy="6886575"/>
          </a:xfrm>
          <a:prstGeom prst="rect">
            <a:avLst/>
          </a:prstGeom>
        </p:spPr>
      </p:pic>
      <p:sp>
        <p:nvSpPr>
          <p:cNvPr id="5" name="Flecha abajo 4"/>
          <p:cNvSpPr/>
          <p:nvPr/>
        </p:nvSpPr>
        <p:spPr>
          <a:xfrm rot="7564226">
            <a:off x="2367539" y="2986740"/>
            <a:ext cx="451662" cy="11857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675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44958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352800" y="609600"/>
            <a:ext cx="1981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Ejemplo de Taller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914400" y="5738336"/>
            <a:ext cx="7723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 smtClean="0"/>
              <a:t>Si desea configurar un taller vea el Manual Moodle 3.5 para el profesor pág. 218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828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Lección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Recurso </a:t>
            </a:r>
            <a:r>
              <a:rPr lang="es-ES" dirty="0"/>
              <a:t>de aprendizaje a través del cual el </a:t>
            </a:r>
            <a:r>
              <a:rPr lang="es-ES" dirty="0" smtClean="0"/>
              <a:t>profesor </a:t>
            </a:r>
            <a:r>
              <a:rPr lang="es-ES" dirty="0"/>
              <a:t>presenta el contenido de una forma flexible que permite al estudiante evaluar lo aprendido y reforzar los temas en los cuales tiene alguna duda</a:t>
            </a:r>
            <a:r>
              <a:rPr lang="es-ES" dirty="0" smtClean="0"/>
              <a:t>.</a:t>
            </a:r>
          </a:p>
          <a:p>
            <a:r>
              <a:rPr lang="es-ES" dirty="0" smtClean="0"/>
              <a:t>En la lección se combinan contenidos (textos, imágenes, videos) y actividades de aprendizaje.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606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Para qué usar la lección</a:t>
            </a:r>
            <a:br>
              <a:rPr lang="es-ES" b="1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Dos tipos </a:t>
            </a:r>
            <a:r>
              <a:rPr lang="es-ES" dirty="0"/>
              <a:t>básicos de </a:t>
            </a:r>
            <a:r>
              <a:rPr lang="es-ES" dirty="0" smtClean="0"/>
              <a:t>lecciones:</a:t>
            </a:r>
          </a:p>
          <a:p>
            <a:pPr marL="466725" indent="-242888">
              <a:buBlip>
                <a:blip r:embed="rId2"/>
              </a:buBlip>
            </a:pPr>
            <a:r>
              <a:rPr lang="es-ES" dirty="0" smtClean="0"/>
              <a:t>      </a:t>
            </a:r>
            <a:r>
              <a:rPr lang="es-ES" dirty="0" err="1" smtClean="0"/>
              <a:t>Tests</a:t>
            </a:r>
            <a:r>
              <a:rPr lang="es-ES" dirty="0" smtClean="0"/>
              <a:t> </a:t>
            </a:r>
            <a:r>
              <a:rPr lang="es-ES" dirty="0"/>
              <a:t>de árbol</a:t>
            </a:r>
            <a:r>
              <a:rPr lang="es-ES" dirty="0" smtClean="0"/>
              <a:t>: es la </a:t>
            </a:r>
            <a:r>
              <a:rPr lang="es-ES" dirty="0"/>
              <a:t>estructura de lección más </a:t>
            </a:r>
            <a:r>
              <a:rPr lang="es-ES" dirty="0" smtClean="0"/>
              <a:t>básica. Utilizamos </a:t>
            </a:r>
            <a:r>
              <a:rPr lang="es-ES" dirty="0"/>
              <a:t>las ramas para diversificar itinerarios o para organizar grupos de preguntas sobre diferentes conceptos del curso. </a:t>
            </a:r>
          </a:p>
          <a:p>
            <a:pPr marL="466725" indent="-242888">
              <a:buBlip>
                <a:blip r:embed="rId2"/>
              </a:buBlip>
            </a:pPr>
            <a:r>
              <a:rPr lang="es-ES" dirty="0" smtClean="0"/>
              <a:t>      Flash </a:t>
            </a:r>
            <a:r>
              <a:rPr lang="es-ES" dirty="0" err="1"/>
              <a:t>Cards</a:t>
            </a:r>
            <a:r>
              <a:rPr lang="es-ES" dirty="0"/>
              <a:t>: </a:t>
            </a:r>
            <a:r>
              <a:rPr lang="es-ES" dirty="0" smtClean="0"/>
              <a:t>es </a:t>
            </a:r>
            <a:r>
              <a:rPr lang="es-ES" dirty="0"/>
              <a:t>otra manera útil de recordar hechos y definiciones. Aprender vocabulario puede ser una tarea muy difícil. Las </a:t>
            </a:r>
            <a:r>
              <a:rPr lang="es-ES" dirty="0" err="1"/>
              <a:t>flashcards</a:t>
            </a:r>
            <a:r>
              <a:rPr lang="es-ES" dirty="0"/>
              <a:t> permiten que los alumnos practiquen rápidamente lo aprendido. La práctica consiste en mostrarles una serie de pantallas con dibujos de objetos o situaciones para que ellos lo asocien a conceptos</a:t>
            </a:r>
            <a:r>
              <a:rPr lang="es-ES" dirty="0" smtClean="0"/>
              <a:t>...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754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11" y="234372"/>
            <a:ext cx="8229600" cy="58515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72807" y="6248400"/>
            <a:ext cx="7973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 smtClean="0"/>
              <a:t>Si desea configurar una lección vea el Manual Moodle 3.5 para el profesor pág. 209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9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Mensajería Instantánea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s-ES" dirty="0" smtClean="0"/>
              <a:t>Alertas </a:t>
            </a:r>
            <a:r>
              <a:rPr lang="es-ES" dirty="0"/>
              <a:t>automáticas de Moodle acerca de nuevas publicaciones en los foros, notificaciones de envíos de </a:t>
            </a:r>
            <a:r>
              <a:rPr lang="es-ES" dirty="0" smtClean="0"/>
              <a:t>tareas…</a:t>
            </a:r>
          </a:p>
          <a:p>
            <a:r>
              <a:rPr lang="es-ES" dirty="0" smtClean="0"/>
              <a:t>Conversaciones  a modo de mensajería </a:t>
            </a:r>
            <a:r>
              <a:rPr lang="es-ES" dirty="0"/>
              <a:t>instantánea.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4648200"/>
            <a:ext cx="755001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400" dirty="0" smtClean="0"/>
              <a:t>No es una actividad sino una herramienta de comunicación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8124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3400" y="3962400"/>
            <a:ext cx="6400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En el bloque de Navegación </a:t>
            </a:r>
            <a:r>
              <a:rPr kumimoji="0" lang="es-ES" altLang="es-E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seleccione “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Participantes”</a:t>
            </a:r>
            <a:endParaRPr kumimoji="0" lang="es-ES" alt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Puede filtran los participantes que se muestran en listado en el cuadro de Búsqueda que aparece sobre la lista. </a:t>
            </a:r>
            <a:endParaRPr kumimoji="0" lang="es-ES" alt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Si desea conversar con un participante haga clic sobre su nombre y luego en Mensaje.</a:t>
            </a:r>
            <a:endParaRPr kumimoji="0" lang="es-ES" alt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1000"/>
            <a:ext cx="8558212" cy="2944225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 flipH="1">
            <a:off x="3048000" y="1143000"/>
            <a:ext cx="1828800" cy="304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53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310309"/>
            <a:ext cx="7239000" cy="355369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371" y="3137263"/>
            <a:ext cx="7467600" cy="3600450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>
            <a:off x="1647371" y="2611120"/>
            <a:ext cx="714829" cy="152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5257800" y="2087155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Si desea enviar un mensaje a todos: vaya al final de la listas / Seleccionar todos / despliegue la lista  (Elegir) y seleccione enviar mensaje.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9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verde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099">
            <a:off x="4089793" y="357168"/>
            <a:ext cx="1386647" cy="1311549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268520" y="1071546"/>
            <a:ext cx="24609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Arial" charset="0"/>
              </a:rPr>
              <a:t>Interactivas</a:t>
            </a:r>
          </a:p>
          <a:p>
            <a:endParaRPr lang="es-ES" sz="3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447800" y="1667896"/>
            <a:ext cx="26419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3200" dirty="0"/>
              <a:t>Lecciones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/>
              <a:t>Cuestionarios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/>
              <a:t>SCORM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/>
              <a:t>Glosario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/>
              <a:t>Tareas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/>
              <a:t>Hot </a:t>
            </a:r>
            <a:r>
              <a:rPr lang="es-ES" sz="3200" dirty="0" err="1"/>
              <a:t>Potatoes</a:t>
            </a:r>
            <a:endParaRPr lang="es-ES" sz="3200" dirty="0"/>
          </a:p>
        </p:txBody>
      </p:sp>
      <p:sp>
        <p:nvSpPr>
          <p:cNvPr id="6" name="5 Llamada con línea 1 (borde y barra de énfasis)"/>
          <p:cNvSpPr/>
          <p:nvPr/>
        </p:nvSpPr>
        <p:spPr>
          <a:xfrm>
            <a:off x="4572000" y="3214686"/>
            <a:ext cx="1125149" cy="785818"/>
          </a:xfrm>
          <a:prstGeom prst="accentBorderCallout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Refuerzo</a:t>
            </a:r>
          </a:p>
        </p:txBody>
      </p:sp>
      <p:sp>
        <p:nvSpPr>
          <p:cNvPr id="7" name="6 Llamada con línea 3"/>
          <p:cNvSpPr/>
          <p:nvPr/>
        </p:nvSpPr>
        <p:spPr>
          <a:xfrm>
            <a:off x="5804305" y="2357430"/>
            <a:ext cx="1339463" cy="857256"/>
          </a:xfrm>
          <a:prstGeom prst="borderCallout3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Reflexión</a:t>
            </a:r>
          </a:p>
        </p:txBody>
      </p:sp>
      <p:sp>
        <p:nvSpPr>
          <p:cNvPr id="8" name="7 Llamada con línea 3 (borde y barra de énfasis)"/>
          <p:cNvSpPr/>
          <p:nvPr/>
        </p:nvSpPr>
        <p:spPr>
          <a:xfrm>
            <a:off x="5911463" y="3571876"/>
            <a:ext cx="1479937" cy="928694"/>
          </a:xfrm>
          <a:prstGeom prst="accentBorderCallout3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Comprensión</a:t>
            </a:r>
          </a:p>
        </p:txBody>
      </p:sp>
      <p:sp>
        <p:nvSpPr>
          <p:cNvPr id="9" name="8 Llamada con línea 3"/>
          <p:cNvSpPr/>
          <p:nvPr/>
        </p:nvSpPr>
        <p:spPr>
          <a:xfrm>
            <a:off x="4679156" y="4714884"/>
            <a:ext cx="1874044" cy="928694"/>
          </a:xfrm>
          <a:prstGeom prst="borderCallout3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Razonamiento y análisis</a:t>
            </a:r>
          </a:p>
        </p:txBody>
      </p:sp>
    </p:spTree>
    <p:extLst>
      <p:ext uri="{BB962C8B-B14F-4D97-AF65-F5344CB8AC3E}">
        <p14:creationId xmlns:p14="http://schemas.microsoft.com/office/powerpoint/2010/main" val="401164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ltim-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89" y="1"/>
            <a:ext cx="6274346" cy="607771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987560" y="439617"/>
            <a:ext cx="2851639" cy="5205046"/>
          </a:xfrm>
          <a:prstGeom prst="wedgeRoundRectCallout">
            <a:avLst>
              <a:gd name="adj1" fmla="val 53786"/>
              <a:gd name="adj2" fmla="val 62886"/>
              <a:gd name="adj3" fmla="val 16667"/>
            </a:avLst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63A537"/>
              </a:buClr>
              <a:buFont typeface="Wingdings" pitchFamily="2" charset="2"/>
              <a:buChar char="ü"/>
            </a:pPr>
            <a:r>
              <a:rPr lang="es-ES" sz="2000" dirty="0" smtClean="0"/>
              <a:t> Entienda para qué se utilizan las actividades de Moodle y qué posibilidades ofrecen para el aprendizaje.</a:t>
            </a:r>
          </a:p>
          <a:p>
            <a:pPr>
              <a:buClr>
                <a:srgbClr val="63A537"/>
              </a:buClr>
              <a:buFont typeface="Wingdings" pitchFamily="2" charset="2"/>
              <a:buChar char="ü"/>
            </a:pPr>
            <a:r>
              <a:rPr lang="es-ES" sz="2000" dirty="0" smtClean="0"/>
              <a:t>Tómese </a:t>
            </a:r>
            <a:r>
              <a:rPr lang="es-ES" sz="2000" dirty="0" smtClean="0"/>
              <a:t>su </a:t>
            </a:r>
            <a:r>
              <a:rPr lang="es-ES" sz="2000" dirty="0" smtClean="0"/>
              <a:t>tiempo </a:t>
            </a:r>
            <a:r>
              <a:rPr lang="es-ES" sz="2000" dirty="0" smtClean="0"/>
              <a:t>para </a:t>
            </a:r>
            <a:r>
              <a:rPr lang="es-ES" sz="2000" dirty="0" smtClean="0"/>
              <a:t>diseñar las actividades y elaborar la orientación.</a:t>
            </a:r>
          </a:p>
          <a:p>
            <a:pPr>
              <a:buClr>
                <a:srgbClr val="63A537"/>
              </a:buClr>
              <a:buFont typeface="Wingdings" pitchFamily="2" charset="2"/>
              <a:buChar char="ü"/>
            </a:pPr>
            <a:r>
              <a:rPr lang="es-ES" sz="2000" dirty="0" smtClean="0"/>
              <a:t>Si tiene una actividad bien diseñada la configuración en la plataforma es rápida y fácil.</a:t>
            </a:r>
          </a:p>
          <a:p>
            <a:pPr algn="ctr"/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828800" y="304800"/>
            <a:ext cx="58336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s-ES" sz="3200" b="1" dirty="0" smtClean="0">
                <a:latin typeface="Arial" charset="0"/>
              </a:rPr>
              <a:t>Herramientas Comunicativas</a:t>
            </a:r>
            <a:endParaRPr lang="es-ES" sz="3200" b="1" dirty="0">
              <a:latin typeface="Arial" charset="0"/>
            </a:endParaRPr>
          </a:p>
        </p:txBody>
      </p:sp>
      <p:pic>
        <p:nvPicPr>
          <p:cNvPr id="4" name="3 Imagen" descr="pieza roj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891" y="1881464"/>
            <a:ext cx="1817447" cy="203126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03386" y="1015125"/>
            <a:ext cx="3894592" cy="34163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3600" dirty="0"/>
              <a:t>Chat</a:t>
            </a:r>
          </a:p>
          <a:p>
            <a:pPr>
              <a:buFont typeface="Arial" pitchFamily="34" charset="0"/>
              <a:buChar char="•"/>
            </a:pPr>
            <a:r>
              <a:rPr lang="es-ES" sz="3600" dirty="0"/>
              <a:t>Mensaje</a:t>
            </a:r>
          </a:p>
          <a:p>
            <a:pPr>
              <a:buFont typeface="Arial" pitchFamily="34" charset="0"/>
              <a:buChar char="•"/>
            </a:pPr>
            <a:r>
              <a:rPr lang="es-ES" sz="3600" dirty="0"/>
              <a:t>Consultas</a:t>
            </a:r>
          </a:p>
          <a:p>
            <a:pPr>
              <a:buFont typeface="Arial" pitchFamily="34" charset="0"/>
              <a:buChar char="•"/>
            </a:pPr>
            <a:r>
              <a:rPr lang="es-ES" sz="3600" dirty="0"/>
              <a:t>Encuestas</a:t>
            </a:r>
          </a:p>
          <a:p>
            <a:pPr>
              <a:buFont typeface="Arial" pitchFamily="34" charset="0"/>
              <a:buChar char="•"/>
            </a:pPr>
            <a:r>
              <a:rPr lang="es-ES" sz="3600" dirty="0" smtClean="0"/>
              <a:t>Foro</a:t>
            </a:r>
          </a:p>
          <a:p>
            <a:pPr>
              <a:buFont typeface="Arial" pitchFamily="34" charset="0"/>
              <a:buChar char="•"/>
            </a:pPr>
            <a:r>
              <a:rPr lang="es-ES" sz="3600" dirty="0" smtClean="0"/>
              <a:t>+ Teleconferencias </a:t>
            </a:r>
            <a:endParaRPr lang="es-ES" sz="3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250530" y="5082895"/>
            <a:ext cx="405854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800" dirty="0"/>
              <a:t>Diálogo didáctico mediado</a:t>
            </a:r>
          </a:p>
        </p:txBody>
      </p:sp>
      <p:sp>
        <p:nvSpPr>
          <p:cNvPr id="8" name="7 Cinta perforada"/>
          <p:cNvSpPr/>
          <p:nvPr/>
        </p:nvSpPr>
        <p:spPr>
          <a:xfrm>
            <a:off x="4196950" y="4154203"/>
            <a:ext cx="1673150" cy="867311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800" dirty="0" smtClean="0"/>
              <a:t>Sincrónica</a:t>
            </a:r>
            <a:endParaRPr lang="es-ES" sz="2800" dirty="0"/>
          </a:p>
        </p:txBody>
      </p:sp>
      <p:sp>
        <p:nvSpPr>
          <p:cNvPr id="9" name="8 Terminador"/>
          <p:cNvSpPr/>
          <p:nvPr/>
        </p:nvSpPr>
        <p:spPr>
          <a:xfrm>
            <a:off x="6019800" y="4267200"/>
            <a:ext cx="2037138" cy="735747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800" dirty="0"/>
              <a:t>Asincrónica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7578969" y="1676400"/>
            <a:ext cx="1565031" cy="2514600"/>
          </a:xfrm>
          <a:prstGeom prst="wedgeRoundRectCallout">
            <a:avLst>
              <a:gd name="adj1" fmla="val -64223"/>
              <a:gd name="adj2" fmla="val 68986"/>
              <a:gd name="adj3" fmla="val 16667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Los protagonistas no coinciden en el mismo momento </a:t>
            </a:r>
            <a:endParaRPr lang="es-ES" sz="2000" dirty="0"/>
          </a:p>
        </p:txBody>
      </p:sp>
      <p:sp>
        <p:nvSpPr>
          <p:cNvPr id="11" name="Oval Callout 10"/>
          <p:cNvSpPr/>
          <p:nvPr/>
        </p:nvSpPr>
        <p:spPr>
          <a:xfrm>
            <a:off x="0" y="4589586"/>
            <a:ext cx="3962400" cy="1887414"/>
          </a:xfrm>
          <a:prstGeom prst="wedgeEllipseCallout">
            <a:avLst>
              <a:gd name="adj1" fmla="val 61402"/>
              <a:gd name="adj2" fmla="val -45540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dk1"/>
                </a:solidFill>
              </a:rPr>
              <a:t>Comunicación en tiempo real. Los protagonistas mantienen un diálogo con respuestas inmediatas.</a:t>
            </a:r>
          </a:p>
        </p:txBody>
      </p:sp>
    </p:spTree>
    <p:extLst>
      <p:ext uri="{BB962C8B-B14F-4D97-AF65-F5344CB8AC3E}">
        <p14:creationId xmlns:p14="http://schemas.microsoft.com/office/powerpoint/2010/main" val="1856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04800" y="191869"/>
            <a:ext cx="5495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Herramientas Colaborativas</a:t>
            </a:r>
            <a:endParaRPr lang="es-ES" sz="3600" b="1" dirty="0"/>
          </a:p>
        </p:txBody>
      </p:sp>
      <p:pic>
        <p:nvPicPr>
          <p:cNvPr id="4" name="3 Imagen" descr="amaril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5598">
            <a:off x="4665099" y="1009230"/>
            <a:ext cx="1599530" cy="213270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276922" y="1503428"/>
            <a:ext cx="2196719" cy="3970318"/>
          </a:xfrm>
          <a:prstGeom prst="rect">
            <a:avLst/>
          </a:prstGeom>
          <a:solidFill>
            <a:schemeClr val="bg1"/>
          </a:solidFill>
          <a:ln>
            <a:solidFill>
              <a:srgbClr val="99CB3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1938" indent="-261938">
              <a:buFont typeface="Arial" pitchFamily="34" charset="0"/>
              <a:buChar char="•"/>
            </a:pPr>
            <a:r>
              <a:rPr lang="es-ES" sz="3600" dirty="0"/>
              <a:t>Foro</a:t>
            </a:r>
          </a:p>
          <a:p>
            <a:pPr marL="261938" indent="-261938">
              <a:buFont typeface="Arial" pitchFamily="34" charset="0"/>
              <a:buChar char="•"/>
            </a:pPr>
            <a:r>
              <a:rPr lang="es-ES" sz="3600" dirty="0"/>
              <a:t>Taller</a:t>
            </a:r>
          </a:p>
          <a:p>
            <a:pPr marL="261938" indent="-261938">
              <a:buFont typeface="Arial" pitchFamily="34" charset="0"/>
              <a:buChar char="•"/>
            </a:pPr>
            <a:r>
              <a:rPr lang="es-ES" sz="3600" dirty="0"/>
              <a:t>Wiki</a:t>
            </a:r>
          </a:p>
          <a:p>
            <a:pPr marL="261938" indent="-261938">
              <a:buFont typeface="Arial" pitchFamily="34" charset="0"/>
              <a:buChar char="•"/>
            </a:pPr>
            <a:r>
              <a:rPr lang="es-ES" sz="3600" dirty="0"/>
              <a:t>Base de datos</a:t>
            </a:r>
          </a:p>
          <a:p>
            <a:pPr marL="261938" indent="-261938">
              <a:buFont typeface="Arial" pitchFamily="34" charset="0"/>
              <a:buChar char="•"/>
            </a:pPr>
            <a:r>
              <a:rPr lang="es-ES" sz="3600" dirty="0"/>
              <a:t>Glosario</a:t>
            </a:r>
          </a:p>
          <a:p>
            <a:pPr marL="261938" indent="-261938">
              <a:buFont typeface="Arial" pitchFamily="34" charset="0"/>
              <a:buChar char="•"/>
            </a:pPr>
            <a:r>
              <a:rPr lang="es-ES" sz="3600" dirty="0"/>
              <a:t>Blog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143372" y="4824725"/>
            <a:ext cx="328513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400" dirty="0"/>
              <a:t>Aprendizaje colaborativo</a:t>
            </a:r>
          </a:p>
        </p:txBody>
      </p:sp>
      <p:sp>
        <p:nvSpPr>
          <p:cNvPr id="8" name="7 Llamada con línea 1 (borde y barra de énfasis)"/>
          <p:cNvSpPr/>
          <p:nvPr/>
        </p:nvSpPr>
        <p:spPr>
          <a:xfrm>
            <a:off x="4357686" y="3643314"/>
            <a:ext cx="1714512" cy="571504"/>
          </a:xfrm>
          <a:prstGeom prst="accentBorderCallout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/>
              <a:t>Discusión</a:t>
            </a:r>
          </a:p>
        </p:txBody>
      </p:sp>
      <p:sp>
        <p:nvSpPr>
          <p:cNvPr id="9" name="8 Llamada con línea 1 (borde y barra de énfasis)"/>
          <p:cNvSpPr/>
          <p:nvPr/>
        </p:nvSpPr>
        <p:spPr>
          <a:xfrm>
            <a:off x="6125777" y="3000372"/>
            <a:ext cx="1418023" cy="500066"/>
          </a:xfrm>
          <a:prstGeom prst="accentBorderCallout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/>
              <a:t>debate</a:t>
            </a:r>
          </a:p>
        </p:txBody>
      </p:sp>
      <p:sp>
        <p:nvSpPr>
          <p:cNvPr id="10" name="9 Documento"/>
          <p:cNvSpPr/>
          <p:nvPr/>
        </p:nvSpPr>
        <p:spPr>
          <a:xfrm>
            <a:off x="5911462" y="4071942"/>
            <a:ext cx="1860937" cy="785818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/>
              <a:t>Aprender en compañía</a:t>
            </a:r>
          </a:p>
        </p:txBody>
      </p:sp>
    </p:spTree>
    <p:extLst>
      <p:ext uri="{BB962C8B-B14F-4D97-AF65-F5344CB8AC3E}">
        <p14:creationId xmlns:p14="http://schemas.microsoft.com/office/powerpoint/2010/main" val="237676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¿Cómo se crean las actividades?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es-ES" dirty="0" smtClean="0"/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En la página del curso "Activar Edición".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En la sección que desee "Añadir una actividad o un recurso“.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Seleccionar la actividad.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Escribir el nombre de la actividad (es la que aparece en la página del curso).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Escribir el enunciado de la actividad en la descripción.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61728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59436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</a:rPr>
              <a:t>1 </a:t>
            </a:r>
            <a:r>
              <a:rPr lang="es-ES" sz="2000" b="1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s-ES" sz="2000" b="1" dirty="0" smtClean="0">
                <a:solidFill>
                  <a:srgbClr val="FF0000"/>
                </a:solidFill>
              </a:rPr>
              <a:t>Añade una actividad o un recurso</a:t>
            </a:r>
            <a:endParaRPr lang="es-ES" sz="20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rot="5400000" flipH="1" flipV="1">
            <a:off x="7162800" y="5638800"/>
            <a:ext cx="304800" cy="30480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5334000" y="2514600"/>
            <a:ext cx="685800" cy="45720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" y="26670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</a:rPr>
              <a:t>2 </a:t>
            </a:r>
            <a:r>
              <a:rPr lang="es-ES" sz="2000" b="1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s-ES" sz="2000" b="1" dirty="0" smtClean="0">
                <a:solidFill>
                  <a:srgbClr val="FF0000"/>
                </a:solidFill>
              </a:rPr>
              <a:t>  Selecciona la actividad</a:t>
            </a:r>
            <a:endParaRPr lang="es-ES" sz="20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838200" y="2362200"/>
            <a:ext cx="304800" cy="30480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29200" y="3200400"/>
            <a:ext cx="3464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</a:rPr>
              <a:t>3 </a:t>
            </a:r>
            <a:r>
              <a:rPr lang="es-ES" sz="2000" b="1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s-ES" sz="2000" b="1" dirty="0" smtClean="0">
                <a:solidFill>
                  <a:srgbClr val="FF0000"/>
                </a:solidFill>
              </a:rPr>
              <a:t>Descripción de la actividad</a:t>
            </a:r>
          </a:p>
        </p:txBody>
      </p:sp>
    </p:spTree>
    <p:extLst>
      <p:ext uri="{BB962C8B-B14F-4D97-AF65-F5344CB8AC3E}">
        <p14:creationId xmlns:p14="http://schemas.microsoft.com/office/powerpoint/2010/main" val="166886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2154</Words>
  <Application>Microsoft Office PowerPoint</Application>
  <PresentationFormat>Presentación en pantalla (4:3)</PresentationFormat>
  <Paragraphs>224</Paragraphs>
  <Slides>50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5" baseType="lpstr">
      <vt:lpstr>Arial</vt:lpstr>
      <vt:lpstr>Bookman Old Style</vt:lpstr>
      <vt:lpstr>Calibri</vt:lpstr>
      <vt:lpstr>Wingdings</vt:lpstr>
      <vt:lpstr>Office Theme</vt:lpstr>
      <vt:lpstr>Unidad didáctica 3. La comunicación e interacción. Aprendizaje colaborativo. Rol del tutor.   Las actividades en Moodle  </vt:lpstr>
      <vt:lpstr>Objetivos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¿Cómo se crean las actividades?</vt:lpstr>
      <vt:lpstr>Presentación de PowerPoint</vt:lpstr>
      <vt:lpstr>Actividad Tarea</vt:lpstr>
      <vt:lpstr>¿Para qué usar una Tarea de texto en línea?</vt:lpstr>
      <vt:lpstr>¿Qué configurar?</vt:lpstr>
      <vt:lpstr>¿Qué configurar?</vt:lpstr>
      <vt:lpstr>Presentación de PowerPoint</vt:lpstr>
      <vt:lpstr>Presentación de PowerPoint</vt:lpstr>
      <vt:lpstr>Presentación de PowerPoint</vt:lpstr>
      <vt:lpstr>Actividad Foro</vt:lpstr>
      <vt:lpstr>¿Para qué usar los foros?</vt:lpstr>
      <vt:lpstr>¿Por qué usar foros?</vt:lpstr>
      <vt:lpstr>Presentación de PowerPoint</vt:lpstr>
      <vt:lpstr>¿Qué configurar en un foro?</vt:lpstr>
      <vt:lpstr>¿Qué configurar en un foro?</vt:lpstr>
      <vt:lpstr>Actividad Wiki</vt:lpstr>
      <vt:lpstr>Usos didácticos del Wiki </vt:lpstr>
      <vt:lpstr>¿Qué configurar en la wiki?</vt:lpstr>
      <vt:lpstr>¿Qué configurar en la wiki?</vt:lpstr>
      <vt:lpstr>Presentación de PowerPoint</vt:lpstr>
      <vt:lpstr>Presentación de PowerPoint</vt:lpstr>
      <vt:lpstr>Glosario</vt:lpstr>
      <vt:lpstr>¿Por qué usar el Glosario?</vt:lpstr>
      <vt:lpstr>Presentación de PowerPoint</vt:lpstr>
      <vt:lpstr>¿Qué configurar?</vt:lpstr>
      <vt:lpstr>¿Qué configurar?</vt:lpstr>
      <vt:lpstr>Chat: discusión sincrónica en tiempo real </vt:lpstr>
      <vt:lpstr>Sugerencias</vt:lpstr>
      <vt:lpstr>Presentación de PowerPoint</vt:lpstr>
      <vt:lpstr>Base de datos</vt:lpstr>
      <vt:lpstr>¿Para qué usar la base de datos? </vt:lpstr>
      <vt:lpstr>Presentación de PowerPoint</vt:lpstr>
      <vt:lpstr>¿Qué configurar en la base de datos?</vt:lpstr>
      <vt:lpstr>Taller</vt:lpstr>
      <vt:lpstr>Presentación de PowerPoint</vt:lpstr>
      <vt:lpstr>Presentación de PowerPoint</vt:lpstr>
      <vt:lpstr>Lección</vt:lpstr>
      <vt:lpstr>Para qué usar la lección </vt:lpstr>
      <vt:lpstr>Presentación de PowerPoint</vt:lpstr>
      <vt:lpstr>Mensajería Instantánea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Revisor</dc:creator>
  <cp:lastModifiedBy>Revisor</cp:lastModifiedBy>
  <cp:revision>103</cp:revision>
  <dcterms:created xsi:type="dcterms:W3CDTF">2021-04-04T03:55:07Z</dcterms:created>
  <dcterms:modified xsi:type="dcterms:W3CDTF">2021-04-21T19:41:10Z</dcterms:modified>
</cp:coreProperties>
</file>