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FE5399-B85B-4408-A2AE-518931E6860C}" type="doc">
      <dgm:prSet loTypeId="urn:microsoft.com/office/officeart/2005/8/layout/vList2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246939F-A293-42AC-94DE-12035D589C28}">
      <dgm:prSet phldrT="[Texto]" custT="1"/>
      <dgm:spPr>
        <a:noFill/>
        <a:ln w="76200">
          <a:noFill/>
        </a:ln>
      </dgm:spPr>
      <dgm:t>
        <a:bodyPr/>
        <a:lstStyle/>
        <a:p>
          <a:pPr algn="r"/>
          <a:endParaRPr lang="en-US" sz="4800" b="1" i="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BF75279-98B9-466E-8164-BF7FE4FF1028}" type="parTrans" cxnId="{31C1432F-BAC7-4016-96A1-51136774A482}">
      <dgm:prSet/>
      <dgm:spPr/>
      <dgm:t>
        <a:bodyPr/>
        <a:lstStyle/>
        <a:p>
          <a:endParaRPr lang="en-US"/>
        </a:p>
      </dgm:t>
    </dgm:pt>
    <dgm:pt modelId="{73FCBA85-2230-4681-B8FF-454F3E3FA0DB}" type="sibTrans" cxnId="{31C1432F-BAC7-4016-96A1-51136774A482}">
      <dgm:prSet/>
      <dgm:spPr/>
      <dgm:t>
        <a:bodyPr/>
        <a:lstStyle/>
        <a:p>
          <a:endParaRPr lang="en-US"/>
        </a:p>
      </dgm:t>
    </dgm:pt>
    <dgm:pt modelId="{446E2C33-EC8E-4243-9832-7B94FFE867CE}" type="pres">
      <dgm:prSet presAssocID="{42FE5399-B85B-4408-A2AE-518931E6860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E892899-A151-4A1C-8273-7BFE1BA44DD3}" type="pres">
      <dgm:prSet presAssocID="{F246939F-A293-42AC-94DE-12035D589C28}" presName="parentText" presStyleLbl="node1" presStyleIdx="0" presStyleCnt="1" custScaleY="64834" custLinFactNeighborX="34237" custLinFactNeighborY="2850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D4E55DC-9D15-4BA9-86CD-9B9DFC9E1705}" type="presOf" srcId="{F246939F-A293-42AC-94DE-12035D589C28}" destId="{DE892899-A151-4A1C-8273-7BFE1BA44DD3}" srcOrd="0" destOrd="0" presId="urn:microsoft.com/office/officeart/2005/8/layout/vList2"/>
    <dgm:cxn modelId="{ECCA9010-C85D-4FF1-8B2F-38FBC7D4D8FB}" type="presOf" srcId="{42FE5399-B85B-4408-A2AE-518931E6860C}" destId="{446E2C33-EC8E-4243-9832-7B94FFE867CE}" srcOrd="0" destOrd="0" presId="urn:microsoft.com/office/officeart/2005/8/layout/vList2"/>
    <dgm:cxn modelId="{31C1432F-BAC7-4016-96A1-51136774A482}" srcId="{42FE5399-B85B-4408-A2AE-518931E6860C}" destId="{F246939F-A293-42AC-94DE-12035D589C28}" srcOrd="0" destOrd="0" parTransId="{8BF75279-98B9-466E-8164-BF7FE4FF1028}" sibTransId="{73FCBA85-2230-4681-B8FF-454F3E3FA0DB}"/>
    <dgm:cxn modelId="{1FC96EFB-CB61-48F7-9B92-DBD7BEBA0825}" type="presParOf" srcId="{446E2C33-EC8E-4243-9832-7B94FFE867CE}" destId="{DE892899-A151-4A1C-8273-7BFE1BA44DD3}" srcOrd="0" destOrd="0" presId="urn:microsoft.com/office/officeart/2005/8/layout/vList2"/>
  </dgm:cxnLst>
  <dgm:bg>
    <a:blipFill>
      <a:blip xmlns:r="http://schemas.openxmlformats.org/officeDocument/2006/relationships" r:embed="rId1"/>
      <a:stretch>
        <a:fillRect/>
      </a:stretch>
    </a:blip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892899-A151-4A1C-8273-7BFE1BA44DD3}">
      <dsp:nvSpPr>
        <dsp:cNvPr id="0" name=""/>
        <dsp:cNvSpPr/>
      </dsp:nvSpPr>
      <dsp:spPr>
        <a:xfrm>
          <a:off x="0" y="1249601"/>
          <a:ext cx="2279176" cy="788900"/>
        </a:xfrm>
        <a:prstGeom prst="roundRect">
          <a:avLst/>
        </a:prstGeom>
        <a:noFill/>
        <a:ln w="76200"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800" b="1" i="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8511" y="1288112"/>
        <a:ext cx="2202154" cy="7118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FF881-A00E-4784-B02F-3E7F617D4426}" type="datetimeFigureOut">
              <a:rPr lang="es-ES" smtClean="0"/>
              <a:t>01/03/2018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660C3-C040-445D-89B9-3D7AF1692C7A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73053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FF881-A00E-4784-B02F-3E7F617D4426}" type="datetimeFigureOut">
              <a:rPr lang="es-ES" smtClean="0"/>
              <a:t>01/03/2018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660C3-C040-445D-89B9-3D7AF1692C7A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55125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FF881-A00E-4784-B02F-3E7F617D4426}" type="datetimeFigureOut">
              <a:rPr lang="es-ES" smtClean="0"/>
              <a:t>01/03/2018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660C3-C040-445D-89B9-3D7AF1692C7A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65042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FF881-A00E-4784-B02F-3E7F617D4426}" type="datetimeFigureOut">
              <a:rPr lang="es-ES" smtClean="0"/>
              <a:t>01/03/2018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660C3-C040-445D-89B9-3D7AF1692C7A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03419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FF881-A00E-4784-B02F-3E7F617D4426}" type="datetimeFigureOut">
              <a:rPr lang="es-ES" smtClean="0"/>
              <a:t>01/03/2018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660C3-C040-445D-89B9-3D7AF1692C7A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8034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FF881-A00E-4784-B02F-3E7F617D4426}" type="datetimeFigureOut">
              <a:rPr lang="es-ES" smtClean="0"/>
              <a:t>01/03/2018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660C3-C040-445D-89B9-3D7AF1692C7A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09960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FF881-A00E-4784-B02F-3E7F617D4426}" type="datetimeFigureOut">
              <a:rPr lang="es-ES" smtClean="0"/>
              <a:t>01/03/2018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660C3-C040-445D-89B9-3D7AF1692C7A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90793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FF881-A00E-4784-B02F-3E7F617D4426}" type="datetimeFigureOut">
              <a:rPr lang="es-ES" smtClean="0"/>
              <a:t>01/03/2018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660C3-C040-445D-89B9-3D7AF1692C7A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42167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FF881-A00E-4784-B02F-3E7F617D4426}" type="datetimeFigureOut">
              <a:rPr lang="es-ES" smtClean="0"/>
              <a:t>01/03/2018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660C3-C040-445D-89B9-3D7AF1692C7A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57360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FF881-A00E-4784-B02F-3E7F617D4426}" type="datetimeFigureOut">
              <a:rPr lang="es-ES" smtClean="0"/>
              <a:t>01/03/2018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660C3-C040-445D-89B9-3D7AF1692C7A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3587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FF881-A00E-4784-B02F-3E7F617D4426}" type="datetimeFigureOut">
              <a:rPr lang="es-ES" smtClean="0"/>
              <a:t>01/03/2018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660C3-C040-445D-89B9-3D7AF1692C7A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04586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FFF881-A00E-4784-B02F-3E7F617D4426}" type="datetimeFigureOut">
              <a:rPr lang="es-ES" smtClean="0"/>
              <a:t>01/03/2018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A660C3-C040-445D-89B9-3D7AF1692C7A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5421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Armando\Pictures\2017-03-07\Blefar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235539"/>
            <a:ext cx="2871849" cy="1521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024278" y="332656"/>
            <a:ext cx="450315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800" b="1" i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Blefaroespasmo esencial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7544" y="2132856"/>
            <a:ext cx="46469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i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DrC María Cáceres Toledo</a:t>
            </a:r>
          </a:p>
        </p:txBody>
      </p:sp>
      <p:graphicFrame>
        <p:nvGraphicFramePr>
          <p:cNvPr id="5" name="3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5560109"/>
              </p:ext>
            </p:extLst>
          </p:nvPr>
        </p:nvGraphicFramePr>
        <p:xfrm>
          <a:off x="1403648" y="4005064"/>
          <a:ext cx="2279176" cy="25944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7781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772816"/>
            <a:ext cx="7992888" cy="3049846"/>
          </a:xfrm>
        </p:spPr>
        <p:txBody>
          <a:bodyPr>
            <a:normAutofit fontScale="90000"/>
          </a:bodyPr>
          <a:lstStyle/>
          <a:p>
            <a:pPr algn="just"/>
            <a:r>
              <a:rPr lang="es-ES" sz="2800" dirty="0"/>
              <a:t>El blefaroespasmo esencial benigno </a:t>
            </a:r>
            <a:r>
              <a:rPr lang="es-ES" sz="2800" dirty="0" smtClean="0"/>
              <a:t>(BEB) es </a:t>
            </a:r>
            <a:r>
              <a:rPr lang="es-ES" sz="2800" dirty="0"/>
              <a:t>una </a:t>
            </a:r>
            <a:r>
              <a:rPr lang="es-ES" sz="2800" dirty="0" err="1"/>
              <a:t>distonía</a:t>
            </a:r>
            <a:r>
              <a:rPr lang="es-ES" sz="2800" dirty="0"/>
              <a:t> facial </a:t>
            </a:r>
            <a:r>
              <a:rPr lang="es-ES" sz="2800" dirty="0" smtClean="0"/>
              <a:t>bilateral, </a:t>
            </a:r>
            <a:r>
              <a:rPr lang="es-ES" sz="2800" dirty="0"/>
              <a:t>se caracteriza por un aumento del parpadeo con espasmos involuntarios de los músculos </a:t>
            </a:r>
            <a:r>
              <a:rPr lang="es-ES" sz="2800" dirty="0" smtClean="0"/>
              <a:t>orbiculares</a:t>
            </a:r>
            <a:r>
              <a:rPr lang="es-ES" sz="2800" dirty="0"/>
              <a:t>, </a:t>
            </a:r>
            <a:r>
              <a:rPr lang="es-ES" sz="2800" dirty="0" err="1" smtClean="0"/>
              <a:t>procerus</a:t>
            </a:r>
            <a:r>
              <a:rPr lang="es-ES" sz="2800" dirty="0" smtClean="0"/>
              <a:t> y </a:t>
            </a:r>
            <a:r>
              <a:rPr lang="es-ES" sz="2800" dirty="0" err="1" smtClean="0"/>
              <a:t>corrugador</a:t>
            </a:r>
            <a:r>
              <a:rPr lang="es-ES" sz="2800" dirty="0" smtClean="0"/>
              <a:t>. Puede progresar hasta que el paciente quede ciego funcionalmente como consecuencia de la incapacidad episódica de abrirlos párpados.</a:t>
            </a:r>
            <a:br>
              <a:rPr lang="es-ES" sz="2800" dirty="0" smtClean="0"/>
            </a:br>
            <a:r>
              <a:rPr lang="es-ES" sz="2800" dirty="0" smtClean="0"/>
              <a:t/>
            </a:r>
            <a:br>
              <a:rPr lang="es-ES" sz="2800" dirty="0" smtClean="0"/>
            </a:br>
            <a:endParaRPr lang="es-ES" sz="2800" dirty="0"/>
          </a:p>
        </p:txBody>
      </p:sp>
      <p:sp>
        <p:nvSpPr>
          <p:cNvPr id="4" name="Rectangle 3"/>
          <p:cNvSpPr/>
          <p:nvPr/>
        </p:nvSpPr>
        <p:spPr>
          <a:xfrm>
            <a:off x="2483768" y="461863"/>
            <a:ext cx="450315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800" b="1" i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Blefaroespasmo esencial</a:t>
            </a:r>
          </a:p>
        </p:txBody>
      </p:sp>
      <p:pic>
        <p:nvPicPr>
          <p:cNvPr id="5" name="Picture 2" descr="C:\Users\Armando\Pictures\2017-03-07\Blefar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6924" y="0"/>
            <a:ext cx="2175217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1519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El síndrome del ojo seco y otros trastornos médicos pueden causar un Blefaroespasmo reflejo y se deben distinguir del BEB.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b="1" i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Blefaroespasmo esencial</a:t>
            </a:r>
          </a:p>
        </p:txBody>
      </p:sp>
    </p:spTree>
    <p:extLst>
      <p:ext uri="{BB962C8B-B14F-4D97-AF65-F5344CB8AC3E}">
        <p14:creationId xmlns:p14="http://schemas.microsoft.com/office/powerpoint/2010/main" val="1683073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7524" y="1052736"/>
            <a:ext cx="856895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dirty="0">
                <a:latin typeface="Arial" pitchFamily="34" charset="0"/>
                <a:cs typeface="Arial" pitchFamily="34" charset="0"/>
              </a:rPr>
              <a:t>Este trastorno se trata de forma médica o quirúrgica. Los medicamentos orales tienen una utilidad muy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limitada.</a:t>
            </a:r>
          </a:p>
          <a:p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000" dirty="0">
                <a:latin typeface="Arial" pitchFamily="34" charset="0"/>
                <a:cs typeface="Arial" pitchFamily="34" charset="0"/>
              </a:rPr>
              <a:t>Inyección de toxina botulínica</a:t>
            </a:r>
            <a:r>
              <a:rPr lang="es-ES" dirty="0" smtClean="0"/>
              <a:t>. </a:t>
            </a:r>
            <a:endParaRPr lang="es-ES" dirty="0"/>
          </a:p>
        </p:txBody>
      </p:sp>
      <p:sp>
        <p:nvSpPr>
          <p:cNvPr id="3" name="Title 3"/>
          <p:cNvSpPr txBox="1">
            <a:spLocks/>
          </p:cNvSpPr>
          <p:nvPr/>
        </p:nvSpPr>
        <p:spPr>
          <a:xfrm>
            <a:off x="457200" y="265212"/>
            <a:ext cx="8229600" cy="1143000"/>
          </a:xfrm>
          <a:prstGeom prst="rect">
            <a:avLst/>
          </a:prstGeom>
        </p:spPr>
        <p:txBody>
          <a:bodyPr wrap="none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400" b="1" i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Blefaroespasmo esencial</a:t>
            </a:r>
            <a:endParaRPr lang="es-ES" sz="2400" b="1" i="1" dirty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3568" y="2636912"/>
            <a:ext cx="828092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ES" sz="2000" dirty="0">
                <a:latin typeface="Arial" pitchFamily="34" charset="0"/>
                <a:cs typeface="Arial" pitchFamily="34" charset="0"/>
              </a:rPr>
              <a:t>Las inyecciones periódicas de toxina botulínica A (TBA) son el tratamiento de elección para el BEB.</a:t>
            </a:r>
          </a:p>
          <a:p>
            <a:endParaRPr lang="es-ES" sz="20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s-ES" sz="2000" dirty="0">
                <a:latin typeface="Arial" pitchFamily="34" charset="0"/>
                <a:cs typeface="Arial" pitchFamily="34" charset="0"/>
              </a:rPr>
              <a:t> La inyección de TBA suele ser eficaz, pero la mejoría es temporal su efecto  aparece en 2-3 días y es máximo unos 7-10 días después de la inyección. </a:t>
            </a:r>
          </a:p>
          <a:p>
            <a:pPr marL="285750" indent="-285750">
              <a:buFont typeface="Arial" pitchFamily="34" charset="0"/>
              <a:buChar char="•"/>
            </a:pPr>
            <a:endParaRPr lang="es-ES" sz="20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s-ES" sz="2000" dirty="0">
                <a:latin typeface="Arial" pitchFamily="34" charset="0"/>
                <a:cs typeface="Arial" pitchFamily="34" charset="0"/>
              </a:rPr>
              <a:t> La duración del efecto es variable, alcanza 3-4 meses, momento en el cual cabe esperar que reaparezcan los espasmos y sea preciso realizar nuevas inyecciones.</a:t>
            </a:r>
          </a:p>
        </p:txBody>
      </p:sp>
    </p:spTree>
    <p:extLst>
      <p:ext uri="{BB962C8B-B14F-4D97-AF65-F5344CB8AC3E}">
        <p14:creationId xmlns:p14="http://schemas.microsoft.com/office/powerpoint/2010/main" val="1729006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7"/>
          <p:cNvSpPr txBox="1"/>
          <p:nvPr/>
        </p:nvSpPr>
        <p:spPr>
          <a:xfrm>
            <a:off x="1619672" y="3536286"/>
            <a:ext cx="9685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i="1" dirty="0">
                <a:latin typeface="Arial" pitchFamily="34" charset="0"/>
                <a:cs typeface="Arial" pitchFamily="34" charset="0"/>
              </a:rPr>
              <a:t>Antes </a:t>
            </a:r>
          </a:p>
        </p:txBody>
      </p:sp>
      <p:sp>
        <p:nvSpPr>
          <p:cNvPr id="6" name="TextBox 1"/>
          <p:cNvSpPr txBox="1"/>
          <p:nvPr/>
        </p:nvSpPr>
        <p:spPr>
          <a:xfrm>
            <a:off x="5004048" y="5733256"/>
            <a:ext cx="13292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i="1" dirty="0" smtClean="0">
                <a:latin typeface="Arial" pitchFamily="34" charset="0"/>
                <a:cs typeface="Arial" pitchFamily="34" charset="0"/>
              </a:rPr>
              <a:t>Después</a:t>
            </a:r>
            <a:r>
              <a:rPr lang="es-ES" dirty="0" smtClean="0"/>
              <a:t> </a:t>
            </a:r>
            <a:endParaRPr lang="es-ES" dirty="0"/>
          </a:p>
        </p:txBody>
      </p:sp>
      <p:pic>
        <p:nvPicPr>
          <p:cNvPr id="1026" name="Picture 2" descr="C:\Users\Armando\Pictures\2017-03-07\Blefar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1304389"/>
            <a:ext cx="3744415" cy="19832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rmando\Pictures\2017-03-07\Blefaro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8980" y="3645025"/>
            <a:ext cx="5131733" cy="3024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611560" y="332656"/>
            <a:ext cx="72305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b="1" i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Blefaroespasmo </a:t>
            </a:r>
            <a:r>
              <a:rPr lang="es-ES" sz="2400" b="1" i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esencial. Tratamiento con TBA </a:t>
            </a:r>
            <a:endParaRPr lang="es-ES" sz="2400" b="1" i="1" dirty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9" name="4 CuadroTexto"/>
          <p:cNvSpPr txBox="1"/>
          <p:nvPr/>
        </p:nvSpPr>
        <p:spPr>
          <a:xfrm>
            <a:off x="6334846" y="1382947"/>
            <a:ext cx="19776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2015- 2016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3843388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197</Words>
  <Application>Microsoft Office PowerPoint</Application>
  <PresentationFormat>On-screen Show (4:3)</PresentationFormat>
  <Paragraphs>19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El blefaroespasmo esencial benigno (BEB) es una distonía facial bilateral, se caracteriza por un aumento del parpadeo con espasmos involuntarios de los músculos orbiculares, procerus y corrugador. Puede progresar hasta que el paciente quede ciego funcionalmente como consecuencia de la incapacidad episódica de abrirlos párpados.  </vt:lpstr>
      <vt:lpstr>Blefaroespasmo esencial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blefaroespasmo esencial benigno (BEB) es una distonía facial bilateral, se caracteriza por un aumento del parpadeo con espasmos involuntarios de los músculos orbiculares, procerus y corrugador. Puede progresar hasta que el paciente quede ciego funcionalmente como consecuencia de la incapacidad episódica de abrirlos párpados.</dc:title>
  <dc:creator>Armando</dc:creator>
  <cp:lastModifiedBy>Armando</cp:lastModifiedBy>
  <cp:revision>4</cp:revision>
  <dcterms:created xsi:type="dcterms:W3CDTF">2018-02-28T17:45:19Z</dcterms:created>
  <dcterms:modified xsi:type="dcterms:W3CDTF">2018-03-01T18:36:36Z</dcterms:modified>
</cp:coreProperties>
</file>