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1628AD7-208D-4719-8FD2-C16002C6D547}"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3487573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628AD7-208D-4719-8FD2-C16002C6D547}"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2124410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628AD7-208D-4719-8FD2-C16002C6D547}"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577046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628AD7-208D-4719-8FD2-C16002C6D547}"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2625867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1628AD7-208D-4719-8FD2-C16002C6D547}"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499889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1628AD7-208D-4719-8FD2-C16002C6D547}"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314292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1628AD7-208D-4719-8FD2-C16002C6D547}" type="datetimeFigureOut">
              <a:rPr lang="es-ES" smtClean="0"/>
              <a:t>05/08/2019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3874336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1628AD7-208D-4719-8FD2-C16002C6D547}" type="datetimeFigureOut">
              <a:rPr lang="es-ES" smtClean="0"/>
              <a:t>05/08/2019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129870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1628AD7-208D-4719-8FD2-C16002C6D547}" type="datetimeFigureOut">
              <a:rPr lang="es-ES" smtClean="0"/>
              <a:t>05/08/2019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226414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628AD7-208D-4719-8FD2-C16002C6D547}"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4122213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628AD7-208D-4719-8FD2-C16002C6D547}"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53C948-1164-435E-94A3-4B7F5FAC352B}" type="slidenum">
              <a:rPr lang="es-ES" smtClean="0"/>
              <a:t>‹Nº›</a:t>
            </a:fld>
            <a:endParaRPr lang="es-ES"/>
          </a:p>
        </p:txBody>
      </p:sp>
    </p:spTree>
    <p:extLst>
      <p:ext uri="{BB962C8B-B14F-4D97-AF65-F5344CB8AC3E}">
        <p14:creationId xmlns:p14="http://schemas.microsoft.com/office/powerpoint/2010/main" val="408227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28AD7-208D-4719-8FD2-C16002C6D547}" type="datetimeFigureOut">
              <a:rPr lang="es-ES" smtClean="0"/>
              <a:t>05/08/2019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3C948-1164-435E-94A3-4B7F5FAC352B}" type="slidenum">
              <a:rPr lang="es-ES" smtClean="0"/>
              <a:t>‹Nº›</a:t>
            </a:fld>
            <a:endParaRPr lang="es-ES"/>
          </a:p>
        </p:txBody>
      </p:sp>
    </p:spTree>
    <p:extLst>
      <p:ext uri="{BB962C8B-B14F-4D97-AF65-F5344CB8AC3E}">
        <p14:creationId xmlns:p14="http://schemas.microsoft.com/office/powerpoint/2010/main" val="2994181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zim://A/A/Universidad%20de%20La%20Habana.html" TargetMode="External"/><Relationship Id="rId13" Type="http://schemas.openxmlformats.org/officeDocument/2006/relationships/hyperlink" Target="zim://A/A/Florida.html" TargetMode="External"/><Relationship Id="rId18" Type="http://schemas.openxmlformats.org/officeDocument/2006/relationships/hyperlink" Target="zim://A/A/Jos%C3%A9%20de%20la%20Luz%20y%20Caballero.html" TargetMode="External"/><Relationship Id="rId3" Type="http://schemas.openxmlformats.org/officeDocument/2006/relationships/hyperlink" Target="https://www.ecured.cu/Cuba" TargetMode="External"/><Relationship Id="rId7" Type="http://schemas.openxmlformats.org/officeDocument/2006/relationships/hyperlink" Target="https://www.ecured.cu/1837" TargetMode="External"/><Relationship Id="rId12" Type="http://schemas.openxmlformats.org/officeDocument/2006/relationships/hyperlink" Target="zim://A/A/1788.html" TargetMode="External"/><Relationship Id="rId17" Type="http://schemas.openxmlformats.org/officeDocument/2006/relationships/hyperlink" Target="zim://A/A/Domingo%20del%20Monte.html" TargetMode="External"/><Relationship Id="rId2" Type="http://schemas.openxmlformats.org/officeDocument/2006/relationships/hyperlink" Target="https://www.ecured.cu/La_Habana" TargetMode="External"/><Relationship Id="rId16" Type="http://schemas.openxmlformats.org/officeDocument/2006/relationships/hyperlink" Target="zim://A/A/Jos%C3%A9%20Antonio%20Saco.html" TargetMode="External"/><Relationship Id="rId1" Type="http://schemas.openxmlformats.org/officeDocument/2006/relationships/slideLayout" Target="../slideLayouts/slideLayout6.xml"/><Relationship Id="rId6" Type="http://schemas.openxmlformats.org/officeDocument/2006/relationships/hyperlink" Target="https://www.ecured.cu/21_de_marzo" TargetMode="External"/><Relationship Id="rId11" Type="http://schemas.openxmlformats.org/officeDocument/2006/relationships/hyperlink" Target="zim://A/A/La%20Habana.html" TargetMode="External"/><Relationship Id="rId5" Type="http://schemas.openxmlformats.org/officeDocument/2006/relationships/hyperlink" Target="https://www.ecured.cu/1765" TargetMode="External"/><Relationship Id="rId15" Type="http://schemas.openxmlformats.org/officeDocument/2006/relationships/hyperlink" Target="zim://A/A/1853.html" TargetMode="External"/><Relationship Id="rId10" Type="http://schemas.openxmlformats.org/officeDocument/2006/relationships/hyperlink" Target="zim://A/A/Compa%C3%B1%C3%ADa%20de%20Jes%C3%BAs.html" TargetMode="External"/><Relationship Id="rId4" Type="http://schemas.openxmlformats.org/officeDocument/2006/relationships/hyperlink" Target="https://www.ecured.cu/22_de_mayo" TargetMode="External"/><Relationship Id="rId9" Type="http://schemas.openxmlformats.org/officeDocument/2006/relationships/hyperlink" Target="zim://A/A/1767.html" TargetMode="External"/><Relationship Id="rId14" Type="http://schemas.openxmlformats.org/officeDocument/2006/relationships/hyperlink" Target="zim://A/A/Estados%20Unidos.htm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zim://A/A/Jos%C3%A9%20Mart%C3%AD.html" TargetMode="External"/><Relationship Id="rId13" Type="http://schemas.openxmlformats.org/officeDocument/2006/relationships/hyperlink" Target="zim://A/A/22%20de%20junio.html" TargetMode="External"/><Relationship Id="rId18" Type="http://schemas.openxmlformats.org/officeDocument/2006/relationships/hyperlink" Target="zim://A/A/A%C3%B1os%201840.html" TargetMode="External"/><Relationship Id="rId3" Type="http://schemas.openxmlformats.org/officeDocument/2006/relationships/hyperlink" Target="zim://A/A/1797.html" TargetMode="External"/><Relationship Id="rId7" Type="http://schemas.openxmlformats.org/officeDocument/2006/relationships/hyperlink" Target="zim://A/A/Estados%20Unidos.html" TargetMode="External"/><Relationship Id="rId12" Type="http://schemas.openxmlformats.org/officeDocument/2006/relationships/hyperlink" Target="zim://A/A/Cuba.html" TargetMode="External"/><Relationship Id="rId17" Type="http://schemas.openxmlformats.org/officeDocument/2006/relationships/hyperlink" Target="zim://A/A/1824.html" TargetMode="External"/><Relationship Id="rId2" Type="http://schemas.openxmlformats.org/officeDocument/2006/relationships/hyperlink" Target="zim://A/A/Bayamo.html" TargetMode="External"/><Relationship Id="rId16" Type="http://schemas.openxmlformats.org/officeDocument/2006/relationships/hyperlink" Target="zim://A/A/Educador.html" TargetMode="External"/><Relationship Id="rId1" Type="http://schemas.openxmlformats.org/officeDocument/2006/relationships/slideLayout" Target="../slideLayouts/slideLayout6.xml"/><Relationship Id="rId6" Type="http://schemas.openxmlformats.org/officeDocument/2006/relationships/hyperlink" Target="zim://A/A/1879.html" TargetMode="External"/><Relationship Id="rId11" Type="http://schemas.openxmlformats.org/officeDocument/2006/relationships/hyperlink" Target="zim://A/A/La%20Habana.html" TargetMode="External"/><Relationship Id="rId5" Type="http://schemas.openxmlformats.org/officeDocument/2006/relationships/hyperlink" Target="zim://A/A/Espa%C3%B1a.html" TargetMode="External"/><Relationship Id="rId15" Type="http://schemas.openxmlformats.org/officeDocument/2006/relationships/hyperlink" Target="zim://A/A/Fil%C3%B3sofo.html" TargetMode="External"/><Relationship Id="rId10" Type="http://schemas.openxmlformats.org/officeDocument/2006/relationships/hyperlink" Target="zim://A/A/1800.html" TargetMode="External"/><Relationship Id="rId19" Type="http://schemas.openxmlformats.org/officeDocument/2006/relationships/hyperlink" Target="zim://A/A/A%C3%B1os%201850.html" TargetMode="External"/><Relationship Id="rId4" Type="http://schemas.openxmlformats.org/officeDocument/2006/relationships/hyperlink" Target="zim://A/A/Barcelona.html" TargetMode="External"/><Relationship Id="rId9" Type="http://schemas.openxmlformats.org/officeDocument/2006/relationships/hyperlink" Target="zim://A/A/11%20de%20julio.html" TargetMode="External"/><Relationship Id="rId14" Type="http://schemas.openxmlformats.org/officeDocument/2006/relationships/hyperlink" Target="zim://A/A/1862.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zim://A/A/Lutero.html" TargetMode="External"/><Relationship Id="rId2" Type="http://schemas.openxmlformats.org/officeDocument/2006/relationships/hyperlink" Target="zim://A/A/Catolicismo.html" TargetMode="External"/><Relationship Id="rId1" Type="http://schemas.openxmlformats.org/officeDocument/2006/relationships/slideLayout" Target="../slideLayouts/slideLayout6.xml"/><Relationship Id="rId4" Type="http://schemas.openxmlformats.org/officeDocument/2006/relationships/hyperlink" Target="zim://A/A/Qu%C3%A9bec.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zim://A/A/Instituci%C3%B3n.html" TargetMode="External"/><Relationship Id="rId2" Type="http://schemas.openxmlformats.org/officeDocument/2006/relationships/hyperlink" Target="zim://A/A/Organizaci%C3%B3n.html" TargetMode="External"/><Relationship Id="rId1" Type="http://schemas.openxmlformats.org/officeDocument/2006/relationships/slideLayout" Target="../slideLayouts/slideLayout6.xml"/><Relationship Id="rId4" Type="http://schemas.openxmlformats.org/officeDocument/2006/relationships/hyperlink" Target="zim://A/A/Comunidad%20internacion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a:t>La nación Cubana</a:t>
            </a:r>
            <a:endParaRPr lang="es-ES" dirty="0"/>
          </a:p>
        </p:txBody>
      </p:sp>
    </p:spTree>
    <p:extLst>
      <p:ext uri="{BB962C8B-B14F-4D97-AF65-F5344CB8AC3E}">
        <p14:creationId xmlns:p14="http://schemas.microsoft.com/office/powerpoint/2010/main" val="932687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6" y="365125"/>
            <a:ext cx="11475076" cy="6164464"/>
          </a:xfrm>
        </p:spPr>
        <p:txBody>
          <a:bodyPr>
            <a:noAutofit/>
          </a:bodyPr>
          <a:lstStyle/>
          <a:p>
            <a:r>
              <a:rPr lang="es-ES" sz="2000" b="1" dirty="0"/>
              <a:t>Entre las principales figuras que influyeron en el surgimiento de la nacionalidad cubana podemos citar fundamentalmente a los siguientes:</a:t>
            </a:r>
            <a:br>
              <a:rPr lang="es-ES" sz="2000" b="1" dirty="0"/>
            </a:br>
            <a:r>
              <a:rPr lang="es-ES" sz="2000" b="1" dirty="0"/>
              <a:t> </a:t>
            </a:r>
            <a:r>
              <a:rPr lang="es-ES" sz="2000" dirty="0"/>
              <a:t/>
            </a:r>
            <a:br>
              <a:rPr lang="es-ES" sz="2000" dirty="0"/>
            </a:br>
            <a:r>
              <a:rPr lang="es-ES" sz="2000" b="1" dirty="0"/>
              <a:t>Francisco de Arango y Parreño (</a:t>
            </a:r>
            <a:r>
              <a:rPr lang="es-ES" sz="2000" dirty="0">
                <a:hlinkClick r:id="rId2" tooltip="La Habana"/>
              </a:rPr>
              <a:t>La Habana</a:t>
            </a:r>
            <a:r>
              <a:rPr lang="es-ES" sz="2000" dirty="0"/>
              <a:t>, </a:t>
            </a:r>
            <a:r>
              <a:rPr lang="es-ES" sz="2000" dirty="0">
                <a:hlinkClick r:id="rId3" tooltip="Cuba"/>
              </a:rPr>
              <a:t>Cuba</a:t>
            </a:r>
            <a:r>
              <a:rPr lang="es-ES" sz="2000" dirty="0"/>
              <a:t>, el </a:t>
            </a:r>
            <a:r>
              <a:rPr lang="es-ES" sz="2000" dirty="0">
                <a:hlinkClick r:id="rId4" tooltip="22 de mayo"/>
              </a:rPr>
              <a:t>22 de mayo</a:t>
            </a:r>
            <a:r>
              <a:rPr lang="es-ES" sz="2000" dirty="0"/>
              <a:t> de </a:t>
            </a:r>
            <a:r>
              <a:rPr lang="es-ES" sz="2000" dirty="0">
                <a:hlinkClick r:id="rId5" tooltip="1765"/>
              </a:rPr>
              <a:t>1765</a:t>
            </a:r>
            <a:r>
              <a:rPr lang="es-ES" sz="2000" dirty="0"/>
              <a:t> y falleció en la propia ciudad, el </a:t>
            </a:r>
            <a:r>
              <a:rPr lang="es-ES" sz="2000" dirty="0">
                <a:hlinkClick r:id="rId6" tooltip="21 de marzo"/>
              </a:rPr>
              <a:t>21 de marzo</a:t>
            </a:r>
            <a:r>
              <a:rPr lang="es-ES" sz="2000" dirty="0"/>
              <a:t> de </a:t>
            </a:r>
            <a:r>
              <a:rPr lang="es-ES" sz="2000" dirty="0">
                <a:hlinkClick r:id="rId7" tooltip="1837"/>
              </a:rPr>
              <a:t>1837</a:t>
            </a:r>
            <a:r>
              <a:rPr lang="es-ES" sz="2000" dirty="0"/>
              <a:t>) que elaboró las primeras ideas económicas en correspondencia con la tendencia reformista en el marco de la creación de la Sociedad económica de amigos del país y potenciadas con posterioridad por la fundación </a:t>
            </a:r>
            <a:r>
              <a:rPr lang="es-ES" sz="2000" dirty="0">
                <a:hlinkClick r:id="rId8" tooltip="Universidad de La &#10;Habana"/>
              </a:rPr>
              <a:t>Real y Pontificia Universidad de San Gerónimo de La Habana</a:t>
            </a:r>
            <a:r>
              <a:rPr lang="es-ES" sz="2000" dirty="0"/>
              <a:t> en 1728 y el Seminario Conciliar de San Carlos y San Ambrosio, concluido en </a:t>
            </a:r>
            <a:r>
              <a:rPr lang="es-ES" sz="2000" dirty="0">
                <a:hlinkClick r:id="rId9" tooltip="1767"/>
              </a:rPr>
              <a:t>1767</a:t>
            </a:r>
            <a:r>
              <a:rPr lang="es-ES" sz="2000" dirty="0"/>
              <a:t> por miembros de la </a:t>
            </a:r>
            <a:r>
              <a:rPr lang="es-ES" sz="2000" dirty="0">
                <a:hlinkClick r:id="rId10" tooltip="Compañía de &#10;Jesús"/>
              </a:rPr>
              <a:t>Compañía de Jesús</a:t>
            </a:r>
            <a:r>
              <a:rPr lang="es-ES" sz="2000" dirty="0"/>
              <a:t>, del cual fueron profesores de filosofía, física y ética  los intelectuales patriotas siguientes</a:t>
            </a:r>
            <a:r>
              <a:rPr lang="es-ES" sz="2000" dirty="0" smtClean="0"/>
              <a:t>:</a:t>
            </a:r>
            <a:r>
              <a:rPr lang="es-ES" sz="2000" dirty="0"/>
              <a:t/>
            </a:r>
            <a:br>
              <a:rPr lang="es-ES" sz="2000" dirty="0"/>
            </a:br>
            <a:r>
              <a:rPr lang="es-ES" sz="2000" b="1" dirty="0"/>
              <a:t>Félix Varela y Morales</a:t>
            </a:r>
            <a:r>
              <a:rPr lang="es-ES" sz="2000" dirty="0"/>
              <a:t>   (Nace en </a:t>
            </a:r>
            <a:r>
              <a:rPr lang="es-ES" sz="2000" dirty="0">
                <a:hlinkClick r:id="rId11" tooltip="La Habana"/>
              </a:rPr>
              <a:t>La Habana</a:t>
            </a:r>
            <a:r>
              <a:rPr lang="es-ES" sz="2000" dirty="0"/>
              <a:t>. Cuba 20/11/</a:t>
            </a:r>
            <a:r>
              <a:rPr lang="es-ES" sz="2000" dirty="0">
                <a:hlinkClick r:id="rId12" tooltip="1788"/>
              </a:rPr>
              <a:t>1788</a:t>
            </a:r>
            <a:r>
              <a:rPr lang="es-ES" sz="2000" dirty="0"/>
              <a:t> – Muere en San Agustín, </a:t>
            </a:r>
            <a:r>
              <a:rPr lang="es-ES" sz="2000" dirty="0">
                <a:hlinkClick r:id="rId13" tooltip="Florida"/>
              </a:rPr>
              <a:t>Florida</a:t>
            </a:r>
            <a:r>
              <a:rPr lang="es-ES" sz="2000" dirty="0"/>
              <a:t>, </a:t>
            </a:r>
            <a:r>
              <a:rPr lang="es-ES" sz="2000" dirty="0">
                <a:hlinkClick r:id="rId14" tooltip="Estados Unidos"/>
              </a:rPr>
              <a:t>Estados Unidos</a:t>
            </a:r>
            <a:r>
              <a:rPr lang="es-ES" sz="2000" dirty="0"/>
              <a:t>, 25/02/</a:t>
            </a:r>
            <a:r>
              <a:rPr lang="es-ES" sz="2000" dirty="0">
                <a:hlinkClick r:id="rId15" tooltip="1853"/>
              </a:rPr>
              <a:t>1853</a:t>
            </a:r>
            <a:r>
              <a:rPr lang="es-ES" sz="2000" dirty="0"/>
              <a:t>), el que además fue fundador en el seminario de San Carlos y San Ambrosio y profesor de la primera cátedra de derecho de América Latina y de la cual dijo que era:</a:t>
            </a:r>
            <a:br>
              <a:rPr lang="es-ES" sz="2000" dirty="0"/>
            </a:br>
            <a:r>
              <a:rPr lang="es-ES" sz="2000" dirty="0"/>
              <a:t>«La Cátedra de la libertad y de los derechos humanos, la fuente de la virtudes cívicas y la base del gran edificio de nuestra felicidad»</a:t>
            </a:r>
            <a:br>
              <a:rPr lang="es-ES" sz="2000" dirty="0"/>
            </a:br>
            <a:r>
              <a:rPr lang="es-ES" sz="2000" dirty="0"/>
              <a:t>Sacerdote habanero, destacado por sus ideas filosóficas, pedagógicas y políticas. Enseña en castellano y no en latín en el Seminario de San Carlos. Plantea la necesidad de la abolición de la esclavitud como Diputado de ante las cortes de España, defiende la lucha patriótica de los cubanos por la independencia nacional, depositando las esperanzas en la juventud. Considerado uno de los forjadores de la nación cubana y manifestó: </a:t>
            </a:r>
            <a:br>
              <a:rPr lang="es-ES" sz="2000" dirty="0"/>
            </a:br>
            <a:r>
              <a:rPr lang="es-ES" sz="2000" dirty="0"/>
              <a:t>«Desearía ver a Cuba tan isla en lo político como lo es en la naturaleza, (…) Cuba no debe esperar ya nada de España ni de nadie, debe liberarse por sí sola»</a:t>
            </a:r>
            <a:br>
              <a:rPr lang="es-ES" sz="2000" dirty="0"/>
            </a:br>
            <a:r>
              <a:rPr lang="es-ES" sz="2000" dirty="0"/>
              <a:t>Formó a los más destacados hombres de su época tales como </a:t>
            </a:r>
            <a:r>
              <a:rPr lang="es-ES" sz="2000" dirty="0">
                <a:hlinkClick r:id="rId16" tooltip="José Antonio &#10;Saco"/>
              </a:rPr>
              <a:t>José Antonio Saco</a:t>
            </a:r>
            <a:r>
              <a:rPr lang="es-ES" sz="2000" dirty="0"/>
              <a:t>, </a:t>
            </a:r>
            <a:r>
              <a:rPr lang="es-ES" sz="2000" dirty="0">
                <a:hlinkClick r:id="rId17" tooltip="Domingo del Monte"/>
              </a:rPr>
              <a:t>Domingo del Monte</a:t>
            </a:r>
            <a:r>
              <a:rPr lang="es-ES" sz="2000" dirty="0"/>
              <a:t>, </a:t>
            </a:r>
            <a:r>
              <a:rPr lang="es-ES" sz="2000" dirty="0">
                <a:hlinkClick r:id="rId18" tooltip="José de &#10;la Luz y Caballero"/>
              </a:rPr>
              <a:t>José de la Luz y Caballero</a:t>
            </a:r>
            <a:r>
              <a:rPr lang="es-ES" sz="2000" dirty="0"/>
              <a:t>. </a:t>
            </a:r>
          </a:p>
        </p:txBody>
      </p:sp>
    </p:spTree>
    <p:extLst>
      <p:ext uri="{BB962C8B-B14F-4D97-AF65-F5344CB8AC3E}">
        <p14:creationId xmlns:p14="http://schemas.microsoft.com/office/powerpoint/2010/main" val="3842798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29" y="365125"/>
            <a:ext cx="11500833" cy="6125827"/>
          </a:xfrm>
        </p:spPr>
        <p:txBody>
          <a:bodyPr>
            <a:noAutofit/>
          </a:bodyPr>
          <a:lstStyle/>
          <a:p>
            <a:r>
              <a:rPr lang="es-ES" sz="2400" b="1" dirty="0"/>
              <a:t>José Antonio Saco y López Cisneros</a:t>
            </a:r>
            <a:r>
              <a:rPr lang="es-ES" sz="2400" dirty="0"/>
              <a:t> (</a:t>
            </a:r>
            <a:r>
              <a:rPr lang="es-ES" sz="2400" dirty="0" smtClean="0">
                <a:hlinkClick r:id="rId2" tooltip="Bayamo"/>
              </a:rPr>
              <a:t>Bayamo</a:t>
            </a:r>
            <a:r>
              <a:rPr lang="es-ES" sz="2400" dirty="0" smtClean="0"/>
              <a:t>, Cuba 07/05</a:t>
            </a:r>
            <a:r>
              <a:rPr lang="es-ES" sz="2400" dirty="0"/>
              <a:t>/ </a:t>
            </a:r>
            <a:r>
              <a:rPr lang="es-ES" sz="2400" dirty="0">
                <a:hlinkClick r:id="rId3" tooltip="1797"/>
              </a:rPr>
              <a:t>1797</a:t>
            </a:r>
            <a:r>
              <a:rPr lang="es-ES" sz="2400" dirty="0"/>
              <a:t> - </a:t>
            </a:r>
            <a:r>
              <a:rPr lang="es-ES" sz="2400" dirty="0">
                <a:hlinkClick r:id="rId4" tooltip="Barcelona"/>
              </a:rPr>
              <a:t>Barcelona</a:t>
            </a:r>
            <a:r>
              <a:rPr lang="es-ES" sz="2400" dirty="0"/>
              <a:t>, </a:t>
            </a:r>
            <a:r>
              <a:rPr lang="es-ES" sz="2400" dirty="0">
                <a:hlinkClick r:id="rId5" tooltip="España"/>
              </a:rPr>
              <a:t>España</a:t>
            </a:r>
            <a:r>
              <a:rPr lang="es-ES" sz="2400" dirty="0"/>
              <a:t>, 26/09/</a:t>
            </a:r>
            <a:r>
              <a:rPr lang="es-ES" sz="2400" dirty="0">
                <a:hlinkClick r:id="rId6" tooltip="1879"/>
              </a:rPr>
              <a:t>1879</a:t>
            </a:r>
            <a:r>
              <a:rPr lang="es-ES" sz="2400" dirty="0"/>
              <a:t>) </a:t>
            </a:r>
            <a:br>
              <a:rPr lang="es-ES" sz="2400" dirty="0"/>
            </a:br>
            <a:r>
              <a:rPr lang="es-ES" sz="2400" dirty="0"/>
              <a:t>Destacado intelectual y político reformista, discípulo de Félix Varela, desterrado de Cuba por su oposición a la esclavitud. Fundamenta su firme posición contra la anexión de Cuba a los Estados Unidos y la trata negrera.</a:t>
            </a:r>
            <a:br>
              <a:rPr lang="es-ES" sz="2400" dirty="0"/>
            </a:br>
            <a:r>
              <a:rPr lang="es-ES" sz="2400" dirty="0"/>
              <a:t>Sustituye a Félix Varela en la cátedra  del seminario. Da a conocer la identidad nacional cubana. Se opone a la corriente anexionista a </a:t>
            </a:r>
            <a:r>
              <a:rPr lang="es-ES" sz="2400" dirty="0">
                <a:hlinkClick r:id="rId7" tooltip="Estados Unidos"/>
              </a:rPr>
              <a:t>Estados Unidos</a:t>
            </a:r>
            <a:r>
              <a:rPr lang="es-ES" sz="2400" dirty="0"/>
              <a:t> que existe en la isla y en consecuencia expresa:</a:t>
            </a:r>
            <a:br>
              <a:rPr lang="es-ES" sz="2400" dirty="0"/>
            </a:br>
            <a:r>
              <a:rPr lang="es-ES" sz="2400" dirty="0"/>
              <a:t>"... La idea de la inmortalidad es sublime porque prolonga la existencia del individuo más allá del sepulcro; y la nacionalidad es la inmortalidad de los pueblos y el origen más puro del patriotismo..."</a:t>
            </a:r>
            <a:br>
              <a:rPr lang="es-ES" sz="2400" dirty="0"/>
            </a:br>
            <a:r>
              <a:rPr lang="es-ES" sz="2400" dirty="0">
                <a:hlinkClick r:id="rId8" tooltip="José Martí"/>
              </a:rPr>
              <a:t>José Martí</a:t>
            </a:r>
            <a:r>
              <a:rPr lang="es-ES" sz="2400" dirty="0"/>
              <a:t> lo llamó el “silencioso fundador</a:t>
            </a:r>
            <a:r>
              <a:rPr lang="es-ES" sz="2400" dirty="0" smtClean="0"/>
              <a:t>”.</a:t>
            </a:r>
            <a:r>
              <a:rPr lang="es-ES" sz="2400" dirty="0"/>
              <a:t/>
            </a:r>
            <a:br>
              <a:rPr lang="es-ES" sz="2400" dirty="0"/>
            </a:br>
            <a:r>
              <a:rPr lang="es-ES" sz="2400" b="1" dirty="0"/>
              <a:t>José Cipriano de la Luz y Caballero</a:t>
            </a:r>
            <a:r>
              <a:rPr lang="es-ES" sz="2400" dirty="0"/>
              <a:t> (</a:t>
            </a:r>
            <a:r>
              <a:rPr lang="es-ES" sz="2400" dirty="0">
                <a:hlinkClick r:id="rId9" tooltip="11 de julio"/>
              </a:rPr>
              <a:t>11 de julio</a:t>
            </a:r>
            <a:r>
              <a:rPr lang="es-ES" sz="2400" dirty="0"/>
              <a:t> de </a:t>
            </a:r>
            <a:r>
              <a:rPr lang="es-ES" sz="2400" dirty="0">
                <a:hlinkClick r:id="rId10" tooltip="1800"/>
              </a:rPr>
              <a:t>1800</a:t>
            </a:r>
            <a:r>
              <a:rPr lang="es-ES" sz="2400" dirty="0"/>
              <a:t>, </a:t>
            </a:r>
            <a:r>
              <a:rPr lang="es-ES" sz="2400" dirty="0">
                <a:hlinkClick r:id="rId11" tooltip="La Habana"/>
              </a:rPr>
              <a:t>La Habana</a:t>
            </a:r>
            <a:r>
              <a:rPr lang="es-ES" sz="2400" dirty="0"/>
              <a:t>, </a:t>
            </a:r>
            <a:r>
              <a:rPr lang="es-ES" sz="2400" dirty="0">
                <a:hlinkClick r:id="rId12" tooltip="Cuba"/>
              </a:rPr>
              <a:t>Cuba</a:t>
            </a:r>
            <a:r>
              <a:rPr lang="es-ES" sz="2400" dirty="0"/>
              <a:t> - </a:t>
            </a:r>
            <a:r>
              <a:rPr lang="es-ES" sz="2400" dirty="0">
                <a:hlinkClick r:id="rId13" tooltip="22 de junio"/>
              </a:rPr>
              <a:t>22 de junio</a:t>
            </a:r>
            <a:r>
              <a:rPr lang="es-ES" sz="2400" dirty="0"/>
              <a:t> de </a:t>
            </a:r>
            <a:r>
              <a:rPr lang="es-ES" sz="2400" dirty="0">
                <a:hlinkClick r:id="rId14" tooltip="1862"/>
              </a:rPr>
              <a:t>1862</a:t>
            </a:r>
            <a:r>
              <a:rPr lang="es-ES" sz="2400" dirty="0"/>
              <a:t>, La Habana). </a:t>
            </a:r>
            <a:r>
              <a:rPr lang="es-ES" sz="2400" dirty="0" err="1"/>
              <a:t>Fué</a:t>
            </a:r>
            <a:r>
              <a:rPr lang="es-ES" sz="2400" dirty="0"/>
              <a:t> un f</a:t>
            </a:r>
            <a:r>
              <a:rPr lang="es-ES" sz="2400" dirty="0">
                <a:hlinkClick r:id="rId15" tooltip="Filósofo"/>
              </a:rPr>
              <a:t>ilósofo</a:t>
            </a:r>
            <a:r>
              <a:rPr lang="es-ES" sz="2400" dirty="0"/>
              <a:t> y </a:t>
            </a:r>
            <a:r>
              <a:rPr lang="es-ES" sz="2400" dirty="0">
                <a:hlinkClick r:id="rId16" tooltip="Educador"/>
              </a:rPr>
              <a:t>educador</a:t>
            </a:r>
            <a:r>
              <a:rPr lang="es-ES" sz="2400" dirty="0"/>
              <a:t> cubano. En </a:t>
            </a:r>
            <a:r>
              <a:rPr lang="es-ES" sz="2400" dirty="0">
                <a:hlinkClick r:id="rId17" tooltip="1824"/>
              </a:rPr>
              <a:t>1824</a:t>
            </a:r>
            <a:r>
              <a:rPr lang="es-ES" sz="2400" dirty="0"/>
              <a:t> se convirtió en el director de la Cátedra de Filosofía del Seminario de San Carlos. </a:t>
            </a:r>
            <a:br>
              <a:rPr lang="es-ES" sz="2400" dirty="0"/>
            </a:br>
            <a:r>
              <a:rPr lang="es-ES" sz="2400" dirty="0"/>
              <a:t>Llevó adelante el proceso de nacionalidad cubana y para defender dicha nacionalidad abogó por el aborto de las ideas anexionistas presentes en muchos cubanos de sus contemporáneos de los </a:t>
            </a:r>
            <a:r>
              <a:rPr lang="es-ES" sz="2400" dirty="0">
                <a:hlinkClick r:id="rId18" tooltip="Años 1840"/>
              </a:rPr>
              <a:t>años 1840</a:t>
            </a:r>
            <a:r>
              <a:rPr lang="es-ES" sz="2400" dirty="0"/>
              <a:t> y </a:t>
            </a:r>
            <a:r>
              <a:rPr lang="es-ES" sz="2400" dirty="0">
                <a:hlinkClick r:id="rId19" tooltip="Años 1850"/>
              </a:rPr>
              <a:t>1850</a:t>
            </a:r>
            <a:r>
              <a:rPr lang="es-ES" sz="2400" dirty="0"/>
              <a:t>. También fue un ferviente abolicionista de aquellos tiempos y maestro de nuestro héroe nacional José Martí Pérez</a:t>
            </a:r>
            <a:r>
              <a:rPr lang="es-ES" sz="2400" dirty="0" smtClean="0"/>
              <a:t>.</a:t>
            </a:r>
            <a:endParaRPr lang="es-ES" sz="2400" dirty="0"/>
          </a:p>
        </p:txBody>
      </p:sp>
    </p:spTree>
    <p:extLst>
      <p:ext uri="{BB962C8B-B14F-4D97-AF65-F5344CB8AC3E}">
        <p14:creationId xmlns:p14="http://schemas.microsoft.com/office/powerpoint/2010/main" val="1216242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7882" y="365125"/>
            <a:ext cx="11307650" cy="6112948"/>
          </a:xfrm>
        </p:spPr>
        <p:txBody>
          <a:bodyPr>
            <a:normAutofit fontScale="90000"/>
          </a:bodyPr>
          <a:lstStyle/>
          <a:p>
            <a:pPr algn="ctr"/>
            <a:r>
              <a:rPr lang="es-ES" sz="4000" dirty="0"/>
              <a:t>Hoy la nación cubana, UNITARIA, DEMOCRÁTICA, heredera y continuadora de las tradiciones de lucha, firmeza, heroísmo y sacrificio forjadas por nuestros antecesores; sobre la base filosófica del Ideario martiano, el Marxismo-leninismo y el pensamiento del máximo líder Fidel Castro Ruz, está consciente de que sólo en el socialismo se alcanza la entera dignidad del ser humano y por tal motivo estamos decididos a llevar adelante la revolución triunfadora del Moncada, del Granma, de la Sierra y de Girón, sustentada en la más estrecha unidad  del partido y el pueblo, que realizan profundas y democráticas transformaciones en busca del nuevo modelo económico-social del partido y la </a:t>
            </a:r>
            <a:r>
              <a:rPr lang="es-ES" sz="4000" dirty="0" smtClean="0"/>
              <a:t>revolución</a:t>
            </a:r>
            <a:endParaRPr lang="es-ES" dirty="0"/>
          </a:p>
        </p:txBody>
      </p:sp>
    </p:spTree>
    <p:extLst>
      <p:ext uri="{BB962C8B-B14F-4D97-AF65-F5344CB8AC3E}">
        <p14:creationId xmlns:p14="http://schemas.microsoft.com/office/powerpoint/2010/main" val="350454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093" y="365125"/>
            <a:ext cx="11526592" cy="6087190"/>
          </a:xfrm>
        </p:spPr>
        <p:txBody>
          <a:bodyPr>
            <a:noAutofit/>
          </a:bodyPr>
          <a:lstStyle/>
          <a:p>
            <a:pPr algn="ctr"/>
            <a:r>
              <a:rPr lang="es-ES" sz="2800" b="1" dirty="0"/>
              <a:t>Resumen</a:t>
            </a:r>
            <a:r>
              <a:rPr lang="es-ES" sz="2800" b="1" dirty="0" smtClean="0"/>
              <a:t>:</a:t>
            </a:r>
            <a:r>
              <a:rPr lang="es-ES" sz="2800" dirty="0"/>
              <a:t> </a:t>
            </a:r>
            <a:br>
              <a:rPr lang="es-ES" sz="2800" dirty="0"/>
            </a:br>
            <a:r>
              <a:rPr lang="es-ES" sz="2800" dirty="0"/>
              <a:t>El sentimiento de la nacionalidad cubana comienza a surgir cuando España no reconoce a los hombres de nuestra tierra como iguales a ellos y estos comienzan a reconocerse y auto reconocerse con una identidad común y diferente a la de los españoles, que se va profundizando, generalizando y trasmitiendo de  generación en generación en un proceso ininterrumpido que llega hasta nuestros días y que nos hace ser como somos, esa forma de ser es la que se conoce como “Cubanía”, reconocida internacional y principalmente por nuestra cultura. </a:t>
            </a:r>
            <a:br>
              <a:rPr lang="es-ES" sz="2800" dirty="0"/>
            </a:br>
            <a:r>
              <a:rPr lang="es-ES" sz="2800" dirty="0"/>
              <a:t>La similitud en los procesos de identidad nacional de los pueblos de América Latina es lo que hace posible que podamos integrarnos como una sola nación, idea por la que lucharon los predecesores de nuestra independencia.</a:t>
            </a:r>
            <a:br>
              <a:rPr lang="es-ES" sz="2800" dirty="0"/>
            </a:br>
            <a:r>
              <a:rPr lang="es-ES" sz="2800" b="1" dirty="0"/>
              <a:t>Sobre estos temas Martí dijo:” De América soy hijo y a ella me debo”.</a:t>
            </a:r>
            <a:r>
              <a:rPr lang="es-ES" sz="2800" dirty="0"/>
              <a:t/>
            </a:r>
            <a:br>
              <a:rPr lang="es-ES" sz="2800" dirty="0"/>
            </a:br>
            <a:r>
              <a:rPr lang="es-ES" sz="2800" dirty="0"/>
              <a:t>El conocimiento del surgimiento y desarrollo de la nacionalidad Cubana  nos resulta de gran ayuda para poder comprender de dónde venimos, como somos, porqué lo somos y hacia dónde debemos ir. </a:t>
            </a:r>
          </a:p>
        </p:txBody>
      </p:sp>
    </p:spTree>
    <p:extLst>
      <p:ext uri="{BB962C8B-B14F-4D97-AF65-F5344CB8AC3E}">
        <p14:creationId xmlns:p14="http://schemas.microsoft.com/office/powerpoint/2010/main" val="237077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normAutofit fontScale="90000"/>
          </a:bodyPr>
          <a:lstStyle/>
          <a:p>
            <a:r>
              <a:rPr lang="es-ES" b="1" dirty="0"/>
              <a:t>Cuestionario:</a:t>
            </a:r>
            <a:r>
              <a:rPr lang="es-ES" dirty="0"/>
              <a:t/>
            </a:r>
            <a:br>
              <a:rPr lang="es-ES" dirty="0"/>
            </a:br>
            <a:r>
              <a:rPr lang="es-ES" dirty="0"/>
              <a:t>¿Qué entiende usted por nación, ponga dos ejemplos?</a:t>
            </a:r>
            <a:br>
              <a:rPr lang="es-ES" dirty="0"/>
            </a:br>
            <a:r>
              <a:rPr lang="es-ES" dirty="0"/>
              <a:t>¿Qué factores determinan la nacionalidad? Explique.</a:t>
            </a:r>
            <a:br>
              <a:rPr lang="es-ES" dirty="0"/>
            </a:br>
            <a:r>
              <a:rPr lang="es-ES" dirty="0"/>
              <a:t>¿Por qué podemos decir que los cubanos tenemos una nacionalidad?</a:t>
            </a:r>
            <a:br>
              <a:rPr lang="es-ES" dirty="0"/>
            </a:br>
            <a:r>
              <a:rPr lang="es-ES" dirty="0"/>
              <a:t>Ponga ejemplos de dos patriotas considerados precursores de la nacionalidad cubana.</a:t>
            </a:r>
            <a:br>
              <a:rPr lang="es-ES" dirty="0"/>
            </a:br>
            <a:r>
              <a:rPr lang="es-ES"/>
              <a:t>¿Explique por qué es posible que América Latina pueda lograr una unidad de todos sus pueblos</a:t>
            </a:r>
            <a:r>
              <a:rPr lang="es-ES" smtClean="0"/>
              <a:t>?</a:t>
            </a:r>
            <a:endParaRPr lang="es-ES" dirty="0"/>
          </a:p>
        </p:txBody>
      </p:sp>
    </p:spTree>
    <p:extLst>
      <p:ext uri="{BB962C8B-B14F-4D97-AF65-F5344CB8AC3E}">
        <p14:creationId xmlns:p14="http://schemas.microsoft.com/office/powerpoint/2010/main" val="980483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61433"/>
          </a:xfrm>
        </p:spPr>
        <p:txBody>
          <a:bodyPr>
            <a:noAutofit/>
          </a:bodyPr>
          <a:lstStyle/>
          <a:p>
            <a:pPr algn="ctr"/>
            <a:r>
              <a:rPr lang="es-ES" sz="3200" b="1" dirty="0" smtClean="0"/>
              <a:t>N</a:t>
            </a:r>
            <a:r>
              <a:rPr lang="es-ES" sz="3200" b="1" dirty="0" smtClean="0"/>
              <a:t>ación </a:t>
            </a:r>
            <a:r>
              <a:rPr lang="es-ES" sz="3200" dirty="0"/>
              <a:t/>
            </a:r>
            <a:br>
              <a:rPr lang="es-ES" sz="3200" dirty="0"/>
            </a:br>
            <a:r>
              <a:rPr lang="es-ES" sz="3200" dirty="0"/>
              <a:t>Las naciones son las formaciones de las convicciones, fidelidades y solidaridades de los hombres, cuando los miembros de esa colectividad se reconocen mutua y firmemente ciertos deberes y derechos en virtud de su común calidad de miembros. </a:t>
            </a:r>
            <a:br>
              <a:rPr lang="es-ES" sz="3200" dirty="0"/>
            </a:br>
            <a:r>
              <a:rPr lang="es-ES" sz="3200" dirty="0"/>
              <a:t>Es ese reconocimiento del prójimo como individuo de su clase es lo que los convierte en nación, y no los demás atributos comunes, cualesquiera que puedan ser, que distinguen a esa categoría de los no miembros de ella.</a:t>
            </a:r>
            <a:br>
              <a:rPr lang="es-ES" sz="3200" dirty="0"/>
            </a:br>
            <a:r>
              <a:rPr lang="es-ES" sz="3200" dirty="0"/>
              <a:t>Una simple categoría de individuos por ejemplo, los ocupantes de un territorio determinado o los hablantes de un lenguaje dado, llegan a ser una nación cuando los miembros de la categoría se reconocen.</a:t>
            </a:r>
          </a:p>
        </p:txBody>
      </p:sp>
    </p:spTree>
    <p:extLst>
      <p:ext uri="{BB962C8B-B14F-4D97-AF65-F5344CB8AC3E}">
        <p14:creationId xmlns:p14="http://schemas.microsoft.com/office/powerpoint/2010/main" val="200596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397" y="365125"/>
            <a:ext cx="11191741" cy="6138706"/>
          </a:xfrm>
        </p:spPr>
        <p:txBody>
          <a:bodyPr>
            <a:normAutofit fontScale="90000"/>
          </a:bodyPr>
          <a:lstStyle/>
          <a:p>
            <a:r>
              <a:rPr lang="es-ES" b="1" dirty="0"/>
              <a:t>Clasificación:</a:t>
            </a:r>
            <a:r>
              <a:rPr lang="es-ES" dirty="0"/>
              <a:t/>
            </a:r>
            <a:br>
              <a:rPr lang="es-ES" dirty="0"/>
            </a:br>
            <a:r>
              <a:rPr lang="es-ES" dirty="0"/>
              <a:t>Se pueden clasificar desde diferentes puntos de vista, así se reconocen entre otras las siguientes:</a:t>
            </a:r>
            <a:br>
              <a:rPr lang="es-ES" dirty="0"/>
            </a:br>
            <a:r>
              <a:rPr lang="es-ES" dirty="0" smtClean="0"/>
              <a:t>-</a:t>
            </a:r>
            <a:r>
              <a:rPr lang="es-ES" b="1" dirty="0" smtClean="0"/>
              <a:t>Nación </a:t>
            </a:r>
            <a:r>
              <a:rPr lang="es-ES" b="1" dirty="0"/>
              <a:t>cultural. (Determina la identidad nacional)</a:t>
            </a:r>
            <a:r>
              <a:rPr lang="es-ES" dirty="0"/>
              <a:t/>
            </a:r>
            <a:br>
              <a:rPr lang="es-ES" dirty="0"/>
            </a:br>
            <a:r>
              <a:rPr lang="es-ES" dirty="0" smtClean="0"/>
              <a:t>-Nación </a:t>
            </a:r>
            <a:r>
              <a:rPr lang="es-ES" dirty="0"/>
              <a:t>política.</a:t>
            </a:r>
            <a:br>
              <a:rPr lang="es-ES" dirty="0"/>
            </a:br>
            <a:r>
              <a:rPr lang="es-ES" dirty="0" smtClean="0"/>
              <a:t>-Nación </a:t>
            </a:r>
            <a:r>
              <a:rPr lang="es-ES" dirty="0"/>
              <a:t>liberal</a:t>
            </a:r>
            <a:br>
              <a:rPr lang="es-ES" dirty="0"/>
            </a:br>
            <a:r>
              <a:rPr lang="es-ES" dirty="0" smtClean="0"/>
              <a:t>-Nación </a:t>
            </a:r>
            <a:r>
              <a:rPr lang="es-ES" dirty="0"/>
              <a:t>romántica</a:t>
            </a:r>
            <a:br>
              <a:rPr lang="es-ES" dirty="0"/>
            </a:br>
            <a:r>
              <a:rPr lang="es-ES" dirty="0" smtClean="0"/>
              <a:t>-Nación </a:t>
            </a:r>
            <a:r>
              <a:rPr lang="es-ES" dirty="0"/>
              <a:t>Socialista</a:t>
            </a:r>
            <a:br>
              <a:rPr lang="es-ES" dirty="0"/>
            </a:br>
            <a:r>
              <a:rPr lang="es-ES" dirty="0" smtClean="0"/>
              <a:t>-Nación </a:t>
            </a:r>
            <a:r>
              <a:rPr lang="es-ES" dirty="0"/>
              <a:t>fascista (Nacional- socialista)</a:t>
            </a:r>
            <a:br>
              <a:rPr lang="es-ES" dirty="0"/>
            </a:br>
            <a:r>
              <a:rPr lang="es-ES" dirty="0" smtClean="0"/>
              <a:t>-Nación </a:t>
            </a:r>
            <a:r>
              <a:rPr lang="es-ES" dirty="0"/>
              <a:t>africana</a:t>
            </a:r>
            <a:br>
              <a:rPr lang="es-ES" dirty="0"/>
            </a:br>
            <a:r>
              <a:rPr lang="es-ES" dirty="0" smtClean="0"/>
              <a:t>-Nación </a:t>
            </a:r>
            <a:r>
              <a:rPr lang="es-ES" dirty="0"/>
              <a:t>asiática.</a:t>
            </a:r>
            <a:br>
              <a:rPr lang="es-ES" dirty="0"/>
            </a:br>
            <a:r>
              <a:rPr lang="es-ES" dirty="0" smtClean="0"/>
              <a:t>-Nación </a:t>
            </a:r>
            <a:r>
              <a:rPr lang="es-ES" dirty="0"/>
              <a:t>religiosa</a:t>
            </a:r>
            <a:r>
              <a:rPr lang="es-ES" dirty="0" smtClean="0"/>
              <a:t>.</a:t>
            </a:r>
            <a:endParaRPr lang="es-ES" dirty="0"/>
          </a:p>
        </p:txBody>
      </p:sp>
    </p:spTree>
    <p:extLst>
      <p:ext uri="{BB962C8B-B14F-4D97-AF65-F5344CB8AC3E}">
        <p14:creationId xmlns:p14="http://schemas.microsoft.com/office/powerpoint/2010/main" val="3130693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48554"/>
          </a:xfrm>
        </p:spPr>
        <p:txBody>
          <a:bodyPr>
            <a:normAutofit/>
          </a:bodyPr>
          <a:lstStyle/>
          <a:p>
            <a:pPr algn="ctr"/>
            <a:r>
              <a:rPr lang="es-ES" sz="3600" dirty="0"/>
              <a:t>La nacionalidad también está relacionada con la religión y el idioma, así por ejemplo en el caso de la religión  el Estado alemán, en este sentido, tradicionalmente se divide en </a:t>
            </a:r>
            <a:r>
              <a:rPr lang="es-ES" sz="3600" dirty="0">
                <a:hlinkClick r:id="rId2" tooltip="Catolicismo"/>
              </a:rPr>
              <a:t>católicos</a:t>
            </a:r>
            <a:r>
              <a:rPr lang="es-ES" sz="3600" dirty="0"/>
              <a:t> y </a:t>
            </a:r>
            <a:r>
              <a:rPr lang="es-ES" sz="3600" dirty="0">
                <a:hlinkClick r:id="rId3" tooltip="Lutero"/>
              </a:rPr>
              <a:t>luteranos</a:t>
            </a:r>
            <a:r>
              <a:rPr lang="es-ES" sz="3600" dirty="0"/>
              <a:t> y en el caso del idioma Canadá tiene la provincia francófona de </a:t>
            </a:r>
            <a:r>
              <a:rPr lang="es-ES" sz="3600" dirty="0">
                <a:hlinkClick r:id="rId4" tooltip="Québec"/>
              </a:rPr>
              <a:t>Quebec</a:t>
            </a:r>
            <a:r>
              <a:rPr lang="es-ES" sz="3600" dirty="0"/>
              <a:t>, ante la mayoría anglófona del resto de las provincias, en Irak coexisten tres nacionalidades, los Sunitas, los Chiitas y los Kurdos, estos últimos con presencia en otros países.</a:t>
            </a:r>
            <a:br>
              <a:rPr lang="es-ES" sz="3600" dirty="0"/>
            </a:br>
            <a:r>
              <a:rPr lang="es-ES" sz="3600" dirty="0"/>
              <a:t>En Bolivia, con el gobierno de Evo Morales fue posible elaborar una constitución que reconoce las diferentes nacionalidades existentes y por lo que ha adoptado el nombre de “Estado Plurinacional de Bolivia”.</a:t>
            </a:r>
          </a:p>
        </p:txBody>
      </p:sp>
    </p:spTree>
    <p:extLst>
      <p:ext uri="{BB962C8B-B14F-4D97-AF65-F5344CB8AC3E}">
        <p14:creationId xmlns:p14="http://schemas.microsoft.com/office/powerpoint/2010/main" val="3293552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51585"/>
          </a:xfrm>
        </p:spPr>
        <p:txBody>
          <a:bodyPr>
            <a:normAutofit fontScale="90000"/>
          </a:bodyPr>
          <a:lstStyle/>
          <a:p>
            <a:pPr algn="ctr"/>
            <a:r>
              <a:rPr lang="es-ES" dirty="0"/>
              <a:t>Nación no debe confundirse con los conceptos de país y de estado, el primero se refiere al espacio físico y limitado por sus fronteras territoriales y el segundo es un concepto político que se refiere a una forma de </a:t>
            </a:r>
            <a:r>
              <a:rPr lang="es-ES" dirty="0">
                <a:hlinkClick r:id="rId2" tooltip="Organización"/>
              </a:rPr>
              <a:t>organización</a:t>
            </a:r>
            <a:r>
              <a:rPr lang="es-ES" dirty="0"/>
              <a:t> social, política soberana y coercitiva, formada por un conjunto de </a:t>
            </a:r>
            <a:r>
              <a:rPr lang="es-ES" dirty="0">
                <a:hlinkClick r:id="rId3" tooltip="Institución"/>
              </a:rPr>
              <a:t>instituciones</a:t>
            </a:r>
            <a:r>
              <a:rPr lang="es-ES" dirty="0"/>
              <a:t> involuntarias, que tiene el poder de regular la vida de un país en un territorio determinado. </a:t>
            </a:r>
            <a:r>
              <a:rPr lang="es-ES" dirty="0" smtClean="0"/>
              <a:t/>
            </a:r>
            <a:br>
              <a:rPr lang="es-ES" dirty="0" smtClean="0"/>
            </a:br>
            <a:r>
              <a:rPr lang="es-ES" dirty="0" smtClean="0"/>
              <a:t>Usualmente</a:t>
            </a:r>
            <a:r>
              <a:rPr lang="es-ES" dirty="0"/>
              <a:t>, suele unirse a la definición del Estado, el reconocimiento por parte de la </a:t>
            </a:r>
            <a:r>
              <a:rPr lang="es-ES" dirty="0">
                <a:hlinkClick r:id="rId4" tooltip="Comunidad internacional"/>
              </a:rPr>
              <a:t>comunidad internacional</a:t>
            </a:r>
            <a:r>
              <a:rPr lang="es-ES" dirty="0"/>
              <a:t>.</a:t>
            </a:r>
          </a:p>
        </p:txBody>
      </p:sp>
    </p:spTree>
    <p:extLst>
      <p:ext uri="{BB962C8B-B14F-4D97-AF65-F5344CB8AC3E}">
        <p14:creationId xmlns:p14="http://schemas.microsoft.com/office/powerpoint/2010/main" val="10840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069760"/>
          </a:xfrm>
        </p:spPr>
        <p:txBody>
          <a:bodyPr>
            <a:normAutofit fontScale="90000"/>
          </a:bodyPr>
          <a:lstStyle/>
          <a:p>
            <a:pPr algn="ctr"/>
            <a:r>
              <a:rPr lang="es-ES" b="1" dirty="0"/>
              <a:t>Definición de Nacionalidad </a:t>
            </a:r>
            <a:r>
              <a:rPr lang="es-ES" b="1" dirty="0" smtClean="0"/>
              <a:t>Cubana</a:t>
            </a:r>
            <a:r>
              <a:rPr lang="es-ES" dirty="0"/>
              <a:t/>
            </a:r>
            <a:br>
              <a:rPr lang="es-ES" dirty="0"/>
            </a:br>
            <a:r>
              <a:rPr lang="es-ES" dirty="0"/>
              <a:t>Los cubanos somos un pueblo que nos reconocemos como tales y entre sí, con una cultura común y perteneciente por nacimiento a un espacio geográfico determinado </a:t>
            </a:r>
            <a:r>
              <a:rPr lang="es-ES" dirty="0" smtClean="0"/>
              <a:t/>
            </a:r>
            <a:br>
              <a:rPr lang="es-ES" dirty="0" smtClean="0"/>
            </a:br>
            <a:r>
              <a:rPr lang="es-ES" dirty="0" smtClean="0"/>
              <a:t>(</a:t>
            </a:r>
            <a:r>
              <a:rPr lang="es-ES" dirty="0"/>
              <a:t>El archipiélago Cubano), hablamos el mismo idioma y coexistimos con credos religiosos diferentes y a veces yuxtapuestos</a:t>
            </a:r>
            <a:r>
              <a:rPr lang="es-ES" dirty="0" smtClean="0"/>
              <a:t>.</a:t>
            </a:r>
            <a:endParaRPr lang="es-ES" dirty="0"/>
          </a:p>
        </p:txBody>
      </p:sp>
      <p:sp>
        <p:nvSpPr>
          <p:cNvPr id="3" name="Rectángulo 2"/>
          <p:cNvSpPr/>
          <p:nvPr/>
        </p:nvSpPr>
        <p:spPr>
          <a:xfrm>
            <a:off x="811369" y="5602310"/>
            <a:ext cx="10612192" cy="10818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Este concepto avala el criterio de que la cultura es el escudo y la espada de nación.</a:t>
            </a:r>
            <a:endParaRPr lang="es-ES" sz="2400" dirty="0"/>
          </a:p>
        </p:txBody>
      </p:sp>
    </p:spTree>
    <p:extLst>
      <p:ext uri="{BB962C8B-B14F-4D97-AF65-F5344CB8AC3E}">
        <p14:creationId xmlns:p14="http://schemas.microsoft.com/office/powerpoint/2010/main" val="366832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9245" y="365125"/>
            <a:ext cx="11423561" cy="6035675"/>
          </a:xfrm>
        </p:spPr>
        <p:txBody>
          <a:bodyPr>
            <a:noAutofit/>
          </a:bodyPr>
          <a:lstStyle/>
          <a:p>
            <a:r>
              <a:rPr lang="es-ES" sz="2800" b="1" dirty="0"/>
              <a:t>Surgimiento y desarrollo de la nacionalidad cubana.</a:t>
            </a:r>
            <a:r>
              <a:rPr lang="es-ES" sz="2800" dirty="0"/>
              <a:t/>
            </a:r>
            <a:br>
              <a:rPr lang="es-ES" sz="2800" dirty="0"/>
            </a:br>
            <a:r>
              <a:rPr lang="es-ES" sz="2800" dirty="0"/>
              <a:t>El cubano de hoy, no existió siempre. Resulta un producto histórico, necesariamente complejo que debemos analizar con cierto detenimiento.</a:t>
            </a:r>
            <a:br>
              <a:rPr lang="es-ES" sz="2800" dirty="0"/>
            </a:br>
            <a:r>
              <a:rPr lang="es-ES" sz="2800" dirty="0"/>
              <a:t>El proceso nacional cubano abarca cuatro momentos fundamentales:</a:t>
            </a:r>
            <a:br>
              <a:rPr lang="es-ES" sz="2800" dirty="0"/>
            </a:br>
            <a:r>
              <a:rPr lang="es-ES" sz="2800" dirty="0"/>
              <a:t>1.- </a:t>
            </a:r>
            <a:r>
              <a:rPr lang="es-ES" sz="2800" b="1" dirty="0"/>
              <a:t>Del español y el africano</a:t>
            </a:r>
            <a:r>
              <a:rPr lang="es-ES" sz="2800" dirty="0"/>
              <a:t>,  nacidos en Cuba y que respondían a distintas nacionalidades en ambos continentes, comienzan a derivarse los criollos, principalmente a partir de la tercera generación. La identificación de criollo aparece en los documentos de la Isla desde la segunda mitad del siglo XVI, que se usa indistintamente para los nacidos en Cuba, descendientes de blancos, negros esclavos o libres. Los criollos son identificados como hombres de la tierra donde viven y trabajan, para los cuales esa es su patria local, donde fundan la familia, desarrollan sus intereses, hábitos, costumbres, enfrentan los mismos peligros y enemigos. Este es el momento inicial de la formación del pueblo de Cuba</a:t>
            </a:r>
            <a:r>
              <a:rPr lang="es-ES" sz="2800" dirty="0" smtClean="0"/>
              <a:t>.</a:t>
            </a:r>
            <a:endParaRPr lang="es-ES" sz="2800" dirty="0"/>
          </a:p>
        </p:txBody>
      </p:sp>
    </p:spTree>
    <p:extLst>
      <p:ext uri="{BB962C8B-B14F-4D97-AF65-F5344CB8AC3E}">
        <p14:creationId xmlns:p14="http://schemas.microsoft.com/office/powerpoint/2010/main" val="73877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9245" y="365125"/>
            <a:ext cx="11436440" cy="6112948"/>
          </a:xfrm>
        </p:spPr>
        <p:txBody>
          <a:bodyPr>
            <a:noAutofit/>
          </a:bodyPr>
          <a:lstStyle/>
          <a:p>
            <a:pPr lvl="0"/>
            <a:r>
              <a:rPr lang="es-ES" sz="2400" dirty="0"/>
              <a:t>2.- </a:t>
            </a:r>
            <a:r>
              <a:rPr lang="es-ES" sz="2400" b="1" dirty="0"/>
              <a:t>El criollo </a:t>
            </a:r>
            <a:r>
              <a:rPr lang="es-ES" sz="2400" dirty="0"/>
              <a:t>comienza a transformarse en cubano, quien difiere por su modo de pensar, gustos, costumbres, sentimientos y hasta el físico, no pocas veces mestizo, de los que siguen llegando del extranjero, incluyendo  minorías francesas, chinas y otras.</a:t>
            </a:r>
            <a:br>
              <a:rPr lang="es-ES" sz="2400" dirty="0"/>
            </a:br>
            <a:r>
              <a:rPr lang="es-ES" sz="2400" dirty="0"/>
              <a:t>Elementos de la naciente idiosincrasia nacional, el ser cubano:</a:t>
            </a:r>
            <a:br>
              <a:rPr lang="es-ES" sz="2400" dirty="0"/>
            </a:br>
            <a:r>
              <a:rPr lang="es-ES" sz="2400" dirty="0" smtClean="0"/>
              <a:t>-El </a:t>
            </a:r>
            <a:r>
              <a:rPr lang="es-ES" sz="2400" dirty="0"/>
              <a:t>gusto por el baño en ríos o tinas domésticas.</a:t>
            </a:r>
            <a:br>
              <a:rPr lang="es-ES" sz="2400" dirty="0"/>
            </a:br>
            <a:r>
              <a:rPr lang="es-ES" sz="2400" dirty="0" smtClean="0"/>
              <a:t>-La </a:t>
            </a:r>
            <a:r>
              <a:rPr lang="es-ES" sz="2400" dirty="0"/>
              <a:t>afición por el tabaco.</a:t>
            </a:r>
            <a:br>
              <a:rPr lang="es-ES" sz="2400" dirty="0"/>
            </a:br>
            <a:r>
              <a:rPr lang="es-ES" sz="2400" dirty="0" smtClean="0"/>
              <a:t>-Un </a:t>
            </a:r>
            <a:r>
              <a:rPr lang="es-ES" sz="2400" dirty="0"/>
              <a:t>modo único y particular de hablar el castellano.</a:t>
            </a:r>
            <a:br>
              <a:rPr lang="es-ES" sz="2400" dirty="0"/>
            </a:br>
            <a:r>
              <a:rPr lang="es-ES" sz="2400" dirty="0" smtClean="0"/>
              <a:t>-La </a:t>
            </a:r>
            <a:r>
              <a:rPr lang="es-ES" sz="2400" dirty="0"/>
              <a:t>naturalidad en el trato y el sentido de cooperación, sobretodo en áreas rurales.</a:t>
            </a:r>
            <a:br>
              <a:rPr lang="es-ES" sz="2400" dirty="0"/>
            </a:br>
            <a:r>
              <a:rPr lang="es-ES" sz="2400" dirty="0" smtClean="0"/>
              <a:t>-Una </a:t>
            </a:r>
            <a:r>
              <a:rPr lang="es-ES" sz="2400" dirty="0"/>
              <a:t>religión común, la católica, generalmente mezclada con elementos africanos.</a:t>
            </a:r>
            <a:br>
              <a:rPr lang="es-ES" sz="2400" dirty="0"/>
            </a:br>
            <a:r>
              <a:rPr lang="es-ES" sz="2400" dirty="0" smtClean="0"/>
              <a:t>-El </a:t>
            </a:r>
            <a:r>
              <a:rPr lang="es-ES" sz="2400" dirty="0"/>
              <a:t>desarrollo de una entereza de carácter para resistir las penurias materiales de la época y las adversidades naturales.</a:t>
            </a:r>
            <a:br>
              <a:rPr lang="es-ES" sz="2400" dirty="0"/>
            </a:br>
            <a:r>
              <a:rPr lang="es-ES" sz="2400" dirty="0" smtClean="0"/>
              <a:t>-Una </a:t>
            </a:r>
            <a:r>
              <a:rPr lang="es-ES" sz="2400" dirty="0"/>
              <a:t>picardía de herencia andaluza, el gusto por la música y el baile.</a:t>
            </a:r>
            <a:br>
              <a:rPr lang="es-ES" sz="2400" dirty="0"/>
            </a:br>
            <a:r>
              <a:rPr lang="es-ES" sz="2400" dirty="0"/>
              <a:t>Al respecto agregamos definiciones de José Martí sobre el cubano, que por su justeza y belleza nos llama a la reflexión:</a:t>
            </a:r>
            <a:br>
              <a:rPr lang="es-ES" sz="2400" dirty="0"/>
            </a:br>
            <a:r>
              <a:rPr lang="es-ES" sz="2400" dirty="0" smtClean="0"/>
              <a:t>-El </a:t>
            </a:r>
            <a:r>
              <a:rPr lang="es-ES" sz="2400" dirty="0"/>
              <a:t>cubano es capaz del amor, que hace perdurable la felicidad.</a:t>
            </a:r>
            <a:br>
              <a:rPr lang="es-ES" sz="2400" dirty="0"/>
            </a:br>
            <a:r>
              <a:rPr lang="es-ES" sz="2400" dirty="0" smtClean="0"/>
              <a:t>-El </a:t>
            </a:r>
            <a:r>
              <a:rPr lang="es-ES" sz="2400" dirty="0"/>
              <a:t>cubano ama la gloria, porque es capaz de ella: ama a los que pasean por el mundo la gloria de su patria.</a:t>
            </a:r>
            <a:br>
              <a:rPr lang="es-ES" sz="2400" dirty="0"/>
            </a:br>
            <a:r>
              <a:rPr lang="es-ES" sz="2400" dirty="0" smtClean="0"/>
              <a:t>-El </a:t>
            </a:r>
            <a:r>
              <a:rPr lang="es-ES" sz="2400" dirty="0"/>
              <a:t>cubano es independiente, moderado y altivo. Es su dueño y no quiere dueños.</a:t>
            </a:r>
            <a:br>
              <a:rPr lang="es-ES" sz="2400" dirty="0"/>
            </a:br>
            <a:r>
              <a:rPr lang="es-ES" sz="2400" dirty="0" smtClean="0"/>
              <a:t>-El </a:t>
            </a:r>
            <a:r>
              <a:rPr lang="es-ES" sz="2400" dirty="0"/>
              <a:t>cubano, antes que la libertad, se arranca la vida</a:t>
            </a:r>
            <a:r>
              <a:rPr lang="es-ES" sz="2400" dirty="0" smtClean="0"/>
              <a:t>.</a:t>
            </a:r>
            <a:endParaRPr lang="es-ES" sz="2400" dirty="0"/>
          </a:p>
        </p:txBody>
      </p:sp>
    </p:spTree>
    <p:extLst>
      <p:ext uri="{BB962C8B-B14F-4D97-AF65-F5344CB8AC3E}">
        <p14:creationId xmlns:p14="http://schemas.microsoft.com/office/powerpoint/2010/main" val="169306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35675"/>
          </a:xfrm>
        </p:spPr>
        <p:txBody>
          <a:bodyPr>
            <a:normAutofit/>
          </a:bodyPr>
          <a:lstStyle/>
          <a:p>
            <a:r>
              <a:rPr lang="es-ES" sz="3200" dirty="0"/>
              <a:t>3.- </a:t>
            </a:r>
            <a:r>
              <a:rPr lang="es-ES" sz="3200" b="1" dirty="0"/>
              <a:t>El cubano </a:t>
            </a:r>
            <a:r>
              <a:rPr lang="es-ES" sz="3200" dirty="0"/>
              <a:t>alcanza una enorme consolidación nacional al abrazar definitivamente las corrientes ideológicas del independentismo y el abolicionismo y hacerlo patente con una prolongada y heroica guerra emancipadora en la segunda mitad del siglo XIX.</a:t>
            </a:r>
            <a:br>
              <a:rPr lang="es-ES" sz="3200" dirty="0"/>
            </a:br>
            <a:r>
              <a:rPr lang="es-ES" sz="3200" dirty="0"/>
              <a:t>4.- </a:t>
            </a:r>
            <a:r>
              <a:rPr lang="es-ES" sz="3200" b="1" dirty="0"/>
              <a:t>El cubano </a:t>
            </a:r>
            <a:r>
              <a:rPr lang="es-ES" sz="3200" dirty="0"/>
              <a:t>obtiene su plena soberanía al abrazar masivamente las ideas del antiimperialismo, el socialismo y el internacionalismo con la Revolución triunfante el 1ro de enero de 1959, y la obra que lleva a cabo en las últimas décadas, proceso que constituye una gran escuela política y cultural, que lo transforma cualitativamente. </a:t>
            </a:r>
          </a:p>
        </p:txBody>
      </p:sp>
    </p:spTree>
    <p:extLst>
      <p:ext uri="{BB962C8B-B14F-4D97-AF65-F5344CB8AC3E}">
        <p14:creationId xmlns:p14="http://schemas.microsoft.com/office/powerpoint/2010/main" val="35122925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440</Words>
  <Application>Microsoft Office PowerPoint</Application>
  <PresentationFormat>Panorámica</PresentationFormat>
  <Paragraphs>15</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La nación Cubana</vt:lpstr>
      <vt:lpstr>Nación  Las naciones son las formaciones de las convicciones, fidelidades y solidaridades de los hombres, cuando los miembros de esa colectividad se reconocen mutua y firmemente ciertos deberes y derechos en virtud de su común calidad de miembros.  Es ese reconocimiento del prójimo como individuo de su clase es lo que los convierte en nación, y no los demás atributos comunes, cualesquiera que puedan ser, que distinguen a esa categoría de los no miembros de ella. Una simple categoría de individuos por ejemplo, los ocupantes de un territorio determinado o los hablantes de un lenguaje dado, llegan a ser una nación cuando los miembros de la categoría se reconocen.</vt:lpstr>
      <vt:lpstr>Clasificación: Se pueden clasificar desde diferentes puntos de vista, así se reconocen entre otras las siguientes: -Nación cultural. (Determina la identidad nacional) -Nación política. -Nación liberal -Nación romántica -Nación Socialista -Nación fascista (Nacional- socialista) -Nación africana -Nación asiática. -Nación religiosa.</vt:lpstr>
      <vt:lpstr>La nacionalidad también está relacionada con la religión y el idioma, así por ejemplo en el caso de la religión  el Estado alemán, en este sentido, tradicionalmente se divide en católicos y luteranos y en el caso del idioma Canadá tiene la provincia francófona de Quebec, ante la mayoría anglófona del resto de las provincias, en Irak coexisten tres nacionalidades, los Sunitas, los Chiitas y los Kurdos, estos últimos con presencia en otros países. En Bolivia, con el gobierno de Evo Morales fue posible elaborar una constitución que reconoce las diferentes nacionalidades existentes y por lo que ha adoptado el nombre de “Estado Plurinacional de Bolivia”.</vt:lpstr>
      <vt:lpstr>Nación no debe confundirse con los conceptos de país y de estado, el primero se refiere al espacio físico y limitado por sus fronteras territoriales y el segundo es un concepto político que se refiere a una forma de organización social, política soberana y coercitiva, formada por un conjunto de instituciones involuntarias, que tiene el poder de regular la vida de un país en un territorio determinado.  Usualmente, suele unirse a la definición del Estado, el reconocimiento por parte de la comunidad internacional.</vt:lpstr>
      <vt:lpstr>Definición de Nacionalidad Cubana Los cubanos somos un pueblo que nos reconocemos como tales y entre sí, con una cultura común y perteneciente por nacimiento a un espacio geográfico determinado  (El archipiélago Cubano), hablamos el mismo idioma y coexistimos con credos religiosos diferentes y a veces yuxtapuestos.</vt:lpstr>
      <vt:lpstr>Surgimiento y desarrollo de la nacionalidad cubana. El cubano de hoy, no existió siempre. Resulta un producto histórico, necesariamente complejo que debemos analizar con cierto detenimiento. El proceso nacional cubano abarca cuatro momentos fundamentales: 1.- Del español y el africano,  nacidos en Cuba y que respondían a distintas nacionalidades en ambos continentes, comienzan a derivarse los criollos, principalmente a partir de la tercera generación. La identificación de criollo aparece en los documentos de la Isla desde la segunda mitad del siglo XVI, que se usa indistintamente para los nacidos en Cuba, descendientes de blancos, negros esclavos o libres. Los criollos son identificados como hombres de la tierra donde viven y trabajan, para los cuales esa es su patria local, donde fundan la familia, desarrollan sus intereses, hábitos, costumbres, enfrentan los mismos peligros y enemigos. Este es el momento inicial de la formación del pueblo de Cuba.</vt:lpstr>
      <vt:lpstr>2.- El criollo comienza a transformarse en cubano, quien difiere por su modo de pensar, gustos, costumbres, sentimientos y hasta el físico, no pocas veces mestizo, de los que siguen llegando del extranjero, incluyendo  minorías francesas, chinas y otras. Elementos de la naciente idiosincrasia nacional, el ser cubano: -El gusto por el baño en ríos o tinas domésticas. -La afición por el tabaco. -Un modo único y particular de hablar el castellano. -La naturalidad en el trato y el sentido de cooperación, sobretodo en áreas rurales. -Una religión común, la católica, generalmente mezclada con elementos africanos. -El desarrollo de una entereza de carácter para resistir las penurias materiales de la época y las adversidades naturales. -Una picardía de herencia andaluza, el gusto por la música y el baile. Al respecto agregamos definiciones de José Martí sobre el cubano, que por su justeza y belleza nos llama a la reflexión: -El cubano es capaz del amor, que hace perdurable la felicidad. -El cubano ama la gloria, porque es capaz de ella: ama a los que pasean por el mundo la gloria de su patria. -El cubano es independiente, moderado y altivo. Es su dueño y no quiere dueños. -El cubano, antes que la libertad, se arranca la vida.</vt:lpstr>
      <vt:lpstr>3.- El cubano alcanza una enorme consolidación nacional al abrazar definitivamente las corrientes ideológicas del independentismo y el abolicionismo y hacerlo patente con una prolongada y heroica guerra emancipadora en la segunda mitad del siglo XIX. 4.- El cubano obtiene su plena soberanía al abrazar masivamente las ideas del antiimperialismo, el socialismo y el internacionalismo con la Revolución triunfante el 1ro de enero de 1959, y la obra que lleva a cabo en las últimas décadas, proceso que constituye una gran escuela política y cultural, que lo transforma cualitativamente. </vt:lpstr>
      <vt:lpstr>Entre las principales figuras que influyeron en el surgimiento de la nacionalidad cubana podemos citar fundamentalmente a los siguientes:   Francisco de Arango y Parreño (La Habana, Cuba, el 22 de mayo de 1765 y falleció en la propia ciudad, el 21 de marzo de 1837) que elaboró las primeras ideas económicas en correspondencia con la tendencia reformista en el marco de la creación de la Sociedad económica de amigos del país y potenciadas con posterioridad por la fundación Real y Pontificia Universidad de San Gerónimo de La Habana en 1728 y el Seminario Conciliar de San Carlos y San Ambrosio, concluido en 1767 por miembros de la Compañía de Jesús, del cual fueron profesores de filosofía, física y ética  los intelectuales patriotas siguientes: Félix Varela y Morales   (Nace en La Habana. Cuba 20/11/1788 – Muere en San Agustín, Florida, Estados Unidos, 25/02/1853), el que además fue fundador en el seminario de San Carlos y San Ambrosio y profesor de la primera cátedra de derecho de América Latina y de la cual dijo que era: «La Cátedra de la libertad y de los derechos humanos, la fuente de la virtudes cívicas y la base del gran edificio de nuestra felicidad» Sacerdote habanero, destacado por sus ideas filosóficas, pedagógicas y políticas. Enseña en castellano y no en latín en el Seminario de San Carlos. Plantea la necesidad de la abolición de la esclavitud como Diputado de ante las cortes de España, defiende la lucha patriótica de los cubanos por la independencia nacional, depositando las esperanzas en la juventud. Considerado uno de los forjadores de la nación cubana y manifestó:  «Desearía ver a Cuba tan isla en lo político como lo es en la naturaleza, (…) Cuba no debe esperar ya nada de España ni de nadie, debe liberarse por sí sola» Formó a los más destacados hombres de su época tales como José Antonio Saco, Domingo del Monte, José de la Luz y Caballero. </vt:lpstr>
      <vt:lpstr>José Antonio Saco y López Cisneros (Bayamo, Cuba 07/05/ 1797 - Barcelona, España, 26/09/1879)  Destacado intelectual y político reformista, discípulo de Félix Varela, desterrado de Cuba por su oposición a la esclavitud. Fundamenta su firme posición contra la anexión de Cuba a los Estados Unidos y la trata negrera. Sustituye a Félix Varela en la cátedra  del seminario. Da a conocer la identidad nacional cubana. Se opone a la corriente anexionista a Estados Unidos que existe en la isla y en consecuencia expresa: "... La idea de la inmortalidad es sublime porque prolonga la existencia del individuo más allá del sepulcro; y la nacionalidad es la inmortalidad de los pueblos y el origen más puro del patriotismo..." José Martí lo llamó el “silencioso fundador”. José Cipriano de la Luz y Caballero (11 de julio de 1800, La Habana, Cuba - 22 de junio de 1862, La Habana). Fué un filósofo y educador cubano. En 1824 se convirtió en el director de la Cátedra de Filosofía del Seminario de San Carlos.  Llevó adelante el proceso de nacionalidad cubana y para defender dicha nacionalidad abogó por el aborto de las ideas anexionistas presentes en muchos cubanos de sus contemporáneos de los años 1840 y 1850. También fue un ferviente abolicionista de aquellos tiempos y maestro de nuestro héroe nacional José Martí Pérez.</vt:lpstr>
      <vt:lpstr>Hoy la nación cubana, UNITARIA, DEMOCRÁTICA, heredera y continuadora de las tradiciones de lucha, firmeza, heroísmo y sacrificio forjadas por nuestros antecesores; sobre la base filosófica del Ideario martiano, el Marxismo-leninismo y el pensamiento del máximo líder Fidel Castro Ruz, está consciente de que sólo en el socialismo se alcanza la entera dignidad del ser humano y por tal motivo estamos decididos a llevar adelante la revolución triunfadora del Moncada, del Granma, de la Sierra y de Girón, sustentada en la más estrecha unidad  del partido y el pueblo, que realizan profundas y democráticas transformaciones en busca del nuevo modelo económico-social del partido y la revolución</vt:lpstr>
      <vt:lpstr>Resumen:  El sentimiento de la nacionalidad cubana comienza a surgir cuando España no reconoce a los hombres de nuestra tierra como iguales a ellos y estos comienzan a reconocerse y auto reconocerse con una identidad común y diferente a la de los españoles, que se va profundizando, generalizando y trasmitiendo de  generación en generación en un proceso ininterrumpido que llega hasta nuestros días y que nos hace ser como somos, esa forma de ser es la que se conoce como “Cubanía”, reconocida internacional y principalmente por nuestra cultura.  La similitud en los procesos de identidad nacional de los pueblos de América Latina es lo que hace posible que podamos integrarnos como una sola nación, idea por la que lucharon los predecesores de nuestra independencia. Sobre estos temas Martí dijo:” De América soy hijo y a ella me debo”. El conocimiento del surgimiento y desarrollo de la nacionalidad Cubana  nos resulta de gran ayuda para poder comprender de dónde venimos, como somos, porqué lo somos y hacia dónde debemos ir. </vt:lpstr>
      <vt:lpstr>Cuestionario: ¿Qué entiende usted por nación, ponga dos ejemplos? ¿Qué factores determinan la nacionalidad? Explique. ¿Por qué podemos decir que los cubanos tenemos una nacionalidad? Ponga ejemplos de dos patriotas considerados precursores de la nacionalidad cubana. ¿Explique por qué es posible que América Latina pueda lograr una unidad de todos sus pueblos?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nación Cubana</dc:title>
  <dc:creator>user</dc:creator>
  <cp:lastModifiedBy>user</cp:lastModifiedBy>
  <cp:revision>3</cp:revision>
  <dcterms:created xsi:type="dcterms:W3CDTF">2019-07-31T16:39:52Z</dcterms:created>
  <dcterms:modified xsi:type="dcterms:W3CDTF">2019-08-05T18:19:56Z</dcterms:modified>
</cp:coreProperties>
</file>