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79" r:id="rId2"/>
    <p:sldId id="261" r:id="rId3"/>
    <p:sldId id="263" r:id="rId4"/>
    <p:sldId id="265" r:id="rId5"/>
    <p:sldId id="266" r:id="rId6"/>
    <p:sldId id="267" r:id="rId7"/>
    <p:sldId id="268" r:id="rId8"/>
    <p:sldId id="269" r:id="rId9"/>
    <p:sldId id="271" r:id="rId10"/>
    <p:sldId id="272" r:id="rId11"/>
    <p:sldId id="274" r:id="rId12"/>
    <p:sldId id="275" r:id="rId13"/>
    <p:sldId id="276" r:id="rId14"/>
    <p:sldId id="27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6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279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95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39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16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58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386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953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893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30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039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57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0CB5176-05E6-4FE1-B8C5-9067EAA89F27}" type="datetimeFigureOut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3/30/2020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15E178-5403-4C9B-8981-18B435EE86DB}" type="slidenum">
              <a:rPr lang="en-US" smtClean="0">
                <a:solidFill>
                  <a:srgbClr val="2E2B21">
                    <a:lumMod val="90000"/>
                    <a:lumOff val="10000"/>
                  </a:srgbClr>
                </a:solidFill>
              </a:rPr>
              <a:pPr/>
              <a:t>‹Nº›</a:t>
            </a:fld>
            <a:endParaRPr lang="en-US">
              <a:solidFill>
                <a:srgbClr val="2E2B21">
                  <a:lumMod val="90000"/>
                  <a:lumOff val="10000"/>
                </a:srgb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91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60612" y="2353235"/>
            <a:ext cx="10703857" cy="775088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Apiterapia </a:t>
            </a:r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 productos de la colmena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875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885565" y="2457691"/>
            <a:ext cx="1055399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SzPct val="120000"/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Favorece la oxigenación de los tejidos y la actividad enzimática</a:t>
            </a:r>
          </a:p>
          <a:p>
            <a:pPr marL="342900" indent="-342900">
              <a:spcBef>
                <a:spcPct val="50000"/>
              </a:spcBef>
              <a:buSzPct val="120000"/>
              <a:buFont typeface="Wingdings" panose="05000000000000000000" pitchFamily="2" charset="2"/>
              <a:buChar char="Ø"/>
            </a:pPr>
            <a:r>
              <a:rPr lang="es-ES" sz="24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Estimulante</a:t>
            </a: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tonificante y aumenta la vitalidad en general</a:t>
            </a:r>
          </a:p>
          <a:p>
            <a:pPr marL="342900" indent="-342900">
              <a:spcBef>
                <a:spcPct val="50000"/>
              </a:spcBef>
              <a:buSzPct val="120000"/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Acción </a:t>
            </a:r>
            <a:r>
              <a:rPr lang="es-ES" sz="2400" dirty="0" err="1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eritropoyética</a:t>
            </a:r>
            <a:endParaRPr lang="es-ES" sz="2400" dirty="0">
              <a:solidFill>
                <a:srgbClr val="2E2B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SzPct val="120000"/>
              <a:buFont typeface="Wingdings" panose="05000000000000000000" pitchFamily="2" charset="2"/>
              <a:buChar char="Ø"/>
            </a:pPr>
            <a:r>
              <a:rPr lang="es-ES" sz="24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Propiedades analgésicas</a:t>
            </a:r>
          </a:p>
          <a:p>
            <a:pPr marL="342900" indent="-342900">
              <a:spcBef>
                <a:spcPct val="50000"/>
              </a:spcBef>
              <a:buSzPct val="120000"/>
              <a:buFont typeface="Wingdings" panose="05000000000000000000" pitchFamily="2" charset="2"/>
              <a:buChar char="Ø"/>
            </a:pPr>
            <a:r>
              <a:rPr lang="es-ES" sz="24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Acción </a:t>
            </a:r>
            <a:r>
              <a:rPr lang="es-ES" sz="2400" dirty="0" err="1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inmunoestimulante</a:t>
            </a:r>
            <a:endParaRPr lang="es-ES" sz="2400" dirty="0" smtClean="0">
              <a:solidFill>
                <a:srgbClr val="2E2B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SzPct val="120000"/>
              <a:buFont typeface="Wingdings" panose="05000000000000000000" pitchFamily="2" charset="2"/>
              <a:buChar char="Ø"/>
            </a:pPr>
            <a:r>
              <a:rPr lang="es-ES" sz="24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Proporciona </a:t>
            </a: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mayor resistencia al </a:t>
            </a:r>
            <a:r>
              <a:rPr lang="es-ES" altLang="zh-TW" sz="2400" dirty="0" smtClean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cansancio</a:t>
            </a:r>
          </a:p>
          <a:p>
            <a:pPr marL="342900" indent="-342900">
              <a:spcBef>
                <a:spcPct val="50000"/>
              </a:spcBef>
              <a:buSzPct val="120000"/>
              <a:buFont typeface="Wingdings" panose="05000000000000000000" pitchFamily="2" charset="2"/>
              <a:buChar char="Ø"/>
            </a:pPr>
            <a:r>
              <a:rPr lang="es-ES" altLang="zh-TW" sz="2400" dirty="0" smtClean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Ejerce </a:t>
            </a: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una actividad antibiótica muy potente en </a:t>
            </a:r>
            <a:r>
              <a:rPr lang="es-ES" altLang="zh-TW" sz="2400" dirty="0" err="1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Proteus</a:t>
            </a: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 y </a:t>
            </a:r>
            <a:r>
              <a:rPr lang="es-ES" altLang="zh-TW" sz="2400" dirty="0" err="1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Escherichia</a:t>
            </a: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 </a:t>
            </a:r>
            <a:r>
              <a:rPr lang="es-ES" altLang="zh-TW" sz="2400" dirty="0" err="1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coli</a:t>
            </a: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885565" y="764207"/>
            <a:ext cx="2736850" cy="76517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s-ES" altLang="zh-TW" sz="2800" b="1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JALEA REAL</a:t>
            </a:r>
            <a:endParaRPr lang="es-ES" sz="2800" b="1" dirty="0">
              <a:solidFill>
                <a:srgbClr val="2E2B21"/>
              </a:solidFill>
              <a:latin typeface="Arial" panose="020B0604020202020204" pitchFamily="34" charset="0"/>
              <a:ea typeface="PMingLiU" charset="-120"/>
              <a:cs typeface="Arial" panose="020B0604020202020204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849846" y="1814853"/>
            <a:ext cx="55451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Propiedades terapéuticas</a:t>
            </a:r>
            <a:endParaRPr lang="es-ES" sz="2400" b="1" dirty="0">
              <a:solidFill>
                <a:srgbClr val="2E2B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90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814920" y="870863"/>
            <a:ext cx="2581014" cy="54766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s-ES" altLang="zh-TW" sz="2400" b="1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JALEA REAL</a:t>
            </a:r>
            <a:endParaRPr lang="es-ES" sz="2400" b="1" dirty="0">
              <a:solidFill>
                <a:srgbClr val="2E2B21"/>
              </a:solidFill>
              <a:latin typeface="Arial" panose="020B0604020202020204" pitchFamily="34" charset="0"/>
              <a:ea typeface="PMingLiU" charset="-120"/>
              <a:cs typeface="Arial" panose="020B0604020202020204" pitchFamily="34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991791" y="3599822"/>
            <a:ext cx="28082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INDICACIONES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5554154" y="2768826"/>
            <a:ext cx="6048375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Artritis</a:t>
            </a:r>
            <a:endParaRPr lang="es-ES" sz="2400" dirty="0">
              <a:solidFill>
                <a:srgbClr val="2E2B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Retardo del crecimiento y desarrollo 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Estados de agotamiento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Trastornos </a:t>
            </a:r>
            <a:r>
              <a:rPr lang="es-ES" sz="24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metabólicos</a:t>
            </a:r>
            <a:endParaRPr lang="es-ES" sz="2400" dirty="0">
              <a:solidFill>
                <a:srgbClr val="2E2B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Abrir llave 1"/>
          <p:cNvSpPr/>
          <p:nvPr/>
        </p:nvSpPr>
        <p:spPr>
          <a:xfrm>
            <a:off x="4948516" y="2768826"/>
            <a:ext cx="457200" cy="2123658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6" descr="jalea real deshidrat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1876" y="554231"/>
            <a:ext cx="1242426" cy="8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87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094634" y="921496"/>
            <a:ext cx="3167237" cy="55114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VENENO DE ABEJAS 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960164" y="2517588"/>
            <a:ext cx="9908088" cy="30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El veneno de abejas está dotado de una actividad biológica elevada 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s-ES" altLang="zh-TW" sz="2400" dirty="0" smtClean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Inhibe </a:t>
            </a: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la reacción inflamatoria y disminuye la percepción del dolor 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Tiene acción </a:t>
            </a:r>
            <a:r>
              <a:rPr lang="es-ES" altLang="zh-TW" sz="2400" dirty="0" err="1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inmunoestimulante</a:t>
            </a: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 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Impide la aparición de calambres 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Disminuye la tensión arterial y provoca </a:t>
            </a:r>
            <a:r>
              <a:rPr lang="es-ES" altLang="zh-TW" sz="2400" dirty="0" smtClean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vasodilatación </a:t>
            </a:r>
            <a:endParaRPr lang="es-ES" altLang="zh-TW" sz="2400" dirty="0">
              <a:solidFill>
                <a:srgbClr val="2E2B21"/>
              </a:solidFill>
              <a:latin typeface="Arial" panose="020B0604020202020204" pitchFamily="34" charset="0"/>
              <a:ea typeface="PMingLiU" charset="-120"/>
              <a:cs typeface="Arial" panose="020B0604020202020204" pitchFamily="34" charset="0"/>
            </a:endParaRP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s-ES" altLang="zh-TW" sz="2400" dirty="0" smtClean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Es </a:t>
            </a: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un agente inmunológico activo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Tiene efectos antibacterianos, </a:t>
            </a:r>
            <a:r>
              <a:rPr lang="es-ES" altLang="zh-TW" sz="2400" dirty="0" err="1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antifúngicos</a:t>
            </a: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 y antivirales</a:t>
            </a:r>
            <a:endParaRPr lang="es-ES" sz="2400" dirty="0">
              <a:solidFill>
                <a:srgbClr val="2E2B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652" name="Picture 4" descr="apitoxina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5339" y="647793"/>
            <a:ext cx="1258887" cy="109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960164" y="1746343"/>
            <a:ext cx="2616754" cy="4975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47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130841" y="732534"/>
            <a:ext cx="3405231" cy="4509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VENENO DE ABEJAS 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4288790" y="1601350"/>
            <a:ext cx="4213001" cy="1255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Reumatismos</a:t>
            </a:r>
          </a:p>
          <a:p>
            <a:pPr marL="342900" indent="-3429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Neuritis y neuralgias</a:t>
            </a:r>
          </a:p>
          <a:p>
            <a:pPr marL="342900" indent="-3429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s-ES" altLang="zh-TW" sz="2400" dirty="0" smtClean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Mialgias</a:t>
            </a:r>
            <a:endParaRPr lang="es-ES" altLang="zh-TW" sz="2400" dirty="0">
              <a:solidFill>
                <a:srgbClr val="2E2B21"/>
              </a:solidFill>
              <a:latin typeface="Arial" panose="020B0604020202020204" pitchFamily="34" charset="0"/>
              <a:ea typeface="PMingLiU" charset="-120"/>
              <a:cs typeface="Arial" panose="020B0604020202020204" pitchFamily="34" charset="0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277940" y="1998383"/>
            <a:ext cx="25193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INDICACIONES</a:t>
            </a:r>
          </a:p>
        </p:txBody>
      </p:sp>
      <p:sp>
        <p:nvSpPr>
          <p:cNvPr id="2" name="Abrir llave 1"/>
          <p:cNvSpPr/>
          <p:nvPr/>
        </p:nvSpPr>
        <p:spPr>
          <a:xfrm>
            <a:off x="3826402" y="1420197"/>
            <a:ext cx="318317" cy="1618035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25281" y="4556315"/>
            <a:ext cx="3816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CONTRAINDICACIONES </a:t>
            </a:r>
          </a:p>
        </p:txBody>
      </p:sp>
      <p:sp>
        <p:nvSpPr>
          <p:cNvPr id="8" name="Abrir llave 7"/>
          <p:cNvSpPr/>
          <p:nvPr/>
        </p:nvSpPr>
        <p:spPr>
          <a:xfrm>
            <a:off x="4741631" y="3254184"/>
            <a:ext cx="435580" cy="3065929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177211" y="3254184"/>
            <a:ext cx="6566562" cy="2973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Pacientes alérgicos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TB pulmonar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Afecciones cardiovasculares  y  renales del diabético 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Pacientes que usan beta-bloqueadores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Enfermedades de transmisión sexual</a:t>
            </a:r>
            <a:endParaRPr lang="es-ES" sz="2400" dirty="0">
              <a:solidFill>
                <a:srgbClr val="2E2B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80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477001" y="695942"/>
            <a:ext cx="3207316" cy="75616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CERA DE ABEJAS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83142" y="2280977"/>
            <a:ext cx="11002352" cy="153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ES" sz="22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ustancia </a:t>
            </a:r>
            <a:r>
              <a:rPr lang="es-ES" sz="22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grasa, compuesta fundamentalmente por ésteres, ácidos grasos libres, hidrocarburos saturados, alcoholes libres, </a:t>
            </a:r>
            <a:r>
              <a:rPr lang="es-ES" sz="2200" dirty="0" err="1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lactonas</a:t>
            </a:r>
            <a:r>
              <a:rPr lang="es-ES" sz="22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entre otros </a:t>
            </a:r>
            <a:r>
              <a:rPr lang="es-ES" sz="22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elementos</a:t>
            </a:r>
          </a:p>
          <a:p>
            <a:pPr marL="342900" indent="-342900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ES" sz="22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s-ES" sz="22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significativa cantidad de Vitamina </a:t>
            </a:r>
            <a:r>
              <a:rPr lang="es-ES" sz="22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pic>
        <p:nvPicPr>
          <p:cNvPr id="24580" name="Picture 4" descr="cera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0162" y="531097"/>
            <a:ext cx="14033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683142" y="1665618"/>
            <a:ext cx="2395207" cy="5086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es-ES" sz="2400" b="1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683142" y="3918923"/>
            <a:ext cx="11109929" cy="2331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es-ES" sz="2400" b="1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Indicaciones</a:t>
            </a:r>
            <a:endParaRPr lang="es-ES" sz="2400" dirty="0" smtClean="0">
              <a:solidFill>
                <a:srgbClr val="2E2B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ES" sz="22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omo </a:t>
            </a:r>
            <a:r>
              <a:rPr lang="es-ES" sz="22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 prima para todo tipo de emplastos, refrigerantes y </a:t>
            </a:r>
            <a:r>
              <a:rPr lang="es-ES" sz="22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calentadores</a:t>
            </a:r>
          </a:p>
          <a:p>
            <a:pPr marL="285750" indent="-285750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22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s-ES" sz="22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tratamientos </a:t>
            </a:r>
            <a:r>
              <a:rPr lang="es-ES" sz="22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fisioterapéuticos</a:t>
            </a:r>
          </a:p>
          <a:p>
            <a:pPr marL="285750" indent="-285750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ES" sz="22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afecciones reumáticas</a:t>
            </a:r>
            <a:endParaRPr lang="es-ES" sz="2200" dirty="0">
              <a:solidFill>
                <a:srgbClr val="2E2B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76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 idx="4294967295"/>
          </p:nvPr>
        </p:nvSpPr>
        <p:spPr>
          <a:xfrm>
            <a:off x="990600" y="542832"/>
            <a:ext cx="10058400" cy="1449387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s-MX" sz="2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Apiterapia</a:t>
            </a:r>
            <a:r>
              <a:rPr lang="es-MX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Rama de la  terapéutica encargada del tratamiento de  distintas afecciones con productos derivados o extraídos de la colmena (apifármacos)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ítulo 2"/>
          <p:cNvSpPr txBox="1">
            <a:spLocks/>
          </p:cNvSpPr>
          <p:nvPr/>
        </p:nvSpPr>
        <p:spPr>
          <a:xfrm>
            <a:off x="664401" y="2401327"/>
            <a:ext cx="10710797" cy="78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Productos que se pueden extraer de la colmena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contenido 3"/>
          <p:cNvSpPr txBox="1">
            <a:spLocks/>
          </p:cNvSpPr>
          <p:nvPr/>
        </p:nvSpPr>
        <p:spPr>
          <a:xfrm>
            <a:off x="2662706" y="3296173"/>
            <a:ext cx="6464475" cy="2951013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Miel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abejas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Polen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Propóleos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Jalea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real</a:t>
            </a:r>
          </a:p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Veneno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abejas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apitoxina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Cera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38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027330" y="2421846"/>
            <a:ext cx="10091608" cy="3453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lnSpc>
                <a:spcPct val="130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Nutricionales y energéticas</a:t>
            </a:r>
          </a:p>
          <a:p>
            <a:pPr marL="342900" indent="-342900">
              <a:lnSpc>
                <a:spcPct val="130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Acción </a:t>
            </a:r>
            <a:r>
              <a:rPr lang="es-ES" sz="2400" dirty="0" err="1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energizante</a:t>
            </a:r>
            <a:endParaRPr lang="es-ES" sz="2400" dirty="0">
              <a:solidFill>
                <a:srgbClr val="2E2B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30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Antioxidantes (beta-caroteno, </a:t>
            </a:r>
            <a:r>
              <a:rPr lang="es-ES" sz="2400" dirty="0" err="1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polifenoles</a:t>
            </a: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lnSpc>
                <a:spcPct val="130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es-ES" sz="24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Acción </a:t>
            </a: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positiva en el crecimiento </a:t>
            </a:r>
            <a:r>
              <a:rPr lang="es-ES" sz="2400" dirty="0" err="1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estaturo</a:t>
            </a: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-ponderal del niño</a:t>
            </a:r>
          </a:p>
          <a:p>
            <a:pPr marL="342900" indent="-342900">
              <a:lnSpc>
                <a:spcPct val="130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Mejora la asimilación del calcio y del magnesio en los huesos</a:t>
            </a:r>
          </a:p>
          <a:p>
            <a:pPr marL="342900" indent="-342900">
              <a:lnSpc>
                <a:spcPct val="130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Anti-anémicas (presencia del hierro, las vitaminas B)</a:t>
            </a:r>
          </a:p>
          <a:p>
            <a:pPr marL="342900" indent="-342900">
              <a:lnSpc>
                <a:spcPct val="130000"/>
              </a:lnSpc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Antisépticas y antitóxicas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1027330" y="597064"/>
            <a:ext cx="3313113" cy="9080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s-ES" sz="2800" b="1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MIEL DE ABEJAS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027330" y="1804986"/>
            <a:ext cx="82431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Propiedades </a:t>
            </a:r>
            <a:r>
              <a:rPr lang="es-ES" sz="2400" b="1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terapéuticas relacionadas con Ortopedia</a:t>
            </a:r>
            <a:endParaRPr lang="es-ES" sz="2400" b="1" dirty="0">
              <a:solidFill>
                <a:srgbClr val="2E2B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9" name="Picture 9" descr="miel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7374" y="569901"/>
            <a:ext cx="1476375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4866723" y="5875099"/>
            <a:ext cx="6869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SzPct val="125000"/>
            </a:pPr>
            <a:r>
              <a:rPr lang="es-ES" sz="2400" b="1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Kg. de miel, puede aportar 3 150 – 3 350 cal.</a:t>
            </a:r>
          </a:p>
        </p:txBody>
      </p:sp>
    </p:spTree>
    <p:extLst>
      <p:ext uri="{BB962C8B-B14F-4D97-AF65-F5344CB8AC3E}">
        <p14:creationId xmlns:p14="http://schemas.microsoft.com/office/powerpoint/2010/main" val="28583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767755" y="2453274"/>
            <a:ext cx="5275713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lnSpc>
                <a:spcPct val="135000"/>
              </a:lnSpc>
              <a:buFont typeface="Wingdings" panose="05000000000000000000" pitchFamily="2" charset="2"/>
              <a:buChar char="ü"/>
            </a:pPr>
            <a:r>
              <a:rPr lang="es-ES" sz="24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Nutrición </a:t>
            </a: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enteral</a:t>
            </a:r>
          </a:p>
          <a:p>
            <a:pPr marL="342900" indent="-342900">
              <a:lnSpc>
                <a:spcPct val="135000"/>
              </a:lnSpc>
              <a:buFont typeface="Wingdings" panose="05000000000000000000" pitchFamily="2" charset="2"/>
              <a:buChar char="ü"/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Pacientes inmunocomprometidos</a:t>
            </a:r>
          </a:p>
          <a:p>
            <a:pPr marL="342900" indent="-342900">
              <a:lnSpc>
                <a:spcPct val="135000"/>
              </a:lnSpc>
              <a:buFont typeface="Wingdings" panose="05000000000000000000" pitchFamily="2" charset="2"/>
              <a:buChar char="ü"/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Anemias</a:t>
            </a:r>
          </a:p>
          <a:p>
            <a:pPr marL="342900" indent="-342900">
              <a:lnSpc>
                <a:spcPct val="135000"/>
              </a:lnSpc>
              <a:buFont typeface="Wingdings" panose="05000000000000000000" pitchFamily="2" charset="2"/>
              <a:buChar char="ü"/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Desnutrición </a:t>
            </a:r>
          </a:p>
          <a:p>
            <a:pPr marL="342900" indent="-342900">
              <a:lnSpc>
                <a:spcPct val="135000"/>
              </a:lnSpc>
              <a:buFont typeface="Wingdings" panose="05000000000000000000" pitchFamily="2" charset="2"/>
              <a:buChar char="ü"/>
            </a:pPr>
            <a:r>
              <a:rPr lang="es-ES" sz="24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Afecciones </a:t>
            </a: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piel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787215" y="2914938"/>
            <a:ext cx="478272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Afecciones que pueden ser tratadas con miel</a:t>
            </a:r>
            <a:endParaRPr lang="es-ES" sz="2400" dirty="0">
              <a:solidFill>
                <a:srgbClr val="2E2B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Abrir llave 1"/>
          <p:cNvSpPr/>
          <p:nvPr/>
        </p:nvSpPr>
        <p:spPr>
          <a:xfrm>
            <a:off x="5421877" y="2156287"/>
            <a:ext cx="296125" cy="3179299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71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926925" y="2623913"/>
            <a:ext cx="11160690" cy="3453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 </a:t>
            </a: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crecimiento, de equilibrio y energía, sustancia antitóxica, bactericida, antiséptica y estabilizadora de la flora intestinal 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Incrementa </a:t>
            </a: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inmunidad ante las infecciones 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Previene </a:t>
            </a: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desarrollo de coágulos sanguíneos al nivel del corazón, del cerebro y la retina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Mejora </a:t>
            </a: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rendimiento físico y mental 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Influye en el metabolismo y ayuda a balancear el peso corporal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034501" y="912947"/>
            <a:ext cx="2530910" cy="56011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s-ES" sz="2800" b="1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POLEN</a:t>
            </a:r>
          </a:p>
        </p:txBody>
      </p:sp>
      <p:pic>
        <p:nvPicPr>
          <p:cNvPr id="8198" name="Picture 6" descr="pol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426" y="603306"/>
            <a:ext cx="997906" cy="926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034501" y="1931391"/>
            <a:ext cx="1721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b="1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Funciones</a:t>
            </a:r>
          </a:p>
        </p:txBody>
      </p:sp>
    </p:spTree>
    <p:extLst>
      <p:ext uri="{BB962C8B-B14F-4D97-AF65-F5344CB8AC3E}">
        <p14:creationId xmlns:p14="http://schemas.microsoft.com/office/powerpoint/2010/main" val="122505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880137" y="1209321"/>
            <a:ext cx="9057240" cy="1372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" sz="2800" b="1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Afecciones </a:t>
            </a:r>
            <a:r>
              <a:rPr lang="es-ES" sz="2800" b="1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las que puede ser empleado el Polen</a:t>
            </a:r>
            <a:endParaRPr lang="es-ES" sz="2800" b="1" dirty="0">
              <a:solidFill>
                <a:srgbClr val="2E2B21"/>
              </a:solidFill>
            </a:endParaRPr>
          </a:p>
          <a:p>
            <a:endParaRPr lang="es-ES" sz="2400" dirty="0">
              <a:solidFill>
                <a:srgbClr val="2E2B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buSzPct val="115000"/>
              <a:buFont typeface="Wingdings" panose="05000000000000000000" pitchFamily="2" charset="2"/>
              <a:buChar char="Ø"/>
            </a:pPr>
            <a:r>
              <a:rPr lang="es-ES" sz="24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Raquitismo </a:t>
            </a: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24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desnutrición</a:t>
            </a:r>
            <a:endParaRPr lang="es-ES" sz="2400" dirty="0">
              <a:solidFill>
                <a:srgbClr val="2E2B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705326" y="3956156"/>
            <a:ext cx="258275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4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Polen</a:t>
            </a:r>
          </a:p>
          <a:p>
            <a:pPr algn="ctr"/>
            <a:r>
              <a:rPr lang="es-MX" sz="24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elemento madera</a:t>
            </a:r>
            <a:endParaRPr lang="es-MX" sz="2400" dirty="0">
              <a:solidFill>
                <a:srgbClr val="2E2B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439767" y="2848161"/>
            <a:ext cx="836298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Corresponde al hígado y a la vesícula biliar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Según su sistema de correspondencias el hígado se relaciona con la primavera, el color verde, el viento, los ojos, los tendones y la ira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desequilibrios de hígado suelen manifestarse en primavera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Almacena sangre y garantiza el movimiento uniforme del </a:t>
            </a:r>
            <a:r>
              <a:rPr lang="es-ES" sz="2400" dirty="0" err="1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</a:t>
            </a: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el organismo</a:t>
            </a:r>
            <a:endParaRPr lang="en-US" sz="2400" dirty="0">
              <a:solidFill>
                <a:srgbClr val="2E2B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brir llave 3"/>
          <p:cNvSpPr/>
          <p:nvPr/>
        </p:nvSpPr>
        <p:spPr>
          <a:xfrm>
            <a:off x="3274637" y="2848161"/>
            <a:ext cx="330260" cy="304698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67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054294" y="966986"/>
            <a:ext cx="2736850" cy="76517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s-ES_tradnl" sz="2800" b="1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PROPÓLEOS</a:t>
            </a:r>
            <a:r>
              <a:rPr lang="es-ES" sz="2800" b="1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054294" y="3210891"/>
            <a:ext cx="10607111" cy="2640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Es uno de los alimentos más ricos en flavonoides, con importante actividad antioxidante 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Poseen también propiedades </a:t>
            </a:r>
            <a:r>
              <a:rPr lang="es-ES" altLang="zh-TW" sz="2400" dirty="0" err="1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espasmolíticas</a:t>
            </a: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, </a:t>
            </a:r>
            <a:r>
              <a:rPr lang="es-ES" altLang="zh-TW" sz="2400" dirty="0" err="1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radioprotectoras</a:t>
            </a: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 y </a:t>
            </a:r>
            <a:r>
              <a:rPr lang="es-ES" altLang="zh-TW" sz="2400" b="1" dirty="0" smtClean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analgésicas</a:t>
            </a:r>
            <a:endParaRPr lang="es-ES" altLang="zh-TW" sz="2400" dirty="0">
              <a:solidFill>
                <a:srgbClr val="2E2B21"/>
              </a:solidFill>
              <a:latin typeface="Arial" panose="020B0604020202020204" pitchFamily="34" charset="0"/>
              <a:ea typeface="PMingLiU" charset="-120"/>
              <a:cs typeface="Arial" panose="020B0604020202020204" pitchFamily="34" charset="0"/>
            </a:endParaRP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Tiene diferentes acciones farmacológicas por lo que está indicado en el tratamiento de numerosas afecciones</a:t>
            </a:r>
            <a:endParaRPr lang="es-ES" sz="2400" dirty="0">
              <a:solidFill>
                <a:srgbClr val="2E2B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40" name="Picture 4" descr="propolis2_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2695" y="631031"/>
            <a:ext cx="1053033" cy="916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892929" y="2088285"/>
            <a:ext cx="2616754" cy="7664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0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000099" y="3049680"/>
            <a:ext cx="10178616" cy="315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SzPct val="120000"/>
              <a:buFont typeface="Wingdings" panose="05000000000000000000" pitchFamily="2" charset="2"/>
              <a:buBlip>
                <a:blip r:embed="rId2"/>
              </a:buBlip>
            </a:pPr>
            <a:r>
              <a:rPr lang="es-ES" altLang="zh-TW" sz="2400" b="1" dirty="0">
                <a:solidFill>
                  <a:srgbClr val="2E2B21"/>
                </a:solidFill>
                <a:ea typeface="PMingLiU" charset="-120"/>
              </a:rPr>
              <a:t> </a:t>
            </a: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Acción antiinflamatoria</a:t>
            </a:r>
            <a:endParaRPr lang="es-ES" altLang="zh-TW" sz="2400" dirty="0" smtClean="0">
              <a:solidFill>
                <a:srgbClr val="2E2B21"/>
              </a:solidFill>
              <a:latin typeface="Arial" panose="020B0604020202020204" pitchFamily="34" charset="0"/>
              <a:ea typeface="PMingLiU" charset="-12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SzPct val="120000"/>
              <a:buFont typeface="Wingdings" panose="05000000000000000000" pitchFamily="2" charset="2"/>
              <a:buBlip>
                <a:blip r:embed="rId2"/>
              </a:buBlip>
            </a:pP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 </a:t>
            </a:r>
            <a:r>
              <a:rPr lang="es-ES" altLang="zh-TW" sz="2400" dirty="0" smtClean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Actividad </a:t>
            </a: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bactericida</a:t>
            </a:r>
            <a:endParaRPr lang="es-ES_tradnl" altLang="zh-TW" sz="2400" dirty="0">
              <a:solidFill>
                <a:srgbClr val="2E2B21"/>
              </a:solidFill>
              <a:latin typeface="Arial" panose="020B0604020202020204" pitchFamily="34" charset="0"/>
              <a:ea typeface="PMingLiU" charset="-12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SzPct val="120000"/>
              <a:buFont typeface="Wingdings" panose="05000000000000000000" pitchFamily="2" charset="2"/>
              <a:buBlip>
                <a:blip r:embed="rId2"/>
              </a:buBlip>
            </a:pPr>
            <a:r>
              <a:rPr lang="es-ES" altLang="zh-TW" sz="2400" dirty="0" smtClean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Acción </a:t>
            </a: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anestésica local y analgésica (presencia de aceites esenciales)</a:t>
            </a:r>
            <a:endParaRPr lang="es-ES_tradnl" altLang="zh-TW" sz="2400" dirty="0">
              <a:solidFill>
                <a:srgbClr val="2E2B21"/>
              </a:solidFill>
              <a:latin typeface="Arial" panose="020B0604020202020204" pitchFamily="34" charset="0"/>
              <a:ea typeface="PMingLiU" charset="-12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SzPct val="120000"/>
              <a:buFont typeface="Wingdings" panose="05000000000000000000" pitchFamily="2" charset="2"/>
              <a:buBlip>
                <a:blip r:embed="rId2"/>
              </a:buBlip>
            </a:pP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 Acción </a:t>
            </a:r>
            <a:r>
              <a:rPr lang="es-ES" altLang="zh-TW" sz="2400" dirty="0" err="1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inmunoestimulante</a:t>
            </a:r>
            <a:endParaRPr lang="es-ES_tradnl" altLang="zh-TW" sz="2400" dirty="0">
              <a:solidFill>
                <a:srgbClr val="2E2B21"/>
              </a:solidFill>
              <a:latin typeface="Arial" panose="020B0604020202020204" pitchFamily="34" charset="0"/>
              <a:ea typeface="PMingLiU" charset="-12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SzPct val="120000"/>
              <a:buFont typeface="Wingdings" panose="05000000000000000000" pitchFamily="2" charset="2"/>
              <a:buBlip>
                <a:blip r:embed="rId2"/>
              </a:buBlip>
            </a:pP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 Antioxidante</a:t>
            </a:r>
            <a:endParaRPr lang="es-ES_tradnl" altLang="zh-TW" sz="2400" dirty="0">
              <a:solidFill>
                <a:srgbClr val="2E2B21"/>
              </a:solidFill>
              <a:latin typeface="Arial" panose="020B0604020202020204" pitchFamily="34" charset="0"/>
              <a:ea typeface="PMingLiU" charset="-12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SzPct val="120000"/>
              <a:buFont typeface="Wingdings" panose="05000000000000000000" pitchFamily="2" charset="2"/>
              <a:buBlip>
                <a:blip r:embed="rId2"/>
              </a:buBlip>
            </a:pP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 Cicatrizante y regeneradora de </a:t>
            </a:r>
            <a:r>
              <a:rPr lang="es-ES" altLang="zh-TW" sz="2400" dirty="0" smtClean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tejidos</a:t>
            </a:r>
          </a:p>
          <a:p>
            <a:pPr>
              <a:lnSpc>
                <a:spcPct val="120000"/>
              </a:lnSpc>
              <a:buSzPct val="120000"/>
              <a:buFont typeface="Wingdings" panose="05000000000000000000" pitchFamily="2" charset="2"/>
              <a:buBlip>
                <a:blip r:embed="rId2"/>
              </a:buBlip>
            </a:pPr>
            <a:endParaRPr lang="es-ES_tradnl" altLang="zh-TW" sz="2200" dirty="0">
              <a:solidFill>
                <a:srgbClr val="2E2B21"/>
              </a:solidFill>
              <a:latin typeface="Arial" panose="020B0604020202020204" pitchFamily="34" charset="0"/>
              <a:ea typeface="PMingLiU" charset="-120"/>
              <a:cs typeface="Arial" panose="020B0604020202020204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876819" y="928121"/>
            <a:ext cx="2543436" cy="61620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s-ES_tradnl" sz="2400" b="1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PROPÓLEOS</a:t>
            </a:r>
            <a:r>
              <a:rPr lang="es-ES" sz="2800" b="1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064342" y="2112546"/>
            <a:ext cx="532923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2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ACCIONES FARMACOLÓGICAS</a:t>
            </a:r>
            <a:endParaRPr lang="es-ES" sz="22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906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878565" y="784321"/>
            <a:ext cx="2631118" cy="40411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s-ES" altLang="zh-TW" sz="2400" b="1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JALEA REAL</a:t>
            </a:r>
            <a:endParaRPr lang="es-ES" sz="2400" b="1" dirty="0">
              <a:solidFill>
                <a:srgbClr val="2E2B21"/>
              </a:solidFill>
              <a:latin typeface="Arial" panose="020B0604020202020204" pitchFamily="34" charset="0"/>
              <a:ea typeface="PMingLiU" charset="-120"/>
              <a:cs typeface="Arial" panose="020B0604020202020204" pitchFamily="34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747693" y="1918815"/>
            <a:ext cx="1113563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s-ES" altLang="zh-TW" sz="2400" dirty="0" smtClean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Sustancia </a:t>
            </a: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secretada por las glándulas faríngeas de las abejas jóvenes</a:t>
            </a:r>
          </a:p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s-ES" altLang="zh-TW" sz="2400" dirty="0" smtClean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Aspecto viscoso</a:t>
            </a:r>
            <a:r>
              <a:rPr lang="es-ES" altLang="zh-TW" sz="2400" dirty="0">
                <a:solidFill>
                  <a:srgbClr val="2E2B21"/>
                </a:solidFill>
                <a:latin typeface="Arial" panose="020B0604020202020204" pitchFamily="34" charset="0"/>
                <a:ea typeface="PMingLiU" charset="-120"/>
                <a:cs typeface="Arial" panose="020B0604020202020204" pitchFamily="34" charset="0"/>
              </a:rPr>
              <a:t>, de color blanco cremoso o amarillo dorado pálido</a:t>
            </a:r>
          </a:p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s-ES" sz="24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Constituida </a:t>
            </a: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mitad de proteínas y aminoácidos libres</a:t>
            </a:r>
          </a:p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s-ES" sz="24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Producto </a:t>
            </a: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colmena más rico en aminoácidos</a:t>
            </a:r>
          </a:p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Contiene muchos elementos minerales (calcio, hierro, potasio) </a:t>
            </a:r>
          </a:p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vitaminas del complejo B están todas presentes</a:t>
            </a:r>
          </a:p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Incluye </a:t>
            </a:r>
            <a:r>
              <a:rPr lang="es-ES" sz="2400" dirty="0" smtClean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sustancias </a:t>
            </a: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activas como: acetilcolina y factor antibacteriano y antibiótico, particularmente activo en </a:t>
            </a:r>
            <a:r>
              <a:rPr lang="es-ES" sz="2400" dirty="0" err="1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Proteus</a:t>
            </a: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ES" sz="2400" dirty="0" err="1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Escherichia</a:t>
            </a: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coli</a:t>
            </a:r>
            <a:r>
              <a:rPr lang="es-ES" sz="2400" dirty="0">
                <a:solidFill>
                  <a:srgbClr val="2E2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pic>
        <p:nvPicPr>
          <p:cNvPr id="11270" name="Picture 6" descr="jalea real deshidrat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1876" y="554231"/>
            <a:ext cx="1242426" cy="8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747693" y="1266571"/>
            <a:ext cx="2616754" cy="574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92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597</Words>
  <Application>Microsoft Office PowerPoint</Application>
  <PresentationFormat>Panorámica</PresentationFormat>
  <Paragraphs>106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PMingLiU</vt:lpstr>
      <vt:lpstr>Arial</vt:lpstr>
      <vt:lpstr>Calibri</vt:lpstr>
      <vt:lpstr>Calibri Light</vt:lpstr>
      <vt:lpstr>Tw Cen MT</vt:lpstr>
      <vt:lpstr>Wingdings</vt:lpstr>
      <vt:lpstr>Retrospección</vt:lpstr>
      <vt:lpstr>Apiterapia y productos de la colmena</vt:lpstr>
      <vt:lpstr>Apiterapia Rama de la  terapéutica encargada del tratamiento de  distintas afecciones con productos derivados o extraídos de la colmena (apifármacos)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Tratamientos para afecciones ortopédicas</dc:title>
  <dc:creator>Malena</dc:creator>
  <cp:lastModifiedBy>Malena</cp:lastModifiedBy>
  <cp:revision>11</cp:revision>
  <dcterms:created xsi:type="dcterms:W3CDTF">2020-03-27T20:30:08Z</dcterms:created>
  <dcterms:modified xsi:type="dcterms:W3CDTF">2020-03-31T00:06:29Z</dcterms:modified>
</cp:coreProperties>
</file>