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33"/>
  </p:notesMasterIdLst>
  <p:handoutMasterIdLst>
    <p:handoutMasterId r:id="rId34"/>
  </p:handoutMasterIdLst>
  <p:sldIdLst>
    <p:sldId id="292" r:id="rId2"/>
    <p:sldId id="326" r:id="rId3"/>
    <p:sldId id="256" r:id="rId4"/>
    <p:sldId id="351" r:id="rId5"/>
    <p:sldId id="299" r:id="rId6"/>
    <p:sldId id="314" r:id="rId7"/>
    <p:sldId id="335" r:id="rId8"/>
    <p:sldId id="332" r:id="rId9"/>
    <p:sldId id="336" r:id="rId10"/>
    <p:sldId id="337" r:id="rId11"/>
    <p:sldId id="333" r:id="rId12"/>
    <p:sldId id="334" r:id="rId13"/>
    <p:sldId id="315" r:id="rId14"/>
    <p:sldId id="316" r:id="rId15"/>
    <p:sldId id="338" r:id="rId16"/>
    <p:sldId id="339" r:id="rId17"/>
    <p:sldId id="328" r:id="rId18"/>
    <p:sldId id="317" r:id="rId19"/>
    <p:sldId id="327" r:id="rId20"/>
    <p:sldId id="35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29" r:id="rId29"/>
    <p:sldId id="341" r:id="rId30"/>
    <p:sldId id="331" r:id="rId31"/>
    <p:sldId id="330" r:id="rId32"/>
  </p:sldIdLst>
  <p:sldSz cx="12192000" cy="6858000"/>
  <p:notesSz cx="6875463" cy="102314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4F9B2E0-2038-422B-B379-0DEFEB0DFC5C}">
          <p14:sldIdLst>
            <p14:sldId id="292"/>
            <p14:sldId id="326"/>
            <p14:sldId id="256"/>
            <p14:sldId id="351"/>
            <p14:sldId id="299"/>
            <p14:sldId id="314"/>
            <p14:sldId id="335"/>
            <p14:sldId id="332"/>
            <p14:sldId id="336"/>
            <p14:sldId id="337"/>
            <p14:sldId id="333"/>
            <p14:sldId id="334"/>
            <p14:sldId id="315"/>
          </p14:sldIdLst>
        </p14:section>
        <p14:section name="Sección sin título" id="{04268E2D-2482-4804-98AB-20B09BAFCC4A}">
          <p14:sldIdLst>
            <p14:sldId id="316"/>
            <p14:sldId id="338"/>
            <p14:sldId id="339"/>
            <p14:sldId id="328"/>
            <p14:sldId id="317"/>
            <p14:sldId id="327"/>
            <p14:sldId id="352"/>
            <p14:sldId id="343"/>
            <p14:sldId id="344"/>
            <p14:sldId id="345"/>
            <p14:sldId id="346"/>
            <p14:sldId id="347"/>
            <p14:sldId id="348"/>
            <p14:sldId id="349"/>
            <p14:sldId id="329"/>
            <p14:sldId id="341"/>
            <p14:sldId id="331"/>
            <p14:sldId id="33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2">
          <p15:clr>
            <a:srgbClr val="A4A3A4"/>
          </p15:clr>
        </p15:guide>
        <p15:guide id="2" pos="216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2424F2"/>
    <a:srgbClr val="FFFF00"/>
    <a:srgbClr val="599BF3"/>
    <a:srgbClr val="99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310" autoAdjust="0"/>
  </p:normalViewPr>
  <p:slideViewPr>
    <p:cSldViewPr>
      <p:cViewPr varScale="1">
        <p:scale>
          <a:sx n="49" d="100"/>
          <a:sy n="49" d="100"/>
        </p:scale>
        <p:origin x="-142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948" y="-2556"/>
      </p:cViewPr>
      <p:guideLst>
        <p:guide orient="horz" pos="3222"/>
        <p:guide pos="2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defTabSz="977900" eaLnBrk="1" hangingPunct="1">
              <a:defRPr sz="13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797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algn="r" defTabSz="977900" eaLnBrk="1" hangingPunct="1">
              <a:defRPr sz="13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29797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defTabSz="977900" eaLnBrk="1" hangingPunct="1">
              <a:defRPr sz="13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9720263"/>
            <a:ext cx="29797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algn="r" defTabSz="977900" eaLnBrk="1" hangingPunct="1">
              <a:defRPr sz="13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426D077-1404-428B-9E95-830EBF693CF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3718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defTabSz="977900" eaLnBrk="1" hangingPunct="1">
              <a:defRPr sz="13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725" y="0"/>
            <a:ext cx="29797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algn="r" defTabSz="977900" eaLnBrk="1" hangingPunct="1">
              <a:defRPr sz="13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" y="766763"/>
            <a:ext cx="6818313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4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859338"/>
            <a:ext cx="5043487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29797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defTabSz="977900" eaLnBrk="1" hangingPunct="1">
              <a:defRPr sz="13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725" y="9720263"/>
            <a:ext cx="29797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algn="r" defTabSz="977900" eaLnBrk="1" hangingPunct="1">
              <a:defRPr sz="13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C24FAFC-E810-4D48-8B04-5D4CBB825B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112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99184F-D792-4289-9071-4DF97AF94615}" type="slidenum">
              <a:rPr lang="es-ES" smtClean="0">
                <a:latin typeface="Verdana" panose="020B0604030504040204" pitchFamily="34" charset="0"/>
              </a:rPr>
              <a:pPr/>
              <a:t>1</a:t>
            </a:fld>
            <a:endParaRPr lang="es-ES" smtClean="0">
              <a:latin typeface="Verdana" panose="020B060403050404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61312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dirty="0" smtClean="0"/>
          </a:p>
        </p:txBody>
      </p:sp>
      <p:sp>
        <p:nvSpPr>
          <p:cNvPr id="1741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B364A3-DF62-4665-8179-6CA264710A23}" type="slidenum">
              <a:rPr lang="es-ES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17</a:t>
            </a:fld>
            <a:endParaRPr lang="es-ES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68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4FAFC-E810-4D48-8B04-5D4CBB825B86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938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4FAFC-E810-4D48-8B04-5D4CBB825B86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588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4FAFC-E810-4D48-8B04-5D4CBB825B86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655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4FAFC-E810-4D48-8B04-5D4CBB825B86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354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4FAFC-E810-4D48-8B04-5D4CBB825B86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272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4FAFC-E810-4D48-8B04-5D4CBB825B86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6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192F2F-B5C7-419E-8406-549C4199BA40}" type="slidenum">
              <a:rPr lang="es-ES" smtClean="0">
                <a:latin typeface="Verdana" panose="020B0604030504040204" pitchFamily="34" charset="0"/>
              </a:rPr>
              <a:pPr/>
              <a:t>3</a:t>
            </a:fld>
            <a:endParaRPr lang="es-ES" smtClean="0">
              <a:latin typeface="Verdana" panose="020B060403050404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3653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dirty="0" smtClean="0"/>
          </a:p>
        </p:txBody>
      </p:sp>
      <p:sp>
        <p:nvSpPr>
          <p:cNvPr id="1741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B364A3-DF62-4665-8179-6CA264710A23}" type="slidenum">
              <a:rPr lang="es-ES" smtClean="0">
                <a:latin typeface="Verdana" panose="020B0604030504040204" pitchFamily="34" charset="0"/>
              </a:rPr>
              <a:pPr/>
              <a:t>5</a:t>
            </a:fld>
            <a:endParaRPr lang="es-E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5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dirty="0"/>
              <a:t>Por ejemplo: “la finalidad (propósito, objetivo, intención…) de este estudio es…”.</a:t>
            </a:r>
          </a:p>
          <a:p>
            <a:r>
              <a:rPr lang="es-ES" dirty="0"/>
              <a:t>Otras sugerencias para plantear el propósito son:3</a:t>
            </a:r>
          </a:p>
          <a:p>
            <a:r>
              <a:rPr lang="es-ES" b="1" dirty="0"/>
              <a:t>• </a:t>
            </a:r>
            <a:r>
              <a:rPr lang="es-ES" dirty="0"/>
              <a:t>Usar palabras que sugieran un trabajo exploratorio (“razones”, “motivaciones”, “búsqueda”,</a:t>
            </a:r>
          </a:p>
          <a:p>
            <a:r>
              <a:rPr lang="es-ES" dirty="0"/>
              <a:t>“indagación”, “consecuencias”, “identificación”, “caracterización”, “comprensión”, etcétera).</a:t>
            </a:r>
          </a:p>
          <a:p>
            <a:r>
              <a:rPr lang="es-ES" b="1" dirty="0"/>
              <a:t>• </a:t>
            </a:r>
            <a:r>
              <a:rPr lang="es-ES" dirty="0"/>
              <a:t>Utilizar verbos activos que comuniquen la intención básica del estudio y las acciones que se llevarán</a:t>
            </a:r>
          </a:p>
          <a:p>
            <a:r>
              <a:rPr lang="es-ES" dirty="0"/>
              <a:t>a cabo para comprender el fenómeno. Por ejemplo, los verbos o frases como “describir”,</a:t>
            </a:r>
          </a:p>
          <a:p>
            <a:r>
              <a:rPr lang="es-ES" dirty="0"/>
              <a:t>“entender”, “comprender”, “examinar”, “descifrar”, “desarrollar”, “analizar el significado de”,</a:t>
            </a:r>
          </a:p>
          <a:p>
            <a:r>
              <a:rPr lang="es-ES" dirty="0"/>
              <a:t>“descubrir”, “explorar”, “valorar”, etc., permiten la apertura y flexibilidad que necesita una investigación</a:t>
            </a:r>
          </a:p>
          <a:p>
            <a:r>
              <a:rPr lang="es-ES" dirty="0"/>
              <a:t>cualitativa</a:t>
            </a:r>
            <a:r>
              <a:rPr lang="es-ES" dirty="0" smtClean="0"/>
              <a:t>.</a:t>
            </a:r>
          </a:p>
          <a:p>
            <a:pPr marL="171450" indent="-171450">
              <a:buSzPct val="150000"/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/>
              <a:t>Evitar verbos que sugieren una investigación cuantitativa típica como: “determinar</a:t>
            </a:r>
          </a:p>
          <a:p>
            <a:r>
              <a:rPr lang="es-ES" dirty="0"/>
              <a:t>el efecto” (“impacto”, “influencia”…), “generalizar”, “probar”, “demostrar”, etc.</a:t>
            </a:r>
            <a:endParaRPr lang="es-ES" dirty="0" smtClean="0"/>
          </a:p>
        </p:txBody>
      </p:sp>
      <p:sp>
        <p:nvSpPr>
          <p:cNvPr id="1741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B364A3-DF62-4665-8179-6CA264710A23}" type="slidenum">
              <a:rPr lang="es-ES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6</a:t>
            </a:fld>
            <a:endParaRPr lang="es-ES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6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La formulación del problema en las investigación cualitativa son</a:t>
            </a:r>
            <a:r>
              <a:rPr lang="es-ES" dirty="0" smtClean="0"/>
              <a:t>:</a:t>
            </a:r>
          </a:p>
          <a:p>
            <a:r>
              <a:rPr lang="es-ES" dirty="0" smtClean="0"/>
              <a:t>1-Mas abierto.</a:t>
            </a:r>
          </a:p>
          <a:p>
            <a:r>
              <a:rPr lang="es-ES" dirty="0" smtClean="0"/>
              <a:t>2- </a:t>
            </a:r>
            <a:r>
              <a:rPr lang="es-ES" dirty="0"/>
              <a:t>Fundamentados en la revisión de la </a:t>
            </a:r>
            <a:r>
              <a:rPr lang="es-ES" dirty="0" smtClean="0"/>
              <a:t>literatura, pero </a:t>
            </a:r>
            <a:r>
              <a:rPr lang="es-ES" dirty="0"/>
              <a:t>igualmente en la experiencia en </a:t>
            </a:r>
            <a:r>
              <a:rPr lang="es-ES" dirty="0" smtClean="0"/>
              <a:t>el contexto </a:t>
            </a:r>
            <a:r>
              <a:rPr lang="es-ES" dirty="0"/>
              <a:t>y la intuición</a:t>
            </a:r>
            <a:r>
              <a:rPr lang="es-ES" dirty="0" smtClean="0"/>
              <a:t>.</a:t>
            </a:r>
          </a:p>
          <a:p>
            <a:r>
              <a:rPr lang="es-ES" dirty="0" smtClean="0"/>
              <a:t>3- </a:t>
            </a:r>
            <a:r>
              <a:rPr lang="es-ES" dirty="0"/>
              <a:t>Se aplican al número de casos con que </a:t>
            </a:r>
            <a:r>
              <a:rPr lang="es-ES" dirty="0" smtClean="0"/>
              <a:t>se pueda </a:t>
            </a:r>
            <a:r>
              <a:rPr lang="es-ES" dirty="0"/>
              <a:t>trabajar hasta </a:t>
            </a:r>
            <a:r>
              <a:rPr lang="es-ES" dirty="0" smtClean="0"/>
              <a:t>comprender </a:t>
            </a:r>
            <a:r>
              <a:rPr lang="es-ES" dirty="0"/>
              <a:t>el </a:t>
            </a:r>
            <a:r>
              <a:rPr lang="es-ES" dirty="0" smtClean="0"/>
              <a:t>fenómeno o </a:t>
            </a:r>
            <a:r>
              <a:rPr lang="es-ES" dirty="0"/>
              <a:t>responder al planteamiento</a:t>
            </a:r>
            <a:r>
              <a:rPr lang="es-ES" dirty="0" smtClean="0"/>
              <a:t>.</a:t>
            </a:r>
          </a:p>
          <a:p>
            <a:r>
              <a:rPr lang="es-ES" dirty="0" smtClean="0"/>
              <a:t>4- </a:t>
            </a:r>
            <a:r>
              <a:rPr lang="es-ES" dirty="0"/>
              <a:t>El entendimiento del fenómeno es en </a:t>
            </a:r>
            <a:r>
              <a:rPr lang="es-ES" dirty="0" smtClean="0"/>
              <a:t>todas sus </a:t>
            </a:r>
            <a:r>
              <a:rPr lang="es-ES" dirty="0"/>
              <a:t>dimensiones, </a:t>
            </a:r>
            <a:r>
              <a:rPr lang="es-ES" dirty="0" smtClean="0"/>
              <a:t>internas </a:t>
            </a:r>
            <a:r>
              <a:rPr lang="es-ES" dirty="0"/>
              <a:t>y externas, </a:t>
            </a:r>
            <a:r>
              <a:rPr lang="es-ES" dirty="0" smtClean="0"/>
              <a:t>pasadas y </a:t>
            </a:r>
            <a:r>
              <a:rPr lang="es-ES" dirty="0"/>
              <a:t>presentes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5- </a:t>
            </a:r>
            <a:r>
              <a:rPr lang="es-ES" dirty="0"/>
              <a:t>Se orientan a aprender de experiencias </a:t>
            </a:r>
            <a:r>
              <a:rPr lang="es-ES" dirty="0" smtClean="0"/>
              <a:t>y puntos </a:t>
            </a:r>
            <a:r>
              <a:rPr lang="es-ES" dirty="0"/>
              <a:t>de vista de los individuos, </a:t>
            </a:r>
            <a:r>
              <a:rPr lang="es-ES" dirty="0" smtClean="0"/>
              <a:t>valorar procesos </a:t>
            </a:r>
            <a:r>
              <a:rPr lang="es-ES" dirty="0"/>
              <a:t>y generar teorías fundamentadas </a:t>
            </a:r>
            <a:r>
              <a:rPr lang="es-ES" dirty="0" smtClean="0"/>
              <a:t>en las </a:t>
            </a:r>
            <a:r>
              <a:rPr lang="es-ES" dirty="0"/>
              <a:t>perspectivas de los </a:t>
            </a:r>
            <a:r>
              <a:rPr lang="es-ES" dirty="0" smtClean="0"/>
              <a:t>participantes.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4FAFC-E810-4D48-8B04-5D4CBB825B86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42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4FAFC-E810-4D48-8B04-5D4CBB825B8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6" name="Marcador de notas 5"/>
          <p:cNvSpPr>
            <a:spLocks noGrp="1"/>
          </p:cNvSpPr>
          <p:nvPr>
            <p:ph type="body" idx="1"/>
          </p:nvPr>
        </p:nvSpPr>
        <p:spPr>
          <a:xfrm>
            <a:off x="915988" y="4859338"/>
            <a:ext cx="5043487" cy="335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El propósito (finalidad, objetivo, etc.) de este estudio </a:t>
            </a:r>
            <a:r>
              <a:rPr lang="es-ES" sz="1100" dirty="0" smtClean="0"/>
              <a:t>____________(</a:t>
            </a:r>
            <a:r>
              <a:rPr lang="es-ES" sz="1100" dirty="0"/>
              <a:t>tipo: fenomenológico, etnográfico,</a:t>
            </a:r>
          </a:p>
          <a:p>
            <a:r>
              <a:rPr lang="es-ES" sz="1100" dirty="0"/>
              <a:t>de teoría fundamentada, de investigación-acción, de caso…) es (objetivo</a:t>
            </a:r>
          </a:p>
          <a:p>
            <a:r>
              <a:rPr lang="es-ES" sz="1100" dirty="0"/>
              <a:t>central: describir, comprender, etc.) el (la) (fenómeno o problema estudiado) en (de, con,</a:t>
            </a:r>
          </a:p>
          <a:p>
            <a:r>
              <a:rPr lang="es-ES" sz="1100" dirty="0"/>
              <a:t>para…) (casos, unidades o participantes, como ciertos individuos, organizaciones, hechos</a:t>
            </a:r>
          </a:p>
          <a:p>
            <a:r>
              <a:rPr lang="es-ES" sz="1100" dirty="0"/>
              <a:t>—personas de cierto perfil con cáncer de próstata, mujeres de determinadas características</a:t>
            </a:r>
          </a:p>
          <a:p>
            <a:r>
              <a:rPr lang="es-ES" sz="1100" dirty="0"/>
              <a:t>que fueron víctimas de abuso sexual en su infancia, etc.—) de (en) (contexto, ambiente,</a:t>
            </a:r>
          </a:p>
          <a:p>
            <a:r>
              <a:rPr lang="es-ES" sz="1100" dirty="0"/>
              <a:t>sitio de la investigación. Por ejemplo, una ciudad, una escuela, una comunidad, etc.). Como instrumento</a:t>
            </a:r>
          </a:p>
          <a:p>
            <a:r>
              <a:rPr lang="es-ES" sz="1100" dirty="0"/>
              <a:t>de recolección de los datos se utilizará (mencionarlo).</a:t>
            </a:r>
          </a:p>
          <a:p>
            <a:r>
              <a:rPr lang="es-ES" sz="1100" dirty="0"/>
              <a:t>El (la) (problema estudiado) puede definirse (concebirse) como</a:t>
            </a:r>
          </a:p>
          <a:p>
            <a:r>
              <a:rPr lang="es-ES" sz="1100" dirty="0"/>
              <a:t>(definición general).</a:t>
            </a:r>
          </a:p>
        </p:txBody>
      </p:sp>
    </p:spTree>
    <p:extLst>
      <p:ext uri="{BB962C8B-B14F-4D97-AF65-F5344CB8AC3E}">
        <p14:creationId xmlns:p14="http://schemas.microsoft.com/office/powerpoint/2010/main" val="344123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dirty="0" smtClean="0"/>
          </a:p>
        </p:txBody>
      </p:sp>
      <p:sp>
        <p:nvSpPr>
          <p:cNvPr id="1741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B364A3-DF62-4665-8179-6CA264710A23}" type="slidenum">
              <a:rPr lang="es-ES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13</a:t>
            </a:fld>
            <a:endParaRPr lang="es-ES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8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dirty="0" smtClean="0"/>
          </a:p>
        </p:txBody>
      </p:sp>
      <p:sp>
        <p:nvSpPr>
          <p:cNvPr id="1741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B364A3-DF62-4665-8179-6CA264710A23}" type="slidenum">
              <a:rPr lang="es-ES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14</a:t>
            </a:fld>
            <a:endParaRPr lang="es-ES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11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es-ES" dirty="0"/>
              <a:t>En los estudios cualitativos, </a:t>
            </a:r>
            <a:r>
              <a:rPr lang="es-ES" dirty="0" smtClean="0"/>
              <a:t>la muestra </a:t>
            </a:r>
            <a:r>
              <a:rPr lang="es-ES" dirty="0"/>
              <a:t>planteada </a:t>
            </a:r>
            <a:r>
              <a:rPr lang="es-ES" dirty="0" smtClean="0"/>
              <a:t>inicialmente puede </a:t>
            </a:r>
            <a:r>
              <a:rPr lang="es-ES" dirty="0"/>
              <a:t>ser distinta a la </a:t>
            </a:r>
            <a:r>
              <a:rPr lang="es-ES" dirty="0" smtClean="0"/>
              <a:t>muestra final</a:t>
            </a:r>
            <a:r>
              <a:rPr lang="es-ES" dirty="0"/>
              <a:t>. Es posible agregar </a:t>
            </a:r>
            <a:r>
              <a:rPr lang="es-ES" dirty="0" smtClean="0"/>
              <a:t>casos que </a:t>
            </a:r>
            <a:r>
              <a:rPr lang="es-ES" dirty="0"/>
              <a:t>no se habían </a:t>
            </a:r>
            <a:r>
              <a:rPr lang="es-ES" dirty="0" smtClean="0"/>
              <a:t>contemplado o excluir </a:t>
            </a:r>
            <a:r>
              <a:rPr lang="es-ES" dirty="0"/>
              <a:t>otros que sí se tenían </a:t>
            </a:r>
            <a:r>
              <a:rPr lang="es-ES" dirty="0" smtClean="0"/>
              <a:t>en mente.</a:t>
            </a:r>
          </a:p>
          <a:p>
            <a:pPr algn="just"/>
            <a:r>
              <a:rPr lang="es-ES" dirty="0"/>
              <a:t>Objetivo central</a:t>
            </a:r>
            <a:r>
              <a:rPr lang="es-ES" dirty="0" smtClean="0"/>
              <a:t>: Seleccionar </a:t>
            </a:r>
            <a:r>
              <a:rPr lang="es-ES" dirty="0"/>
              <a:t>ambientes y casos </a:t>
            </a:r>
            <a:r>
              <a:rPr lang="es-ES" dirty="0" smtClean="0"/>
              <a:t>o unidades </a:t>
            </a:r>
            <a:r>
              <a:rPr lang="es-ES" dirty="0"/>
              <a:t>que nos ayuden a </a:t>
            </a:r>
            <a:r>
              <a:rPr lang="es-ES" dirty="0" smtClean="0"/>
              <a:t>entender con </a:t>
            </a:r>
            <a:r>
              <a:rPr lang="es-ES" dirty="0"/>
              <a:t>mayor profundidad un </a:t>
            </a:r>
            <a:r>
              <a:rPr lang="es-ES" dirty="0" smtClean="0"/>
              <a:t>fenómeno y </a:t>
            </a:r>
            <a:r>
              <a:rPr lang="es-ES" dirty="0"/>
              <a:t>aprender de éste</a:t>
            </a:r>
            <a:r>
              <a:rPr lang="es-ES" dirty="0" smtClean="0"/>
              <a:t>.</a:t>
            </a:r>
          </a:p>
          <a:p>
            <a:r>
              <a:rPr lang="es-ES" dirty="0"/>
              <a:t>• Detalles</a:t>
            </a:r>
          </a:p>
          <a:p>
            <a:r>
              <a:rPr lang="es-ES" dirty="0"/>
              <a:t>• Significados</a:t>
            </a:r>
          </a:p>
          <a:p>
            <a:r>
              <a:rPr lang="es-ES" dirty="0"/>
              <a:t>• Actores</a:t>
            </a:r>
          </a:p>
          <a:p>
            <a:r>
              <a:rPr lang="es-ES" dirty="0"/>
              <a:t>• Información</a:t>
            </a:r>
          </a:p>
          <a:p>
            <a:r>
              <a:rPr lang="es-ES" dirty="0"/>
              <a:t>• Experiencias</a:t>
            </a:r>
          </a:p>
          <a:p>
            <a:r>
              <a:rPr lang="es-ES" dirty="0"/>
              <a:t>• Relaciones</a:t>
            </a:r>
          </a:p>
          <a:p>
            <a:r>
              <a:rPr lang="es-ES" dirty="0"/>
              <a:t>• </a:t>
            </a:r>
            <a:r>
              <a:rPr lang="es-ES" dirty="0" smtClean="0"/>
              <a:t>Contexto</a:t>
            </a:r>
          </a:p>
          <a:p>
            <a:pPr algn="just"/>
            <a:r>
              <a:rPr lang="es-ES" dirty="0" smtClean="0"/>
              <a:t>Técnica: Muestreo </a:t>
            </a:r>
            <a:r>
              <a:rPr lang="es-ES" dirty="0"/>
              <a:t>con un propósito </a:t>
            </a:r>
            <a:r>
              <a:rPr lang="es-ES" dirty="0" smtClean="0"/>
              <a:t>definido y </a:t>
            </a:r>
            <a:r>
              <a:rPr lang="es-ES" dirty="0"/>
              <a:t>acorde con la evolución de </a:t>
            </a:r>
            <a:r>
              <a:rPr lang="es-ES" dirty="0" smtClean="0"/>
              <a:t>los acontecimientos.</a:t>
            </a:r>
            <a:endParaRPr lang="es-ES" dirty="0"/>
          </a:p>
        </p:txBody>
      </p:sp>
      <p:sp>
        <p:nvSpPr>
          <p:cNvPr id="1741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7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B364A3-DF62-4665-8179-6CA264710A23}" type="slidenum">
              <a:rPr lang="es-ES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15</a:t>
            </a:fld>
            <a:endParaRPr lang="es-ES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0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52F8-3F25-47AD-A9E4-60D66C4D58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62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A94C-87AF-42A6-BFD3-D589514693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6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92594-8146-44E1-9200-EFAFA5FA83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974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99227-8720-4A36-A311-1C057C6152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54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45FC7-57CB-4A07-84C3-6BB7FE8BFB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119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B523-D6BB-4C06-955A-A8929B0FAE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60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CEEF6-F5D9-4A9C-A1D8-F265666E45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371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C1FF-9968-4589-A251-EFB34D5EAA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82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E856-467C-43CD-B5E6-6A80DFBD04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15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27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84B4F-71DA-4E5D-80B1-B09F63A350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1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ED228-10D3-40FB-AA70-D0C6FBEE23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62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00B34-0AFE-4A9B-B7E1-3534265846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9B11-02C3-4497-8388-8227FE546B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6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CE91-769E-4BCD-B95C-E393C02939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33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409-D134-4570-B668-B65CF206FD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22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96B30-C523-4B08-9B79-FB7BCD4DCE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30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C71BCF-4202-4643-9D0C-3278B75D37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71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72" r:id="rId12"/>
    <p:sldLayoutId id="2147483868" r:id="rId13"/>
    <p:sldLayoutId id="2147483873" r:id="rId14"/>
    <p:sldLayoutId id="2147483874" r:id="rId15"/>
    <p:sldLayoutId id="2147483869" r:id="rId16"/>
    <p:sldLayoutId id="2147483870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3581400" y="3048000"/>
            <a:ext cx="2819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ES_tradnl" sz="2800">
              <a:latin typeface="Arial Unicode MS" panose="020B0604020202020204" pitchFamily="34" charset="-128"/>
            </a:endParaRPr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2208213" y="3859213"/>
            <a:ext cx="73421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</a:rPr>
              <a:t>Investigación Cualitativa</a:t>
            </a:r>
            <a:endParaRPr lang="es-ES" sz="4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1828800" y="5229225"/>
            <a:ext cx="8534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800" b="1">
                <a:solidFill>
                  <a:srgbClr val="FFFF00"/>
                </a:solidFill>
                <a:latin typeface="Arial Unicode MS" panose="020B0604020202020204" pitchFamily="34" charset="-128"/>
              </a:rPr>
              <a:t>MSc. Rafael A Carballo Machado.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sz="2800" b="1">
                <a:solidFill>
                  <a:srgbClr val="FFFF00"/>
                </a:solidFill>
                <a:latin typeface="Arial Unicode MS" panose="020B0604020202020204" pitchFamily="34" charset="-128"/>
              </a:rPr>
              <a:t>Profesor Asistente 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2244725" y="1006475"/>
            <a:ext cx="73421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sz="4400" b="1">
                <a:solidFill>
                  <a:srgbClr val="FFFF00"/>
                </a:solidFill>
                <a:latin typeface="Arial" panose="020B0604020202020204" pitchFamily="34" charset="0"/>
              </a:rPr>
              <a:t>Carrera: Enfermería</a:t>
            </a:r>
            <a:endParaRPr lang="es-ES" sz="4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424113" y="80963"/>
            <a:ext cx="73437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sz="4400" b="1">
                <a:solidFill>
                  <a:srgbClr val="FFFF00"/>
                </a:solidFill>
                <a:latin typeface="Arial" panose="020B0604020202020204" pitchFamily="34" charset="0"/>
              </a:rPr>
              <a:t>FCM de Sagua la Grande</a:t>
            </a:r>
            <a:endParaRPr lang="es-ES" sz="4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08213" y="2722563"/>
            <a:ext cx="7342187" cy="7699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4400" b="1" dirty="0">
                <a:solidFill>
                  <a:srgbClr val="FFFF00"/>
                </a:solidFill>
              </a:rPr>
              <a:t>ASIGNATURA</a:t>
            </a:r>
            <a:endParaRPr lang="es-ES" sz="4400" b="1" dirty="0">
              <a:solidFill>
                <a:srgbClr val="FFFF00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2605088" y="900113"/>
            <a:ext cx="6981825" cy="7937"/>
          </a:xfrm>
          <a:prstGeom prst="line">
            <a:avLst/>
          </a:prstGeom>
          <a:ln w="857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01" name="Rectángulo 14"/>
          <p:cNvSpPr>
            <a:spLocks noChangeArrowheads="1"/>
          </p:cNvSpPr>
          <p:nvPr/>
        </p:nvSpPr>
        <p:spPr bwMode="auto">
          <a:xfrm>
            <a:off x="4079875" y="1755775"/>
            <a:ext cx="2765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sz="4400" b="1">
                <a:solidFill>
                  <a:srgbClr val="FFFF00"/>
                </a:solidFill>
                <a:latin typeface="Arial" panose="020B0604020202020204" pitchFamily="34" charset="0"/>
              </a:rPr>
              <a:t>. Año: 4to</a:t>
            </a:r>
            <a:endParaRPr lang="es-ES" sz="4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288" y="14288"/>
            <a:ext cx="3960812" cy="695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079875" y="88900"/>
            <a:ext cx="7937500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Fases o etapas de la investigación </a:t>
            </a:r>
            <a:r>
              <a:rPr lang="es-CO" sz="2600" b="1" dirty="0" err="1" smtClean="0">
                <a:solidFill>
                  <a:schemeClr val="tx2"/>
                </a:solidFill>
              </a:rPr>
              <a:t>cualittiva</a:t>
            </a:r>
            <a:endParaRPr lang="es-ES" sz="2600" dirty="0">
              <a:solidFill>
                <a:schemeClr val="tx2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9336" y="3395677"/>
            <a:ext cx="2160240" cy="990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000099"/>
                </a:solidFill>
              </a:rPr>
              <a:t>Planteamiento del </a:t>
            </a:r>
          </a:p>
          <a:p>
            <a:pPr algn="ctr"/>
            <a:r>
              <a:rPr lang="es-ES" sz="2000" b="1" dirty="0" smtClean="0">
                <a:solidFill>
                  <a:srgbClr val="000099"/>
                </a:solidFill>
              </a:rPr>
              <a:t>problema</a:t>
            </a:r>
            <a:endParaRPr lang="es-ES" sz="2000" b="1" dirty="0">
              <a:solidFill>
                <a:srgbClr val="000099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63506" y="1163430"/>
            <a:ext cx="4392389" cy="1863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 Definir los casos o unidades de análisis.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Definir conceptos.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Decidir en qué lugar recoger los datos primarios.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495655" y="3293845"/>
            <a:ext cx="21602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C000"/>
                </a:solidFill>
              </a:rPr>
              <a:t>Inmersión en el Campo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200303" y="941306"/>
            <a:ext cx="3817072" cy="1911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/>
              <a:t>Recolectar datos iniciales mediante observación </a:t>
            </a:r>
            <a:r>
              <a:rPr lang="es-ES" dirty="0"/>
              <a:t>directa</a:t>
            </a:r>
          </a:p>
          <a:p>
            <a:pPr algn="just"/>
            <a:r>
              <a:rPr lang="es-ES" dirty="0"/>
              <a:t>• Realizar </a:t>
            </a:r>
            <a:r>
              <a:rPr lang="es-ES" dirty="0" smtClean="0"/>
              <a:t>una inmersión </a:t>
            </a:r>
            <a:r>
              <a:rPr lang="es-ES" dirty="0"/>
              <a:t>en el</a:t>
            </a:r>
          </a:p>
          <a:p>
            <a:pPr algn="just"/>
            <a:r>
              <a:rPr lang="es-ES" dirty="0"/>
              <a:t>ambiente</a:t>
            </a:r>
          </a:p>
          <a:p>
            <a:pPr algn="just"/>
            <a:r>
              <a:rPr lang="es-ES" dirty="0"/>
              <a:t>• Confirmar o ajustar </a:t>
            </a:r>
            <a:r>
              <a:rPr lang="es-ES" dirty="0" smtClean="0"/>
              <a:t>la muestra </a:t>
            </a:r>
            <a:r>
              <a:rPr lang="es-ES" dirty="0"/>
              <a:t>inicial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6671965" y="1883873"/>
            <a:ext cx="1512267" cy="13241"/>
          </a:xfrm>
          <a:prstGeom prst="straightConnector1">
            <a:avLst/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832151" y="130619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Conduce a </a:t>
            </a:r>
            <a:endParaRPr lang="es-ES" dirty="0"/>
          </a:p>
        </p:txBody>
      </p:sp>
      <p:cxnSp>
        <p:nvCxnSpPr>
          <p:cNvPr id="14" name="Conector recto 13"/>
          <p:cNvCxnSpPr>
            <a:stCxn id="6" idx="0"/>
          </p:cNvCxnSpPr>
          <p:nvPr/>
        </p:nvCxnSpPr>
        <p:spPr>
          <a:xfrm flipV="1">
            <a:off x="1199456" y="2068917"/>
            <a:ext cx="0" cy="1326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endCxn id="7" idx="1"/>
          </p:cNvCxnSpPr>
          <p:nvPr/>
        </p:nvCxnSpPr>
        <p:spPr>
          <a:xfrm>
            <a:off x="1199456" y="2068915"/>
            <a:ext cx="1064050" cy="26485"/>
          </a:xfrm>
          <a:prstGeom prst="straightConnector1">
            <a:avLst/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48002" y="1393145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Proponer la muestra inicial</a:t>
            </a:r>
            <a:endParaRPr lang="es-ES" dirty="0"/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6655895" y="2082157"/>
            <a:ext cx="1528337" cy="1518542"/>
          </a:xfrm>
          <a:prstGeom prst="straightConnector1">
            <a:avLst/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8200303" y="3495129"/>
            <a:ext cx="36724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Auxiliándose de Anotaciones</a:t>
            </a:r>
            <a:endParaRPr lang="es-ES" dirty="0"/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10108839" y="2818072"/>
            <a:ext cx="0" cy="677057"/>
          </a:xfrm>
          <a:prstGeom prst="straightConnector1">
            <a:avLst/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6960096" y="4964274"/>
            <a:ext cx="5057280" cy="1345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Descripción del ambiente.</a:t>
            </a:r>
          </a:p>
          <a:p>
            <a:r>
              <a:rPr lang="es-ES" dirty="0"/>
              <a:t>• Revisión del </a:t>
            </a:r>
            <a:r>
              <a:rPr lang="es-ES" dirty="0" smtClean="0"/>
              <a:t>planteamiento inicial</a:t>
            </a:r>
            <a:r>
              <a:rPr lang="es-ES" dirty="0"/>
              <a:t>.</a:t>
            </a:r>
          </a:p>
          <a:p>
            <a:r>
              <a:rPr lang="es-ES" dirty="0"/>
              <a:t>• Desarrollo de </a:t>
            </a:r>
            <a:r>
              <a:rPr lang="es-ES" dirty="0" smtClean="0"/>
              <a:t>hipótesis emergentes</a:t>
            </a:r>
            <a:r>
              <a:rPr lang="es-ES" dirty="0"/>
              <a:t>.</a:t>
            </a:r>
          </a:p>
          <a:p>
            <a:r>
              <a:rPr lang="es-ES" dirty="0"/>
              <a:t>• Primeros análisis: </a:t>
            </a:r>
            <a:r>
              <a:rPr lang="es-ES" dirty="0" smtClean="0"/>
              <a:t>categorías emergentes</a:t>
            </a:r>
            <a:r>
              <a:rPr lang="es-ES" dirty="0"/>
              <a:t>.</a:t>
            </a:r>
          </a:p>
        </p:txBody>
      </p:sp>
      <p:cxnSp>
        <p:nvCxnSpPr>
          <p:cNvPr id="31" name="Conector recto de flecha 30"/>
          <p:cNvCxnSpPr/>
          <p:nvPr/>
        </p:nvCxnSpPr>
        <p:spPr>
          <a:xfrm>
            <a:off x="9336360" y="4287217"/>
            <a:ext cx="0" cy="677057"/>
          </a:xfrm>
          <a:prstGeom prst="straightConnector1">
            <a:avLst/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7417657" y="4277756"/>
            <a:ext cx="175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Cuyos resultado son </a:t>
            </a:r>
            <a:endParaRPr lang="es-ES" dirty="0"/>
          </a:p>
        </p:txBody>
      </p:sp>
      <p:sp>
        <p:nvSpPr>
          <p:cNvPr id="37" name="Rectángulo 36"/>
          <p:cNvSpPr/>
          <p:nvPr/>
        </p:nvSpPr>
        <p:spPr>
          <a:xfrm>
            <a:off x="436034" y="5461914"/>
            <a:ext cx="21602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C000"/>
                </a:solidFill>
              </a:rPr>
              <a:t>Revisión de la Literatura</a:t>
            </a:r>
            <a:endParaRPr lang="es-ES" b="1" dirty="0">
              <a:solidFill>
                <a:srgbClr val="FFC000"/>
              </a:solidFill>
            </a:endParaRPr>
          </a:p>
        </p:txBody>
      </p:sp>
      <p:cxnSp>
        <p:nvCxnSpPr>
          <p:cNvPr id="38" name="Conector recto de flecha 37"/>
          <p:cNvCxnSpPr/>
          <p:nvPr/>
        </p:nvCxnSpPr>
        <p:spPr>
          <a:xfrm>
            <a:off x="1199456" y="4386670"/>
            <a:ext cx="0" cy="1075244"/>
          </a:xfrm>
          <a:prstGeom prst="straightConnector1">
            <a:avLst/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1516154" y="4683714"/>
            <a:ext cx="175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Inicio de la IC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3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4288" y="14288"/>
            <a:ext cx="3960812" cy="695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079875" y="88900"/>
            <a:ext cx="7937500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Fases o etapas de la investigación </a:t>
            </a:r>
            <a:r>
              <a:rPr lang="es-CO" sz="2600" b="1" dirty="0" err="1" smtClean="0">
                <a:solidFill>
                  <a:schemeClr val="tx2"/>
                </a:solidFill>
              </a:rPr>
              <a:t>cualittiva</a:t>
            </a:r>
            <a:endParaRPr lang="es-ES" sz="2600" dirty="0">
              <a:solidFill>
                <a:schemeClr val="tx2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3352" y="2132856"/>
            <a:ext cx="11521280" cy="255454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3200" b="1" dirty="0" smtClean="0">
                <a:solidFill>
                  <a:prstClr val="white"/>
                </a:solidFill>
                <a:latin typeface="+mn-lt"/>
              </a:rPr>
              <a:t>Significa sensibilizarse con el ambiente o entorno en el cual se llevará a cabo el estudio, identificar informantes que aporten datos y que guíen por </a:t>
            </a:r>
            <a:r>
              <a:rPr lang="es-ES" sz="3200" b="1" dirty="0">
                <a:solidFill>
                  <a:prstClr val="white"/>
                </a:solidFill>
                <a:latin typeface="+mn-lt"/>
              </a:rPr>
              <a:t>e</a:t>
            </a:r>
            <a:r>
              <a:rPr lang="es-ES" sz="3200" b="1" dirty="0" smtClean="0">
                <a:solidFill>
                  <a:prstClr val="white"/>
                </a:solidFill>
                <a:latin typeface="+mn-lt"/>
              </a:rPr>
              <a:t>l lugar, adentrarse y compenetrarse con la situación de investigación y verificar la factibilidad del estudio.</a:t>
            </a:r>
            <a:endParaRPr lang="es-ES" b="1" dirty="0">
              <a:latin typeface="+mn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63352" y="1527175"/>
            <a:ext cx="439248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FFFF00"/>
                </a:solidFill>
                <a:latin typeface="Century Gothic" panose="020B0502020202020204"/>
              </a:rPr>
              <a:t>INMERSIÓN EN EL CAMPO</a:t>
            </a:r>
            <a:endParaRPr lang="es-ES" sz="24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63352" y="5085184"/>
            <a:ext cx="9721080" cy="1077218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3200" b="1">
                <a:solidFill>
                  <a:prstClr val="white"/>
                </a:solidFill>
                <a:latin typeface="+mn-lt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dirty="0"/>
              <a:t>Explorar el contexto que se seleccionó.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dirty="0"/>
              <a:t>Considerar la conveniencia y accesibilidad.</a:t>
            </a:r>
          </a:p>
        </p:txBody>
      </p:sp>
    </p:spTree>
    <p:extLst>
      <p:ext uri="{BB962C8B-B14F-4D97-AF65-F5344CB8AC3E}">
        <p14:creationId xmlns:p14="http://schemas.microsoft.com/office/powerpoint/2010/main" val="31428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4288" y="14288"/>
            <a:ext cx="3960812" cy="695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079875" y="88900"/>
            <a:ext cx="7937500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Fases o etapas de la investigación </a:t>
            </a:r>
            <a:r>
              <a:rPr lang="es-CO" sz="2600" b="1" dirty="0" err="1" smtClean="0">
                <a:solidFill>
                  <a:schemeClr val="tx2"/>
                </a:solidFill>
              </a:rPr>
              <a:t>cualittiva</a:t>
            </a:r>
            <a:endParaRPr lang="es-ES" sz="2600" dirty="0">
              <a:solidFill>
                <a:schemeClr val="tx2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3352" y="2060848"/>
            <a:ext cx="11521280" cy="403187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3200" b="1" dirty="0" smtClean="0">
                <a:solidFill>
                  <a:prstClr val="white"/>
                </a:solidFill>
                <a:latin typeface="+mn-lt"/>
              </a:rPr>
              <a:t>Es útil </a:t>
            </a:r>
            <a:r>
              <a:rPr lang="es-ES" sz="3200" b="1" dirty="0">
                <a:solidFill>
                  <a:prstClr val="white"/>
                </a:solidFill>
                <a:latin typeface="+mn-lt"/>
              </a:rPr>
              <a:t>para detectar conceptos clave y nutrirnos de </a:t>
            </a:r>
            <a:r>
              <a:rPr lang="es-ES" sz="3200" b="1" dirty="0" smtClean="0">
                <a:solidFill>
                  <a:prstClr val="white"/>
                </a:solidFill>
                <a:latin typeface="+mn-lt"/>
              </a:rPr>
              <a:t>ideas sobre métodos </a:t>
            </a:r>
            <a:r>
              <a:rPr lang="es-ES" sz="3200" b="1" dirty="0">
                <a:solidFill>
                  <a:prstClr val="white"/>
                </a:solidFill>
                <a:latin typeface="+mn-lt"/>
              </a:rPr>
              <a:t>de recolección de datos y </a:t>
            </a:r>
            <a:r>
              <a:rPr lang="es-ES" sz="3200" b="1" dirty="0" smtClean="0">
                <a:solidFill>
                  <a:prstClr val="white"/>
                </a:solidFill>
                <a:latin typeface="+mn-lt"/>
              </a:rPr>
              <a:t>análisis</a:t>
            </a:r>
            <a:r>
              <a:rPr lang="es-ES" sz="3200" b="1" dirty="0">
                <a:solidFill>
                  <a:prstClr val="white"/>
                </a:solidFill>
                <a:latin typeface="+mn-lt"/>
              </a:rPr>
              <a:t>, así como entender mejor los resultados, evaluar las categorías relevantes y profundizar en las </a:t>
            </a:r>
            <a:r>
              <a:rPr lang="es-ES" sz="3200" b="1" dirty="0" smtClean="0">
                <a:solidFill>
                  <a:prstClr val="white"/>
                </a:solidFill>
                <a:latin typeface="+mn-lt"/>
              </a:rPr>
              <a:t>interpretaciones</a:t>
            </a:r>
            <a:r>
              <a:rPr lang="es-ES" sz="3200" b="1" dirty="0">
                <a:solidFill>
                  <a:prstClr val="white"/>
                </a:solidFill>
                <a:latin typeface="+mn-lt"/>
              </a:rPr>
              <a:t>. El planteamiento se fundamenta en las investigaciones previas, pero también en el proceso mismo de inmersión en el contexto, la recolección de los primeros datos y su análisis</a:t>
            </a:r>
            <a:r>
              <a:rPr lang="es-ES" b="1" dirty="0">
                <a:latin typeface="+mn-lt"/>
              </a:rPr>
              <a:t>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63352" y="1527175"/>
            <a:ext cx="439248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FFFF00"/>
                </a:solidFill>
                <a:latin typeface="Century Gothic" panose="020B0502020202020204"/>
              </a:rPr>
              <a:t>REVISIÓN DE LA LETERATURA</a:t>
            </a:r>
            <a:endParaRPr lang="es-ES" sz="2400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831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288" y="14288"/>
            <a:ext cx="3960812" cy="606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4079875" y="88900"/>
            <a:ext cx="7937500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Fases o etapas de la investigación </a:t>
            </a:r>
            <a:r>
              <a:rPr lang="es-CO" sz="2600" b="1" dirty="0" err="1" smtClean="0">
                <a:solidFill>
                  <a:schemeClr val="tx2"/>
                </a:solidFill>
              </a:rPr>
              <a:t>cualittiva</a:t>
            </a:r>
            <a:endParaRPr lang="es-ES" sz="2600" dirty="0">
              <a:solidFill>
                <a:schemeClr val="tx2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2619" y="1029948"/>
            <a:ext cx="11804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FFC000"/>
                </a:solidFill>
                <a:latin typeface="ProximaNova-Bold"/>
              </a:rPr>
              <a:t>Hipótesis de trabajo cualitativas</a:t>
            </a:r>
            <a:r>
              <a:rPr lang="es-ES" sz="2400" b="1" dirty="0" smtClean="0">
                <a:solidFill>
                  <a:srgbClr val="FFC000"/>
                </a:solidFill>
                <a:latin typeface="ProximaNova-Bold"/>
              </a:rPr>
              <a:t>: </a:t>
            </a:r>
            <a:r>
              <a:rPr lang="es-ES" sz="2400" dirty="0" smtClean="0">
                <a:latin typeface="ProximaNova"/>
              </a:rPr>
              <a:t>Hipótesis </a:t>
            </a:r>
            <a:r>
              <a:rPr lang="es-ES" sz="2400" dirty="0">
                <a:latin typeface="ProximaNova"/>
              </a:rPr>
              <a:t>generales, emergentes</a:t>
            </a:r>
            <a:r>
              <a:rPr lang="es-ES" sz="2400" dirty="0" smtClean="0">
                <a:latin typeface="ProximaNova"/>
              </a:rPr>
              <a:t>, flexibles </a:t>
            </a:r>
            <a:r>
              <a:rPr lang="es-ES" sz="2400" dirty="0">
                <a:latin typeface="ProximaNova"/>
              </a:rPr>
              <a:t>y contextuales, que </a:t>
            </a:r>
            <a:r>
              <a:rPr lang="es-ES" sz="2400" dirty="0" smtClean="0">
                <a:latin typeface="ProximaNova"/>
              </a:rPr>
              <a:t>van afinándose</a:t>
            </a:r>
            <a:r>
              <a:rPr lang="es-ES" sz="2400" dirty="0">
                <a:latin typeface="ProximaNova"/>
              </a:rPr>
              <a:t>, ya que se adaptan </a:t>
            </a:r>
            <a:r>
              <a:rPr lang="es-ES" sz="2400" dirty="0" smtClean="0">
                <a:latin typeface="ProximaNova"/>
              </a:rPr>
              <a:t>a los </a:t>
            </a:r>
            <a:r>
              <a:rPr lang="es-ES" sz="2400" dirty="0">
                <a:latin typeface="ProximaNova"/>
              </a:rPr>
              <a:t>datos, primeros resultados </a:t>
            </a:r>
            <a:r>
              <a:rPr lang="es-ES" sz="2400" dirty="0" smtClean="0">
                <a:latin typeface="ProximaNova"/>
              </a:rPr>
              <a:t>y  avatares del curso de la investigación.</a:t>
            </a:r>
            <a:endParaRPr lang="es-ES" sz="5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9" y="2361026"/>
            <a:ext cx="11139965" cy="430833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70558" y="2780928"/>
            <a:ext cx="222909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Podemos resumir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288" y="14288"/>
            <a:ext cx="3960812" cy="606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16389" name="CuadroTexto 9"/>
          <p:cNvSpPr txBox="1">
            <a:spLocks noChangeArrowheads="1"/>
          </p:cNvSpPr>
          <p:nvPr/>
        </p:nvSpPr>
        <p:spPr bwMode="auto">
          <a:xfrm>
            <a:off x="191344" y="3212976"/>
            <a:ext cx="11859775" cy="3108543"/>
          </a:xfrm>
          <a:prstGeom prst="rect">
            <a:avLst/>
          </a:prstGeom>
          <a:ln w="38100"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800" b="1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s-ES" dirty="0"/>
              <a:t>Elección de las unidades de análisis o casos iniciales y la muestra</a:t>
            </a:r>
          </a:p>
          <a:p>
            <a:r>
              <a:rPr lang="es-ES" dirty="0"/>
              <a:t>de origen</a:t>
            </a:r>
          </a:p>
          <a:p>
            <a:r>
              <a:rPr lang="es-ES" dirty="0">
                <a:solidFill>
                  <a:schemeClr val="tx1"/>
                </a:solidFill>
              </a:rPr>
              <a:t>1.</a:t>
            </a:r>
            <a:r>
              <a:rPr lang="es-ES" dirty="0"/>
              <a:t> </a:t>
            </a:r>
            <a:r>
              <a:rPr lang="es-ES" dirty="0">
                <a:solidFill>
                  <a:schemeClr val="tx1"/>
                </a:solidFill>
              </a:rPr>
              <a:t>Definir las unidades de muestreo o casos </a:t>
            </a:r>
            <a:r>
              <a:rPr lang="es-ES" dirty="0" smtClean="0">
                <a:solidFill>
                  <a:schemeClr val="tx1"/>
                </a:solidFill>
              </a:rPr>
              <a:t>iniciales. (personas, animales, seres vivos, etc…, y van de lo individual a lo </a:t>
            </a:r>
            <a:r>
              <a:rPr lang="es-ES" dirty="0" err="1" smtClean="0">
                <a:solidFill>
                  <a:schemeClr val="tx1"/>
                </a:solidFill>
              </a:rPr>
              <a:t>sacial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2. Elegir la muestra inicial.</a:t>
            </a:r>
          </a:p>
          <a:p>
            <a:r>
              <a:rPr lang="es-ES" dirty="0">
                <a:solidFill>
                  <a:schemeClr val="tx1"/>
                </a:solidFill>
              </a:rPr>
              <a:t>3. Revisar permanentemente las unidades de muestreo y muestra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Iniciales.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 bwMode="auto">
          <a:xfrm>
            <a:off x="4100722" y="18733"/>
            <a:ext cx="8091278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just" defTabSz="457200" eaLnBrk="1" hangingPunct="1">
              <a:buClrTx/>
              <a:buSzTx/>
              <a:buFontTx/>
              <a:buNone/>
              <a:defRPr sz="2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9pPr>
          </a:lstStyle>
          <a:p>
            <a:r>
              <a:rPr lang="es-ES" dirty="0"/>
              <a:t>Selección de la muestra en la ruta cualitativa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1344" y="927194"/>
            <a:ext cx="11706695" cy="126188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FFC000"/>
                </a:solidFill>
                <a:latin typeface="+mn-lt"/>
              </a:rPr>
              <a:t>Muestra</a:t>
            </a:r>
            <a:r>
              <a:rPr lang="es-ES" sz="2800" b="1" dirty="0" smtClean="0">
                <a:solidFill>
                  <a:prstClr val="white"/>
                </a:solidFill>
                <a:latin typeface="+mn-lt"/>
              </a:rPr>
              <a:t>: </a:t>
            </a:r>
            <a:r>
              <a:rPr lang="es-ES" sz="2400" b="1" dirty="0">
                <a:solidFill>
                  <a:prstClr val="white"/>
                </a:solidFill>
                <a:latin typeface="+mn-lt"/>
              </a:rPr>
              <a:t>es</a:t>
            </a:r>
            <a:r>
              <a:rPr lang="es-ES" sz="2400" b="1" dirty="0" smtClean="0">
                <a:solidFill>
                  <a:prstClr val="white"/>
                </a:solidFill>
                <a:latin typeface="+mn-lt"/>
              </a:rPr>
              <a:t> </a:t>
            </a:r>
            <a:r>
              <a:rPr lang="es-ES" sz="2400" b="1" dirty="0">
                <a:solidFill>
                  <a:prstClr val="white"/>
                </a:solidFill>
                <a:latin typeface="+mn-lt"/>
              </a:rPr>
              <a:t>el grupo de personas, eventos, sucesos, comunidades, etc., sobre el cual se habrán de recolectar los datos, sin que necesariamente sea estadísticamente representativo del universo o población que se estudia.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664847" y="2529378"/>
            <a:ext cx="691276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FFFF00"/>
                </a:solidFill>
                <a:latin typeface="Century Gothic" panose="020B0502020202020204"/>
              </a:rPr>
              <a:t>DESPUÉS DE LA INMERSIÓN EN EL CAMPO</a:t>
            </a:r>
            <a:endParaRPr lang="es-ES" sz="2400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410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288" y="14288"/>
            <a:ext cx="3960812" cy="606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16389" name="CuadroTexto 9"/>
          <p:cNvSpPr txBox="1">
            <a:spLocks noChangeArrowheads="1"/>
          </p:cNvSpPr>
          <p:nvPr/>
        </p:nvSpPr>
        <p:spPr bwMode="auto">
          <a:xfrm>
            <a:off x="175544" y="3632825"/>
            <a:ext cx="6008375" cy="3108543"/>
          </a:xfrm>
          <a:prstGeom prst="rect">
            <a:avLst/>
          </a:prstGeom>
          <a:ln w="38100"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800" b="1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s-ES" b="0" dirty="0">
                <a:solidFill>
                  <a:schemeClr val="tx1"/>
                </a:solidFill>
              </a:rPr>
              <a:t>• De voluntarios</a:t>
            </a:r>
          </a:p>
          <a:p>
            <a:r>
              <a:rPr lang="es-ES" b="0" dirty="0">
                <a:solidFill>
                  <a:schemeClr val="tx1"/>
                </a:solidFill>
              </a:rPr>
              <a:t>• De expertos</a:t>
            </a:r>
          </a:p>
          <a:p>
            <a:r>
              <a:rPr lang="es-ES" b="0" dirty="0">
                <a:solidFill>
                  <a:schemeClr val="tx1"/>
                </a:solidFill>
              </a:rPr>
              <a:t>• De casos-tipo</a:t>
            </a:r>
          </a:p>
          <a:p>
            <a:r>
              <a:rPr lang="es-ES" b="0" dirty="0">
                <a:solidFill>
                  <a:schemeClr val="tx1"/>
                </a:solidFill>
              </a:rPr>
              <a:t>• Por cuotas</a:t>
            </a:r>
          </a:p>
          <a:p>
            <a:r>
              <a:rPr lang="es-ES" b="0" dirty="0">
                <a:solidFill>
                  <a:schemeClr val="tx1"/>
                </a:solidFill>
              </a:rPr>
              <a:t>• Diversas o de máxima variación</a:t>
            </a:r>
          </a:p>
          <a:p>
            <a:r>
              <a:rPr lang="es-ES" b="0" dirty="0">
                <a:solidFill>
                  <a:schemeClr val="tx1"/>
                </a:solidFill>
              </a:rPr>
              <a:t>• Homogéneas</a:t>
            </a:r>
            <a:r>
              <a:rPr lang="es-ES" b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ES" b="0" dirty="0">
                <a:solidFill>
                  <a:schemeClr val="tx1"/>
                </a:solidFill>
              </a:rPr>
              <a:t>• En cadena o por redes</a:t>
            </a:r>
          </a:p>
        </p:txBody>
      </p:sp>
      <p:sp>
        <p:nvSpPr>
          <p:cNvPr id="22" name="Título 1"/>
          <p:cNvSpPr txBox="1">
            <a:spLocks/>
          </p:cNvSpPr>
          <p:nvPr/>
        </p:nvSpPr>
        <p:spPr bwMode="auto">
          <a:xfrm>
            <a:off x="4100722" y="18733"/>
            <a:ext cx="8091278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just" defTabSz="457200" eaLnBrk="1" hangingPunct="1">
              <a:buClrTx/>
              <a:buSzTx/>
              <a:buFontTx/>
              <a:buNone/>
              <a:defRPr sz="2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9pPr>
          </a:lstStyle>
          <a:p>
            <a:r>
              <a:rPr lang="es-ES" dirty="0"/>
              <a:t>Selección de la muestra en la ruta cualitativa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2136" y="1306015"/>
            <a:ext cx="12020528" cy="181588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+mn-lt"/>
              </a:rPr>
              <a:t>• </a:t>
            </a:r>
            <a:r>
              <a:rPr lang="es-ES" sz="2800" b="1" dirty="0">
                <a:latin typeface="+mn-lt"/>
              </a:rPr>
              <a:t>Es tentativa y se puede ajustar en </a:t>
            </a:r>
            <a:r>
              <a:rPr lang="es-ES" sz="2800" b="1" dirty="0" smtClean="0">
                <a:latin typeface="+mn-lt"/>
              </a:rPr>
              <a:t>cualquier momento </a:t>
            </a:r>
            <a:r>
              <a:rPr lang="es-ES" sz="2800" b="1" dirty="0">
                <a:latin typeface="+mn-lt"/>
              </a:rPr>
              <a:t>del estudio</a:t>
            </a:r>
          </a:p>
          <a:p>
            <a:r>
              <a:rPr lang="es-ES" sz="2800" b="1" dirty="0">
                <a:latin typeface="+mn-lt"/>
              </a:rPr>
              <a:t>• No es probabilística</a:t>
            </a:r>
          </a:p>
          <a:p>
            <a:r>
              <a:rPr lang="es-ES" sz="2800" b="1" dirty="0">
                <a:latin typeface="+mn-lt"/>
              </a:rPr>
              <a:t>• No busca generalizar resultados sino </a:t>
            </a:r>
            <a:r>
              <a:rPr lang="es-ES" sz="2800" b="1" dirty="0" smtClean="0">
                <a:latin typeface="+mn-lt"/>
              </a:rPr>
              <a:t>profundizar en </a:t>
            </a:r>
            <a:r>
              <a:rPr lang="es-ES" sz="2800" b="1" dirty="0">
                <a:latin typeface="+mn-lt"/>
              </a:rPr>
              <a:t>el fenómeno bajo estudio.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99367" y="737785"/>
            <a:ext cx="388843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FFFF00"/>
                </a:solidFill>
                <a:latin typeface="Century Gothic" panose="020B0502020202020204"/>
              </a:rPr>
              <a:t>MUESTRAS CUALITATIVAS</a:t>
            </a:r>
            <a:endParaRPr lang="es-ES" sz="24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" name="CuadroTexto 9"/>
          <p:cNvSpPr txBox="1">
            <a:spLocks noChangeArrowheads="1"/>
          </p:cNvSpPr>
          <p:nvPr/>
        </p:nvSpPr>
        <p:spPr bwMode="auto">
          <a:xfrm>
            <a:off x="6240016" y="3632825"/>
            <a:ext cx="5832648" cy="3108543"/>
          </a:xfrm>
          <a:prstGeom prst="rect">
            <a:avLst/>
          </a:prstGeom>
          <a:ln w="38100"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800" b="1">
                <a:solidFill>
                  <a:srgbClr val="FFC000"/>
                </a:solidFill>
                <a:latin typeface="+mn-lt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s-ES" b="0" dirty="0" smtClean="0">
                <a:solidFill>
                  <a:schemeClr val="tx1"/>
                </a:solidFill>
              </a:rPr>
              <a:t>  En </a:t>
            </a:r>
            <a:r>
              <a:rPr lang="es-ES" b="0" dirty="0">
                <a:solidFill>
                  <a:schemeClr val="tx1"/>
                </a:solidFill>
              </a:rPr>
              <a:t>cadena o por </a:t>
            </a:r>
            <a:r>
              <a:rPr lang="es-ES" b="0" dirty="0" smtClean="0">
                <a:solidFill>
                  <a:schemeClr val="tx1"/>
                </a:solidFill>
              </a:rPr>
              <a:t>redes.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• De casos </a:t>
            </a:r>
            <a:r>
              <a:rPr lang="es-ES" b="0" dirty="0" smtClean="0">
                <a:solidFill>
                  <a:schemeClr val="tx1"/>
                </a:solidFill>
              </a:rPr>
              <a:t>extremos.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• Por </a:t>
            </a:r>
            <a:r>
              <a:rPr lang="es-ES" b="0" dirty="0" smtClean="0">
                <a:solidFill>
                  <a:schemeClr val="tx1"/>
                </a:solidFill>
              </a:rPr>
              <a:t>oportunidad.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• Teóricas o </a:t>
            </a:r>
            <a:r>
              <a:rPr lang="es-ES" b="0" dirty="0" smtClean="0">
                <a:solidFill>
                  <a:schemeClr val="tx1"/>
                </a:solidFill>
              </a:rPr>
              <a:t>conceptuales.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• Confirmativas</a:t>
            </a:r>
          </a:p>
          <a:p>
            <a:r>
              <a:rPr lang="es-ES" b="0" dirty="0">
                <a:solidFill>
                  <a:schemeClr val="tx1"/>
                </a:solidFill>
              </a:rPr>
              <a:t>• De casos importantes</a:t>
            </a:r>
          </a:p>
          <a:p>
            <a:r>
              <a:rPr lang="es-ES" b="0" dirty="0">
                <a:solidFill>
                  <a:schemeClr val="tx1"/>
                </a:solidFill>
              </a:rPr>
              <a:t>• Por </a:t>
            </a:r>
            <a:r>
              <a:rPr lang="es-ES" b="0" dirty="0" smtClean="0">
                <a:solidFill>
                  <a:schemeClr val="tx1"/>
                </a:solidFill>
              </a:rPr>
              <a:t>conveniencia 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03712" y="3123601"/>
            <a:ext cx="388843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00"/>
                </a:solidFill>
                <a:latin typeface="Century Gothic" panose="020B0502020202020204"/>
              </a:rPr>
              <a:t>TIPOS FUNDAMENTALES </a:t>
            </a:r>
            <a:endParaRPr lang="es-ES" sz="24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464152" y="3169767"/>
            <a:ext cx="338437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(</a:t>
            </a:r>
            <a:r>
              <a:rPr lang="es-ES" dirty="0" err="1" smtClean="0"/>
              <a:t>Sampieri</a:t>
            </a:r>
            <a:r>
              <a:rPr lang="es-ES" dirty="0" smtClean="0"/>
              <a:t>, </a:t>
            </a:r>
            <a:r>
              <a:rPr lang="es-ES" dirty="0" err="1" smtClean="0"/>
              <a:t>pag</a:t>
            </a:r>
            <a:r>
              <a:rPr lang="es-ES" dirty="0" smtClean="0"/>
              <a:t>. 429)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15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65089" y="872673"/>
            <a:ext cx="3960812" cy="64623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_tradnl" sz="3200" b="1" dirty="0">
                <a:solidFill>
                  <a:schemeClr val="tx1"/>
                </a:solidFill>
              </a:rPr>
              <a:t>Técnicas Grupales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87" y="1772816"/>
            <a:ext cx="11918188" cy="4495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_tradnl" sz="2400" b="1" dirty="0"/>
              <a:t>Definición:</a:t>
            </a:r>
            <a:r>
              <a:rPr lang="es-ES_tradnl" sz="2400" dirty="0"/>
              <a:t> son técnicas dirigidas a generar dinámicas dentro de un grupo humano mediante las cuales surjan propuestas de interés para diferentes objetivos o aplicaciones.</a:t>
            </a:r>
          </a:p>
          <a:p>
            <a:pPr>
              <a:lnSpc>
                <a:spcPct val="80000"/>
              </a:lnSpc>
            </a:pPr>
            <a:r>
              <a:rPr lang="es-ES_tradnl" sz="2400" b="1" dirty="0"/>
              <a:t>Finalidad:</a:t>
            </a:r>
            <a:r>
              <a:rPr lang="es-ES_tradnl" sz="2400" dirty="0"/>
              <a:t> Identificar las conductas de las personas cuando </a:t>
            </a:r>
            <a:r>
              <a:rPr lang="es-ES_tradnl" sz="2400" dirty="0" smtClean="0"/>
              <a:t>se encuentran </a:t>
            </a:r>
            <a:r>
              <a:rPr lang="es-ES_tradnl" sz="2400" dirty="0"/>
              <a:t>dentro de un grupo, formando personalidad propia del </a:t>
            </a:r>
            <a:r>
              <a:rPr lang="es-ES_tradnl" sz="2400" dirty="0" smtClean="0"/>
              <a:t>grupo.</a:t>
            </a:r>
            <a:endParaRPr lang="es-ES_tradnl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_tradnl" sz="2400" b="1" dirty="0"/>
              <a:t>Tipos: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_tradnl" sz="2400" dirty="0"/>
              <a:t>Técnicas de Creatividad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_tradnl" sz="2400" dirty="0"/>
              <a:t>Tormenta de Ideas o Brainstorming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_tradnl" sz="2400" dirty="0"/>
              <a:t>Técnica del Grupo Nominal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_tradnl" sz="2400" dirty="0"/>
              <a:t>Técnica del Grupo de Enfoque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_tradnl" sz="2400" dirty="0"/>
              <a:t>Técnica </a:t>
            </a:r>
            <a:r>
              <a:rPr lang="es-ES_tradnl" sz="2400" dirty="0" smtClean="0"/>
              <a:t>Delphi.</a:t>
            </a:r>
            <a:endParaRPr lang="es-ES_tradnl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5088" y="40218"/>
            <a:ext cx="3960812" cy="719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079875" y="88901"/>
            <a:ext cx="7937500" cy="819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Técnicas de recolección de información en la Investigación Cualitativa. </a:t>
            </a:r>
            <a:r>
              <a:rPr lang="es-CO" sz="2600" b="1" dirty="0" err="1" smtClean="0">
                <a:solidFill>
                  <a:schemeClr val="tx2"/>
                </a:solidFill>
              </a:rPr>
              <a:t>Sampieri</a:t>
            </a:r>
            <a:r>
              <a:rPr lang="es-CO" sz="2600" b="1" dirty="0" smtClean="0">
                <a:solidFill>
                  <a:schemeClr val="tx2"/>
                </a:solidFill>
              </a:rPr>
              <a:t>, </a:t>
            </a:r>
            <a:r>
              <a:rPr lang="es-CO" sz="2600" b="1" dirty="0" err="1" smtClean="0">
                <a:solidFill>
                  <a:schemeClr val="tx2"/>
                </a:solidFill>
              </a:rPr>
              <a:t>pág</a:t>
            </a:r>
            <a:r>
              <a:rPr lang="es-CO" sz="2600" b="1" dirty="0" smtClean="0">
                <a:solidFill>
                  <a:schemeClr val="tx2"/>
                </a:solidFill>
              </a:rPr>
              <a:t> 444)</a:t>
            </a:r>
            <a:endParaRPr lang="es-E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288" y="14288"/>
            <a:ext cx="3960812" cy="606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16389" name="CuadroTexto 9"/>
          <p:cNvSpPr txBox="1">
            <a:spLocks noChangeArrowheads="1"/>
          </p:cNvSpPr>
          <p:nvPr/>
        </p:nvSpPr>
        <p:spPr bwMode="auto">
          <a:xfrm>
            <a:off x="101685" y="1052736"/>
            <a:ext cx="12002988" cy="8309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400" b="1" dirty="0" smtClean="0">
                <a:solidFill>
                  <a:srgbClr val="FFC000"/>
                </a:solidFill>
              </a:rPr>
              <a:t>Recolección </a:t>
            </a:r>
            <a:r>
              <a:rPr lang="es-ES" sz="2400" b="1" dirty="0">
                <a:solidFill>
                  <a:srgbClr val="FFC000"/>
                </a:solidFill>
              </a:rPr>
              <a:t>de datos </a:t>
            </a:r>
            <a:r>
              <a:rPr lang="es-ES" sz="2400" b="1" dirty="0" smtClean="0">
                <a:solidFill>
                  <a:srgbClr val="FFC000"/>
                </a:solidFill>
              </a:rPr>
              <a:t>cualitativos </a:t>
            </a:r>
            <a:r>
              <a:rPr lang="es-ES" sz="2400" b="1" dirty="0" smtClean="0"/>
              <a:t>: </a:t>
            </a:r>
            <a:r>
              <a:rPr lang="es-ES" sz="2400" dirty="0" smtClean="0"/>
              <a:t>Acopio </a:t>
            </a:r>
            <a:r>
              <a:rPr lang="es-ES" sz="2400" dirty="0"/>
              <a:t>de datos </a:t>
            </a:r>
            <a:r>
              <a:rPr lang="es-ES" sz="2400" dirty="0" smtClean="0"/>
              <a:t>narrativos en </a:t>
            </a:r>
            <a:r>
              <a:rPr lang="es-ES" sz="2400" dirty="0"/>
              <a:t>los ambientes naturales y </a:t>
            </a:r>
            <a:r>
              <a:rPr lang="es-ES" sz="2400" dirty="0" smtClean="0"/>
              <a:t>cotidianos de </a:t>
            </a:r>
            <a:r>
              <a:rPr lang="es-ES" sz="2400" dirty="0"/>
              <a:t>los participantes </a:t>
            </a:r>
            <a:r>
              <a:rPr lang="es-ES" sz="2400" dirty="0" smtClean="0"/>
              <a:t>o unidades </a:t>
            </a:r>
            <a:r>
              <a:rPr lang="es-ES" sz="2400" dirty="0"/>
              <a:t>de muestreo.</a:t>
            </a:r>
            <a:endParaRPr lang="es-ES" sz="2400" dirty="0">
              <a:solidFill>
                <a:prstClr val="white"/>
              </a:solidFill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 bwMode="auto">
          <a:xfrm>
            <a:off x="4100722" y="18733"/>
            <a:ext cx="8091278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just" defTabSz="457200" eaLnBrk="1" hangingPunct="1">
              <a:buClrTx/>
              <a:buSzTx/>
              <a:buFontTx/>
              <a:buNone/>
              <a:defRPr sz="26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latin typeface="Century Gothic" panose="020B0502020202020204" pitchFamily="34" charset="0"/>
              </a:defRPr>
            </a:lvl9pPr>
          </a:lstStyle>
          <a:p>
            <a:r>
              <a:rPr lang="es-ES" dirty="0"/>
              <a:t>Recolección y </a:t>
            </a:r>
            <a:r>
              <a:rPr lang="es-ES" dirty="0" smtClean="0"/>
              <a:t>análisis de </a:t>
            </a:r>
            <a:r>
              <a:rPr lang="es-ES" dirty="0"/>
              <a:t>los datos en</a:t>
            </a:r>
          </a:p>
          <a:p>
            <a:r>
              <a:rPr lang="es-ES" dirty="0"/>
              <a:t>la ruta cualitativa</a:t>
            </a:r>
          </a:p>
        </p:txBody>
      </p:sp>
      <p:sp>
        <p:nvSpPr>
          <p:cNvPr id="16" name="CuadroTexto 9"/>
          <p:cNvSpPr txBox="1">
            <a:spLocks noChangeArrowheads="1"/>
          </p:cNvSpPr>
          <p:nvPr/>
        </p:nvSpPr>
        <p:spPr bwMode="auto">
          <a:xfrm>
            <a:off x="67855" y="2060848"/>
            <a:ext cx="12036818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sz="2400" b="1" dirty="0" smtClean="0">
                <a:solidFill>
                  <a:srgbClr val="FFC000"/>
                </a:solidFill>
              </a:rPr>
              <a:t>Instrumento </a:t>
            </a:r>
            <a:r>
              <a:rPr lang="es-ES" sz="2400" b="1" dirty="0">
                <a:solidFill>
                  <a:srgbClr val="FFC000"/>
                </a:solidFill>
              </a:rPr>
              <a:t>de </a:t>
            </a:r>
            <a:r>
              <a:rPr lang="es-ES" sz="2400" b="1" dirty="0" smtClean="0">
                <a:solidFill>
                  <a:srgbClr val="FFC000"/>
                </a:solidFill>
              </a:rPr>
              <a:t>recolección de </a:t>
            </a:r>
            <a:r>
              <a:rPr lang="es-ES" sz="2400" b="1" dirty="0">
                <a:solidFill>
                  <a:srgbClr val="FFC000"/>
                </a:solidFill>
              </a:rPr>
              <a:t>los datos </a:t>
            </a:r>
            <a:r>
              <a:rPr lang="es-ES" sz="2400" b="1" dirty="0" smtClean="0">
                <a:solidFill>
                  <a:srgbClr val="FFC000"/>
                </a:solidFill>
              </a:rPr>
              <a:t>cualitativos</a:t>
            </a:r>
            <a:r>
              <a:rPr lang="es-ES" sz="2400" b="1" dirty="0" smtClean="0"/>
              <a:t>: </a:t>
            </a:r>
            <a:r>
              <a:rPr lang="es-ES" sz="2400" dirty="0"/>
              <a:t>Es </a:t>
            </a:r>
            <a:r>
              <a:rPr lang="es-ES" sz="2400" dirty="0" smtClean="0"/>
              <a:t>el investigador</a:t>
            </a:r>
            <a:r>
              <a:rPr lang="es-ES" sz="2400" dirty="0"/>
              <a:t>, auxiliándose de </a:t>
            </a:r>
            <a:r>
              <a:rPr lang="es-ES" sz="2400" dirty="0" smtClean="0"/>
              <a:t>diversas herramientas </a:t>
            </a:r>
            <a:r>
              <a:rPr lang="es-ES" sz="2400" dirty="0"/>
              <a:t>como </a:t>
            </a:r>
            <a:r>
              <a:rPr lang="es-ES" sz="2400" dirty="0" smtClean="0"/>
              <a:t>las entrevistas</a:t>
            </a:r>
            <a:r>
              <a:rPr lang="es-ES" sz="2400" dirty="0"/>
              <a:t>, la observación </a:t>
            </a:r>
            <a:r>
              <a:rPr lang="es-ES" sz="2400" dirty="0" smtClean="0"/>
              <a:t>y las </a:t>
            </a:r>
            <a:r>
              <a:rPr lang="es-ES" sz="2400" dirty="0"/>
              <a:t>sesiones grupales.</a:t>
            </a:r>
            <a:endParaRPr lang="es-ES" sz="2400" dirty="0">
              <a:solidFill>
                <a:prstClr val="whit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0975" y="3438292"/>
            <a:ext cx="11970051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endParaRPr lang="es-ES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1073652" y="3438292"/>
            <a:ext cx="10059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C000"/>
                </a:solidFill>
                <a:latin typeface="ProximaNova-Bold"/>
              </a:rPr>
              <a:t>El papel del investigador en la </a:t>
            </a:r>
            <a:r>
              <a:rPr lang="es-ES" sz="2400" b="1" dirty="0" smtClean="0">
                <a:solidFill>
                  <a:srgbClr val="FFC000"/>
                </a:solidFill>
                <a:latin typeface="ProximaNova-Bold"/>
              </a:rPr>
              <a:t>recolección de </a:t>
            </a:r>
            <a:r>
              <a:rPr lang="es-ES" sz="2400" b="1" dirty="0">
                <a:solidFill>
                  <a:srgbClr val="FFC000"/>
                </a:solidFill>
                <a:latin typeface="ProximaNova-Bold"/>
              </a:rPr>
              <a:t>los datos cualitativos</a:t>
            </a:r>
            <a:endParaRPr lang="es-ES" sz="2400" dirty="0">
              <a:solidFill>
                <a:srgbClr val="FFC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1344" y="4054981"/>
            <a:ext cx="117677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URWPalladioTOT-Reg"/>
              </a:rPr>
              <a:t>No inducir respuestas y comportamientos de </a:t>
            </a:r>
            <a:r>
              <a:rPr lang="es-ES" sz="2400" dirty="0" smtClean="0">
                <a:latin typeface="URWPalladioTOT-Reg"/>
              </a:rPr>
              <a:t>los participantes.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Lograr que los participantes narren sus experiencias y puntos de </a:t>
            </a:r>
            <a:r>
              <a:rPr lang="es-ES" sz="2400" dirty="0" smtClean="0"/>
              <a:t>vista.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Tener varias fuentes de </a:t>
            </a:r>
            <a:r>
              <a:rPr lang="es-ES" sz="2400" dirty="0" smtClean="0"/>
              <a:t>datos.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Leer y obtener la mayor </a:t>
            </a:r>
            <a:r>
              <a:rPr lang="es-ES" sz="2400" dirty="0" err="1"/>
              <a:t>informacion</a:t>
            </a:r>
            <a:r>
              <a:rPr lang="es-ES" sz="2400" dirty="0"/>
              <a:t> posible del lugar o contexto antes de adentrarte en el</a:t>
            </a:r>
            <a:r>
              <a:rPr lang="es-E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Participar en alguna actividad para acercarte a las personas y lograr </a:t>
            </a:r>
            <a:r>
              <a:rPr lang="es-ES" sz="2400" dirty="0" smtClean="0"/>
              <a:t>empatía.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Nunca poner en riesgo tu seguridad personal ni la de los participantes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79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5088" y="40218"/>
            <a:ext cx="3960812" cy="719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3089" y="1271441"/>
            <a:ext cx="1195228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457200" indent="-457200" algn="just">
              <a:buFont typeface="+mj-lt"/>
              <a:buAutoNum type="arabicParenR"/>
              <a:defRPr/>
            </a:pPr>
            <a:r>
              <a:rPr lang="es-ES" sz="2400" b="1" dirty="0">
                <a:latin typeface="+mn-lt"/>
              </a:rPr>
              <a:t> Observación</a:t>
            </a:r>
            <a:r>
              <a:rPr lang="es-ES" sz="2400" dirty="0" smtClean="0">
                <a:latin typeface="+mn-lt"/>
              </a:rPr>
              <a:t>.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 bwMode="auto">
          <a:xfrm>
            <a:off x="4079875" y="88901"/>
            <a:ext cx="7937500" cy="819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Técnicas de recolección de información en la Investigación Cualitativa. </a:t>
            </a:r>
            <a:r>
              <a:rPr lang="es-CO" sz="2600" b="1" dirty="0" err="1" smtClean="0">
                <a:solidFill>
                  <a:schemeClr val="tx2"/>
                </a:solidFill>
              </a:rPr>
              <a:t>Sampieri</a:t>
            </a:r>
            <a:r>
              <a:rPr lang="es-CO" sz="2600" b="1" dirty="0" smtClean="0">
                <a:solidFill>
                  <a:schemeClr val="tx2"/>
                </a:solidFill>
              </a:rPr>
              <a:t>, </a:t>
            </a:r>
            <a:r>
              <a:rPr lang="es-CO" sz="2600" b="1" dirty="0" err="1" smtClean="0">
                <a:solidFill>
                  <a:schemeClr val="tx2"/>
                </a:solidFill>
              </a:rPr>
              <a:t>pág</a:t>
            </a:r>
            <a:r>
              <a:rPr lang="es-CO" sz="2600" b="1" dirty="0" smtClean="0">
                <a:solidFill>
                  <a:schemeClr val="tx2"/>
                </a:solidFill>
              </a:rPr>
              <a:t> 444)</a:t>
            </a:r>
            <a:endParaRPr lang="es-ES" sz="2600" dirty="0">
              <a:solidFill>
                <a:schemeClr val="tx2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3089" y="3039343"/>
            <a:ext cx="1195228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marL="457200" indent="-457200" algn="just">
              <a:buFont typeface="+mj-lt"/>
              <a:buAutoNum type="arabicParenR"/>
              <a:defRPr sz="2400" b="1">
                <a:latin typeface="+mn-lt"/>
              </a:defRPr>
            </a:lvl1pPr>
          </a:lstStyle>
          <a:p>
            <a:r>
              <a:rPr lang="es-ES" dirty="0"/>
              <a:t>3) Sesiones en profundidad o grupos de enfoque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3089" y="2175247"/>
            <a:ext cx="1195228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marL="457200" indent="-457200" algn="just">
              <a:buFont typeface="+mj-lt"/>
              <a:buAutoNum type="arabicParenR"/>
              <a:defRPr sz="2400" b="1">
                <a:latin typeface="+mn-lt"/>
              </a:defRPr>
            </a:lvl1pPr>
          </a:lstStyle>
          <a:p>
            <a:r>
              <a:rPr lang="es-ES" dirty="0"/>
              <a:t>2) Entrevista.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5088" y="3975447"/>
            <a:ext cx="1195228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marL="457200" indent="-457200" algn="just">
              <a:buFont typeface="+mj-lt"/>
              <a:buAutoNum type="arabicParenR"/>
              <a:defRPr sz="2400" b="1">
                <a:latin typeface="+mn-lt"/>
              </a:defRPr>
            </a:lvl1pPr>
          </a:lstStyle>
          <a:p>
            <a:r>
              <a:rPr lang="es-ES" dirty="0"/>
              <a:t>4) Documentos, registros, materiales y artefactos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5088" y="4839543"/>
            <a:ext cx="1195228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marL="457200" indent="-457200" algn="just">
              <a:buFont typeface="+mj-lt"/>
              <a:buAutoNum type="arabicParenR"/>
              <a:defRPr sz="2400" b="1">
                <a:latin typeface="+mn-lt"/>
              </a:defRPr>
            </a:lvl1pPr>
          </a:lstStyle>
          <a:p>
            <a:r>
              <a:rPr lang="es-ES" dirty="0"/>
              <a:t>5)  Biografías e historias de vida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3088" y="5703639"/>
            <a:ext cx="1195228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marL="457200" indent="-457200" algn="just">
              <a:buFont typeface="+mj-lt"/>
              <a:buAutoNum type="arabicParenR"/>
              <a:defRPr sz="2400" b="1">
                <a:latin typeface="+mn-lt"/>
              </a:defRPr>
            </a:lvl1pPr>
          </a:lstStyle>
          <a:p>
            <a:r>
              <a:rPr lang="es-ES" dirty="0"/>
              <a:t>6) Triangulación de métodos de recolección de los datos.</a:t>
            </a:r>
          </a:p>
        </p:txBody>
      </p:sp>
    </p:spTree>
    <p:extLst>
      <p:ext uri="{BB962C8B-B14F-4D97-AF65-F5344CB8AC3E}">
        <p14:creationId xmlns:p14="http://schemas.microsoft.com/office/powerpoint/2010/main" val="33108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188640"/>
            <a:ext cx="4369767" cy="672306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35360" y="1628800"/>
            <a:ext cx="11521280" cy="3970318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Una investigación será mucho más factible si el planteamiento del problema se realiza de </a:t>
            </a:r>
            <a:r>
              <a:rPr lang="es-ES" sz="2800" dirty="0" smtClean="0"/>
              <a:t>manera adecuada</a:t>
            </a:r>
            <a:r>
              <a:rPr lang="es-ES" sz="2800" dirty="0"/>
              <a:t>; también es importante que el tema sea de actualidad y pertinente, y que esté enfocado a </a:t>
            </a:r>
            <a:r>
              <a:rPr lang="es-ES" sz="2800" dirty="0" smtClean="0"/>
              <a:t>la solución </a:t>
            </a:r>
            <a:r>
              <a:rPr lang="es-ES" sz="2800" dirty="0"/>
              <a:t>de problemas concretos</a:t>
            </a:r>
            <a:r>
              <a:rPr lang="es-ES" sz="2800" dirty="0" smtClean="0"/>
              <a:t>.</a:t>
            </a:r>
          </a:p>
          <a:p>
            <a:pPr algn="just"/>
            <a:r>
              <a:rPr lang="es-ES" sz="2800" dirty="0"/>
              <a:t>En un estudio cualitativo, las decisiones respecto al muestreo reflejan </a:t>
            </a:r>
            <a:r>
              <a:rPr lang="es-ES" sz="2800" dirty="0" smtClean="0"/>
              <a:t>las premisas </a:t>
            </a:r>
            <a:r>
              <a:rPr lang="es-ES" sz="2800" dirty="0"/>
              <a:t>del investigador acerca de lo que constituye una base de </a:t>
            </a:r>
            <a:r>
              <a:rPr lang="es-ES" sz="2800" dirty="0" smtClean="0"/>
              <a:t>datos creíble</a:t>
            </a:r>
            <a:r>
              <a:rPr lang="es-ES" sz="2800" dirty="0"/>
              <a:t>, confiable y válida para abordar el planteamiento </a:t>
            </a:r>
            <a:r>
              <a:rPr lang="es-ES" sz="2800" dirty="0" smtClean="0"/>
              <a:t>del problema</a:t>
            </a:r>
            <a:r>
              <a:rPr lang="es-ES" sz="2800" dirty="0"/>
              <a:t>.</a:t>
            </a:r>
            <a:endParaRPr lang="es-ES" sz="2800" dirty="0" smtClean="0"/>
          </a:p>
          <a:p>
            <a:pPr algn="just"/>
            <a:endParaRPr lang="es-E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188640"/>
            <a:ext cx="4369767" cy="672306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3352" y="1484784"/>
            <a:ext cx="11521280" cy="3970318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/>
              <a:t>Un planteamiento cualitativo es como ingresar a un laberinto. Sabemos </a:t>
            </a:r>
            <a:r>
              <a:rPr lang="es-ES" sz="2800" dirty="0" smtClean="0"/>
              <a:t>dónde comenzamos</a:t>
            </a:r>
            <a:r>
              <a:rPr lang="es-ES" sz="2800" dirty="0"/>
              <a:t>, pero no dónde habremos de terminar. Entramos con convicción</a:t>
            </a:r>
            <a:r>
              <a:rPr lang="es-ES" sz="2800" dirty="0" smtClean="0"/>
              <a:t>, pero </a:t>
            </a:r>
            <a:r>
              <a:rPr lang="es-ES" sz="2800" dirty="0"/>
              <a:t>sin un mapa detallado, preciso. Y de algo tenemos certeza: </a:t>
            </a:r>
            <a:r>
              <a:rPr lang="es-ES" sz="2800" dirty="0" smtClean="0"/>
              <a:t>deberemos mantener </a:t>
            </a:r>
            <a:r>
              <a:rPr lang="es-ES" sz="2800" dirty="0"/>
              <a:t>la mente abierta y estar preparados para adaptarnos al cambio.</a:t>
            </a:r>
          </a:p>
          <a:p>
            <a:pPr algn="r">
              <a:lnSpc>
                <a:spcPct val="150000"/>
              </a:lnSpc>
            </a:pPr>
            <a:r>
              <a:rPr lang="es-ES" sz="2800" dirty="0"/>
              <a:t>Roberto Hernández-</a:t>
            </a:r>
            <a:r>
              <a:rPr lang="es-ES" sz="2800" dirty="0" err="1"/>
              <a:t>Sampieri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7443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9336" y="980728"/>
            <a:ext cx="11953328" cy="22467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Siempre y cuando el tiempo y los recursos te lo permitan, es conveniente tener varias fuentes de </a:t>
            </a:r>
            <a:r>
              <a:rPr lang="es-ES" sz="2800" dirty="0" smtClean="0"/>
              <a:t>información </a:t>
            </a:r>
            <a:r>
              <a:rPr lang="es-ES" sz="2800" dirty="0"/>
              <a:t>y </a:t>
            </a:r>
            <a:r>
              <a:rPr lang="es-ES" sz="2800" dirty="0" err="1"/>
              <a:t>metodos</a:t>
            </a:r>
            <a:r>
              <a:rPr lang="es-ES" sz="2800" dirty="0"/>
              <a:t> para recolectar los datos. En la indagación cualitativa posees una mayor riqueza, amplitud y profundidad de datos si provienen de diferentes actores del proceso, de </a:t>
            </a:r>
            <a:r>
              <a:rPr lang="es-ES" sz="2800" dirty="0" smtClean="0"/>
              <a:t>distintas fuentes </a:t>
            </a:r>
            <a:r>
              <a:rPr lang="es-ES" sz="2800" dirty="0"/>
              <a:t>y de una mayor variedad de formas de recolección.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9336" y="3501008"/>
            <a:ext cx="11953328" cy="31085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000099"/>
                </a:solidFill>
              </a:rPr>
              <a:t>Ejemplo</a:t>
            </a:r>
            <a:r>
              <a:rPr lang="es-ES" sz="2800" b="1" dirty="0" smtClean="0">
                <a:solidFill>
                  <a:srgbClr val="FFC000"/>
                </a:solidFill>
              </a:rPr>
              <a:t>: Comprender el fenómeno </a:t>
            </a:r>
            <a:r>
              <a:rPr lang="es-ES" sz="2800" b="1" dirty="0">
                <a:solidFill>
                  <a:srgbClr val="FFC000"/>
                </a:solidFill>
              </a:rPr>
              <a:t>de la </a:t>
            </a:r>
            <a:r>
              <a:rPr lang="es-ES" sz="2800" b="1" dirty="0" smtClean="0">
                <a:solidFill>
                  <a:srgbClr val="FFC000"/>
                </a:solidFill>
              </a:rPr>
              <a:t>depresión </a:t>
            </a:r>
            <a:r>
              <a:rPr lang="es-ES" sz="2800" b="1" dirty="0">
                <a:solidFill>
                  <a:srgbClr val="FFC000"/>
                </a:solidFill>
              </a:rPr>
              <a:t>posparto en mujeres de una </a:t>
            </a:r>
            <a:r>
              <a:rPr lang="es-ES" sz="2800" b="1" dirty="0" smtClean="0">
                <a:solidFill>
                  <a:srgbClr val="FFC000"/>
                </a:solidFill>
              </a:rPr>
              <a:t>comunidad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 </a:t>
            </a:r>
            <a:r>
              <a:rPr lang="es-ES" sz="2800" dirty="0" smtClean="0">
                <a:solidFill>
                  <a:srgbClr val="000099"/>
                </a:solidFill>
              </a:rPr>
              <a:t>La obtención de la información puede incluye</a:t>
            </a:r>
            <a:r>
              <a:rPr lang="es-ES" sz="2800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 smtClean="0"/>
              <a:t> Observación </a:t>
            </a:r>
            <a:r>
              <a:rPr lang="es-ES" sz="2800" dirty="0"/>
              <a:t>durante la </a:t>
            </a:r>
            <a:r>
              <a:rPr lang="es-ES" sz="2800" dirty="0" smtClean="0"/>
              <a:t>inmersión </a:t>
            </a:r>
            <a:r>
              <a:rPr lang="es-ES" sz="2800" dirty="0"/>
              <a:t>en la comunidad (contexto).</a:t>
            </a:r>
          </a:p>
          <a:p>
            <a:r>
              <a:rPr lang="es-ES" sz="2800" b="1" dirty="0"/>
              <a:t>• </a:t>
            </a:r>
            <a:r>
              <a:rPr lang="es-ES" sz="2800" dirty="0"/>
              <a:t>Entrevistas con mujeres que la padecen.</a:t>
            </a:r>
          </a:p>
          <a:p>
            <a:r>
              <a:rPr lang="es-ES" sz="2800" b="1" dirty="0"/>
              <a:t>• </a:t>
            </a:r>
            <a:r>
              <a:rPr lang="es-ES" sz="2800" dirty="0"/>
              <a:t>Entrevistas con sus familiares</a:t>
            </a:r>
            <a:r>
              <a:rPr lang="es-ES" sz="2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 smtClean="0"/>
              <a:t> Algún </a:t>
            </a:r>
            <a:r>
              <a:rPr lang="es-ES" sz="2800" dirty="0"/>
              <a:t>grupo de enfoque con mujeres que la han experimentado.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288" y="14288"/>
            <a:ext cx="3960812" cy="606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31999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5353" y="3212976"/>
            <a:ext cx="11737304" cy="3194721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800" dirty="0">
                <a:solidFill>
                  <a:srgbClr val="FFC000"/>
                </a:solidFill>
              </a:rPr>
              <a:t>La triangulación de datos puede ser</a:t>
            </a:r>
            <a:r>
              <a:rPr lang="es-ES" sz="2800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es-ES" sz="2800" dirty="0" smtClean="0"/>
              <a:t>a</a:t>
            </a:r>
            <a:r>
              <a:rPr lang="es-ES" sz="2800" dirty="0"/>
              <a:t>) </a:t>
            </a:r>
            <a:r>
              <a:rPr lang="es-ES" sz="2800" b="1" dirty="0">
                <a:solidFill>
                  <a:srgbClr val="FF0000"/>
                </a:solidFill>
              </a:rPr>
              <a:t>temporal</a:t>
            </a:r>
            <a:r>
              <a:rPr lang="es-ES" sz="2800" b="1" dirty="0"/>
              <a:t>: son</a:t>
            </a:r>
            <a:r>
              <a:rPr lang="es-ES" sz="2800" dirty="0"/>
              <a:t> datos recogidos en distintas fechas para comprobar</a:t>
            </a:r>
          </a:p>
          <a:p>
            <a:pPr>
              <a:lnSpc>
                <a:spcPct val="120000"/>
              </a:lnSpc>
            </a:pPr>
            <a:r>
              <a:rPr lang="es-ES" sz="2800" dirty="0"/>
              <a:t>si los resultados son </a:t>
            </a:r>
            <a:r>
              <a:rPr lang="es-ES" sz="2800" dirty="0" smtClean="0"/>
              <a:t>constantes</a:t>
            </a:r>
            <a:r>
              <a:rPr lang="es-ES" sz="2800" dirty="0"/>
              <a:t>.</a:t>
            </a:r>
            <a:endParaRPr lang="es-ES" sz="2800" dirty="0" smtClean="0"/>
          </a:p>
          <a:p>
            <a:pPr>
              <a:lnSpc>
                <a:spcPct val="120000"/>
              </a:lnSpc>
            </a:pPr>
            <a:r>
              <a:rPr lang="es-ES" sz="2800" dirty="0" smtClean="0"/>
              <a:t> </a:t>
            </a:r>
            <a:r>
              <a:rPr lang="es-ES" sz="2800" dirty="0"/>
              <a:t>b) </a:t>
            </a:r>
            <a:r>
              <a:rPr lang="es-ES" sz="2800" b="1" dirty="0">
                <a:solidFill>
                  <a:srgbClr val="FF0000"/>
                </a:solidFill>
              </a:rPr>
              <a:t>espacial</a:t>
            </a:r>
            <a:r>
              <a:rPr lang="es-ES" sz="2800" b="1" dirty="0" smtClean="0"/>
              <a:t>: </a:t>
            </a:r>
            <a:r>
              <a:rPr lang="es-ES" sz="2800" dirty="0" smtClean="0"/>
              <a:t>los </a:t>
            </a:r>
            <a:r>
              <a:rPr lang="es-ES" sz="2800" dirty="0"/>
              <a:t>datos recogidos se hacen en </a:t>
            </a:r>
            <a:r>
              <a:rPr lang="es-ES" sz="2800" dirty="0" smtClean="0"/>
              <a:t>distintos lugares </a:t>
            </a:r>
            <a:r>
              <a:rPr lang="es-ES" sz="2800" dirty="0"/>
              <a:t>para comprobar coincidencias; </a:t>
            </a:r>
            <a:endParaRPr lang="es-ES" sz="2800" dirty="0" smtClean="0"/>
          </a:p>
          <a:p>
            <a:pPr>
              <a:lnSpc>
                <a:spcPct val="120000"/>
              </a:lnSpc>
            </a:pPr>
            <a:r>
              <a:rPr lang="es-ES" sz="2800" dirty="0" smtClean="0"/>
              <a:t>c) </a:t>
            </a:r>
            <a:r>
              <a:rPr lang="es-ES" sz="2800" b="1" dirty="0">
                <a:solidFill>
                  <a:srgbClr val="FF0000"/>
                </a:solidFill>
              </a:rPr>
              <a:t>personal</a:t>
            </a:r>
            <a:r>
              <a:rPr lang="es-ES" sz="2800" b="1" dirty="0"/>
              <a:t>: </a:t>
            </a:r>
            <a:r>
              <a:rPr lang="es-ES" sz="2800" dirty="0"/>
              <a:t>diferente muestra de sujetos.</a:t>
            </a:r>
            <a:endParaRPr lang="es-ES" sz="28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8" y="14288"/>
            <a:ext cx="3960812" cy="695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423592" y="1061050"/>
            <a:ext cx="604867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FFFF00"/>
                </a:solidFill>
                <a:latin typeface="Century Gothic" panose="020B0502020202020204"/>
              </a:rPr>
              <a:t>TRIANGULACIÓN DE DATOS</a:t>
            </a:r>
            <a:endParaRPr lang="es-ES" sz="2400" b="1" dirty="0">
              <a:solidFill>
                <a:srgbClr val="FFFF00"/>
              </a:solidFill>
              <a:latin typeface="Century Gothic" panose="020B0502020202020204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4068116" y="33937"/>
            <a:ext cx="8112125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Triangulación de datos en la investigación cualitativa.</a:t>
            </a:r>
            <a:endParaRPr lang="es-ES" sz="2600" dirty="0">
              <a:solidFill>
                <a:schemeClr val="tx2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37554" y="1629513"/>
            <a:ext cx="11593288" cy="138499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  <a:latin typeface="+mn-lt"/>
              </a:rPr>
              <a:t>Hace referencia a la utilización de diferentes estrategias y fuentes de información </a:t>
            </a:r>
            <a:r>
              <a:rPr lang="es-ES" sz="2800" b="1" dirty="0" smtClean="0">
                <a:solidFill>
                  <a:srgbClr val="FFC000"/>
                </a:solidFill>
                <a:latin typeface="+mn-lt"/>
              </a:rPr>
              <a:t>sobre </a:t>
            </a:r>
            <a:r>
              <a:rPr lang="es-ES" sz="2800" b="1" dirty="0">
                <a:solidFill>
                  <a:srgbClr val="FFC000"/>
                </a:solidFill>
                <a:latin typeface="+mn-lt"/>
              </a:rPr>
              <a:t>un recogida de datos permite contrastar la</a:t>
            </a:r>
          </a:p>
          <a:p>
            <a:r>
              <a:rPr lang="es-ES" sz="2800" b="1" dirty="0">
                <a:solidFill>
                  <a:srgbClr val="FFC000"/>
                </a:solidFill>
                <a:latin typeface="+mn-lt"/>
              </a:rPr>
              <a:t>información recabada. </a:t>
            </a:r>
          </a:p>
        </p:txBody>
      </p:sp>
    </p:spTree>
    <p:extLst>
      <p:ext uri="{BB962C8B-B14F-4D97-AF65-F5344CB8AC3E}">
        <p14:creationId xmlns:p14="http://schemas.microsoft.com/office/powerpoint/2010/main" val="22498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9336" y="3068960"/>
            <a:ext cx="11737304" cy="3323987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dirty="0" smtClean="0">
                <a:latin typeface="+mn-lt"/>
              </a:rPr>
              <a:t>En este </a:t>
            </a:r>
            <a:r>
              <a:rPr lang="es-ES" sz="2800" b="1" dirty="0">
                <a:latin typeface="+mn-lt"/>
              </a:rPr>
              <a:t>tipo de triangulación se utilizarán </a:t>
            </a:r>
            <a:r>
              <a:rPr lang="es-ES" sz="2800" b="1" dirty="0" smtClean="0">
                <a:latin typeface="+mn-lt"/>
              </a:rPr>
              <a:t>varios observadores </a:t>
            </a:r>
            <a:r>
              <a:rPr lang="es-ES" sz="2800" b="1" dirty="0">
                <a:latin typeface="+mn-lt"/>
              </a:rPr>
              <a:t>en el campo de investigación</a:t>
            </a:r>
            <a:r>
              <a:rPr lang="es-ES" sz="2800" b="1" dirty="0" smtClean="0">
                <a:latin typeface="+mn-lt"/>
              </a:rPr>
              <a:t>. De </a:t>
            </a:r>
            <a:r>
              <a:rPr lang="es-ES" sz="2800" b="1" dirty="0">
                <a:latin typeface="+mn-lt"/>
              </a:rPr>
              <a:t>esta forma incrementamos la calidad y </a:t>
            </a:r>
            <a:r>
              <a:rPr lang="es-ES" sz="2800" b="1" dirty="0" smtClean="0">
                <a:latin typeface="+mn-lt"/>
              </a:rPr>
              <a:t>la validez </a:t>
            </a:r>
            <a:r>
              <a:rPr lang="es-ES" sz="2800" b="1" dirty="0">
                <a:latin typeface="+mn-lt"/>
              </a:rPr>
              <a:t>de los datos ya que se cuenta </a:t>
            </a:r>
            <a:r>
              <a:rPr lang="es-ES" sz="2800" b="1" dirty="0" smtClean="0">
                <a:latin typeface="+mn-lt"/>
              </a:rPr>
              <a:t>con distintas </a:t>
            </a:r>
            <a:r>
              <a:rPr lang="es-ES" sz="2800" b="1" dirty="0">
                <a:latin typeface="+mn-lt"/>
              </a:rPr>
              <a:t>perspectivas de un mismo </a:t>
            </a:r>
            <a:r>
              <a:rPr lang="es-ES" sz="2800" b="1" dirty="0" smtClean="0">
                <a:latin typeface="+mn-lt"/>
              </a:rPr>
              <a:t>objeto de </a:t>
            </a:r>
            <a:r>
              <a:rPr lang="es-ES" sz="2800" b="1" dirty="0">
                <a:latin typeface="+mn-lt"/>
              </a:rPr>
              <a:t>estudio y se elimina el sesgo de un </a:t>
            </a:r>
            <a:r>
              <a:rPr lang="es-ES" sz="2800" b="1" dirty="0" smtClean="0">
                <a:latin typeface="+mn-lt"/>
              </a:rPr>
              <a:t>único investigador</a:t>
            </a:r>
            <a:r>
              <a:rPr lang="es-ES" sz="2800" b="1" dirty="0">
                <a:latin typeface="+mn-lt"/>
              </a:rPr>
              <a:t>.</a:t>
            </a:r>
            <a:endParaRPr lang="es-ES" sz="2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8" y="14288"/>
            <a:ext cx="3960812" cy="695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423592" y="1061050"/>
            <a:ext cx="604867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FFFF00"/>
                </a:solidFill>
                <a:latin typeface="Century Gothic" panose="020B0502020202020204"/>
              </a:rPr>
              <a:t>TRIANGULACIÓN DEL INVESTIGADOR</a:t>
            </a:r>
            <a:endParaRPr lang="es-ES" sz="2400" b="1" dirty="0">
              <a:solidFill>
                <a:srgbClr val="FFFF00"/>
              </a:solidFill>
              <a:latin typeface="Century Gothic" panose="020B0502020202020204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4068116" y="33937"/>
            <a:ext cx="8112125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Triangulación de datos en la investigación cualitativa.</a:t>
            </a:r>
            <a:endParaRPr lang="es-ES" sz="2600" dirty="0">
              <a:solidFill>
                <a:schemeClr val="tx2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3352" y="1750592"/>
            <a:ext cx="11089232" cy="95410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  <a:latin typeface="+mn-lt"/>
              </a:rPr>
              <a:t>Es la utilización de  diferentes investigadores o evaluadores. </a:t>
            </a:r>
          </a:p>
          <a:p>
            <a:endParaRPr lang="es-ES" sz="28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88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3352" y="2132856"/>
            <a:ext cx="11737304" cy="35394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rgbClr val="FFC000"/>
                </a:solidFill>
                <a:latin typeface="+mn-lt"/>
              </a:rPr>
              <a:t>Es la utilización de </a:t>
            </a:r>
            <a:r>
              <a:rPr lang="es-ES" sz="3200" b="1" u="sng" dirty="0">
                <a:solidFill>
                  <a:srgbClr val="FFC000"/>
                </a:solidFill>
                <a:uFill>
                  <a:solidFill>
                    <a:schemeClr val="accent1"/>
                  </a:solidFill>
                </a:uFill>
                <a:latin typeface="+mn-lt"/>
              </a:rPr>
              <a:t>distintas teorías</a:t>
            </a:r>
            <a:r>
              <a:rPr lang="es-ES" sz="3200" b="1" dirty="0">
                <a:solidFill>
                  <a:srgbClr val="FFC000"/>
                </a:solidFill>
                <a:latin typeface="+mn-lt"/>
              </a:rPr>
              <a:t> para tener una </a:t>
            </a:r>
            <a:r>
              <a:rPr lang="es-ES" sz="3200" b="1" u="sng" dirty="0">
                <a:solidFill>
                  <a:srgbClr val="FFC000"/>
                </a:solidFill>
                <a:uFill>
                  <a:solidFill>
                    <a:schemeClr val="accent1"/>
                  </a:solidFill>
                </a:uFill>
                <a:latin typeface="+mn-lt"/>
              </a:rPr>
              <a:t>interpretación más completa y comprensiva</a:t>
            </a:r>
            <a:r>
              <a:rPr lang="es-ES" sz="3200" b="1" dirty="0">
                <a:solidFill>
                  <a:srgbClr val="FFC000"/>
                </a:solidFill>
                <a:latin typeface="+mn-lt"/>
              </a:rPr>
              <a:t>, y así dar respuesta al objeto de estudio, pudiendo incluso ser estas teorías antagónicas. Este tipo de  triangulación es poco utilizada ya que en la mayoría de </a:t>
            </a:r>
            <a:r>
              <a:rPr lang="es-ES" sz="3200" b="1" dirty="0" smtClean="0">
                <a:solidFill>
                  <a:srgbClr val="FFC000"/>
                </a:solidFill>
                <a:latin typeface="+mn-lt"/>
              </a:rPr>
              <a:t>los casos </a:t>
            </a:r>
            <a:r>
              <a:rPr lang="es-ES" sz="3200" b="1" dirty="0">
                <a:solidFill>
                  <a:srgbClr val="FFC000"/>
                </a:solidFill>
                <a:latin typeface="+mn-lt"/>
              </a:rPr>
              <a:t>se pone en cuestionamiento o se realizan críticas referentes a las distintas </a:t>
            </a:r>
            <a:r>
              <a:rPr lang="es-ES" sz="3200" b="1" dirty="0" smtClean="0">
                <a:solidFill>
                  <a:srgbClr val="FFC000"/>
                </a:solidFill>
                <a:latin typeface="+mn-lt"/>
              </a:rPr>
              <a:t>epistemologías.</a:t>
            </a:r>
            <a:endParaRPr lang="es-ES" sz="32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8" y="14288"/>
            <a:ext cx="3960812" cy="695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567608" y="1428542"/>
            <a:ext cx="604867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latin typeface="Century Gothic" panose="020B0502020202020204"/>
              </a:rPr>
              <a:t>TRIANGULACIÓN TEÓRICA</a:t>
            </a:r>
            <a:endParaRPr lang="es-ES" sz="2800" b="1" dirty="0">
              <a:solidFill>
                <a:srgbClr val="FFFF00"/>
              </a:solidFill>
              <a:latin typeface="Century Gothic" panose="020B0502020202020204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4068116" y="33937"/>
            <a:ext cx="8112125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Triangulación de datos en la investigación cualitativa.</a:t>
            </a:r>
            <a:endParaRPr lang="es-E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3352" y="1916832"/>
            <a:ext cx="11737304" cy="304698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rgbClr val="FFC000"/>
                </a:solidFill>
                <a:latin typeface="+mn-lt"/>
              </a:rPr>
              <a:t>A</a:t>
            </a:r>
            <a:r>
              <a:rPr lang="es-ES" sz="3200" b="1" dirty="0" smtClean="0">
                <a:solidFill>
                  <a:srgbClr val="FFC000"/>
                </a:solidFill>
                <a:latin typeface="+mn-lt"/>
              </a:rPr>
              <a:t>plicación </a:t>
            </a:r>
            <a:r>
              <a:rPr lang="es-ES" sz="3200" b="1" dirty="0">
                <a:solidFill>
                  <a:srgbClr val="FFC000"/>
                </a:solidFill>
                <a:latin typeface="+mn-lt"/>
              </a:rPr>
              <a:t>de diversos </a:t>
            </a:r>
            <a:r>
              <a:rPr lang="es-ES" sz="3200" b="1" dirty="0" smtClean="0">
                <a:solidFill>
                  <a:srgbClr val="FFC000"/>
                </a:solidFill>
                <a:latin typeface="+mn-lt"/>
              </a:rPr>
              <a:t>métodos en </a:t>
            </a:r>
            <a:r>
              <a:rPr lang="es-ES" sz="3200" b="1" dirty="0">
                <a:solidFill>
                  <a:srgbClr val="FFC000"/>
                </a:solidFill>
                <a:latin typeface="+mn-lt"/>
              </a:rPr>
              <a:t>la misma investigación para </a:t>
            </a:r>
            <a:r>
              <a:rPr lang="es-ES" sz="3200" b="1" dirty="0" smtClean="0">
                <a:solidFill>
                  <a:srgbClr val="FFC000"/>
                </a:solidFill>
                <a:latin typeface="+mn-lt"/>
              </a:rPr>
              <a:t>recaudar información </a:t>
            </a:r>
            <a:r>
              <a:rPr lang="es-ES" sz="3200" b="1" dirty="0">
                <a:solidFill>
                  <a:srgbClr val="FFC000"/>
                </a:solidFill>
                <a:latin typeface="+mn-lt"/>
              </a:rPr>
              <a:t>contrastando los resultados</a:t>
            </a:r>
            <a:r>
              <a:rPr lang="es-ES" sz="3200" b="1" dirty="0" smtClean="0">
                <a:solidFill>
                  <a:srgbClr val="FFC000"/>
                </a:solidFill>
                <a:latin typeface="+mn-lt"/>
              </a:rPr>
              <a:t>, analizando </a:t>
            </a:r>
            <a:r>
              <a:rPr lang="es-ES" sz="3200" b="1" dirty="0">
                <a:solidFill>
                  <a:srgbClr val="FFC000"/>
                </a:solidFill>
                <a:latin typeface="+mn-lt"/>
              </a:rPr>
              <a:t>coincidencias y diferencias. </a:t>
            </a:r>
            <a:r>
              <a:rPr lang="es-ES" sz="3200" b="1" dirty="0" smtClean="0">
                <a:solidFill>
                  <a:srgbClr val="FFC000"/>
                </a:solidFill>
                <a:latin typeface="+mn-lt"/>
              </a:rPr>
              <a:t>Su fundamento </a:t>
            </a:r>
            <a:r>
              <a:rPr lang="es-ES" sz="3200" b="1" dirty="0">
                <a:solidFill>
                  <a:srgbClr val="FFC000"/>
                </a:solidFill>
                <a:latin typeface="+mn-lt"/>
              </a:rPr>
              <a:t>se centra principalmente en </a:t>
            </a:r>
            <a:r>
              <a:rPr lang="es-ES" sz="3200" b="1" dirty="0" smtClean="0">
                <a:solidFill>
                  <a:srgbClr val="FFC000"/>
                </a:solidFill>
                <a:latin typeface="+mn-lt"/>
              </a:rPr>
              <a:t>la idea </a:t>
            </a:r>
            <a:r>
              <a:rPr lang="es-ES" sz="3200" b="1" dirty="0">
                <a:solidFill>
                  <a:srgbClr val="FFC000"/>
                </a:solidFill>
                <a:latin typeface="+mn-lt"/>
              </a:rPr>
              <a:t>de que los métodos son </a:t>
            </a:r>
            <a:r>
              <a:rPr lang="es-ES" sz="3200" b="1" dirty="0" smtClean="0">
                <a:solidFill>
                  <a:srgbClr val="FFC000"/>
                </a:solidFill>
                <a:latin typeface="+mn-lt"/>
              </a:rPr>
              <a:t>instrumentos para </a:t>
            </a:r>
            <a:r>
              <a:rPr lang="es-ES" sz="3200" b="1" dirty="0">
                <a:solidFill>
                  <a:srgbClr val="FFC000"/>
                </a:solidFill>
                <a:latin typeface="+mn-lt"/>
              </a:rPr>
              <a:t>investigar un problema y facilitar </a:t>
            </a:r>
            <a:r>
              <a:rPr lang="es-ES" sz="3200" b="1" dirty="0" smtClean="0">
                <a:solidFill>
                  <a:srgbClr val="FFC000"/>
                </a:solidFill>
                <a:latin typeface="+mn-lt"/>
              </a:rPr>
              <a:t>su entendimiento</a:t>
            </a:r>
            <a:r>
              <a:rPr lang="es-ES" sz="3200" b="1" dirty="0">
                <a:solidFill>
                  <a:srgbClr val="FFC000"/>
                </a:solidFill>
                <a:latin typeface="+mn-lt"/>
              </a:rPr>
              <a:t>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8" y="14288"/>
            <a:ext cx="3960812" cy="695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567608" y="1233743"/>
            <a:ext cx="6048672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latin typeface="Century Gothic" panose="020B0502020202020204"/>
              </a:rPr>
              <a:t>TRIANGULACIÓN METODOLÓGICA</a:t>
            </a:r>
            <a:endParaRPr lang="es-ES" sz="2800" b="1" dirty="0">
              <a:solidFill>
                <a:srgbClr val="FFFF00"/>
              </a:solidFill>
              <a:latin typeface="Century Gothic" panose="020B0502020202020204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4068116" y="33937"/>
            <a:ext cx="8112125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Triangulación de datos en la investigación cualitativa.</a:t>
            </a:r>
            <a:endParaRPr lang="es-ES" sz="2600" dirty="0">
              <a:solidFill>
                <a:schemeClr val="tx2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7777" y="5301208"/>
            <a:ext cx="11742879" cy="107721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FFC000"/>
                </a:solidFill>
                <a:latin typeface="+mn-lt"/>
              </a:rPr>
              <a:t>Se puede realizar mediante: la triangulación intramétodo, la </a:t>
            </a:r>
            <a:r>
              <a:rPr lang="es-ES" sz="3200" b="1" dirty="0" err="1" smtClean="0">
                <a:solidFill>
                  <a:srgbClr val="FFC000"/>
                </a:solidFill>
                <a:latin typeface="+mn-lt"/>
              </a:rPr>
              <a:t>triangulacion</a:t>
            </a:r>
            <a:r>
              <a:rPr lang="es-ES" sz="32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s-ES" sz="3200" b="1" dirty="0">
                <a:solidFill>
                  <a:srgbClr val="FFC000"/>
                </a:solidFill>
                <a:latin typeface="+mn-lt"/>
              </a:rPr>
              <a:t>entre </a:t>
            </a:r>
            <a:r>
              <a:rPr lang="es-ES" sz="3200" b="1" dirty="0" smtClean="0">
                <a:solidFill>
                  <a:srgbClr val="FFC000"/>
                </a:solidFill>
                <a:latin typeface="+mn-lt"/>
              </a:rPr>
              <a:t>métodos y la triangulación </a:t>
            </a:r>
            <a:r>
              <a:rPr lang="es-ES" sz="3200" b="1" dirty="0" err="1" smtClean="0">
                <a:solidFill>
                  <a:srgbClr val="FFC000"/>
                </a:solidFill>
                <a:latin typeface="+mn-lt"/>
              </a:rPr>
              <a:t>multiple</a:t>
            </a:r>
            <a:r>
              <a:rPr lang="es-ES" sz="3200" b="1" dirty="0" smtClean="0">
                <a:solidFill>
                  <a:srgbClr val="FFC000"/>
                </a:solidFill>
                <a:latin typeface="+mn-lt"/>
              </a:rPr>
              <a:t>.</a:t>
            </a:r>
            <a:endParaRPr lang="es-ES" sz="32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5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3352" y="1916832"/>
            <a:ext cx="11737304" cy="28623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3600" b="1" dirty="0" smtClean="0">
                <a:solidFill>
                  <a:srgbClr val="FFC000"/>
                </a:solidFill>
                <a:latin typeface="+mn-lt"/>
              </a:rPr>
              <a:t>Triangulación </a:t>
            </a:r>
            <a:r>
              <a:rPr lang="es-ES" sz="3600" b="1" dirty="0" err="1" smtClean="0">
                <a:solidFill>
                  <a:srgbClr val="FFC000"/>
                </a:solidFill>
                <a:latin typeface="+mn-lt"/>
              </a:rPr>
              <a:t>intramétodos</a:t>
            </a:r>
            <a:r>
              <a:rPr lang="es-ES" sz="3600" b="1" dirty="0" smtClean="0">
                <a:solidFill>
                  <a:srgbClr val="FFC000"/>
                </a:solidFill>
                <a:latin typeface="+mn-lt"/>
              </a:rPr>
              <a:t>: </a:t>
            </a:r>
            <a:r>
              <a:rPr lang="es-ES" sz="3600" dirty="0"/>
              <a:t>el </a:t>
            </a:r>
            <a:r>
              <a:rPr lang="es-ES" sz="3600" dirty="0" smtClean="0"/>
              <a:t>investigador utiliza </a:t>
            </a:r>
            <a:r>
              <a:rPr lang="es-ES" sz="3600" dirty="0"/>
              <a:t>un único método o estrategia </a:t>
            </a:r>
            <a:r>
              <a:rPr lang="es-ES" sz="3600" dirty="0" smtClean="0"/>
              <a:t>de investigación </a:t>
            </a:r>
            <a:r>
              <a:rPr lang="es-ES" sz="3600" dirty="0"/>
              <a:t>empleado de forma reiterada </a:t>
            </a:r>
            <a:r>
              <a:rPr lang="es-ES" sz="3600" dirty="0" smtClean="0"/>
              <a:t>en diferentes </a:t>
            </a:r>
            <a:r>
              <a:rPr lang="es-ES" sz="3600" dirty="0"/>
              <a:t>momentos temporales, </a:t>
            </a:r>
            <a:r>
              <a:rPr lang="es-ES" sz="3600" dirty="0" smtClean="0"/>
              <a:t>aunque aplica </a:t>
            </a:r>
            <a:r>
              <a:rPr lang="es-ES" sz="3600" dirty="0"/>
              <a:t>distintas técnicas de recogida y </a:t>
            </a:r>
            <a:r>
              <a:rPr lang="es-ES" sz="3600" dirty="0" smtClean="0"/>
              <a:t>de análisis </a:t>
            </a:r>
            <a:r>
              <a:rPr lang="es-ES" sz="3600" dirty="0"/>
              <a:t>de </a:t>
            </a:r>
            <a:r>
              <a:rPr lang="es-ES" sz="3600" dirty="0" smtClean="0"/>
              <a:t>datos.</a:t>
            </a:r>
            <a:endParaRPr lang="es-ES" sz="36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8" y="14288"/>
            <a:ext cx="3960812" cy="695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567608" y="1233743"/>
            <a:ext cx="6048672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latin typeface="Century Gothic" panose="020B0502020202020204"/>
              </a:rPr>
              <a:t>TRIANGULACIÓN METODOLÓGICA</a:t>
            </a:r>
            <a:endParaRPr lang="es-ES" sz="2800" b="1" dirty="0">
              <a:solidFill>
                <a:srgbClr val="FFFF00"/>
              </a:solidFill>
              <a:latin typeface="Century Gothic" panose="020B0502020202020204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4068116" y="33937"/>
            <a:ext cx="8112125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Triangulación de datos en la investigación cualitativa.</a:t>
            </a:r>
            <a:endParaRPr lang="es-ES" sz="2600" dirty="0">
              <a:solidFill>
                <a:schemeClr val="tx2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7777" y="5085184"/>
            <a:ext cx="11742879" cy="107721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FFC000"/>
                </a:solidFill>
              </a:rPr>
              <a:t>Su objetivo es comprobar la validez </a:t>
            </a:r>
            <a:r>
              <a:rPr lang="es-ES" sz="3200" b="1" dirty="0">
                <a:solidFill>
                  <a:srgbClr val="FFC000"/>
                </a:solidFill>
              </a:rPr>
              <a:t>y fiabilidad de la </a:t>
            </a:r>
            <a:r>
              <a:rPr lang="es-ES" sz="3200" b="1" dirty="0" smtClean="0">
                <a:solidFill>
                  <a:srgbClr val="FFC000"/>
                </a:solidFill>
              </a:rPr>
              <a:t>información que primeramente </a:t>
            </a:r>
            <a:r>
              <a:rPr lang="es-ES" sz="3200" b="1" dirty="0">
                <a:solidFill>
                  <a:srgbClr val="FFC000"/>
                </a:solidFill>
              </a:rPr>
              <a:t>se ha obtenido</a:t>
            </a:r>
            <a:r>
              <a:rPr lang="es-ES" sz="3200" b="1" dirty="0" smtClean="0">
                <a:solidFill>
                  <a:srgbClr val="FFC000"/>
                </a:solidFill>
                <a:latin typeface="+mn-lt"/>
              </a:rPr>
              <a:t>.</a:t>
            </a:r>
            <a:endParaRPr lang="es-ES" sz="32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43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3352" y="1700808"/>
            <a:ext cx="11737304" cy="230832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3600" b="1" dirty="0" smtClean="0">
                <a:solidFill>
                  <a:srgbClr val="FFC000"/>
                </a:solidFill>
                <a:latin typeface="+mn-lt"/>
              </a:rPr>
              <a:t>Triangulación entre métodos: </a:t>
            </a:r>
            <a:r>
              <a:rPr lang="es-ES" sz="3600" dirty="0"/>
              <a:t>Consiste en </a:t>
            </a:r>
            <a:r>
              <a:rPr lang="es-ES" sz="3600" dirty="0" smtClean="0"/>
              <a:t>la combinación </a:t>
            </a:r>
            <a:r>
              <a:rPr lang="es-ES" sz="3600" dirty="0"/>
              <a:t>de métodos cualitativos </a:t>
            </a:r>
            <a:r>
              <a:rPr lang="es-ES" sz="3600" dirty="0" smtClean="0"/>
              <a:t>o cuantitativos </a:t>
            </a:r>
            <a:r>
              <a:rPr lang="es-ES" sz="3600" dirty="0"/>
              <a:t>de investigación en la </a:t>
            </a:r>
            <a:r>
              <a:rPr lang="es-ES" sz="3600" dirty="0" smtClean="0"/>
              <a:t>medición de </a:t>
            </a:r>
            <a:r>
              <a:rPr lang="es-ES" sz="3600" dirty="0"/>
              <a:t>una misma unidad de </a:t>
            </a:r>
            <a:r>
              <a:rPr lang="es-ES" sz="3600" dirty="0" smtClean="0"/>
              <a:t>análisis.</a:t>
            </a:r>
            <a:endParaRPr lang="es-ES" sz="36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8" y="14288"/>
            <a:ext cx="3960812" cy="695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567608" y="1052736"/>
            <a:ext cx="6048672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latin typeface="Century Gothic" panose="020B0502020202020204"/>
              </a:rPr>
              <a:t>TRIANGULACIÓN METODOLÓGICA</a:t>
            </a:r>
            <a:endParaRPr lang="es-ES" sz="2800" b="1" dirty="0">
              <a:solidFill>
                <a:srgbClr val="FFFF00"/>
              </a:solidFill>
              <a:latin typeface="Century Gothic" panose="020B0502020202020204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4068116" y="33937"/>
            <a:ext cx="8112125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Triangulación de datos en la investigación cualitativa.</a:t>
            </a:r>
            <a:endParaRPr lang="es-ES" sz="2600" dirty="0">
              <a:solidFill>
                <a:schemeClr val="tx2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63552" y="6104910"/>
            <a:ext cx="8317665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3200" b="1" smtClean="0">
                <a:solidFill>
                  <a:srgbClr val="C00000"/>
                </a:solidFill>
              </a:rPr>
              <a:t>Es más satisfactoria que la intramétodos.</a:t>
            </a:r>
            <a:endParaRPr lang="es-E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3352" y="4149080"/>
            <a:ext cx="11737304" cy="181588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FFC000"/>
                </a:solidFill>
              </a:rPr>
              <a:t>Dichos métodos son complementarios y combinarlos permite utilizar los puntos fuertes y paliar </a:t>
            </a:r>
            <a:r>
              <a:rPr lang="es-ES" sz="2800" b="1" dirty="0" smtClean="0">
                <a:solidFill>
                  <a:srgbClr val="FFC000"/>
                </a:solidFill>
              </a:rPr>
              <a:t>las limitaciones </a:t>
            </a:r>
            <a:r>
              <a:rPr lang="es-ES" sz="2800" b="1" dirty="0">
                <a:solidFill>
                  <a:srgbClr val="FFC000"/>
                </a:solidFill>
              </a:rPr>
              <a:t>o debilidades de cada uno de ellos, cruzar datos y observar si se llega a </a:t>
            </a:r>
            <a:r>
              <a:rPr lang="es-ES" sz="2800" b="1" dirty="0" smtClean="0">
                <a:solidFill>
                  <a:srgbClr val="FFC000"/>
                </a:solidFill>
              </a:rPr>
              <a:t>las </a:t>
            </a:r>
            <a:r>
              <a:rPr lang="es-ES" sz="2800" b="1" dirty="0">
                <a:solidFill>
                  <a:srgbClr val="FFC000"/>
                </a:solidFill>
              </a:rPr>
              <a:t>mismas </a:t>
            </a:r>
            <a:r>
              <a:rPr lang="es-ES" sz="2800" b="1" dirty="0" smtClean="0">
                <a:solidFill>
                  <a:srgbClr val="FFC000"/>
                </a:solidFill>
              </a:rPr>
              <a:t>conclusiones.</a:t>
            </a:r>
            <a:endParaRPr lang="es-E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6836" y="1762174"/>
            <a:ext cx="11737304" cy="230832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3600" b="1" dirty="0" smtClean="0">
                <a:solidFill>
                  <a:srgbClr val="FFC000"/>
                </a:solidFill>
                <a:latin typeface="+mn-lt"/>
              </a:rPr>
              <a:t>Triangulación entre métodos: </a:t>
            </a:r>
            <a:r>
              <a:rPr lang="es-ES" sz="3600" dirty="0"/>
              <a:t>se combina dos o más tipos </a:t>
            </a:r>
            <a:r>
              <a:rPr lang="es-ES" sz="3600" dirty="0" smtClean="0"/>
              <a:t>de triangulación</a:t>
            </a:r>
            <a:r>
              <a:rPr lang="es-ES" sz="3600" dirty="0"/>
              <a:t>, como puede ser, </a:t>
            </a:r>
            <a:r>
              <a:rPr lang="es-ES" sz="3600" dirty="0" smtClean="0"/>
              <a:t>la triangulación </a:t>
            </a:r>
            <a:r>
              <a:rPr lang="es-ES" sz="3600" dirty="0"/>
              <a:t>metodológica, teórica, de </a:t>
            </a:r>
            <a:r>
              <a:rPr lang="es-ES" sz="3600" dirty="0" smtClean="0"/>
              <a:t>datos y </a:t>
            </a:r>
            <a:r>
              <a:rPr lang="es-ES" sz="3600" dirty="0"/>
              <a:t>de observadores. Se basa en usar más </a:t>
            </a:r>
            <a:r>
              <a:rPr lang="es-ES" sz="3600" dirty="0" smtClean="0"/>
              <a:t>de un </a:t>
            </a:r>
            <a:r>
              <a:rPr lang="es-ES" sz="3600" dirty="0"/>
              <a:t>nivel de análisis.</a:t>
            </a:r>
            <a:endParaRPr lang="es-ES" sz="36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8" y="14288"/>
            <a:ext cx="3960812" cy="695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567608" y="1052736"/>
            <a:ext cx="6048672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latin typeface="Century Gothic" panose="020B0502020202020204"/>
              </a:rPr>
              <a:t>TRIANGULACIÓN MULTIPLE</a:t>
            </a:r>
            <a:endParaRPr lang="es-ES" sz="2800" b="1" dirty="0">
              <a:solidFill>
                <a:srgbClr val="FFFF00"/>
              </a:solidFill>
              <a:latin typeface="Century Gothic" panose="020B0502020202020204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4068116" y="33937"/>
            <a:ext cx="8112125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Triangulación de datos en la investigación cualitativa.</a:t>
            </a:r>
            <a:endParaRPr lang="es-E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063" y="168275"/>
            <a:ext cx="5832475" cy="739775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BIBLIOGRAFÍA</a:t>
            </a:r>
            <a:endParaRPr lang="es-E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0681" y="1196752"/>
            <a:ext cx="11161713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400" b="1" dirty="0" smtClean="0"/>
              <a:t>Hernández </a:t>
            </a:r>
            <a:r>
              <a:rPr lang="es-ES" sz="2400" b="1" dirty="0" err="1" smtClean="0"/>
              <a:t>Sampieri</a:t>
            </a:r>
            <a:r>
              <a:rPr lang="es-ES" sz="2400" b="1" dirty="0" smtClean="0"/>
              <a:t>, et. al. Metodología  de la investigación: Ruta cuantitativa , cualitativa y mixta. </a:t>
            </a:r>
          </a:p>
          <a:p>
            <a:pPr algn="just">
              <a:defRPr/>
            </a:pPr>
            <a:endParaRPr lang="es-ES" sz="2400" dirty="0">
              <a:solidFill>
                <a:srgbClr val="FFFF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114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063" y="168275"/>
            <a:ext cx="5832475" cy="739775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#2</a:t>
            </a:r>
            <a:endParaRPr lang="es-E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9062" y="1086521"/>
            <a:ext cx="11953601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400" b="1" dirty="0" smtClean="0">
                <a:solidFill>
                  <a:srgbClr val="FFC000"/>
                </a:solidFill>
              </a:rPr>
              <a:t>Problema :</a:t>
            </a:r>
            <a:r>
              <a:rPr lang="es-ES" sz="2400" b="1" dirty="0" smtClean="0">
                <a:solidFill>
                  <a:schemeClr val="accent1"/>
                </a:solidFill>
              </a:rPr>
              <a:t> </a:t>
            </a:r>
            <a:r>
              <a:rPr lang="es-ES" sz="2400" b="1" dirty="0" smtClean="0">
                <a:solidFill>
                  <a:prstClr val="white"/>
                </a:solidFill>
              </a:rPr>
              <a:t>Realizar  una revisión bibliográfica sobre las técnicas de muestreo y de recolección de información que se usan  en la investigación cualitativa.</a:t>
            </a:r>
          </a:p>
          <a:p>
            <a:pPr algn="just">
              <a:defRPr/>
            </a:pPr>
            <a:endParaRPr lang="es-ES" sz="2400" dirty="0">
              <a:solidFill>
                <a:srgbClr val="FFFF00"/>
              </a:solidFill>
              <a:latin typeface="Century Gothic" panose="020B0502020202020204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9062" y="2465321"/>
            <a:ext cx="11953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400" b="1" dirty="0" smtClean="0">
                <a:solidFill>
                  <a:srgbClr val="FFC000"/>
                </a:solidFill>
              </a:rPr>
              <a:t>Objetivo:</a:t>
            </a:r>
            <a:r>
              <a:rPr lang="es-ES" sz="2400" b="1" dirty="0" smtClean="0">
                <a:solidFill>
                  <a:schemeClr val="accent1"/>
                </a:solidFill>
              </a:rPr>
              <a:t> </a:t>
            </a:r>
            <a:r>
              <a:rPr lang="es-ES" sz="2400" b="1" dirty="0" smtClean="0">
                <a:solidFill>
                  <a:prstClr val="white"/>
                </a:solidFill>
              </a:rPr>
              <a:t>Exponer sobre las </a:t>
            </a:r>
            <a:r>
              <a:rPr lang="es-ES" sz="2400" b="1" dirty="0">
                <a:solidFill>
                  <a:prstClr val="white"/>
                </a:solidFill>
              </a:rPr>
              <a:t>técnicas de muestreo y de recolección de información que se usan  en la investigación cualitativa</a:t>
            </a:r>
            <a:r>
              <a:rPr lang="es-ES" sz="2400" b="1" dirty="0" smtClean="0">
                <a:solidFill>
                  <a:prstClr val="white"/>
                </a:solidFill>
              </a:rPr>
              <a:t>.</a:t>
            </a:r>
            <a:endParaRPr lang="es-E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3581400" y="3048000"/>
            <a:ext cx="2819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ES_tradnl" sz="2800">
              <a:latin typeface="Arial Unicode MS" panose="020B0604020202020204" pitchFamily="34" charset="-128"/>
            </a:endParaRPr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2335212" y="45944"/>
            <a:ext cx="7342187" cy="708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xtLst/>
        </p:spPr>
        <p:txBody>
          <a:bodyPr>
            <a:spAutoFit/>
          </a:bodyPr>
          <a:lstStyle>
            <a:lvl1pPr algn="ctr" defTabSz="457207" eaLnBrk="1" latinLnBrk="0" hangingPunct="1">
              <a:spcBef>
                <a:spcPct val="50000"/>
              </a:spcBef>
              <a:buNone/>
              <a:defRPr sz="3600" b="1" i="0">
                <a:solidFill>
                  <a:srgbClr val="FFFF00"/>
                </a:solidFill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s-ES_tradnl" sz="4000" dirty="0">
                <a:latin typeface="+mj-lt"/>
              </a:rPr>
              <a:t>Sumario</a:t>
            </a:r>
            <a:r>
              <a:rPr lang="es-ES_tradnl" sz="4000" dirty="0"/>
              <a:t>:</a:t>
            </a:r>
            <a:endParaRPr lang="es-ES" sz="4000" dirty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89681" y="753969"/>
            <a:ext cx="113061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  <a:tabLst>
                <a:tab pos="1611313" algn="l"/>
                <a:tab pos="2060575" algn="l"/>
              </a:tabLst>
              <a:defRPr/>
            </a:pPr>
            <a:r>
              <a:rPr lang="es-E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+mj-lt"/>
              </a:rPr>
              <a:t>Tema I</a:t>
            </a:r>
            <a:r>
              <a:rPr lang="es-ES" sz="3600" b="1" dirty="0" smtClean="0">
                <a:solidFill>
                  <a:srgbClr val="FFFF00"/>
                </a:solidFill>
                <a:latin typeface="+mj-lt"/>
              </a:rPr>
              <a:t>: Investigación cualitativa en enfermería.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99756" y="1929010"/>
            <a:ext cx="113061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  <a:tabLst>
                <a:tab pos="1611313" algn="l"/>
                <a:tab pos="2060575" algn="l"/>
              </a:tabLst>
              <a:defRPr/>
            </a:pPr>
            <a:r>
              <a:rPr lang="es-ES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+mj-lt"/>
              </a:rPr>
              <a:t>Sumario</a:t>
            </a:r>
            <a:r>
              <a:rPr lang="es-ES" sz="3200" b="1" dirty="0" smtClean="0">
                <a:solidFill>
                  <a:srgbClr val="FFFF00"/>
                </a:solidFill>
                <a:latin typeface="+mj-lt"/>
              </a:rPr>
              <a:t>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89681" y="3316987"/>
            <a:ext cx="11306175" cy="2308324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3200" dirty="0">
                <a:solidFill>
                  <a:prstClr val="white"/>
                </a:solidFill>
              </a:rPr>
              <a:t> Las fases y etapas de la investigación cualitativa.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3200" dirty="0">
                <a:solidFill>
                  <a:prstClr val="white"/>
                </a:solidFill>
              </a:rPr>
              <a:t>Los métodos, el muestreo, la recogida de </a:t>
            </a:r>
            <a:r>
              <a:rPr lang="es-ES" sz="3200" dirty="0" smtClean="0">
                <a:solidFill>
                  <a:prstClr val="white"/>
                </a:solidFill>
              </a:rPr>
              <a:t>datos.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3200" dirty="0">
                <a:solidFill>
                  <a:prstClr val="white"/>
                </a:solidFill>
              </a:rPr>
              <a:t> </a:t>
            </a:r>
            <a:r>
              <a:rPr lang="es-ES" sz="3200" dirty="0" smtClean="0">
                <a:solidFill>
                  <a:prstClr val="white"/>
                </a:solidFill>
              </a:rPr>
              <a:t>Triangulación </a:t>
            </a:r>
            <a:r>
              <a:rPr lang="es-ES" sz="3200" smtClean="0">
                <a:solidFill>
                  <a:prstClr val="white"/>
                </a:solidFill>
              </a:rPr>
              <a:t>de datos.</a:t>
            </a:r>
            <a:endParaRPr lang="es-ES" sz="3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063" y="168275"/>
            <a:ext cx="5832475" cy="739775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#2</a:t>
            </a:r>
            <a:endParaRPr lang="es-E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3353" y="2205611"/>
            <a:ext cx="1166529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C000"/>
                </a:solidFill>
              </a:rPr>
              <a:t>Equipo 1- Abordaran  las técnicas de muestreo:  </a:t>
            </a:r>
            <a:r>
              <a:rPr lang="es-ES" sz="2400" dirty="0" smtClean="0"/>
              <a:t>De voluntarios,  de </a:t>
            </a:r>
            <a:r>
              <a:rPr lang="es-ES" sz="2400" dirty="0"/>
              <a:t>expertos</a:t>
            </a:r>
          </a:p>
          <a:p>
            <a:r>
              <a:rPr lang="es-ES" sz="2400" dirty="0" smtClean="0"/>
              <a:t>de casos-tipo, por cuotas, diversas </a:t>
            </a:r>
            <a:r>
              <a:rPr lang="es-ES" sz="2400" dirty="0"/>
              <a:t>o de máxima </a:t>
            </a:r>
            <a:r>
              <a:rPr lang="es-ES" sz="2400" dirty="0" smtClean="0"/>
              <a:t>variación y homogéneas </a:t>
            </a:r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28650" y="4941168"/>
            <a:ext cx="11665296" cy="9787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" sz="2400" b="1" dirty="0" smtClean="0">
                <a:solidFill>
                  <a:srgbClr val="FFC000"/>
                </a:solidFill>
              </a:rPr>
              <a:t>Equipo </a:t>
            </a:r>
            <a:r>
              <a:rPr lang="es-ES" sz="2400" b="1" dirty="0">
                <a:solidFill>
                  <a:srgbClr val="FFC000"/>
                </a:solidFill>
              </a:rPr>
              <a:t>3</a:t>
            </a:r>
            <a:r>
              <a:rPr lang="es-ES" sz="2400" b="1" dirty="0" smtClean="0">
                <a:solidFill>
                  <a:srgbClr val="FFC000"/>
                </a:solidFill>
              </a:rPr>
              <a:t>-  </a:t>
            </a:r>
            <a:r>
              <a:rPr lang="es-ES" sz="2400" b="1" dirty="0">
                <a:solidFill>
                  <a:srgbClr val="FFC000"/>
                </a:solidFill>
              </a:rPr>
              <a:t>Abordaran  las técnicas de </a:t>
            </a:r>
            <a:r>
              <a:rPr lang="es-ES" sz="2400" b="1" dirty="0" smtClean="0">
                <a:solidFill>
                  <a:srgbClr val="FFC000"/>
                </a:solidFill>
              </a:rPr>
              <a:t>recolección de datos:  </a:t>
            </a:r>
            <a:r>
              <a:rPr lang="es-ES_tradnl" sz="2400" dirty="0"/>
              <a:t>Técnicas de </a:t>
            </a:r>
            <a:r>
              <a:rPr lang="es-ES_tradnl" sz="2400" dirty="0" smtClean="0"/>
              <a:t>creatividad tormenta </a:t>
            </a:r>
            <a:r>
              <a:rPr lang="es-ES_tradnl" sz="2400" dirty="0"/>
              <a:t>de Ideas o </a:t>
            </a:r>
            <a:r>
              <a:rPr lang="es-ES_tradnl" sz="2400" dirty="0" err="1"/>
              <a:t>b</a:t>
            </a:r>
            <a:r>
              <a:rPr lang="es-ES_tradnl" sz="2400" dirty="0" err="1" smtClean="0"/>
              <a:t>rainstorming</a:t>
            </a:r>
            <a:r>
              <a:rPr lang="es-ES_tradnl" sz="2400" dirty="0" smtClean="0"/>
              <a:t>, técnica </a:t>
            </a:r>
            <a:r>
              <a:rPr lang="es-ES_tradnl" sz="2400" dirty="0"/>
              <a:t>del </a:t>
            </a:r>
            <a:r>
              <a:rPr lang="es-ES_tradnl" sz="2400" dirty="0" smtClean="0"/>
              <a:t>grupo nominal, técnica </a:t>
            </a:r>
            <a:r>
              <a:rPr lang="es-ES_tradnl" sz="2400" dirty="0"/>
              <a:t>del </a:t>
            </a:r>
            <a:r>
              <a:rPr lang="es-ES_tradnl" sz="2400" dirty="0" smtClean="0"/>
              <a:t>grupo </a:t>
            </a:r>
            <a:r>
              <a:rPr lang="es-ES_tradnl" sz="2400" dirty="0"/>
              <a:t>de </a:t>
            </a:r>
            <a:r>
              <a:rPr lang="es-ES_tradnl" sz="2400" dirty="0" smtClean="0"/>
              <a:t>enfoque, técnica </a:t>
            </a:r>
            <a:r>
              <a:rPr lang="es-ES_tradnl" sz="2400" dirty="0"/>
              <a:t>Delphi</a:t>
            </a:r>
            <a:r>
              <a:rPr lang="es-ES_tradnl" sz="2400" dirty="0" smtClean="0"/>
              <a:t>.</a:t>
            </a:r>
            <a:endParaRPr lang="es-ES_tradnl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28650" y="3414812"/>
            <a:ext cx="1166529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FFC000"/>
                </a:solidFill>
              </a:rPr>
              <a:t>Equipo </a:t>
            </a:r>
            <a:r>
              <a:rPr lang="es-ES" sz="2400" b="1" dirty="0">
                <a:solidFill>
                  <a:srgbClr val="FFC000"/>
                </a:solidFill>
              </a:rPr>
              <a:t>2</a:t>
            </a:r>
            <a:r>
              <a:rPr lang="es-ES" sz="2400" b="1" dirty="0" smtClean="0">
                <a:solidFill>
                  <a:srgbClr val="FFC000"/>
                </a:solidFill>
              </a:rPr>
              <a:t>- </a:t>
            </a:r>
            <a:r>
              <a:rPr lang="es-ES" sz="2400" b="1" dirty="0">
                <a:solidFill>
                  <a:srgbClr val="FFC000"/>
                </a:solidFill>
              </a:rPr>
              <a:t>Abordaran  las técnicas de muestreo: </a:t>
            </a:r>
            <a:r>
              <a:rPr lang="es-ES" sz="2400" dirty="0" smtClean="0"/>
              <a:t>En </a:t>
            </a:r>
            <a:r>
              <a:rPr lang="es-ES" sz="2400" dirty="0"/>
              <a:t>cadena o por </a:t>
            </a:r>
            <a:r>
              <a:rPr lang="es-ES" sz="2400" dirty="0" smtClean="0"/>
              <a:t>redes, e </a:t>
            </a:r>
            <a:r>
              <a:rPr lang="es-ES" sz="2400" dirty="0"/>
              <a:t>casos </a:t>
            </a:r>
            <a:r>
              <a:rPr lang="es-ES" sz="2400" dirty="0" smtClean="0"/>
              <a:t>extremos, por oportunidad, teóricas </a:t>
            </a:r>
            <a:r>
              <a:rPr lang="es-ES" sz="2400" dirty="0"/>
              <a:t>o </a:t>
            </a:r>
            <a:r>
              <a:rPr lang="es-ES" sz="2400" dirty="0" smtClean="0"/>
              <a:t>conceptuales, confirmativas, de casos importantes y por conveniencia. </a:t>
            </a:r>
            <a:endParaRPr lang="es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63353" y="1321179"/>
            <a:ext cx="9721079" cy="461665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solidFill>
                  <a:srgbClr val="FFC000"/>
                </a:solidFill>
              </a:rPr>
              <a:t>TEMAS PROPUESTOS PARA LA REALIZACIÓN DEL SEMINARIO</a:t>
            </a:r>
            <a:endParaRPr lang="es-ES" sz="2400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28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063" y="168275"/>
            <a:ext cx="5832475" cy="739775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#1</a:t>
            </a:r>
            <a:endParaRPr lang="es-E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9062" y="1086521"/>
            <a:ext cx="1195360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400" b="1" dirty="0" smtClean="0">
                <a:solidFill>
                  <a:srgbClr val="FFC000"/>
                </a:solidFill>
              </a:rPr>
              <a:t>Problema 1:</a:t>
            </a:r>
            <a:r>
              <a:rPr lang="es-ES" sz="2400" b="1" dirty="0" smtClean="0">
                <a:solidFill>
                  <a:schemeClr val="accent1"/>
                </a:solidFill>
              </a:rPr>
              <a:t> </a:t>
            </a:r>
            <a:r>
              <a:rPr lang="es-ES" sz="2400" b="1" dirty="0" smtClean="0">
                <a:solidFill>
                  <a:prstClr val="white"/>
                </a:solidFill>
              </a:rPr>
              <a:t>Indagar  sobre tipos fundamentales de muestreo  utilizados en la investigación cualitativa en enfermería.</a:t>
            </a:r>
            <a:endParaRPr lang="es-ES" sz="2400" dirty="0">
              <a:solidFill>
                <a:srgbClr val="FFFF00"/>
              </a:solidFill>
              <a:latin typeface="Century Gothic" panose="020B0502020202020204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2809" y="3462385"/>
            <a:ext cx="119536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400" b="1" dirty="0" smtClean="0">
                <a:solidFill>
                  <a:srgbClr val="FFC000"/>
                </a:solidFill>
              </a:rPr>
              <a:t>Objetivo1:</a:t>
            </a:r>
            <a:r>
              <a:rPr lang="es-ES" sz="2400" b="1" dirty="0" smtClean="0">
                <a:solidFill>
                  <a:schemeClr val="accent1"/>
                </a:solidFill>
              </a:rPr>
              <a:t> </a:t>
            </a:r>
            <a:r>
              <a:rPr lang="es-ES" sz="2400" b="1" dirty="0" smtClean="0">
                <a:solidFill>
                  <a:prstClr val="white"/>
                </a:solidFill>
              </a:rPr>
              <a:t>Exponer los </a:t>
            </a:r>
            <a:r>
              <a:rPr lang="es-ES" sz="2400" b="1" dirty="0">
                <a:solidFill>
                  <a:prstClr val="white"/>
                </a:solidFill>
              </a:rPr>
              <a:t>tipos fundamentales de métodos de muestreo  utilizados en la investigación cualitativa en </a:t>
            </a:r>
            <a:r>
              <a:rPr lang="es-ES" sz="2400" b="1" dirty="0" smtClean="0">
                <a:solidFill>
                  <a:prstClr val="white"/>
                </a:solidFill>
              </a:rPr>
              <a:t>enfermería, , teniendo </a:t>
            </a:r>
            <a:r>
              <a:rPr lang="es-ES" sz="2400" b="1" dirty="0">
                <a:solidFill>
                  <a:prstClr val="white"/>
                </a:solidFill>
              </a:rPr>
              <a:t>en cuanta las particularidades de cada uno para su </a:t>
            </a:r>
            <a:r>
              <a:rPr lang="es-ES" sz="2400" b="1" dirty="0" smtClean="0">
                <a:solidFill>
                  <a:prstClr val="white"/>
                </a:solidFill>
              </a:rPr>
              <a:t>uso.</a:t>
            </a:r>
            <a:endParaRPr lang="es-ES" sz="2400" dirty="0">
              <a:solidFill>
                <a:srgbClr val="FFFF00"/>
              </a:solidFill>
              <a:latin typeface="Century Gothic" panose="020B0502020202020204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8700" y="2314883"/>
            <a:ext cx="1193396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400" b="1" dirty="0" smtClean="0">
                <a:solidFill>
                  <a:srgbClr val="FFC000"/>
                </a:solidFill>
              </a:rPr>
              <a:t>Problema 2:</a:t>
            </a:r>
            <a:r>
              <a:rPr lang="es-ES" sz="2400" b="1" dirty="0" smtClean="0">
                <a:solidFill>
                  <a:schemeClr val="accent1"/>
                </a:solidFill>
              </a:rPr>
              <a:t> </a:t>
            </a:r>
            <a:r>
              <a:rPr lang="es-ES" sz="2400" b="1" dirty="0" smtClean="0">
                <a:solidFill>
                  <a:prstClr val="white"/>
                </a:solidFill>
              </a:rPr>
              <a:t>Indagar  sobre técnicas de recolección de datos más utilizadas en la investigación cualitativa en enfermería.</a:t>
            </a:r>
            <a:endParaRPr lang="es-ES" sz="2400" dirty="0">
              <a:solidFill>
                <a:srgbClr val="FFFF00"/>
              </a:solidFill>
              <a:latin typeface="Century Gothic" panose="020B0502020202020204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9062" y="4966401"/>
            <a:ext cx="119536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400" b="1" dirty="0" smtClean="0">
                <a:solidFill>
                  <a:srgbClr val="FFC000"/>
                </a:solidFill>
              </a:rPr>
              <a:t>Objetivo1:</a:t>
            </a:r>
            <a:r>
              <a:rPr lang="es-ES" sz="2400" b="1" dirty="0" smtClean="0">
                <a:solidFill>
                  <a:schemeClr val="accent1"/>
                </a:solidFill>
              </a:rPr>
              <a:t> </a:t>
            </a:r>
            <a:r>
              <a:rPr lang="es-ES" sz="2400" b="1" dirty="0" smtClean="0">
                <a:solidFill>
                  <a:prstClr val="white"/>
                </a:solidFill>
              </a:rPr>
              <a:t>Exponer sobre las técnicas de recolección de datos  más utilizadas en la </a:t>
            </a:r>
            <a:r>
              <a:rPr lang="es-ES" sz="2400" b="1" dirty="0">
                <a:solidFill>
                  <a:prstClr val="white"/>
                </a:solidFill>
              </a:rPr>
              <a:t>investigación cualitativa en </a:t>
            </a:r>
            <a:r>
              <a:rPr lang="es-ES" sz="2400" b="1" dirty="0" smtClean="0">
                <a:solidFill>
                  <a:prstClr val="white"/>
                </a:solidFill>
              </a:rPr>
              <a:t>enfermería, teniendo </a:t>
            </a:r>
            <a:r>
              <a:rPr lang="es-ES" sz="2400" b="1" dirty="0">
                <a:solidFill>
                  <a:prstClr val="white"/>
                </a:solidFill>
              </a:rPr>
              <a:t>en cuanta las particularidades de cada uno para su </a:t>
            </a:r>
            <a:r>
              <a:rPr lang="es-ES" sz="2400" b="1" dirty="0" smtClean="0">
                <a:solidFill>
                  <a:prstClr val="white"/>
                </a:solidFill>
              </a:rPr>
              <a:t>uso.</a:t>
            </a:r>
            <a:endParaRPr lang="es-ES" sz="2400" dirty="0">
              <a:solidFill>
                <a:srgbClr val="FFFF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414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65089" y="872673"/>
            <a:ext cx="2358503" cy="64623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_tradnl" sz="3200" b="1" dirty="0" err="1" smtClean="0">
                <a:solidFill>
                  <a:schemeClr val="tx1"/>
                </a:solidFill>
              </a:rPr>
              <a:t>Proposito</a:t>
            </a:r>
            <a:endParaRPr lang="es-ES_tradnl" sz="3200" b="1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95" y="1619788"/>
            <a:ext cx="11521280" cy="5121579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/>
              <a:t>1) </a:t>
            </a:r>
            <a:r>
              <a:rPr lang="es-ES" sz="2400" dirty="0" smtClean="0"/>
              <a:t>Explorar </a:t>
            </a:r>
            <a:r>
              <a:rPr lang="es-ES" sz="2400" dirty="0"/>
              <a:t>los </a:t>
            </a:r>
            <a:r>
              <a:rPr lang="es-ES" sz="2400" dirty="0" smtClean="0"/>
              <a:t>datos.</a:t>
            </a:r>
          </a:p>
          <a:p>
            <a:pPr marL="0" indent="0" algn="just">
              <a:buNone/>
            </a:pPr>
            <a:r>
              <a:rPr lang="es-ES" sz="2400" dirty="0" smtClean="0"/>
              <a:t>2</a:t>
            </a:r>
            <a:r>
              <a:rPr lang="es-ES" sz="2400" dirty="0"/>
              <a:t>) </a:t>
            </a:r>
            <a:r>
              <a:rPr lang="es-ES" sz="2400" dirty="0" smtClean="0"/>
              <a:t>Imponerles una estructura (organizándolos </a:t>
            </a:r>
            <a:r>
              <a:rPr lang="es-ES" sz="2400" dirty="0"/>
              <a:t>en unidades y </a:t>
            </a:r>
            <a:r>
              <a:rPr lang="es-ES" sz="2400" dirty="0" smtClean="0"/>
              <a:t>categorías).</a:t>
            </a:r>
          </a:p>
          <a:p>
            <a:pPr marL="0" indent="0" algn="just">
              <a:buNone/>
            </a:pPr>
            <a:r>
              <a:rPr lang="es-ES" sz="2400" dirty="0" smtClean="0"/>
              <a:t>3</a:t>
            </a:r>
            <a:r>
              <a:rPr lang="es-ES" sz="2400" dirty="0"/>
              <a:t>) </a:t>
            </a:r>
            <a:r>
              <a:rPr lang="es-ES" sz="2400" dirty="0" smtClean="0"/>
              <a:t>Describir </a:t>
            </a:r>
            <a:r>
              <a:rPr lang="es-ES" sz="2400" dirty="0"/>
              <a:t>las experiencias de los </a:t>
            </a:r>
            <a:r>
              <a:rPr lang="es-ES" sz="2400" dirty="0" smtClean="0"/>
              <a:t>participantes según </a:t>
            </a:r>
            <a:r>
              <a:rPr lang="es-ES" sz="2400" dirty="0"/>
              <a:t>su </a:t>
            </a:r>
            <a:r>
              <a:rPr lang="es-ES" sz="2400" dirty="0" smtClean="0"/>
              <a:t>óptica,  lenguaje </a:t>
            </a:r>
            <a:r>
              <a:rPr lang="es-ES" sz="2400" dirty="0"/>
              <a:t>y </a:t>
            </a:r>
            <a:r>
              <a:rPr lang="es-ES" sz="2400" dirty="0" smtClean="0"/>
              <a:t>expresiones. </a:t>
            </a:r>
          </a:p>
          <a:p>
            <a:pPr marL="0" indent="0" algn="just">
              <a:buNone/>
            </a:pPr>
            <a:r>
              <a:rPr lang="es-ES" sz="2400" dirty="0" smtClean="0"/>
              <a:t>4) Descubrir los conceptos, categorías, temas y patrones presentes en los datos, así como sus vínculos, a fin de otorgarles sentido, interpretarlos y explicarlos en función del planteamiento del problema.</a:t>
            </a:r>
          </a:p>
          <a:p>
            <a:pPr marL="0" indent="0" algn="just">
              <a:buNone/>
            </a:pPr>
            <a:r>
              <a:rPr lang="es-ES" sz="2400" dirty="0" smtClean="0"/>
              <a:t>5</a:t>
            </a:r>
            <a:r>
              <a:rPr lang="es-ES" sz="2400" dirty="0"/>
              <a:t>) </a:t>
            </a:r>
            <a:r>
              <a:rPr lang="es-ES" sz="2400" dirty="0" smtClean="0"/>
              <a:t>Comprender </a:t>
            </a:r>
            <a:r>
              <a:rPr lang="es-ES" sz="2400" dirty="0"/>
              <a:t>en profundidad el </a:t>
            </a:r>
            <a:r>
              <a:rPr lang="es-ES" sz="2400" dirty="0" smtClean="0"/>
              <a:t>contexto que </a:t>
            </a:r>
            <a:r>
              <a:rPr lang="es-ES" sz="2400" dirty="0"/>
              <a:t>rodea a los </a:t>
            </a:r>
            <a:r>
              <a:rPr lang="es-ES" sz="2400" dirty="0" smtClean="0"/>
              <a:t>datos.</a:t>
            </a:r>
          </a:p>
          <a:p>
            <a:pPr marL="0" indent="0" algn="just">
              <a:buNone/>
            </a:pPr>
            <a:r>
              <a:rPr lang="es-ES" sz="2400" dirty="0" smtClean="0"/>
              <a:t>6</a:t>
            </a:r>
            <a:r>
              <a:rPr lang="es-ES" sz="2400" dirty="0"/>
              <a:t>) </a:t>
            </a:r>
            <a:r>
              <a:rPr lang="es-ES" sz="2400" dirty="0" smtClean="0"/>
              <a:t>Reconstruir </a:t>
            </a:r>
            <a:r>
              <a:rPr lang="es-ES" sz="2400" dirty="0"/>
              <a:t>hechos e </a:t>
            </a:r>
            <a:r>
              <a:rPr lang="es-ES" sz="2400" dirty="0" smtClean="0"/>
              <a:t>historias;.</a:t>
            </a:r>
          </a:p>
          <a:p>
            <a:pPr marL="0" indent="0">
              <a:buNone/>
            </a:pPr>
            <a:r>
              <a:rPr lang="es-ES" sz="2400" dirty="0" smtClean="0"/>
              <a:t>7) Vincular los resultados con el conocimiento disponible. </a:t>
            </a:r>
          </a:p>
          <a:p>
            <a:pPr marL="0" indent="0">
              <a:buNone/>
            </a:pPr>
            <a:r>
              <a:rPr lang="es-ES" sz="2400" dirty="0" smtClean="0"/>
              <a:t> 8) Generar una teoría fundamentada en los datos.</a:t>
            </a:r>
            <a:endParaRPr lang="es-ES_tradnl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5088" y="40218"/>
            <a:ext cx="3960812" cy="719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079875" y="88901"/>
            <a:ext cx="7937500" cy="819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Análisis de datos </a:t>
            </a:r>
            <a:r>
              <a:rPr lang="es-CO" sz="2600" b="1" dirty="0" err="1" smtClean="0">
                <a:solidFill>
                  <a:schemeClr val="tx2"/>
                </a:solidFill>
              </a:rPr>
              <a:t>culitativo</a:t>
            </a:r>
            <a:endParaRPr lang="es-E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288" y="14288"/>
            <a:ext cx="3960812" cy="695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16396" name="Título 1"/>
          <p:cNvSpPr txBox="1">
            <a:spLocks/>
          </p:cNvSpPr>
          <p:nvPr/>
        </p:nvSpPr>
        <p:spPr bwMode="auto">
          <a:xfrm>
            <a:off x="4079875" y="88900"/>
            <a:ext cx="7937500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Fases o etapas de la investigación </a:t>
            </a:r>
            <a:r>
              <a:rPr lang="es-CO" sz="2600" b="1" dirty="0" err="1" smtClean="0">
                <a:solidFill>
                  <a:schemeClr val="tx2"/>
                </a:solidFill>
              </a:rPr>
              <a:t>cualittiva</a:t>
            </a:r>
            <a:endParaRPr lang="es-ES" sz="2600" dirty="0">
              <a:solidFill>
                <a:schemeClr val="tx2"/>
              </a:solidFill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80728"/>
            <a:ext cx="12017375" cy="58772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288" y="14288"/>
            <a:ext cx="3960812" cy="695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27795" y="1046043"/>
            <a:ext cx="1015312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FFFF00"/>
                </a:solidFill>
                <a:latin typeface="Century Gothic" panose="020B0502020202020204"/>
              </a:rPr>
              <a:t>PLANTEAMENTO DEL PROBLEMA EN LA INVESTIGACIÓN CUALITATIVA</a:t>
            </a:r>
            <a:endParaRPr lang="es-ES" sz="24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6389" name="CuadroTexto 9"/>
          <p:cNvSpPr txBox="1">
            <a:spLocks noChangeArrowheads="1"/>
          </p:cNvSpPr>
          <p:nvPr/>
        </p:nvSpPr>
        <p:spPr bwMode="auto">
          <a:xfrm>
            <a:off x="198632" y="2060848"/>
            <a:ext cx="11826031" cy="389048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0850" indent="-450850" algn="just">
              <a:lnSpc>
                <a:spcPct val="150000"/>
              </a:lnSpc>
              <a:buAutoNum type="arabicParenBoth"/>
              <a:tabLst>
                <a:tab pos="717550" algn="l"/>
                <a:tab pos="801688" algn="l"/>
              </a:tabLst>
            </a:pPr>
            <a:r>
              <a:rPr lang="es-ES" sz="2800" dirty="0" smtClean="0"/>
              <a:t> El </a:t>
            </a:r>
            <a:r>
              <a:rPr lang="es-ES" sz="2800" dirty="0"/>
              <a:t>propósito u objetivo</a:t>
            </a:r>
            <a:r>
              <a:rPr lang="es-ES" sz="2800" dirty="0" smtClean="0"/>
              <a:t>. </a:t>
            </a:r>
          </a:p>
          <a:p>
            <a:pPr marL="450850" indent="-450850" algn="just">
              <a:lnSpc>
                <a:spcPct val="150000"/>
              </a:lnSpc>
              <a:buAutoNum type="arabicParenBoth"/>
              <a:tabLst>
                <a:tab pos="717550" algn="l"/>
                <a:tab pos="801688" algn="l"/>
              </a:tabLst>
            </a:pPr>
            <a:r>
              <a:rPr lang="es-ES" sz="2800" dirty="0"/>
              <a:t> </a:t>
            </a:r>
            <a:r>
              <a:rPr lang="es-ES" sz="2800" dirty="0" smtClean="0"/>
              <a:t>Las </a:t>
            </a:r>
            <a:r>
              <a:rPr lang="es-ES" sz="2800" dirty="0"/>
              <a:t>preguntas de investigación</a:t>
            </a:r>
            <a:r>
              <a:rPr lang="es-ES" sz="2800" dirty="0" smtClean="0"/>
              <a:t>.</a:t>
            </a:r>
          </a:p>
          <a:p>
            <a:pPr marL="450850" indent="-450850" algn="just">
              <a:lnSpc>
                <a:spcPct val="150000"/>
              </a:lnSpc>
              <a:buAutoNum type="arabicParenBoth"/>
              <a:tabLst>
                <a:tab pos="717550" algn="l"/>
                <a:tab pos="801688" algn="l"/>
              </a:tabLst>
            </a:pPr>
            <a:r>
              <a:rPr lang="es-ES" sz="2800" dirty="0" smtClean="0"/>
              <a:t> La </a:t>
            </a:r>
            <a:r>
              <a:rPr lang="es-ES" sz="2800" dirty="0"/>
              <a:t>justificación y la viabilidad</a:t>
            </a:r>
            <a:r>
              <a:rPr lang="es-ES" sz="2800" dirty="0" smtClean="0"/>
              <a:t>. </a:t>
            </a:r>
          </a:p>
          <a:p>
            <a:pPr marL="450850" indent="-450850" algn="just">
              <a:lnSpc>
                <a:spcPct val="150000"/>
              </a:lnSpc>
              <a:buAutoNum type="arabicParenBoth"/>
              <a:tabLst>
                <a:tab pos="717550" algn="l"/>
                <a:tab pos="801688" algn="l"/>
              </a:tabLst>
            </a:pPr>
            <a:r>
              <a:rPr lang="es-ES" sz="2800" dirty="0" smtClean="0"/>
              <a:t> Una </a:t>
            </a:r>
            <a:r>
              <a:rPr lang="es-ES" sz="2800" dirty="0"/>
              <a:t>exploración de las deficiencias en el conocimiento del problema</a:t>
            </a:r>
            <a:r>
              <a:rPr lang="es-ES" sz="2800" dirty="0" smtClean="0"/>
              <a:t>. </a:t>
            </a:r>
          </a:p>
          <a:p>
            <a:pPr marL="450850" indent="-450850" algn="just">
              <a:lnSpc>
                <a:spcPct val="150000"/>
              </a:lnSpc>
              <a:buAutoNum type="arabicParenBoth"/>
              <a:tabLst>
                <a:tab pos="717550" algn="l"/>
                <a:tab pos="801688" algn="l"/>
              </a:tabLst>
            </a:pPr>
            <a:r>
              <a:rPr lang="es-ES" sz="2800" dirty="0"/>
              <a:t> </a:t>
            </a:r>
            <a:r>
              <a:rPr lang="es-ES" sz="2800" dirty="0" smtClean="0"/>
              <a:t>La </a:t>
            </a:r>
            <a:r>
              <a:rPr lang="es-ES" sz="2800" dirty="0"/>
              <a:t>definición inicial del ambiente o contexto donde se realizará la investigación.</a:t>
            </a:r>
            <a:endParaRPr lang="es-ES" sz="2800" dirty="0">
              <a:solidFill>
                <a:prstClr val="white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4079875" y="88900"/>
            <a:ext cx="7937500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Métodos de investigación cualitativa. Análisis de contenido. </a:t>
            </a:r>
            <a:endParaRPr lang="es-E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9000" y="3092767"/>
            <a:ext cx="11904525" cy="120032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717550" algn="l"/>
                <a:tab pos="801688" algn="l"/>
              </a:tabLst>
            </a:pPr>
            <a:r>
              <a:rPr lang="es-ES" sz="2400" dirty="0"/>
              <a:t>La </a:t>
            </a:r>
            <a:r>
              <a:rPr lang="es-ES" sz="2400" dirty="0" smtClean="0"/>
              <a:t>justificación. </a:t>
            </a:r>
            <a:r>
              <a:rPr lang="es-ES" sz="2400" dirty="0"/>
              <a:t>E</a:t>
            </a:r>
            <a:r>
              <a:rPr lang="es-ES" sz="2400" dirty="0" smtClean="0"/>
              <a:t>s </a:t>
            </a:r>
            <a:r>
              <a:rPr lang="es-ES" sz="2400" dirty="0"/>
              <a:t>importante, en especial cuando el estudio necesita la aprobación de </a:t>
            </a:r>
            <a:r>
              <a:rPr lang="es-ES" sz="2400" dirty="0" smtClean="0"/>
              <a:t>otras personas</a:t>
            </a:r>
            <a:r>
              <a:rPr lang="es-ES" sz="2400" dirty="0"/>
              <a:t>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4288" y="14288"/>
            <a:ext cx="3960812" cy="695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079875" y="88900"/>
            <a:ext cx="7937500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Métodos de investigación cualitativa. Análisis de contenido. </a:t>
            </a:r>
            <a:endParaRPr lang="es-ES" sz="2600" dirty="0">
              <a:solidFill>
                <a:schemeClr val="tx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9000" y="1046043"/>
            <a:ext cx="1108192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FFFF00"/>
                </a:solidFill>
                <a:latin typeface="Century Gothic" panose="020B0502020202020204"/>
              </a:rPr>
              <a:t>EL PLANTEAMENTO DEL PROBLEMA EN LA IC CONLLEVA</a:t>
            </a:r>
            <a:endParaRPr lang="es-ES" sz="24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9000" y="4388911"/>
            <a:ext cx="11893220" cy="120032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717550" algn="l"/>
                <a:tab pos="801688" algn="l"/>
              </a:tabLst>
            </a:pPr>
            <a:r>
              <a:rPr lang="es-ES" sz="2400" dirty="0"/>
              <a:t>La viabilidad es un elemento que también se valora y se pondera según el tiempo, los </a:t>
            </a:r>
            <a:r>
              <a:rPr lang="es-ES" sz="2400" dirty="0" smtClean="0"/>
              <a:t>recursos y </a:t>
            </a:r>
            <a:r>
              <a:rPr lang="es-ES" sz="2400" dirty="0"/>
              <a:t>las capacidades.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768" y="2419102"/>
            <a:ext cx="11610006" cy="5778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717550" algn="l"/>
                <a:tab pos="801688" algn="l"/>
              </a:tabLst>
            </a:pPr>
            <a:r>
              <a:rPr lang="es-ES" sz="2400" dirty="0" smtClean="0"/>
              <a:t>Definir </a:t>
            </a:r>
            <a:r>
              <a:rPr lang="es-ES" sz="2400" dirty="0"/>
              <a:t>conceptos o cuestiones potenciales a </a:t>
            </a:r>
            <a:r>
              <a:rPr lang="es-ES" sz="2400" dirty="0" smtClean="0"/>
              <a:t>considerar.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0635" y="5662989"/>
            <a:ext cx="11884549" cy="64633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717550" algn="l"/>
                <a:tab pos="801688" algn="l"/>
              </a:tabLst>
            </a:pPr>
            <a:r>
              <a:rPr lang="es-ES" sz="2400" dirty="0" smtClean="0"/>
              <a:t>Contribuciones que hará </a:t>
            </a:r>
            <a:r>
              <a:rPr lang="es-ES" sz="2400" dirty="0"/>
              <a:t>la investigación al conocimiento actual.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15768" y="1628800"/>
            <a:ext cx="10467716" cy="64633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717550" algn="l"/>
                <a:tab pos="801688" algn="l"/>
              </a:tabLst>
            </a:pPr>
            <a:r>
              <a:rPr lang="es-ES" sz="2400" dirty="0"/>
              <a:t>Mencionar los casos de estudio (unidades de muestreo o análisis).</a:t>
            </a:r>
          </a:p>
        </p:txBody>
      </p:sp>
    </p:spTree>
    <p:extLst>
      <p:ext uri="{BB962C8B-B14F-4D97-AF65-F5344CB8AC3E}">
        <p14:creationId xmlns:p14="http://schemas.microsoft.com/office/powerpoint/2010/main" val="20125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288" y="14288"/>
            <a:ext cx="3960812" cy="695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079875" y="88900"/>
            <a:ext cx="7937500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Fases o etapas de la investigación </a:t>
            </a:r>
            <a:r>
              <a:rPr lang="es-CO" sz="2600" b="1" dirty="0" err="1" smtClean="0">
                <a:solidFill>
                  <a:schemeClr val="tx2"/>
                </a:solidFill>
              </a:rPr>
              <a:t>cualittiva</a:t>
            </a:r>
            <a:endParaRPr lang="es-ES" sz="2600" dirty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875" t="1380" r="1875" b="3522"/>
          <a:stretch/>
        </p:blipFill>
        <p:spPr>
          <a:xfrm>
            <a:off x="14288" y="1556791"/>
            <a:ext cx="12003087" cy="528479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19336" y="1003969"/>
            <a:ext cx="1189803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FFFF00"/>
                </a:solidFill>
                <a:latin typeface="Century Gothic" panose="020B0502020202020204"/>
              </a:rPr>
              <a:t>EJEMPLO DE GUIÓN PARA LA </a:t>
            </a:r>
            <a:r>
              <a:rPr lang="es-ES" sz="2400" b="1" dirty="0" smtClean="0">
                <a:solidFill>
                  <a:srgbClr val="FFFF00"/>
                </a:solidFill>
                <a:latin typeface="Century Gothic" panose="020B0502020202020204"/>
              </a:rPr>
              <a:t>INTRODUCCIÓN DEL </a:t>
            </a:r>
            <a:r>
              <a:rPr lang="es-ES" sz="2400" b="1" dirty="0">
                <a:solidFill>
                  <a:srgbClr val="FFFF00"/>
                </a:solidFill>
                <a:latin typeface="Century Gothic" panose="020B0502020202020204"/>
              </a:rPr>
              <a:t>PLANTEAMIENTO CUALITATIVO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96000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Sampieri</a:t>
            </a:r>
            <a:r>
              <a:rPr lang="es-ES" dirty="0" smtClean="0">
                <a:solidFill>
                  <a:schemeClr val="bg1"/>
                </a:solidFill>
              </a:rPr>
              <a:t>, 2018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1344" y="1725915"/>
            <a:ext cx="11737304" cy="4524315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prstClr val="white"/>
                </a:solidFill>
                <a:latin typeface="+mn-lt"/>
              </a:rPr>
              <a:t>¿</a:t>
            </a:r>
            <a:r>
              <a:rPr lang="es-ES" sz="2400" b="1" dirty="0" smtClean="0">
                <a:solidFill>
                  <a:prstClr val="white"/>
                </a:solidFill>
                <a:latin typeface="+mn-lt"/>
              </a:rPr>
              <a:t>De </a:t>
            </a:r>
            <a:r>
              <a:rPr lang="es-ES" sz="2400" b="1" dirty="0">
                <a:solidFill>
                  <a:prstClr val="white"/>
                </a:solidFill>
                <a:latin typeface="+mn-lt"/>
              </a:rPr>
              <a:t>qué manera (cómo, en qué forma) puede(n) caracterizarse (entenderse, comprenderse, describirse,</a:t>
            </a:r>
          </a:p>
          <a:p>
            <a:r>
              <a:rPr lang="es-ES" sz="2400" b="1" dirty="0">
                <a:solidFill>
                  <a:prstClr val="white"/>
                </a:solidFill>
                <a:latin typeface="+mn-lt"/>
              </a:rPr>
              <a:t>explorarse, explicarse) la (el, las, los) ________ (fenómeno, evento o problema central) </a:t>
            </a:r>
            <a:r>
              <a:rPr lang="es-ES" sz="2400" b="1" dirty="0" smtClean="0">
                <a:solidFill>
                  <a:prstClr val="white"/>
                </a:solidFill>
                <a:latin typeface="+mn-lt"/>
              </a:rPr>
              <a:t>para ______ </a:t>
            </a:r>
            <a:r>
              <a:rPr lang="es-ES" sz="2400" b="1" dirty="0">
                <a:solidFill>
                  <a:prstClr val="white"/>
                </a:solidFill>
                <a:latin typeface="+mn-lt"/>
              </a:rPr>
              <a:t>(casos, participantes, unidades de muestreo o análisis) en _______ (contexto, ambiente, </a:t>
            </a:r>
            <a:r>
              <a:rPr lang="es-ES" sz="2400" b="1" dirty="0" smtClean="0">
                <a:solidFill>
                  <a:prstClr val="white"/>
                </a:solidFill>
                <a:latin typeface="+mn-lt"/>
              </a:rPr>
              <a:t>lugar y </a:t>
            </a:r>
            <a:r>
              <a:rPr lang="es-ES" sz="2400" b="1" dirty="0">
                <a:solidFill>
                  <a:prstClr val="white"/>
                </a:solidFill>
                <a:latin typeface="+mn-lt"/>
              </a:rPr>
              <a:t>tiempo)?</a:t>
            </a:r>
          </a:p>
          <a:p>
            <a:endParaRPr lang="es-ES" sz="2400" b="1" dirty="0" smtClean="0">
              <a:solidFill>
                <a:prstClr val="white"/>
              </a:solidFill>
              <a:latin typeface="+mn-lt"/>
            </a:endParaRPr>
          </a:p>
          <a:p>
            <a:endParaRPr lang="es-ES" sz="2400" b="1" dirty="0">
              <a:solidFill>
                <a:prstClr val="white"/>
              </a:solidFill>
              <a:latin typeface="+mn-lt"/>
            </a:endParaRPr>
          </a:p>
          <a:p>
            <a:endParaRPr lang="es-ES" sz="2400" b="1" dirty="0">
              <a:solidFill>
                <a:prstClr val="white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dirty="0" smtClean="0">
                <a:solidFill>
                  <a:prstClr val="white"/>
                </a:solidFill>
                <a:latin typeface="+mn-lt"/>
              </a:rPr>
              <a:t>¿Cómo </a:t>
            </a:r>
            <a:r>
              <a:rPr lang="es-ES" sz="2400" b="1" dirty="0">
                <a:solidFill>
                  <a:prstClr val="white"/>
                </a:solidFill>
                <a:latin typeface="+mn-lt"/>
              </a:rPr>
              <a:t>se vincula (relaciona, asocia, etc.) ________ (concepto) con _______ (concepto) y _________</a:t>
            </a:r>
          </a:p>
          <a:p>
            <a:r>
              <a:rPr lang="es-ES" sz="2400" b="1" dirty="0">
                <a:solidFill>
                  <a:prstClr val="white"/>
                </a:solidFill>
                <a:latin typeface="+mn-lt"/>
              </a:rPr>
              <a:t>(concepto o conceptos) en ______ (casos o unidades de muestreo) de ________ (contexto)?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8" y="14288"/>
            <a:ext cx="3960812" cy="695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079875" y="88900"/>
            <a:ext cx="7937500" cy="823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O" sz="2600" b="1" dirty="0" smtClean="0">
                <a:solidFill>
                  <a:schemeClr val="tx2"/>
                </a:solidFill>
              </a:rPr>
              <a:t>Fases o etapas de la investigación </a:t>
            </a:r>
            <a:r>
              <a:rPr lang="es-CO" sz="2600" b="1" dirty="0" err="1" smtClean="0">
                <a:solidFill>
                  <a:schemeClr val="tx2"/>
                </a:solidFill>
              </a:rPr>
              <a:t>cualittiva</a:t>
            </a:r>
            <a:endParaRPr lang="es-ES" sz="2600" dirty="0">
              <a:solidFill>
                <a:schemeClr val="tx2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23592" y="1061050"/>
            <a:ext cx="604867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FFFF00"/>
                </a:solidFill>
                <a:latin typeface="Century Gothic" panose="020B0502020202020204"/>
              </a:rPr>
              <a:t>EJEMPLO DE </a:t>
            </a:r>
            <a:r>
              <a:rPr lang="es-ES" sz="2400" b="1" dirty="0" smtClean="0">
                <a:solidFill>
                  <a:srgbClr val="FFFF00"/>
                </a:solidFill>
                <a:latin typeface="Century Gothic" panose="020B0502020202020204"/>
              </a:rPr>
              <a:t>PREGUNTAS CUALITATIVAS</a:t>
            </a:r>
            <a:endParaRPr lang="es-ES" sz="2400" b="1" dirty="0">
              <a:solidFill>
                <a:srgbClr val="FFFF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9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5637</TotalTime>
  <Words>2836</Words>
  <Application>Microsoft Office PowerPoint</Application>
  <PresentationFormat>Personalizado</PresentationFormat>
  <Paragraphs>277</Paragraphs>
  <Slides>31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Ion</vt:lpstr>
      <vt:lpstr>Presentación de PowerPoint</vt:lpstr>
      <vt:lpstr>INTRODUCCIÓN</vt:lpstr>
      <vt:lpstr>Presentación de PowerPoint</vt:lpstr>
      <vt:lpstr>Proposito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Técnicas Grupales</vt:lpstr>
      <vt:lpstr>Presentación de PowerPoint</vt:lpstr>
      <vt:lpstr>Presentación de PowerPoint</vt:lpstr>
      <vt:lpstr>CONCLUSIONES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  <vt:lpstr>SEMINARIO #2</vt:lpstr>
      <vt:lpstr>SEMINARIO #2</vt:lpstr>
      <vt:lpstr>SEMINARIO #1</vt:lpstr>
    </vt:vector>
  </TitlesOfParts>
  <Company>MINSAP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PROCESAMIENTO Y ANALISIS EN LA TECNICA CUALITATIVA</dc:title>
  <dc:creator>LUISA</dc:creator>
  <cp:lastModifiedBy>Microsoft</cp:lastModifiedBy>
  <cp:revision>243</cp:revision>
  <cp:lastPrinted>1601-01-01T00:00:00Z</cp:lastPrinted>
  <dcterms:created xsi:type="dcterms:W3CDTF">2002-11-15T18:59:04Z</dcterms:created>
  <dcterms:modified xsi:type="dcterms:W3CDTF">2024-11-21T02:59:54Z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