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EE2BC90-9B11-4D19-B89C-17EF06FA8A4A}"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D54F8D-FB07-4129-93D8-A439BF3CA162}" type="slidenum">
              <a:rPr lang="es-MX" smtClean="0"/>
              <a:t>‹Nº›</a:t>
            </a:fld>
            <a:endParaRPr lang="es-MX"/>
          </a:p>
        </p:txBody>
      </p:sp>
    </p:spTree>
    <p:extLst>
      <p:ext uri="{BB962C8B-B14F-4D97-AF65-F5344CB8AC3E}">
        <p14:creationId xmlns:p14="http://schemas.microsoft.com/office/powerpoint/2010/main" val="2323456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EE2BC90-9B11-4D19-B89C-17EF06FA8A4A}"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D54F8D-FB07-4129-93D8-A439BF3CA162}" type="slidenum">
              <a:rPr lang="es-MX" smtClean="0"/>
              <a:t>‹Nº›</a:t>
            </a:fld>
            <a:endParaRPr lang="es-MX"/>
          </a:p>
        </p:txBody>
      </p:sp>
    </p:spTree>
    <p:extLst>
      <p:ext uri="{BB962C8B-B14F-4D97-AF65-F5344CB8AC3E}">
        <p14:creationId xmlns:p14="http://schemas.microsoft.com/office/powerpoint/2010/main" val="1740789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EE2BC90-9B11-4D19-B89C-17EF06FA8A4A}"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D54F8D-FB07-4129-93D8-A439BF3CA162}" type="slidenum">
              <a:rPr lang="es-MX" smtClean="0"/>
              <a:t>‹Nº›</a:t>
            </a:fld>
            <a:endParaRPr lang="es-MX"/>
          </a:p>
        </p:txBody>
      </p:sp>
    </p:spTree>
    <p:extLst>
      <p:ext uri="{BB962C8B-B14F-4D97-AF65-F5344CB8AC3E}">
        <p14:creationId xmlns:p14="http://schemas.microsoft.com/office/powerpoint/2010/main" val="504042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EE2BC90-9B11-4D19-B89C-17EF06FA8A4A}"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D54F8D-FB07-4129-93D8-A439BF3CA162}" type="slidenum">
              <a:rPr lang="es-MX" smtClean="0"/>
              <a:t>‹Nº›</a:t>
            </a:fld>
            <a:endParaRPr lang="es-MX"/>
          </a:p>
        </p:txBody>
      </p:sp>
    </p:spTree>
    <p:extLst>
      <p:ext uri="{BB962C8B-B14F-4D97-AF65-F5344CB8AC3E}">
        <p14:creationId xmlns:p14="http://schemas.microsoft.com/office/powerpoint/2010/main" val="2789225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EE2BC90-9B11-4D19-B89C-17EF06FA8A4A}"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D54F8D-FB07-4129-93D8-A439BF3CA162}" type="slidenum">
              <a:rPr lang="es-MX" smtClean="0"/>
              <a:t>‹Nº›</a:t>
            </a:fld>
            <a:endParaRPr lang="es-MX"/>
          </a:p>
        </p:txBody>
      </p:sp>
    </p:spTree>
    <p:extLst>
      <p:ext uri="{BB962C8B-B14F-4D97-AF65-F5344CB8AC3E}">
        <p14:creationId xmlns:p14="http://schemas.microsoft.com/office/powerpoint/2010/main" val="631493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EE2BC90-9B11-4D19-B89C-17EF06FA8A4A}" type="datetimeFigureOut">
              <a:rPr lang="es-MX" smtClean="0"/>
              <a:t>13/05/2019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6D54F8D-FB07-4129-93D8-A439BF3CA162}" type="slidenum">
              <a:rPr lang="es-MX" smtClean="0"/>
              <a:t>‹Nº›</a:t>
            </a:fld>
            <a:endParaRPr lang="es-MX"/>
          </a:p>
        </p:txBody>
      </p:sp>
    </p:spTree>
    <p:extLst>
      <p:ext uri="{BB962C8B-B14F-4D97-AF65-F5344CB8AC3E}">
        <p14:creationId xmlns:p14="http://schemas.microsoft.com/office/powerpoint/2010/main" val="1032753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EE2BC90-9B11-4D19-B89C-17EF06FA8A4A}" type="datetimeFigureOut">
              <a:rPr lang="es-MX" smtClean="0"/>
              <a:t>13/05/2019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06D54F8D-FB07-4129-93D8-A439BF3CA162}" type="slidenum">
              <a:rPr lang="es-MX" smtClean="0"/>
              <a:t>‹Nº›</a:t>
            </a:fld>
            <a:endParaRPr lang="es-MX"/>
          </a:p>
        </p:txBody>
      </p:sp>
    </p:spTree>
    <p:extLst>
      <p:ext uri="{BB962C8B-B14F-4D97-AF65-F5344CB8AC3E}">
        <p14:creationId xmlns:p14="http://schemas.microsoft.com/office/powerpoint/2010/main" val="3582396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EE2BC90-9B11-4D19-B89C-17EF06FA8A4A}" type="datetimeFigureOut">
              <a:rPr lang="es-MX" smtClean="0"/>
              <a:t>13/05/2019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06D54F8D-FB07-4129-93D8-A439BF3CA162}" type="slidenum">
              <a:rPr lang="es-MX" smtClean="0"/>
              <a:t>‹Nº›</a:t>
            </a:fld>
            <a:endParaRPr lang="es-MX"/>
          </a:p>
        </p:txBody>
      </p:sp>
    </p:spTree>
    <p:extLst>
      <p:ext uri="{BB962C8B-B14F-4D97-AF65-F5344CB8AC3E}">
        <p14:creationId xmlns:p14="http://schemas.microsoft.com/office/powerpoint/2010/main" val="264860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EE2BC90-9B11-4D19-B89C-17EF06FA8A4A}" type="datetimeFigureOut">
              <a:rPr lang="es-MX" smtClean="0"/>
              <a:t>13/05/2019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06D54F8D-FB07-4129-93D8-A439BF3CA162}" type="slidenum">
              <a:rPr lang="es-MX" smtClean="0"/>
              <a:t>‹Nº›</a:t>
            </a:fld>
            <a:endParaRPr lang="es-MX"/>
          </a:p>
        </p:txBody>
      </p:sp>
    </p:spTree>
    <p:extLst>
      <p:ext uri="{BB962C8B-B14F-4D97-AF65-F5344CB8AC3E}">
        <p14:creationId xmlns:p14="http://schemas.microsoft.com/office/powerpoint/2010/main" val="517719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EE2BC90-9B11-4D19-B89C-17EF06FA8A4A}" type="datetimeFigureOut">
              <a:rPr lang="es-MX" smtClean="0"/>
              <a:t>13/05/2019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6D54F8D-FB07-4129-93D8-A439BF3CA162}" type="slidenum">
              <a:rPr lang="es-MX" smtClean="0"/>
              <a:t>‹Nº›</a:t>
            </a:fld>
            <a:endParaRPr lang="es-MX"/>
          </a:p>
        </p:txBody>
      </p:sp>
    </p:spTree>
    <p:extLst>
      <p:ext uri="{BB962C8B-B14F-4D97-AF65-F5344CB8AC3E}">
        <p14:creationId xmlns:p14="http://schemas.microsoft.com/office/powerpoint/2010/main" val="169704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EE2BC90-9B11-4D19-B89C-17EF06FA8A4A}" type="datetimeFigureOut">
              <a:rPr lang="es-MX" smtClean="0"/>
              <a:t>13/05/2019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6D54F8D-FB07-4129-93D8-A439BF3CA162}" type="slidenum">
              <a:rPr lang="es-MX" smtClean="0"/>
              <a:t>‹Nº›</a:t>
            </a:fld>
            <a:endParaRPr lang="es-MX"/>
          </a:p>
        </p:txBody>
      </p:sp>
    </p:spTree>
    <p:extLst>
      <p:ext uri="{BB962C8B-B14F-4D97-AF65-F5344CB8AC3E}">
        <p14:creationId xmlns:p14="http://schemas.microsoft.com/office/powerpoint/2010/main" val="2024297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E2BC90-9B11-4D19-B89C-17EF06FA8A4A}" type="datetimeFigureOut">
              <a:rPr lang="es-MX" smtClean="0"/>
              <a:t>13/05/2019</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D54F8D-FB07-4129-93D8-A439BF3CA162}" type="slidenum">
              <a:rPr lang="es-MX" smtClean="0"/>
              <a:t>‹Nº›</a:t>
            </a:fld>
            <a:endParaRPr lang="es-MX"/>
          </a:p>
        </p:txBody>
      </p:sp>
    </p:spTree>
    <p:extLst>
      <p:ext uri="{BB962C8B-B14F-4D97-AF65-F5344CB8AC3E}">
        <p14:creationId xmlns:p14="http://schemas.microsoft.com/office/powerpoint/2010/main" val="3820836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268760"/>
            <a:ext cx="7772400" cy="1470025"/>
          </a:xfrm>
        </p:spPr>
        <p:txBody>
          <a:bodyPr>
            <a:normAutofit fontScale="90000"/>
          </a:bodyPr>
          <a:lstStyle/>
          <a:p>
            <a:r>
              <a:rPr lang="es-ES_tradnl" b="1" dirty="0"/>
              <a:t>Situaciones de desastre que pueden afectar la </a:t>
            </a:r>
            <a:r>
              <a:rPr lang="es-ES_tradnl" b="1" dirty="0" smtClean="0"/>
              <a:t/>
            </a:r>
            <a:br>
              <a:rPr lang="es-ES_tradnl" b="1" dirty="0" smtClean="0"/>
            </a:br>
            <a:r>
              <a:rPr lang="es-ES_tradnl" b="1" dirty="0" smtClean="0"/>
              <a:t>Seguridad </a:t>
            </a:r>
            <a:r>
              <a:rPr lang="es-ES_tradnl" b="1" dirty="0"/>
              <a:t>Nacional Cubana.     </a:t>
            </a:r>
            <a:endParaRPr lang="es-MX" dirty="0"/>
          </a:p>
        </p:txBody>
      </p:sp>
      <p:sp>
        <p:nvSpPr>
          <p:cNvPr id="3" name="2 Subtítulo"/>
          <p:cNvSpPr>
            <a:spLocks noGrp="1"/>
          </p:cNvSpPr>
          <p:nvPr>
            <p:ph type="subTitle" idx="1"/>
          </p:nvPr>
        </p:nvSpPr>
        <p:spPr/>
        <p:txBody>
          <a:bodyPr>
            <a:normAutofit fontScale="92500" lnSpcReduction="20000"/>
          </a:bodyPr>
          <a:lstStyle/>
          <a:p>
            <a:r>
              <a:rPr lang="es-ES_tradnl" b="1" dirty="0" smtClean="0">
                <a:solidFill>
                  <a:schemeClr val="tx1"/>
                </a:solidFill>
              </a:rPr>
              <a:t>Objetivo:</a:t>
            </a:r>
            <a:endParaRPr lang="es-MX" dirty="0">
              <a:solidFill>
                <a:schemeClr val="tx1"/>
              </a:solidFill>
            </a:endParaRPr>
          </a:p>
          <a:p>
            <a:r>
              <a:rPr lang="es-ES_tradnl" dirty="0">
                <a:solidFill>
                  <a:schemeClr val="tx1"/>
                </a:solidFill>
              </a:rPr>
              <a:t>Identificar las particularidades de la actuación de la Defensa Civil en caso de desastres y su reducción</a:t>
            </a:r>
            <a:endParaRPr lang="es-MX" dirty="0">
              <a:solidFill>
                <a:schemeClr val="tx1"/>
              </a:solidFill>
            </a:endParaRPr>
          </a:p>
        </p:txBody>
      </p:sp>
    </p:spTree>
    <p:extLst>
      <p:ext uri="{BB962C8B-B14F-4D97-AF65-F5344CB8AC3E}">
        <p14:creationId xmlns:p14="http://schemas.microsoft.com/office/powerpoint/2010/main" val="2419565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229600" cy="6336704"/>
          </a:xfrm>
        </p:spPr>
        <p:txBody>
          <a:bodyPr>
            <a:normAutofit fontScale="90000"/>
          </a:bodyPr>
          <a:lstStyle/>
          <a:p>
            <a:r>
              <a:rPr lang="es-ES_tradnl" sz="3100" dirty="0"/>
              <a:t>La evacuación de la población estará  condicionada por los intereses de la movilización de las FAR y se ejecutará  por disposición (Orden) del Consejo de Defensa Nacional.</a:t>
            </a:r>
            <a:r>
              <a:rPr lang="es-MX" sz="3100" dirty="0"/>
              <a:t/>
            </a:r>
            <a:br>
              <a:rPr lang="es-MX" sz="3100" dirty="0"/>
            </a:br>
            <a:r>
              <a:rPr lang="es-ES_tradnl" sz="3100" dirty="0"/>
              <a:t>El orden de prioridad para la realización de la evacuación de la población estará en correspondencia con los riesgos a los cuales esté sometida, tomando como base la apreciación, las características de cada ciudad y la situación que se presente.</a:t>
            </a:r>
            <a:r>
              <a:rPr lang="es-MX" sz="3100" dirty="0"/>
              <a:t/>
            </a:r>
            <a:br>
              <a:rPr lang="es-MX" sz="3100" dirty="0"/>
            </a:br>
            <a:r>
              <a:rPr lang="es-ES_tradnl" sz="3100" dirty="0"/>
              <a:t>Los aseguramientos al Plan de Evacuación de la Población, se planifican, organizan y ejecutan desde tiempo de paz. El Estado Mayor Nacional de la Defensa Civil establece las categorías   de población a evacuar. Los órganos de evacuación deben efectuar la conciliación de los planes   elaborados de manera sistemática</a:t>
            </a:r>
            <a:r>
              <a:rPr lang="es-ES_tradnl" sz="3100" dirty="0" smtClean="0"/>
              <a:t>.</a:t>
            </a:r>
            <a:endParaRPr lang="es-MX" dirty="0"/>
          </a:p>
        </p:txBody>
      </p:sp>
    </p:spTree>
    <p:extLst>
      <p:ext uri="{BB962C8B-B14F-4D97-AF65-F5344CB8AC3E}">
        <p14:creationId xmlns:p14="http://schemas.microsoft.com/office/powerpoint/2010/main" val="347240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noAutofit/>
          </a:bodyPr>
          <a:lstStyle/>
          <a:p>
            <a:r>
              <a:rPr lang="es-ES_tradnl" sz="3200" dirty="0"/>
              <a:t>La Evacuación de la Población constituye una de las medidas de protección más complejas del Sistema de Medidas de Defensa Civil, por los fines que persigue, las categorías de población que intervienen y las dificultades que pudieran influir en su cumplimiento.</a:t>
            </a:r>
            <a:r>
              <a:rPr lang="es-MX" sz="3200" dirty="0"/>
              <a:t/>
            </a:r>
            <a:br>
              <a:rPr lang="es-MX" sz="3200" dirty="0"/>
            </a:br>
            <a:r>
              <a:rPr lang="es-ES_tradnl" sz="3200" dirty="0"/>
              <a:t>Por tanto, debe responder a una planificación detallada, objetiva y diferenciada, en correspondencia con las misiones recibidas en cada territorio, evitando con ello su realización espontánea y las consecuencias que esta produciría</a:t>
            </a:r>
            <a:endParaRPr lang="es-MX" sz="3200" dirty="0"/>
          </a:p>
        </p:txBody>
      </p:sp>
    </p:spTree>
    <p:extLst>
      <p:ext uri="{BB962C8B-B14F-4D97-AF65-F5344CB8AC3E}">
        <p14:creationId xmlns:p14="http://schemas.microsoft.com/office/powerpoint/2010/main" val="3078150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84976" cy="6322714"/>
          </a:xfrm>
        </p:spPr>
        <p:txBody>
          <a:bodyPr>
            <a:noAutofit/>
          </a:bodyPr>
          <a:lstStyle/>
          <a:p>
            <a:pPr algn="l"/>
            <a:r>
              <a:rPr lang="es-ES_tradnl" sz="3200" dirty="0" smtClean="0"/>
              <a:t>El </a:t>
            </a:r>
            <a:r>
              <a:rPr lang="es-ES_tradnl" sz="3200" dirty="0"/>
              <a:t>cumplimiento de esta medida estará sujeto a las siguientes exigencias:</a:t>
            </a:r>
            <a:r>
              <a:rPr lang="es-MX" sz="3200" dirty="0"/>
              <a:t/>
            </a:r>
            <a:br>
              <a:rPr lang="es-MX" sz="3200" dirty="0"/>
            </a:br>
            <a:r>
              <a:rPr lang="es-MX" sz="3200" dirty="0" smtClean="0"/>
              <a:t>-</a:t>
            </a:r>
            <a:r>
              <a:rPr lang="es-ES_tradnl" sz="3200" dirty="0" smtClean="0"/>
              <a:t>Debe </a:t>
            </a:r>
            <a:r>
              <a:rPr lang="es-ES_tradnl" sz="3200" dirty="0"/>
              <a:t>garantizar la flexibilidad en la elaboración de los planes que permitan combinar los métodos  de evacuación existentes de forma racional, de manera de no exponer a la población a riesgos y esfuerzos Innecesarios.</a:t>
            </a:r>
            <a:r>
              <a:rPr lang="es-MX" sz="3200" dirty="0"/>
              <a:t/>
            </a:r>
            <a:br>
              <a:rPr lang="es-MX" sz="3200" dirty="0"/>
            </a:br>
            <a:r>
              <a:rPr lang="es-MX" sz="3200" dirty="0" smtClean="0"/>
              <a:t>-</a:t>
            </a:r>
            <a:r>
              <a:rPr lang="es-ES_tradnl" sz="3200" dirty="0" smtClean="0"/>
              <a:t>Debe </a:t>
            </a:r>
            <a:r>
              <a:rPr lang="es-ES_tradnl" sz="3200" dirty="0"/>
              <a:t>garantizar su realización de forma oportuna y organizada, evitando al máximo que se produzcan bajas durante su cumplimiento.</a:t>
            </a:r>
            <a:r>
              <a:rPr lang="es-MX" sz="3200" dirty="0"/>
              <a:t/>
            </a:r>
            <a:br>
              <a:rPr lang="es-MX" sz="3200" dirty="0"/>
            </a:br>
            <a:r>
              <a:rPr lang="es-MX" sz="3200" dirty="0" smtClean="0"/>
              <a:t>-</a:t>
            </a:r>
            <a:r>
              <a:rPr lang="es-ES_tradnl" sz="3200" dirty="0" smtClean="0"/>
              <a:t>Debe </a:t>
            </a:r>
            <a:r>
              <a:rPr lang="es-ES_tradnl" sz="3200" dirty="0"/>
              <a:t>contemplar la capacitación </a:t>
            </a:r>
            <a:r>
              <a:rPr lang="es-ES_tradnl" sz="3200" dirty="0" smtClean="0"/>
              <a:t>y adiestramiento </a:t>
            </a:r>
            <a:r>
              <a:rPr lang="es-ES_tradnl" sz="3200" dirty="0"/>
              <a:t>de los órganos de evacuación y la población que interviene.</a:t>
            </a:r>
            <a:endParaRPr lang="es-MX" sz="3200" dirty="0"/>
          </a:p>
        </p:txBody>
      </p:sp>
    </p:spTree>
    <p:extLst>
      <p:ext uri="{BB962C8B-B14F-4D97-AF65-F5344CB8AC3E}">
        <p14:creationId xmlns:p14="http://schemas.microsoft.com/office/powerpoint/2010/main" val="4281585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noAutofit/>
          </a:bodyPr>
          <a:lstStyle/>
          <a:p>
            <a:pPr algn="l"/>
            <a:r>
              <a:rPr lang="es-ES_tradnl" sz="3200" dirty="0"/>
              <a:t>Como presupuesto de la organización de la evacuación debemos considerar aquellos elementos que permitan establecer los parámetros y algunas medidas de carácter especial, entre ellas las categorías de población a evacuar</a:t>
            </a:r>
            <a:r>
              <a:rPr lang="es-ES_tradnl" sz="3200" dirty="0" smtClean="0"/>
              <a:t>:</a:t>
            </a:r>
            <a:r>
              <a:rPr lang="es-MX" sz="3200" dirty="0"/>
              <a:t/>
            </a:r>
            <a:br>
              <a:rPr lang="es-MX" sz="3200" dirty="0"/>
            </a:br>
            <a:r>
              <a:rPr lang="es-MX" sz="3200" dirty="0" smtClean="0"/>
              <a:t>-</a:t>
            </a:r>
            <a:r>
              <a:rPr lang="es-ES_tradnl" sz="3200" dirty="0" smtClean="0"/>
              <a:t>Niños </a:t>
            </a:r>
            <a:r>
              <a:rPr lang="es-ES_tradnl" sz="3200" dirty="0"/>
              <a:t>menores de 14 anos de edad.</a:t>
            </a:r>
            <a:r>
              <a:rPr lang="es-MX" sz="3200" dirty="0"/>
              <a:t/>
            </a:r>
            <a:br>
              <a:rPr lang="es-MX" sz="3200" dirty="0"/>
            </a:br>
            <a:r>
              <a:rPr lang="es-MX" sz="3200" dirty="0" smtClean="0"/>
              <a:t>-</a:t>
            </a:r>
            <a:r>
              <a:rPr lang="es-ES_tradnl" sz="3200" dirty="0" smtClean="0"/>
              <a:t>Impedidos </a:t>
            </a:r>
            <a:r>
              <a:rPr lang="es-ES_tradnl" sz="3200" dirty="0"/>
              <a:t>físicos y mentales.</a:t>
            </a:r>
            <a:r>
              <a:rPr lang="es-MX" sz="3200" dirty="0"/>
              <a:t/>
            </a:r>
            <a:br>
              <a:rPr lang="es-MX" sz="3200" dirty="0"/>
            </a:br>
            <a:r>
              <a:rPr lang="es-MX" sz="3200" dirty="0" smtClean="0"/>
              <a:t>-</a:t>
            </a:r>
            <a:r>
              <a:rPr lang="es-ES_tradnl" sz="3200" dirty="0" smtClean="0"/>
              <a:t>Mujeres </a:t>
            </a:r>
            <a:r>
              <a:rPr lang="es-ES_tradnl" sz="3200" dirty="0"/>
              <a:t>embarazadas con más de 7 meses.</a:t>
            </a:r>
            <a:r>
              <a:rPr lang="es-MX" sz="3200" dirty="0"/>
              <a:t/>
            </a:r>
            <a:br>
              <a:rPr lang="es-MX" sz="3200" dirty="0"/>
            </a:br>
            <a:r>
              <a:rPr lang="es-MX" sz="3200" dirty="0" smtClean="0"/>
              <a:t>-</a:t>
            </a:r>
            <a:r>
              <a:rPr lang="es-ES_tradnl" sz="3200" dirty="0" smtClean="0"/>
              <a:t>Personas </a:t>
            </a:r>
            <a:r>
              <a:rPr lang="es-ES_tradnl" sz="3200" dirty="0"/>
              <a:t>mayores de 65 años que no estén en capacidad para cumplir con las actividades vinculadas con la producción y la defensa</a:t>
            </a:r>
            <a:r>
              <a:rPr lang="es-MX" sz="3200" dirty="0"/>
              <a:t/>
            </a:r>
            <a:br>
              <a:rPr lang="es-MX" sz="3200" dirty="0"/>
            </a:br>
            <a:r>
              <a:rPr lang="es-MX" sz="3200" dirty="0" smtClean="0"/>
              <a:t>-</a:t>
            </a:r>
            <a:r>
              <a:rPr lang="es-ES_tradnl" sz="3200" dirty="0" smtClean="0"/>
              <a:t>Acompañantes </a:t>
            </a:r>
            <a:r>
              <a:rPr lang="es-ES_tradnl" sz="3200" dirty="0"/>
              <a:t>de los evacuados</a:t>
            </a:r>
            <a:endParaRPr lang="es-MX" sz="3200" dirty="0"/>
          </a:p>
        </p:txBody>
      </p:sp>
    </p:spTree>
    <p:extLst>
      <p:ext uri="{BB962C8B-B14F-4D97-AF65-F5344CB8AC3E}">
        <p14:creationId xmlns:p14="http://schemas.microsoft.com/office/powerpoint/2010/main" val="477336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12968" cy="6394722"/>
          </a:xfrm>
        </p:spPr>
        <p:txBody>
          <a:bodyPr>
            <a:noAutofit/>
          </a:bodyPr>
          <a:lstStyle/>
          <a:p>
            <a:pPr algn="l"/>
            <a:r>
              <a:rPr lang="es-ES_tradnl" sz="2000" dirty="0"/>
              <a:t>En caso de desastres para la evacuación de la población se tendrán en cuenta las Indicaciones No 2/2009 del </a:t>
            </a:r>
            <a:r>
              <a:rPr lang="es-ES_tradnl" sz="2000" dirty="0" smtClean="0"/>
              <a:t>JEMNDC en </a:t>
            </a:r>
            <a:r>
              <a:rPr lang="es-ES_tradnl" sz="2000" dirty="0"/>
              <a:t>el cual se establecen las siguientes categorías: </a:t>
            </a:r>
            <a:r>
              <a:rPr lang="es-MX" sz="2000" dirty="0"/>
              <a:t/>
            </a:r>
            <a:br>
              <a:rPr lang="es-MX" sz="2000" dirty="0"/>
            </a:br>
            <a:r>
              <a:rPr lang="es-ES_tradnl" sz="2000" dirty="0"/>
              <a:t>Categorías a emplear durante la organización y planificación de la protección de la población:</a:t>
            </a:r>
            <a:r>
              <a:rPr lang="es-MX" sz="2000" dirty="0"/>
              <a:t/>
            </a:r>
            <a:br>
              <a:rPr lang="es-MX" sz="2000" dirty="0"/>
            </a:br>
            <a:r>
              <a:rPr lang="es-ES_tradnl" sz="2000" b="1" dirty="0"/>
              <a:t> </a:t>
            </a:r>
            <a:r>
              <a:rPr lang="es-MX" sz="2000" dirty="0"/>
              <a:t/>
            </a:r>
            <a:br>
              <a:rPr lang="es-MX" sz="2000" dirty="0"/>
            </a:br>
            <a:r>
              <a:rPr lang="es-MX" sz="2000" dirty="0" smtClean="0"/>
              <a:t>-</a:t>
            </a:r>
            <a:r>
              <a:rPr lang="es-ES_tradnl" sz="2000" dirty="0" smtClean="0"/>
              <a:t>Persona </a:t>
            </a:r>
            <a:r>
              <a:rPr lang="es-ES_tradnl" sz="2000" dirty="0"/>
              <a:t>a trasladar a otras viviendas</a:t>
            </a:r>
            <a:r>
              <a:rPr lang="es-MX" sz="2000" dirty="0"/>
              <a:t/>
            </a:r>
            <a:br>
              <a:rPr lang="es-MX" sz="2000" dirty="0"/>
            </a:br>
            <a:r>
              <a:rPr lang="es-MX" sz="2000" dirty="0" smtClean="0"/>
              <a:t>-</a:t>
            </a:r>
            <a:r>
              <a:rPr lang="es-ES_tradnl" sz="2000" dirty="0" smtClean="0"/>
              <a:t>Persona </a:t>
            </a:r>
            <a:r>
              <a:rPr lang="es-ES_tradnl" sz="2000" dirty="0"/>
              <a:t>a evacuar</a:t>
            </a:r>
            <a:r>
              <a:rPr lang="es-MX" sz="2000" dirty="0"/>
              <a:t/>
            </a:r>
            <a:br>
              <a:rPr lang="es-MX" sz="2000" dirty="0"/>
            </a:br>
            <a:r>
              <a:rPr lang="es-MX" sz="2000" dirty="0" smtClean="0"/>
              <a:t>-</a:t>
            </a:r>
            <a:r>
              <a:rPr lang="es-ES_tradnl" sz="2000" dirty="0" smtClean="0"/>
              <a:t>Persona </a:t>
            </a:r>
            <a:r>
              <a:rPr lang="es-ES_tradnl" sz="2000" dirty="0"/>
              <a:t>a desconcentrar</a:t>
            </a:r>
            <a:r>
              <a:rPr lang="es-MX" sz="2000" dirty="0"/>
              <a:t/>
            </a:r>
            <a:br>
              <a:rPr lang="es-MX" sz="2000" dirty="0"/>
            </a:br>
            <a:r>
              <a:rPr lang="es-MX" sz="2000" dirty="0" smtClean="0"/>
              <a:t>-</a:t>
            </a:r>
            <a:r>
              <a:rPr lang="es-ES_tradnl" sz="2000" dirty="0" smtClean="0"/>
              <a:t>Persona </a:t>
            </a:r>
            <a:r>
              <a:rPr lang="es-ES_tradnl" sz="2000" dirty="0"/>
              <a:t>a asistir</a:t>
            </a:r>
            <a:r>
              <a:rPr lang="es-MX" sz="2000" dirty="0"/>
              <a:t/>
            </a:r>
            <a:br>
              <a:rPr lang="es-MX" sz="2000" dirty="0"/>
            </a:br>
            <a:r>
              <a:rPr lang="es-MX" sz="2000" dirty="0" smtClean="0"/>
              <a:t>-</a:t>
            </a:r>
            <a:r>
              <a:rPr lang="es-ES_tradnl" sz="2000" dirty="0" smtClean="0"/>
              <a:t>Persona </a:t>
            </a:r>
            <a:r>
              <a:rPr lang="es-ES_tradnl" sz="2000" dirty="0"/>
              <a:t>a regresar</a:t>
            </a:r>
            <a:r>
              <a:rPr lang="es-MX" sz="2000" dirty="0"/>
              <a:t/>
            </a:r>
            <a:br>
              <a:rPr lang="es-MX" sz="2000" dirty="0"/>
            </a:br>
            <a:r>
              <a:rPr lang="es-MX" sz="2000" dirty="0" smtClean="0"/>
              <a:t>-</a:t>
            </a:r>
            <a:r>
              <a:rPr lang="es-ES_tradnl" sz="2000" dirty="0" smtClean="0"/>
              <a:t>Persona </a:t>
            </a:r>
            <a:r>
              <a:rPr lang="es-ES_tradnl" sz="2000" dirty="0"/>
              <a:t>a reubicar</a:t>
            </a:r>
            <a:r>
              <a:rPr lang="es-MX" sz="2000" dirty="0"/>
              <a:t/>
            </a:r>
            <a:br>
              <a:rPr lang="es-MX" sz="2000" dirty="0"/>
            </a:br>
            <a:r>
              <a:rPr lang="es-ES_tradnl" sz="2000" dirty="0"/>
              <a:t> </a:t>
            </a:r>
            <a:r>
              <a:rPr lang="es-MX" sz="2000" dirty="0"/>
              <a:t/>
            </a:r>
            <a:br>
              <a:rPr lang="es-MX" sz="2000" dirty="0"/>
            </a:br>
            <a:r>
              <a:rPr lang="es-ES_tradnl" sz="2000" dirty="0"/>
              <a:t>Categorías a emplear durante la realización de la protección de la población:</a:t>
            </a:r>
            <a:r>
              <a:rPr lang="es-MX" sz="2000" dirty="0"/>
              <a:t/>
            </a:r>
            <a:br>
              <a:rPr lang="es-MX" sz="2000" dirty="0"/>
            </a:br>
            <a:r>
              <a:rPr lang="es-MX" sz="2000" dirty="0" smtClean="0"/>
              <a:t>-</a:t>
            </a:r>
            <a:r>
              <a:rPr lang="es-ES_tradnl" sz="2000" dirty="0" smtClean="0"/>
              <a:t>Trasladado </a:t>
            </a:r>
            <a:r>
              <a:rPr lang="es-ES_tradnl" sz="2000" dirty="0"/>
              <a:t>a otras viviendas</a:t>
            </a:r>
            <a:r>
              <a:rPr lang="es-MX" sz="2000" dirty="0"/>
              <a:t/>
            </a:r>
            <a:br>
              <a:rPr lang="es-MX" sz="2000" dirty="0"/>
            </a:br>
            <a:r>
              <a:rPr lang="es-MX" sz="2000" dirty="0" smtClean="0"/>
              <a:t>-</a:t>
            </a:r>
            <a:r>
              <a:rPr lang="es-ES_tradnl" sz="2000" dirty="0" smtClean="0"/>
              <a:t>Evacuado</a:t>
            </a:r>
            <a:r>
              <a:rPr lang="es-MX" sz="2000" dirty="0"/>
              <a:t/>
            </a:r>
            <a:br>
              <a:rPr lang="es-MX" sz="2000" dirty="0"/>
            </a:br>
            <a:r>
              <a:rPr lang="es-MX" sz="2000" dirty="0" smtClean="0"/>
              <a:t>-</a:t>
            </a:r>
            <a:r>
              <a:rPr lang="es-ES_tradnl" sz="2000" dirty="0" smtClean="0"/>
              <a:t>Regresado</a:t>
            </a:r>
            <a:r>
              <a:rPr lang="es-MX" sz="2000" dirty="0"/>
              <a:t/>
            </a:r>
            <a:br>
              <a:rPr lang="es-MX" sz="2000" dirty="0"/>
            </a:br>
            <a:r>
              <a:rPr lang="es-MX" sz="2000" dirty="0" smtClean="0"/>
              <a:t>-</a:t>
            </a:r>
            <a:r>
              <a:rPr lang="es-ES_tradnl" sz="2000" dirty="0" smtClean="0"/>
              <a:t>Reubicado</a:t>
            </a:r>
            <a:r>
              <a:rPr lang="es-MX" sz="2000" dirty="0"/>
              <a:t/>
            </a:r>
            <a:br>
              <a:rPr lang="es-MX" sz="2000" dirty="0"/>
            </a:br>
            <a:r>
              <a:rPr lang="es-MX" sz="2000" dirty="0" smtClean="0"/>
              <a:t>-</a:t>
            </a:r>
            <a:r>
              <a:rPr lang="es-ES_tradnl" sz="2000" dirty="0" smtClean="0"/>
              <a:t>Desconcentrado</a:t>
            </a:r>
            <a:r>
              <a:rPr lang="es-MX" sz="2000" dirty="0"/>
              <a:t/>
            </a:r>
            <a:br>
              <a:rPr lang="es-MX" sz="2000" dirty="0"/>
            </a:br>
            <a:r>
              <a:rPr lang="es-MX" sz="2000" dirty="0" smtClean="0"/>
              <a:t>-</a:t>
            </a:r>
            <a:r>
              <a:rPr lang="es-ES_tradnl" sz="2000" dirty="0" smtClean="0"/>
              <a:t>Asistido</a:t>
            </a:r>
            <a:endParaRPr lang="es-MX" sz="2000" dirty="0"/>
          </a:p>
        </p:txBody>
      </p:sp>
    </p:spTree>
    <p:extLst>
      <p:ext uri="{BB962C8B-B14F-4D97-AF65-F5344CB8AC3E}">
        <p14:creationId xmlns:p14="http://schemas.microsoft.com/office/powerpoint/2010/main" val="663271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06690"/>
          </a:xfrm>
        </p:spPr>
        <p:txBody>
          <a:bodyPr>
            <a:normAutofit fontScale="90000"/>
          </a:bodyPr>
          <a:lstStyle/>
          <a:p>
            <a:pPr lvl="0"/>
            <a:r>
              <a:rPr lang="es-ES_tradnl" dirty="0"/>
              <a:t>El ciclo de reducción de desastre y sus particularidades. </a:t>
            </a:r>
            <a:r>
              <a:rPr lang="es-ES_tradnl" dirty="0" smtClean="0"/>
              <a:t/>
            </a:r>
            <a:br>
              <a:rPr lang="es-ES_tradnl" dirty="0" smtClean="0"/>
            </a:br>
            <a:r>
              <a:rPr lang="es-ES_tradnl" dirty="0" smtClean="0"/>
              <a:t>Elementos </a:t>
            </a:r>
            <a:r>
              <a:rPr lang="es-ES_tradnl" dirty="0"/>
              <a:t>del plan de reducción de desastre y su actualización.  </a:t>
            </a:r>
            <a:r>
              <a:rPr lang="es-ES_tradnl" dirty="0" smtClean="0"/>
              <a:t/>
            </a:r>
            <a:br>
              <a:rPr lang="es-ES_tradnl" dirty="0" smtClean="0"/>
            </a:br>
            <a:r>
              <a:rPr lang="es-ES_tradnl" dirty="0" smtClean="0"/>
              <a:t>Concepto </a:t>
            </a:r>
            <a:r>
              <a:rPr lang="es-ES_tradnl" dirty="0"/>
              <a:t>de gestión de la reducción del riesgo de desastres. </a:t>
            </a:r>
            <a:r>
              <a:rPr lang="es-ES_tradnl" dirty="0" smtClean="0"/>
              <a:t/>
            </a:r>
            <a:br>
              <a:rPr lang="es-ES_tradnl" dirty="0" smtClean="0"/>
            </a:br>
            <a:r>
              <a:rPr lang="es-ES_tradnl" dirty="0" smtClean="0"/>
              <a:t>Importancia </a:t>
            </a:r>
            <a:r>
              <a:rPr lang="es-ES_tradnl" dirty="0"/>
              <a:t>de los Centros de Gestión para la Reducción del Riesgo (CGRR</a:t>
            </a:r>
            <a:r>
              <a:rPr lang="es-ES_tradnl" dirty="0" smtClean="0"/>
              <a:t>).</a:t>
            </a:r>
            <a:endParaRPr lang="es-MX" dirty="0"/>
          </a:p>
        </p:txBody>
      </p:sp>
    </p:spTree>
    <p:extLst>
      <p:ext uri="{BB962C8B-B14F-4D97-AF65-F5344CB8AC3E}">
        <p14:creationId xmlns:p14="http://schemas.microsoft.com/office/powerpoint/2010/main" val="3572563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Autofit/>
          </a:bodyPr>
          <a:lstStyle/>
          <a:p>
            <a:r>
              <a:rPr lang="es-ES_tradnl" sz="3200" dirty="0"/>
              <a:t>El incremento de los desastres entre 1960 y 1990 obligó a la comunidad internacional a organizar el Decenio Internacional para la Reducción de los Desastres Naturales en la última década del pasado siglo. </a:t>
            </a:r>
            <a:r>
              <a:rPr lang="es-ES_tradnl" sz="3200" dirty="0" smtClean="0"/>
              <a:t/>
            </a:r>
            <a:br>
              <a:rPr lang="es-ES_tradnl" sz="3200" dirty="0" smtClean="0"/>
            </a:br>
            <a:r>
              <a:rPr lang="es-ES_tradnl" sz="3200" dirty="0" smtClean="0"/>
              <a:t>Las </a:t>
            </a:r>
            <a:r>
              <a:rPr lang="es-ES_tradnl" sz="3200" dirty="0"/>
              <a:t>experiencias adquiridas en ese período evidenció la necesidad de un cambio conceptual, pasando de la simple respuesta ante los desastres a la reducción de éstos, recalcando el papel esencial que juega la acción humana sobre las vulnerabilidades que ha creado y acumulado</a:t>
            </a:r>
            <a:r>
              <a:rPr lang="es-ES_tradnl" sz="3200" dirty="0" smtClean="0"/>
              <a:t>.</a:t>
            </a:r>
            <a:endParaRPr lang="es-MX" sz="3200" dirty="0"/>
          </a:p>
        </p:txBody>
      </p:sp>
    </p:spTree>
    <p:extLst>
      <p:ext uri="{BB962C8B-B14F-4D97-AF65-F5344CB8AC3E}">
        <p14:creationId xmlns:p14="http://schemas.microsoft.com/office/powerpoint/2010/main" val="556250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normAutofit fontScale="90000"/>
          </a:bodyPr>
          <a:lstStyle/>
          <a:p>
            <a:r>
              <a:rPr lang="es-ES_tradnl" dirty="0"/>
              <a:t>La gestión de riesgos se materializa mediante las medidas de prevención y mitigación, las cuales deben realizarse en una etapa temprana con el fin de evitar que se produzcan daños y pérdidas que conlleven a situaciones potenciales de desastre lo que se debe lograr mediante la reducción de la vulnerabilidad con el fin de eliminar el riesgo</a:t>
            </a:r>
            <a:endParaRPr lang="es-MX" dirty="0"/>
          </a:p>
        </p:txBody>
      </p:sp>
    </p:spTree>
    <p:extLst>
      <p:ext uri="{BB962C8B-B14F-4D97-AF65-F5344CB8AC3E}">
        <p14:creationId xmlns:p14="http://schemas.microsoft.com/office/powerpoint/2010/main" val="2976215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rmAutofit fontScale="90000"/>
          </a:bodyPr>
          <a:lstStyle/>
          <a:p>
            <a:r>
              <a:rPr lang="es-ES_tradnl" dirty="0"/>
              <a:t>El ciclo de la reducción o manejo de los desastres incluye la adopción de medidas de:</a:t>
            </a:r>
            <a:r>
              <a:rPr lang="es-MX" dirty="0"/>
              <a:t/>
            </a:r>
            <a:br>
              <a:rPr lang="es-MX" dirty="0"/>
            </a:br>
            <a:r>
              <a:rPr lang="es-ES_tradnl" dirty="0"/>
              <a:t> </a:t>
            </a:r>
            <a:r>
              <a:rPr lang="es-MX" dirty="0"/>
              <a:t/>
            </a:r>
            <a:br>
              <a:rPr lang="es-MX" dirty="0"/>
            </a:br>
            <a:r>
              <a:rPr lang="es-ES_tradnl" dirty="0"/>
              <a:t>Gestión de riesgos (prevención y mitigación).</a:t>
            </a:r>
            <a:r>
              <a:rPr lang="es-MX" dirty="0"/>
              <a:t/>
            </a:r>
            <a:br>
              <a:rPr lang="es-MX" dirty="0"/>
            </a:br>
            <a:r>
              <a:rPr lang="es-ES_tradnl" dirty="0"/>
              <a:t>Preparativos para la respuesta.</a:t>
            </a:r>
            <a:r>
              <a:rPr lang="es-MX" dirty="0"/>
              <a:t/>
            </a:r>
            <a:br>
              <a:rPr lang="es-MX" dirty="0"/>
            </a:br>
            <a:r>
              <a:rPr lang="es-ES_tradnl" dirty="0"/>
              <a:t>De respuesta </a:t>
            </a:r>
            <a:r>
              <a:rPr lang="es-MX" dirty="0"/>
              <a:t/>
            </a:r>
            <a:br>
              <a:rPr lang="es-MX" dirty="0"/>
            </a:br>
            <a:r>
              <a:rPr lang="es-ES_tradnl" dirty="0"/>
              <a:t>De recuperación (rehabilitación y reconstrucción</a:t>
            </a:r>
            <a:r>
              <a:rPr lang="es-ES_tradnl" dirty="0" smtClean="0"/>
              <a:t>).</a:t>
            </a:r>
            <a:endParaRPr lang="es-MX" dirty="0"/>
          </a:p>
        </p:txBody>
      </p:sp>
    </p:spTree>
    <p:extLst>
      <p:ext uri="{BB962C8B-B14F-4D97-AF65-F5344CB8AC3E}">
        <p14:creationId xmlns:p14="http://schemas.microsoft.com/office/powerpoint/2010/main" val="3650180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dirty="0" err="1" smtClean="0"/>
              <a:t>Ciclo</a:t>
            </a:r>
            <a:r>
              <a:rPr lang="en-US" dirty="0" smtClean="0"/>
              <a:t> de </a:t>
            </a:r>
            <a:r>
              <a:rPr lang="en-US" dirty="0" err="1" smtClean="0"/>
              <a:t>reducción</a:t>
            </a:r>
            <a:r>
              <a:rPr lang="en-US" dirty="0" smtClean="0"/>
              <a:t> de </a:t>
            </a:r>
            <a:r>
              <a:rPr lang="en-US" dirty="0" err="1" smtClean="0"/>
              <a:t>riesgos</a:t>
            </a:r>
            <a:r>
              <a:rPr lang="en-US" dirty="0" smtClean="0"/>
              <a:t> de </a:t>
            </a:r>
            <a:r>
              <a:rPr lang="en-US" dirty="0" err="1" smtClean="0"/>
              <a:t>desastres</a:t>
            </a:r>
            <a:r>
              <a:rPr lang="en-US" dirty="0" smtClean="0"/>
              <a:t> (CRRD)</a:t>
            </a:r>
            <a:endParaRPr lang="es-MX" dirty="0"/>
          </a:p>
        </p:txBody>
      </p:sp>
    </p:spTree>
    <p:extLst>
      <p:ext uri="{BB962C8B-B14F-4D97-AF65-F5344CB8AC3E}">
        <p14:creationId xmlns:p14="http://schemas.microsoft.com/office/powerpoint/2010/main" val="506543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Autofit/>
          </a:bodyPr>
          <a:lstStyle/>
          <a:p>
            <a:pPr algn="l"/>
            <a:r>
              <a:rPr lang="es-ES_tradnl" sz="3200" b="1" dirty="0"/>
              <a:t>Sumario:</a:t>
            </a:r>
            <a:r>
              <a:rPr lang="es-MX" sz="3200" dirty="0"/>
              <a:t/>
            </a:r>
            <a:br>
              <a:rPr lang="es-MX" sz="3200" dirty="0"/>
            </a:br>
            <a:r>
              <a:rPr lang="es-MX" sz="3200" dirty="0" smtClean="0"/>
              <a:t>-</a:t>
            </a:r>
            <a:r>
              <a:rPr lang="es-ES_tradnl" sz="3200" dirty="0" smtClean="0"/>
              <a:t>Desastres</a:t>
            </a:r>
            <a:r>
              <a:rPr lang="es-ES_tradnl" sz="3200" dirty="0"/>
              <a:t>. Definición, Clasificación.  </a:t>
            </a:r>
            <a:r>
              <a:rPr lang="es-ES_tradnl" sz="3200" dirty="0" smtClean="0"/>
              <a:t/>
            </a:r>
            <a:br>
              <a:rPr lang="es-ES_tradnl" sz="3200" dirty="0" smtClean="0"/>
            </a:br>
            <a:r>
              <a:rPr lang="es-ES_tradnl" sz="3200" dirty="0"/>
              <a:t>-</a:t>
            </a:r>
            <a:r>
              <a:rPr lang="es-ES_tradnl" sz="3200" dirty="0" smtClean="0"/>
              <a:t>Situaciones </a:t>
            </a:r>
            <a:r>
              <a:rPr lang="es-ES_tradnl" sz="3200" dirty="0"/>
              <a:t>de desastre que pueden afectar la seguridad nacional cubana</a:t>
            </a:r>
            <a:r>
              <a:rPr lang="es-MX" sz="3200" dirty="0"/>
              <a:t/>
            </a:r>
            <a:br>
              <a:rPr lang="es-MX" sz="3200" dirty="0"/>
            </a:br>
            <a:r>
              <a:rPr lang="es-MX" sz="3200" dirty="0" smtClean="0"/>
              <a:t>-</a:t>
            </a:r>
            <a:r>
              <a:rPr lang="es-ES_tradnl" sz="3200" dirty="0" smtClean="0"/>
              <a:t>Particularidades </a:t>
            </a:r>
            <a:r>
              <a:rPr lang="es-ES_tradnl" sz="3200" dirty="0"/>
              <a:t>de la evacuación de la población para casos de desastres.</a:t>
            </a:r>
            <a:r>
              <a:rPr lang="es-MX" sz="3200" dirty="0"/>
              <a:t/>
            </a:r>
            <a:br>
              <a:rPr lang="es-MX" sz="3200" dirty="0"/>
            </a:br>
            <a:r>
              <a:rPr lang="es-MX" sz="3200" dirty="0" smtClean="0"/>
              <a:t>-</a:t>
            </a:r>
            <a:r>
              <a:rPr lang="es-ES_tradnl" sz="3200" dirty="0" smtClean="0"/>
              <a:t>El </a:t>
            </a:r>
            <a:r>
              <a:rPr lang="es-ES_tradnl" sz="3200" dirty="0"/>
              <a:t>ciclo de reducción de desastre y sus particularidades. </a:t>
            </a:r>
            <a:r>
              <a:rPr lang="es-ES_tradnl" sz="3200" dirty="0" smtClean="0"/>
              <a:t/>
            </a:r>
            <a:br>
              <a:rPr lang="es-ES_tradnl" sz="3200" dirty="0" smtClean="0"/>
            </a:br>
            <a:r>
              <a:rPr lang="es-ES_tradnl" sz="3200" dirty="0"/>
              <a:t>-</a:t>
            </a:r>
            <a:r>
              <a:rPr lang="es-ES_tradnl" sz="3200" dirty="0" smtClean="0"/>
              <a:t>Elementos </a:t>
            </a:r>
            <a:r>
              <a:rPr lang="es-ES_tradnl" sz="3200" dirty="0"/>
              <a:t>del plan de reducción de desastre y su actualización.  </a:t>
            </a:r>
            <a:r>
              <a:rPr lang="es-ES_tradnl" sz="3200" dirty="0" smtClean="0"/>
              <a:t/>
            </a:r>
            <a:br>
              <a:rPr lang="es-ES_tradnl" sz="3200" dirty="0" smtClean="0"/>
            </a:br>
            <a:r>
              <a:rPr lang="es-ES_tradnl" sz="3200" dirty="0" smtClean="0"/>
              <a:t>-</a:t>
            </a:r>
            <a:r>
              <a:rPr lang="es-ES_tradnl" sz="3200" dirty="0"/>
              <a:t>Concepto de gestión de la reducción del riesgo de desastres. Importancia de los Centros de Gestión para la Reducción del Riesgo (CGRR</a:t>
            </a:r>
            <a:r>
              <a:rPr lang="es-ES_tradnl" sz="3200" dirty="0" smtClean="0"/>
              <a:t>).</a:t>
            </a:r>
            <a:endParaRPr lang="es-MX" sz="3200" dirty="0"/>
          </a:p>
        </p:txBody>
      </p:sp>
    </p:spTree>
    <p:extLst>
      <p:ext uri="{BB962C8B-B14F-4D97-AF65-F5344CB8AC3E}">
        <p14:creationId xmlns:p14="http://schemas.microsoft.com/office/powerpoint/2010/main" val="873086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noAutofit/>
          </a:bodyPr>
          <a:lstStyle/>
          <a:p>
            <a:r>
              <a:rPr lang="x-none" sz="2800"/>
              <a:t>Generalmente se denomina </a:t>
            </a:r>
            <a:r>
              <a:rPr lang="es-ES_tradnl" sz="2800" b="1" dirty="0">
                <a:solidFill>
                  <a:srgbClr val="FF0000"/>
                </a:solidFill>
              </a:rPr>
              <a:t>desastre</a:t>
            </a:r>
            <a:r>
              <a:rPr lang="es-ES_tradnl" sz="2800" dirty="0"/>
              <a:t> </a:t>
            </a:r>
            <a:r>
              <a:rPr lang="x-none" sz="2800"/>
              <a:t> a un acontecimiento o serie de sucesos de gran magnitud, que afectan gravemente las estructuras básicas y el funcionamiento normal de una sociedad, comunidad o territorio,  ocasionando víctimas y daños o pérdidas de bienes materiales, infraestructura, servicios esenciales o medios de sustento a escala o dimensión más allá de la capacidad normal de las comunidades o instituciones afectadas para enfrentarlas sin ayuda. </a:t>
            </a:r>
            <a:r>
              <a:rPr lang="es-MX" sz="2800" i="1" dirty="0"/>
              <a:t/>
            </a:r>
            <a:br>
              <a:rPr lang="es-MX" sz="2800" i="1" dirty="0"/>
            </a:br>
            <a:r>
              <a:rPr lang="x-none" sz="2800"/>
              <a:t>Es una </a:t>
            </a:r>
            <a:r>
              <a:rPr lang="x-none" sz="2800">
                <a:solidFill>
                  <a:srgbClr val="FF0000"/>
                </a:solidFill>
              </a:rPr>
              <a:t>situación catastrófica </a:t>
            </a:r>
            <a:r>
              <a:rPr lang="x-none" sz="2800"/>
              <a:t>en que los patrones normales de vida han sido interrumpidos y se requieren intervenciones extraordinarias de emergencia para salvar y preservar vidas humanas, sus medios de sustento, los recursos económicos y el medio </a:t>
            </a:r>
            <a:r>
              <a:rPr lang="x-none" sz="2800"/>
              <a:t>ambiente</a:t>
            </a:r>
            <a:r>
              <a:rPr lang="x-none" sz="2800" smtClean="0"/>
              <a:t>.</a:t>
            </a:r>
            <a:endParaRPr lang="es-MX" sz="2800" dirty="0"/>
          </a:p>
        </p:txBody>
      </p:sp>
    </p:spTree>
    <p:extLst>
      <p:ext uri="{BB962C8B-B14F-4D97-AF65-F5344CB8AC3E}">
        <p14:creationId xmlns:p14="http://schemas.microsoft.com/office/powerpoint/2010/main" val="2437850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Flecha derecha"/>
          <p:cNvSpPr/>
          <p:nvPr/>
        </p:nvSpPr>
        <p:spPr>
          <a:xfrm>
            <a:off x="107504" y="2132856"/>
            <a:ext cx="3312368" cy="266429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Clasificación</a:t>
            </a:r>
            <a:r>
              <a:rPr lang="en-US" dirty="0" smtClean="0"/>
              <a:t> de los </a:t>
            </a:r>
            <a:r>
              <a:rPr lang="en-US" dirty="0" err="1" smtClean="0"/>
              <a:t>desastres</a:t>
            </a:r>
            <a:endParaRPr lang="es-MX" dirty="0"/>
          </a:p>
        </p:txBody>
      </p:sp>
      <p:sp>
        <p:nvSpPr>
          <p:cNvPr id="3" name="2 Rectángulo"/>
          <p:cNvSpPr/>
          <p:nvPr/>
        </p:nvSpPr>
        <p:spPr>
          <a:xfrm>
            <a:off x="3563888" y="2394457"/>
            <a:ext cx="5400600" cy="20882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Origen tecnológico</a:t>
            </a:r>
          </a:p>
          <a:p>
            <a:pPr algn="ctr"/>
            <a:r>
              <a:rPr lang="es-ES_tradnl" sz="1600" dirty="0"/>
              <a:t>Los desastres de origen tecnológico, como su nombre lo indica, están directamente relacionados con la actuación del hombre en la realización de distintos procesos tecnológicos con determinado grado de </a:t>
            </a:r>
            <a:r>
              <a:rPr lang="es-ES_tradnl" sz="1600" dirty="0" smtClean="0"/>
              <a:t>peligro. En esta categoría están los accidentes del tráfico aéreo, marítimo y terrestre, escape de sustancias químicas peligrosas, derrumbe de edificaciones, incendios fabriles y domésticos, </a:t>
            </a:r>
            <a:r>
              <a:rPr lang="es-ES_tradnl" sz="1600" dirty="0" err="1" smtClean="0"/>
              <a:t>etc</a:t>
            </a:r>
            <a:endParaRPr lang="es-MX" sz="1600" dirty="0"/>
          </a:p>
        </p:txBody>
      </p:sp>
      <p:sp>
        <p:nvSpPr>
          <p:cNvPr id="4" name="3 Rectángulo"/>
          <p:cNvSpPr/>
          <p:nvPr/>
        </p:nvSpPr>
        <p:spPr>
          <a:xfrm>
            <a:off x="3563888" y="217717"/>
            <a:ext cx="5400600" cy="20882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Origen natural</a:t>
            </a:r>
          </a:p>
          <a:p>
            <a:pPr algn="ctr"/>
            <a:r>
              <a:rPr lang="es-ES_tradnl" sz="1600" dirty="0"/>
              <a:t>Los</a:t>
            </a:r>
            <a:r>
              <a:rPr lang="es-ES_tradnl" sz="1600" b="1" dirty="0"/>
              <a:t> </a:t>
            </a:r>
            <a:r>
              <a:rPr lang="es-ES" sz="1600" dirty="0"/>
              <a:t>desastres de origen natural no</a:t>
            </a:r>
            <a:r>
              <a:rPr lang="es-ES_tradnl" sz="1600" dirty="0"/>
              <a:t> son</a:t>
            </a:r>
            <a:r>
              <a:rPr lang="es-ES" sz="1600" dirty="0"/>
              <a:t> atribuibles a la mano del hombre,</a:t>
            </a:r>
            <a:r>
              <a:rPr lang="es-ES_tradnl" sz="1600" dirty="0"/>
              <a:t> sino</a:t>
            </a:r>
            <a:r>
              <a:rPr lang="es-ES" sz="1600" dirty="0"/>
              <a:t> ocasionados por peligros o amenazas geológicas o climáticas. Son los que han causado y causan las mayores pérdidas humanas y daños en todo el mundo. Dentro de esta categoría se inscriben los ciclones tropicales, intensas lluvias, penetraciones del mar, sismos, intensas sequías,</a:t>
            </a:r>
            <a:r>
              <a:rPr lang="es-ES_tradnl" sz="1600" dirty="0"/>
              <a:t> entre otros</a:t>
            </a:r>
            <a:r>
              <a:rPr lang="es-ES_tradnl" sz="1600" dirty="0" smtClean="0"/>
              <a:t>.</a:t>
            </a:r>
            <a:endParaRPr lang="es-MX" sz="1600" dirty="0"/>
          </a:p>
        </p:txBody>
      </p:sp>
      <p:sp>
        <p:nvSpPr>
          <p:cNvPr id="5" name="4 Rectángulo"/>
          <p:cNvSpPr/>
          <p:nvPr/>
        </p:nvSpPr>
        <p:spPr>
          <a:xfrm>
            <a:off x="3563888" y="4589512"/>
            <a:ext cx="5400600" cy="20882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Origen  </a:t>
            </a:r>
            <a:r>
              <a:rPr lang="en-US" dirty="0" err="1" smtClean="0"/>
              <a:t>sanitario</a:t>
            </a:r>
            <a:endParaRPr lang="en-US" dirty="0" smtClean="0"/>
          </a:p>
          <a:p>
            <a:pPr algn="ctr"/>
            <a:r>
              <a:rPr lang="es-ES_tradnl" sz="1600" dirty="0"/>
              <a:t>Son enfermedades que interrumpe la vida normal de la sociedad que pueden causar epidemias, epizootias, epifitas y plagas cuarentenarias que provocan la pérdida de vidas humanas, grandes cantidades de afectados y pérdidas de recursos de la economía del país, e incluso dañar el medio ambiente</a:t>
            </a:r>
            <a:endParaRPr lang="es-MX" sz="1600" dirty="0"/>
          </a:p>
        </p:txBody>
      </p:sp>
    </p:spTree>
    <p:extLst>
      <p:ext uri="{BB962C8B-B14F-4D97-AF65-F5344CB8AC3E}">
        <p14:creationId xmlns:p14="http://schemas.microsoft.com/office/powerpoint/2010/main" val="3108678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74638"/>
            <a:ext cx="8856984" cy="6250706"/>
          </a:xfrm>
        </p:spPr>
        <p:txBody>
          <a:bodyPr>
            <a:noAutofit/>
          </a:bodyPr>
          <a:lstStyle/>
          <a:p>
            <a:r>
              <a:rPr lang="es-ES_tradnl" sz="2400" b="1" dirty="0"/>
              <a:t>Peligros de desastres que pueden afectar la seguridad nacional.</a:t>
            </a:r>
            <a:r>
              <a:rPr lang="es-MX" sz="2400" dirty="0"/>
              <a:t/>
            </a:r>
            <a:br>
              <a:rPr lang="es-MX" sz="2400" dirty="0"/>
            </a:br>
            <a:r>
              <a:rPr lang="es-ES_tradnl" sz="2400" dirty="0"/>
              <a:t>De acuerdo con las valoraciones realizadas, se aprecia que pueden  crearse  situaciones de desastres que afecten la seguridad nacional, como consecuencia del impacto provocado por ciclones tropicales cuyos efectos destructivos tengan magnitudes muy superiores a lo que históricamente se consideran en los parámetros normales, así como por la ocurrencia de un sismo de gran intensidad, una sequía intensa y extensa prolongada, el surgimiento de epidemias, epizootias o plagas cuarentenarias de difícil control, incendios de grandes proporciones y grandes derrames de hidrocarburos durante la explotación de recursos petroleros en aguas profundas o la ocurrencia de contaminación radiactiva transfronteriza, en cuyos casos se podrá declarar el Estado de Emergencia por situación de desastre. para todo el territorio </a:t>
            </a:r>
            <a:r>
              <a:rPr lang="es-ES_tradnl" sz="2400" dirty="0" smtClean="0"/>
              <a:t>nacional </a:t>
            </a:r>
            <a:r>
              <a:rPr lang="es-ES_tradnl" sz="2400" dirty="0"/>
              <a:t>o una parte del </a:t>
            </a:r>
            <a:r>
              <a:rPr lang="es-ES_tradnl" sz="2400" dirty="0" smtClean="0"/>
              <a:t>mismo. Las </a:t>
            </a:r>
            <a:r>
              <a:rPr lang="es-ES_tradnl" sz="2400" dirty="0"/>
              <a:t>averías prolongadas en sistemas vitales de la economía, como el </a:t>
            </a:r>
            <a:r>
              <a:rPr lang="es-ES_tradnl" sz="2400" dirty="0" err="1"/>
              <a:t>electroenergético</a:t>
            </a:r>
            <a:r>
              <a:rPr lang="es-ES_tradnl" sz="2400" dirty="0"/>
              <a:t> nacional y las </a:t>
            </a:r>
            <a:r>
              <a:rPr lang="es-ES_tradnl" sz="2400" dirty="0" err="1"/>
              <a:t>infocomunicaciones</a:t>
            </a:r>
            <a:r>
              <a:rPr lang="es-ES_tradnl" sz="2400" dirty="0"/>
              <a:t>, pueden también conducir a situaciones que afecten la estabilidad de la nación, por lo que se elaboran los respectivos planes de contingencia</a:t>
            </a:r>
            <a:r>
              <a:rPr lang="es-ES_tradnl" sz="2400" dirty="0" smtClean="0"/>
              <a:t>.</a:t>
            </a:r>
            <a:endParaRPr lang="es-MX" sz="2400" dirty="0"/>
          </a:p>
        </p:txBody>
      </p:sp>
    </p:spTree>
    <p:extLst>
      <p:ext uri="{BB962C8B-B14F-4D97-AF65-F5344CB8AC3E}">
        <p14:creationId xmlns:p14="http://schemas.microsoft.com/office/powerpoint/2010/main" val="4138650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Flecha derecha"/>
          <p:cNvSpPr/>
          <p:nvPr/>
        </p:nvSpPr>
        <p:spPr>
          <a:xfrm>
            <a:off x="107504" y="2106425"/>
            <a:ext cx="3312368" cy="266429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r>
              <a:rPr lang="es-ES_tradnl" dirty="0" smtClean="0"/>
              <a:t>Factores </a:t>
            </a:r>
            <a:r>
              <a:rPr lang="es-ES_tradnl" dirty="0"/>
              <a:t>importantes en el estudio de los desastres:</a:t>
            </a:r>
            <a:endParaRPr lang="es-MX" dirty="0"/>
          </a:p>
        </p:txBody>
      </p:sp>
      <p:sp>
        <p:nvSpPr>
          <p:cNvPr id="3" name="2 Rectángulo"/>
          <p:cNvSpPr/>
          <p:nvPr/>
        </p:nvSpPr>
        <p:spPr>
          <a:xfrm>
            <a:off x="3563888" y="2394457"/>
            <a:ext cx="5400600" cy="20882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000" dirty="0"/>
              <a:t>VULNERABILIDAD</a:t>
            </a:r>
            <a:endParaRPr lang="es-MX" sz="2000" dirty="0"/>
          </a:p>
          <a:p>
            <a:pPr algn="ctr"/>
            <a:r>
              <a:rPr lang="es-ES_tradnl" sz="2000" u="sng" dirty="0"/>
              <a:t>Factor interno de riesgo</a:t>
            </a:r>
            <a:r>
              <a:rPr lang="es-ES_tradnl" sz="2000" dirty="0"/>
              <a:t>, de un sujeto, objeto o de un sistema expuesto a una amenaza, y que corresponde a su disposición intrínseca a ser dañado.</a:t>
            </a:r>
            <a:endParaRPr lang="es-MX" sz="2000" dirty="0"/>
          </a:p>
        </p:txBody>
      </p:sp>
      <p:sp>
        <p:nvSpPr>
          <p:cNvPr id="4" name="3 Rectángulo"/>
          <p:cNvSpPr/>
          <p:nvPr/>
        </p:nvSpPr>
        <p:spPr>
          <a:xfrm>
            <a:off x="3563888" y="217717"/>
            <a:ext cx="5400600" cy="20882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_tradnl" sz="2000" dirty="0"/>
              <a:t>AMENAZA</a:t>
            </a:r>
            <a:endParaRPr lang="es-MX" sz="2000" dirty="0"/>
          </a:p>
          <a:p>
            <a:pPr algn="ctr"/>
            <a:r>
              <a:rPr lang="es-ES_tradnl" sz="2000" u="sng" dirty="0"/>
              <a:t>Factor externo de riesgo</a:t>
            </a:r>
            <a:r>
              <a:rPr lang="es-ES_tradnl" sz="2000" dirty="0"/>
              <a:t>, representado por la potencial ocurrencia de un suceso de origen natural o generado por la actividad humana, que puede manifestarse en un lugar específico con una intensidad y duración determin</a:t>
            </a:r>
            <a:r>
              <a:rPr lang="es-ES_tradnl" sz="1600" i="1" dirty="0"/>
              <a:t>ada</a:t>
            </a:r>
            <a:endParaRPr lang="es-MX" sz="1600" dirty="0"/>
          </a:p>
        </p:txBody>
      </p:sp>
      <p:sp>
        <p:nvSpPr>
          <p:cNvPr id="5" name="4 Rectángulo"/>
          <p:cNvSpPr/>
          <p:nvPr/>
        </p:nvSpPr>
        <p:spPr>
          <a:xfrm>
            <a:off x="3563888" y="4589512"/>
            <a:ext cx="5400600" cy="20882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_tradnl" sz="2000" dirty="0"/>
              <a:t>RIESGO</a:t>
            </a:r>
            <a:endParaRPr lang="es-MX" sz="2000" dirty="0"/>
          </a:p>
          <a:p>
            <a:pPr algn="ctr"/>
            <a:r>
              <a:rPr lang="es-ES_tradnl" sz="2000" u="sng" dirty="0"/>
              <a:t>Probabilidad de exceder un valor específico de daños</a:t>
            </a:r>
            <a:r>
              <a:rPr lang="es-ES_tradnl" sz="2000" dirty="0"/>
              <a:t> sociales, ambientales o económicos, en un lugar dado y durante un tiempo de exposición determinado.</a:t>
            </a:r>
            <a:r>
              <a:rPr lang="es-ES" sz="2000" dirty="0"/>
              <a:t> </a:t>
            </a:r>
            <a:endParaRPr lang="es-MX" sz="2000" dirty="0"/>
          </a:p>
        </p:txBody>
      </p:sp>
    </p:spTree>
    <p:extLst>
      <p:ext uri="{BB962C8B-B14F-4D97-AF65-F5344CB8AC3E}">
        <p14:creationId xmlns:p14="http://schemas.microsoft.com/office/powerpoint/2010/main" val="193741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786210"/>
          </a:xfrm>
        </p:spPr>
        <p:txBody>
          <a:bodyPr>
            <a:normAutofit fontScale="90000"/>
          </a:bodyPr>
          <a:lstStyle/>
          <a:p>
            <a:r>
              <a:rPr lang="es-ES_tradnl" dirty="0"/>
              <a:t>C</a:t>
            </a:r>
            <a:r>
              <a:rPr lang="es-ES_tradnl" dirty="0" smtClean="0"/>
              <a:t>ategoría que permite la proyección de los planes de </a:t>
            </a:r>
            <a:r>
              <a:rPr lang="es-MX" dirty="0" smtClean="0"/>
              <a:t/>
            </a:r>
            <a:br>
              <a:rPr lang="es-MX" dirty="0" smtClean="0"/>
            </a:br>
            <a:r>
              <a:rPr lang="es-ES_tradnl" dirty="0" smtClean="0"/>
              <a:t>prevención y  mitigación</a:t>
            </a:r>
            <a:endParaRPr lang="es-MX" dirty="0"/>
          </a:p>
        </p:txBody>
      </p:sp>
      <p:sp>
        <p:nvSpPr>
          <p:cNvPr id="3" name="2 Rectángulo"/>
          <p:cNvSpPr/>
          <p:nvPr/>
        </p:nvSpPr>
        <p:spPr>
          <a:xfrm>
            <a:off x="395536" y="2780928"/>
            <a:ext cx="8352928" cy="12241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_tradnl" sz="2800" b="1" dirty="0"/>
              <a:t>RIESGO = AMENAZA x VULNERABILIDAD </a:t>
            </a:r>
            <a:endParaRPr lang="es-MX" sz="2800" dirty="0"/>
          </a:p>
        </p:txBody>
      </p:sp>
      <p:sp>
        <p:nvSpPr>
          <p:cNvPr id="4" name="3 Rectángulo"/>
          <p:cNvSpPr/>
          <p:nvPr/>
        </p:nvSpPr>
        <p:spPr>
          <a:xfrm>
            <a:off x="395536" y="4581128"/>
            <a:ext cx="8352928" cy="194421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_tradnl" sz="2400" b="1" dirty="0"/>
              <a:t>DESASTRE   =   RIESGO  </a:t>
            </a:r>
            <a:r>
              <a:rPr lang="es-MX" sz="2400" b="1" dirty="0"/>
              <a:t>/</a:t>
            </a:r>
            <a:r>
              <a:rPr lang="es-ES" sz="2400" b="1" dirty="0" smtClean="0"/>
              <a:t> </a:t>
            </a:r>
            <a:r>
              <a:rPr lang="es-ES_tradnl" sz="2400" b="1" dirty="0"/>
              <a:t>PREPARACION</a:t>
            </a:r>
            <a:endParaRPr lang="es-MX" sz="2400" b="1" dirty="0"/>
          </a:p>
        </p:txBody>
      </p:sp>
    </p:spTree>
    <p:extLst>
      <p:ext uri="{BB962C8B-B14F-4D97-AF65-F5344CB8AC3E}">
        <p14:creationId xmlns:p14="http://schemas.microsoft.com/office/powerpoint/2010/main" val="2015315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250706"/>
          </a:xfrm>
        </p:spPr>
        <p:txBody>
          <a:bodyPr>
            <a:normAutofit/>
          </a:bodyPr>
          <a:lstStyle/>
          <a:p>
            <a:pPr lvl="0"/>
            <a:r>
              <a:rPr lang="es-ES_tradnl" dirty="0"/>
              <a:t>Particularidades de la evacuación de la población para casos de desastres</a:t>
            </a:r>
            <a:r>
              <a:rPr lang="es-MX" dirty="0"/>
              <a:t/>
            </a:r>
            <a:br>
              <a:rPr lang="es-MX" dirty="0"/>
            </a:br>
            <a:endParaRPr lang="es-MX" dirty="0"/>
          </a:p>
        </p:txBody>
      </p:sp>
    </p:spTree>
    <p:extLst>
      <p:ext uri="{BB962C8B-B14F-4D97-AF65-F5344CB8AC3E}">
        <p14:creationId xmlns:p14="http://schemas.microsoft.com/office/powerpoint/2010/main" val="3029672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Autofit/>
          </a:bodyPr>
          <a:lstStyle/>
          <a:p>
            <a:r>
              <a:rPr lang="es-ES_tradnl" sz="2800" dirty="0"/>
              <a:t>La </a:t>
            </a:r>
            <a:r>
              <a:rPr lang="es-ES_tradnl" sz="2800" b="1" dirty="0"/>
              <a:t>evacuación de la población </a:t>
            </a:r>
            <a:r>
              <a:rPr lang="es-ES_tradnl" sz="2800" dirty="0"/>
              <a:t>se define como el traslado organizado hacia zonas seguras y lugares menos amenazados, a pie o en medios de transporte, de aquella parte de la población que, de acuerdo con la apreciación de las situación  y las características socio - económicas de cada territorio, reside en zonas de riesgos que como consecuencia de desastres, pudieran afectar  sus condiciones de vida</a:t>
            </a:r>
            <a:r>
              <a:rPr lang="es-ES_tradnl" sz="2800" dirty="0" smtClean="0"/>
              <a:t>.</a:t>
            </a:r>
            <a:br>
              <a:rPr lang="es-ES_tradnl" sz="2800" dirty="0" smtClean="0"/>
            </a:br>
            <a:r>
              <a:rPr lang="es-ES_tradnl" sz="2800" dirty="0" smtClean="0"/>
              <a:t> </a:t>
            </a:r>
            <a:r>
              <a:rPr lang="es-ES_tradnl" sz="2800" dirty="0"/>
              <a:t>Se planifica y organiza desde tiempo de paz. </a:t>
            </a:r>
            <a:r>
              <a:rPr lang="es-ES_tradnl" sz="2800" dirty="0" smtClean="0"/>
              <a:t/>
            </a:r>
            <a:br>
              <a:rPr lang="es-ES_tradnl" sz="2800" dirty="0" smtClean="0"/>
            </a:br>
            <a:r>
              <a:rPr lang="es-ES_tradnl" sz="2800" dirty="0" smtClean="0"/>
              <a:t>En </a:t>
            </a:r>
            <a:r>
              <a:rPr lang="es-ES_tradnl" sz="2800" dirty="0"/>
              <a:t>la planificación, organización y aseguramiento de la evacuación participan activamente los </a:t>
            </a:r>
            <a:r>
              <a:rPr lang="es-ES_tradnl" sz="2800" cap="small" dirty="0"/>
              <a:t> </a:t>
            </a:r>
            <a:r>
              <a:rPr lang="es-ES_tradnl" sz="2800" dirty="0"/>
              <a:t>organismos de la Administración Central del Estado (OACE) conjuntamente con los consejos de defensa y las organizaciones políticas, sociales y de masas a todos los niveles</a:t>
            </a:r>
            <a:endParaRPr lang="es-MX" sz="2800" dirty="0"/>
          </a:p>
        </p:txBody>
      </p:sp>
    </p:spTree>
    <p:extLst>
      <p:ext uri="{BB962C8B-B14F-4D97-AF65-F5344CB8AC3E}">
        <p14:creationId xmlns:p14="http://schemas.microsoft.com/office/powerpoint/2010/main" val="270171137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781</Words>
  <Application>Microsoft Office PowerPoint</Application>
  <PresentationFormat>Presentación en pantalla (4:3)</PresentationFormat>
  <Paragraphs>35</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Tema de Office</vt:lpstr>
      <vt:lpstr>Situaciones de desastre que pueden afectar la  Seguridad Nacional Cubana.     </vt:lpstr>
      <vt:lpstr>Sumario: -Desastres. Definición, Clasificación.   -Situaciones de desastre que pueden afectar la seguridad nacional cubana -Particularidades de la evacuación de la población para casos de desastres. -El ciclo de reducción de desastre y sus particularidades.  -Elementos del plan de reducción de desastre y su actualización.   -Concepto de gestión de la reducción del riesgo de desastres. Importancia de los Centros de Gestión para la Reducción del Riesgo (CGRR).</vt:lpstr>
      <vt:lpstr>Generalmente se denomina desastre  a un acontecimiento o serie de sucesos de gran magnitud, que afectan gravemente las estructuras básicas y el funcionamiento normal de una sociedad, comunidad o territorio,  ocasionando víctimas y daños o pérdidas de bienes materiales, infraestructura, servicios esenciales o medios de sustento a escala o dimensión más allá de la capacidad normal de las comunidades o instituciones afectadas para enfrentarlas sin ayuda.  Es una situación catastrófica en que los patrones normales de vida han sido interrumpidos y se requieren intervenciones extraordinarias de emergencia para salvar y preservar vidas humanas, sus medios de sustento, los recursos económicos y el medio ambiente.</vt:lpstr>
      <vt:lpstr>Presentación de PowerPoint</vt:lpstr>
      <vt:lpstr>Peligros de desastres que pueden afectar la seguridad nacional. De acuerdo con las valoraciones realizadas, se aprecia que pueden  crearse  situaciones de desastres que afecten la seguridad nacional, como consecuencia del impacto provocado por ciclones tropicales cuyos efectos destructivos tengan magnitudes muy superiores a lo que históricamente se consideran en los parámetros normales, así como por la ocurrencia de un sismo de gran intensidad, una sequía intensa y extensa prolongada, el surgimiento de epidemias, epizootias o plagas cuarentenarias de difícil control, incendios de grandes proporciones y grandes derrames de hidrocarburos durante la explotación de recursos petroleros en aguas profundas o la ocurrencia de contaminación radiactiva transfronteriza, en cuyos casos se podrá declarar el Estado de Emergencia por situación de desastre. para todo el territorio nacional o una parte del mismo. Las averías prolongadas en sistemas vitales de la economía, como el electroenergético nacional y las infocomunicaciones, pueden también conducir a situaciones que afecten la estabilidad de la nación, por lo que se elaboran los respectivos planes de contingencia.</vt:lpstr>
      <vt:lpstr>Presentación de PowerPoint</vt:lpstr>
      <vt:lpstr>Categoría que permite la proyección de los planes de  prevención y  mitigación</vt:lpstr>
      <vt:lpstr>Particularidades de la evacuación de la población para casos de desastres </vt:lpstr>
      <vt:lpstr>La evacuación de la población se define como el traslado organizado hacia zonas seguras y lugares menos amenazados, a pie o en medios de transporte, de aquella parte de la población que, de acuerdo con la apreciación de las situación  y las características socio - económicas de cada territorio, reside en zonas de riesgos que como consecuencia de desastres, pudieran afectar  sus condiciones de vida.  Se planifica y organiza desde tiempo de paz.  En la planificación, organización y aseguramiento de la evacuación participan activamente los  organismos de la Administración Central del Estado (OACE) conjuntamente con los consejos de defensa y las organizaciones políticas, sociales y de masas a todos los niveles</vt:lpstr>
      <vt:lpstr>La evacuación de la población estará  condicionada por los intereses de la movilización de las FAR y se ejecutará  por disposición (Orden) del Consejo de Defensa Nacional. El orden de prioridad para la realización de la evacuación de la población estará en correspondencia con los riesgos a los cuales esté sometida, tomando como base la apreciación, las características de cada ciudad y la situación que se presente. Los aseguramientos al Plan de Evacuación de la Población, se planifican, organizan y ejecutan desde tiempo de paz. El Estado Mayor Nacional de la Defensa Civil establece las categorías   de población a evacuar. Los órganos de evacuación deben efectuar la conciliación de los planes   elaborados de manera sistemática.</vt:lpstr>
      <vt:lpstr>La Evacuación de la Población constituye una de las medidas de protección más complejas del Sistema de Medidas de Defensa Civil, por los fines que persigue, las categorías de población que intervienen y las dificultades que pudieran influir en su cumplimiento. Por tanto, debe responder a una planificación detallada, objetiva y diferenciada, en correspondencia con las misiones recibidas en cada territorio, evitando con ello su realización espontánea y las consecuencias que esta produciría</vt:lpstr>
      <vt:lpstr>El cumplimiento de esta medida estará sujeto a las siguientes exigencias: -Debe garantizar la flexibilidad en la elaboración de los planes que permitan combinar los métodos  de evacuación existentes de forma racional, de manera de no exponer a la población a riesgos y esfuerzos Innecesarios. -Debe garantizar su realización de forma oportuna y organizada, evitando al máximo que se produzcan bajas durante su cumplimiento. -Debe contemplar la capacitación y adiestramiento de los órganos de evacuación y la población que interviene.</vt:lpstr>
      <vt:lpstr>Como presupuesto de la organización de la evacuación debemos considerar aquellos elementos que permitan establecer los parámetros y algunas medidas de carácter especial, entre ellas las categorías de población a evacuar: -Niños menores de 14 anos de edad. -Impedidos físicos y mentales. -Mujeres embarazadas con más de 7 meses. -Personas mayores de 65 años que no estén en capacidad para cumplir con las actividades vinculadas con la producción y la defensa -Acompañantes de los evacuados</vt:lpstr>
      <vt:lpstr>En caso de desastres para la evacuación de la población se tendrán en cuenta las Indicaciones No 2/2009 del JEMNDC en el cual se establecen las siguientes categorías:  Categorías a emplear durante la organización y planificación de la protección de la población:   -Persona a trasladar a otras viviendas -Persona a evacuar -Persona a desconcentrar -Persona a asistir -Persona a regresar -Persona a reubicar   Categorías a emplear durante la realización de la protección de la población: -Trasladado a otras viviendas -Evacuado -Regresado -Reubicado -Desconcentrado -Asistido</vt:lpstr>
      <vt:lpstr>El ciclo de reducción de desastre y sus particularidades.  Elementos del plan de reducción de desastre y su actualización.   Concepto de gestión de la reducción del riesgo de desastres.  Importancia de los Centros de Gestión para la Reducción del Riesgo (CGRR).</vt:lpstr>
      <vt:lpstr>El incremento de los desastres entre 1960 y 1990 obligó a la comunidad internacional a organizar el Decenio Internacional para la Reducción de los Desastres Naturales en la última década del pasado siglo.  Las experiencias adquiridas en ese período evidenció la necesidad de un cambio conceptual, pasando de la simple respuesta ante los desastres a la reducción de éstos, recalcando el papel esencial que juega la acción humana sobre las vulnerabilidades que ha creado y acumulado.</vt:lpstr>
      <vt:lpstr>La gestión de riesgos se materializa mediante las medidas de prevención y mitigación, las cuales deben realizarse en una etapa temprana con el fin de evitar que se produzcan daños y pérdidas que conlleven a situaciones potenciales de desastre lo que se debe lograr mediante la reducción de la vulnerabilidad con el fin de eliminar el riesgo</vt:lpstr>
      <vt:lpstr>El ciclo de la reducción o manejo de los desastres incluye la adopción de medidas de:   Gestión de riesgos (prevención y mitigación). Preparativos para la respuesta. De respuesta  De recuperación (rehabilitación y reconstrucción).</vt:lpstr>
      <vt:lpstr>Ciclo de reducción de riesgos de desastres (CRRD)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Situaciones de desastre que pueden afectar la  Seguridad Nacional Cubana.     </dc:title>
  <dc:creator>Lázaro Díaz Vidal</dc:creator>
  <cp:lastModifiedBy>Lázaro Díaz Vidal</cp:lastModifiedBy>
  <cp:revision>5</cp:revision>
  <dcterms:created xsi:type="dcterms:W3CDTF">2019-05-13T17:59:40Z</dcterms:created>
  <dcterms:modified xsi:type="dcterms:W3CDTF">2019-05-13T18:41:30Z</dcterms:modified>
</cp:coreProperties>
</file>