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26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jpeg" ContentType="image/jpeg"/>
  <Override PartName="/ppt/media/image7.png" ContentType="image/png"/>
  <Override PartName="/ppt/media/image22.jpeg" ContentType="image/jpeg"/>
  <Override PartName="/ppt/media/image16.jpeg" ContentType="image/jpeg"/>
  <Override PartName="/ppt/media/image25.png" ContentType="image/png"/>
  <Override PartName="/ppt/media/image8.jpeg" ContentType="image/jpeg"/>
  <Override PartName="/ppt/media/image17.png" ContentType="image/png"/>
  <Override PartName="/ppt/media/image1.png" ContentType="image/png"/>
  <Override PartName="/ppt/media/image30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28.png" ContentType="image/png"/>
  <Override PartName="/ppt/media/image18.jpeg" ContentType="image/jpeg"/>
  <Override PartName="/ppt/media/image12.jpeg" ContentType="image/jpeg"/>
  <Override PartName="/ppt/media/image19.png" ContentType="image/png"/>
  <Override PartName="/ppt/media/image13.png" ContentType="image/png"/>
  <Override PartName="/ppt/media/image6.png" ContentType="image/png"/>
  <Override PartName="/ppt/media/image21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15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ea7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rcRect l="0" t="33323" r="0" b="0"/>
          <a:stretch/>
        </p:blipFill>
        <p:spPr>
          <a:xfrm>
            <a:off x="0" y="0"/>
            <a:ext cx="9142920" cy="4570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ea7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C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C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C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C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C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C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C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C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C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153080" y="3039480"/>
            <a:ext cx="7059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ASIGNATURA: PRÓTESIS PARCIAL REMOVIBLE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573920" y="5157360"/>
            <a:ext cx="53848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Profesor.  LIC. YUSDEL CRESPO  FROMETA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323640" y="275040"/>
            <a:ext cx="8496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UNIVERSIDAD DE CIENCIAS MÉDICAS DE LA HABANA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FACULTAD DE ESTOMATOLOGÍA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ENSEÑANZA TÉCNICA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CURSO 2020-2021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965160" y="66600"/>
            <a:ext cx="7210800" cy="672372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"/>
          <p:cNvPicPr/>
          <p:nvPr/>
        </p:nvPicPr>
        <p:blipFill>
          <a:blip r:embed="rId2"/>
          <a:stretch/>
        </p:blipFill>
        <p:spPr>
          <a:xfrm>
            <a:off x="1187640" y="1054080"/>
            <a:ext cx="6625080" cy="258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5" descr=""/>
          <p:cNvPicPr/>
          <p:nvPr/>
        </p:nvPicPr>
        <p:blipFill>
          <a:blip r:embed="rId1"/>
          <a:stretch/>
        </p:blipFill>
        <p:spPr>
          <a:xfrm>
            <a:off x="965160" y="66600"/>
            <a:ext cx="7210800" cy="6723720"/>
          </a:xfrm>
          <a:prstGeom prst="rect">
            <a:avLst/>
          </a:prstGeom>
          <a:ln>
            <a:noFill/>
          </a:ln>
        </p:spPr>
      </p:pic>
      <p:pic>
        <p:nvPicPr>
          <p:cNvPr id="94" name="Picture 6" descr=""/>
          <p:cNvPicPr/>
          <p:nvPr/>
        </p:nvPicPr>
        <p:blipFill>
          <a:blip r:embed="rId2"/>
          <a:stretch/>
        </p:blipFill>
        <p:spPr>
          <a:xfrm>
            <a:off x="395640" y="980640"/>
            <a:ext cx="7852680" cy="429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 descr=""/>
          <p:cNvPicPr/>
          <p:nvPr/>
        </p:nvPicPr>
        <p:blipFill>
          <a:blip r:embed="rId1"/>
          <a:stretch/>
        </p:blipFill>
        <p:spPr>
          <a:xfrm>
            <a:off x="204120" y="188640"/>
            <a:ext cx="8735040" cy="5491800"/>
          </a:xfrm>
          <a:prstGeom prst="rect">
            <a:avLst/>
          </a:prstGeom>
          <a:ln>
            <a:noFill/>
          </a:ln>
        </p:spPr>
      </p:pic>
      <p:pic>
        <p:nvPicPr>
          <p:cNvPr id="96" name="Picture 4" descr=""/>
          <p:cNvPicPr/>
          <p:nvPr/>
        </p:nvPicPr>
        <p:blipFill>
          <a:blip r:embed="rId2"/>
          <a:stretch/>
        </p:blipFill>
        <p:spPr>
          <a:xfrm>
            <a:off x="1072800" y="1412640"/>
            <a:ext cx="4650120" cy="168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354040" y="2689920"/>
            <a:ext cx="36244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Directos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99640" y="417600"/>
            <a:ext cx="7199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Según la acción que realizan: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directos e indirectos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07640" y="3069000"/>
            <a:ext cx="43912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Según el recorrido de sus brazos: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Gingivales o de Roach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4248360" y="3069000"/>
            <a:ext cx="489456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Según la forma de construcción: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Colados o vaciados con aleación metálica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Labrados o alicateados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Combinados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440720" y="601560"/>
            <a:ext cx="5765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Partes de que consta un retenedor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972400" y="3347640"/>
            <a:ext cx="7930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Cuerpo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380360" y="2133000"/>
            <a:ext cx="1204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Brazo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retentivo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395640" y="2136240"/>
            <a:ext cx="85680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Brazo retentivo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Brazo recíproco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Cuerpo del retenedor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Conector menor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Apoyo oclusal o incisal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755640" y="692640"/>
            <a:ext cx="7719840" cy="56944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5589360" y="1115280"/>
            <a:ext cx="13874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Apoyo Oclusal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031520" y="1556640"/>
            <a:ext cx="1510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Brazo Retentivo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5308920" y="2915640"/>
            <a:ext cx="2016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Cuerpo del Retenedor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4366080" y="2061000"/>
            <a:ext cx="1564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Brazo Reciproco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290320" y="116640"/>
            <a:ext cx="46746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Funciones  y Características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79640" y="1186920"/>
            <a:ext cx="84960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a) Brazo retentivo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brazo retentivo brinda retención y está formado por dos porciones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porción próxima al cuerpo es rígida y  porción terminal o retentiva  que es flexible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79640" y="3933000"/>
            <a:ext cx="896328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b) Brazo recíproco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ubica en toda su extensión en la zona del ecuador protésico y es rígido en toda su extensión.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2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95640" y="1196640"/>
            <a:ext cx="8640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c) Cuerpo del retenedor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 la porción rígida de donde parten los demás elementos del retenedor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95640" y="3626280"/>
            <a:ext cx="7919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d) Apoyo oclusal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ubica sobre los rebordes marginales proximales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246760" y="332640"/>
            <a:ext cx="4676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Funciones del apoyo oclusal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95640" y="1340640"/>
            <a:ext cx="8352000" cy="48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Transmisor de carga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Impide la intrusión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Mantiene la posición de los brazos de los   retenedores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Impide el empaquetamiento de alimentos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Estabilizador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Mantiene la relación oclusal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 Indirecto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1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95640" y="2781000"/>
            <a:ext cx="8568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Elementos constitutivos de la Prótesis Parcial Removible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07640" y="1109160"/>
            <a:ext cx="4391280" cy="55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Circunferenciales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 No 1 o de Ney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 de un solo brazo o acción posterior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Doble circunferencial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 de anillo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 en forma de media “S”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00000" y="1118520"/>
            <a:ext cx="4463280" cy="52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Gingivales o de Roach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3858480" y="188640"/>
            <a:ext cx="10368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Tipos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77560" y="692640"/>
            <a:ext cx="40222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CIRCUNFERENCIALES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266440" y="673560"/>
            <a:ext cx="34812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GINGIVALES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251640" y="1736640"/>
            <a:ext cx="4074120" cy="3381840"/>
          </a:xfrm>
          <a:prstGeom prst="rect">
            <a:avLst/>
          </a:prstGeom>
          <a:ln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2"/>
          <a:stretch/>
        </p:blipFill>
        <p:spPr>
          <a:xfrm>
            <a:off x="2555640" y="2061000"/>
            <a:ext cx="2732040" cy="1621440"/>
          </a:xfrm>
          <a:prstGeom prst="rect">
            <a:avLst/>
          </a:prstGeom>
          <a:ln>
            <a:noFill/>
          </a:ln>
        </p:spPr>
      </p:pic>
      <p:pic>
        <p:nvPicPr>
          <p:cNvPr id="124" name="Picture 5" descr=""/>
          <p:cNvPicPr/>
          <p:nvPr/>
        </p:nvPicPr>
        <p:blipFill>
          <a:blip r:embed="rId3"/>
          <a:stretch/>
        </p:blipFill>
        <p:spPr>
          <a:xfrm>
            <a:off x="1617840" y="4482360"/>
            <a:ext cx="3601080" cy="2041920"/>
          </a:xfrm>
          <a:prstGeom prst="rect">
            <a:avLst/>
          </a:prstGeom>
          <a:ln>
            <a:noFill/>
          </a:ln>
        </p:spPr>
      </p:pic>
      <p:pic>
        <p:nvPicPr>
          <p:cNvPr id="125" name="Picture 6" descr=""/>
          <p:cNvPicPr/>
          <p:nvPr/>
        </p:nvPicPr>
        <p:blipFill>
          <a:blip r:embed="rId4"/>
          <a:stretch/>
        </p:blipFill>
        <p:spPr>
          <a:xfrm>
            <a:off x="2736720" y="4073400"/>
            <a:ext cx="4269600" cy="2162520"/>
          </a:xfrm>
          <a:prstGeom prst="rect">
            <a:avLst/>
          </a:prstGeom>
          <a:ln>
            <a:noFill/>
          </a:ln>
        </p:spPr>
      </p:pic>
      <p:pic>
        <p:nvPicPr>
          <p:cNvPr id="126" name="Picture 7" descr=""/>
          <p:cNvPicPr/>
          <p:nvPr/>
        </p:nvPicPr>
        <p:blipFill>
          <a:blip r:embed="rId5"/>
          <a:stretch/>
        </p:blipFill>
        <p:spPr>
          <a:xfrm>
            <a:off x="5186160" y="1628640"/>
            <a:ext cx="4785120" cy="53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7" dur="indefinite" restart="never" nodeType="tmRoot">
          <p:childTnLst>
            <p:seq>
              <p:cTn id="2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717640" y="2833920"/>
            <a:ext cx="33883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 indirecto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9" dur="indefinite" restart="never" nodeType="tmRoot">
          <p:childTnLst>
            <p:seq>
              <p:cTn id="2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9640" y="692640"/>
            <a:ext cx="8784000" cy="52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Funciones y Características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ubican en caras oclusales, incisales, linguales y en el cíngulo de dientes anteriores.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Restringen los movimientos de las bases a extremo libre.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Estabilizador auxiliar contra movimientos laterales.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Reduce la acción de palanca en diente pilar. 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Ayuda a ferulizar o unir los dientes débiles  anteriores (linguolaminar).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95640" y="620640"/>
            <a:ext cx="8424000" cy="52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Tipos de retenedores indirectos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Simple apoyo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Doble apoyo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Uña incisal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Brazo recíproco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Barra linguo-laminar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Continuado de Kennedy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3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-36360" y="2421000"/>
            <a:ext cx="5975640" cy="4463280"/>
          </a:xfrm>
          <a:prstGeom prst="rect">
            <a:avLst/>
          </a:prstGeom>
          <a:ln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2"/>
          <a:stretch/>
        </p:blipFill>
        <p:spPr>
          <a:xfrm>
            <a:off x="4242960" y="260640"/>
            <a:ext cx="4792320" cy="302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9" dur="indefinite" restart="never" nodeType="tmRoot">
          <p:childTnLst>
            <p:seq>
              <p:cTn id="2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1196640"/>
            <a:ext cx="9142920" cy="52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Libro de Materiales Dentales. Colectivo de autores. Fatesa.2009.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Rebossio A.D. Prótesis Parcial Removible. Ciencia y Técnica. Instituto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Cubano del Libro. La Habana 1972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Barber Ramona G. Diseño y Planeamiento aparatológico en  Prótesis Parcial Removible. Primera y segunda parte. Escuela Estomatología. Universidad de la Habana. 1975.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Applegate O. Elementos de prótesis de dentaduras parciales removible. Buenos  Aires. Argentina. 1959.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 de Apoyo a los programas de la especialidad del técnico de Prótesis Dental. MINSAP.1981.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Cossio C Teresa. Especialidad Estomatología. Prótesis Estomatológica tomo I y II texto provisional. MINSAP.1982.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933640" y="44640"/>
            <a:ext cx="327528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CU" sz="5400" spc="-1" strike="noStrike">
                <a:solidFill>
                  <a:srgbClr val="58502c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Bibliografía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1" dur="indefinite" restart="never" nodeType="tmRoot">
          <p:childTnLst>
            <p:seq>
              <p:cTn id="2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3" descr=""/>
          <p:cNvPicPr/>
          <p:nvPr/>
        </p:nvPicPr>
        <p:blipFill>
          <a:blip r:embed="rId1"/>
          <a:stretch/>
        </p:blipFill>
        <p:spPr>
          <a:xfrm>
            <a:off x="352440" y="2000520"/>
            <a:ext cx="8436600" cy="38757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542680" y="332640"/>
            <a:ext cx="405720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CU" sz="5400" spc="-1" strike="noStrike">
                <a:solidFill>
                  <a:srgbClr val="58502c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Próxima Clase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3" dur="indefinite" restart="never" nodeType="tmRoot">
          <p:childTnLst>
            <p:seq>
              <p:cTn id="2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95160" y="908640"/>
            <a:ext cx="18352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SUMARIO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23640" y="2349000"/>
            <a:ext cx="871200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3.1-Elementos que componen un aparato parcial removible.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3.2 -Retenedores directos. Concepto. Clasificación. Partes. Funciones.Retenedores indirectos. Concepto. Tipos.Funciones 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9640" y="3105720"/>
            <a:ext cx="8640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Elementos que constituyen la Prótesis Parcial Removible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11640" y="1052640"/>
            <a:ext cx="6245280" cy="411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</a:t>
            </a: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Conectores Mayores y Menores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Directos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Retenedores Indirectos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Apoyos oclusales y Mucosos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Bases o Sillas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Dientes artificiales</a:t>
            </a:r>
            <a:endParaRPr b="0" lang="es-C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922320" y="66600"/>
            <a:ext cx="7296480" cy="6723720"/>
          </a:xfrm>
          <a:prstGeom prst="rect">
            <a:avLst/>
          </a:prstGeom>
          <a:ln>
            <a:noFill/>
          </a:ln>
        </p:spPr>
      </p:pic>
      <p:pic>
        <p:nvPicPr>
          <p:cNvPr id="84" name="Picture 4" descr=""/>
          <p:cNvPicPr/>
          <p:nvPr/>
        </p:nvPicPr>
        <p:blipFill>
          <a:blip r:embed="rId2"/>
          <a:stretch/>
        </p:blipFill>
        <p:spPr>
          <a:xfrm>
            <a:off x="4184280" y="703800"/>
            <a:ext cx="1754640" cy="200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922320" y="66600"/>
            <a:ext cx="7296480" cy="6723720"/>
          </a:xfrm>
          <a:prstGeom prst="rect">
            <a:avLst/>
          </a:prstGeom>
          <a:ln>
            <a:noFill/>
          </a:ln>
        </p:spPr>
      </p:pic>
      <p:pic>
        <p:nvPicPr>
          <p:cNvPr id="86" name="Picture 4" descr=""/>
          <p:cNvPicPr/>
          <p:nvPr/>
        </p:nvPicPr>
        <p:blipFill>
          <a:blip r:embed="rId2"/>
          <a:stretch/>
        </p:blipFill>
        <p:spPr>
          <a:xfrm>
            <a:off x="2915640" y="1028880"/>
            <a:ext cx="1926000" cy="261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1004760" y="-131760"/>
            <a:ext cx="7131600" cy="7120440"/>
          </a:xfrm>
          <a:prstGeom prst="rect">
            <a:avLst/>
          </a:prstGeom>
          <a:ln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2"/>
          <a:stretch/>
        </p:blipFill>
        <p:spPr>
          <a:xfrm>
            <a:off x="611640" y="764640"/>
            <a:ext cx="7487640" cy="302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922320" y="-128520"/>
            <a:ext cx="7296480" cy="7113960"/>
          </a:xfrm>
          <a:prstGeom prst="rect">
            <a:avLst/>
          </a:prstGeom>
          <a:ln>
            <a:noFill/>
          </a:ln>
        </p:spPr>
      </p:pic>
      <p:pic>
        <p:nvPicPr>
          <p:cNvPr id="90" name="Picture 4" descr=""/>
          <p:cNvPicPr/>
          <p:nvPr/>
        </p:nvPicPr>
        <p:blipFill>
          <a:blip r:embed="rId2"/>
          <a:stretch/>
        </p:blipFill>
        <p:spPr>
          <a:xfrm>
            <a:off x="3968280" y="620640"/>
            <a:ext cx="1754640" cy="201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307</TotalTime>
  <Application>LibreOffice/5.1.4.2$Linux_X86_64 LibreOffice_project/10m0$Build-2</Application>
  <Words>525</Words>
  <Paragraphs>158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2015-04-03T08:21:53Z</dcterms:created>
  <dc:creator>Pc-Yusdel</dc:creator>
  <dc:description/>
  <dc:language>es-CU</dc:language>
  <cp:lastModifiedBy/>
  <dcterms:modified xsi:type="dcterms:W3CDTF">2022-01-24T09:42:32Z</dcterms:modified>
  <cp:revision>32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