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379" r:id="rId2"/>
    <p:sldId id="258" r:id="rId3"/>
    <p:sldId id="259" r:id="rId4"/>
    <p:sldId id="261" r:id="rId5"/>
    <p:sldId id="262" r:id="rId6"/>
    <p:sldId id="263" r:id="rId7"/>
    <p:sldId id="264" r:id="rId8"/>
    <p:sldId id="31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313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283" r:id="rId31"/>
    <p:sldId id="341" r:id="rId32"/>
    <p:sldId id="342" r:id="rId33"/>
    <p:sldId id="343" r:id="rId34"/>
    <p:sldId id="344" r:id="rId35"/>
    <p:sldId id="345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285" r:id="rId69"/>
    <p:sldId id="286" r:id="rId70"/>
    <p:sldId id="287" r:id="rId71"/>
    <p:sldId id="289" r:id="rId72"/>
    <p:sldId id="290" r:id="rId73"/>
    <p:sldId id="291" r:id="rId74"/>
    <p:sldId id="292" r:id="rId75"/>
    <p:sldId id="293" r:id="rId76"/>
    <p:sldId id="314" r:id="rId77"/>
    <p:sldId id="318" r:id="rId78"/>
    <p:sldId id="316" r:id="rId79"/>
    <p:sldId id="297" r:id="rId80"/>
    <p:sldId id="317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339" r:id="rId102"/>
    <p:sldId id="340" r:id="rId10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C0B79-5447-4EB8-8494-F434D63E0920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08EE0-2413-4A2C-83F9-13940C961FA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A965-B5CD-4C02-B1DE-1E86E6BF3D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75EE2-DD23-4875-A8F8-40A04C72792A}" type="datetimeFigureOut">
              <a:rPr lang="es-ES" smtClean="0"/>
              <a:t>08/04/2019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872D7-FBE9-4742-A421-24E9356BF79E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124854" cy="1643074"/>
          </a:xfr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sz="3600" dirty="0" smtClean="0">
                <a:solidFill>
                  <a:srgbClr val="008000"/>
                </a:solidFill>
              </a:rPr>
              <a:t/>
            </a:r>
            <a:br>
              <a:rPr lang="es-ES" sz="3600" dirty="0" smtClean="0">
                <a:solidFill>
                  <a:srgbClr val="008000"/>
                </a:solidFill>
              </a:rPr>
            </a:br>
            <a:r>
              <a:rPr lang="es-ES" sz="3600" b="1" dirty="0" err="1" smtClean="0">
                <a:solidFill>
                  <a:schemeClr val="bg1"/>
                </a:solidFill>
              </a:rPr>
              <a:t>Nevos</a:t>
            </a:r>
            <a:r>
              <a:rPr lang="es-ES" sz="3600" b="1" dirty="0" smtClean="0">
                <a:solidFill>
                  <a:schemeClr val="bg1"/>
                </a:solidFill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</a:rPr>
              <a:t>Melanocíticos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br>
              <a:rPr lang="es-ES" sz="3600" dirty="0" smtClean="0">
                <a:solidFill>
                  <a:schemeClr val="bg1"/>
                </a:solidFill>
              </a:rPr>
            </a:br>
            <a:r>
              <a:rPr lang="es-ES" sz="3600" b="1" dirty="0" smtClean="0">
                <a:solidFill>
                  <a:schemeClr val="bg1"/>
                </a:solidFill>
              </a:rPr>
              <a:t>Melanoma maligno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2143116"/>
            <a:ext cx="7429552" cy="428628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/>
              <a:t>Objetivos:</a:t>
            </a:r>
            <a:endParaRPr lang="es-ES" sz="2400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b="1" dirty="0" err="1" smtClean="0">
                <a:solidFill>
                  <a:srgbClr val="008000"/>
                </a:solidFill>
              </a:rPr>
              <a:t>Nevos</a:t>
            </a:r>
            <a:r>
              <a:rPr lang="es-ES" sz="2400" b="1" dirty="0" smtClean="0">
                <a:solidFill>
                  <a:srgbClr val="008000"/>
                </a:solidFill>
              </a:rPr>
              <a:t> </a:t>
            </a:r>
            <a:r>
              <a:rPr lang="es-ES" sz="2400" b="1" dirty="0" err="1" smtClean="0">
                <a:solidFill>
                  <a:srgbClr val="008000"/>
                </a:solidFill>
              </a:rPr>
              <a:t>melanocíticos</a:t>
            </a:r>
            <a:r>
              <a:rPr lang="es-ES" sz="2400" b="1" dirty="0" smtClean="0">
                <a:solidFill>
                  <a:srgbClr val="008000"/>
                </a:solidFill>
              </a:rPr>
              <a:t> (NM)</a:t>
            </a:r>
            <a:r>
              <a:rPr lang="es-ES" sz="2400" dirty="0" smtClean="0">
                <a:solidFill>
                  <a:srgbClr val="008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>
                <a:solidFill>
                  <a:srgbClr val="008000"/>
                </a:solidFill>
              </a:rPr>
              <a:t>Concepto. Signos de </a:t>
            </a:r>
            <a:r>
              <a:rPr lang="es-ES" sz="2400" dirty="0" err="1" smtClean="0">
                <a:solidFill>
                  <a:srgbClr val="008000"/>
                </a:solidFill>
              </a:rPr>
              <a:t>malignización</a:t>
            </a:r>
            <a:r>
              <a:rPr lang="es-ES" sz="2400" dirty="0" smtClean="0">
                <a:solidFill>
                  <a:srgbClr val="008000"/>
                </a:solidFill>
              </a:rPr>
              <a:t>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400" dirty="0" smtClean="0">
                <a:solidFill>
                  <a:srgbClr val="008000"/>
                </a:solidFill>
              </a:rPr>
              <a:t>Conducta a seguir.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" sz="2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b="1" dirty="0" smtClean="0">
                <a:solidFill>
                  <a:srgbClr val="FF0000"/>
                </a:solidFill>
              </a:rPr>
              <a:t>Melanoma Maligno (MM)</a:t>
            </a:r>
            <a:endParaRPr lang="es-ES" sz="2800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Concepto. Factores de riesgo. Clasificación.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" sz="2800" dirty="0" smtClean="0">
                <a:solidFill>
                  <a:srgbClr val="FF0000"/>
                </a:solidFill>
              </a:rPr>
              <a:t>Pronóstico. Prevención. Tratamiento.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sz="20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" dirty="0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s-ES" sz="900" dirty="0" smtClean="0"/>
          </a:p>
          <a:p>
            <a:pPr>
              <a:lnSpc>
                <a:spcPct val="80000"/>
              </a:lnSpc>
            </a:pPr>
            <a:endParaRPr lang="es-ES_tradnl" sz="9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s-ES_tradnl" sz="900" dirty="0" smtClean="0"/>
              <a:t/>
            </a:r>
            <a:br>
              <a:rPr lang="es-ES_tradnl" sz="900" dirty="0" smtClean="0"/>
            </a:br>
            <a:endParaRPr lang="es-ES" sz="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/>
          </a:bodyPr>
          <a:lstStyle/>
          <a:p>
            <a:r>
              <a:rPr lang="es-ES" sz="3200" b="1" dirty="0" smtClean="0"/>
              <a:t>NEVUS MELANOCÍTICOS ADQUIRIDOS</a:t>
            </a:r>
            <a:endParaRPr lang="es-ES" sz="32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Los </a:t>
            </a:r>
            <a:r>
              <a:rPr lang="es-ES" dirty="0" err="1" smtClean="0"/>
              <a:t>nevos</a:t>
            </a:r>
            <a:r>
              <a:rPr lang="es-ES" dirty="0" smtClean="0"/>
              <a:t> </a:t>
            </a:r>
            <a:r>
              <a:rPr lang="es-ES" dirty="0" err="1" smtClean="0"/>
              <a:t>melanocíticos</a:t>
            </a:r>
            <a:r>
              <a:rPr lang="es-ES" dirty="0" smtClean="0"/>
              <a:t> se clasifican histológicamente </a:t>
            </a:r>
          </a:p>
          <a:p>
            <a:pPr lvl="0"/>
            <a:r>
              <a:rPr lang="es-ES" dirty="0" smtClean="0"/>
              <a:t> </a:t>
            </a:r>
            <a:r>
              <a:rPr lang="es-ES" b="1" dirty="0" err="1" smtClean="0"/>
              <a:t>Nevos</a:t>
            </a:r>
            <a:r>
              <a:rPr lang="es-ES" b="1" dirty="0" smtClean="0"/>
              <a:t> de unión </a:t>
            </a:r>
          </a:p>
          <a:p>
            <a:pPr lvl="0"/>
            <a:r>
              <a:rPr lang="es-ES" b="1" dirty="0" smtClean="0"/>
              <a:t>Compuestos </a:t>
            </a:r>
          </a:p>
          <a:p>
            <a:pPr lvl="0"/>
            <a:r>
              <a:rPr lang="es-ES" b="1" dirty="0" smtClean="0"/>
              <a:t> Intradérmicos.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/>
          <a:lstStyle/>
          <a:p>
            <a:r>
              <a:rPr lang="es-ES" sz="3600" dirty="0" smtClean="0"/>
              <a:t>Modalidades no quirúrgicas: </a:t>
            </a:r>
            <a:r>
              <a:rPr lang="es-ES" sz="3600" dirty="0" err="1" smtClean="0"/>
              <a:t>intralesional</a:t>
            </a:r>
            <a:endParaRPr lang="es-ES" sz="36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844675"/>
            <a:ext cx="8675687" cy="4525963"/>
          </a:xfrm>
        </p:spPr>
        <p:txBody>
          <a:bodyPr/>
          <a:lstStyle/>
          <a:p>
            <a:r>
              <a:rPr lang="es-ES" dirty="0" smtClean="0"/>
              <a:t>5-fluorouracilo</a:t>
            </a:r>
          </a:p>
          <a:p>
            <a:r>
              <a:rPr lang="es-ES" dirty="0" err="1" smtClean="0"/>
              <a:t>Interferón</a:t>
            </a:r>
            <a:r>
              <a:rPr lang="es-ES" dirty="0" smtClean="0"/>
              <a:t> </a:t>
            </a:r>
            <a:r>
              <a:rPr lang="el-GR" dirty="0" smtClean="0"/>
              <a:t>α</a:t>
            </a:r>
            <a:r>
              <a:rPr lang="es-ES" dirty="0" smtClean="0"/>
              <a:t> recombinante</a:t>
            </a:r>
            <a:endParaRPr lang="es-ES" dirty="0" smtClean="0"/>
          </a:p>
          <a:p>
            <a:r>
              <a:rPr lang="es-ES" dirty="0" err="1" smtClean="0"/>
              <a:t>Bleomicina</a:t>
            </a:r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28333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Modalidades físicas</a:t>
            </a:r>
            <a:endParaRPr lang="es-ES" sz="36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844675"/>
            <a:ext cx="8675687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err="1" smtClean="0"/>
              <a:t>Electrodesecación</a:t>
            </a:r>
            <a:r>
              <a:rPr lang="es-ES" dirty="0" smtClean="0"/>
              <a:t> y </a:t>
            </a:r>
            <a:r>
              <a:rPr lang="es-ES" dirty="0" err="1" smtClean="0"/>
              <a:t>curetaje</a:t>
            </a:r>
            <a:r>
              <a:rPr lang="es-E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Crioterapia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Laserterapia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Radioterapia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Terapia fotodinámica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39953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7088" y="915988"/>
            <a:ext cx="7148512" cy="5683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Tumores epiteliales </a:t>
            </a:r>
            <a:endParaRPr lang="es-E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699" name="Marcador de texto 5"/>
          <p:cNvSpPr>
            <a:spLocks noGrp="1"/>
          </p:cNvSpPr>
          <p:nvPr>
            <p:ph type="body" idx="1"/>
          </p:nvPr>
        </p:nvSpPr>
        <p:spPr>
          <a:xfrm>
            <a:off x="900113" y="1631950"/>
            <a:ext cx="3338512" cy="5762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Carcinoma basal 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900113" y="2322513"/>
            <a:ext cx="3600450" cy="3627437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T localizado de la piel de baja malignidad,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Crece lentamente en extensión sin hacerlo en profundidad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 metástasis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síntomas subjetivos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85% se presentan en la región de la cabeza y del cuello; entre un 25 y un 30% ocurren sólo en la nariz, la localización más frecuente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701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932363" y="1651000"/>
            <a:ext cx="4211637" cy="5254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Carcinoma </a:t>
            </a:r>
            <a:r>
              <a:rPr lang="es-ES" dirty="0" err="1" smtClean="0">
                <a:solidFill>
                  <a:schemeClr val="tx1"/>
                </a:solidFill>
              </a:rPr>
              <a:t>epidermoide</a:t>
            </a: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29702" name="Marcador de contenido 8"/>
          <p:cNvSpPr>
            <a:spLocks noGrp="1"/>
          </p:cNvSpPr>
          <p:nvPr>
            <p:ph sz="quarter" idx="4"/>
          </p:nvPr>
        </p:nvSpPr>
        <p:spPr>
          <a:xfrm>
            <a:off x="4932363" y="2341563"/>
            <a:ext cx="4032250" cy="40401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Es un T cutáneo maligno con tendencia al crecimiento rápido </a:t>
            </a:r>
          </a:p>
          <a:p>
            <a:pPr>
              <a:lnSpc>
                <a:spcPct val="80000"/>
              </a:lnSpc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Se encuentran con mayor frecuencia en mucosas y semimucosas y con menor frecuencia en la piel.</a:t>
            </a:r>
          </a:p>
          <a:p>
            <a:pPr>
              <a:lnSpc>
                <a:spcPct val="80000"/>
              </a:lnSpc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metástasis</a:t>
            </a:r>
          </a:p>
          <a:p>
            <a:pPr>
              <a:lnSpc>
                <a:spcPct val="80000"/>
              </a:lnSpc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Son lesiones ulcero-destructivas, de borde infiltrado, indurado, de progresión rápida.</a:t>
            </a:r>
          </a:p>
          <a:p>
            <a:pPr>
              <a:lnSpc>
                <a:spcPct val="80000"/>
              </a:lnSpc>
            </a:pPr>
            <a:r>
              <a:rPr lang="es-ES" smtClean="0">
                <a:latin typeface="Arial" panose="020B0604020202020204" pitchFamily="34" charset="0"/>
                <a:cs typeface="Arial" panose="020B0604020202020204" pitchFamily="34" charset="0"/>
              </a:rPr>
              <a:t>La metástasis ganglionar es muy frecuente en las lesiones de mucosa</a:t>
            </a:r>
          </a:p>
        </p:txBody>
      </p:sp>
      <p:sp>
        <p:nvSpPr>
          <p:cNvPr id="2" name="Estrella de 5 puntas 1"/>
          <p:cNvSpPr/>
          <p:nvPr/>
        </p:nvSpPr>
        <p:spPr>
          <a:xfrm>
            <a:off x="500034" y="35716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0875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Nevus</a:t>
            </a:r>
            <a:r>
              <a:rPr lang="es-ES" dirty="0" smtClean="0"/>
              <a:t> de unión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Histología: proliferación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melanocitaria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en la unión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dermoepidérmica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Edad: infancia</a:t>
            </a: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Lesión elemental: mácula o pápula poco</a:t>
            </a:r>
          </a:p>
          <a:p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sobreelevada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Color: marrón oscuro o negro homogéneo</a:t>
            </a: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Forma: redondeada, elíptica u ovalada</a:t>
            </a:r>
          </a:p>
          <a:p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Superfi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cie: lisa</a:t>
            </a: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Tamaño: 1 mm a 1 cm</a:t>
            </a: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Pelo: ausente</a:t>
            </a:r>
          </a:p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n spit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500042"/>
            <a:ext cx="3857652" cy="6000792"/>
          </a:xfrm>
          <a:prstGeom prst="rect">
            <a:avLst/>
          </a:prstGeom>
        </p:spPr>
      </p:pic>
      <p:pic>
        <p:nvPicPr>
          <p:cNvPr id="5" name="4 Imagen" descr="n un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428604"/>
            <a:ext cx="3857652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D:\aylet\Mis documentos\Mis imágenes\tumores y nevos\nevo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571900" cy="6286544"/>
          </a:xfrm>
          <a:prstGeom prst="rect">
            <a:avLst/>
          </a:prstGeom>
          <a:noFill/>
        </p:spPr>
      </p:pic>
      <p:pic>
        <p:nvPicPr>
          <p:cNvPr id="5" name="4 Imagen" descr="untitled5-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41" y="285728"/>
            <a:ext cx="5048259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868346"/>
          </a:xfrm>
        </p:spPr>
        <p:txBody>
          <a:bodyPr>
            <a:normAutofit/>
          </a:bodyPr>
          <a:lstStyle/>
          <a:p>
            <a:r>
              <a:rPr lang="es-ES" dirty="0" smtClean="0"/>
              <a:t>Efélides </a:t>
            </a:r>
            <a:endParaRPr lang="es-ES" dirty="0"/>
          </a:p>
        </p:txBody>
      </p:sp>
      <p:pic>
        <p:nvPicPr>
          <p:cNvPr id="4" name="3 Marcador de contenido" descr="efelid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14422"/>
            <a:ext cx="4714875" cy="5643578"/>
          </a:xfrm>
          <a:prstGeom prst="rect">
            <a:avLst/>
          </a:prstGeom>
        </p:spPr>
      </p:pic>
      <p:pic>
        <p:nvPicPr>
          <p:cNvPr id="7" name="6 Imagen" descr="efelide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000108"/>
            <a:ext cx="4357686" cy="585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lentigo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4500562" cy="6500834"/>
          </a:xfrm>
          <a:prstGeom prst="rect">
            <a:avLst/>
          </a:prstGeom>
        </p:spPr>
      </p:pic>
      <p:pic>
        <p:nvPicPr>
          <p:cNvPr id="5" name="4 Imagen" descr="lenti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428604"/>
            <a:ext cx="4000528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/>
              <a:t>Nevus azul</a:t>
            </a:r>
          </a:p>
        </p:txBody>
      </p:sp>
      <p:pic>
        <p:nvPicPr>
          <p:cNvPr id="176133" name="Picture 5" descr="F13_11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286280" cy="5143536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76134" name="Picture 6" descr="F13_11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3857652" cy="457203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/>
              <a:t>Nevus melanocítico de la conjuntiva</a:t>
            </a:r>
          </a:p>
        </p:txBody>
      </p:sp>
      <p:pic>
        <p:nvPicPr>
          <p:cNvPr id="112645" name="Picture 5" descr="F13_02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643050"/>
            <a:ext cx="5394330" cy="4857784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100" b="1" dirty="0" err="1" smtClean="0"/>
              <a:t>Nevus</a:t>
            </a:r>
            <a:r>
              <a:rPr lang="es-ES" sz="3100" b="1" dirty="0" smtClean="0"/>
              <a:t> </a:t>
            </a:r>
            <a:r>
              <a:rPr lang="es-ES" sz="3100" b="1" dirty="0" err="1" smtClean="0"/>
              <a:t>melanocítico</a:t>
            </a:r>
            <a:r>
              <a:rPr lang="es-ES" sz="3100" b="1" dirty="0" smtClean="0"/>
              <a:t> compuesto</a:t>
            </a:r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3100" dirty="0" smtClean="0"/>
              <a:t>Sinónimo: </a:t>
            </a:r>
            <a:r>
              <a:rPr lang="es-ES" sz="3100" dirty="0" err="1" smtClean="0"/>
              <a:t>nevus</a:t>
            </a:r>
            <a:r>
              <a:rPr lang="es-ES" sz="3100" dirty="0" smtClean="0"/>
              <a:t> mixto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Histología: proliferación </a:t>
            </a:r>
            <a:r>
              <a:rPr lang="es-ES" dirty="0" err="1" smtClean="0"/>
              <a:t>melanocitaria</a:t>
            </a:r>
            <a:r>
              <a:rPr lang="es-ES" dirty="0" smtClean="0"/>
              <a:t> en la unión </a:t>
            </a:r>
            <a:r>
              <a:rPr lang="es-ES" dirty="0" err="1" smtClean="0"/>
              <a:t>dermoepidérmica</a:t>
            </a:r>
            <a:r>
              <a:rPr lang="es-ES" dirty="0" smtClean="0"/>
              <a:t> y en la</a:t>
            </a:r>
          </a:p>
          <a:p>
            <a:r>
              <a:rPr lang="es-ES" dirty="0" smtClean="0"/>
              <a:t>dermis </a:t>
            </a:r>
            <a:r>
              <a:rPr lang="es-ES" dirty="0" err="1" smtClean="0"/>
              <a:t>superfi</a:t>
            </a:r>
            <a:r>
              <a:rPr lang="es-ES" dirty="0" smtClean="0"/>
              <a:t> </a:t>
            </a:r>
            <a:r>
              <a:rPr lang="es-ES" dirty="0" err="1" smtClean="0"/>
              <a:t>cial</a:t>
            </a:r>
            <a:endParaRPr lang="es-ES" dirty="0" smtClean="0"/>
          </a:p>
          <a:p>
            <a:r>
              <a:rPr lang="es-ES" dirty="0" smtClean="0"/>
              <a:t>Edad: pubertad y edad adulta</a:t>
            </a:r>
          </a:p>
          <a:p>
            <a:r>
              <a:rPr lang="es-ES" dirty="0" smtClean="0"/>
              <a:t>Lesión elemental: pápula ligeramente</a:t>
            </a:r>
          </a:p>
          <a:p>
            <a:r>
              <a:rPr lang="es-ES" dirty="0" err="1" smtClean="0"/>
              <a:t>sobreelevada</a:t>
            </a:r>
            <a:endParaRPr lang="es-ES" dirty="0" smtClean="0"/>
          </a:p>
          <a:p>
            <a:r>
              <a:rPr lang="es-ES" dirty="0" smtClean="0"/>
              <a:t>Color: marrón claro o color piel normal</a:t>
            </a:r>
          </a:p>
          <a:p>
            <a:r>
              <a:rPr lang="es-ES" dirty="0" smtClean="0"/>
              <a:t>Forma: redondeada</a:t>
            </a:r>
          </a:p>
          <a:p>
            <a:r>
              <a:rPr lang="es-ES" dirty="0" err="1" smtClean="0"/>
              <a:t>Superfi</a:t>
            </a:r>
            <a:r>
              <a:rPr lang="es-ES" dirty="0" smtClean="0"/>
              <a:t> cie: lisa o </a:t>
            </a:r>
            <a:r>
              <a:rPr lang="es-ES" dirty="0" err="1" smtClean="0"/>
              <a:t>verrucosa</a:t>
            </a:r>
            <a:endParaRPr lang="es-ES" dirty="0" smtClean="0"/>
          </a:p>
          <a:p>
            <a:r>
              <a:rPr lang="es-ES" dirty="0" smtClean="0"/>
              <a:t>Tamaño: 5 mm a 1 cm</a:t>
            </a:r>
          </a:p>
          <a:p>
            <a:r>
              <a:rPr lang="es-ES" dirty="0" smtClean="0"/>
              <a:t>Pelo: puede estar presente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lanocytic_naevi_intraderma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4643470" cy="6159500"/>
          </a:xfrm>
          <a:prstGeom prst="rect">
            <a:avLst/>
          </a:prstGeom>
        </p:spPr>
      </p:pic>
      <p:pic>
        <p:nvPicPr>
          <p:cNvPr id="4" name="3 Imagen" descr="nevos me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500042"/>
            <a:ext cx="4071934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4768865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sz="2800" dirty="0" smtClean="0"/>
              <a:t>Los </a:t>
            </a:r>
            <a:r>
              <a:rPr lang="es-ES" sz="2800" dirty="0" err="1" smtClean="0"/>
              <a:t>nevos</a:t>
            </a:r>
            <a:r>
              <a:rPr lang="es-ES" sz="2800" dirty="0" smtClean="0"/>
              <a:t>  son </a:t>
            </a:r>
            <a:r>
              <a:rPr lang="es-ES" sz="2800" b="1" dirty="0" smtClean="0"/>
              <a:t>alteraciones circunscritas de la piel, congénitas o adquiridas</a:t>
            </a:r>
            <a:r>
              <a:rPr lang="es-ES" sz="2800" dirty="0" smtClean="0"/>
              <a:t>, que por regla general persisten de forma casi inalterada.</a:t>
            </a:r>
          </a:p>
          <a:p>
            <a:r>
              <a:rPr lang="es-ES" sz="2800" dirty="0" smtClean="0"/>
              <a:t> Se originan a partir del tejido germinal (embrionario), diferenciado localmente de forma atípica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 descr="n re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571480"/>
            <a:ext cx="6357982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dirty="0" err="1" smtClean="0"/>
              <a:t>Nevus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melanocítico</a:t>
            </a:r>
            <a:r>
              <a:rPr lang="es-ES" sz="2800" b="1" dirty="0" smtClean="0"/>
              <a:t> intradérmico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Sinónimo: </a:t>
            </a:r>
            <a:r>
              <a:rPr lang="es-ES" sz="2800" dirty="0" err="1" smtClean="0"/>
              <a:t>nevus</a:t>
            </a:r>
            <a:r>
              <a:rPr lang="es-ES" sz="2800" dirty="0" smtClean="0"/>
              <a:t> celular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err="1" smtClean="0">
                <a:latin typeface="Arial" pitchFamily="34" charset="0"/>
                <a:cs typeface="Arial" pitchFamily="34" charset="0"/>
              </a:rPr>
              <a:t>Histología:proliferación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 smtClean="0">
                <a:latin typeface="Arial" pitchFamily="34" charset="0"/>
                <a:cs typeface="Arial" pitchFamily="34" charset="0"/>
              </a:rPr>
              <a:t>melanocitaria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en la dermis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Edad: edad adulta y senil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Lesión elemental: pápula hemisférica, sésil o pediculada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Color: color piel normal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Forma: redonda</a:t>
            </a:r>
          </a:p>
          <a:p>
            <a:r>
              <a:rPr lang="es-ES" dirty="0" err="1" smtClean="0">
                <a:latin typeface="Arial" pitchFamily="34" charset="0"/>
                <a:cs typeface="Arial" pitchFamily="34" charset="0"/>
              </a:rPr>
              <a:t>Superfi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cie: lisa o </a:t>
            </a:r>
            <a:r>
              <a:rPr lang="es-ES" dirty="0" err="1" smtClean="0">
                <a:latin typeface="Arial" pitchFamily="34" charset="0"/>
                <a:cs typeface="Arial" pitchFamily="34" charset="0"/>
              </a:rPr>
              <a:t>papilomatosa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Tamaño: de pocos milímetros o algunos centímetros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Pelo: pelo terminal pigmentado en su interior</a:t>
            </a:r>
          </a:p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 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6 Marcador de contenido" descr="fondo kelan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623888"/>
            <a:ext cx="4608835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2" name="2 Marcador de contenido"/>
          <p:cNvSpPr>
            <a:spLocks noGrp="1"/>
          </p:cNvSpPr>
          <p:nvPr>
            <p:ph idx="1"/>
          </p:nvPr>
        </p:nvSpPr>
        <p:spPr>
          <a:xfrm>
            <a:off x="539750" y="1905000"/>
            <a:ext cx="5184775" cy="400685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es-ES" smtClean="0"/>
          </a:p>
          <a:p>
            <a:r>
              <a:rPr lang="es-ES" sz="2400" b="1" smtClean="0"/>
              <a:t>Cuadro Clínico e interrogatorio </a:t>
            </a:r>
          </a:p>
          <a:p>
            <a:r>
              <a:rPr lang="es-ES" sz="2400" b="1" smtClean="0"/>
              <a:t>Dermatoscopía</a:t>
            </a:r>
          </a:p>
          <a:p>
            <a:r>
              <a:rPr lang="es-ES" sz="2400" b="1" smtClean="0"/>
              <a:t>Estudio histológico Biopsia</a:t>
            </a:r>
          </a:p>
          <a:p>
            <a:endParaRPr lang="es-ES" smtClean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632200"/>
            <a:ext cx="25463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7 Imagen" descr="20070612-estetica_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188913"/>
            <a:ext cx="267176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1 Imagen" descr="5a16fig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22713"/>
            <a:ext cx="424815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1052513"/>
            <a:ext cx="7758138" cy="380524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s-ES" sz="3600" dirty="0" smtClean="0">
                <a:solidFill>
                  <a:srgbClr val="008000"/>
                </a:solidFill>
              </a:rPr>
              <a:t>Signos que nos hablan de posible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s-ES" sz="3600" dirty="0" smtClean="0">
                <a:solidFill>
                  <a:srgbClr val="008000"/>
                </a:solidFill>
              </a:rPr>
              <a:t>degeneración de NM a MM</a:t>
            </a:r>
          </a:p>
          <a:p>
            <a:pPr eaLnBrk="1" hangingPunct="1">
              <a:buFontTx/>
              <a:buNone/>
              <a:defRPr/>
            </a:pPr>
            <a:endParaRPr lang="es-ES" sz="3600" dirty="0" smtClean="0"/>
          </a:p>
          <a:p>
            <a:pPr eaLnBrk="1" hangingPunct="1">
              <a:buFontTx/>
              <a:buNone/>
              <a:defRPr/>
            </a:pPr>
            <a:endParaRPr lang="es-ES" sz="4000" b="1" i="1" dirty="0" smtClean="0">
              <a:solidFill>
                <a:srgbClr val="FF3300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en-GB" sz="4000" b="1" dirty="0" smtClean="0">
                <a:solidFill>
                  <a:srgbClr val="FF3300"/>
                </a:solidFill>
              </a:rPr>
              <a:t>"ABCDE"</a:t>
            </a:r>
            <a:endParaRPr lang="es-ES" sz="4000" b="1" dirty="0" smtClean="0">
              <a:solidFill>
                <a:srgbClr val="FF3300"/>
              </a:solidFill>
            </a:endParaRPr>
          </a:p>
        </p:txBody>
      </p:sp>
      <p:sp>
        <p:nvSpPr>
          <p:cNvPr id="3" name="2 Estrella de 5 puntas"/>
          <p:cNvSpPr/>
          <p:nvPr/>
        </p:nvSpPr>
        <p:spPr>
          <a:xfrm>
            <a:off x="928662" y="20002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792788"/>
          </a:xfrm>
        </p:spPr>
        <p:txBody>
          <a:bodyPr/>
          <a:lstStyle/>
          <a:p>
            <a:pPr eaLnBrk="1" hangingPunct="1"/>
            <a:r>
              <a:rPr lang="en-GB" smtClean="0"/>
              <a:t>Asimetría: a</a:t>
            </a:r>
            <a:r>
              <a:rPr lang="es-ES" smtClean="0"/>
              <a:t>l trazar un diámetro en cualquiera de sus posiciones, una mitad no se parece a la otra</a:t>
            </a:r>
            <a:r>
              <a:rPr lang="en-GB" smtClean="0"/>
              <a:t/>
            </a:r>
            <a:br>
              <a:rPr lang="en-GB" smtClean="0"/>
            </a:br>
            <a:endParaRPr lang="es-ES" smtClean="0"/>
          </a:p>
        </p:txBody>
      </p:sp>
      <p:pic>
        <p:nvPicPr>
          <p:cNvPr id="7171" name="Picture 4" descr="Melanoma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852738"/>
            <a:ext cx="619283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649912"/>
          </a:xfrm>
        </p:spPr>
        <p:txBody>
          <a:bodyPr/>
          <a:lstStyle/>
          <a:p>
            <a:pPr eaLnBrk="1" hangingPunct="1"/>
            <a:r>
              <a:rPr lang="en-GB" smtClean="0"/>
              <a:t>Bordes: i</a:t>
            </a:r>
            <a:r>
              <a:rPr lang="es-ES" smtClean="0"/>
              <a:t>rregulares, con muescas o mellados </a:t>
            </a:r>
            <a:br>
              <a:rPr lang="es-ES" smtClean="0"/>
            </a:br>
            <a:r>
              <a:rPr lang="es-ES" smtClean="0"/>
              <a:t/>
            </a:r>
            <a:br>
              <a:rPr lang="es-ES" smtClean="0"/>
            </a:br>
            <a:endParaRPr lang="es-ES" smtClean="0"/>
          </a:p>
        </p:txBody>
      </p:sp>
      <p:pic>
        <p:nvPicPr>
          <p:cNvPr id="8195" name="Picture 4" descr="Melanoma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275"/>
            <a:ext cx="64801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5792787"/>
          </a:xfrm>
        </p:spPr>
        <p:txBody>
          <a:bodyPr/>
          <a:lstStyle/>
          <a:p>
            <a:pPr eaLnBrk="1" hangingPunct="1"/>
            <a:r>
              <a:rPr lang="en-GB" smtClean="0"/>
              <a:t>Color: no homogéneo, dos más colores: </a:t>
            </a:r>
            <a:r>
              <a:rPr lang="es-ES" smtClean="0"/>
              <a:t>carmelita, azul, rojizo, marrón, blanco, gris</a:t>
            </a:r>
          </a:p>
        </p:txBody>
      </p:sp>
      <p:pic>
        <p:nvPicPr>
          <p:cNvPr id="9219" name="Picture 4" descr="Melanoma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68638"/>
            <a:ext cx="59769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792787"/>
          </a:xfrm>
        </p:spPr>
        <p:txBody>
          <a:bodyPr/>
          <a:lstStyle/>
          <a:p>
            <a:pPr eaLnBrk="1" hangingPunct="1"/>
            <a:r>
              <a:rPr lang="en-GB" smtClean="0"/>
              <a:t>Diámetro: m</a:t>
            </a:r>
            <a:r>
              <a:rPr lang="es-ES" smtClean="0"/>
              <a:t>ayor de 6 mm </a:t>
            </a:r>
          </a:p>
        </p:txBody>
      </p:sp>
      <p:pic>
        <p:nvPicPr>
          <p:cNvPr id="10243" name="Picture 4" descr="Melanoma dia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97200"/>
            <a:ext cx="6011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49275"/>
            <a:ext cx="8229600" cy="5792788"/>
          </a:xfrm>
        </p:spPr>
        <p:txBody>
          <a:bodyPr/>
          <a:lstStyle/>
          <a:p>
            <a:pPr eaLnBrk="1" hangingPunct="1"/>
            <a:r>
              <a:rPr lang="en-GB" smtClean="0"/>
              <a:t>Evolución: ca</a:t>
            </a:r>
            <a:r>
              <a:rPr lang="es-ES" smtClean="0"/>
              <a:t>mbio en tamaño, color y forma, en corto tiempo</a:t>
            </a:r>
          </a:p>
        </p:txBody>
      </p:sp>
      <p:pic>
        <p:nvPicPr>
          <p:cNvPr id="11267" name="Picture 4" descr="footer bot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708275"/>
            <a:ext cx="77771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/>
              <a:t>Otros signos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  <a:defRPr/>
            </a:pPr>
            <a:r>
              <a:rPr lang="es-ES" dirty="0" smtClean="0"/>
              <a:t>Que el NM: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Pique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Sangre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Duela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s-ES" dirty="0" smtClean="0"/>
              <a:t>Aparezcan puntos </a:t>
            </a:r>
            <a:r>
              <a:rPr lang="es-ES" dirty="0" err="1" smtClean="0"/>
              <a:t>pigmetados</a:t>
            </a:r>
            <a:r>
              <a:rPr lang="es-ES" dirty="0" smtClean="0"/>
              <a:t> satélites</a:t>
            </a:r>
          </a:p>
          <a:p>
            <a:pPr>
              <a:defRPr/>
            </a:pPr>
            <a:endParaRPr lang="es-ES" dirty="0" smtClean="0"/>
          </a:p>
          <a:p>
            <a:pPr>
              <a:buFontTx/>
              <a:buNone/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dirty="0" smtClean="0"/>
              <a:t>CLASIFICACIÓN: ( Por el componente Celular </a:t>
            </a:r>
            <a:r>
              <a:rPr lang="es-ES" u="sng" dirty="0" smtClean="0"/>
              <a:t>)</a:t>
            </a:r>
            <a:endParaRPr lang="es-ES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00200"/>
            <a:ext cx="8715404" cy="4757758"/>
          </a:xfrm>
        </p:spPr>
        <p:txBody>
          <a:bodyPr>
            <a:normAutofit/>
          </a:bodyPr>
          <a:lstStyle/>
          <a:p>
            <a:pPr lvl="0"/>
            <a:r>
              <a:rPr lang="es-ES" b="1" dirty="0" err="1" smtClean="0"/>
              <a:t>Nevos</a:t>
            </a:r>
            <a:r>
              <a:rPr lang="es-ES" b="1" dirty="0" smtClean="0"/>
              <a:t> Epiteliales</a:t>
            </a:r>
            <a:r>
              <a:rPr lang="es-ES" dirty="0" smtClean="0"/>
              <a:t> (Alteración del </a:t>
            </a:r>
            <a:r>
              <a:rPr lang="es-ES" dirty="0" err="1" smtClean="0"/>
              <a:t>Tej</a:t>
            </a:r>
            <a:r>
              <a:rPr lang="es-ES" dirty="0" smtClean="0"/>
              <a:t>. Epitelial: </a:t>
            </a:r>
            <a:r>
              <a:rPr lang="es-ES" dirty="0" err="1" smtClean="0"/>
              <a:t>Nevo</a:t>
            </a:r>
            <a:r>
              <a:rPr lang="es-ES" dirty="0" smtClean="0"/>
              <a:t> </a:t>
            </a:r>
            <a:r>
              <a:rPr lang="es-ES" dirty="0" err="1" smtClean="0"/>
              <a:t>Verrucoso</a:t>
            </a:r>
            <a:r>
              <a:rPr lang="es-ES" dirty="0" smtClean="0"/>
              <a:t> )</a:t>
            </a:r>
          </a:p>
          <a:p>
            <a:pPr lvl="0"/>
            <a:r>
              <a:rPr lang="es-ES" dirty="0" smtClean="0"/>
              <a:t>)</a:t>
            </a:r>
          </a:p>
          <a:p>
            <a:pPr lvl="0"/>
            <a:endParaRPr lang="es-ES" dirty="0" smtClean="0"/>
          </a:p>
          <a:p>
            <a:pPr lvl="0"/>
            <a:r>
              <a:rPr lang="es-ES" b="1" dirty="0" err="1" smtClean="0"/>
              <a:t>Nevos</a:t>
            </a:r>
            <a:r>
              <a:rPr lang="es-ES" b="1" dirty="0" smtClean="0"/>
              <a:t> </a:t>
            </a:r>
            <a:r>
              <a:rPr lang="es-ES" b="1" dirty="0" err="1" smtClean="0"/>
              <a:t>Dérmicos.</a:t>
            </a:r>
            <a:r>
              <a:rPr lang="es-ES" dirty="0" err="1" smtClean="0"/>
              <a:t>Alteración</a:t>
            </a:r>
            <a:r>
              <a:rPr lang="es-ES" dirty="0" smtClean="0"/>
              <a:t> del </a:t>
            </a:r>
            <a:r>
              <a:rPr lang="es-ES" dirty="0" err="1" smtClean="0"/>
              <a:t>Tej</a:t>
            </a:r>
            <a:r>
              <a:rPr lang="es-ES" dirty="0" smtClean="0"/>
              <a:t>. </a:t>
            </a:r>
            <a:r>
              <a:rPr lang="es-ES" dirty="0" smtClean="0"/>
              <a:t>Conectivo</a:t>
            </a:r>
            <a:r>
              <a:rPr lang="es-ES" dirty="0" smtClean="0"/>
              <a:t>: </a:t>
            </a:r>
            <a:r>
              <a:rPr lang="es-ES" dirty="0" err="1" smtClean="0"/>
              <a:t>Nevos</a:t>
            </a:r>
            <a:r>
              <a:rPr lang="es-ES" dirty="0" smtClean="0"/>
              <a:t> Vasculares, </a:t>
            </a:r>
            <a:r>
              <a:rPr lang="es-ES" dirty="0" err="1" smtClean="0"/>
              <a:t>Nevos</a:t>
            </a:r>
            <a:r>
              <a:rPr lang="es-ES" dirty="0" smtClean="0"/>
              <a:t> del </a:t>
            </a:r>
            <a:r>
              <a:rPr lang="es-ES" dirty="0" err="1" smtClean="0"/>
              <a:t>Tej</a:t>
            </a:r>
            <a:r>
              <a:rPr lang="es-ES" dirty="0" smtClean="0"/>
              <a:t>. Conectivo. </a:t>
            </a:r>
            <a:r>
              <a:rPr lang="es-ES" dirty="0" err="1" smtClean="0"/>
              <a:t>Nevos</a:t>
            </a:r>
            <a:r>
              <a:rPr lang="es-ES" dirty="0" smtClean="0"/>
              <a:t> </a:t>
            </a:r>
            <a:r>
              <a:rPr lang="es-ES" dirty="0" err="1" smtClean="0"/>
              <a:t>Lipomatosos</a:t>
            </a:r>
            <a:r>
              <a:rPr lang="es-ES" dirty="0" smtClean="0"/>
              <a:t> y otros )</a:t>
            </a:r>
          </a:p>
          <a:p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857224" y="2857496"/>
            <a:ext cx="77867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/>
              <a:t>Nevos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Melanocíticos</a:t>
            </a:r>
            <a:r>
              <a:rPr lang="es-ES" sz="2800" b="1" dirty="0" smtClean="0"/>
              <a:t>  Alteración de las Cel. Pigmentarias: </a:t>
            </a:r>
            <a:r>
              <a:rPr lang="es-ES" sz="2800" b="1" dirty="0" err="1" smtClean="0"/>
              <a:t>Nevos</a:t>
            </a:r>
            <a:r>
              <a:rPr lang="es-ES" sz="2800" b="1" dirty="0" smtClean="0"/>
              <a:t> Pigmentados 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85728"/>
            <a:ext cx="4186238" cy="1060472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INDICACIONES TRATAMIENTO QUIRÚRGICO DE LOS NEVUS MELANOCÍTICOS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4820" y="428604"/>
            <a:ext cx="4829180" cy="5411807"/>
          </a:xfrm>
        </p:spPr>
        <p:txBody>
          <a:bodyPr>
            <a:noAutofit/>
          </a:bodyPr>
          <a:lstStyle/>
          <a:p>
            <a:r>
              <a:rPr lang="es-ES" sz="2400" dirty="0" smtClean="0"/>
              <a:t>Historia familiar de melanoma o de </a:t>
            </a:r>
            <a:r>
              <a:rPr lang="es-ES" sz="2400" dirty="0" err="1" smtClean="0"/>
              <a:t>nevus</a:t>
            </a:r>
            <a:r>
              <a:rPr lang="es-ES" sz="2400" dirty="0" smtClean="0"/>
              <a:t> </a:t>
            </a:r>
            <a:r>
              <a:rPr lang="es-ES" sz="2400" dirty="0" err="1" smtClean="0"/>
              <a:t>displásico</a:t>
            </a:r>
            <a:endParaRPr lang="es-ES" sz="2400" dirty="0" smtClean="0"/>
          </a:p>
          <a:p>
            <a:r>
              <a:rPr lang="es-ES" sz="2400" dirty="0" smtClean="0"/>
              <a:t> Localización en zonas de difícil autocontrol</a:t>
            </a:r>
          </a:p>
          <a:p>
            <a:pPr>
              <a:buNone/>
            </a:pPr>
            <a:r>
              <a:rPr lang="es-ES" sz="2400" dirty="0" smtClean="0"/>
              <a:t> Localización en zonas sometidas a irritación continuada</a:t>
            </a:r>
          </a:p>
          <a:p>
            <a:r>
              <a:rPr lang="es-ES" sz="2400" dirty="0" smtClean="0"/>
              <a:t> Localizaciones especiales Mucosa oral y genital Partes </a:t>
            </a:r>
            <a:r>
              <a:rPr lang="es-ES" sz="2400" dirty="0" err="1" smtClean="0"/>
              <a:t>acras</a:t>
            </a:r>
            <a:r>
              <a:rPr lang="es-ES" sz="2400" dirty="0" smtClean="0"/>
              <a:t>   </a:t>
            </a:r>
            <a:r>
              <a:rPr lang="es-ES" sz="2400" dirty="0" smtClean="0"/>
              <a:t>matriz y lecho </a:t>
            </a:r>
            <a:r>
              <a:rPr lang="es-ES" sz="2400" dirty="0" err="1" smtClean="0"/>
              <a:t>ungueal</a:t>
            </a:r>
            <a:r>
              <a:rPr lang="es-ES" sz="2400" dirty="0" smtClean="0"/>
              <a:t>.</a:t>
            </a:r>
            <a:endParaRPr lang="es-ES" sz="2400" dirty="0" smtClean="0"/>
          </a:p>
          <a:p>
            <a:r>
              <a:rPr lang="es-ES" sz="2400" dirty="0" smtClean="0"/>
              <a:t>Pacientes de fenotipo I-II sometidos a exposición solar habitual u otras fuentes de radiación ultravioleta</a:t>
            </a:r>
            <a:endParaRPr lang="es-ES" sz="2400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1600200"/>
            <a:ext cx="32575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SIGNOS DE MALIGNIZACION</a:t>
            </a:r>
            <a:endParaRPr kumimoji="0" lang="es-E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1500166" y="2000240"/>
            <a:ext cx="6115064" cy="185738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endParaRPr lang="es-ES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s-ES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s-ES" b="1" dirty="0" smtClean="0">
                <a:solidFill>
                  <a:srgbClr val="FF0000"/>
                </a:solidFill>
              </a:rPr>
              <a:t>MELANOMA</a:t>
            </a:r>
            <a:r>
              <a:rPr lang="es-ES" u="sng" dirty="0" smtClean="0">
                <a:solidFill>
                  <a:srgbClr val="FF00FF"/>
                </a:solidFill>
              </a:rPr>
              <a:t/>
            </a:r>
            <a:br>
              <a:rPr lang="es-ES" u="sng" dirty="0" smtClean="0">
                <a:solidFill>
                  <a:srgbClr val="FF00FF"/>
                </a:solidFill>
              </a:rPr>
            </a:b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smtClean="0">
                <a:solidFill>
                  <a:srgbClr val="FF0000"/>
                </a:solidFill>
              </a:rPr>
              <a:t>Melanoma</a:t>
            </a:r>
            <a:r>
              <a:rPr lang="es-ES" sz="3600" u="sng" smtClean="0">
                <a:solidFill>
                  <a:srgbClr val="FF00FF"/>
                </a:solidFill>
              </a:rPr>
              <a:t/>
            </a:r>
            <a:br>
              <a:rPr lang="es-ES" sz="3600" u="sng" smtClean="0">
                <a:solidFill>
                  <a:srgbClr val="FF00FF"/>
                </a:solidFill>
              </a:rPr>
            </a:br>
            <a:endParaRPr lang="es-ES" sz="3600" u="sng" smtClean="0">
              <a:solidFill>
                <a:srgbClr val="FF00FF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229600" cy="38496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Tumor maligno derivado de los </a:t>
            </a:r>
            <a:r>
              <a:rPr lang="es-ES" dirty="0" err="1" smtClean="0"/>
              <a:t>melanocitos</a:t>
            </a:r>
            <a:r>
              <a:rPr lang="es-ES" dirty="0" smtClean="0"/>
              <a:t>, afecta a ambos sexos </a:t>
            </a:r>
            <a:r>
              <a:rPr lang="es-ES" dirty="0" err="1" smtClean="0"/>
              <a:t>pèro</a:t>
            </a:r>
            <a:r>
              <a:rPr lang="es-ES" dirty="0" smtClean="0"/>
              <a:t> con preferencia el sexo femenino, responsable de las 2/3 partes de muertes por cáncer de piel.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smtClean="0">
                <a:solidFill>
                  <a:srgbClr val="FF0000"/>
                </a:solidFill>
              </a:rPr>
              <a:t>Melanoma</a:t>
            </a:r>
            <a:r>
              <a:rPr lang="es-ES" sz="3600" u="sng" smtClean="0">
                <a:solidFill>
                  <a:srgbClr val="FF00FF"/>
                </a:solidFill>
              </a:rPr>
              <a:t/>
            </a:r>
            <a:br>
              <a:rPr lang="es-ES" sz="3600" u="sng" smtClean="0">
                <a:solidFill>
                  <a:srgbClr val="FF00FF"/>
                </a:solidFill>
              </a:rPr>
            </a:br>
            <a:endParaRPr lang="es-ES" sz="3600" u="sng" smtClean="0">
              <a:solidFill>
                <a:srgbClr val="FF00F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229600" cy="38496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dirty="0" smtClean="0"/>
              <a:t>   Origen: de los </a:t>
            </a:r>
            <a:r>
              <a:rPr lang="es-ES" dirty="0" err="1" smtClean="0"/>
              <a:t>melanocitos</a:t>
            </a:r>
            <a:r>
              <a:rPr lang="es-ES" dirty="0" smtClean="0"/>
              <a:t> cutáneos y mucosos (de </a:t>
            </a:r>
            <a:r>
              <a:rPr lang="es-ES" dirty="0" err="1" smtClean="0"/>
              <a:t>novo</a:t>
            </a:r>
            <a:r>
              <a:rPr lang="es-ES" dirty="0" smtClean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s-ES" dirty="0" smtClean="0"/>
              <a:t>Por la degeneración de NM pre existentes: 20 – 85%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Otros sitios de presentación del MM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56212"/>
          </a:xfrm>
        </p:spPr>
        <p:txBody>
          <a:bodyPr>
            <a:normAutofit lnSpcReduction="10000"/>
          </a:bodyPr>
          <a:lstStyle/>
          <a:p>
            <a:r>
              <a:rPr lang="es-ES" dirty="0" err="1" smtClean="0"/>
              <a:t>Leptomeninges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Tracto uveal del ojo</a:t>
            </a:r>
          </a:p>
          <a:p>
            <a:endParaRPr lang="es-ES" dirty="0" smtClean="0"/>
          </a:p>
          <a:p>
            <a:r>
              <a:rPr lang="es-ES" dirty="0" smtClean="0"/>
              <a:t>Cavidad oral</a:t>
            </a:r>
          </a:p>
          <a:p>
            <a:endParaRPr lang="es-ES" dirty="0" smtClean="0"/>
          </a:p>
          <a:p>
            <a:r>
              <a:rPr lang="es-ES" dirty="0" smtClean="0"/>
              <a:t>Canal anal</a:t>
            </a:r>
          </a:p>
          <a:p>
            <a:endParaRPr lang="es-ES" dirty="0" smtClean="0"/>
          </a:p>
          <a:p>
            <a:r>
              <a:rPr lang="es-ES" dirty="0" smtClean="0"/>
              <a:t>Vagina</a:t>
            </a:r>
          </a:p>
        </p:txBody>
      </p:sp>
      <p:pic>
        <p:nvPicPr>
          <p:cNvPr id="26628" name="Picture 4" descr="leptomeni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1071546"/>
            <a:ext cx="1296987" cy="12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rectum_analcanal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357694"/>
            <a:ext cx="12747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cavidad 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000372"/>
            <a:ext cx="17653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tracto uveal del o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357430"/>
            <a:ext cx="15732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vagin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5643578"/>
            <a:ext cx="1039798" cy="103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 MM: Factores de riesgo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650" y="1340768"/>
            <a:ext cx="8785225" cy="531812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s-ES" sz="2800" dirty="0" smtClean="0"/>
              <a:t>APP y APF de MM 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Piel: clara, pelo rubio, ojos azules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Elevado # de NM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Poca tolerancia al sol, débil </a:t>
            </a:r>
            <a:r>
              <a:rPr lang="es-ES" sz="2800" dirty="0" err="1" smtClean="0"/>
              <a:t>bronceamiento</a:t>
            </a:r>
            <a:endParaRPr lang="es-ES" sz="2800" dirty="0" smtClean="0"/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Exposición al sol y lámparas de bronceado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 Clima: Latitudes: trópico y </a:t>
            </a:r>
            <a:r>
              <a:rPr lang="es-ES" sz="2800" dirty="0" err="1" smtClean="0"/>
              <a:t>subtrópico</a:t>
            </a:r>
            <a:endParaRPr lang="es-ES" sz="2800" dirty="0" smtClean="0"/>
          </a:p>
          <a:p>
            <a:pPr marL="609600" indent="-609600">
              <a:buFontTx/>
              <a:buAutoNum type="arabicPeriod"/>
            </a:pPr>
            <a:r>
              <a:rPr lang="es-ES" sz="2800" dirty="0" err="1" smtClean="0"/>
              <a:t>Ocupacion</a:t>
            </a:r>
            <a:r>
              <a:rPr lang="es-ES" sz="2800" dirty="0" smtClean="0"/>
              <a:t>: Marinos, campesinos, salvavidas</a:t>
            </a:r>
          </a:p>
          <a:p>
            <a:pPr marL="609600" indent="-609600">
              <a:buFontTx/>
              <a:buAutoNum type="arabicPeriod"/>
            </a:pPr>
            <a:r>
              <a:rPr lang="es-ES" sz="2800" dirty="0" smtClean="0"/>
              <a:t>Vivir en zonas rurales y playas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agina24%20Fig2man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0"/>
            <a:ext cx="615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agina24%20Fig2pie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5" y="0"/>
            <a:ext cx="63690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Diagnóstico</a:t>
            </a:r>
            <a:r>
              <a:rPr lang="es-ES" sz="3600" smtClean="0"/>
              <a:t> </a:t>
            </a:r>
          </a:p>
        </p:txBody>
      </p:sp>
      <p:sp>
        <p:nvSpPr>
          <p:cNvPr id="32771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mtClean="0"/>
              <a:t>Interrogatorio</a:t>
            </a:r>
          </a:p>
          <a:p>
            <a:r>
              <a:rPr lang="es-ES" smtClean="0"/>
              <a:t>Examen físico exhaustivo de piel y mucosas; y sistémico. Buscar adenopatías</a:t>
            </a:r>
          </a:p>
          <a:p>
            <a:r>
              <a:rPr lang="es-ES" smtClean="0"/>
              <a:t>Biopsia</a:t>
            </a:r>
          </a:p>
          <a:p>
            <a:r>
              <a:rPr lang="es-ES" smtClean="0"/>
              <a:t>Hemograma, Eritro </a:t>
            </a:r>
          </a:p>
          <a:p>
            <a:r>
              <a:rPr lang="es-ES" smtClean="0"/>
              <a:t>USG abdominal</a:t>
            </a:r>
          </a:p>
          <a:p>
            <a:r>
              <a:rPr lang="es-ES" smtClean="0"/>
              <a:t>RX tórax, cabeza</a:t>
            </a:r>
          </a:p>
          <a:p>
            <a:r>
              <a:rPr lang="es-ES" smtClean="0"/>
              <a:t>Tomografía computarizada, resonancia</a:t>
            </a:r>
          </a:p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mtClean="0"/>
              <a:t>Muy Maligno</a:t>
            </a:r>
          </a:p>
          <a:p>
            <a:pPr>
              <a:lnSpc>
                <a:spcPct val="150000"/>
              </a:lnSpc>
            </a:pPr>
            <a:r>
              <a:rPr lang="es-ES" smtClean="0"/>
              <a:t>Supervivencia de 5 años o más después del diagnóstico y tto. precoces</a:t>
            </a:r>
          </a:p>
          <a:p>
            <a:pPr>
              <a:lnSpc>
                <a:spcPct val="150000"/>
              </a:lnSpc>
            </a:pPr>
            <a:r>
              <a:rPr lang="es-ES" smtClean="0"/>
              <a:t>Metastiza: piel, huesos, cerebro, piel, hígado,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4357718" cy="1143000"/>
          </a:xfrm>
        </p:spPr>
        <p:txBody>
          <a:bodyPr>
            <a:noAutofit/>
          </a:bodyPr>
          <a:lstStyle/>
          <a:p>
            <a:r>
              <a:rPr lang="es-ES" sz="3600" dirty="0" err="1" smtClean="0"/>
              <a:t>Nevus</a:t>
            </a:r>
            <a:r>
              <a:rPr lang="es-ES" sz="3600" dirty="0" smtClean="0"/>
              <a:t> </a:t>
            </a:r>
            <a:r>
              <a:rPr lang="es-ES" sz="3600" dirty="0" err="1" smtClean="0"/>
              <a:t>melanocítico</a:t>
            </a:r>
            <a:endParaRPr lang="es-ES" sz="36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357718" cy="4525963"/>
          </a:xfrm>
        </p:spPr>
        <p:txBody>
          <a:bodyPr>
            <a:normAutofit/>
          </a:bodyPr>
          <a:lstStyle/>
          <a:p>
            <a:r>
              <a:rPr lang="es-ES" dirty="0" smtClean="0"/>
              <a:t>Es una proliferación  anormal pero benigna de los </a:t>
            </a:r>
            <a:r>
              <a:rPr lang="es-ES" dirty="0" err="1" smtClean="0"/>
              <a:t>melanocitos</a:t>
            </a:r>
            <a:r>
              <a:rPr lang="es-ES" dirty="0" smtClean="0"/>
              <a:t> de la piel que tienden a agruparse en nidos o tecas.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/>
          <a:stretch>
            <a:fillRect/>
          </a:stretch>
        </p:blipFill>
        <p:spPr bwMode="auto">
          <a:xfrm>
            <a:off x="4572000" y="785794"/>
            <a:ext cx="4571999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clínicos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500174"/>
            <a:ext cx="8362950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         tronco         </a:t>
            </a:r>
            <a:r>
              <a:rPr lang="es-ES" dirty="0" smtClean="0">
                <a:solidFill>
                  <a:srgbClr val="FF0000"/>
                </a:solidFill>
              </a:rPr>
              <a:t>MALO  </a:t>
            </a:r>
            <a:r>
              <a:rPr lang="es-ES" dirty="0" smtClean="0"/>
              <a:t>        ulceración 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r>
              <a:rPr lang="es-ES" dirty="0" smtClean="0"/>
              <a:t>          sexo               nodular</a:t>
            </a:r>
          </a:p>
        </p:txBody>
      </p:sp>
      <p:pic>
        <p:nvPicPr>
          <p:cNvPr id="34820" name="Picture 6" descr="troncoh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11271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melanoma ulce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928934"/>
            <a:ext cx="20002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sexma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5214950"/>
            <a:ext cx="962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malanoma nodu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57760"/>
            <a:ext cx="122396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histológicos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Crecimiento vertical: Clark                  MALO 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I: </a:t>
            </a:r>
            <a:r>
              <a:rPr lang="es-ES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Intraepidérmico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 (in situ)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II: capas superiores dermis papilar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III: Toda dermis papilar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IV: Hasta la dermis reticular</a:t>
            </a:r>
          </a:p>
          <a:p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V: Invasión del Tejido subcutáneo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  <p:sp>
        <p:nvSpPr>
          <p:cNvPr id="2" name="Flecha abajo 1"/>
          <p:cNvSpPr/>
          <p:nvPr/>
        </p:nvSpPr>
        <p:spPr>
          <a:xfrm>
            <a:off x="8244408" y="2780928"/>
            <a:ext cx="442392" cy="24482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Pronóstico: factores histológicos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362950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i="1" dirty="0" smtClean="0">
                <a:solidFill>
                  <a:srgbClr val="666633"/>
                </a:solidFill>
              </a:rPr>
              <a:t> 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Medida en mm: </a:t>
            </a:r>
            <a:r>
              <a:rPr lang="es-ES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Breslow</a:t>
            </a:r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I: &lt; 0.76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II: 0.76 a 1.49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III: 1.5 a 2.49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IV: 2.5 a 3.99</a:t>
            </a:r>
          </a:p>
          <a:p>
            <a:pPr algn="ctr"/>
            <a:r>
              <a:rPr lang="es-ES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Nivel V: &gt; 4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Prevención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Evitar factores predisponentes 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Seguimiento clínico dermatoscópico de NM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Mapeo fotográfico</a:t>
            </a:r>
          </a:p>
          <a:p>
            <a:r>
              <a:rPr lang="es-ES" dirty="0" err="1" smtClean="0"/>
              <a:t>Excisión</a:t>
            </a:r>
            <a:r>
              <a:rPr lang="es-ES" dirty="0" smtClean="0"/>
              <a:t> de </a:t>
            </a:r>
            <a:r>
              <a:rPr lang="es-ES" dirty="0" err="1" smtClean="0"/>
              <a:t>nevos</a:t>
            </a:r>
            <a:r>
              <a:rPr lang="es-ES" dirty="0" smtClean="0"/>
              <a:t> según clínica y dermatoscopía</a:t>
            </a:r>
          </a:p>
          <a:p>
            <a:pPr>
              <a:lnSpc>
                <a:spcPct val="150000"/>
              </a:lnSpc>
              <a:buFontTx/>
              <a:buNone/>
            </a:pP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Tratamiento del MM</a:t>
            </a:r>
            <a:endParaRPr lang="es-ES" sz="3600" i="1" smtClean="0">
              <a:solidFill>
                <a:srgbClr val="FF0000"/>
              </a:solidFill>
            </a:endParaRPr>
          </a:p>
        </p:txBody>
      </p:sp>
      <p:sp>
        <p:nvSpPr>
          <p:cNvPr id="38915" name="AutoShape 7"/>
          <p:cNvSpPr>
            <a:spLocks noChangeArrowheads="1"/>
          </p:cNvSpPr>
          <p:nvPr/>
        </p:nvSpPr>
        <p:spPr bwMode="auto">
          <a:xfrm>
            <a:off x="827088" y="1989138"/>
            <a:ext cx="7561262" cy="15843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C33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/>
              <a:t>ELECCIÓN</a:t>
            </a:r>
          </a:p>
        </p:txBody>
      </p:sp>
      <p:sp>
        <p:nvSpPr>
          <p:cNvPr id="38916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357188" y="3786188"/>
            <a:ext cx="8507412" cy="982662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FontTx/>
              <a:buNone/>
            </a:pPr>
            <a:r>
              <a:rPr lang="es-ES" b="1" i="1" smtClean="0"/>
              <a:t>Exéresis con estudio histopatológico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3688" y="1771650"/>
            <a:ext cx="34766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488363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7667625" cy="5254625"/>
          </a:xfrm>
          <a:noFill/>
        </p:spPr>
      </p:pic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  <p:pic>
        <p:nvPicPr>
          <p:cNvPr id="43011" name="Picture 4" descr="malanoma nod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127875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Nodular</a:t>
            </a:r>
            <a:endParaRPr lang="es-ES" sz="3600" b="1" i="1" smtClean="0">
              <a:solidFill>
                <a:srgbClr val="FF00FF"/>
              </a:solidFill>
            </a:endParaRPr>
          </a:p>
        </p:txBody>
      </p:sp>
      <p:pic>
        <p:nvPicPr>
          <p:cNvPr id="44035" name="Picture 4" descr="melanoma con sate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1268413"/>
            <a:ext cx="37147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3000" dirty="0"/>
              <a:t>Edad de inicio: congénito o adquirido</a:t>
            </a:r>
          </a:p>
          <a:p>
            <a:r>
              <a:rPr lang="es-ES" sz="3000" dirty="0"/>
              <a:t>Tamaño: pequeño, intermedio, grande o gigante</a:t>
            </a:r>
          </a:p>
          <a:p>
            <a:r>
              <a:rPr lang="es-ES" sz="3000" dirty="0"/>
              <a:t>Sitio anatómico: ej. Genital o </a:t>
            </a:r>
            <a:r>
              <a:rPr lang="es-ES" sz="3000" dirty="0" err="1"/>
              <a:t>acral</a:t>
            </a:r>
            <a:r>
              <a:rPr lang="es-ES" sz="3000" dirty="0"/>
              <a:t> </a:t>
            </a:r>
          </a:p>
          <a:p>
            <a:r>
              <a:rPr lang="es-ES" sz="3000" dirty="0"/>
              <a:t>Características </a:t>
            </a:r>
            <a:r>
              <a:rPr lang="es-ES" sz="3000" dirty="0" smtClean="0"/>
              <a:t>histo</a:t>
            </a:r>
            <a:r>
              <a:rPr lang="es-ES" dirty="0" smtClean="0"/>
              <a:t>lógicas.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sz="3600" smtClean="0">
                <a:solidFill>
                  <a:srgbClr val="FF0000"/>
                </a:solidFill>
              </a:rPr>
              <a:t>M. Amelanótico</a:t>
            </a:r>
          </a:p>
        </p:txBody>
      </p:sp>
      <p:pic>
        <p:nvPicPr>
          <p:cNvPr id="45059" name="Picture 11" descr="73_melanoma_amelano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31958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2" descr="M Amelanó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4386262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sz="3600" smtClean="0">
                <a:solidFill>
                  <a:srgbClr val="FF0000"/>
                </a:solidFill>
              </a:rPr>
              <a:t>M. Amelanótico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0"/>
            <a:ext cx="75342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Mis documentos\Mis imágenes\Pacientes\y Tumores\Melanoma\melanoma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0"/>
            <a:ext cx="9151938" cy="7292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 Extensión Superficial</a:t>
            </a:r>
          </a:p>
        </p:txBody>
      </p:sp>
      <p:pic>
        <p:nvPicPr>
          <p:cNvPr id="48131" name="Picture 4" descr="melano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41438"/>
            <a:ext cx="3429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 Extensión Superficial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14438"/>
            <a:ext cx="774858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25500"/>
            <a:ext cx="8496300" cy="5824538"/>
          </a:xfrm>
          <a:noFill/>
        </p:spPr>
      </p:pic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  <p:pic>
        <p:nvPicPr>
          <p:cNvPr id="51203" name="Picture 4" descr="melanom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83063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Melanoma</a:t>
            </a:r>
          </a:p>
        </p:txBody>
      </p:sp>
      <p:pic>
        <p:nvPicPr>
          <p:cNvPr id="52227" name="Picture 2" descr="D:\Mis documentos\Mis imágenes\Pacientes\Melanomas y posibles\MOT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143000"/>
            <a:ext cx="7007225" cy="5289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Mis documentos\Mis imágenes\Pacientes\y Tumores\Melanoma\Possible melano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" name="2 Rectángulo"/>
          <p:cNvSpPr/>
          <p:nvPr/>
        </p:nvSpPr>
        <p:spPr>
          <a:xfrm>
            <a:off x="785813" y="500063"/>
            <a:ext cx="37147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rgbClr val="FF0000"/>
                </a:solidFill>
              </a:rPr>
              <a:t>Signo del patico feo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is documentos\Mis imágenes\Pacientes\Melanomas y posibles\!cid_1F57783B-A115-4389-B646-4C8058C774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921625" cy="5938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700" b="1" dirty="0" smtClean="0"/>
              <a:t>NEVUS MELANOCÍTICOS CONGÉNITOS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 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Proliferaciones de </a:t>
            </a:r>
            <a:r>
              <a:rPr lang="es-ES" dirty="0" err="1" smtClean="0"/>
              <a:t>melanocitos</a:t>
            </a:r>
            <a:r>
              <a:rPr lang="es-ES" dirty="0" smtClean="0"/>
              <a:t> que se encuentran presentes al nacer o durante los primeros meses de vida.</a:t>
            </a:r>
          </a:p>
          <a:p>
            <a:endParaRPr lang="es-ES" dirty="0" smtClean="0"/>
          </a:p>
          <a:p>
            <a:r>
              <a:rPr lang="es-ES" dirty="0" err="1" smtClean="0"/>
              <a:t>Nevus</a:t>
            </a:r>
            <a:r>
              <a:rPr lang="es-ES" dirty="0" smtClean="0"/>
              <a:t> </a:t>
            </a:r>
            <a:r>
              <a:rPr lang="es-ES" dirty="0" err="1" smtClean="0"/>
              <a:t>melanocíticos</a:t>
            </a:r>
            <a:r>
              <a:rPr lang="es-ES" dirty="0" smtClean="0"/>
              <a:t> congénitos</a:t>
            </a:r>
          </a:p>
          <a:p>
            <a:r>
              <a:rPr lang="es-ES" dirty="0" smtClean="0"/>
              <a:t>De pequeño tamaño</a:t>
            </a:r>
          </a:p>
          <a:p>
            <a:r>
              <a:rPr lang="es-ES" dirty="0" smtClean="0"/>
              <a:t>De mediano tamaño</a:t>
            </a:r>
          </a:p>
          <a:p>
            <a:r>
              <a:rPr lang="es-ES" dirty="0" smtClean="0"/>
              <a:t>De gran tamaño o gigantes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36613"/>
            <a:ext cx="409733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  <p:pic>
        <p:nvPicPr>
          <p:cNvPr id="56323" name="Picture 4" descr="mel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03363"/>
            <a:ext cx="5903912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  <a:noFill/>
        </p:spPr>
        <p:txBody>
          <a:bodyPr/>
          <a:lstStyle/>
          <a:p>
            <a:pPr eaLnBrk="1" hangingPunct="1"/>
            <a:r>
              <a:rPr lang="es-ES" sz="3600" smtClean="0">
                <a:solidFill>
                  <a:srgbClr val="FF0000"/>
                </a:solidFill>
              </a:rPr>
              <a:t>M. Acral</a:t>
            </a:r>
          </a:p>
        </p:txBody>
      </p:sp>
      <p:pic>
        <p:nvPicPr>
          <p:cNvPr id="57347" name="Picture 4" descr="me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4438"/>
            <a:ext cx="69596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58371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9088" y="49213"/>
            <a:ext cx="4956175" cy="3717925"/>
          </a:xfrm>
        </p:spPr>
      </p:pic>
      <p:pic>
        <p:nvPicPr>
          <p:cNvPr id="5837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9213"/>
            <a:ext cx="38036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3200400"/>
            <a:ext cx="48672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el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39179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5532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 Subungueal </a:t>
            </a:r>
          </a:p>
        </p:txBody>
      </p:sp>
      <p:pic>
        <p:nvPicPr>
          <p:cNvPr id="61443" name="Picture 2" descr="D:\Mis documentos\Mis imágenes\Pacientes\Melanomas y posibles\P10809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643063"/>
            <a:ext cx="8018463" cy="4500562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smtClean="0">
                <a:solidFill>
                  <a:srgbClr val="FF0000"/>
                </a:solidFill>
              </a:rPr>
              <a:t>M Subungueal </a:t>
            </a:r>
          </a:p>
        </p:txBody>
      </p:sp>
      <p:pic>
        <p:nvPicPr>
          <p:cNvPr id="62467" name="Picture 2" descr="D:\Mis documentos\Mis imágenes\Pacientes\y Tumores\Melanoma\!cid_DSC03029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600200"/>
            <a:ext cx="5429250" cy="4525963"/>
          </a:xfr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1571612"/>
            <a:ext cx="8858280" cy="4500595"/>
          </a:xfrm>
        </p:spPr>
        <p:txBody>
          <a:bodyPr/>
          <a:lstStyle/>
          <a:p>
            <a:r>
              <a:rPr lang="es-ES" dirty="0" smtClean="0"/>
              <a:t>Masa de Tejido. de nueva </a:t>
            </a:r>
            <a:r>
              <a:rPr lang="es-ES" dirty="0" smtClean="0"/>
              <a:t>formación</a:t>
            </a:r>
          </a:p>
          <a:p>
            <a:r>
              <a:rPr lang="es-ES" dirty="0" smtClean="0"/>
              <a:t> </a:t>
            </a:r>
            <a:r>
              <a:rPr lang="es-ES" dirty="0" smtClean="0"/>
              <a:t>con tendencia a crecer ó persistir indefinidamente</a:t>
            </a:r>
          </a:p>
          <a:p>
            <a:r>
              <a:rPr lang="es-ES" dirty="0" smtClean="0"/>
              <a:t> Crecimiento autónomo</a:t>
            </a:r>
          </a:p>
          <a:p>
            <a:r>
              <a:rPr lang="es-ES" dirty="0" smtClean="0"/>
              <a:t> Sin función fisiológica </a:t>
            </a:r>
          </a:p>
          <a:p>
            <a:r>
              <a:rPr lang="es-ES" dirty="0" smtClean="0"/>
              <a:t> De carácter irreversible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_tradnl" sz="3600" b="1" dirty="0" smtClean="0">
                <a:solidFill>
                  <a:srgbClr val="A50021"/>
                </a:solidFill>
                <a:latin typeface="Arial" charset="0"/>
              </a:rPr>
              <a:t>Cáncer cutáneo</a:t>
            </a:r>
            <a:br>
              <a:rPr lang="es-ES_tradnl" sz="3600" b="1" dirty="0" smtClean="0">
                <a:solidFill>
                  <a:srgbClr val="A50021"/>
                </a:solidFill>
                <a:latin typeface="Arial" charset="0"/>
              </a:rPr>
            </a:br>
            <a:endParaRPr lang="es-ES" sz="3600" b="1" dirty="0" smtClean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614734" cy="4525963"/>
          </a:xfrm>
        </p:spPr>
        <p:txBody>
          <a:bodyPr>
            <a:normAutofit/>
          </a:bodyPr>
          <a:lstStyle/>
          <a:p>
            <a:r>
              <a:rPr lang="es-ES_tradnl" sz="2400" b="1" dirty="0" smtClean="0">
                <a:latin typeface="Arial" charset="0"/>
              </a:rPr>
              <a:t>No </a:t>
            </a:r>
            <a:r>
              <a:rPr lang="es-ES_tradnl" sz="2400" b="1" dirty="0" err="1" smtClean="0">
                <a:latin typeface="Arial" charset="0"/>
              </a:rPr>
              <a:t>melanocitico</a:t>
            </a:r>
            <a:endParaRPr lang="es-ES_tradnl" sz="2400" b="1" dirty="0" smtClean="0">
              <a:latin typeface="Arial" charset="0"/>
            </a:endParaRPr>
          </a:p>
          <a:p>
            <a:endParaRPr lang="es-ES_tradnl" sz="2400" b="1" dirty="0" smtClean="0">
              <a:latin typeface="Arial" charset="0"/>
            </a:endParaRPr>
          </a:p>
          <a:p>
            <a:r>
              <a:rPr lang="es-ES_tradnl" sz="2400" b="1" dirty="0" smtClean="0">
                <a:solidFill>
                  <a:srgbClr val="0000CC"/>
                </a:solidFill>
                <a:latin typeface="Arial" charset="0"/>
              </a:rPr>
              <a:t>Carcinoma </a:t>
            </a:r>
            <a:r>
              <a:rPr lang="es-ES_tradnl" sz="2400" b="1" dirty="0" err="1" smtClean="0">
                <a:solidFill>
                  <a:srgbClr val="0000CC"/>
                </a:solidFill>
                <a:latin typeface="Arial" charset="0"/>
              </a:rPr>
              <a:t>basocelular</a:t>
            </a:r>
            <a:endParaRPr lang="es-ES_tradnl" sz="2400" b="1" dirty="0" smtClean="0">
              <a:solidFill>
                <a:srgbClr val="0000CC"/>
              </a:solidFill>
              <a:latin typeface="Arial" charset="0"/>
            </a:endParaRPr>
          </a:p>
          <a:p>
            <a:endParaRPr lang="es-ES_tradnl" sz="2400" b="1" dirty="0" smtClean="0">
              <a:solidFill>
                <a:srgbClr val="0000CC"/>
              </a:solidFill>
              <a:latin typeface="Arial" charset="0"/>
            </a:endParaRPr>
          </a:p>
          <a:p>
            <a:r>
              <a:rPr lang="es-ES_tradnl" sz="2400" b="1" dirty="0" smtClean="0">
                <a:solidFill>
                  <a:srgbClr val="0000CC"/>
                </a:solidFill>
                <a:latin typeface="Arial" charset="0"/>
              </a:rPr>
              <a:t>Carcinoma escamoso (</a:t>
            </a:r>
            <a:r>
              <a:rPr lang="es-ES_tradnl" sz="2400" b="1" dirty="0" err="1" smtClean="0">
                <a:solidFill>
                  <a:srgbClr val="0000CC"/>
                </a:solidFill>
                <a:latin typeface="Arial" charset="0"/>
              </a:rPr>
              <a:t>espinocelular</a:t>
            </a:r>
            <a:endParaRPr lang="es-ES_tradnl" sz="2400" b="1" dirty="0" smtClean="0">
              <a:solidFill>
                <a:srgbClr val="0000CC"/>
              </a:solidFill>
              <a:latin typeface="Arial" charset="0"/>
            </a:endParaRPr>
          </a:p>
          <a:p>
            <a:endParaRPr lang="es-ES_tradnl" sz="2400" b="1" dirty="0" smtClean="0">
              <a:solidFill>
                <a:srgbClr val="0000CC"/>
              </a:solidFill>
              <a:latin typeface="Arial" charset="0"/>
            </a:endParaRPr>
          </a:p>
          <a:p>
            <a:endParaRPr lang="es-ES_tradnl" sz="2400" b="1" dirty="0" smtClean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5143504" y="1571612"/>
            <a:ext cx="3543296" cy="4554551"/>
          </a:xfrm>
        </p:spPr>
        <p:txBody>
          <a:bodyPr>
            <a:normAutofit/>
          </a:bodyPr>
          <a:lstStyle/>
          <a:p>
            <a:r>
              <a:rPr lang="es-ES" b="1" dirty="0" err="1" smtClean="0"/>
              <a:t>Melanocitico</a:t>
            </a:r>
            <a:endParaRPr lang="es-ES" b="1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Melanoma</a:t>
            </a:r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23850" y="1484313"/>
            <a:ext cx="849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614998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dirty="0" err="1" smtClean="0"/>
              <a:t>Nevus</a:t>
            </a:r>
            <a:r>
              <a:rPr lang="es-ES" dirty="0" smtClean="0"/>
              <a:t> </a:t>
            </a:r>
            <a:r>
              <a:rPr lang="es-ES" dirty="0" err="1" smtClean="0"/>
              <a:t>melanocítico</a:t>
            </a:r>
            <a:r>
              <a:rPr lang="es-ES" dirty="0" smtClean="0"/>
              <a:t> congénito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4357718" cy="4786346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0"/>
            <a:ext cx="3281966" cy="6429396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u="sng" dirty="0" smtClean="0"/>
              <a:t>Factores </a:t>
            </a:r>
            <a:r>
              <a:rPr lang="es-ES" u="sng" dirty="0" err="1" smtClean="0"/>
              <a:t>Predisponentes</a:t>
            </a:r>
            <a:r>
              <a:rPr lang="es-ES" u="sng" dirty="0" smtClean="0"/>
              <a:t>: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357298"/>
            <a:ext cx="8186766" cy="4768865"/>
          </a:xfrm>
        </p:spPr>
        <p:txBody>
          <a:bodyPr>
            <a:normAutofit fontScale="32500" lnSpcReduction="20000"/>
          </a:bodyPr>
          <a:lstStyle/>
          <a:p>
            <a:endParaRPr lang="es-ES" dirty="0" smtClean="0"/>
          </a:p>
          <a:p>
            <a:r>
              <a:rPr lang="es-ES" sz="8000" b="1" dirty="0" smtClean="0">
                <a:latin typeface="Arial" pitchFamily="34" charset="0"/>
                <a:cs typeface="Arial" pitchFamily="34" charset="0"/>
              </a:rPr>
              <a:t>La raza blanca, </a:t>
            </a:r>
            <a:r>
              <a:rPr lang="es-ES" sz="8000" dirty="0" smtClean="0">
                <a:latin typeface="Arial" pitchFamily="34" charset="0"/>
                <a:cs typeface="Arial" pitchFamily="34" charset="0"/>
              </a:rPr>
              <a:t>con poca capacidad de bronceado y exposición solar exagerada</a:t>
            </a:r>
            <a:r>
              <a:rPr lang="es-ES" sz="8000" u="sng" dirty="0" smtClean="0">
                <a:latin typeface="Arial" pitchFamily="34" charset="0"/>
                <a:cs typeface="Arial" pitchFamily="34" charset="0"/>
              </a:rPr>
              <a:t>, </a:t>
            </a:r>
            <a:endParaRPr lang="es-ES" sz="8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Edad ( A partir de la 4ta. Década de vida </a:t>
            </a:r>
          </a:p>
          <a:p>
            <a:pPr lvl="0"/>
            <a:r>
              <a:rPr lang="es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Climas Secos</a:t>
            </a:r>
          </a:p>
          <a:p>
            <a:pPr lvl="0"/>
            <a:r>
              <a:rPr lang="es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Muchas Horas de insolación (En Países cálidos)</a:t>
            </a:r>
          </a:p>
          <a:p>
            <a:pPr lvl="0"/>
            <a:r>
              <a:rPr lang="es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Más Frecuente en hombres ( Por el tipo de actividad laboral)</a:t>
            </a:r>
          </a:p>
          <a:p>
            <a:pPr>
              <a:buNone/>
            </a:pPr>
            <a:r>
              <a:rPr lang="es-E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Traumas a repetición (Prótesis dentarias, espejuelos)</a:t>
            </a:r>
          </a:p>
          <a:p>
            <a:r>
              <a:rPr lang="es-ES" sz="8000" b="1" dirty="0" smtClean="0">
                <a:latin typeface="Arial" pitchFamily="34" charset="0"/>
                <a:cs typeface="Arial" pitchFamily="34" charset="0"/>
              </a:rPr>
              <a:t>Padecimientos genéticos </a:t>
            </a:r>
            <a:r>
              <a:rPr lang="es-ES" sz="8000" b="1" dirty="0" err="1" smtClean="0">
                <a:latin typeface="Arial" pitchFamily="34" charset="0"/>
                <a:cs typeface="Arial" pitchFamily="34" charset="0"/>
              </a:rPr>
              <a:t>predisponentes</a:t>
            </a:r>
            <a:r>
              <a:rPr lang="es-ES" sz="8000" b="1" dirty="0" smtClean="0">
                <a:latin typeface="Arial" pitchFamily="34" charset="0"/>
                <a:cs typeface="Arial" pitchFamily="34" charset="0"/>
              </a:rPr>
              <a:t> como el </a:t>
            </a:r>
            <a:r>
              <a:rPr lang="es-ES" sz="8000" b="1" dirty="0" err="1" smtClean="0">
                <a:latin typeface="Arial" pitchFamily="34" charset="0"/>
                <a:cs typeface="Arial" pitchFamily="34" charset="0"/>
              </a:rPr>
              <a:t>xeroderma</a:t>
            </a:r>
            <a:r>
              <a:rPr lang="es-ES" sz="8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8000" b="1" dirty="0" err="1" smtClean="0">
                <a:latin typeface="Arial" pitchFamily="34" charset="0"/>
                <a:cs typeface="Arial" pitchFamily="34" charset="0"/>
              </a:rPr>
              <a:t>pigmentoso</a:t>
            </a:r>
            <a:r>
              <a:rPr lang="es-ES" sz="8000" b="1" dirty="0" smtClean="0">
                <a:latin typeface="Arial" pitchFamily="34" charset="0"/>
                <a:cs typeface="Arial" pitchFamily="34" charset="0"/>
              </a:rPr>
              <a:t>, el albinismo o el síndrome de carcinoma </a:t>
            </a:r>
            <a:r>
              <a:rPr lang="es-ES" sz="8000" b="1" dirty="0" err="1" smtClean="0">
                <a:latin typeface="Arial" pitchFamily="34" charset="0"/>
                <a:cs typeface="Arial" pitchFamily="34" charset="0"/>
              </a:rPr>
              <a:t>basocelular</a:t>
            </a:r>
            <a:r>
              <a:rPr lang="es-ES" sz="8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8000" b="1" dirty="0" err="1" smtClean="0">
                <a:latin typeface="Arial" pitchFamily="34" charset="0"/>
                <a:cs typeface="Arial" pitchFamily="34" charset="0"/>
              </a:rPr>
              <a:t>nevoide</a:t>
            </a:r>
            <a:endParaRPr lang="es-E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Lesiones </a:t>
            </a:r>
            <a:r>
              <a:rPr lang="es-ES" sz="2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PreCancerosas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Son un grupo de afecciones que potencialmente pueden sufrir la transformación maligna, pero son muy heterogéneas por lo que no tienen un carácter común que las unifique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s-ES" b="1" dirty="0" smtClean="0"/>
              <a:t>Queratosis </a:t>
            </a:r>
            <a:r>
              <a:rPr lang="es-ES" b="1" dirty="0" err="1" smtClean="0"/>
              <a:t>actinica</a:t>
            </a:r>
            <a:endParaRPr lang="es-ES" b="1" dirty="0" smtClean="0"/>
          </a:p>
          <a:p>
            <a:r>
              <a:rPr lang="es-ES" b="1" dirty="0" smtClean="0"/>
              <a:t>Cuerno Cutáneo</a:t>
            </a:r>
            <a:endParaRPr lang="es-ES" dirty="0" smtClean="0"/>
          </a:p>
          <a:p>
            <a:pPr lvl="0"/>
            <a:r>
              <a:rPr lang="es-ES" b="1" dirty="0" err="1" smtClean="0"/>
              <a:t>Queilítis</a:t>
            </a:r>
            <a:r>
              <a:rPr lang="es-ES" b="1" dirty="0" smtClean="0"/>
              <a:t> Actínica</a:t>
            </a:r>
            <a:endParaRPr lang="es-ES" dirty="0" smtClean="0"/>
          </a:p>
          <a:p>
            <a:pPr lvl="0"/>
            <a:r>
              <a:rPr lang="es-ES" dirty="0" smtClean="0"/>
              <a:t>Atrofia Senil</a:t>
            </a:r>
          </a:p>
          <a:p>
            <a:pPr lvl="0"/>
            <a:r>
              <a:rPr lang="es-ES" dirty="0" err="1" smtClean="0"/>
              <a:t>Leucoplasia</a:t>
            </a:r>
            <a:endParaRPr lang="es-ES" dirty="0" smtClean="0"/>
          </a:p>
          <a:p>
            <a:pPr lvl="0"/>
            <a:r>
              <a:rPr lang="es-ES" dirty="0" err="1" smtClean="0"/>
              <a:t>Radiodermitis</a:t>
            </a:r>
            <a:r>
              <a:rPr lang="es-ES" dirty="0" smtClean="0"/>
              <a:t> y </a:t>
            </a:r>
            <a:r>
              <a:rPr lang="es-ES" dirty="0" err="1" smtClean="0"/>
              <a:t>Radiolucitis</a:t>
            </a:r>
            <a:endParaRPr lang="es-ES" dirty="0" smtClean="0"/>
          </a:p>
          <a:p>
            <a:pPr lvl="0"/>
            <a:r>
              <a:rPr lang="es-ES" dirty="0" smtClean="0"/>
              <a:t>Cicatrices de LE , L. Vulgar y Quemaduras</a:t>
            </a:r>
          </a:p>
          <a:p>
            <a:pPr lvl="0"/>
            <a:r>
              <a:rPr lang="es-ES" dirty="0" err="1" smtClean="0"/>
              <a:t>Craurosis</a:t>
            </a:r>
            <a:r>
              <a:rPr lang="es-ES" dirty="0" smtClean="0"/>
              <a:t> de Vulva y Pene</a:t>
            </a:r>
          </a:p>
          <a:p>
            <a:pPr lvl="0"/>
            <a:r>
              <a:rPr lang="es-ES" dirty="0" smtClean="0"/>
              <a:t>Dermatosis Ocupacionales por Brea</a:t>
            </a:r>
          </a:p>
          <a:p>
            <a:pPr lvl="0"/>
            <a:r>
              <a:rPr lang="es-ES" dirty="0" smtClean="0"/>
              <a:t>Ulceras y  Ostium de trayectos fistulosos</a:t>
            </a:r>
          </a:p>
          <a:p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Lesiones </a:t>
            </a:r>
            <a:r>
              <a:rPr lang="es-ES" sz="2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PreCancerosas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QUERATOSIS ACTÍNICA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7692"/>
          <a:stretch>
            <a:fillRect/>
          </a:stretch>
        </p:blipFill>
        <p:spPr>
          <a:xfrm>
            <a:off x="642910" y="357166"/>
            <a:ext cx="3568723" cy="3199402"/>
          </a:xfrm>
          <a:noFill/>
        </p:spPr>
      </p:pic>
      <p:pic>
        <p:nvPicPr>
          <p:cNvPr id="9219" name="Picture 11" descr="Quratosis Actínic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b="9134"/>
          <a:stretch>
            <a:fillRect/>
          </a:stretch>
        </p:blipFill>
        <p:spPr>
          <a:xfrm>
            <a:off x="4714877" y="428605"/>
            <a:ext cx="3889374" cy="3000396"/>
          </a:xfrm>
        </p:spPr>
      </p:pic>
      <p:pic>
        <p:nvPicPr>
          <p:cNvPr id="9220" name="Picture 12" descr="Cuerno Cutáne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 t="8974" b="14017"/>
          <a:stretch>
            <a:fillRect/>
          </a:stretch>
        </p:blipFill>
        <p:spPr>
          <a:xfrm>
            <a:off x="0" y="3860800"/>
            <a:ext cx="4527794" cy="2997200"/>
          </a:xfrm>
        </p:spPr>
      </p:pic>
      <p:pic>
        <p:nvPicPr>
          <p:cNvPr id="9221" name="Picture 13" descr="ceratoseactinic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t="12660"/>
          <a:stretch>
            <a:fillRect/>
          </a:stretch>
        </p:blipFill>
        <p:spPr>
          <a:xfrm>
            <a:off x="4857752" y="3860800"/>
            <a:ext cx="4286248" cy="299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 Basal 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 un T localizado de la piel de baja malignidad, lentamente progresivo y que no da metástasis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Marcador de contenido" descr="fondo kelan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SINTOMATOLOGíA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928670"/>
            <a:ext cx="8329642" cy="5554683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s-ES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Aparece en zonas de la epidermis con capacidad para desarrollar folículos pilosos, por lo que rara vez se localiza en el borde de los labios y la mucosa genital. </a:t>
            </a:r>
            <a:endParaRPr lang="es-ES" baseline="30000" dirty="0" smtClean="0">
              <a:latin typeface="Arial" pitchFamily="34" charset="0"/>
              <a:cs typeface="Arial" pitchFamily="34" charset="0"/>
            </a:endParaRPr>
          </a:p>
          <a:p>
            <a:endParaRPr lang="es-ES" baseline="30000" dirty="0" smtClean="0">
              <a:latin typeface="Arial" pitchFamily="34" charset="0"/>
              <a:cs typeface="Arial" pitchFamily="34" charset="0"/>
            </a:endParaRPr>
          </a:p>
          <a:p>
            <a:endParaRPr lang="es-ES" baseline="300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 El 85% se presentan en la región de la cabeza y del cuello; entre un 25 y un 30% ocurren sólo en la nariz, la localización más frecuente</a:t>
            </a:r>
          </a:p>
          <a:p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Es una masa infiltrada a veces pigmentada y en ocasiones ulcerada. Crece lentamente en extensión sin hacerlo en profundidad. No síntomas subjetivos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934720" cy="60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627" y="714356"/>
            <a:ext cx="4384373" cy="582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4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470" y="251854"/>
            <a:ext cx="4575362" cy="55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8298" y="251854"/>
            <a:ext cx="4274760" cy="55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054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3119907" cy="26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0" y="714356"/>
            <a:ext cx="4729438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/>
          </a:bodyPr>
          <a:lstStyle/>
          <a:p>
            <a:r>
              <a:rPr lang="es-ES" b="1" dirty="0" smtClean="0"/>
              <a:t>Cicatricial </a:t>
            </a:r>
            <a:r>
              <a:rPr lang="es-ES" dirty="0" smtClean="0"/>
              <a:t> Superficial muy ligeramente elevado con borde activo progresivo y cicatriz atrófica en el resto de la lesión</a:t>
            </a:r>
          </a:p>
          <a:p>
            <a:endParaRPr lang="es-ES" dirty="0"/>
          </a:p>
        </p:txBody>
      </p:sp>
      <p:pic>
        <p:nvPicPr>
          <p:cNvPr id="8" name="7 Marcador de contenido" descr="basal_cell_carcinoma6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0271" y="0"/>
            <a:ext cx="4383729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600" smtClean="0">
                <a:solidFill>
                  <a:srgbClr val="008000"/>
                </a:solidFill>
              </a:rPr>
              <a:t>Mancha Mongólica</a:t>
            </a:r>
          </a:p>
        </p:txBody>
      </p:sp>
      <p:pic>
        <p:nvPicPr>
          <p:cNvPr id="20483" name="Picture 4" descr="mancha mongo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80708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686" y="1617459"/>
            <a:ext cx="4399741" cy="49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29149" y="1617459"/>
            <a:ext cx="4336677" cy="501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83240" y="229675"/>
            <a:ext cx="7886700" cy="1325563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ULCUS RODENS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5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CC refused bx 4 yrs a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66725"/>
            <a:ext cx="7900988" cy="592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BCC eyeball destroy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8788"/>
            <a:ext cx="7777163" cy="5832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CC, huge,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4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66FF"/>
                </a:solidFill>
              </a:rPr>
              <a:t>Carcinoma </a:t>
            </a:r>
            <a:r>
              <a:rPr lang="es-ES" sz="3600" b="1" dirty="0" smtClean="0">
                <a:solidFill>
                  <a:srgbClr val="0066FF"/>
                </a:solidFill>
              </a:rPr>
              <a:t>Epidermoide</a:t>
            </a:r>
            <a:r>
              <a:rPr lang="es-ES" sz="3600" b="1" dirty="0">
                <a:solidFill>
                  <a:srgbClr val="0066FF"/>
                </a:solidFill>
              </a:rPr>
              <a:t/>
            </a:r>
            <a:br>
              <a:rPr lang="es-ES" sz="3600" b="1" dirty="0">
                <a:solidFill>
                  <a:srgbClr val="0066FF"/>
                </a:solidFill>
              </a:rPr>
            </a:br>
            <a:endParaRPr lang="es-ES" sz="3600" b="1" dirty="0">
              <a:solidFill>
                <a:srgbClr val="0066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713788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es-ES" i="1" dirty="0"/>
              <a:t>Concepto. </a:t>
            </a:r>
            <a:r>
              <a:rPr lang="es-ES" dirty="0"/>
              <a:t>Tumor maligno derivado de los </a:t>
            </a:r>
          </a:p>
          <a:p>
            <a:pPr algn="just">
              <a:buFontTx/>
              <a:buNone/>
            </a:pPr>
            <a:r>
              <a:rPr lang="es-ES" dirty="0"/>
              <a:t>queratinocitos epiteliales de piel y mucosas,</a:t>
            </a:r>
          </a:p>
          <a:p>
            <a:pPr algn="just">
              <a:buFontTx/>
              <a:buNone/>
            </a:pPr>
            <a:r>
              <a:rPr lang="es-ES" dirty="0"/>
              <a:t>más frecuente en hombres y raza blanca,</a:t>
            </a:r>
          </a:p>
          <a:p>
            <a:pPr algn="just">
              <a:buFontTx/>
              <a:buNone/>
            </a:pPr>
            <a:r>
              <a:rPr lang="es-ES" dirty="0" smtClean="0"/>
              <a:t>a </a:t>
            </a:r>
            <a:r>
              <a:rPr lang="es-ES" dirty="0"/>
              <a:t>partir de los 50 años, en piel sana </a:t>
            </a:r>
          </a:p>
          <a:p>
            <a:pPr algn="just">
              <a:buFontTx/>
              <a:buNone/>
            </a:pPr>
            <a:r>
              <a:rPr lang="es-ES" dirty="0"/>
              <a:t>o como degeneración de lesiones </a:t>
            </a:r>
          </a:p>
          <a:p>
            <a:pPr algn="just">
              <a:buFontTx/>
              <a:buNone/>
            </a:pPr>
            <a:r>
              <a:rPr lang="es-ES" dirty="0" smtClean="0"/>
              <a:t>Precancerosas (QA).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66FF"/>
                </a:solidFill>
              </a:rPr>
              <a:t>Carcinoma </a:t>
            </a:r>
            <a:r>
              <a:rPr lang="es-ES" sz="3600" b="1" dirty="0" smtClean="0">
                <a:solidFill>
                  <a:srgbClr val="0066FF"/>
                </a:solidFill>
              </a:rPr>
              <a:t>Epidermoide</a:t>
            </a:r>
            <a:r>
              <a:rPr lang="es-ES" sz="3600" b="1" dirty="0">
                <a:solidFill>
                  <a:srgbClr val="0066FF"/>
                </a:solidFill>
              </a:rPr>
              <a:t/>
            </a:r>
            <a:br>
              <a:rPr lang="es-ES" sz="3600" b="1" dirty="0">
                <a:solidFill>
                  <a:srgbClr val="0066FF"/>
                </a:solidFill>
              </a:rPr>
            </a:br>
            <a:endParaRPr lang="es-ES" sz="3600" b="1" dirty="0">
              <a:solidFill>
                <a:srgbClr val="0066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713788" cy="4525963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es-ES" dirty="0" smtClean="0"/>
              <a:t>Edad: 80% en &gt; 60 años</a:t>
            </a:r>
          </a:p>
          <a:p>
            <a:pPr algn="just">
              <a:lnSpc>
                <a:spcPct val="150000"/>
              </a:lnSpc>
              <a:buNone/>
            </a:pPr>
            <a:r>
              <a:rPr lang="es-ES" dirty="0" smtClean="0"/>
              <a:t>Evolución rápida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s-ES" dirty="0" smtClean="0"/>
              <a:t>Afecta primariamente las mucosas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s-ES" dirty="0" smtClean="0"/>
              <a:t>Metástasis: 1/40</a:t>
            </a:r>
          </a:p>
          <a:p>
            <a:pPr algn="just">
              <a:buFontTx/>
              <a:buNone/>
            </a:pPr>
            <a:endParaRPr lang="es-ES" dirty="0" smtClean="0"/>
          </a:p>
          <a:p>
            <a:pPr algn="just">
              <a:buFontTx/>
              <a:buNone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69659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0066FF"/>
                </a:solidFill>
              </a:rPr>
              <a:t>Carcinoma </a:t>
            </a:r>
            <a:r>
              <a:rPr lang="es-ES" sz="3600" b="1" dirty="0" smtClean="0">
                <a:solidFill>
                  <a:srgbClr val="0066FF"/>
                </a:solidFill>
              </a:rPr>
              <a:t>Epidermoide</a:t>
            </a:r>
            <a:r>
              <a:rPr lang="es-ES" sz="4000" b="1" dirty="0">
                <a:solidFill>
                  <a:srgbClr val="0066FF"/>
                </a:solidFill>
              </a:rPr>
              <a:t/>
            </a:r>
            <a:br>
              <a:rPr lang="es-ES" sz="4000" b="1" dirty="0">
                <a:solidFill>
                  <a:srgbClr val="0066FF"/>
                </a:solidFill>
              </a:rPr>
            </a:br>
            <a:endParaRPr lang="es-ES" sz="4000" b="1" dirty="0">
              <a:solidFill>
                <a:srgbClr val="0066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668" y="1700808"/>
            <a:ext cx="8713788" cy="496855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dirty="0" smtClean="0"/>
              <a:t>Factores predisponentes</a:t>
            </a:r>
          </a:p>
          <a:p>
            <a:r>
              <a:rPr lang="es-ES" dirty="0" smtClean="0"/>
              <a:t>Lesiones precancerosas: QA, </a:t>
            </a:r>
            <a:r>
              <a:rPr lang="es-ES" dirty="0" err="1" smtClean="0"/>
              <a:t>leucoplasia</a:t>
            </a:r>
            <a:r>
              <a:rPr lang="es-ES" dirty="0" smtClean="0"/>
              <a:t>, Q arsenicales, cuerno cutáneo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Virus del papiloma humano</a:t>
            </a:r>
          </a:p>
          <a:p>
            <a:r>
              <a:rPr lang="es-ES" dirty="0" smtClean="0"/>
              <a:t>Carcinógenos industriales: brea, petróleo, aceites lubricantes, arsenicales</a:t>
            </a:r>
          </a:p>
          <a:p>
            <a:pPr algn="just">
              <a:buFontTx/>
              <a:buNone/>
            </a:pPr>
            <a:endParaRPr lang="es-ES" dirty="0" smtClean="0"/>
          </a:p>
          <a:p>
            <a:pPr algn="just">
              <a:buFontTx/>
              <a:buNone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2735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" sz="3200" i="1" dirty="0">
                <a:solidFill>
                  <a:srgbClr val="0070C0"/>
                </a:solidFill>
              </a:rPr>
              <a:t>Clasificación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i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679" y="1484784"/>
            <a:ext cx="8155121" cy="51117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i="1" dirty="0" err="1"/>
              <a:t>Intraepitelial</a:t>
            </a:r>
            <a:r>
              <a:rPr lang="es-ES" i="1" dirty="0"/>
              <a:t> o In </a:t>
            </a:r>
            <a:r>
              <a:rPr lang="es-ES" i="1" dirty="0" smtClean="0"/>
              <a:t>Situ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i="1" dirty="0" smtClean="0"/>
              <a:t>Invasivo</a:t>
            </a:r>
            <a:r>
              <a:rPr lang="es-ES" i="1" dirty="0"/>
              <a:t>: diferenciado e indiferenciado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es-ES" sz="3600" i="1" dirty="0">
                <a:solidFill>
                  <a:srgbClr val="0066FF"/>
                </a:solidFill>
              </a:rPr>
              <a:t>D</a:t>
            </a:r>
            <a:r>
              <a:rPr lang="es-ES" sz="3600" i="1" dirty="0" smtClean="0">
                <a:solidFill>
                  <a:srgbClr val="0066FF"/>
                </a:solidFill>
              </a:rPr>
              <a:t>iferenciado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071546"/>
            <a:ext cx="8158162" cy="4740276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Pápula Indurada, Placa, Nódulo, Con Escamas Adherentes, Gruesas,</a:t>
            </a:r>
          </a:p>
          <a:p>
            <a:pPr algn="just"/>
            <a:r>
              <a:rPr lang="es-ES" dirty="0" err="1" smtClean="0"/>
              <a:t>Queratósicas</a:t>
            </a:r>
            <a:r>
              <a:rPr lang="es-ES" dirty="0" smtClean="0"/>
              <a:t> O </a:t>
            </a:r>
            <a:r>
              <a:rPr lang="es-ES" dirty="0" err="1" smtClean="0"/>
              <a:t>Hiperqueratósicas</a:t>
            </a:r>
            <a:r>
              <a:rPr lang="es-ES" dirty="0" smtClean="0"/>
              <a:t>,</a:t>
            </a:r>
          </a:p>
          <a:p>
            <a:pPr algn="just"/>
            <a:r>
              <a:rPr lang="es-ES" dirty="0" smtClean="0"/>
              <a:t>Eritematoso, amarillento o del color de la </a:t>
            </a:r>
          </a:p>
          <a:p>
            <a:pPr algn="just">
              <a:buFontTx/>
              <a:buNone/>
            </a:pPr>
            <a:r>
              <a:rPr lang="es-ES" dirty="0" smtClean="0"/>
              <a:t>   piel normal </a:t>
            </a:r>
          </a:p>
          <a:p>
            <a:pPr algn="just"/>
            <a:r>
              <a:rPr lang="es-ES" dirty="0" smtClean="0"/>
              <a:t>Duro</a:t>
            </a:r>
          </a:p>
          <a:p>
            <a:pPr algn="just"/>
            <a:r>
              <a:rPr lang="es-ES" dirty="0" smtClean="0"/>
              <a:t>Redondo, Oval, Umbilicado </a:t>
            </a:r>
          </a:p>
          <a:p>
            <a:pPr algn="just"/>
            <a:r>
              <a:rPr lang="es-ES" dirty="0" smtClean="0"/>
              <a:t>En zonas expuestas al sol mas frecuente pero puede aparecer en mucosas en </a:t>
            </a:r>
            <a:r>
              <a:rPr lang="es-ES" dirty="0" err="1" smtClean="0"/>
              <a:t>genitals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es-ES" sz="3600" i="1" dirty="0" smtClean="0">
                <a:solidFill>
                  <a:srgbClr val="0066FF"/>
                </a:solidFill>
              </a:rPr>
              <a:t>Indiferenciado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Tumor </a:t>
            </a:r>
            <a:r>
              <a:rPr lang="es-ES" dirty="0" smtClean="0"/>
              <a:t>sangrante, aspecto de carne cruda, pápulas, nódulos, vegetaciones, </a:t>
            </a:r>
            <a:r>
              <a:rPr lang="es-ES" dirty="0" err="1" smtClean="0"/>
              <a:t>papilomatosas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>
                <a:solidFill>
                  <a:srgbClr val="FF0000"/>
                </a:solidFill>
              </a:rPr>
              <a:t>U</a:t>
            </a:r>
            <a:r>
              <a:rPr lang="es-ES" dirty="0" smtClean="0"/>
              <a:t>lceraciones </a:t>
            </a:r>
            <a:r>
              <a:rPr lang="es-ES" dirty="0" smtClean="0"/>
              <a:t>con base necrótica, bordes con aspecto de </a:t>
            </a:r>
            <a:r>
              <a:rPr lang="es-ES" dirty="0" smtClean="0"/>
              <a:t>granulación hemorragias </a:t>
            </a:r>
            <a:r>
              <a:rPr lang="es-ES" dirty="0" smtClean="0"/>
              <a:t>y costras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1055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Nevo</a:t>
            </a:r>
            <a:r>
              <a:rPr lang="es-ES" dirty="0" smtClean="0"/>
              <a:t> de </a:t>
            </a:r>
            <a:r>
              <a:rPr lang="es-ES" dirty="0" err="1" smtClean="0"/>
              <a:t>ota</a:t>
            </a:r>
            <a:endParaRPr lang="es-ES" dirty="0"/>
          </a:p>
        </p:txBody>
      </p:sp>
      <p:pic>
        <p:nvPicPr>
          <p:cNvPr id="2050" name="Picture 2" descr="D:\aylet\Mis documentos\Mis imágenes\tumores y nevos\naevus_of_ot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8143932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>
                <a:solidFill>
                  <a:schemeClr val="accent2"/>
                </a:solidFill>
              </a:rPr>
              <a:t>Pronóstico</a:t>
            </a:r>
            <a:r>
              <a:rPr lang="es-ES" sz="3600" b="1"/>
              <a:t>. </a:t>
            </a:r>
            <a:r>
              <a:rPr lang="es-ES" sz="3600" b="1">
                <a:solidFill>
                  <a:schemeClr val="folHlink"/>
                </a:solidFill>
              </a:rPr>
              <a:t>Prevención</a:t>
            </a:r>
            <a:r>
              <a:rPr lang="es-ES" sz="3600" b="1"/>
              <a:t>. </a:t>
            </a:r>
            <a:r>
              <a:rPr lang="es-ES" sz="4000" b="1"/>
              <a:t/>
            </a:r>
            <a:br>
              <a:rPr lang="es-ES" sz="4000" b="1"/>
            </a:br>
            <a:endParaRPr lang="es-ES" sz="4000" b="1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0768"/>
            <a:ext cx="8424862" cy="5256212"/>
          </a:xfrm>
        </p:spPr>
        <p:txBody>
          <a:bodyPr/>
          <a:lstStyle/>
          <a:p>
            <a:r>
              <a:rPr lang="es-ES" dirty="0">
                <a:solidFill>
                  <a:schemeClr val="accent2"/>
                </a:solidFill>
              </a:rPr>
              <a:t>Malo </a:t>
            </a:r>
          </a:p>
          <a:p>
            <a:r>
              <a:rPr lang="es-ES" dirty="0">
                <a:solidFill>
                  <a:schemeClr val="accent2"/>
                </a:solidFill>
              </a:rPr>
              <a:t>Metástasis</a:t>
            </a:r>
          </a:p>
          <a:p>
            <a:r>
              <a:rPr lang="es-ES" dirty="0">
                <a:solidFill>
                  <a:schemeClr val="accent2"/>
                </a:solidFill>
              </a:rPr>
              <a:t>Lesiones mucosas: alto y temprano potencial </a:t>
            </a:r>
            <a:r>
              <a:rPr lang="es-ES" dirty="0" err="1" smtClean="0">
                <a:solidFill>
                  <a:schemeClr val="accent2"/>
                </a:solidFill>
              </a:rPr>
              <a:t>metastásico</a:t>
            </a:r>
            <a:endParaRPr lang="es-ES" dirty="0" smtClean="0">
              <a:solidFill>
                <a:schemeClr val="accent2"/>
              </a:solidFill>
            </a:endParaRPr>
          </a:p>
          <a:p>
            <a:endParaRPr lang="es-E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accent2"/>
              </a:solidFill>
            </a:endParaRPr>
          </a:p>
          <a:p>
            <a:r>
              <a:rPr lang="es-ES" dirty="0" err="1" smtClean="0">
                <a:solidFill>
                  <a:schemeClr val="folHlink"/>
                </a:solidFill>
              </a:rPr>
              <a:t>Fotoprotección</a:t>
            </a:r>
            <a:endParaRPr lang="es-ES" dirty="0">
              <a:solidFill>
                <a:schemeClr val="folHlink"/>
              </a:solidFill>
            </a:endParaRPr>
          </a:p>
          <a:p>
            <a:r>
              <a:rPr lang="es-ES" dirty="0" smtClean="0">
                <a:solidFill>
                  <a:schemeClr val="folHlink"/>
                </a:solidFill>
              </a:rPr>
              <a:t>Evitar factores </a:t>
            </a:r>
            <a:r>
              <a:rPr lang="es-ES" dirty="0">
                <a:solidFill>
                  <a:schemeClr val="folHlink"/>
                </a:solidFill>
              </a:rPr>
              <a:t>predisponentes</a:t>
            </a:r>
          </a:p>
          <a:p>
            <a:endParaRPr lang="es-ES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13" y="1371600"/>
            <a:ext cx="40671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13787" cy="4525963"/>
          </a:xfrm>
        </p:spPr>
        <p:txBody>
          <a:bodyPr/>
          <a:lstStyle/>
          <a:p>
            <a:pPr>
              <a:buFontTx/>
              <a:buNone/>
            </a:pPr>
            <a:endParaRPr lang="es-ES"/>
          </a:p>
          <a:p>
            <a:endParaRPr lang="es-ES"/>
          </a:p>
        </p:txBody>
      </p:sp>
      <p:pic>
        <p:nvPicPr>
          <p:cNvPr id="22532" name="Picture 4" descr="epidermoide vegeta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333375"/>
            <a:ext cx="4319588" cy="619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scamos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6250"/>
            <a:ext cx="7272338" cy="5922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escamo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2450"/>
            <a:ext cx="7775575" cy="575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epidermo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77863"/>
            <a:ext cx="8642350" cy="5522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034617" cy="452596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95620"/>
            <a:ext cx="5416506" cy="4062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33634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TRATAMIENTO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5786" y="2000240"/>
            <a:ext cx="7901014" cy="2500329"/>
          </a:xfrm>
        </p:spPr>
        <p:txBody>
          <a:bodyPr/>
          <a:lstStyle/>
          <a:p>
            <a:r>
              <a:rPr lang="es-ES" dirty="0" smtClean="0"/>
              <a:t>De tres factores: </a:t>
            </a:r>
          </a:p>
          <a:p>
            <a:r>
              <a:rPr lang="es-ES" dirty="0" smtClean="0"/>
              <a:t>La variante clínica, Su localización y El</a:t>
            </a:r>
          </a:p>
          <a:p>
            <a:r>
              <a:rPr lang="es-ES" dirty="0" smtClean="0"/>
              <a:t>tamaño.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5325938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74638"/>
            <a:ext cx="8115328" cy="654032"/>
          </a:xfrm>
        </p:spPr>
        <p:txBody>
          <a:bodyPr/>
          <a:lstStyle/>
          <a:p>
            <a:r>
              <a:rPr lang="es-ES" sz="3600" dirty="0" smtClean="0"/>
              <a:t>Modalidad quirúrgica</a:t>
            </a:r>
            <a:endParaRPr lang="es-ES" sz="3600" u="sng" dirty="0"/>
          </a:p>
        </p:txBody>
      </p:sp>
      <p:pic>
        <p:nvPicPr>
          <p:cNvPr id="7172" name="Picture 4" descr="ISIS 2 1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571744"/>
            <a:ext cx="4135437" cy="314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SIS 2 1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500306"/>
            <a:ext cx="4208463" cy="315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4282" y="1071546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Las prioridades del abordaje deben enfocarse en alcanzar la erradicación completa del tumor con estudio </a:t>
            </a:r>
            <a:r>
              <a:rPr lang="es-ES" sz="2400" dirty="0" err="1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histopatologico</a:t>
            </a:r>
            <a:endParaRPr lang="es-ES" sz="2400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Modalidades no quirúrgicas: tópica</a:t>
            </a:r>
            <a:endParaRPr lang="es-ES" sz="36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9" y="1428736"/>
            <a:ext cx="8429684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dirty="0" smtClean="0"/>
              <a:t>5-fluorouracilo</a:t>
            </a:r>
          </a:p>
          <a:p>
            <a:pPr>
              <a:lnSpc>
                <a:spcPct val="150000"/>
              </a:lnSpc>
            </a:pPr>
            <a:r>
              <a:rPr lang="es-ES" dirty="0" err="1" smtClean="0"/>
              <a:t>Imidazoquinolinas</a:t>
            </a:r>
            <a:r>
              <a:rPr lang="es-ES" dirty="0" smtClean="0"/>
              <a:t>: </a:t>
            </a:r>
            <a:r>
              <a:rPr lang="es-ES" dirty="0" err="1" smtClean="0"/>
              <a:t>Imiquimod</a:t>
            </a:r>
            <a:r>
              <a:rPr lang="es-ES" dirty="0" smtClean="0"/>
              <a:t> y </a:t>
            </a:r>
            <a:r>
              <a:rPr lang="es-ES" dirty="0" err="1" smtClean="0"/>
              <a:t>Resiquimod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Tazaroteno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Diclofenaco</a:t>
            </a: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err="1" smtClean="0"/>
              <a:t>Cifodovir</a:t>
            </a:r>
            <a:endParaRPr lang="es-ES" dirty="0" smtClean="0"/>
          </a:p>
        </p:txBody>
      </p:sp>
    </p:spTree>
    <p:extLst>
      <p:ext uri="{BB962C8B-B14F-4D97-AF65-F5344CB8AC3E}">
        <p14:creationId xmlns="" xmlns:p14="http://schemas.microsoft.com/office/powerpoint/2010/main" val="23001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1633</Words>
  <Application>Microsoft Office PowerPoint</Application>
  <PresentationFormat>Presentación en pantalla (4:3)</PresentationFormat>
  <Paragraphs>322</Paragraphs>
  <Slides>102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102</vt:i4>
      </vt:variant>
    </vt:vector>
  </HeadingPairs>
  <TitlesOfParts>
    <vt:vector size="103" baseType="lpstr">
      <vt:lpstr>Tema de Office</vt:lpstr>
      <vt:lpstr> Nevos Melanocíticos  Melanoma maligno</vt:lpstr>
      <vt:lpstr> CONCEPTO</vt:lpstr>
      <vt:lpstr>CLASIFICACIÓN: ( Por el componente Celular )</vt:lpstr>
      <vt:lpstr>Nevus melanocítico</vt:lpstr>
      <vt:lpstr>Clasificación</vt:lpstr>
      <vt:lpstr>NEVUS MELANOCÍTICOS CONGÉNITOS  </vt:lpstr>
      <vt:lpstr>Nevus melanocítico congénito</vt:lpstr>
      <vt:lpstr>Mancha Mongólica</vt:lpstr>
      <vt:lpstr>Nevo de ota</vt:lpstr>
      <vt:lpstr>NEVUS MELANOCÍTICOS ADQUIRIDOS</vt:lpstr>
      <vt:lpstr>Nevus de unión</vt:lpstr>
      <vt:lpstr>Diapositiva 12</vt:lpstr>
      <vt:lpstr>Diapositiva 13</vt:lpstr>
      <vt:lpstr>Efélides </vt:lpstr>
      <vt:lpstr>Diapositiva 15</vt:lpstr>
      <vt:lpstr>Nevus azul</vt:lpstr>
      <vt:lpstr>Nevus melanocítico de la conjuntiva</vt:lpstr>
      <vt:lpstr>Nevus melanocítico compuesto Sinónimo: nevus mixto </vt:lpstr>
      <vt:lpstr>Diapositiva 19</vt:lpstr>
      <vt:lpstr>Diapositiva 20</vt:lpstr>
      <vt:lpstr>Nevus melanocítico intradérmico Sinónimo: nevus celular</vt:lpstr>
      <vt:lpstr>DIAGNÓSTICO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Otros signos</vt:lpstr>
      <vt:lpstr>INDICACIONES TRATAMIENTO QUIRÚRGICO DE LOS NEVUS MELANOCÍTICOS</vt:lpstr>
      <vt:lpstr>Diapositiva 31</vt:lpstr>
      <vt:lpstr>Melanoma </vt:lpstr>
      <vt:lpstr>Melanoma </vt:lpstr>
      <vt:lpstr>Otros sitios de presentación del MM</vt:lpstr>
      <vt:lpstr> MM: Factores de riesgo </vt:lpstr>
      <vt:lpstr>Diapositiva 36</vt:lpstr>
      <vt:lpstr>Diapositiva 37</vt:lpstr>
      <vt:lpstr>Diagnóstico </vt:lpstr>
      <vt:lpstr>Pronóstico</vt:lpstr>
      <vt:lpstr>Pronóstico: factores clínicos </vt:lpstr>
      <vt:lpstr>Pronóstico: factores histológicos</vt:lpstr>
      <vt:lpstr>Pronóstico: factores histológicos</vt:lpstr>
      <vt:lpstr>Prevención </vt:lpstr>
      <vt:lpstr>Tratamiento del MM</vt:lpstr>
      <vt:lpstr>Diapositiva 45</vt:lpstr>
      <vt:lpstr>M. Nodular</vt:lpstr>
      <vt:lpstr>M. Nodular</vt:lpstr>
      <vt:lpstr>M. Nodular</vt:lpstr>
      <vt:lpstr>M. Nodular</vt:lpstr>
      <vt:lpstr>Diapositiva 50</vt:lpstr>
      <vt:lpstr>Diapositiva 51</vt:lpstr>
      <vt:lpstr>Diapositiva 52</vt:lpstr>
      <vt:lpstr>Melanoma Extensión Superficial</vt:lpstr>
      <vt:lpstr>Melanoma Extensión Superficial</vt:lpstr>
      <vt:lpstr>Melanoma</vt:lpstr>
      <vt:lpstr>Melanoma</vt:lpstr>
      <vt:lpstr>Melanoma</vt:lpstr>
      <vt:lpstr>Diapositiva 58</vt:lpstr>
      <vt:lpstr>Diapositiva 59</vt:lpstr>
      <vt:lpstr>M. Acral</vt:lpstr>
      <vt:lpstr>M. Acral</vt:lpstr>
      <vt:lpstr>M. Acral</vt:lpstr>
      <vt:lpstr>Diapositiva 63</vt:lpstr>
      <vt:lpstr>Diapositiva 64</vt:lpstr>
      <vt:lpstr>Diapositiva 65</vt:lpstr>
      <vt:lpstr>M Subungueal </vt:lpstr>
      <vt:lpstr>M Subungueal </vt:lpstr>
      <vt:lpstr>TUMORES</vt:lpstr>
      <vt:lpstr>Cáncer cutáneo </vt:lpstr>
      <vt:lpstr>Factores Predisponentes: </vt:lpstr>
      <vt:lpstr>Lesiones PreCancerosas</vt:lpstr>
      <vt:lpstr>Lesiones PreCancerosas</vt:lpstr>
      <vt:lpstr>Diapositiva 73</vt:lpstr>
      <vt:lpstr>Carcinoma Basal </vt:lpstr>
      <vt:lpstr>SINTOMATOLOGíA</vt:lpstr>
      <vt:lpstr>Diapositiva 76</vt:lpstr>
      <vt:lpstr>Diapositiva 77</vt:lpstr>
      <vt:lpstr>Diapositiva 78</vt:lpstr>
      <vt:lpstr>Diapositiva 79</vt:lpstr>
      <vt:lpstr>ULCUS RODENS</vt:lpstr>
      <vt:lpstr>Diapositiva 81</vt:lpstr>
      <vt:lpstr>Diapositiva 82</vt:lpstr>
      <vt:lpstr>Diapositiva 83</vt:lpstr>
      <vt:lpstr>Carcinoma Epidermoide </vt:lpstr>
      <vt:lpstr>Carcinoma Epidermoide </vt:lpstr>
      <vt:lpstr>Carcinoma Epidermoide </vt:lpstr>
      <vt:lpstr>Clasificación </vt:lpstr>
      <vt:lpstr>Diferenciado </vt:lpstr>
      <vt:lpstr>Indiferenciado </vt:lpstr>
      <vt:lpstr>Pronóstico. Prevención.  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 TRATAMIENTO </vt:lpstr>
      <vt:lpstr>Modalidad quirúrgica</vt:lpstr>
      <vt:lpstr>Modalidades no quirúrgicas: tópica</vt:lpstr>
      <vt:lpstr>Modalidades no quirúrgicas: intralesional</vt:lpstr>
      <vt:lpstr>Modalidades físicas</vt:lpstr>
      <vt:lpstr>Tumores epiteliales </vt:lpstr>
    </vt:vector>
  </TitlesOfParts>
  <Company>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9</cp:revision>
  <dcterms:created xsi:type="dcterms:W3CDTF">2019-04-09T02:03:44Z</dcterms:created>
  <dcterms:modified xsi:type="dcterms:W3CDTF">2019-04-09T03:30:29Z</dcterms:modified>
</cp:coreProperties>
</file>