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9600" y="1618702"/>
            <a:ext cx="11130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Adhesivos en estomatología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021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Generaciones de los adhesivos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6ta generación:  se identifican por haber unido en un solo compuesto </a:t>
            </a:r>
            <a:r>
              <a:rPr lang="es-ES" sz="2400" smtClean="0"/>
              <a:t>el </a:t>
            </a:r>
            <a:r>
              <a:rPr lang="es-ES" sz="2400" smtClean="0"/>
              <a:t>acondicionador</a:t>
            </a:r>
            <a:r>
              <a:rPr lang="es-ES" sz="2400" dirty="0" smtClean="0"/>
              <a:t>, el primer y el adhesivo aunque esto debe producirse en el momento de la aplicación.</a:t>
            </a:r>
          </a:p>
          <a:p>
            <a:endParaRPr lang="es-ES" sz="2400" dirty="0"/>
          </a:p>
          <a:p>
            <a:r>
              <a:rPr lang="es-ES" sz="2400" dirty="0" smtClean="0"/>
              <a:t>7ma generación:  similar a los de 6ta pero si traen todos sus ingredientes en un solo frasco.</a:t>
            </a:r>
          </a:p>
          <a:p>
            <a:endParaRPr lang="es-ES" sz="2400" dirty="0"/>
          </a:p>
          <a:p>
            <a:r>
              <a:rPr lang="es-ES" sz="2400" dirty="0" smtClean="0"/>
              <a:t>Última </a:t>
            </a:r>
            <a:r>
              <a:rPr lang="es-ES" sz="2400" dirty="0" smtClean="0"/>
              <a:t>generación de adhesivos:  cero frascos de adhesivos que el restaurador polimérico sea adhesivo por si a la dentina.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847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de la adhesión dental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87" y="2265363"/>
            <a:ext cx="3993551" cy="4022725"/>
          </a:xfrm>
          <a:prstGeom prst="rect">
            <a:avLst/>
          </a:prstGeom>
        </p:spPr>
      </p:pic>
      <p:sp>
        <p:nvSpPr>
          <p:cNvPr id="5" name="Llamada de flecha a la izquierda 4"/>
          <p:cNvSpPr/>
          <p:nvPr/>
        </p:nvSpPr>
        <p:spPr>
          <a:xfrm>
            <a:off x="4610100" y="1914525"/>
            <a:ext cx="5535930" cy="472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1955 Michael </a:t>
            </a:r>
            <a:r>
              <a:rPr lang="es-ES" sz="2800" dirty="0" err="1" smtClean="0"/>
              <a:t>Buonacore</a:t>
            </a:r>
            <a:r>
              <a:rPr lang="es-ES" sz="2800" dirty="0" smtClean="0"/>
              <a:t> crea la piedra angular de la adhesión dental… el grabado ácido del esmalte. (ácido fosfórico al 85%)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6846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2787868"/>
            <a:ext cx="5913120" cy="346212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Rafael </a:t>
            </a:r>
            <a:r>
              <a:rPr lang="es-ES" dirty="0" err="1" smtClean="0"/>
              <a:t>Bowen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Patentó en 1962 el Bis GMA o fórmula de </a:t>
            </a:r>
            <a:r>
              <a:rPr lang="es-ES" dirty="0" err="1" smtClean="0"/>
              <a:t>Bowen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Naciendo el primer adhesivo dental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Este material sigue siendo la base de todas las resinas compuestas.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0203" y="2227263"/>
            <a:ext cx="414179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330" y="2834640"/>
            <a:ext cx="10058400" cy="4023360"/>
          </a:xfrm>
        </p:spPr>
        <p:txBody>
          <a:bodyPr/>
          <a:lstStyle/>
          <a:p>
            <a:r>
              <a:rPr lang="es-ES" sz="3200" dirty="0" smtClean="0"/>
              <a:t>La técnica de grabado ácido del esmalte solo ha variado de la original en: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800" dirty="0" smtClean="0"/>
              <a:t>Disminuyó la concentración del ácido fosfórico del 85 al 30 o 40 %</a:t>
            </a:r>
          </a:p>
          <a:p>
            <a:pPr marL="0" indent="0">
              <a:buNone/>
            </a:pPr>
            <a:r>
              <a:rPr lang="es-ES" sz="2800" dirty="0" smtClean="0"/>
              <a:t>Disminuyó el tiempo de aplicación de 60 segundos a 15 segundos.</a:t>
            </a:r>
          </a:p>
          <a:p>
            <a:pPr marL="0" indent="0">
              <a:buNone/>
            </a:pPr>
            <a:r>
              <a:rPr lang="es-ES" sz="2800" dirty="0" smtClean="0"/>
              <a:t>Su presentación en forma de gel.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4648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 del grabado ácido del esmalte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3200" dirty="0" smtClean="0"/>
              <a:t>Destruir el interior de los primas manteniendo intacta su estructura periférica.</a:t>
            </a:r>
          </a:p>
          <a:p>
            <a:r>
              <a:rPr lang="es-ES" sz="3200" dirty="0" smtClean="0"/>
              <a:t>Lograr </a:t>
            </a:r>
            <a:r>
              <a:rPr lang="es-ES" sz="3200" dirty="0" err="1" smtClean="0"/>
              <a:t>microporosidades</a:t>
            </a:r>
            <a:r>
              <a:rPr lang="es-ES" sz="3200" dirty="0" smtClean="0"/>
              <a:t> mas retentivas</a:t>
            </a:r>
          </a:p>
          <a:p>
            <a:r>
              <a:rPr lang="es-ES" sz="3200" dirty="0" smtClean="0"/>
              <a:t>Generan anfractuosidades que aumenta la superficie de contacto entre la resina y el diente.</a:t>
            </a:r>
          </a:p>
          <a:p>
            <a:r>
              <a:rPr lang="es-ES" sz="3200" dirty="0" smtClean="0"/>
              <a:t>La superficie preparada por el ácido presenta una infinidad de </a:t>
            </a:r>
            <a:r>
              <a:rPr lang="es-ES" sz="3200" dirty="0" err="1" smtClean="0"/>
              <a:t>microporos</a:t>
            </a:r>
            <a:r>
              <a:rPr lang="es-ES" sz="3200" dirty="0" smtClean="0"/>
              <a:t> que permiten que una resina fluida rellene todos los espacios y forme trabas </a:t>
            </a:r>
            <a:r>
              <a:rPr lang="es-ES" sz="3200" dirty="0" err="1" smtClean="0"/>
              <a:t>micromecánica</a:t>
            </a:r>
            <a:r>
              <a:rPr lang="es-ES" sz="3200" dirty="0" smtClean="0"/>
              <a:t> resistentes.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2806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Adhesión a la dentina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Barreras que dificultan la adhesión a la dentina</a:t>
            </a:r>
          </a:p>
          <a:p>
            <a:r>
              <a:rPr lang="es-ES" sz="3200" dirty="0" smtClean="0"/>
              <a:t>Composición química de la dentina con un alto contenido de agua, fluido </a:t>
            </a:r>
            <a:r>
              <a:rPr lang="es-ES" sz="3200" dirty="0" err="1" smtClean="0"/>
              <a:t>dentinario</a:t>
            </a:r>
            <a:r>
              <a:rPr lang="es-ES" sz="3200" dirty="0" smtClean="0"/>
              <a:t> y sustancias orgánicas </a:t>
            </a:r>
          </a:p>
          <a:p>
            <a:r>
              <a:rPr lang="es-ES" sz="3200" dirty="0" smtClean="0"/>
              <a:t>Presencia del barro </a:t>
            </a:r>
            <a:r>
              <a:rPr lang="es-ES" sz="3200" dirty="0" err="1" smtClean="0"/>
              <a:t>dentinario</a:t>
            </a:r>
            <a:r>
              <a:rPr lang="es-ES" sz="3200" dirty="0" smtClean="0"/>
              <a:t> después de preparar una cavidad.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4121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1980 </a:t>
            </a:r>
            <a:r>
              <a:rPr lang="es-ES" sz="3200" dirty="0" err="1" smtClean="0"/>
              <a:t>Fusayama</a:t>
            </a:r>
            <a:r>
              <a:rPr lang="es-ES" sz="3200" dirty="0" smtClean="0"/>
              <a:t> propuso el tratamiento ácido de la dentina para eliminar el barro </a:t>
            </a:r>
            <a:r>
              <a:rPr lang="es-ES" sz="3200" dirty="0" err="1" smtClean="0"/>
              <a:t>dentinario</a:t>
            </a:r>
            <a:r>
              <a:rPr lang="es-ES" sz="3200" dirty="0" smtClean="0"/>
              <a:t> y aumentar la adhesividad de la dentina.</a:t>
            </a:r>
          </a:p>
          <a:p>
            <a:r>
              <a:rPr lang="es-ES" sz="3200" dirty="0" err="1" smtClean="0"/>
              <a:t>Fusayama</a:t>
            </a:r>
            <a:r>
              <a:rPr lang="es-ES" sz="3200" dirty="0" smtClean="0"/>
              <a:t> propuso el grabado total que incluye el grabado ácido del esmalte y de la dentina para eliminar el barro </a:t>
            </a:r>
            <a:r>
              <a:rPr lang="es-ES" sz="3200" dirty="0" err="1" smtClean="0"/>
              <a:t>dentinario</a:t>
            </a:r>
            <a:r>
              <a:rPr lang="es-ES" sz="3200" dirty="0" smtClean="0"/>
              <a:t> y permitir el ingreso del adhesivo a los túbulos </a:t>
            </a:r>
            <a:r>
              <a:rPr lang="es-ES" sz="3200" dirty="0" err="1" smtClean="0"/>
              <a:t>dentinarios</a:t>
            </a:r>
            <a:r>
              <a:rPr lang="es-ES" sz="3200" dirty="0" smtClean="0"/>
              <a:t> quedando trabados mecánicamente dentro de ellos después de la polimerización.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247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630" y="952500"/>
            <a:ext cx="3417570" cy="501288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1982 </a:t>
            </a:r>
            <a:r>
              <a:rPr lang="es-ES" sz="2400" dirty="0" err="1" smtClean="0"/>
              <a:t>Nakabayashi</a:t>
            </a:r>
            <a:r>
              <a:rPr lang="es-ES" sz="2400" dirty="0" smtClean="0"/>
              <a:t> describe la capa </a:t>
            </a:r>
            <a:r>
              <a:rPr lang="es-ES" sz="2400" dirty="0" smtClean="0"/>
              <a:t>híbrida </a:t>
            </a:r>
            <a:r>
              <a:rPr lang="es-ES" sz="2400" dirty="0" smtClean="0"/>
              <a:t>que es la capa que surge después de grabar la dentina y colocar un adhesivo el cual penetra en la zona desmineralizada por el ácido y constituida por colágeno y resina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726059"/>
            <a:ext cx="8343900" cy="54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7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3547"/>
          </a:xfrm>
        </p:spPr>
        <p:txBody>
          <a:bodyPr/>
          <a:lstStyle/>
          <a:p>
            <a:r>
              <a:rPr lang="es-ES" dirty="0" smtClean="0"/>
              <a:t>Generaciones de los adhesivos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333500"/>
            <a:ext cx="11449050" cy="453559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1era generación:  primeros intentos de conseguir algún tipo de unión química con adhesivos derivados del metacrilato.</a:t>
            </a:r>
          </a:p>
          <a:p>
            <a:r>
              <a:rPr lang="es-ES" sz="2400" dirty="0" smtClean="0"/>
              <a:t>2da generación: las moléculas adhesivas son resinas </a:t>
            </a:r>
            <a:r>
              <a:rPr lang="es-ES" sz="2400" dirty="0" err="1" smtClean="0"/>
              <a:t>hidrofóbicas</a:t>
            </a:r>
            <a:r>
              <a:rPr lang="es-ES" sz="2400" dirty="0" smtClean="0"/>
              <a:t> que pretenden la unión a la </a:t>
            </a:r>
            <a:r>
              <a:rPr lang="es-ES" sz="2400" dirty="0" err="1" smtClean="0"/>
              <a:t>hidroxiapatita</a:t>
            </a:r>
            <a:r>
              <a:rPr lang="es-ES" sz="2400" dirty="0" smtClean="0"/>
              <a:t> por intercambio </a:t>
            </a:r>
            <a:r>
              <a:rPr lang="es-ES" sz="2400" dirty="0" err="1" smtClean="0"/>
              <a:t>fósforo_calcio</a:t>
            </a:r>
            <a:r>
              <a:rPr lang="es-ES" sz="2400" dirty="0" smtClean="0"/>
              <a:t> por medio de uniones covalentes.</a:t>
            </a:r>
          </a:p>
          <a:p>
            <a:r>
              <a:rPr lang="es-ES" sz="2400" dirty="0" smtClean="0"/>
              <a:t>3era generación: introducción de las resinas </a:t>
            </a:r>
            <a:r>
              <a:rPr lang="es-ES" sz="2400" dirty="0" err="1" smtClean="0"/>
              <a:t>hidrofilicas</a:t>
            </a:r>
            <a:r>
              <a:rPr lang="es-ES" sz="2400" dirty="0" smtClean="0"/>
              <a:t> como parte del sistema adhesivo.</a:t>
            </a:r>
          </a:p>
          <a:p>
            <a:r>
              <a:rPr lang="es-ES" sz="2400" dirty="0" smtClean="0"/>
              <a:t>4ta generación:. Comprende la incorporación de un tercer compuesto el primer que es un agente promotor de la adhesión sumado al acondicionador y al adhesivo </a:t>
            </a:r>
            <a:r>
              <a:rPr lang="es-ES" sz="2400" dirty="0" err="1" smtClean="0"/>
              <a:t>dentinario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5ta generación: </a:t>
            </a:r>
            <a:r>
              <a:rPr lang="es-ES" sz="2400" dirty="0"/>
              <a:t>incluye el grabado total a esmalte y dentina para eliminar el barro </a:t>
            </a:r>
            <a:r>
              <a:rPr lang="es-ES" sz="2400" dirty="0" err="1"/>
              <a:t>dentinario</a:t>
            </a:r>
            <a:r>
              <a:rPr lang="es-ES" sz="2400" dirty="0"/>
              <a:t> y formar la capa </a:t>
            </a:r>
            <a:r>
              <a:rPr lang="es-ES" sz="2400" dirty="0" smtClean="0"/>
              <a:t>híbrida. Es mas simplificado el proceso pues en vez de tres compuestos consta de solo dos, el acondicionador y el primer y el adhesivo en un solo frasco.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91368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502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Retrospección</vt:lpstr>
      <vt:lpstr>Presentación de PowerPoint</vt:lpstr>
      <vt:lpstr>Historia de la adhesión dental</vt:lpstr>
      <vt:lpstr>Rafael Bowen  Patentó en 1962 el Bis GMA o fórmula de Bowen Naciendo el primer adhesivo dental  Este material sigue siendo la base de todas las resinas compuestas.</vt:lpstr>
      <vt:lpstr>Presentación de PowerPoint</vt:lpstr>
      <vt:lpstr>Efecto del grabado ácido del esmalte</vt:lpstr>
      <vt:lpstr>Adhesión a la dentina</vt:lpstr>
      <vt:lpstr>Presentación de PowerPoint</vt:lpstr>
      <vt:lpstr>Presentación de PowerPoint</vt:lpstr>
      <vt:lpstr>Generaciones de los adhesivos</vt:lpstr>
      <vt:lpstr>Generaciones de los adhesivos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estomatología.</dc:title>
  <dc:creator>Edelis</dc:creator>
  <cp:lastModifiedBy>ALUMNOS</cp:lastModifiedBy>
  <cp:revision>19</cp:revision>
  <dcterms:created xsi:type="dcterms:W3CDTF">2017-06-14T10:18:20Z</dcterms:created>
  <dcterms:modified xsi:type="dcterms:W3CDTF">2023-10-16T04:05:45Z</dcterms:modified>
</cp:coreProperties>
</file>