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8" r:id="rId5"/>
    <p:sldId id="273" r:id="rId6"/>
    <p:sldId id="268" r:id="rId7"/>
    <p:sldId id="274" r:id="rId8"/>
    <p:sldId id="259" r:id="rId9"/>
    <p:sldId id="275" r:id="rId10"/>
    <p:sldId id="276" r:id="rId11"/>
    <p:sldId id="277" r:id="rId12"/>
    <p:sldId id="261" r:id="rId13"/>
    <p:sldId id="278" r:id="rId14"/>
    <p:sldId id="279" r:id="rId15"/>
    <p:sldId id="263" r:id="rId16"/>
    <p:sldId id="266" r:id="rId17"/>
    <p:sldId id="267" r:id="rId18"/>
    <p:sldId id="270" r:id="rId19"/>
    <p:sldId id="269" r:id="rId20"/>
    <p:sldId id="264" r:id="rId21"/>
    <p:sldId id="265"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138"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18631E31-91E4-474C-B531-35A6BF934606}"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180198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8631E31-91E4-474C-B531-35A6BF934606}"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2567764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8631E31-91E4-474C-B531-35A6BF934606}"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379411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8631E31-91E4-474C-B531-35A6BF934606}"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25067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8631E31-91E4-474C-B531-35A6BF934606}" type="datetimeFigureOut">
              <a:rPr lang="es-ES" smtClean="0"/>
              <a:t>13/03/2020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328544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8631E31-91E4-474C-B531-35A6BF934606}"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2931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8631E31-91E4-474C-B531-35A6BF934606}" type="datetimeFigureOut">
              <a:rPr lang="es-ES" smtClean="0"/>
              <a:t>13/03/2020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197366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8631E31-91E4-474C-B531-35A6BF934606}" type="datetimeFigureOut">
              <a:rPr lang="es-ES" smtClean="0"/>
              <a:t>13/03/2020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4268083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8631E31-91E4-474C-B531-35A6BF934606}" type="datetimeFigureOut">
              <a:rPr lang="es-ES" smtClean="0"/>
              <a:t>13/03/2020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89068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8631E31-91E4-474C-B531-35A6BF934606}"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141499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8631E31-91E4-474C-B531-35A6BF934606}" type="datetimeFigureOut">
              <a:rPr lang="es-ES" smtClean="0"/>
              <a:t>13/03/2020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ED63F-034D-417E-923A-074EADD26CCA}" type="slidenum">
              <a:rPr lang="es-ES" smtClean="0"/>
              <a:t>‹Nº›</a:t>
            </a:fld>
            <a:endParaRPr lang="es-ES"/>
          </a:p>
        </p:txBody>
      </p:sp>
    </p:spTree>
    <p:extLst>
      <p:ext uri="{BB962C8B-B14F-4D97-AF65-F5344CB8AC3E}">
        <p14:creationId xmlns:p14="http://schemas.microsoft.com/office/powerpoint/2010/main" val="190266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31E31-91E4-474C-B531-35A6BF934606}" type="datetimeFigureOut">
              <a:rPr lang="es-ES" smtClean="0"/>
              <a:t>13/03/2020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ED63F-034D-417E-923A-074EADD26CCA}" type="slidenum">
              <a:rPr lang="es-ES" smtClean="0"/>
              <a:t>‹Nº›</a:t>
            </a:fld>
            <a:endParaRPr lang="es-ES"/>
          </a:p>
        </p:txBody>
      </p:sp>
    </p:spTree>
    <p:extLst>
      <p:ext uri="{BB962C8B-B14F-4D97-AF65-F5344CB8AC3E}">
        <p14:creationId xmlns:p14="http://schemas.microsoft.com/office/powerpoint/2010/main" val="22826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7032" y="1508730"/>
            <a:ext cx="9144000" cy="2387600"/>
          </a:xfrm>
        </p:spPr>
        <p:txBody>
          <a:bodyPr>
            <a:normAutofit/>
          </a:bodyPr>
          <a:lstStyle/>
          <a:p>
            <a:r>
              <a:rPr lang="es-ES" b="1" dirty="0"/>
              <a:t>Sistema Electoral </a:t>
            </a:r>
            <a:r>
              <a:rPr lang="es-ES" b="1" dirty="0" smtClean="0"/>
              <a:t>Cubano</a:t>
            </a:r>
            <a:br>
              <a:rPr lang="es-ES" b="1" dirty="0" smtClean="0"/>
            </a:br>
            <a:r>
              <a:rPr lang="es-ES" b="1" dirty="0" smtClean="0"/>
              <a:t>Ley No. 129/2019</a:t>
            </a:r>
            <a:endParaRPr lang="es-ES" dirty="0"/>
          </a:p>
        </p:txBody>
      </p:sp>
    </p:spTree>
    <p:extLst>
      <p:ext uri="{BB962C8B-B14F-4D97-AF65-F5344CB8AC3E}">
        <p14:creationId xmlns:p14="http://schemas.microsoft.com/office/powerpoint/2010/main" val="2649880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45" y="365125"/>
            <a:ext cx="11359166" cy="6190221"/>
          </a:xfrm>
        </p:spPr>
        <p:txBody>
          <a:bodyPr>
            <a:noAutofit/>
          </a:bodyPr>
          <a:lstStyle/>
          <a:p>
            <a:pPr marL="514350" indent="-514350">
              <a:defRPr/>
            </a:pPr>
            <a:r>
              <a:rPr lang="es-ES" sz="3600" dirty="0" smtClean="0"/>
              <a:t>     </a:t>
            </a:r>
            <a:r>
              <a:rPr lang="es-ES" sz="3600" b="1" dirty="0" smtClean="0"/>
              <a:t>Requisitos para participar en las elecciones</a:t>
            </a:r>
            <a:r>
              <a:rPr lang="es-ES" sz="3600" dirty="0" smtClean="0"/>
              <a:t/>
            </a:r>
            <a:br>
              <a:rPr lang="es-ES" sz="3600" dirty="0" smtClean="0"/>
            </a:br>
            <a:r>
              <a:rPr lang="es-ES" sz="3600" dirty="0" smtClean="0"/>
              <a:t>-Haber </a:t>
            </a:r>
            <a:r>
              <a:rPr lang="es-ES" sz="3600" dirty="0"/>
              <a:t>cumplido los dieciséis años de </a:t>
            </a:r>
            <a:r>
              <a:rPr lang="es-ES" sz="3600" dirty="0" smtClean="0"/>
              <a:t>edad.</a:t>
            </a:r>
            <a:br>
              <a:rPr lang="es-ES" sz="3600" dirty="0" smtClean="0"/>
            </a:br>
            <a:r>
              <a:rPr lang="es-ES" sz="3600" dirty="0" smtClean="0"/>
              <a:t>-Ser </a:t>
            </a:r>
            <a:r>
              <a:rPr lang="es-ES" sz="3600" dirty="0"/>
              <a:t>residente permanente en el país por un período no menor de dos (2) años antes de las </a:t>
            </a:r>
            <a:r>
              <a:rPr lang="es-ES" sz="3600" dirty="0" smtClean="0"/>
              <a:t>elecciones.</a:t>
            </a:r>
            <a:br>
              <a:rPr lang="es-ES" sz="3600" dirty="0" smtClean="0"/>
            </a:br>
            <a:r>
              <a:rPr lang="es-ES" sz="3600" dirty="0" smtClean="0"/>
              <a:t>-Estar </a:t>
            </a:r>
            <a:r>
              <a:rPr lang="es-ES" sz="3600" dirty="0"/>
              <a:t>inscripto en el </a:t>
            </a:r>
            <a:r>
              <a:rPr lang="es-ES" sz="3600" dirty="0">
                <a:solidFill>
                  <a:srgbClr val="FF0000"/>
                </a:solidFill>
              </a:rPr>
              <a:t>Registro de Electores del Municipio </a:t>
            </a:r>
            <a:r>
              <a:rPr lang="es-ES" sz="3600" dirty="0"/>
              <a:t>y en la relación correspondiente a la circunscripción electoral donde tiene fijado su domicilio; o en la lista de una circunscripción electoral especial.</a:t>
            </a:r>
            <a:br>
              <a:rPr lang="es-ES" sz="3600" dirty="0"/>
            </a:br>
            <a:r>
              <a:rPr lang="es-ES" sz="3600" dirty="0" smtClean="0"/>
              <a:t>-Presentar </a:t>
            </a:r>
            <a:r>
              <a:rPr lang="es-ES" sz="3600" dirty="0"/>
              <a:t>en el </a:t>
            </a:r>
            <a:r>
              <a:rPr lang="es-ES" sz="3600" b="1" dirty="0"/>
              <a:t>Colegio Electoral </a:t>
            </a:r>
            <a:r>
              <a:rPr lang="es-ES" sz="3600" dirty="0"/>
              <a:t>el </a:t>
            </a:r>
            <a:r>
              <a:rPr lang="es-ES" sz="3600" dirty="0">
                <a:solidFill>
                  <a:srgbClr val="FF0000"/>
                </a:solidFill>
              </a:rPr>
              <a:t>Carné de Identidad o el documento de identidad</a:t>
            </a:r>
            <a:r>
              <a:rPr lang="es-ES" sz="3600" dirty="0"/>
              <a:t> de los institutos armados a que pertenezca.</a:t>
            </a:r>
            <a:br>
              <a:rPr lang="es-ES" sz="3600" dirty="0"/>
            </a:br>
            <a:r>
              <a:rPr lang="es-ES" sz="3600" dirty="0" smtClean="0"/>
              <a:t>-Encontrarse </a:t>
            </a:r>
            <a:r>
              <a:rPr lang="es-ES" sz="3600" dirty="0"/>
              <a:t>en capacidad de ejercer los </a:t>
            </a:r>
            <a:r>
              <a:rPr lang="es-ES" sz="3600" dirty="0">
                <a:solidFill>
                  <a:srgbClr val="FF0000"/>
                </a:solidFill>
              </a:rPr>
              <a:t>derechos electorales</a:t>
            </a:r>
            <a:r>
              <a:rPr lang="es-ES" sz="3600" dirty="0"/>
              <a:t> que le reconocen la Constitución y la ley.</a:t>
            </a:r>
          </a:p>
        </p:txBody>
      </p:sp>
    </p:spTree>
    <p:extLst>
      <p:ext uri="{BB962C8B-B14F-4D97-AF65-F5344CB8AC3E}">
        <p14:creationId xmlns:p14="http://schemas.microsoft.com/office/powerpoint/2010/main" val="239956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365125"/>
            <a:ext cx="11410682" cy="6151585"/>
          </a:xfrm>
        </p:spPr>
        <p:txBody>
          <a:bodyPr>
            <a:normAutofit/>
          </a:bodyPr>
          <a:lstStyle/>
          <a:p>
            <a:pPr>
              <a:defRPr/>
            </a:pPr>
            <a:r>
              <a:rPr lang="es-ES" sz="3600" b="1" dirty="0"/>
              <a:t>Están incapacitados para ejercer el derecho al voto las personas:</a:t>
            </a:r>
            <a:br>
              <a:rPr lang="es-ES" sz="3600" b="1" dirty="0"/>
            </a:br>
            <a:r>
              <a:rPr lang="es-ES" sz="3600" b="1" dirty="0" smtClean="0"/>
              <a:t>-</a:t>
            </a:r>
            <a:r>
              <a:rPr lang="es-ES" sz="3600" dirty="0" smtClean="0"/>
              <a:t>Con  </a:t>
            </a:r>
            <a:r>
              <a:rPr lang="es-ES" sz="3600" b="1" dirty="0"/>
              <a:t>incapacidades mentales</a:t>
            </a:r>
            <a:r>
              <a:rPr lang="es-ES" sz="3600" dirty="0"/>
              <a:t>, previa declaración judicial de su incapacidad.</a:t>
            </a:r>
            <a:br>
              <a:rPr lang="es-ES" sz="3600" dirty="0"/>
            </a:br>
            <a:r>
              <a:rPr lang="es-ES" sz="3600" dirty="0" smtClean="0"/>
              <a:t>-</a:t>
            </a:r>
            <a:r>
              <a:rPr lang="es-ES" sz="3600" b="1" dirty="0" smtClean="0"/>
              <a:t>Sancionadas </a:t>
            </a:r>
            <a:r>
              <a:rPr lang="es-ES" sz="3600" b="1" dirty="0"/>
              <a:t>a privación de libertad</a:t>
            </a:r>
            <a:r>
              <a:rPr lang="es-ES" sz="3600" dirty="0"/>
              <a:t>, aún cuando se encuentren disfrutando de libertad condicional, licencia extrapenal o gozando de pase.</a:t>
            </a:r>
            <a:br>
              <a:rPr lang="es-ES" sz="3600" dirty="0"/>
            </a:br>
            <a:r>
              <a:rPr lang="es-ES" sz="3600" dirty="0" smtClean="0"/>
              <a:t>-Que </a:t>
            </a:r>
            <a:r>
              <a:rPr lang="es-ES" sz="3600" dirty="0"/>
              <a:t>se encuentren </a:t>
            </a:r>
            <a:r>
              <a:rPr lang="es-ES" sz="3600" b="1" dirty="0"/>
              <a:t>cumpliendo una sanción subsidiaria </a:t>
            </a:r>
            <a:r>
              <a:rPr lang="es-ES" sz="3600" dirty="0"/>
              <a:t>de la privación de libertad.</a:t>
            </a:r>
            <a:br>
              <a:rPr lang="es-ES" sz="3600" dirty="0"/>
            </a:br>
            <a:r>
              <a:rPr lang="es-ES" sz="3600" dirty="0" smtClean="0"/>
              <a:t>-Que </a:t>
            </a:r>
            <a:r>
              <a:rPr lang="es-ES" sz="3600" dirty="0"/>
              <a:t>hayan sido sancionados a </a:t>
            </a:r>
            <a:r>
              <a:rPr lang="es-ES" sz="3600" b="1" dirty="0"/>
              <a:t>privación de sus derechos políticos</a:t>
            </a:r>
            <a:r>
              <a:rPr lang="es-ES" sz="3600" dirty="0"/>
              <a:t>, durante el tiempo establecido por los tribunales, como sanción </a:t>
            </a:r>
            <a:r>
              <a:rPr lang="es-ES" sz="3600" dirty="0" smtClean="0"/>
              <a:t>accesoria.</a:t>
            </a:r>
            <a:endParaRPr lang="en-US" sz="3600" dirty="0"/>
          </a:p>
        </p:txBody>
      </p:sp>
    </p:spTree>
    <p:extLst>
      <p:ext uri="{BB962C8B-B14F-4D97-AF65-F5344CB8AC3E}">
        <p14:creationId xmlns:p14="http://schemas.microsoft.com/office/powerpoint/2010/main" val="421104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154582"/>
          </a:xfrm>
        </p:spPr>
        <p:txBody>
          <a:bodyPr>
            <a:noAutofit/>
          </a:bodyPr>
          <a:lstStyle/>
          <a:p>
            <a:pPr algn="ctr"/>
            <a:r>
              <a:rPr lang="es-ES" sz="3200" b="1" dirty="0"/>
              <a:t>Tienen derecho a ser </a:t>
            </a:r>
            <a:r>
              <a:rPr lang="es-ES" sz="3200" b="1" dirty="0" smtClean="0"/>
              <a:t>elegidos </a:t>
            </a:r>
            <a:r>
              <a:rPr lang="es-ES" sz="3200" b="1" dirty="0"/>
              <a:t>cualquier cubano o cubana que</a:t>
            </a:r>
            <a:r>
              <a:rPr lang="es-ES" sz="3200" b="1" dirty="0" smtClean="0"/>
              <a:t>:</a:t>
            </a:r>
            <a:endParaRPr lang="es-ES" sz="3200" b="1" dirty="0"/>
          </a:p>
        </p:txBody>
      </p:sp>
      <p:sp>
        <p:nvSpPr>
          <p:cNvPr id="3" name="Rectángulo 2"/>
          <p:cNvSpPr/>
          <p:nvPr/>
        </p:nvSpPr>
        <p:spPr>
          <a:xfrm>
            <a:off x="815662" y="4584878"/>
            <a:ext cx="10560676" cy="9272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a:t>No se  encuentren  comprendidos en las excepciones previstas en la ley.</a:t>
            </a:r>
          </a:p>
        </p:txBody>
      </p:sp>
      <p:sp>
        <p:nvSpPr>
          <p:cNvPr id="4" name="Rectángulo 3"/>
          <p:cNvSpPr/>
          <p:nvPr/>
        </p:nvSpPr>
        <p:spPr>
          <a:xfrm>
            <a:off x="837127" y="3052293"/>
            <a:ext cx="10560676" cy="9272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a:t>Sean residentes permanentes en el país por un período no menor a </a:t>
            </a:r>
            <a:r>
              <a:rPr lang="es-ES" sz="2400" dirty="0" smtClean="0"/>
              <a:t>dos años </a:t>
            </a:r>
            <a:r>
              <a:rPr lang="es-ES" sz="2400" dirty="0"/>
              <a:t>antes de las elecciones</a:t>
            </a:r>
            <a:r>
              <a:rPr lang="es-ES" sz="2400" dirty="0" smtClean="0"/>
              <a:t>.</a:t>
            </a:r>
            <a:endParaRPr lang="es-ES" sz="2400" dirty="0"/>
          </a:p>
        </p:txBody>
      </p:sp>
      <p:sp>
        <p:nvSpPr>
          <p:cNvPr id="5" name="Rectángulo 4"/>
          <p:cNvSpPr/>
          <p:nvPr/>
        </p:nvSpPr>
        <p:spPr>
          <a:xfrm>
            <a:off x="837127" y="1519708"/>
            <a:ext cx="10560676" cy="9272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a:t>Se encuentren en pleno goce de sus derechos políticos, sean militares o civiles</a:t>
            </a:r>
            <a:r>
              <a:rPr lang="es-ES" sz="2400" dirty="0" smtClean="0"/>
              <a:t>.</a:t>
            </a:r>
            <a:endParaRPr lang="es-ES" dirty="0"/>
          </a:p>
        </p:txBody>
      </p:sp>
      <p:sp>
        <p:nvSpPr>
          <p:cNvPr id="6" name="Rectángulo redondeado 5"/>
          <p:cNvSpPr/>
          <p:nvPr/>
        </p:nvSpPr>
        <p:spPr>
          <a:xfrm>
            <a:off x="2756079" y="5962918"/>
            <a:ext cx="7031865" cy="5924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a:t>Constitución de la República de </a:t>
            </a:r>
            <a:r>
              <a:rPr lang="es-ES" dirty="0" smtClean="0"/>
              <a:t>Cuba, artículo 207</a:t>
            </a:r>
            <a:endParaRPr lang="es-ES" dirty="0"/>
          </a:p>
        </p:txBody>
      </p:sp>
    </p:spTree>
    <p:extLst>
      <p:ext uri="{BB962C8B-B14F-4D97-AF65-F5344CB8AC3E}">
        <p14:creationId xmlns:p14="http://schemas.microsoft.com/office/powerpoint/2010/main" val="822827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65125"/>
            <a:ext cx="11565228" cy="6125827"/>
          </a:xfrm>
        </p:spPr>
        <p:txBody>
          <a:bodyPr>
            <a:noAutofit/>
          </a:bodyPr>
          <a:lstStyle/>
          <a:p>
            <a:pPr>
              <a:defRPr/>
            </a:pPr>
            <a:r>
              <a:rPr lang="es-ES" sz="3200" b="1" dirty="0"/>
              <a:t>Varias y efectivas son las medidas que garantizan la importancia y  transparencia del proceso electoral cubano, entre ellas se destacan:</a:t>
            </a:r>
            <a:br>
              <a:rPr lang="es-ES" sz="3200" b="1" dirty="0"/>
            </a:br>
            <a:r>
              <a:rPr lang="es-ES" sz="3200" dirty="0" smtClean="0"/>
              <a:t>-Todo </a:t>
            </a:r>
            <a:r>
              <a:rPr lang="es-ES" sz="3200" dirty="0"/>
              <a:t>lo relacionado con el </a:t>
            </a:r>
            <a:r>
              <a:rPr lang="es-ES" sz="3200" b="1" dirty="0"/>
              <a:t>Registro de Electores</a:t>
            </a:r>
            <a:r>
              <a:rPr lang="es-ES" sz="3200" dirty="0"/>
              <a:t>, en especial la inclusión automática de los electores al arribar a los 16 años, la publicación en lugares públicos del Registro y el procedimiento para las reclamaciones.  (Título XIV, Art. 78 y 79.)</a:t>
            </a:r>
            <a:br>
              <a:rPr lang="es-ES" sz="3200" dirty="0"/>
            </a:br>
            <a:r>
              <a:rPr lang="es-ES" sz="3200" dirty="0" smtClean="0"/>
              <a:t>-La </a:t>
            </a:r>
            <a:r>
              <a:rPr lang="es-ES" sz="3200" dirty="0"/>
              <a:t>facultad de los electores de </a:t>
            </a:r>
            <a:r>
              <a:rPr lang="es-ES" sz="3200" b="1" dirty="0"/>
              <a:t>proponer y postular</a:t>
            </a:r>
            <a:r>
              <a:rPr lang="es-ES" sz="3200" dirty="0"/>
              <a:t>, de entre ellos, a los candidatos. Art 85.</a:t>
            </a:r>
            <a:br>
              <a:rPr lang="es-ES" sz="3200" dirty="0"/>
            </a:br>
            <a:r>
              <a:rPr lang="es-ES" sz="3200" dirty="0" smtClean="0"/>
              <a:t>-El </a:t>
            </a:r>
            <a:r>
              <a:rPr lang="es-ES" sz="3200" b="1" dirty="0"/>
              <a:t>carácter ético, cívico de la campaña electoral</a:t>
            </a:r>
            <a:r>
              <a:rPr lang="es-ES" sz="3200" dirty="0"/>
              <a:t>, en la que ningún candidato puede hacer campaña a su favor, al igual que tampoco pueden hacerlo las organizaciones políticas, sociales y de masas. (Título V Art 85 y 87</a:t>
            </a:r>
            <a:r>
              <a:rPr lang="es-ES" sz="3200" dirty="0" smtClean="0"/>
              <a:t>).</a:t>
            </a:r>
            <a:endParaRPr lang="en-US" sz="3200" dirty="0"/>
          </a:p>
        </p:txBody>
      </p:sp>
    </p:spTree>
    <p:extLst>
      <p:ext uri="{BB962C8B-B14F-4D97-AF65-F5344CB8AC3E}">
        <p14:creationId xmlns:p14="http://schemas.microsoft.com/office/powerpoint/2010/main" val="190852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3" y="365125"/>
            <a:ext cx="11552349" cy="6306131"/>
          </a:xfrm>
        </p:spPr>
        <p:txBody>
          <a:bodyPr>
            <a:noAutofit/>
          </a:bodyPr>
          <a:lstStyle/>
          <a:p>
            <a:pPr marL="514350" indent="-514350">
              <a:defRPr/>
            </a:pPr>
            <a:r>
              <a:rPr lang="es-ES" sz="2800" b="1" dirty="0" smtClean="0"/>
              <a:t>      </a:t>
            </a:r>
            <a:r>
              <a:rPr lang="es-ES" sz="3200" b="1" dirty="0" smtClean="0"/>
              <a:t>Varias </a:t>
            </a:r>
            <a:r>
              <a:rPr lang="es-ES" sz="3200" b="1" dirty="0"/>
              <a:t>y efectivas son las medidas que garantizan la importancia y  transparencia del proceso electoral </a:t>
            </a:r>
            <a:r>
              <a:rPr lang="es-ES" sz="3200" b="1" dirty="0" smtClean="0"/>
              <a:t>cubano (cont.)</a:t>
            </a:r>
            <a:br>
              <a:rPr lang="es-ES" sz="3200" b="1" dirty="0" smtClean="0"/>
            </a:br>
            <a:r>
              <a:rPr lang="es-ES" sz="3200" b="1" dirty="0" smtClean="0"/>
              <a:t>-</a:t>
            </a:r>
            <a:r>
              <a:rPr lang="es-ES" sz="3200" dirty="0" smtClean="0"/>
              <a:t>La </a:t>
            </a:r>
            <a:r>
              <a:rPr lang="es-ES" sz="3200" dirty="0"/>
              <a:t>más estricta </a:t>
            </a:r>
            <a:r>
              <a:rPr lang="es-ES" sz="3200" b="1" dirty="0"/>
              <a:t>imparcialidad en la actuación </a:t>
            </a:r>
            <a:r>
              <a:rPr lang="es-ES" sz="3200" dirty="0"/>
              <a:t>de las autoridades electorales, las que se designan teniendo en cuenta su irreprochable conducta ciudadana, su prestigio y capacidad.</a:t>
            </a:r>
            <a:br>
              <a:rPr lang="es-ES" sz="3200" dirty="0"/>
            </a:br>
            <a:r>
              <a:rPr lang="es-ES" sz="3200" dirty="0" smtClean="0"/>
              <a:t>-El </a:t>
            </a:r>
            <a:r>
              <a:rPr lang="es-ES" sz="3200" dirty="0"/>
              <a:t>hecho de que antes de la votación los electores y cualquier otra persona, incluyendo extranjeros de visita en el país que así lo deseen, pueden participar en </a:t>
            </a:r>
            <a:r>
              <a:rPr lang="es-ES" sz="3200" b="1" dirty="0"/>
              <a:t>comprobar visualmente que las urnas </a:t>
            </a:r>
            <a:r>
              <a:rPr lang="es-ES" sz="3200" dirty="0"/>
              <a:t>están vacías antes de ser selladas y, una vez concluida la votación, en el momento del conteo de los votos, por cuanto ambos actos son públicos. Art 117</a:t>
            </a:r>
            <a:br>
              <a:rPr lang="es-ES" sz="3200" dirty="0"/>
            </a:br>
            <a:r>
              <a:rPr lang="es-ES" sz="3200" dirty="0" smtClean="0"/>
              <a:t>-Todos </a:t>
            </a:r>
            <a:r>
              <a:rPr lang="es-ES" sz="3200" dirty="0"/>
              <a:t>los </a:t>
            </a:r>
            <a:r>
              <a:rPr lang="es-ES" sz="3200" b="1" dirty="0"/>
              <a:t>gastos de las elecciones </a:t>
            </a:r>
            <a:r>
              <a:rPr lang="es-ES" sz="3200" dirty="0"/>
              <a:t>son asumidos por el Presupuesto del Estado, por tanto ningún candidato tiene que aportar un solo </a:t>
            </a:r>
            <a:r>
              <a:rPr lang="es-ES" sz="3200"/>
              <a:t>centavo</a:t>
            </a:r>
            <a:r>
              <a:rPr lang="es-ES" sz="3200" smtClean="0"/>
              <a:t>.</a:t>
            </a:r>
            <a:endParaRPr lang="en-US" sz="2800" dirty="0"/>
          </a:p>
        </p:txBody>
      </p:sp>
    </p:spTree>
    <p:extLst>
      <p:ext uri="{BB962C8B-B14F-4D97-AF65-F5344CB8AC3E}">
        <p14:creationId xmlns:p14="http://schemas.microsoft.com/office/powerpoint/2010/main" val="522743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9664" y="210579"/>
            <a:ext cx="10515600" cy="317454"/>
          </a:xfrm>
        </p:spPr>
        <p:txBody>
          <a:bodyPr>
            <a:normAutofit fontScale="90000"/>
          </a:bodyPr>
          <a:lstStyle/>
          <a:p>
            <a:pPr algn="ctr"/>
            <a:r>
              <a:rPr lang="es-ES" dirty="0"/>
              <a:t> </a:t>
            </a:r>
            <a:r>
              <a:rPr lang="es-ES" b="1" dirty="0"/>
              <a:t>P</a:t>
            </a:r>
            <a:r>
              <a:rPr lang="es-ES" b="1" dirty="0" smtClean="0"/>
              <a:t>articularidades del sistema electoral</a:t>
            </a:r>
            <a:endParaRPr lang="es-ES" dirty="0"/>
          </a:p>
        </p:txBody>
      </p:sp>
      <p:graphicFrame>
        <p:nvGraphicFramePr>
          <p:cNvPr id="3" name="Tabla 2"/>
          <p:cNvGraphicFramePr>
            <a:graphicFrameLocks noGrp="1"/>
          </p:cNvGraphicFramePr>
          <p:nvPr>
            <p:extLst>
              <p:ext uri="{D42A27DB-BD31-4B8C-83A1-F6EECF244321}">
                <p14:modId xmlns:p14="http://schemas.microsoft.com/office/powerpoint/2010/main" val="1366491173"/>
              </p:ext>
            </p:extLst>
          </p:nvPr>
        </p:nvGraphicFramePr>
        <p:xfrm>
          <a:off x="296214" y="656821"/>
          <a:ext cx="11384923" cy="5909142"/>
        </p:xfrm>
        <a:graphic>
          <a:graphicData uri="http://schemas.openxmlformats.org/drawingml/2006/table">
            <a:tbl>
              <a:tblPr firstRow="1" firstCol="1" bandRow="1">
                <a:tableStyleId>{BDBED569-4797-4DF1-A0F4-6AAB3CD982D8}</a:tableStyleId>
              </a:tblPr>
              <a:tblGrid>
                <a:gridCol w="5772250">
                  <a:extLst>
                    <a:ext uri="{9D8B030D-6E8A-4147-A177-3AD203B41FA5}">
                      <a16:colId xmlns="" xmlns:a16="http://schemas.microsoft.com/office/drawing/2014/main" val="1818965290"/>
                    </a:ext>
                  </a:extLst>
                </a:gridCol>
                <a:gridCol w="5612673">
                  <a:extLst>
                    <a:ext uri="{9D8B030D-6E8A-4147-A177-3AD203B41FA5}">
                      <a16:colId xmlns="" xmlns:a16="http://schemas.microsoft.com/office/drawing/2014/main" val="2611058982"/>
                    </a:ext>
                  </a:extLst>
                </a:gridCol>
              </a:tblGrid>
              <a:tr h="258748">
                <a:tc>
                  <a:txBody>
                    <a:bodyPr/>
                    <a:lstStyle/>
                    <a:p>
                      <a:pPr algn="just">
                        <a:lnSpc>
                          <a:spcPct val="115000"/>
                        </a:lnSpc>
                        <a:spcAft>
                          <a:spcPts val="0"/>
                        </a:spcAft>
                      </a:pPr>
                      <a:r>
                        <a:rPr lang="es-ES" sz="1600" dirty="0">
                          <a:effectLst/>
                        </a:rPr>
                        <a:t>EN CUBA   LEY- 72</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a:effectLst/>
                        </a:rPr>
                        <a:t>EN ESTADOS UNIDOS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285055651"/>
                  </a:ext>
                </a:extLst>
              </a:tr>
              <a:tr h="258748">
                <a:tc>
                  <a:txBody>
                    <a:bodyPr/>
                    <a:lstStyle/>
                    <a:p>
                      <a:pPr algn="just">
                        <a:lnSpc>
                          <a:spcPct val="115000"/>
                        </a:lnSpc>
                        <a:spcAft>
                          <a:spcPts val="0"/>
                        </a:spcAft>
                      </a:pPr>
                      <a:r>
                        <a:rPr lang="es-ES" sz="1600" dirty="0">
                          <a:effectLst/>
                        </a:rPr>
                        <a:t>PCC NO INTERVIENE EN ELECCIONES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a:effectLst/>
                        </a:rPr>
                        <a:t>Partidos Demócratas/Re pub/Verde/Indep.</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1747929260"/>
                  </a:ext>
                </a:extLst>
              </a:tr>
              <a:tr h="258748">
                <a:tc>
                  <a:txBody>
                    <a:bodyPr/>
                    <a:lstStyle/>
                    <a:p>
                      <a:pPr algn="just">
                        <a:lnSpc>
                          <a:spcPct val="115000"/>
                        </a:lnSpc>
                        <a:spcAft>
                          <a:spcPts val="0"/>
                        </a:spcAft>
                      </a:pPr>
                      <a:r>
                        <a:rPr lang="es-ES" sz="1600" dirty="0">
                          <a:effectLst/>
                        </a:rPr>
                        <a:t>Derecho al voto 16 Años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a:effectLst/>
                        </a:rPr>
                        <a:t>Derecho a los 18 Años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410959956"/>
                  </a:ext>
                </a:extLst>
              </a:tr>
              <a:tr h="258748">
                <a:tc>
                  <a:txBody>
                    <a:bodyPr/>
                    <a:lstStyle/>
                    <a:p>
                      <a:pPr algn="just">
                        <a:lnSpc>
                          <a:spcPct val="115000"/>
                        </a:lnSpc>
                        <a:spcAft>
                          <a:spcPts val="0"/>
                        </a:spcAft>
                      </a:pPr>
                      <a:r>
                        <a:rPr lang="es-ES" sz="1600" dirty="0">
                          <a:effectLst/>
                        </a:rPr>
                        <a:t>Edad para ser diputados 18 Años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a:effectLst/>
                        </a:rPr>
                        <a:t>Representante 25 Años/ Senador 30 Años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4057049139"/>
                  </a:ext>
                </a:extLst>
              </a:tr>
              <a:tr h="517497">
                <a:tc>
                  <a:txBody>
                    <a:bodyPr/>
                    <a:lstStyle/>
                    <a:p>
                      <a:pPr algn="just">
                        <a:lnSpc>
                          <a:spcPct val="115000"/>
                        </a:lnSpc>
                        <a:spcAft>
                          <a:spcPts val="0"/>
                        </a:spcAft>
                      </a:pPr>
                      <a:r>
                        <a:rPr lang="es-ES" sz="1600" dirty="0">
                          <a:effectLst/>
                        </a:rPr>
                        <a:t>Al ser diputado se puede ser presidente con 18 Años </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a:effectLst/>
                        </a:rPr>
                        <a:t>Presidente de Estados Unidos con 35 Años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2436211480"/>
                  </a:ext>
                </a:extLst>
              </a:tr>
              <a:tr h="517497">
                <a:tc>
                  <a:txBody>
                    <a:bodyPr/>
                    <a:lstStyle/>
                    <a:p>
                      <a:pPr algn="just">
                        <a:lnSpc>
                          <a:spcPct val="115000"/>
                        </a:lnSpc>
                        <a:spcAft>
                          <a:spcPts val="0"/>
                        </a:spcAft>
                      </a:pPr>
                      <a:r>
                        <a:rPr lang="es-ES" sz="1600" dirty="0">
                          <a:effectLst/>
                        </a:rPr>
                        <a:t>Para votar residir en Cuba 2 años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Para Representante 7 Años/ Senador 9 Años y Presidente 13 Años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440093371"/>
                  </a:ext>
                </a:extLst>
              </a:tr>
              <a:tr h="258748">
                <a:tc>
                  <a:txBody>
                    <a:bodyPr/>
                    <a:lstStyle/>
                    <a:p>
                      <a:pPr algn="just">
                        <a:lnSpc>
                          <a:spcPct val="115000"/>
                        </a:lnSpc>
                        <a:spcAft>
                          <a:spcPts val="0"/>
                        </a:spcAft>
                      </a:pPr>
                      <a:r>
                        <a:rPr lang="es-ES" sz="1600">
                          <a:effectLst/>
                        </a:rPr>
                        <a:t>Podrán  participar en elección de oficio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Hay que inscribirse</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2117219268"/>
                  </a:ext>
                </a:extLst>
              </a:tr>
              <a:tr h="517497">
                <a:tc>
                  <a:txBody>
                    <a:bodyPr/>
                    <a:lstStyle/>
                    <a:p>
                      <a:pPr algn="just">
                        <a:lnSpc>
                          <a:spcPct val="115000"/>
                        </a:lnSpc>
                        <a:spcAft>
                          <a:spcPts val="0"/>
                        </a:spcAft>
                      </a:pPr>
                      <a:r>
                        <a:rPr lang="es-ES" sz="1600">
                          <a:effectLst/>
                        </a:rPr>
                        <a:t>Pueden ser elegidos  FAR / MININT</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  En otros países no,  tampoco en América Latina</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424842778"/>
                  </a:ext>
                </a:extLst>
              </a:tr>
              <a:tr h="258748">
                <a:tc>
                  <a:txBody>
                    <a:bodyPr/>
                    <a:lstStyle/>
                    <a:p>
                      <a:pPr algn="just">
                        <a:lnSpc>
                          <a:spcPct val="115000"/>
                        </a:lnSpc>
                        <a:spcAft>
                          <a:spcPts val="0"/>
                        </a:spcAft>
                      </a:pPr>
                      <a:r>
                        <a:rPr lang="es-ES" sz="1600">
                          <a:effectLst/>
                        </a:rPr>
                        <a:t>Pioneros cuidan las Urnas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 La policía</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4229854754"/>
                  </a:ext>
                </a:extLst>
              </a:tr>
              <a:tr h="517497">
                <a:tc>
                  <a:txBody>
                    <a:bodyPr/>
                    <a:lstStyle/>
                    <a:p>
                      <a:pPr algn="just">
                        <a:lnSpc>
                          <a:spcPct val="115000"/>
                        </a:lnSpc>
                        <a:spcAft>
                          <a:spcPts val="0"/>
                        </a:spcAft>
                      </a:pPr>
                      <a:r>
                        <a:rPr lang="es-ES" sz="1600">
                          <a:effectLst/>
                        </a:rPr>
                        <a:t>La Asamblea Nacional hasta el 50% son Diputados delegados de base</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No</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267428978"/>
                  </a:ext>
                </a:extLst>
              </a:tr>
              <a:tr h="258748">
                <a:tc>
                  <a:txBody>
                    <a:bodyPr/>
                    <a:lstStyle/>
                    <a:p>
                      <a:pPr algn="just">
                        <a:lnSpc>
                          <a:spcPct val="115000"/>
                        </a:lnSpc>
                        <a:spcAft>
                          <a:spcPts val="0"/>
                        </a:spcAft>
                      </a:pPr>
                      <a:r>
                        <a:rPr lang="es-ES" sz="1600">
                          <a:effectLst/>
                        </a:rPr>
                        <a:t> No campañas electorales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 Si</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1252630425"/>
                  </a:ext>
                </a:extLst>
              </a:tr>
              <a:tr h="258748">
                <a:tc>
                  <a:txBody>
                    <a:bodyPr/>
                    <a:lstStyle/>
                    <a:p>
                      <a:pPr algn="just">
                        <a:lnSpc>
                          <a:spcPct val="115000"/>
                        </a:lnSpc>
                        <a:spcAft>
                          <a:spcPts val="0"/>
                        </a:spcAft>
                      </a:pPr>
                      <a:r>
                        <a:rPr lang="es-ES" sz="1600">
                          <a:effectLst/>
                        </a:rPr>
                        <a:t> Voto  Voluntario </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 En Paraguay y España  es obligado</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3793040898"/>
                  </a:ext>
                </a:extLst>
              </a:tr>
              <a:tr h="517497">
                <a:tc>
                  <a:txBody>
                    <a:bodyPr/>
                    <a:lstStyle/>
                    <a:p>
                      <a:pPr algn="just">
                        <a:lnSpc>
                          <a:spcPct val="115000"/>
                        </a:lnSpc>
                        <a:spcAft>
                          <a:spcPts val="0"/>
                        </a:spcAft>
                      </a:pPr>
                      <a:r>
                        <a:rPr lang="es-ES" sz="1600">
                          <a:effectLst/>
                        </a:rPr>
                        <a:t>Elegidos no reciben  salario ( único país en el mundo)</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Un Senador cobra 14,700 dólar al mes</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2318402888"/>
                  </a:ext>
                </a:extLst>
              </a:tr>
              <a:tr h="517497">
                <a:tc>
                  <a:txBody>
                    <a:bodyPr/>
                    <a:lstStyle/>
                    <a:p>
                      <a:pPr algn="just">
                        <a:lnSpc>
                          <a:spcPct val="115000"/>
                        </a:lnSpc>
                        <a:spcAft>
                          <a:spcPts val="0"/>
                        </a:spcAft>
                      </a:pPr>
                      <a:r>
                        <a:rPr lang="es-ES" sz="1600">
                          <a:effectLst/>
                        </a:rPr>
                        <a:t>Los delegados rinden cuenta antes los electores</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 No se hace</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3646853520"/>
                  </a:ext>
                </a:extLst>
              </a:tr>
              <a:tr h="517497">
                <a:tc>
                  <a:txBody>
                    <a:bodyPr/>
                    <a:lstStyle/>
                    <a:p>
                      <a:pPr algn="just">
                        <a:lnSpc>
                          <a:spcPct val="115000"/>
                        </a:lnSpc>
                        <a:spcAft>
                          <a:spcPts val="0"/>
                        </a:spcAft>
                      </a:pPr>
                      <a:r>
                        <a:rPr lang="es-ES" sz="1600">
                          <a:effectLst/>
                        </a:rPr>
                        <a:t>Las comisiones electorales en todos los niveles no cobran nada.</a:t>
                      </a:r>
                      <a:endParaRPr lang="es-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tc>
                  <a:txBody>
                    <a:bodyPr/>
                    <a:lstStyle/>
                    <a:p>
                      <a:pPr algn="just">
                        <a:lnSpc>
                          <a:spcPct val="115000"/>
                        </a:lnSpc>
                        <a:spcAft>
                          <a:spcPts val="0"/>
                        </a:spcAft>
                      </a:pPr>
                      <a:r>
                        <a:rPr lang="es-ES" sz="1600" dirty="0">
                          <a:effectLst/>
                        </a:rPr>
                        <a:t>Se paga en EE.UU y en todo el mundo.</a:t>
                      </a:r>
                      <a:endParaRPr lang="es-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96" marR="64496" marT="0" marB="0"/>
                </a:tc>
                <a:extLst>
                  <a:ext uri="{0D108BD9-81ED-4DB2-BD59-A6C34878D82A}">
                    <a16:rowId xmlns="" xmlns:a16="http://schemas.microsoft.com/office/drawing/2014/main" val="169522149"/>
                  </a:ext>
                </a:extLst>
              </a:tr>
            </a:tbl>
          </a:graphicData>
        </a:graphic>
      </p:graphicFrame>
    </p:spTree>
    <p:extLst>
      <p:ext uri="{BB962C8B-B14F-4D97-AF65-F5344CB8AC3E}">
        <p14:creationId xmlns:p14="http://schemas.microsoft.com/office/powerpoint/2010/main" val="662759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lamada de flecha hacia abajo 1"/>
          <p:cNvSpPr/>
          <p:nvPr/>
        </p:nvSpPr>
        <p:spPr>
          <a:xfrm>
            <a:off x="3747751" y="348803"/>
            <a:ext cx="4468969" cy="1468191"/>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Proceso electoral </a:t>
            </a:r>
            <a:endParaRPr lang="es-ES" sz="2400" b="1" dirty="0"/>
          </a:p>
        </p:txBody>
      </p:sp>
      <p:sp>
        <p:nvSpPr>
          <p:cNvPr id="3" name="Rectángulo 2"/>
          <p:cNvSpPr/>
          <p:nvPr/>
        </p:nvSpPr>
        <p:spPr>
          <a:xfrm>
            <a:off x="824245" y="2189409"/>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Asamblea de nominación</a:t>
            </a:r>
          </a:p>
          <a:p>
            <a:pPr algn="ctr"/>
            <a:r>
              <a:rPr lang="es-ES" dirty="0" smtClean="0"/>
              <a:t> de precandidatos</a:t>
            </a:r>
            <a:endParaRPr lang="es-ES" dirty="0"/>
          </a:p>
        </p:txBody>
      </p:sp>
      <p:sp>
        <p:nvSpPr>
          <p:cNvPr id="4" name="Rectángulo 3"/>
          <p:cNvSpPr/>
          <p:nvPr/>
        </p:nvSpPr>
        <p:spPr>
          <a:xfrm>
            <a:off x="8216720" y="3785316"/>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Actualización de los datos del registro electoral</a:t>
            </a:r>
            <a:endParaRPr lang="es-ES" dirty="0"/>
          </a:p>
        </p:txBody>
      </p:sp>
      <p:sp>
        <p:nvSpPr>
          <p:cNvPr id="5" name="Rectángulo 4"/>
          <p:cNvSpPr/>
          <p:nvPr/>
        </p:nvSpPr>
        <p:spPr>
          <a:xfrm>
            <a:off x="8216721" y="2189409"/>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Publicación del registro electoral en lugares públicos</a:t>
            </a:r>
            <a:endParaRPr lang="es-ES" dirty="0"/>
          </a:p>
        </p:txBody>
      </p:sp>
      <p:sp>
        <p:nvSpPr>
          <p:cNvPr id="6" name="Rectángulo 5"/>
          <p:cNvSpPr/>
          <p:nvPr/>
        </p:nvSpPr>
        <p:spPr>
          <a:xfrm>
            <a:off x="4520483" y="2189409"/>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Publicación de las fotografías y breve biografía de los candidatos </a:t>
            </a:r>
            <a:r>
              <a:rPr lang="es-ES" dirty="0"/>
              <a:t>en lugares públicos</a:t>
            </a:r>
          </a:p>
        </p:txBody>
      </p:sp>
      <p:sp>
        <p:nvSpPr>
          <p:cNvPr id="7" name="Rectángulo 6"/>
          <p:cNvSpPr/>
          <p:nvPr/>
        </p:nvSpPr>
        <p:spPr>
          <a:xfrm>
            <a:off x="4520483" y="3785316"/>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mtClean="0"/>
              <a:t>Preparación de los documentos y de las autoridades electorales</a:t>
            </a:r>
            <a:endParaRPr lang="es-ES" dirty="0"/>
          </a:p>
        </p:txBody>
      </p:sp>
      <p:sp>
        <p:nvSpPr>
          <p:cNvPr id="8" name="Rectángulo 7"/>
          <p:cNvSpPr/>
          <p:nvPr/>
        </p:nvSpPr>
        <p:spPr>
          <a:xfrm>
            <a:off x="824245" y="3785315"/>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Prueba dinámica de las elecciones y preparación de los colegios electorales</a:t>
            </a:r>
            <a:endParaRPr lang="es-ES" dirty="0"/>
          </a:p>
        </p:txBody>
      </p:sp>
      <p:sp>
        <p:nvSpPr>
          <p:cNvPr id="9" name="Rectángulo 8"/>
          <p:cNvSpPr/>
          <p:nvPr/>
        </p:nvSpPr>
        <p:spPr>
          <a:xfrm>
            <a:off x="4520483" y="5381224"/>
            <a:ext cx="2923505" cy="12234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Realización de las elecciones el día señalado por el Consejo de Estado</a:t>
            </a:r>
            <a:endParaRPr lang="es-ES" dirty="0"/>
          </a:p>
        </p:txBody>
      </p:sp>
      <p:sp>
        <p:nvSpPr>
          <p:cNvPr id="10" name="Flecha derecha 9"/>
          <p:cNvSpPr/>
          <p:nvPr/>
        </p:nvSpPr>
        <p:spPr>
          <a:xfrm>
            <a:off x="3928056" y="2575775"/>
            <a:ext cx="463640" cy="59242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11" name="Flecha derecha 10"/>
          <p:cNvSpPr/>
          <p:nvPr/>
        </p:nvSpPr>
        <p:spPr>
          <a:xfrm>
            <a:off x="7572775" y="2575775"/>
            <a:ext cx="463640" cy="59242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12" name="Flecha izquierda 11"/>
          <p:cNvSpPr/>
          <p:nvPr/>
        </p:nvSpPr>
        <p:spPr>
          <a:xfrm>
            <a:off x="7572775" y="4068649"/>
            <a:ext cx="463640" cy="656823"/>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13" name="Flecha izquierda 12"/>
          <p:cNvSpPr/>
          <p:nvPr/>
        </p:nvSpPr>
        <p:spPr>
          <a:xfrm>
            <a:off x="3928056" y="4068649"/>
            <a:ext cx="463640" cy="656823"/>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14" name="Flecha doblada hacia arriba 13"/>
          <p:cNvSpPr/>
          <p:nvPr/>
        </p:nvSpPr>
        <p:spPr>
          <a:xfrm rot="5400000">
            <a:off x="2108379" y="4998615"/>
            <a:ext cx="1223493" cy="1720402"/>
          </a:xfrm>
          <a:prstGeom prst="ben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val="28241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61433"/>
          </a:xfrm>
        </p:spPr>
        <p:txBody>
          <a:bodyPr>
            <a:normAutofit fontScale="90000"/>
          </a:bodyPr>
          <a:lstStyle/>
          <a:p>
            <a:pPr algn="ctr"/>
            <a:r>
              <a:rPr lang="es-ES" dirty="0" smtClean="0"/>
              <a:t>En nuestro país a diferencia de otros países no se realizan campañas electorales, solo se publican el registro electoral, las fotos de los candidatos y su biografía.</a:t>
            </a:r>
            <a:br>
              <a:rPr lang="es-ES" dirty="0" smtClean="0"/>
            </a:br>
            <a:r>
              <a:rPr lang="es-ES" dirty="0" smtClean="0"/>
              <a:t>Nuestros delegados y diputados no reciben ningún salario ni beneficio personal por su labor.</a:t>
            </a:r>
            <a:br>
              <a:rPr lang="es-ES" dirty="0" smtClean="0"/>
            </a:br>
            <a:r>
              <a:rPr lang="es-ES" dirty="0" smtClean="0"/>
              <a:t>El día de las elecciones el cierre y apertura de las urnas se realiza con testigos de la población que puede asistir a dichos actos.</a:t>
            </a:r>
            <a:endParaRPr lang="es-ES" dirty="0"/>
          </a:p>
        </p:txBody>
      </p:sp>
    </p:spTree>
    <p:extLst>
      <p:ext uri="{BB962C8B-B14F-4D97-AF65-F5344CB8AC3E}">
        <p14:creationId xmlns:p14="http://schemas.microsoft.com/office/powerpoint/2010/main" val="2128651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9865" y="872875"/>
            <a:ext cx="11650717" cy="13288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El voto es un derecho y un deber ciudadano, es libre, directo y secreto</a:t>
            </a:r>
          </a:p>
          <a:p>
            <a:pPr algn="ctr"/>
            <a:r>
              <a:rPr lang="es-ES" sz="2400" b="1" dirty="0" smtClean="0"/>
              <a:t>Lo ejercen voluntariamente los cubanos (hombres y mujeres) mayores de 16 años, excepto</a:t>
            </a:r>
            <a:r>
              <a:rPr lang="es-ES" sz="2000" b="1" dirty="0" smtClean="0"/>
              <a:t>:</a:t>
            </a:r>
            <a:endParaRPr lang="es-ES" sz="2000" b="1" dirty="0"/>
          </a:p>
        </p:txBody>
      </p:sp>
      <p:sp>
        <p:nvSpPr>
          <p:cNvPr id="3" name="11 Flecha izquierda, derecha y arriba"/>
          <p:cNvSpPr/>
          <p:nvPr/>
        </p:nvSpPr>
        <p:spPr>
          <a:xfrm rot="10800000">
            <a:off x="5401682" y="3374588"/>
            <a:ext cx="1447081" cy="731911"/>
          </a:xfrm>
          <a:prstGeom prst="leftRightUp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 name="Rectángulo redondeado 3"/>
          <p:cNvSpPr/>
          <p:nvPr/>
        </p:nvSpPr>
        <p:spPr>
          <a:xfrm>
            <a:off x="909533" y="2962869"/>
            <a:ext cx="3632548" cy="128715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Incapacitados mentales, </a:t>
            </a:r>
          </a:p>
          <a:p>
            <a:pPr algn="ctr"/>
            <a:r>
              <a:rPr lang="es-ES" sz="2400" b="1" dirty="0" smtClean="0">
                <a:solidFill>
                  <a:schemeClr val="tx1"/>
                </a:solidFill>
              </a:rPr>
              <a:t>previa declaración judicial</a:t>
            </a:r>
            <a:endParaRPr lang="es-ES" sz="2400" b="1" dirty="0">
              <a:solidFill>
                <a:schemeClr val="tx1"/>
              </a:solidFill>
            </a:endParaRPr>
          </a:p>
        </p:txBody>
      </p:sp>
      <p:sp>
        <p:nvSpPr>
          <p:cNvPr id="5" name="Rectángulo redondeado 4"/>
          <p:cNvSpPr/>
          <p:nvPr/>
        </p:nvSpPr>
        <p:spPr>
          <a:xfrm>
            <a:off x="4176258" y="4694880"/>
            <a:ext cx="3897934" cy="11392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Inhabilitados judicialmente</a:t>
            </a:r>
            <a:endParaRPr lang="es-ES" sz="2400" b="1" dirty="0">
              <a:solidFill>
                <a:schemeClr val="tx1"/>
              </a:solidFill>
            </a:endParaRPr>
          </a:p>
        </p:txBody>
      </p:sp>
      <p:sp>
        <p:nvSpPr>
          <p:cNvPr id="6" name="Rectángulo redondeado 5"/>
          <p:cNvSpPr/>
          <p:nvPr/>
        </p:nvSpPr>
        <p:spPr>
          <a:xfrm>
            <a:off x="7824883" y="2965800"/>
            <a:ext cx="3632548" cy="12842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No cumplen los requisitos de permanencia en el país</a:t>
            </a:r>
            <a:endParaRPr lang="es-ES" sz="2000" b="1" dirty="0">
              <a:solidFill>
                <a:schemeClr val="tx1"/>
              </a:solidFill>
            </a:endParaRPr>
          </a:p>
        </p:txBody>
      </p:sp>
    </p:spTree>
    <p:extLst>
      <p:ext uri="{BB962C8B-B14F-4D97-AF65-F5344CB8AC3E}">
        <p14:creationId xmlns:p14="http://schemas.microsoft.com/office/powerpoint/2010/main" val="208664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p:cNvSpPr/>
          <p:nvPr/>
        </p:nvSpPr>
        <p:spPr>
          <a:xfrm>
            <a:off x="4325654" y="864438"/>
            <a:ext cx="3636723" cy="96154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Electoral Nacional</a:t>
            </a:r>
            <a:endParaRPr lang="es-ES" sz="2400" b="1" dirty="0"/>
          </a:p>
        </p:txBody>
      </p:sp>
      <p:sp>
        <p:nvSpPr>
          <p:cNvPr id="8" name="Rectángulo 7"/>
          <p:cNvSpPr/>
          <p:nvPr/>
        </p:nvSpPr>
        <p:spPr>
          <a:xfrm>
            <a:off x="4722310" y="2145658"/>
            <a:ext cx="2843409" cy="6889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a:t>
            </a:r>
            <a:endParaRPr lang="es-ES" sz="2400" b="1" dirty="0"/>
          </a:p>
        </p:txBody>
      </p:sp>
      <p:sp>
        <p:nvSpPr>
          <p:cNvPr id="9" name="Rectángulo redondeado 8"/>
          <p:cNvSpPr/>
          <p:nvPr/>
        </p:nvSpPr>
        <p:spPr>
          <a:xfrm>
            <a:off x="4722310" y="3154269"/>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presidente</a:t>
            </a:r>
            <a:endParaRPr lang="es-ES" sz="2400" b="1" dirty="0"/>
          </a:p>
        </p:txBody>
      </p:sp>
      <p:sp>
        <p:nvSpPr>
          <p:cNvPr id="10" name="Rectángulo redondeado 9"/>
          <p:cNvSpPr/>
          <p:nvPr/>
        </p:nvSpPr>
        <p:spPr>
          <a:xfrm>
            <a:off x="1494772" y="4066549"/>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Secretario </a:t>
            </a:r>
            <a:endParaRPr lang="es-ES" sz="2400" b="1" dirty="0"/>
          </a:p>
        </p:txBody>
      </p:sp>
      <p:sp>
        <p:nvSpPr>
          <p:cNvPr id="11" name="Rectángulo redondeado 10"/>
          <p:cNvSpPr/>
          <p:nvPr/>
        </p:nvSpPr>
        <p:spPr>
          <a:xfrm>
            <a:off x="7962377" y="4066550"/>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Vocales </a:t>
            </a:r>
            <a:endParaRPr lang="es-ES" sz="2400" b="1" dirty="0"/>
          </a:p>
        </p:txBody>
      </p:sp>
      <p:sp>
        <p:nvSpPr>
          <p:cNvPr id="14" name="Rectángulo 13"/>
          <p:cNvSpPr/>
          <p:nvPr/>
        </p:nvSpPr>
        <p:spPr>
          <a:xfrm>
            <a:off x="1494772" y="5241701"/>
            <a:ext cx="9298487" cy="13522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Es el órgano del Estado que tiene la </a:t>
            </a:r>
            <a:r>
              <a:rPr lang="es-ES" b="1" dirty="0" smtClean="0"/>
              <a:t>misión fundamental </a:t>
            </a:r>
            <a:r>
              <a:rPr lang="es-ES" dirty="0" smtClean="0"/>
              <a:t>de organizar, dirigir y supervisar las elecciones, consultas populares, plebiscitos y referendos que se convoquen, además </a:t>
            </a:r>
            <a:r>
              <a:rPr lang="es-ES" b="1" dirty="0" smtClean="0"/>
              <a:t>garantiza</a:t>
            </a:r>
            <a:r>
              <a:rPr lang="es-ES" dirty="0" smtClean="0"/>
              <a:t> la confiabilidad, transparencia, celeridad, publicidad, autenticidad e imparcialidad de los procesos de participación democrática</a:t>
            </a:r>
            <a:endParaRPr lang="es-ES" dirty="0"/>
          </a:p>
        </p:txBody>
      </p:sp>
      <p:cxnSp>
        <p:nvCxnSpPr>
          <p:cNvPr id="16" name="Conector recto 15"/>
          <p:cNvCxnSpPr>
            <a:stCxn id="8" idx="2"/>
            <a:endCxn id="9" idx="0"/>
          </p:cNvCxnSpPr>
          <p:nvPr/>
        </p:nvCxnSpPr>
        <p:spPr>
          <a:xfrm flipH="1">
            <a:off x="6137751" y="2834589"/>
            <a:ext cx="6264" cy="3196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a:stCxn id="10" idx="3"/>
            <a:endCxn id="11" idx="1"/>
          </p:cNvCxnSpPr>
          <p:nvPr/>
        </p:nvCxnSpPr>
        <p:spPr>
          <a:xfrm>
            <a:off x="4325654" y="4429804"/>
            <a:ext cx="3636723"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a:stCxn id="9" idx="2"/>
          </p:cNvCxnSpPr>
          <p:nvPr/>
        </p:nvCxnSpPr>
        <p:spPr>
          <a:xfrm>
            <a:off x="6137751" y="3880778"/>
            <a:ext cx="0" cy="5490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Llamada de flecha a la derecha 21"/>
          <p:cNvSpPr/>
          <p:nvPr/>
        </p:nvSpPr>
        <p:spPr>
          <a:xfrm>
            <a:off x="811369" y="772732"/>
            <a:ext cx="3181082" cy="1171978"/>
          </a:xfrm>
          <a:prstGeom prst="rightArrowCallout">
            <a:avLst>
              <a:gd name="adj1" fmla="val 25000"/>
              <a:gd name="adj2" fmla="val 25000"/>
              <a:gd name="adj3" fmla="val 25000"/>
              <a:gd name="adj4" fmla="val 7874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Es electo por la Asamblea Nacional del Poder Popular</a:t>
            </a:r>
            <a:endParaRPr lang="es-ES" dirty="0"/>
          </a:p>
        </p:txBody>
      </p:sp>
    </p:spTree>
    <p:extLst>
      <p:ext uri="{BB962C8B-B14F-4D97-AF65-F5344CB8AC3E}">
        <p14:creationId xmlns:p14="http://schemas.microsoft.com/office/powerpoint/2010/main" val="661654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4 Imagen" descr="2019-08-28_223238.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1" y="857250"/>
            <a:ext cx="11620500"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564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87190"/>
          </a:xfrm>
        </p:spPr>
        <p:txBody>
          <a:bodyPr>
            <a:normAutofit/>
          </a:bodyPr>
          <a:lstStyle/>
          <a:p>
            <a:pPr algn="ctr"/>
            <a:r>
              <a:rPr lang="es-ES" b="1" dirty="0"/>
              <a:t>Resumen</a:t>
            </a:r>
            <a:r>
              <a:rPr lang="es-ES" dirty="0"/>
              <a:t/>
            </a:r>
            <a:br>
              <a:rPr lang="es-ES" dirty="0"/>
            </a:br>
            <a:r>
              <a:rPr lang="es-ES" dirty="0"/>
              <a:t>Este tema queda expresado el ordenamiento jurídico, la forma y método de elección de un candidato a delegado de una circunscripción del Poder Popular, la posibilidad de elegir y ser elegido de cualquier cubano que goce de las garantías electorales establecida por la ley electoral, así como la transparencia del proceso electoral cubano</a:t>
            </a:r>
            <a:r>
              <a:rPr lang="es-ES" dirty="0" smtClean="0"/>
              <a:t>.</a:t>
            </a:r>
            <a:endParaRPr lang="es-ES" dirty="0"/>
          </a:p>
        </p:txBody>
      </p:sp>
    </p:spTree>
    <p:extLst>
      <p:ext uri="{BB962C8B-B14F-4D97-AF65-F5344CB8AC3E}">
        <p14:creationId xmlns:p14="http://schemas.microsoft.com/office/powerpoint/2010/main" val="4047394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87190"/>
          </a:xfrm>
        </p:spPr>
        <p:txBody>
          <a:bodyPr/>
          <a:lstStyle/>
          <a:p>
            <a:r>
              <a:rPr lang="es-ES" b="1" dirty="0"/>
              <a:t>Cuestionario</a:t>
            </a:r>
            <a:r>
              <a:rPr lang="es-ES" dirty="0"/>
              <a:t/>
            </a:r>
            <a:br>
              <a:rPr lang="es-ES" dirty="0"/>
            </a:br>
            <a:r>
              <a:rPr lang="es-ES" dirty="0"/>
              <a:t>Diga quienes participan en el proceso electoral cubano y mencione 3 requisitos necesarios para dicha participación.</a:t>
            </a:r>
            <a:br>
              <a:rPr lang="es-ES" dirty="0"/>
            </a:br>
            <a:r>
              <a:rPr lang="es-ES" dirty="0"/>
              <a:t>Diga 3 factores que incapacitan a un  cubano para participar en el proceso electoral.</a:t>
            </a:r>
            <a:br>
              <a:rPr lang="es-ES" dirty="0"/>
            </a:br>
            <a:r>
              <a:rPr lang="es-ES"/>
              <a:t>Diga 3 características que garantizan la transparencia del proceso electoral cubano</a:t>
            </a:r>
            <a:r>
              <a:rPr lang="es-ES" smtClean="0"/>
              <a:t>.</a:t>
            </a:r>
            <a:endParaRPr lang="es-ES" dirty="0"/>
          </a:p>
        </p:txBody>
      </p:sp>
    </p:spTree>
    <p:extLst>
      <p:ext uri="{BB962C8B-B14F-4D97-AF65-F5344CB8AC3E}">
        <p14:creationId xmlns:p14="http://schemas.microsoft.com/office/powerpoint/2010/main" val="292763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25827"/>
          </a:xfrm>
        </p:spPr>
        <p:txBody>
          <a:bodyPr/>
          <a:lstStyle/>
          <a:p>
            <a:pPr algn="ctr"/>
            <a:r>
              <a:rPr lang="es-ES" b="1" dirty="0" smtClean="0"/>
              <a:t>Sistema electoral</a:t>
            </a:r>
            <a:r>
              <a:rPr lang="es-ES" dirty="0"/>
              <a:t/>
            </a:r>
            <a:br>
              <a:rPr lang="es-ES" dirty="0"/>
            </a:br>
            <a:r>
              <a:rPr lang="es-ES" dirty="0"/>
              <a:t>Conjunto de estructuras sociales (principios, normas, reglas, procedimientos técnicos enlazados entre sí, y legalmente establecidos) que realizan la acción de decidir por votación quien, entre varios candidatos, es la persona más indicada para ocupar un cargo determinado. </a:t>
            </a:r>
          </a:p>
        </p:txBody>
      </p:sp>
    </p:spTree>
    <p:extLst>
      <p:ext uri="{BB962C8B-B14F-4D97-AF65-F5344CB8AC3E}">
        <p14:creationId xmlns:p14="http://schemas.microsoft.com/office/powerpoint/2010/main" val="1369858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Clasificación del sistema electoral</a:t>
            </a:r>
            <a:endParaRPr lang="es-ES" dirty="0"/>
          </a:p>
        </p:txBody>
      </p:sp>
      <p:sp>
        <p:nvSpPr>
          <p:cNvPr id="3" name="Rectángulo 2"/>
          <p:cNvSpPr/>
          <p:nvPr/>
        </p:nvSpPr>
        <p:spPr>
          <a:xfrm>
            <a:off x="798490" y="1532587"/>
            <a:ext cx="10560676" cy="49583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571500" lvl="0" indent="-571500">
              <a:buFont typeface="Arial" panose="020B0604020202020204" pitchFamily="34" charset="0"/>
              <a:buChar char="•"/>
            </a:pPr>
            <a:r>
              <a:rPr lang="es-ES" sz="3600" dirty="0"/>
              <a:t>Sistemas de pluralidad-mayoría (Es el que se emplea en Cuba)</a:t>
            </a:r>
            <a:endParaRPr lang="es-ES" sz="3600" b="1" dirty="0"/>
          </a:p>
          <a:p>
            <a:pPr marL="571500" lvl="0" indent="-571500">
              <a:buFont typeface="Arial" panose="020B0604020202020204" pitchFamily="34" charset="0"/>
              <a:buChar char="•"/>
            </a:pPr>
            <a:r>
              <a:rPr lang="es-ES" sz="3600" dirty="0"/>
              <a:t>Sistemas de representación proporcional</a:t>
            </a:r>
            <a:endParaRPr lang="es-ES" sz="3600" b="1" dirty="0"/>
          </a:p>
          <a:p>
            <a:pPr marL="571500" lvl="0" indent="-571500">
              <a:buFont typeface="Arial" panose="020B0604020202020204" pitchFamily="34" charset="0"/>
              <a:buChar char="•"/>
            </a:pPr>
            <a:r>
              <a:rPr lang="es-ES" sz="3600" dirty="0"/>
              <a:t>Representación proporcional personalizada</a:t>
            </a:r>
            <a:endParaRPr lang="es-ES" sz="3600" b="1" dirty="0"/>
          </a:p>
          <a:p>
            <a:pPr marL="571500" lvl="0" indent="-571500">
              <a:buFont typeface="Arial" panose="020B0604020202020204" pitchFamily="34" charset="0"/>
              <a:buChar char="•"/>
            </a:pPr>
            <a:r>
              <a:rPr lang="es-ES" sz="3600" dirty="0"/>
              <a:t>Representación proporcional por listas</a:t>
            </a:r>
            <a:endParaRPr lang="es-ES" sz="3600" b="1" dirty="0"/>
          </a:p>
          <a:p>
            <a:pPr marL="571500" lvl="0" indent="-571500">
              <a:buFont typeface="Arial" panose="020B0604020202020204" pitchFamily="34" charset="0"/>
              <a:buChar char="•"/>
            </a:pPr>
            <a:r>
              <a:rPr lang="es-ES" sz="3600" dirty="0"/>
              <a:t>Sistemas </a:t>
            </a:r>
            <a:r>
              <a:rPr lang="es-ES" sz="3600" dirty="0" err="1"/>
              <a:t>semi</a:t>
            </a:r>
            <a:r>
              <a:rPr lang="es-ES" sz="3600" dirty="0"/>
              <a:t>-proporcionales</a:t>
            </a:r>
            <a:endParaRPr lang="es-ES" sz="3600" b="1" dirty="0"/>
          </a:p>
          <a:p>
            <a:pPr marL="571500" lvl="0" indent="-571500">
              <a:buFont typeface="Arial" panose="020B0604020202020204" pitchFamily="34" charset="0"/>
              <a:buChar char="•"/>
            </a:pPr>
            <a:r>
              <a:rPr lang="es-ES" sz="3600" dirty="0"/>
              <a:t>Sistemas de voto único no transferible</a:t>
            </a:r>
            <a:endParaRPr lang="es-ES" sz="3600" b="1" dirty="0"/>
          </a:p>
          <a:p>
            <a:pPr marL="571500" lvl="0" indent="-571500">
              <a:buFont typeface="Arial" panose="020B0604020202020204" pitchFamily="34" charset="0"/>
              <a:buChar char="•"/>
            </a:pPr>
            <a:r>
              <a:rPr lang="es-ES" sz="3600" dirty="0"/>
              <a:t>Sistemas paralelos</a:t>
            </a:r>
            <a:endParaRPr lang="es-ES" sz="3600" b="1" dirty="0"/>
          </a:p>
          <a:p>
            <a:pPr marL="571500" lvl="0" indent="-571500">
              <a:buFont typeface="Arial" panose="020B0604020202020204" pitchFamily="34" charset="0"/>
              <a:buChar char="•"/>
            </a:pPr>
            <a:r>
              <a:rPr lang="es-ES" sz="3600" dirty="0"/>
              <a:t>Sistemas de voto limitado</a:t>
            </a:r>
            <a:endParaRPr lang="es-ES" sz="3600" b="1" dirty="0"/>
          </a:p>
        </p:txBody>
      </p:sp>
    </p:spTree>
    <p:extLst>
      <p:ext uri="{BB962C8B-B14F-4D97-AF65-F5344CB8AC3E}">
        <p14:creationId xmlns:p14="http://schemas.microsoft.com/office/powerpoint/2010/main" val="4224104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64464"/>
          </a:xfrm>
        </p:spPr>
        <p:txBody>
          <a:bodyPr/>
          <a:lstStyle/>
          <a:p>
            <a:pPr algn="ctr">
              <a:defRPr/>
            </a:pPr>
            <a:r>
              <a:rPr lang="es-ES" dirty="0"/>
              <a:t>La Ley 127/2019 fue aprobada en la Asamblea Nacional del Poder Popular el 13 de Julio de 2019 y fue publicada en la Gaceta Oficial No. 60, el 19 de agosto de 2019, </a:t>
            </a:r>
            <a:r>
              <a:rPr lang="es-ES" dirty="0" smtClean="0"/>
              <a:t/>
            </a:r>
            <a:br>
              <a:rPr lang="es-ES" dirty="0" smtClean="0"/>
            </a:br>
            <a:r>
              <a:rPr lang="es-ES" dirty="0" smtClean="0"/>
              <a:t>esta </a:t>
            </a:r>
            <a:r>
              <a:rPr lang="es-ES" dirty="0"/>
              <a:t>consta de 15 Títulos, 40 capítulos  </a:t>
            </a:r>
            <a:r>
              <a:rPr lang="es-ES" dirty="0" smtClean="0"/>
              <a:t/>
            </a:r>
            <a:br>
              <a:rPr lang="es-ES" dirty="0" smtClean="0"/>
            </a:br>
            <a:r>
              <a:rPr lang="es-ES" dirty="0" smtClean="0"/>
              <a:t>y </a:t>
            </a:r>
            <a:r>
              <a:rPr lang="es-ES" dirty="0"/>
              <a:t>287 artículos.</a:t>
            </a:r>
            <a:br>
              <a:rPr lang="es-ES" dirty="0"/>
            </a:br>
            <a:r>
              <a:rPr lang="es-ES" dirty="0"/>
              <a:t/>
            </a:r>
            <a:br>
              <a:rPr lang="es-ES" dirty="0"/>
            </a:br>
            <a:r>
              <a:rPr lang="es-ES" dirty="0"/>
              <a:t>Deroga la Ley  Electoral No. 72 de1992</a:t>
            </a:r>
            <a:r>
              <a:rPr lang="es-ES" dirty="0" smtClean="0"/>
              <a:t>.</a:t>
            </a:r>
            <a:endParaRPr lang="en-US" dirty="0"/>
          </a:p>
        </p:txBody>
      </p:sp>
    </p:spTree>
    <p:extLst>
      <p:ext uri="{BB962C8B-B14F-4D97-AF65-F5344CB8AC3E}">
        <p14:creationId xmlns:p14="http://schemas.microsoft.com/office/powerpoint/2010/main" val="273752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35675"/>
          </a:xfrm>
        </p:spPr>
        <p:txBody>
          <a:bodyPr/>
          <a:lstStyle/>
          <a:p>
            <a:pPr algn="ctr"/>
            <a:r>
              <a:rPr lang="es-ES" dirty="0" smtClean="0"/>
              <a:t>Todos los ciudadanos, con capacidad legal para ello, tienen derecho a intervenir en la dirección del Estado, bien directamente o por intermedio de sus representantes elegidos para integrar los órganos del Poder Popular.</a:t>
            </a:r>
            <a:br>
              <a:rPr lang="es-ES" dirty="0" smtClean="0"/>
            </a:br>
            <a:r>
              <a:rPr lang="es-ES" b="1" dirty="0" smtClean="0"/>
              <a:t>El voto es un derecho ciudadano</a:t>
            </a:r>
            <a:r>
              <a:rPr lang="es-ES" dirty="0" smtClean="0"/>
              <a:t>.</a:t>
            </a:r>
            <a:endParaRPr lang="es-ES" dirty="0"/>
          </a:p>
        </p:txBody>
      </p:sp>
    </p:spTree>
    <p:extLst>
      <p:ext uri="{BB962C8B-B14F-4D97-AF65-F5344CB8AC3E}">
        <p14:creationId xmlns:p14="http://schemas.microsoft.com/office/powerpoint/2010/main" val="3060189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26548"/>
          </a:xfrm>
        </p:spPr>
        <p:txBody>
          <a:bodyPr>
            <a:normAutofit fontScale="90000"/>
          </a:bodyPr>
          <a:lstStyle/>
          <a:p>
            <a:pPr algn="ctr"/>
            <a:r>
              <a:rPr lang="es-ES" b="1" dirty="0"/>
              <a:t>E</a:t>
            </a:r>
            <a:r>
              <a:rPr lang="es-ES" b="1" dirty="0" smtClean="0"/>
              <a:t>structura de la Ley Electoral</a:t>
            </a:r>
            <a:endParaRPr lang="es-ES" b="1" dirty="0"/>
          </a:p>
        </p:txBody>
      </p:sp>
      <p:sp>
        <p:nvSpPr>
          <p:cNvPr id="3" name="Rectángulo 2"/>
          <p:cNvSpPr/>
          <p:nvPr/>
        </p:nvSpPr>
        <p:spPr>
          <a:xfrm>
            <a:off x="772732" y="1118318"/>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I</a:t>
            </a:r>
          </a:p>
          <a:p>
            <a:pPr algn="ctr"/>
            <a:r>
              <a:rPr lang="es-ES" dirty="0" smtClean="0"/>
              <a:t>Disposiciones generales</a:t>
            </a:r>
            <a:endParaRPr lang="es-ES" dirty="0"/>
          </a:p>
        </p:txBody>
      </p:sp>
      <p:sp>
        <p:nvSpPr>
          <p:cNvPr id="4" name="Rectángulo 3"/>
          <p:cNvSpPr/>
          <p:nvPr/>
        </p:nvSpPr>
        <p:spPr>
          <a:xfrm>
            <a:off x="8002074" y="1118318"/>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III</a:t>
            </a:r>
          </a:p>
          <a:p>
            <a:pPr algn="ctr"/>
            <a:r>
              <a:rPr lang="es-ES" dirty="0" smtClean="0"/>
              <a:t>Función electoral</a:t>
            </a:r>
            <a:endParaRPr lang="es-ES" dirty="0"/>
          </a:p>
        </p:txBody>
      </p:sp>
      <p:sp>
        <p:nvSpPr>
          <p:cNvPr id="5" name="Rectángulo 4"/>
          <p:cNvSpPr/>
          <p:nvPr/>
        </p:nvSpPr>
        <p:spPr>
          <a:xfrm>
            <a:off x="4387403" y="1125831"/>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a:t>T</a:t>
            </a:r>
            <a:r>
              <a:rPr lang="es-ES" dirty="0" smtClean="0"/>
              <a:t>ítulo II</a:t>
            </a:r>
          </a:p>
          <a:p>
            <a:pPr algn="ctr"/>
            <a:r>
              <a:rPr lang="es-ES" dirty="0" smtClean="0"/>
              <a:t>Sufragio</a:t>
            </a:r>
            <a:endParaRPr lang="es-ES" dirty="0"/>
          </a:p>
        </p:txBody>
      </p:sp>
      <p:sp>
        <p:nvSpPr>
          <p:cNvPr id="6" name="Rectángulo 5"/>
          <p:cNvSpPr/>
          <p:nvPr/>
        </p:nvSpPr>
        <p:spPr>
          <a:xfrm>
            <a:off x="772732" y="3359246"/>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VII</a:t>
            </a:r>
          </a:p>
          <a:p>
            <a:pPr algn="ctr"/>
            <a:r>
              <a:rPr lang="es-ES" dirty="0" smtClean="0"/>
              <a:t>Comisiones de candidaturas</a:t>
            </a:r>
            <a:endParaRPr lang="es-ES" dirty="0"/>
          </a:p>
        </p:txBody>
      </p:sp>
      <p:sp>
        <p:nvSpPr>
          <p:cNvPr id="7" name="Rectángulo 6"/>
          <p:cNvSpPr/>
          <p:nvPr/>
        </p:nvSpPr>
        <p:spPr>
          <a:xfrm>
            <a:off x="772732" y="2238782"/>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IV</a:t>
            </a:r>
          </a:p>
          <a:p>
            <a:pPr algn="ctr"/>
            <a:r>
              <a:rPr lang="es-ES" dirty="0" smtClean="0"/>
              <a:t>Registro electoral</a:t>
            </a:r>
            <a:endParaRPr lang="es-ES" dirty="0"/>
          </a:p>
        </p:txBody>
      </p:sp>
      <p:sp>
        <p:nvSpPr>
          <p:cNvPr id="8" name="Rectángulo 7"/>
          <p:cNvSpPr/>
          <p:nvPr/>
        </p:nvSpPr>
        <p:spPr>
          <a:xfrm>
            <a:off x="4383110" y="2238782"/>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V</a:t>
            </a:r>
          </a:p>
          <a:p>
            <a:pPr algn="ctr"/>
            <a:r>
              <a:rPr lang="es-ES" dirty="0" smtClean="0"/>
              <a:t>Ética electoral</a:t>
            </a:r>
            <a:endParaRPr lang="es-ES" dirty="0"/>
          </a:p>
        </p:txBody>
      </p:sp>
      <p:sp>
        <p:nvSpPr>
          <p:cNvPr id="9" name="Rectángulo 8"/>
          <p:cNvSpPr/>
          <p:nvPr/>
        </p:nvSpPr>
        <p:spPr>
          <a:xfrm>
            <a:off x="7993488" y="2223756"/>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VI</a:t>
            </a:r>
          </a:p>
          <a:p>
            <a:pPr algn="ctr"/>
            <a:r>
              <a:rPr lang="es-ES" dirty="0" smtClean="0"/>
              <a:t>Elecciones municipales</a:t>
            </a:r>
            <a:endParaRPr lang="es-ES" dirty="0"/>
          </a:p>
        </p:txBody>
      </p:sp>
      <p:sp>
        <p:nvSpPr>
          <p:cNvPr id="10" name="Rectángulo 9"/>
          <p:cNvSpPr/>
          <p:nvPr/>
        </p:nvSpPr>
        <p:spPr>
          <a:xfrm>
            <a:off x="128789" y="5600174"/>
            <a:ext cx="4069723"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XIII</a:t>
            </a:r>
          </a:p>
          <a:p>
            <a:pPr algn="ctr"/>
            <a:r>
              <a:rPr lang="es-ES" dirty="0" smtClean="0"/>
              <a:t>Supervisores y colaboradores en los procesos electorales, referendos y plebiscitos </a:t>
            </a:r>
            <a:endParaRPr lang="es-ES" dirty="0"/>
          </a:p>
        </p:txBody>
      </p:sp>
      <p:sp>
        <p:nvSpPr>
          <p:cNvPr id="11" name="Rectángulo 10"/>
          <p:cNvSpPr/>
          <p:nvPr/>
        </p:nvSpPr>
        <p:spPr>
          <a:xfrm>
            <a:off x="128789" y="4479710"/>
            <a:ext cx="406972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a:t>
            </a:r>
          </a:p>
          <a:p>
            <a:pPr algn="ctr"/>
            <a:r>
              <a:rPr lang="es-ES" dirty="0"/>
              <a:t>Modo de proceder para cubrir los cargos electivos vacantes en los órganos del PP y otros cargos del Estado</a:t>
            </a:r>
          </a:p>
        </p:txBody>
      </p:sp>
      <p:sp>
        <p:nvSpPr>
          <p:cNvPr id="13" name="Rectángulo 12"/>
          <p:cNvSpPr/>
          <p:nvPr/>
        </p:nvSpPr>
        <p:spPr>
          <a:xfrm>
            <a:off x="8002074" y="3329194"/>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IX</a:t>
            </a:r>
          </a:p>
          <a:p>
            <a:pPr algn="ctr"/>
            <a:r>
              <a:rPr lang="es-ES" dirty="0" smtClean="0"/>
              <a:t>Modo de elegir los cargos que corresponden a la ANPP</a:t>
            </a:r>
            <a:endParaRPr lang="es-ES" dirty="0"/>
          </a:p>
        </p:txBody>
      </p:sp>
      <p:sp>
        <p:nvSpPr>
          <p:cNvPr id="14" name="Rectángulo 13"/>
          <p:cNvSpPr/>
          <p:nvPr/>
        </p:nvSpPr>
        <p:spPr>
          <a:xfrm>
            <a:off x="4383110" y="3359246"/>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VIII</a:t>
            </a:r>
          </a:p>
          <a:p>
            <a:pPr algn="ctr"/>
            <a:r>
              <a:rPr lang="es-ES" dirty="0" smtClean="0"/>
              <a:t>Proceso de elecciones nacionales </a:t>
            </a:r>
            <a:endParaRPr lang="es-ES" dirty="0"/>
          </a:p>
        </p:txBody>
      </p:sp>
      <p:sp>
        <p:nvSpPr>
          <p:cNvPr id="15" name="Rectángulo 14"/>
          <p:cNvSpPr/>
          <p:nvPr/>
        </p:nvSpPr>
        <p:spPr>
          <a:xfrm>
            <a:off x="7607122" y="5621640"/>
            <a:ext cx="4370230"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XV</a:t>
            </a:r>
          </a:p>
          <a:p>
            <a:pPr algn="ctr"/>
            <a:r>
              <a:rPr lang="es-ES" dirty="0" smtClean="0"/>
              <a:t>Entrega y conservación de los documentos utilizados en los </a:t>
            </a:r>
            <a:r>
              <a:rPr lang="es-ES" smtClean="0"/>
              <a:t>procesos electorales</a:t>
            </a:r>
            <a:endParaRPr lang="es-ES" dirty="0"/>
          </a:p>
        </p:txBody>
      </p:sp>
      <p:sp>
        <p:nvSpPr>
          <p:cNvPr id="16" name="Rectángulo 15"/>
          <p:cNvSpPr/>
          <p:nvPr/>
        </p:nvSpPr>
        <p:spPr>
          <a:xfrm>
            <a:off x="4383110" y="5600174"/>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XIV</a:t>
            </a:r>
          </a:p>
          <a:p>
            <a:pPr algn="ctr"/>
            <a:r>
              <a:rPr lang="es-ES" dirty="0" smtClean="0"/>
              <a:t>Reclamaciones</a:t>
            </a:r>
            <a:endParaRPr lang="es-ES" dirty="0"/>
          </a:p>
        </p:txBody>
      </p:sp>
      <p:sp>
        <p:nvSpPr>
          <p:cNvPr id="17" name="Rectángulo 16"/>
          <p:cNvSpPr/>
          <p:nvPr/>
        </p:nvSpPr>
        <p:spPr>
          <a:xfrm>
            <a:off x="7993488" y="4475417"/>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XII</a:t>
            </a:r>
          </a:p>
          <a:p>
            <a:pPr algn="ctr"/>
            <a:r>
              <a:rPr lang="es-ES" dirty="0" smtClean="0"/>
              <a:t>Referendo, plebiscito y consulta popular</a:t>
            </a:r>
            <a:endParaRPr lang="es-ES" dirty="0"/>
          </a:p>
        </p:txBody>
      </p:sp>
      <p:sp>
        <p:nvSpPr>
          <p:cNvPr id="18" name="Rectángulo 17"/>
          <p:cNvSpPr/>
          <p:nvPr/>
        </p:nvSpPr>
        <p:spPr>
          <a:xfrm>
            <a:off x="4383110" y="4481858"/>
            <a:ext cx="3039414" cy="978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t>Título XI</a:t>
            </a:r>
          </a:p>
          <a:p>
            <a:pPr algn="ctr"/>
            <a:r>
              <a:rPr lang="es-ES" dirty="0" smtClean="0"/>
              <a:t>Elección del gobernador y vicegobernador provinciales</a:t>
            </a:r>
            <a:endParaRPr lang="es-ES" dirty="0"/>
          </a:p>
        </p:txBody>
      </p:sp>
    </p:spTree>
    <p:extLst>
      <p:ext uri="{BB962C8B-B14F-4D97-AF65-F5344CB8AC3E}">
        <p14:creationId xmlns:p14="http://schemas.microsoft.com/office/powerpoint/2010/main" val="257599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003" y="365125"/>
            <a:ext cx="11294772" cy="6151585"/>
          </a:xfrm>
        </p:spPr>
        <p:txBody>
          <a:bodyPr>
            <a:noAutofit/>
          </a:bodyPr>
          <a:lstStyle/>
          <a:p>
            <a:r>
              <a:rPr lang="es-ES" sz="2800" dirty="0"/>
              <a:t>En la  </a:t>
            </a:r>
            <a:r>
              <a:rPr lang="es-ES" sz="2800" b="1" dirty="0"/>
              <a:t>Constitución de la República de Cuba</a:t>
            </a:r>
            <a:r>
              <a:rPr lang="es-ES" sz="2800" dirty="0"/>
              <a:t>,  entre los artículos comprendidos del 204 hasta el 216 ambos inclusive se establecen los lineamientos generales del Sistema Electoral y la </a:t>
            </a:r>
            <a:r>
              <a:rPr lang="es-ES" sz="2800" b="1" dirty="0"/>
              <a:t>ley No 72 del 1992  (Ley Electoral) </a:t>
            </a:r>
            <a:r>
              <a:rPr lang="es-ES" sz="2800" dirty="0"/>
              <a:t>que regula los aspectos generales de este proceso.</a:t>
            </a:r>
            <a:br>
              <a:rPr lang="es-ES" sz="2800" dirty="0"/>
            </a:br>
            <a:r>
              <a:rPr lang="es-ES" sz="2800" dirty="0"/>
              <a:t>En las Elecciones en Cuba participan todos los ciudadanos cubanos que reúnan los siguientes requisitos:</a:t>
            </a:r>
            <a:br>
              <a:rPr lang="es-ES" sz="2800" dirty="0"/>
            </a:br>
            <a:r>
              <a:rPr lang="es-ES" sz="2800" dirty="0" smtClean="0"/>
              <a:t>-Haber </a:t>
            </a:r>
            <a:r>
              <a:rPr lang="es-ES" sz="2800" b="1" dirty="0"/>
              <a:t>cumplido los dieciséis años </a:t>
            </a:r>
            <a:r>
              <a:rPr lang="es-ES" sz="2800" dirty="0"/>
              <a:t>de edad;</a:t>
            </a:r>
            <a:br>
              <a:rPr lang="es-ES" sz="2800" dirty="0"/>
            </a:br>
            <a:r>
              <a:rPr lang="es-ES" sz="2800" dirty="0" smtClean="0"/>
              <a:t>-Ser </a:t>
            </a:r>
            <a:r>
              <a:rPr lang="es-ES" sz="2800" b="1" dirty="0"/>
              <a:t>residente permanente en el país </a:t>
            </a:r>
            <a:r>
              <a:rPr lang="es-ES" sz="2800" dirty="0"/>
              <a:t>por un periodo no menor de dos (2) años antes de las elecciones y estar</a:t>
            </a:r>
            <a:r>
              <a:rPr lang="es-ES" sz="2800" b="1" dirty="0"/>
              <a:t> inscripto en el Registro de Electores</a:t>
            </a:r>
            <a:r>
              <a:rPr lang="es-ES" sz="2800" dirty="0"/>
              <a:t> del </a:t>
            </a:r>
            <a:r>
              <a:rPr lang="es-ES" sz="2800" dirty="0" smtClean="0"/>
              <a:t>Municipio </a:t>
            </a:r>
            <a:r>
              <a:rPr lang="es-ES" sz="2800" dirty="0"/>
              <a:t>y en la relación correspondiente a la circunscripción electoral donde tiene fijado su domicilio; o en la lista de una circunscripción electoral especial.</a:t>
            </a:r>
            <a:br>
              <a:rPr lang="es-ES" sz="2800" dirty="0"/>
            </a:br>
            <a:r>
              <a:rPr lang="es-ES" sz="2800" dirty="0" smtClean="0"/>
              <a:t>-Presentar </a:t>
            </a:r>
            <a:r>
              <a:rPr lang="es-ES" sz="2800" dirty="0"/>
              <a:t>en el Colegio Electoral el </a:t>
            </a:r>
            <a:r>
              <a:rPr lang="es-ES" sz="2800" b="1" dirty="0"/>
              <a:t>Carné de Identidad </a:t>
            </a:r>
            <a:r>
              <a:rPr lang="es-ES" sz="2800" dirty="0"/>
              <a:t>o el documento de identidad de los institutos armados a que pertenezca</a:t>
            </a:r>
            <a:br>
              <a:rPr lang="es-ES" sz="2800" dirty="0"/>
            </a:br>
            <a:r>
              <a:rPr lang="es-ES" sz="2800" dirty="0" smtClean="0"/>
              <a:t>-Encontrarse </a:t>
            </a:r>
            <a:r>
              <a:rPr lang="es-ES" sz="2800" dirty="0"/>
              <a:t>en </a:t>
            </a:r>
            <a:r>
              <a:rPr lang="es-ES" sz="2800" b="1" dirty="0"/>
              <a:t>capacidad de ejercer los derechos electorales </a:t>
            </a:r>
            <a:r>
              <a:rPr lang="es-ES" sz="2800" dirty="0"/>
              <a:t>que le reconocen la Constitución y la ley.</a:t>
            </a:r>
          </a:p>
        </p:txBody>
      </p:sp>
    </p:spTree>
    <p:extLst>
      <p:ext uri="{BB962C8B-B14F-4D97-AF65-F5344CB8AC3E}">
        <p14:creationId xmlns:p14="http://schemas.microsoft.com/office/powerpoint/2010/main" val="1358063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1585"/>
          </a:xfrm>
        </p:spPr>
        <p:txBody>
          <a:bodyPr>
            <a:normAutofit/>
          </a:bodyPr>
          <a:lstStyle/>
          <a:p>
            <a:pPr algn="ctr">
              <a:defRPr/>
            </a:pPr>
            <a:r>
              <a:rPr lang="es-ES" dirty="0"/>
              <a:t>Nuestro </a:t>
            </a:r>
            <a:r>
              <a:rPr lang="es-ES" b="1" dirty="0"/>
              <a:t>sistema electoral </a:t>
            </a:r>
            <a:r>
              <a:rPr lang="es-ES" dirty="0"/>
              <a:t>se clasifica como de </a:t>
            </a:r>
            <a:r>
              <a:rPr lang="es-ES" dirty="0">
                <a:solidFill>
                  <a:srgbClr val="FF0000"/>
                </a:solidFill>
              </a:rPr>
              <a:t>pluralidad-mayoría</a:t>
            </a:r>
            <a:r>
              <a:rPr lang="es-ES" dirty="0" smtClean="0"/>
              <a:t>.</a:t>
            </a:r>
            <a:r>
              <a:rPr lang="es-ES" dirty="0"/>
              <a:t/>
            </a:r>
            <a:br>
              <a:rPr lang="es-ES" dirty="0"/>
            </a:br>
            <a:r>
              <a:rPr lang="es-ES" dirty="0"/>
              <a:t>En la  Constitución de la República de Cuba,  entre los artículos comprendidos del 204 hasta el 216,  ambos inclusive se establecen los lineamientos generales del </a:t>
            </a:r>
            <a:r>
              <a:rPr lang="es-ES" b="1" dirty="0"/>
              <a:t>Sistema Electoral</a:t>
            </a:r>
            <a:r>
              <a:rPr lang="es-ES" dirty="0"/>
              <a:t> y su implementación en la </a:t>
            </a:r>
            <a:r>
              <a:rPr lang="es-ES" b="1" dirty="0"/>
              <a:t>ley </a:t>
            </a:r>
            <a:r>
              <a:rPr lang="es-ES" b="1" dirty="0" smtClean="0"/>
              <a:t>No. </a:t>
            </a:r>
            <a:r>
              <a:rPr lang="es-ES" b="1" dirty="0"/>
              <a:t>127 del 2019  (Ley Electoral)</a:t>
            </a:r>
            <a:r>
              <a:rPr lang="es-ES" dirty="0"/>
              <a:t> que regula los aspectos generales de este proceso</a:t>
            </a:r>
            <a:r>
              <a:rPr lang="es-ES" dirty="0" smtClean="0"/>
              <a:t>.</a:t>
            </a:r>
            <a:endParaRPr lang="en-US" dirty="0"/>
          </a:p>
        </p:txBody>
      </p:sp>
    </p:spTree>
    <p:extLst>
      <p:ext uri="{BB962C8B-B14F-4D97-AF65-F5344CB8AC3E}">
        <p14:creationId xmlns:p14="http://schemas.microsoft.com/office/powerpoint/2010/main" val="22701883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825</Words>
  <Application>Microsoft Office PowerPoint</Application>
  <PresentationFormat>Personalizado</PresentationFormat>
  <Paragraphs>111</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Sistema Electoral Cubano Ley No. 129/2019</vt:lpstr>
      <vt:lpstr>Presentación de PowerPoint</vt:lpstr>
      <vt:lpstr>Sistema electoral Conjunto de estructuras sociales (principios, normas, reglas, procedimientos técnicos enlazados entre sí, y legalmente establecidos) que realizan la acción de decidir por votación quien, entre varios candidatos, es la persona más indicada para ocupar un cargo determinado. </vt:lpstr>
      <vt:lpstr>Clasificación del sistema electoral</vt:lpstr>
      <vt:lpstr>La Ley 127/2019 fue aprobada en la Asamblea Nacional del Poder Popular el 13 de Julio de 2019 y fue publicada en la Gaceta Oficial No. 60, el 19 de agosto de 2019,  esta consta de 15 Títulos, 40 capítulos   y 287 artículos.  Deroga la Ley  Electoral No. 72 de1992.</vt:lpstr>
      <vt:lpstr>Todos los ciudadanos, con capacidad legal para ello, tienen derecho a intervenir en la dirección del Estado, bien directamente o por intermedio de sus representantes elegidos para integrar los órganos del Poder Popular. El voto es un derecho ciudadano.</vt:lpstr>
      <vt:lpstr>Estructura de la Ley Electoral</vt:lpstr>
      <vt:lpstr>En la  Constitución de la República de Cuba,  entre los artículos comprendidos del 204 hasta el 216 ambos inclusive se establecen los lineamientos generales del Sistema Electoral y la ley No 72 del 1992  (Ley Electoral) que regula los aspectos generales de este proceso. En las Elecciones en Cuba participan todos los ciudadanos cubanos que reúnan los siguientes requisitos: -Haber cumplido los dieciséis años de edad; -Ser residente permanente en el país por un periodo no menor de dos (2) años antes de las elecciones y estar inscripto en el Registro de Electores del Municipio y en la relación correspondiente a la circunscripción electoral donde tiene fijado su domicilio; o en la lista de una circunscripción electoral especial. -Presentar en el Colegio Electoral el Carné de Identidad o el documento de identidad de los institutos armados a que pertenezca -Encontrarse en capacidad de ejercer los derechos electorales que le reconocen la Constitución y la ley.</vt:lpstr>
      <vt:lpstr>Nuestro sistema electoral se clasifica como de pluralidad-mayoría. En la  Constitución de la República de Cuba,  entre los artículos comprendidos del 204 hasta el 216,  ambos inclusive se establecen los lineamientos generales del Sistema Electoral y su implementación en la ley No. 127 del 2019  (Ley Electoral) que regula los aspectos generales de este proceso.</vt:lpstr>
      <vt:lpstr>     Requisitos para participar en las elecciones -Haber cumplido los dieciséis años de edad. -Ser residente permanente en el país por un período no menor de dos (2) años antes de las elecciones. -Estar inscripto en el Registro de Electores del Municipio y en la relación correspondiente a la circunscripción electoral donde tiene fijado su domicilio; o en la lista de una circunscripción electoral especial. -Presentar en el Colegio Electoral el Carné de Identidad o el documento de identidad de los institutos armados a que pertenezca. -Encontrarse en capacidad de ejercer los derechos electorales que le reconocen la Constitución y la ley.</vt:lpstr>
      <vt:lpstr>Están incapacitados para ejercer el derecho al voto las personas: -Con  incapacidades mentales, previa declaración judicial de su incapacidad. -Sancionadas a privación de libertad, aún cuando se encuentren disfrutando de libertad condicional, licencia extrapenal o gozando de pase. -Que se encuentren cumpliendo una sanción subsidiaria de la privación de libertad. -Que hayan sido sancionados a privación de sus derechos políticos, durante el tiempo establecido por los tribunales, como sanción accesoria.</vt:lpstr>
      <vt:lpstr>Tienen derecho a ser elegidos cualquier cubano o cubana que:</vt:lpstr>
      <vt:lpstr>Varias y efectivas son las medidas que garantizan la importancia y  transparencia del proceso electoral cubano, entre ellas se destacan: -Todo lo relacionado con el Registro de Electores, en especial la inclusión automática de los electores al arribar a los 16 años, la publicación en lugares públicos del Registro y el procedimiento para las reclamaciones.  (Título XIV, Art. 78 y 79.) -La facultad de los electores de proponer y postular, de entre ellos, a los candidatos. Art 85. -El carácter ético, cívico de la campaña electoral, en la que ningún candidato puede hacer campaña a su favor, al igual que tampoco pueden hacerlo las organizaciones políticas, sociales y de masas. (Título V Art 85 y 87).</vt:lpstr>
      <vt:lpstr>      Varias y efectivas son las medidas que garantizan la importancia y  transparencia del proceso electoral cubano (cont.) -La más estricta imparcialidad en la actuación de las autoridades electorales, las que se designan teniendo en cuenta su irreprochable conducta ciudadana, su prestigio y capacidad. -El hecho de que antes de la votación los electores y cualquier otra persona, incluyendo extranjeros de visita en el país que así lo deseen, pueden participar en comprobar visualmente que las urnas están vacías antes de ser selladas y, una vez concluida la votación, en el momento del conteo de los votos, por cuanto ambos actos son públicos. Art 117 -Todos los gastos de las elecciones son asumidos por el Presupuesto del Estado, por tanto ningún candidato tiene que aportar un solo centavo.</vt:lpstr>
      <vt:lpstr> Particularidades del sistema electoral</vt:lpstr>
      <vt:lpstr>Presentación de PowerPoint</vt:lpstr>
      <vt:lpstr>En nuestro país a diferencia de otros países no se realizan campañas electorales, solo se publican el registro electoral, las fotos de los candidatos y su biografía. Nuestros delegados y diputados no reciben ningún salario ni beneficio personal por su labor. El día de las elecciones el cierre y apertura de las urnas se realiza con testigos de la población que puede asistir a dichos actos.</vt:lpstr>
      <vt:lpstr>Presentación de PowerPoint</vt:lpstr>
      <vt:lpstr>Presentación de PowerPoint</vt:lpstr>
      <vt:lpstr>Resumen Este tema queda expresado el ordenamiento jurídico, la forma y método de elección de un candidato a delegado de una circunscripción del Poder Popular, la posibilidad de elegir y ser elegido de cualquier cubano que goce de las garantías electorales establecida por la ley electoral, así como la transparencia del proceso electoral cubano.</vt:lpstr>
      <vt:lpstr>Cuestionario Diga quienes participan en el proceso electoral cubano y mencione 3 requisitos necesarios para dicha participación. Diga 3 factores que incapacitan a un  cubano para participar en el proceso electoral. Diga 3 características que garantizan la transparencia del proceso electoral cubano.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Constitución de la  República de Cuba  (2019).</dc:title>
  <dc:creator>user</dc:creator>
  <cp:lastModifiedBy>Mabel</cp:lastModifiedBy>
  <cp:revision>13</cp:revision>
  <dcterms:created xsi:type="dcterms:W3CDTF">2019-07-31T18:09:46Z</dcterms:created>
  <dcterms:modified xsi:type="dcterms:W3CDTF">2020-03-13T22:50:41Z</dcterms:modified>
</cp:coreProperties>
</file>