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706B-9143-4D41-8727-5EABFF10E3ED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B777A-1585-4619-96E9-D3278E1632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706B-9143-4D41-8727-5EABFF10E3ED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B777A-1585-4619-96E9-D3278E1632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706B-9143-4D41-8727-5EABFF10E3ED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B777A-1585-4619-96E9-D3278E1632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706B-9143-4D41-8727-5EABFF10E3ED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B777A-1585-4619-96E9-D3278E1632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706B-9143-4D41-8727-5EABFF10E3ED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B777A-1585-4619-96E9-D3278E1632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706B-9143-4D41-8727-5EABFF10E3ED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B777A-1585-4619-96E9-D3278E1632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706B-9143-4D41-8727-5EABFF10E3ED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B777A-1585-4619-96E9-D3278E1632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706B-9143-4D41-8727-5EABFF10E3ED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B777A-1585-4619-96E9-D3278E1632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706B-9143-4D41-8727-5EABFF10E3ED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B777A-1585-4619-96E9-D3278E1632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706B-9143-4D41-8727-5EABFF10E3ED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B777A-1585-4619-96E9-D3278E1632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706B-9143-4D41-8727-5EABFF10E3ED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7FB777A-1585-4619-96E9-D3278E16329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CF3706B-9143-4D41-8727-5EABFF10E3ED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FB777A-1585-4619-96E9-D3278E16329A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95536" y="764704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UNIVERSIDAD DE CIENCIAS MÉDICAS DE LA HABANA</a:t>
            </a:r>
          </a:p>
          <a:p>
            <a:pPr algn="ctr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FACULTAD DE ESTOMATOLOGÍA</a:t>
            </a:r>
          </a:p>
          <a:p>
            <a:pPr algn="ctr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ENSEÑANZA TÉCNICA</a:t>
            </a:r>
          </a:p>
          <a:p>
            <a:pPr algn="ctr"/>
            <a:r>
              <a:rPr lang="es-ES" sz="240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CURSO </a:t>
            </a:r>
            <a:r>
              <a:rPr lang="es-ES" sz="240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2020-2021</a:t>
            </a:r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259632" y="3068960"/>
            <a:ext cx="67163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Asignatura : PRÓTESIS PARCIAL REMOVIBLE</a:t>
            </a:r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691680" y="4787860"/>
            <a:ext cx="54384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Profesor.  LIC. YUSDEL CRESPO  FROMETA</a:t>
            </a:r>
            <a:endParaRPr lang="es-ES" sz="2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942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9512" y="1155516"/>
            <a:ext cx="864096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Dientes en mal posición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Imposibilitan a veces la realización de un tratamiento protésico. Ejemplo: Bicúspide en </a:t>
            </a:r>
            <a:r>
              <a:rPr lang="es-E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linguoversión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lo cual impediría el pase de un conector mayor y requeriría el análisis clínico de dicho diente, así como determinar su permanencia con la corrección requerida, ya sea por movimiento </a:t>
            </a:r>
            <a:r>
              <a:rPr lang="es-E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ortodóncico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u otra corrección. En ocasiones estas </a:t>
            </a:r>
            <a:r>
              <a:rPr lang="es-E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giroversiones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no son tan severas y un simple desbaste soluciona el problema. </a:t>
            </a:r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6333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23528" y="1390124"/>
            <a:ext cx="856895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Interferencias </a:t>
            </a:r>
            <a:r>
              <a:rPr lang="es-E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oclusales</a:t>
            </a: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Se deberá realizar un estudio funcional de la oclusión a fin de detectar contactos </a:t>
            </a:r>
            <a:r>
              <a:rPr lang="es-E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oclusales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prematuros en cada uno de los movimientos mandibulares, lateralidad derecha e izquierda y propulsión. Se procede al ajuste </a:t>
            </a:r>
            <a:r>
              <a:rPr lang="es-E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oclusal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y a la eliminación de las interferencias detectadas. </a:t>
            </a:r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020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23528" y="1412776"/>
            <a:ext cx="8568952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Dientes con o sin retención: </a:t>
            </a:r>
          </a:p>
          <a:p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Muchas veces nos encontramos que los dientes pilares son muy poco o nada retentivos y su ecuador dentario se encuentra a nivel cervical. Para resolver esta situación, podemos pensar en modificaciones de la superficie del contorno de estos dientes, como restauraciones metálicas con formas adecuadas. Cuando presentan mucha retención, de acuerdo a su severidad, se harán desgastes o restauraciones</a:t>
            </a:r>
            <a:r>
              <a:rPr lang="es-ES" dirty="0" smtClean="0">
                <a:solidFill>
                  <a:srgbClr val="FFFF00"/>
                </a:solidFill>
              </a:rPr>
              <a:t>. </a:t>
            </a:r>
            <a:endParaRPr lang="es-E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083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51520" y="764704"/>
            <a:ext cx="85689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Planos guías:</a:t>
            </a:r>
          </a:p>
          <a:p>
            <a:pPr algn="just"/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Son superficies guías elaboradas por el clínico en las caras axiales de los dientes, situado a lo largo de su trayectoria de inserción</a:t>
            </a:r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979712" y="3995772"/>
            <a:ext cx="37600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Beneficios que brinda: </a:t>
            </a:r>
            <a:endParaRPr lang="es-E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007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9512" y="532993"/>
            <a:ext cx="871296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Courier New" pitchFamily="49" charset="0"/>
              <a:buChar char="o"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Protege el periodonto ya que evita fuerzas sobre el diente.</a:t>
            </a:r>
          </a:p>
          <a:p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Hace más fácil la trayectoria de remoción y de inserción.</a:t>
            </a:r>
          </a:p>
          <a:p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Permite mayor estabilidad horizontal de la prótesis. </a:t>
            </a:r>
          </a:p>
          <a:p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Ayuda al brazo recíproco al desempeño de sus funciones. </a:t>
            </a:r>
          </a:p>
          <a:p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Elimina ángulos muertos y permite mayor higiene. </a:t>
            </a:r>
          </a:p>
          <a:p>
            <a:pPr marL="342900" indent="-342900">
              <a:buFont typeface="Courier New" pitchFamily="49" charset="0"/>
              <a:buChar char="o"/>
            </a:pPr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Courier New" pitchFamily="49" charset="0"/>
              <a:buChar char="o"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Disminuye la altura del contacto  proximal del diente, permite bajar el ecuador y por tanto, la colocación del extremo de la posición rígida del retenedor cercano al margen gingival. </a:t>
            </a:r>
          </a:p>
          <a:p>
            <a:pPr marL="342900" indent="-342900">
              <a:buFont typeface="Courier New" pitchFamily="49" charset="0"/>
              <a:buChar char="o"/>
            </a:pPr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Courier New" pitchFamily="49" charset="0"/>
              <a:buChar char="o"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Beneficia la estética. </a:t>
            </a:r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577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23528" y="980728"/>
            <a:ext cx="84249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Ferulización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Consiste en la fijación para inmovilizar o estabilizar partes lesionadas o enfermas. Pueden ser fijas o removibles.</a:t>
            </a:r>
          </a:p>
          <a:p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Dientes con movilidad:</a:t>
            </a:r>
          </a:p>
          <a:p>
            <a:pPr algn="just"/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Como resultado de la reabsorción de la cresta alveolar y retracción gingival, las coronas clínicas aumentan, esto nos obliga a tallar estos dientes. En la mayoría de estos casos es necesario realizar la </a:t>
            </a:r>
            <a:r>
              <a:rPr lang="es-E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ferulización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de los dientes y confeccionar una prótesis periodontal. </a:t>
            </a:r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896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9512" y="836712"/>
            <a:ext cx="8784976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rgbClr val="FFFF00"/>
                </a:solidFill>
              </a:rPr>
              <a:t> </a:t>
            </a: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Indicaciones de las férulas periodontales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Courier New" pitchFamily="49" charset="0"/>
              <a:buChar char="o"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Para inmovilizar dientes con movilidad y brindar comodidad al paciente. </a:t>
            </a:r>
          </a:p>
          <a:p>
            <a:pPr marL="342900" indent="-342900">
              <a:buFont typeface="Courier New" pitchFamily="49" charset="0"/>
              <a:buChar char="o"/>
            </a:pPr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Courier New" pitchFamily="49" charset="0"/>
              <a:buChar char="o"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Para estabilizar los dientes en su posición, después de un tratamiento </a:t>
            </a:r>
            <a:r>
              <a:rPr lang="es-E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ortodóncico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 periodontal.  Cuando la movilidad es discreta en los dientes anteriores inferiores se puede construir un conector mayor tipo </a:t>
            </a:r>
            <a:r>
              <a:rPr lang="es-E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linguolaminar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que cubra los bordes </a:t>
            </a:r>
            <a:r>
              <a:rPr lang="es-E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incisales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de dichos dientes con metal para evitar el empuje de la lengua sobre los dientes a este nivel. </a:t>
            </a:r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22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23528" y="1196752"/>
            <a:ext cx="8424936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Tratamientos quirúrgicos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Courier New" pitchFamily="49" charset="0"/>
              <a:buChar char="o"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 los casos que presente la inserción del frenillo lingual bajo, se requiere del conector mayor </a:t>
            </a:r>
            <a:r>
              <a:rPr lang="es-E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linguo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laminar, antes de someter al paciente a un acto quirúrgico. </a:t>
            </a:r>
          </a:p>
          <a:p>
            <a:pPr algn="just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marL="342900" indent="-342900" algn="just">
              <a:buFont typeface="Courier New" pitchFamily="49" charset="0"/>
              <a:buChar char="o"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 no lograr el soporte y la estabilidad requerida en la prótesis se realiza una profundización del surco. </a:t>
            </a:r>
          </a:p>
          <a:p>
            <a:pPr algn="just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indent="-342900" algn="just">
              <a:buFont typeface="Courier New" pitchFamily="49" charset="0"/>
              <a:buChar char="o"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Las exóstosis discretas se alivian, aunque los </a:t>
            </a:r>
            <a:r>
              <a:rPr lang="es-E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torus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mandibulares por lo general molestan para la colocación del aparato, en estos casos se requiere su </a:t>
            </a:r>
            <a:r>
              <a:rPr lang="es-E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exéresis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al igual que los palatinos muy aumentados. </a:t>
            </a:r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262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51520" y="692696"/>
            <a:ext cx="856895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 </a:t>
            </a: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Problemas estéticos y diastemas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  </a:t>
            </a:r>
          </a:p>
          <a:p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Generalmente se relacionan con la colocación de los retenedores directos, en este caso se varía  el diseño ideal; en caso  de diastema se escota el conector mayor de forma que no se vea el metal.   </a:t>
            </a:r>
          </a:p>
          <a:p>
            <a:pPr algn="just"/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Descansos </a:t>
            </a:r>
            <a:r>
              <a:rPr lang="es-E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oclusales</a:t>
            </a:r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Son pequeños desgastes que se  realizan en los rebordes marginales proximales o bordes </a:t>
            </a:r>
            <a:r>
              <a:rPr lang="es-E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incisales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de los dientes posteriores y anteriores, estos  desgastes se hacen en forma cóncava en toda su extensión.</a:t>
            </a:r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005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9512" y="1268760"/>
            <a:ext cx="878497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Libro de Materiales Dentales. Colectivo de autores. Fatesa.2009.</a:t>
            </a:r>
          </a:p>
          <a:p>
            <a:endParaRPr lang="es-E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Rebossio</a:t>
            </a:r>
            <a:r>
              <a:rPr lang="es-E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A.D. Prótesis Parcial Removible. Ciencia y Técnica. Instituto </a:t>
            </a:r>
          </a:p>
          <a:p>
            <a:r>
              <a:rPr lang="es-E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Cubano del Libro. La Habana 1972</a:t>
            </a:r>
          </a:p>
          <a:p>
            <a:endParaRPr lang="es-E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Barber</a:t>
            </a:r>
            <a:r>
              <a:rPr lang="es-E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Ramona G. Diseño y Planeamiento aparatológico en  Prótesis Parcial Removible. Primera y segunda parte. Escuela Estomatología. Universidad de la Habana. 1975.</a:t>
            </a:r>
          </a:p>
          <a:p>
            <a:endParaRPr lang="es-E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Applegate</a:t>
            </a:r>
            <a:r>
              <a:rPr lang="es-E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O. Elementos de prótesis de dentaduras parciales removible. Buenos  Aires. Argentina. 1959.</a:t>
            </a:r>
          </a:p>
          <a:p>
            <a:endParaRPr lang="es-E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Material de Apoyo a los programas de la especialidad del técnico de Prótesis Dental. MINSAP.1981.</a:t>
            </a:r>
          </a:p>
          <a:p>
            <a:endParaRPr lang="es-E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Cossio</a:t>
            </a:r>
            <a:r>
              <a:rPr lang="es-E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 Teresa. Especialidad Estomatología. Prótesis Estomatológica tomo I y II texto provisional. MINSAP.1982. </a:t>
            </a:r>
            <a:endParaRPr lang="es-ES" sz="2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844445" y="188640"/>
            <a:ext cx="34551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Bibliografía</a:t>
            </a:r>
            <a:endParaRPr lang="es-E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494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83568" y="2420888"/>
            <a:ext cx="7632848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Tema </a:t>
            </a:r>
          </a:p>
          <a:p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Preparación del modelo de estudio </a:t>
            </a:r>
          </a:p>
          <a:p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893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471844" y="836712"/>
            <a:ext cx="42003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Próxima </a:t>
            </a:r>
            <a:r>
              <a:rPr lang="es-E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</a:t>
            </a:r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lase</a:t>
            </a:r>
            <a:endParaRPr lang="es-E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79512" y="2708920"/>
            <a:ext cx="864096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Tema  6 </a:t>
            </a:r>
          </a:p>
          <a:p>
            <a:pPr algn="ctr"/>
            <a:endParaRPr lang="es-E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Planeamiento y diseño en Prótesis Parcial Removible.</a:t>
            </a:r>
            <a:endParaRPr lang="es-E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68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95536" y="1124744"/>
            <a:ext cx="8568952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SUMARIO:</a:t>
            </a:r>
          </a:p>
          <a:p>
            <a:endParaRPr lang="es-E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.1- Modelo de estudio. Concepto. Preparaciones. Partes de que consta. Requisitos. Usos.  </a:t>
            </a:r>
          </a:p>
          <a:p>
            <a:pPr algn="just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                                              </a:t>
            </a:r>
          </a:p>
          <a:p>
            <a:pPr algn="just"/>
            <a:r>
              <a:rPr lang="es-E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.2 - Elementos a considerar: dientes en mal posición, dientes que no alcanzan o sobrepasan el plano, interferencias </a:t>
            </a:r>
            <a:r>
              <a:rPr lang="es-E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oclusales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dientes con o sin retención. Planos guías. </a:t>
            </a:r>
            <a:r>
              <a:rPr lang="es-E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Ferulización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Dientes con movilidad. Indicaciones de las férulas periodontales. Tratamientos quirúrgicos (exóstosis). </a:t>
            </a:r>
            <a:r>
              <a:rPr lang="es-E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Torus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mandibulares, palatinos, otros. Problemas estéticos. Diastemas.  </a:t>
            </a:r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368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915816" y="2996952"/>
            <a:ext cx="3126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Modelo de estudio</a:t>
            </a:r>
            <a:endParaRPr lang="es-E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867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51520" y="2967335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Es una réplica exacta de los dientes, tejidos vecinos y el reborde residual en un arco dentado parcialmente desdentado. </a:t>
            </a:r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850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995936" y="3108159"/>
            <a:ext cx="1202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Usos: </a:t>
            </a:r>
            <a:endParaRPr lang="es-E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971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07504" y="260648"/>
            <a:ext cx="892899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Courier New" pitchFamily="49" charset="0"/>
              <a:buChar char="o"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Nos permite observar y considerar las posibilidades mecánicas de la boca a tratar, es decir, estudiar las condiciones de ventajas o desventajas que ofrece, mediante el analizador.</a:t>
            </a:r>
          </a:p>
          <a:p>
            <a:pPr marL="342900" indent="-342900" algn="just">
              <a:buFont typeface="Courier New" pitchFamily="49" charset="0"/>
              <a:buChar char="o"/>
            </a:pPr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Courier New" pitchFamily="49" charset="0"/>
              <a:buChar char="o"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Nos  permite observar libremente lo que </a:t>
            </a:r>
            <a:r>
              <a:rPr lang="es-E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oc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urre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con  la posición de los dientes, su vecindad y   las características </a:t>
            </a:r>
            <a:r>
              <a:rPr lang="es-E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oclusales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del caso.</a:t>
            </a:r>
          </a:p>
          <a:p>
            <a:pPr marL="342900" indent="-342900" algn="just">
              <a:buFont typeface="Courier New" pitchFamily="49" charset="0"/>
              <a:buChar char="o"/>
            </a:pPr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Courier New" pitchFamily="49" charset="0"/>
              <a:buChar char="o"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Nos posibilita determinar los mejores pilares, su dirección más conveniente de inserción y remoción y el probable efecto mecánico del aparato. </a:t>
            </a:r>
          </a:p>
          <a:p>
            <a:pPr marL="342900" indent="-342900" algn="just">
              <a:buFont typeface="Courier New" pitchFamily="49" charset="0"/>
              <a:buChar char="o"/>
            </a:pPr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Courier New" pitchFamily="49" charset="0"/>
              <a:buChar char="o"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Nos permite conocer la cantidad  de retención brindada por los retenedores.</a:t>
            </a:r>
          </a:p>
          <a:p>
            <a:pPr marL="342900" indent="-342900" algn="just">
              <a:buFont typeface="Courier New" pitchFamily="49" charset="0"/>
              <a:buChar char="o"/>
            </a:pPr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Courier New" pitchFamily="49" charset="0"/>
              <a:buChar char="o"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Nos permite obtener la guía del plan definitivo del caso.</a:t>
            </a:r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634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39552" y="620688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Partes de que consta: 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Zócalo y parte útil </a:t>
            </a:r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79512" y="1808878"/>
            <a:ext cx="8881183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Requisitos:</a:t>
            </a:r>
          </a:p>
          <a:p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Courier New" pitchFamily="49" charset="0"/>
              <a:buChar char="o"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Exactitud  </a:t>
            </a:r>
          </a:p>
          <a:p>
            <a:pPr marL="342900" indent="-342900">
              <a:buFont typeface="Courier New" pitchFamily="49" charset="0"/>
              <a:buChar char="o"/>
            </a:pPr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Courier New" pitchFamily="49" charset="0"/>
              <a:buChar char="o"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Finamente determinado, de yeso piedra de color claro.</a:t>
            </a:r>
          </a:p>
          <a:p>
            <a:pPr marL="342900" indent="-342900">
              <a:buFont typeface="Courier New" pitchFamily="49" charset="0"/>
              <a:buChar char="o"/>
            </a:pPr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Courier New" pitchFamily="49" charset="0"/>
              <a:buChar char="o"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Al relacionar los modelos en oclusión céntrica, debe quedar el plano superior del modelo superior paralelo a la base del modelo inferior.</a:t>
            </a:r>
          </a:p>
          <a:p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Los lados de las bases de ambos modelos deben reducirse en forma uniforme y suavizarse convenientemente.  </a:t>
            </a:r>
          </a:p>
          <a:p>
            <a:pPr marL="342900" indent="-342900">
              <a:buFont typeface="Courier New" pitchFamily="49" charset="0"/>
              <a:buChar char="o"/>
            </a:pPr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650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67544" y="2852936"/>
            <a:ext cx="84969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Elementos a considerar en las correcciones de coronas de los dientes pilares: </a:t>
            </a:r>
            <a:endParaRPr lang="es-E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5107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156</TotalTime>
  <Words>1083</Words>
  <Application>Microsoft Office PowerPoint</Application>
  <PresentationFormat>Presentación en pantalla (4:3)</PresentationFormat>
  <Paragraphs>112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Flujo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Pc-Yusdel</dc:creator>
  <cp:lastModifiedBy>Centor</cp:lastModifiedBy>
  <cp:revision>14</cp:revision>
  <dcterms:created xsi:type="dcterms:W3CDTF">2015-03-08T11:32:49Z</dcterms:created>
  <dcterms:modified xsi:type="dcterms:W3CDTF">2002-01-01T05:19:20Z</dcterms:modified>
</cp:coreProperties>
</file>