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967" r:id="rId2"/>
    <p:sldMasterId id="2147483979" r:id="rId3"/>
    <p:sldMasterId id="2147484003" r:id="rId4"/>
  </p:sldMasterIdLst>
  <p:notesMasterIdLst>
    <p:notesMasterId r:id="rId53"/>
  </p:notesMasterIdLst>
  <p:handoutMasterIdLst>
    <p:handoutMasterId r:id="rId54"/>
  </p:handoutMasterIdLst>
  <p:sldIdLst>
    <p:sldId id="373" r:id="rId5"/>
    <p:sldId id="861" r:id="rId6"/>
    <p:sldId id="862" r:id="rId7"/>
    <p:sldId id="900" r:id="rId8"/>
    <p:sldId id="899" r:id="rId9"/>
    <p:sldId id="901" r:id="rId10"/>
    <p:sldId id="798" r:id="rId11"/>
    <p:sldId id="903" r:id="rId12"/>
    <p:sldId id="904" r:id="rId13"/>
    <p:sldId id="906" r:id="rId14"/>
    <p:sldId id="847" r:id="rId15"/>
    <p:sldId id="919" r:id="rId16"/>
    <p:sldId id="920" r:id="rId17"/>
    <p:sldId id="907" r:id="rId18"/>
    <p:sldId id="916" r:id="rId19"/>
    <p:sldId id="912" r:id="rId20"/>
    <p:sldId id="915" r:id="rId21"/>
    <p:sldId id="914" r:id="rId22"/>
    <p:sldId id="918" r:id="rId23"/>
    <p:sldId id="917" r:id="rId24"/>
    <p:sldId id="909" r:id="rId25"/>
    <p:sldId id="910" r:id="rId26"/>
    <p:sldId id="803" r:id="rId27"/>
    <p:sldId id="921" r:id="rId28"/>
    <p:sldId id="922" r:id="rId29"/>
    <p:sldId id="924" r:id="rId30"/>
    <p:sldId id="926" r:id="rId31"/>
    <p:sldId id="925" r:id="rId32"/>
    <p:sldId id="927" r:id="rId33"/>
    <p:sldId id="928" r:id="rId34"/>
    <p:sldId id="930" r:id="rId35"/>
    <p:sldId id="932" r:id="rId36"/>
    <p:sldId id="931" r:id="rId37"/>
    <p:sldId id="881" r:id="rId38"/>
    <p:sldId id="934" r:id="rId39"/>
    <p:sldId id="935" r:id="rId40"/>
    <p:sldId id="936" r:id="rId41"/>
    <p:sldId id="937" r:id="rId42"/>
    <p:sldId id="946" r:id="rId43"/>
    <p:sldId id="945" r:id="rId44"/>
    <p:sldId id="940" r:id="rId45"/>
    <p:sldId id="891" r:id="rId46"/>
    <p:sldId id="941" r:id="rId47"/>
    <p:sldId id="942" r:id="rId48"/>
    <p:sldId id="943" r:id="rId49"/>
    <p:sldId id="944" r:id="rId50"/>
    <p:sldId id="686" r:id="rId51"/>
    <p:sldId id="687" r:id="rId52"/>
  </p:sldIdLst>
  <p:sldSz cx="9144000" cy="6858000" type="screen4x3"/>
  <p:notesSz cx="10017125" cy="6888163"/>
  <p:defaultTextStyle>
    <a:defPPr>
      <a:defRPr lang="es-ES"/>
    </a:defPPr>
    <a:lvl1pPr algn="l" rtl="0" eaLnBrk="0" fontAlgn="base" hangingPunct="0">
      <a:spcBef>
        <a:spcPct val="0"/>
      </a:spcBef>
      <a:spcAft>
        <a:spcPct val="0"/>
      </a:spcAft>
      <a:defRPr sz="3300" b="1" kern="1200">
        <a:solidFill>
          <a:srgbClr val="0000FF"/>
        </a:solidFill>
        <a:latin typeface="Arial" panose="020B0604020202020204" pitchFamily="34" charset="0"/>
        <a:ea typeface="+mn-ea"/>
        <a:cs typeface="+mn-cs"/>
      </a:defRPr>
    </a:lvl1pPr>
    <a:lvl2pPr marL="457200" algn="l" rtl="0" eaLnBrk="0" fontAlgn="base" hangingPunct="0">
      <a:spcBef>
        <a:spcPct val="0"/>
      </a:spcBef>
      <a:spcAft>
        <a:spcPct val="0"/>
      </a:spcAft>
      <a:defRPr sz="3300" b="1" kern="1200">
        <a:solidFill>
          <a:srgbClr val="0000FF"/>
        </a:solidFill>
        <a:latin typeface="Arial" panose="020B0604020202020204" pitchFamily="34" charset="0"/>
        <a:ea typeface="+mn-ea"/>
        <a:cs typeface="+mn-cs"/>
      </a:defRPr>
    </a:lvl2pPr>
    <a:lvl3pPr marL="914400" algn="l" rtl="0" eaLnBrk="0" fontAlgn="base" hangingPunct="0">
      <a:spcBef>
        <a:spcPct val="0"/>
      </a:spcBef>
      <a:spcAft>
        <a:spcPct val="0"/>
      </a:spcAft>
      <a:defRPr sz="3300" b="1" kern="1200">
        <a:solidFill>
          <a:srgbClr val="0000FF"/>
        </a:solidFill>
        <a:latin typeface="Arial" panose="020B0604020202020204" pitchFamily="34" charset="0"/>
        <a:ea typeface="+mn-ea"/>
        <a:cs typeface="+mn-cs"/>
      </a:defRPr>
    </a:lvl3pPr>
    <a:lvl4pPr marL="1371600" algn="l" rtl="0" eaLnBrk="0" fontAlgn="base" hangingPunct="0">
      <a:spcBef>
        <a:spcPct val="0"/>
      </a:spcBef>
      <a:spcAft>
        <a:spcPct val="0"/>
      </a:spcAft>
      <a:defRPr sz="3300" b="1" kern="1200">
        <a:solidFill>
          <a:srgbClr val="0000FF"/>
        </a:solidFill>
        <a:latin typeface="Arial" panose="020B0604020202020204" pitchFamily="34" charset="0"/>
        <a:ea typeface="+mn-ea"/>
        <a:cs typeface="+mn-cs"/>
      </a:defRPr>
    </a:lvl4pPr>
    <a:lvl5pPr marL="1828800" algn="l" rtl="0" eaLnBrk="0" fontAlgn="base" hangingPunct="0">
      <a:spcBef>
        <a:spcPct val="0"/>
      </a:spcBef>
      <a:spcAft>
        <a:spcPct val="0"/>
      </a:spcAft>
      <a:defRPr sz="3300" b="1" kern="1200">
        <a:solidFill>
          <a:srgbClr val="0000FF"/>
        </a:solidFill>
        <a:latin typeface="Arial" panose="020B0604020202020204" pitchFamily="34" charset="0"/>
        <a:ea typeface="+mn-ea"/>
        <a:cs typeface="+mn-cs"/>
      </a:defRPr>
    </a:lvl5pPr>
    <a:lvl6pPr marL="2286000" algn="l" defTabSz="914400" rtl="0" eaLnBrk="1" latinLnBrk="0" hangingPunct="1">
      <a:defRPr sz="3300" b="1" kern="1200">
        <a:solidFill>
          <a:srgbClr val="0000FF"/>
        </a:solidFill>
        <a:latin typeface="Arial" panose="020B0604020202020204" pitchFamily="34" charset="0"/>
        <a:ea typeface="+mn-ea"/>
        <a:cs typeface="+mn-cs"/>
      </a:defRPr>
    </a:lvl6pPr>
    <a:lvl7pPr marL="2743200" algn="l" defTabSz="914400" rtl="0" eaLnBrk="1" latinLnBrk="0" hangingPunct="1">
      <a:defRPr sz="3300" b="1" kern="1200">
        <a:solidFill>
          <a:srgbClr val="0000FF"/>
        </a:solidFill>
        <a:latin typeface="Arial" panose="020B0604020202020204" pitchFamily="34" charset="0"/>
        <a:ea typeface="+mn-ea"/>
        <a:cs typeface="+mn-cs"/>
      </a:defRPr>
    </a:lvl7pPr>
    <a:lvl8pPr marL="3200400" algn="l" defTabSz="914400" rtl="0" eaLnBrk="1" latinLnBrk="0" hangingPunct="1">
      <a:defRPr sz="3300" b="1" kern="1200">
        <a:solidFill>
          <a:srgbClr val="0000FF"/>
        </a:solidFill>
        <a:latin typeface="Arial" panose="020B0604020202020204" pitchFamily="34" charset="0"/>
        <a:ea typeface="+mn-ea"/>
        <a:cs typeface="+mn-cs"/>
      </a:defRPr>
    </a:lvl8pPr>
    <a:lvl9pPr marL="3657600" algn="l" defTabSz="914400" rtl="0" eaLnBrk="1" latinLnBrk="0" hangingPunct="1">
      <a:defRPr sz="3300" b="1" kern="1200">
        <a:solidFill>
          <a:srgbClr val="0000FF"/>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cción predeterminada" id="{B36A2D83-2462-454B-BE1C-819ED9F431A2}">
          <p14:sldIdLst>
            <p14:sldId id="373"/>
            <p14:sldId id="861"/>
            <p14:sldId id="862"/>
            <p14:sldId id="900"/>
            <p14:sldId id="899"/>
            <p14:sldId id="901"/>
            <p14:sldId id="798"/>
            <p14:sldId id="903"/>
            <p14:sldId id="904"/>
            <p14:sldId id="906"/>
            <p14:sldId id="847"/>
            <p14:sldId id="919"/>
            <p14:sldId id="920"/>
            <p14:sldId id="907"/>
            <p14:sldId id="916"/>
            <p14:sldId id="912"/>
            <p14:sldId id="915"/>
            <p14:sldId id="914"/>
            <p14:sldId id="918"/>
            <p14:sldId id="917"/>
            <p14:sldId id="909"/>
            <p14:sldId id="910"/>
            <p14:sldId id="803"/>
            <p14:sldId id="921"/>
            <p14:sldId id="922"/>
            <p14:sldId id="924"/>
            <p14:sldId id="926"/>
            <p14:sldId id="925"/>
            <p14:sldId id="927"/>
            <p14:sldId id="928"/>
            <p14:sldId id="930"/>
            <p14:sldId id="932"/>
            <p14:sldId id="931"/>
            <p14:sldId id="881"/>
            <p14:sldId id="934"/>
            <p14:sldId id="935"/>
            <p14:sldId id="936"/>
            <p14:sldId id="937"/>
            <p14:sldId id="946"/>
            <p14:sldId id="945"/>
            <p14:sldId id="940"/>
            <p14:sldId id="891"/>
            <p14:sldId id="941"/>
            <p14:sldId id="942"/>
            <p14:sldId id="943"/>
            <p14:sldId id="944"/>
            <p14:sldId id="686"/>
            <p14:sldId id="687"/>
          </p14:sldIdLst>
        </p14:section>
        <p14:section name="Sección sin título" id="{96CB8B9C-3E20-46AF-A8CC-025013E0A24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3300"/>
    <a:srgbClr val="0000FF"/>
    <a:srgbClr val="FF00FF"/>
    <a:srgbClr val="FFFF99"/>
    <a:srgbClr val="660033"/>
    <a:srgbClr val="66FF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2083" autoAdjust="0"/>
  </p:normalViewPr>
  <p:slideViewPr>
    <p:cSldViewPr>
      <p:cViewPr varScale="1">
        <p:scale>
          <a:sx n="92" d="100"/>
          <a:sy n="92" d="100"/>
        </p:scale>
        <p:origin x="1188" y="90"/>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31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4341141" cy="34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1" tIns="46090" rIns="92181" bIns="46090" numCol="1" anchor="t" anchorCtr="0" compatLnSpc="1">
            <a:prstTxWarp prst="textNoShape">
              <a:avLst/>
            </a:prstTxWarp>
          </a:bodyPr>
          <a:lstStyle>
            <a:lvl1pPr algn="l" eaLnBrk="1" hangingPunct="1">
              <a:spcBef>
                <a:spcPct val="0"/>
              </a:spcBef>
              <a:buClrTx/>
              <a:buSzTx/>
              <a:buFontTx/>
              <a:buNone/>
              <a:defRPr sz="1200">
                <a:solidFill>
                  <a:srgbClr val="FF6600"/>
                </a:solidFill>
                <a:cs typeface="Arial" pitchFamily="34" charset="0"/>
              </a:defRPr>
            </a:lvl1pPr>
          </a:lstStyle>
          <a:p>
            <a:pPr>
              <a:defRPr/>
            </a:pPr>
            <a:r>
              <a:rPr lang="es-ES"/>
              <a:t>Facultad de Medicina "10 de Octubre"</a:t>
            </a:r>
          </a:p>
        </p:txBody>
      </p:sp>
      <p:sp>
        <p:nvSpPr>
          <p:cNvPr id="19459" name="Rectangle 3"/>
          <p:cNvSpPr>
            <a:spLocks noGrp="1" noChangeArrowheads="1"/>
          </p:cNvSpPr>
          <p:nvPr>
            <p:ph type="dt" sz="quarter" idx="1"/>
          </p:nvPr>
        </p:nvSpPr>
        <p:spPr bwMode="auto">
          <a:xfrm>
            <a:off x="5675985" y="0"/>
            <a:ext cx="4341141" cy="34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1" tIns="46090" rIns="92181" bIns="46090" numCol="1" anchor="t" anchorCtr="0" compatLnSpc="1">
            <a:prstTxWarp prst="textNoShape">
              <a:avLst/>
            </a:prstTxWarp>
          </a:bodyPr>
          <a:lstStyle>
            <a:lvl1pPr algn="r" eaLnBrk="1" hangingPunct="1">
              <a:spcBef>
                <a:spcPct val="0"/>
              </a:spcBef>
              <a:buClrTx/>
              <a:buSzTx/>
              <a:buFontTx/>
              <a:buNone/>
              <a:defRPr sz="1200">
                <a:solidFill>
                  <a:srgbClr val="FF6600"/>
                </a:solidFill>
                <a:cs typeface="Arial" pitchFamily="34" charset="0"/>
              </a:defRPr>
            </a:lvl1pPr>
          </a:lstStyle>
          <a:p>
            <a:pPr>
              <a:defRPr/>
            </a:pPr>
            <a:endParaRPr lang="es-ES"/>
          </a:p>
        </p:txBody>
      </p:sp>
      <p:sp>
        <p:nvSpPr>
          <p:cNvPr id="19460" name="Rectangle 4"/>
          <p:cNvSpPr>
            <a:spLocks noGrp="1" noChangeArrowheads="1"/>
          </p:cNvSpPr>
          <p:nvPr>
            <p:ph type="ftr" sz="quarter" idx="2"/>
          </p:nvPr>
        </p:nvSpPr>
        <p:spPr bwMode="auto">
          <a:xfrm>
            <a:off x="1" y="6544196"/>
            <a:ext cx="4341141" cy="34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1" tIns="46090" rIns="92181" bIns="46090" numCol="1" anchor="b" anchorCtr="0" compatLnSpc="1">
            <a:prstTxWarp prst="textNoShape">
              <a:avLst/>
            </a:prstTxWarp>
          </a:bodyPr>
          <a:lstStyle>
            <a:lvl1pPr algn="l" eaLnBrk="1" hangingPunct="1">
              <a:spcBef>
                <a:spcPct val="0"/>
              </a:spcBef>
              <a:buClrTx/>
              <a:buSzTx/>
              <a:buFontTx/>
              <a:buNone/>
              <a:defRPr sz="1200">
                <a:solidFill>
                  <a:srgbClr val="FF6600"/>
                </a:solidFill>
                <a:cs typeface="Arial" pitchFamily="34" charset="0"/>
              </a:defRPr>
            </a:lvl1pPr>
          </a:lstStyle>
          <a:p>
            <a:pPr>
              <a:defRPr/>
            </a:pPr>
            <a:endParaRPr lang="es-ES"/>
          </a:p>
        </p:txBody>
      </p:sp>
      <p:sp>
        <p:nvSpPr>
          <p:cNvPr id="19461" name="Rectangle 5"/>
          <p:cNvSpPr>
            <a:spLocks noGrp="1" noChangeArrowheads="1"/>
          </p:cNvSpPr>
          <p:nvPr>
            <p:ph type="sldNum" sz="quarter" idx="3"/>
          </p:nvPr>
        </p:nvSpPr>
        <p:spPr bwMode="auto">
          <a:xfrm>
            <a:off x="5675985" y="6544196"/>
            <a:ext cx="4341141" cy="34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1" tIns="46090" rIns="92181" bIns="46090" numCol="1" anchor="b" anchorCtr="0" compatLnSpc="1">
            <a:prstTxWarp prst="textNoShape">
              <a:avLst/>
            </a:prstTxWarp>
          </a:bodyPr>
          <a:lstStyle>
            <a:lvl1pPr algn="r" eaLnBrk="1" hangingPunct="1">
              <a:spcBef>
                <a:spcPct val="0"/>
              </a:spcBef>
              <a:buClrTx/>
              <a:buSzTx/>
              <a:buFontTx/>
              <a:buNone/>
              <a:defRPr sz="1200">
                <a:solidFill>
                  <a:srgbClr val="FF6600"/>
                </a:solidFill>
                <a:cs typeface="Arial" panose="020B0604020202020204" pitchFamily="34" charset="0"/>
              </a:defRPr>
            </a:lvl1pPr>
          </a:lstStyle>
          <a:p>
            <a:pPr>
              <a:defRPr/>
            </a:pPr>
            <a:fld id="{F2390967-1C74-4860-B374-3594B6D74842}" type="slidenum">
              <a:rPr lang="es-ES" altLang="es-ES"/>
              <a:pPr>
                <a:defRPr/>
              </a:pPr>
              <a:t>‹Nº›</a:t>
            </a:fld>
            <a:endParaRPr lang="es-ES" altLang="es-ES"/>
          </a:p>
        </p:txBody>
      </p:sp>
    </p:spTree>
    <p:extLst>
      <p:ext uri="{BB962C8B-B14F-4D97-AF65-F5344CB8AC3E}">
        <p14:creationId xmlns:p14="http://schemas.microsoft.com/office/powerpoint/2010/main" val="42916106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4341141" cy="34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1" tIns="46090" rIns="92181" bIns="46090" numCol="1" anchor="t" anchorCtr="0" compatLnSpc="1">
            <a:prstTxWarp prst="textNoShape">
              <a:avLst/>
            </a:prstTxWarp>
          </a:bodyPr>
          <a:lstStyle>
            <a:lvl1pPr algn="l" eaLnBrk="1" hangingPunct="1">
              <a:spcBef>
                <a:spcPct val="0"/>
              </a:spcBef>
              <a:buClrTx/>
              <a:buSzTx/>
              <a:buFontTx/>
              <a:buNone/>
              <a:defRPr sz="1200">
                <a:solidFill>
                  <a:srgbClr val="FF6600"/>
                </a:solidFill>
                <a:cs typeface="Arial" pitchFamily="34" charset="0"/>
              </a:defRPr>
            </a:lvl1pPr>
          </a:lstStyle>
          <a:p>
            <a:pPr>
              <a:defRPr/>
            </a:pPr>
            <a:r>
              <a:rPr lang="es-ES"/>
              <a:t>Facultad de Medicina "10 de Octubre"</a:t>
            </a:r>
          </a:p>
        </p:txBody>
      </p:sp>
      <p:sp>
        <p:nvSpPr>
          <p:cNvPr id="15363" name="Rectangle 3"/>
          <p:cNvSpPr>
            <a:spLocks noGrp="1" noChangeArrowheads="1"/>
          </p:cNvSpPr>
          <p:nvPr>
            <p:ph type="dt" idx="1"/>
          </p:nvPr>
        </p:nvSpPr>
        <p:spPr bwMode="auto">
          <a:xfrm>
            <a:off x="5675985" y="0"/>
            <a:ext cx="4341141" cy="34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1" tIns="46090" rIns="92181" bIns="46090" numCol="1" anchor="t" anchorCtr="0" compatLnSpc="1">
            <a:prstTxWarp prst="textNoShape">
              <a:avLst/>
            </a:prstTxWarp>
          </a:bodyPr>
          <a:lstStyle>
            <a:lvl1pPr algn="r" eaLnBrk="1" hangingPunct="1">
              <a:spcBef>
                <a:spcPct val="0"/>
              </a:spcBef>
              <a:buClrTx/>
              <a:buSzTx/>
              <a:buFontTx/>
              <a:buNone/>
              <a:defRPr sz="1200">
                <a:solidFill>
                  <a:srgbClr val="FF6600"/>
                </a:solidFill>
                <a:cs typeface="Arial" pitchFamily="34" charset="0"/>
              </a:defRPr>
            </a:lvl1pPr>
          </a:lstStyle>
          <a:p>
            <a:pPr>
              <a:defRPr/>
            </a:pPr>
            <a:endParaRPr lang="es-ES"/>
          </a:p>
        </p:txBody>
      </p:sp>
      <p:sp>
        <p:nvSpPr>
          <p:cNvPr id="3076" name="Rectangle 4"/>
          <p:cNvSpPr>
            <a:spLocks noGrp="1" noRot="1" noChangeAspect="1" noChangeArrowheads="1" noTextEdit="1"/>
          </p:cNvSpPr>
          <p:nvPr>
            <p:ph type="sldImg" idx="2"/>
          </p:nvPr>
        </p:nvSpPr>
        <p:spPr bwMode="auto">
          <a:xfrm>
            <a:off x="3287713" y="517525"/>
            <a:ext cx="3443287" cy="2582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1334844" y="3272098"/>
            <a:ext cx="7347439" cy="30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1" tIns="46090" rIns="92181" bIns="4609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5366" name="Rectangle 6"/>
          <p:cNvSpPr>
            <a:spLocks noGrp="1" noChangeArrowheads="1"/>
          </p:cNvSpPr>
          <p:nvPr>
            <p:ph type="ftr" sz="quarter" idx="4"/>
          </p:nvPr>
        </p:nvSpPr>
        <p:spPr bwMode="auto">
          <a:xfrm>
            <a:off x="1" y="6544196"/>
            <a:ext cx="4341141" cy="34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1" tIns="46090" rIns="92181" bIns="46090" numCol="1" anchor="b" anchorCtr="0" compatLnSpc="1">
            <a:prstTxWarp prst="textNoShape">
              <a:avLst/>
            </a:prstTxWarp>
          </a:bodyPr>
          <a:lstStyle>
            <a:lvl1pPr algn="l" eaLnBrk="1" hangingPunct="1">
              <a:spcBef>
                <a:spcPct val="0"/>
              </a:spcBef>
              <a:buClrTx/>
              <a:buSzTx/>
              <a:buFontTx/>
              <a:buNone/>
              <a:defRPr sz="1200">
                <a:solidFill>
                  <a:srgbClr val="FF6600"/>
                </a:solidFill>
                <a:cs typeface="Arial" pitchFamily="34" charset="0"/>
              </a:defRPr>
            </a:lvl1pPr>
          </a:lstStyle>
          <a:p>
            <a:pPr>
              <a:defRPr/>
            </a:pPr>
            <a:endParaRPr lang="es-ES"/>
          </a:p>
        </p:txBody>
      </p:sp>
      <p:sp>
        <p:nvSpPr>
          <p:cNvPr id="15367" name="Rectangle 7"/>
          <p:cNvSpPr>
            <a:spLocks noGrp="1" noChangeArrowheads="1"/>
          </p:cNvSpPr>
          <p:nvPr>
            <p:ph type="sldNum" sz="quarter" idx="5"/>
          </p:nvPr>
        </p:nvSpPr>
        <p:spPr bwMode="auto">
          <a:xfrm>
            <a:off x="5675985" y="6544196"/>
            <a:ext cx="4341141" cy="343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81" tIns="46090" rIns="92181" bIns="46090" numCol="1" anchor="b" anchorCtr="0" compatLnSpc="1">
            <a:prstTxWarp prst="textNoShape">
              <a:avLst/>
            </a:prstTxWarp>
          </a:bodyPr>
          <a:lstStyle>
            <a:lvl1pPr algn="r" eaLnBrk="1" hangingPunct="1">
              <a:spcBef>
                <a:spcPct val="0"/>
              </a:spcBef>
              <a:buClrTx/>
              <a:buSzTx/>
              <a:buFontTx/>
              <a:buNone/>
              <a:defRPr sz="1200">
                <a:solidFill>
                  <a:srgbClr val="FF6600"/>
                </a:solidFill>
                <a:cs typeface="Arial" panose="020B0604020202020204" pitchFamily="34" charset="0"/>
              </a:defRPr>
            </a:lvl1pPr>
          </a:lstStyle>
          <a:p>
            <a:pPr>
              <a:defRPr/>
            </a:pPr>
            <a:fld id="{441F3DAF-F032-46EE-9B4E-D9B13BA364FC}" type="slidenum">
              <a:rPr lang="es-ES" altLang="es-ES"/>
              <a:pPr>
                <a:defRPr/>
              </a:pPr>
              <a:t>‹Nº›</a:t>
            </a:fld>
            <a:endParaRPr lang="es-ES" altLang="es-ES"/>
          </a:p>
        </p:txBody>
      </p:sp>
    </p:spTree>
    <p:extLst>
      <p:ext uri="{BB962C8B-B14F-4D97-AF65-F5344CB8AC3E}">
        <p14:creationId xmlns:p14="http://schemas.microsoft.com/office/powerpoint/2010/main" val="2375469038"/>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endParaRPr lang="pt-BR" smtClean="0"/>
          </a:p>
        </p:txBody>
      </p:sp>
    </p:spTree>
    <p:extLst>
      <p:ext uri="{BB962C8B-B14F-4D97-AF65-F5344CB8AC3E}">
        <p14:creationId xmlns:p14="http://schemas.microsoft.com/office/powerpoint/2010/main" val="68090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endParaRPr lang="pt-BR" smtClean="0"/>
          </a:p>
        </p:txBody>
      </p:sp>
    </p:spTree>
    <p:extLst>
      <p:ext uri="{BB962C8B-B14F-4D97-AF65-F5344CB8AC3E}">
        <p14:creationId xmlns:p14="http://schemas.microsoft.com/office/powerpoint/2010/main" val="122321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endParaRPr lang="pt-BR" smtClean="0"/>
          </a:p>
        </p:txBody>
      </p:sp>
    </p:spTree>
    <p:extLst>
      <p:ext uri="{BB962C8B-B14F-4D97-AF65-F5344CB8AC3E}">
        <p14:creationId xmlns:p14="http://schemas.microsoft.com/office/powerpoint/2010/main" val="82008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p:spPr>
        <p:txBody>
          <a:bodyPr/>
          <a:lstStyle/>
          <a:p>
            <a:endParaRPr lang="pt-BR" smtClean="0"/>
          </a:p>
        </p:txBody>
      </p:sp>
    </p:spTree>
    <p:extLst>
      <p:ext uri="{BB962C8B-B14F-4D97-AF65-F5344CB8AC3E}">
        <p14:creationId xmlns:p14="http://schemas.microsoft.com/office/powerpoint/2010/main" val="422620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F0618F1D-A617-4C4E-ABA0-29DE85C495FA}" type="slidenum">
              <a:rPr lang="es-ES" smtClean="0">
                <a:solidFill>
                  <a:prstClr val="black"/>
                </a:solidFill>
              </a:rPr>
              <a:pPr/>
              <a:t>11</a:t>
            </a:fld>
            <a:endParaRPr lang="es-ES">
              <a:solidFill>
                <a:prstClr val="black"/>
              </a:solidFill>
            </a:endParaRPr>
          </a:p>
        </p:txBody>
      </p:sp>
    </p:spTree>
    <p:extLst>
      <p:ext uri="{BB962C8B-B14F-4D97-AF65-F5344CB8AC3E}">
        <p14:creationId xmlns:p14="http://schemas.microsoft.com/office/powerpoint/2010/main" val="93302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736" tIns="49368" rIns="98736" bIns="49368" anchor="ctr"/>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algn="ctr" eaLnBrk="1" hangingPunct="1">
                <a:defRPr/>
              </a:pPr>
              <a:endParaRPr lang="es-ES_tradnl" altLang="es-ES" sz="2600" b="0" smtClean="0">
                <a:solidFill>
                  <a:schemeClr val="tx1"/>
                </a:solidFill>
                <a:latin typeface="Times New Roman" panose="02020603050405020304"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2600" b="0" smtClean="0">
                <a:solidFill>
                  <a:schemeClr val="tx1"/>
                </a:solidFill>
                <a:latin typeface="Times New Roman" panose="02020603050405020304"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2600" b="0" smtClean="0">
                  <a:solidFill>
                    <a:schemeClr val="tx1"/>
                  </a:solidFill>
                  <a:latin typeface="Times New Roman" panose="02020603050405020304"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2600" b="0" smtClean="0">
                  <a:solidFill>
                    <a:schemeClr val="tx1"/>
                  </a:solidFill>
                  <a:latin typeface="Times New Roman" panose="02020603050405020304"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2600" b="0" smtClean="0">
                  <a:solidFill>
                    <a:schemeClr val="tx1"/>
                  </a:solidFill>
                  <a:latin typeface="Times New Roman" panose="02020603050405020304"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2600" b="0" smtClean="0">
                  <a:solidFill>
                    <a:schemeClr val="tx1"/>
                  </a:solidFill>
                  <a:latin typeface="Times New Roman" panose="02020603050405020304"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2600" b="0" smtClean="0">
                  <a:solidFill>
                    <a:schemeClr val="tx1"/>
                  </a:solidFill>
                  <a:latin typeface="Times New Roman" panose="02020603050405020304"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2600" b="0" smtClean="0">
                  <a:solidFill>
                    <a:schemeClr val="tx1"/>
                  </a:solidFill>
                  <a:latin typeface="Times New Roman" panose="02020603050405020304"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2600" b="0" smtClean="0">
                  <a:solidFill>
                    <a:schemeClr val="tx1"/>
                  </a:solidFill>
                  <a:latin typeface="Times New Roman" panose="02020603050405020304"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2600" b="0" smtClean="0">
                  <a:solidFill>
                    <a:schemeClr val="tx1"/>
                  </a:solidFill>
                  <a:latin typeface="Times New Roman" panose="02020603050405020304"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2600" b="0" smtClean="0">
                  <a:solidFill>
                    <a:schemeClr val="tx1"/>
                  </a:solidFill>
                  <a:latin typeface="Times New Roman" panose="02020603050405020304"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2600" b="0" smtClean="0">
                  <a:solidFill>
                    <a:schemeClr val="tx1"/>
                  </a:solidFill>
                  <a:latin typeface="Times New Roman" panose="02020603050405020304" pitchFamily="18" charset="0"/>
                </a:endParaRPr>
              </a:p>
            </p:txBody>
          </p:sp>
        </p:grpSp>
      </p:grpSp>
      <p:sp>
        <p:nvSpPr>
          <p:cNvPr id="166931" name="Rectangle 19"/>
          <p:cNvSpPr>
            <a:spLocks noGrp="1" noChangeArrowheads="1"/>
          </p:cNvSpPr>
          <p:nvPr>
            <p:ph type="ctrTitle"/>
          </p:nvPr>
        </p:nvSpPr>
        <p:spPr>
          <a:xfrm>
            <a:off x="2973388" y="1828800"/>
            <a:ext cx="6018212" cy="2209800"/>
          </a:xfrm>
        </p:spPr>
        <p:txBody>
          <a:bodyPr/>
          <a:lstStyle>
            <a:lvl1pPr>
              <a:defRPr sz="3200">
                <a:solidFill>
                  <a:srgbClr val="FFFFFF"/>
                </a:solidFill>
              </a:defRPr>
            </a:lvl1pPr>
          </a:lstStyle>
          <a:p>
            <a:pPr lvl="0"/>
            <a:r>
              <a:rPr lang="es-ES" noProof="0" smtClean="0"/>
              <a:t>Haga clic para cambiar el estilo de título	</a:t>
            </a:r>
          </a:p>
        </p:txBody>
      </p:sp>
      <p:sp>
        <p:nvSpPr>
          <p:cNvPr id="166932" name="Rectangle 20"/>
          <p:cNvSpPr>
            <a:spLocks noGrp="1" noChangeArrowheads="1"/>
          </p:cNvSpPr>
          <p:nvPr>
            <p:ph type="subTitle" idx="1"/>
          </p:nvPr>
        </p:nvSpPr>
        <p:spPr>
          <a:xfrm>
            <a:off x="2973388" y="4267200"/>
            <a:ext cx="6018212" cy="1752600"/>
          </a:xfrm>
        </p:spPr>
        <p:txBody>
          <a:bodyPr/>
          <a:lstStyle>
            <a:lvl1pPr marL="0" indent="0">
              <a:buFont typeface="Wingdings" pitchFamily="2" charset="2"/>
              <a:buNone/>
              <a:defRPr sz="3700"/>
            </a:lvl1pPr>
          </a:lstStyle>
          <a:p>
            <a:pPr lvl="0"/>
            <a:r>
              <a:rPr lang="es-ES" noProof="0" smtClean="0"/>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78D3320D-3403-4713-A5AD-C4DFB30B32A3}" type="datetime1">
              <a:rPr lang="es-ES" smtClean="0"/>
              <a:t>02/02/2024</a:t>
            </a:fld>
            <a:endParaRPr lang="es-ES"/>
          </a:p>
        </p:txBody>
      </p:sp>
      <p:sp>
        <p:nvSpPr>
          <p:cNvPr id="19" name="Rectangle 17"/>
          <p:cNvSpPr>
            <a:spLocks noGrp="1" noChangeArrowheads="1"/>
          </p:cNvSpPr>
          <p:nvPr>
            <p:ph type="ftr" sz="quarter" idx="11"/>
          </p:nvPr>
        </p:nvSpPr>
        <p:spPr>
          <a:xfrm>
            <a:off x="3124200" y="6248400"/>
            <a:ext cx="2895600" cy="457200"/>
          </a:xfrm>
        </p:spPr>
        <p:txBody>
          <a:bodyPr/>
          <a:lstStyle>
            <a:lvl1pPr algn="ctr">
              <a:defRPr/>
            </a:lvl1pPr>
          </a:lstStyle>
          <a:p>
            <a:pPr>
              <a:defRPr/>
            </a:pPr>
            <a:r>
              <a:rPr lang="es-ES"/>
              <a:t>René Ruiz Vaquero</a:t>
            </a:r>
          </a:p>
        </p:txBody>
      </p:sp>
      <p:sp>
        <p:nvSpPr>
          <p:cNvPr id="20" name="Rectangle 18"/>
          <p:cNvSpPr>
            <a:spLocks noGrp="1" noChangeArrowheads="1"/>
          </p:cNvSpPr>
          <p:nvPr>
            <p:ph type="sldNum" sz="quarter" idx="12"/>
          </p:nvPr>
        </p:nvSpPr>
        <p:spPr>
          <a:xfrm>
            <a:off x="6553200" y="6248400"/>
            <a:ext cx="2135188" cy="457200"/>
          </a:xfrm>
        </p:spPr>
        <p:txBody>
          <a:bodyPr/>
          <a:lstStyle>
            <a:lvl1pPr>
              <a:defRPr/>
            </a:lvl1pPr>
          </a:lstStyle>
          <a:p>
            <a:pPr>
              <a:defRPr/>
            </a:pPr>
            <a:fld id="{11C52C2D-25EA-497E-A448-8403424FBB0D}" type="slidenum">
              <a:rPr lang="es-ES" altLang="es-ES"/>
              <a:pPr>
                <a:defRPr/>
              </a:pPr>
              <a:t>‹Nº›</a:t>
            </a:fld>
            <a:endParaRPr lang="es-ES" altLang="es-ES"/>
          </a:p>
        </p:txBody>
      </p:sp>
    </p:spTree>
    <p:extLst>
      <p:ext uri="{BB962C8B-B14F-4D97-AF65-F5344CB8AC3E}">
        <p14:creationId xmlns:p14="http://schemas.microsoft.com/office/powerpoint/2010/main" val="2587637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r>
              <a:rPr lang="es-ES"/>
              <a:t>René Ruiz Vaquero</a:t>
            </a:r>
          </a:p>
        </p:txBody>
      </p:sp>
      <p:sp>
        <p:nvSpPr>
          <p:cNvPr id="5" name="Rectangle 3"/>
          <p:cNvSpPr>
            <a:spLocks noGrp="1" noChangeArrowheads="1"/>
          </p:cNvSpPr>
          <p:nvPr>
            <p:ph type="sldNum" sz="quarter" idx="11"/>
          </p:nvPr>
        </p:nvSpPr>
        <p:spPr>
          <a:ln/>
        </p:spPr>
        <p:txBody>
          <a:bodyPr/>
          <a:lstStyle>
            <a:lvl1pPr>
              <a:defRPr/>
            </a:lvl1pPr>
          </a:lstStyle>
          <a:p>
            <a:pPr>
              <a:defRPr/>
            </a:pPr>
            <a:fld id="{9504E9D0-0A50-4E76-BE41-A426EAA6E2F7}" type="slidenum">
              <a:rPr lang="es-ES" altLang="es-ES"/>
              <a:pPr>
                <a:defRPr/>
              </a:pPr>
              <a:t>‹Nº›</a:t>
            </a:fld>
            <a:endParaRPr lang="es-ES" altLang="es-ES"/>
          </a:p>
        </p:txBody>
      </p:sp>
      <p:sp>
        <p:nvSpPr>
          <p:cNvPr id="6" name="Rectangle 16"/>
          <p:cNvSpPr>
            <a:spLocks noGrp="1" noChangeArrowheads="1"/>
          </p:cNvSpPr>
          <p:nvPr>
            <p:ph type="dt" sz="half" idx="12"/>
          </p:nvPr>
        </p:nvSpPr>
        <p:spPr>
          <a:ln/>
        </p:spPr>
        <p:txBody>
          <a:bodyPr/>
          <a:lstStyle>
            <a:lvl1pPr>
              <a:defRPr/>
            </a:lvl1pPr>
          </a:lstStyle>
          <a:p>
            <a:pPr>
              <a:defRPr/>
            </a:pPr>
            <a:fld id="{A519B59C-8E60-489F-BD8F-615E8C76F740}" type="datetime1">
              <a:rPr lang="es-ES" smtClean="0"/>
              <a:t>02/02/2024</a:t>
            </a:fld>
            <a:endParaRPr lang="es-ES"/>
          </a:p>
        </p:txBody>
      </p:sp>
    </p:spTree>
    <p:extLst>
      <p:ext uri="{BB962C8B-B14F-4D97-AF65-F5344CB8AC3E}">
        <p14:creationId xmlns:p14="http://schemas.microsoft.com/office/powerpoint/2010/main" val="4100016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83375" y="457200"/>
            <a:ext cx="2076450" cy="57086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0852" y="457200"/>
            <a:ext cx="6080125" cy="57086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r>
              <a:rPr lang="es-ES"/>
              <a:t>René Ruiz Vaquero</a:t>
            </a:r>
          </a:p>
        </p:txBody>
      </p:sp>
      <p:sp>
        <p:nvSpPr>
          <p:cNvPr id="5" name="Rectangle 3"/>
          <p:cNvSpPr>
            <a:spLocks noGrp="1" noChangeArrowheads="1"/>
          </p:cNvSpPr>
          <p:nvPr>
            <p:ph type="sldNum" sz="quarter" idx="11"/>
          </p:nvPr>
        </p:nvSpPr>
        <p:spPr>
          <a:ln/>
        </p:spPr>
        <p:txBody>
          <a:bodyPr/>
          <a:lstStyle>
            <a:lvl1pPr>
              <a:defRPr/>
            </a:lvl1pPr>
          </a:lstStyle>
          <a:p>
            <a:pPr>
              <a:defRPr/>
            </a:pPr>
            <a:fld id="{7D18AF4A-3D01-4E44-93BC-D2A32E978DA6}" type="slidenum">
              <a:rPr lang="es-ES" altLang="es-ES"/>
              <a:pPr>
                <a:defRPr/>
              </a:pPr>
              <a:t>‹Nº›</a:t>
            </a:fld>
            <a:endParaRPr lang="es-ES" altLang="es-ES"/>
          </a:p>
        </p:txBody>
      </p:sp>
      <p:sp>
        <p:nvSpPr>
          <p:cNvPr id="6" name="Rectangle 16"/>
          <p:cNvSpPr>
            <a:spLocks noGrp="1" noChangeArrowheads="1"/>
          </p:cNvSpPr>
          <p:nvPr>
            <p:ph type="dt" sz="half" idx="12"/>
          </p:nvPr>
        </p:nvSpPr>
        <p:spPr>
          <a:ln/>
        </p:spPr>
        <p:txBody>
          <a:bodyPr/>
          <a:lstStyle>
            <a:lvl1pPr>
              <a:defRPr/>
            </a:lvl1pPr>
          </a:lstStyle>
          <a:p>
            <a:pPr>
              <a:defRPr/>
            </a:pPr>
            <a:fld id="{A089E171-8FBF-4E46-8F48-C8C03B53A4DD}" type="datetime1">
              <a:rPr lang="es-ES" smtClean="0"/>
              <a:t>02/02/2024</a:t>
            </a:fld>
            <a:endParaRPr lang="es-ES"/>
          </a:p>
        </p:txBody>
      </p:sp>
    </p:spTree>
    <p:extLst>
      <p:ext uri="{BB962C8B-B14F-4D97-AF65-F5344CB8AC3E}">
        <p14:creationId xmlns:p14="http://schemas.microsoft.com/office/powerpoint/2010/main" val="2062030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0852" y="457200"/>
            <a:ext cx="8308975" cy="57086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r>
              <a:rPr lang="es-ES"/>
              <a:t>René Ruiz Vaquero</a:t>
            </a:r>
          </a:p>
        </p:txBody>
      </p:sp>
      <p:sp>
        <p:nvSpPr>
          <p:cNvPr id="4" name="Rectangle 3"/>
          <p:cNvSpPr>
            <a:spLocks noGrp="1" noChangeArrowheads="1"/>
          </p:cNvSpPr>
          <p:nvPr>
            <p:ph type="sldNum" sz="quarter" idx="11"/>
          </p:nvPr>
        </p:nvSpPr>
        <p:spPr>
          <a:ln/>
        </p:spPr>
        <p:txBody>
          <a:bodyPr/>
          <a:lstStyle>
            <a:lvl1pPr>
              <a:defRPr/>
            </a:lvl1pPr>
          </a:lstStyle>
          <a:p>
            <a:pPr>
              <a:defRPr/>
            </a:pPr>
            <a:fld id="{35C3ECA7-1AA3-40D8-BCFF-8D35CD48C7B3}" type="slidenum">
              <a:rPr lang="es-ES" altLang="es-ES"/>
              <a:pPr>
                <a:defRPr/>
              </a:pPr>
              <a:t>‹Nº›</a:t>
            </a:fld>
            <a:endParaRPr lang="es-ES" altLang="es-ES"/>
          </a:p>
        </p:txBody>
      </p:sp>
      <p:sp>
        <p:nvSpPr>
          <p:cNvPr id="5" name="Rectangle 16"/>
          <p:cNvSpPr>
            <a:spLocks noGrp="1" noChangeArrowheads="1"/>
          </p:cNvSpPr>
          <p:nvPr>
            <p:ph type="dt" sz="half" idx="12"/>
          </p:nvPr>
        </p:nvSpPr>
        <p:spPr>
          <a:ln/>
        </p:spPr>
        <p:txBody>
          <a:bodyPr/>
          <a:lstStyle>
            <a:lvl1pPr>
              <a:defRPr/>
            </a:lvl1pPr>
          </a:lstStyle>
          <a:p>
            <a:pPr>
              <a:defRPr/>
            </a:pPr>
            <a:fld id="{B63F55EB-4A7F-4EA7-962C-611A7C88BCAE}" type="datetime1">
              <a:rPr lang="es-ES" smtClean="0"/>
              <a:t>02/02/2024</a:t>
            </a:fld>
            <a:endParaRPr lang="es-ES"/>
          </a:p>
        </p:txBody>
      </p:sp>
    </p:spTree>
    <p:extLst>
      <p:ext uri="{BB962C8B-B14F-4D97-AF65-F5344CB8AC3E}">
        <p14:creationId xmlns:p14="http://schemas.microsoft.com/office/powerpoint/2010/main" val="1000046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2" y="457204"/>
            <a:ext cx="8302625" cy="379413"/>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0850" y="981078"/>
            <a:ext cx="4078288" cy="5184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81538" y="981078"/>
            <a:ext cx="4078287" cy="5184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r>
              <a:rPr lang="es-ES"/>
              <a:t>René Ruiz Vaquero</a:t>
            </a:r>
          </a:p>
        </p:txBody>
      </p:sp>
      <p:sp>
        <p:nvSpPr>
          <p:cNvPr id="6" name="Rectangle 3"/>
          <p:cNvSpPr>
            <a:spLocks noGrp="1" noChangeArrowheads="1"/>
          </p:cNvSpPr>
          <p:nvPr>
            <p:ph type="sldNum" sz="quarter" idx="11"/>
          </p:nvPr>
        </p:nvSpPr>
        <p:spPr>
          <a:ln/>
        </p:spPr>
        <p:txBody>
          <a:bodyPr/>
          <a:lstStyle>
            <a:lvl1pPr>
              <a:defRPr/>
            </a:lvl1pPr>
          </a:lstStyle>
          <a:p>
            <a:pPr>
              <a:defRPr/>
            </a:pPr>
            <a:fld id="{B30AB04B-D65B-4EF1-BD2E-218ACD7EB7B7}" type="slidenum">
              <a:rPr lang="es-ES" altLang="es-ES"/>
              <a:pPr>
                <a:defRPr/>
              </a:pPr>
              <a:t>‹Nº›</a:t>
            </a:fld>
            <a:endParaRPr lang="es-ES" altLang="es-ES"/>
          </a:p>
        </p:txBody>
      </p:sp>
      <p:sp>
        <p:nvSpPr>
          <p:cNvPr id="7" name="Rectangle 16"/>
          <p:cNvSpPr>
            <a:spLocks noGrp="1" noChangeArrowheads="1"/>
          </p:cNvSpPr>
          <p:nvPr>
            <p:ph type="dt" sz="half" idx="12"/>
          </p:nvPr>
        </p:nvSpPr>
        <p:spPr>
          <a:ln/>
        </p:spPr>
        <p:txBody>
          <a:bodyPr/>
          <a:lstStyle>
            <a:lvl1pPr>
              <a:defRPr/>
            </a:lvl1pPr>
          </a:lstStyle>
          <a:p>
            <a:pPr>
              <a:defRPr/>
            </a:pPr>
            <a:fld id="{F7C3B95D-493F-47E6-B0B2-BBA2172E061A}" type="datetime1">
              <a:rPr lang="es-ES" smtClean="0"/>
              <a:t>02/02/2024</a:t>
            </a:fld>
            <a:endParaRPr lang="es-ES"/>
          </a:p>
        </p:txBody>
      </p:sp>
    </p:spTree>
    <p:extLst>
      <p:ext uri="{BB962C8B-B14F-4D97-AF65-F5344CB8AC3E}">
        <p14:creationId xmlns:p14="http://schemas.microsoft.com/office/powerpoint/2010/main" val="3628291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736" tIns="49368" rIns="98736" bIns="49368" anchor="ctr"/>
            <a:lstStyle/>
            <a:p>
              <a:pPr algn="ctr" defTabSz="987425" eaLnBrk="1" hangingPunct="1"/>
              <a:endParaRPr lang="es-ES_tradnl" sz="2600" b="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grpSp>
      </p:grpSp>
      <p:sp>
        <p:nvSpPr>
          <p:cNvPr id="51219" name="Rectangle 19"/>
          <p:cNvSpPr>
            <a:spLocks noGrp="1" noChangeArrowheads="1"/>
          </p:cNvSpPr>
          <p:nvPr>
            <p:ph type="ctrTitle"/>
          </p:nvPr>
        </p:nvSpPr>
        <p:spPr>
          <a:xfrm>
            <a:off x="2973266" y="1828800"/>
            <a:ext cx="6018334" cy="2209800"/>
          </a:xfrm>
        </p:spPr>
        <p:txBody>
          <a:bodyPr/>
          <a:lstStyle>
            <a:lvl1pPr>
              <a:defRPr sz="3200">
                <a:solidFill>
                  <a:srgbClr val="FFFFFF"/>
                </a:solidFill>
              </a:defRPr>
            </a:lvl1pPr>
          </a:lstStyle>
          <a:p>
            <a:pPr lvl="0"/>
            <a:r>
              <a:rPr lang="es-ES" noProof="0" smtClean="0"/>
              <a:t>Haga clic para cambiar el estilo de título	</a:t>
            </a:r>
          </a:p>
        </p:txBody>
      </p:sp>
      <p:sp>
        <p:nvSpPr>
          <p:cNvPr id="51220" name="Rectangle 20"/>
          <p:cNvSpPr>
            <a:spLocks noGrp="1" noChangeArrowheads="1"/>
          </p:cNvSpPr>
          <p:nvPr>
            <p:ph type="subTitle" idx="1"/>
          </p:nvPr>
        </p:nvSpPr>
        <p:spPr>
          <a:xfrm>
            <a:off x="2973266" y="4267200"/>
            <a:ext cx="6018334" cy="1752600"/>
          </a:xfrm>
        </p:spPr>
        <p:txBody>
          <a:bodyPr/>
          <a:lstStyle>
            <a:lvl1pPr marL="0" indent="0">
              <a:buFont typeface="Wingdings" pitchFamily="2" charset="2"/>
              <a:buNone/>
              <a:defRPr sz="3700"/>
            </a:lvl1pPr>
          </a:lstStyle>
          <a:p>
            <a:pPr lvl="0"/>
            <a:r>
              <a:rPr lang="es-ES" noProof="0" smtClean="0"/>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s-ES" dirty="0">
              <a:solidFill>
                <a:srgbClr val="000000"/>
              </a:solidFill>
            </a:endParaRPr>
          </a:p>
        </p:txBody>
      </p:sp>
      <p:sp>
        <p:nvSpPr>
          <p:cNvPr id="19" name="Rectangle 17"/>
          <p:cNvSpPr>
            <a:spLocks noGrp="1" noChangeArrowheads="1"/>
          </p:cNvSpPr>
          <p:nvPr>
            <p:ph type="ftr" sz="quarter" idx="11"/>
          </p:nvPr>
        </p:nvSpPr>
        <p:spPr>
          <a:xfrm>
            <a:off x="3124200" y="6248400"/>
            <a:ext cx="2895600" cy="457200"/>
          </a:xfrm>
        </p:spPr>
        <p:txBody>
          <a:bodyPr/>
          <a:lstStyle>
            <a:lvl1pPr algn="ctr">
              <a:defRPr smtClean="0"/>
            </a:lvl1pPr>
          </a:lstStyle>
          <a:p>
            <a:pPr>
              <a:defRPr/>
            </a:pPr>
            <a:r>
              <a:rPr lang="es-ES" dirty="0">
                <a:solidFill>
                  <a:srgbClr val="000000"/>
                </a:solidFill>
              </a:rPr>
              <a:t>Probabilidades</a:t>
            </a:r>
          </a:p>
        </p:txBody>
      </p:sp>
      <p:sp>
        <p:nvSpPr>
          <p:cNvPr id="20" name="Rectangle 18"/>
          <p:cNvSpPr>
            <a:spLocks noGrp="1" noChangeArrowheads="1"/>
          </p:cNvSpPr>
          <p:nvPr>
            <p:ph type="sldNum" sz="quarter" idx="12"/>
          </p:nvPr>
        </p:nvSpPr>
        <p:spPr>
          <a:xfrm>
            <a:off x="6553200" y="6248400"/>
            <a:ext cx="2135066" cy="457200"/>
          </a:xfrm>
        </p:spPr>
        <p:txBody>
          <a:bodyPr/>
          <a:lstStyle>
            <a:lvl1pPr>
              <a:defRPr smtClean="0"/>
            </a:lvl1pPr>
          </a:lstStyle>
          <a:p>
            <a:pPr>
              <a:defRPr/>
            </a:pPr>
            <a:fld id="{7F1A1E4D-09B0-4333-BCEF-BD60CA74A7A9}"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1964974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5" name="Rectangle 3"/>
          <p:cNvSpPr>
            <a:spLocks noGrp="1" noChangeArrowheads="1"/>
          </p:cNvSpPr>
          <p:nvPr>
            <p:ph type="sldNum" sz="quarter" idx="11"/>
          </p:nvPr>
        </p:nvSpPr>
        <p:spPr>
          <a:ln/>
        </p:spPr>
        <p:txBody>
          <a:bodyPr/>
          <a:lstStyle>
            <a:lvl1pPr>
              <a:defRPr/>
            </a:lvl1pPr>
          </a:lstStyle>
          <a:p>
            <a:pPr>
              <a:defRPr/>
            </a:pPr>
            <a:fld id="{36F3EB15-3FC6-473A-862D-0B40C676A0D2}" type="slidenum">
              <a:rPr lang="es-ES">
                <a:solidFill>
                  <a:srgbClr val="000000"/>
                </a:solidFill>
              </a:rPr>
              <a:pPr>
                <a:defRPr/>
              </a:pPr>
              <a:t>‹Nº›</a:t>
            </a:fld>
            <a:endParaRPr lang="es-E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2077047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5" y="4406901"/>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5" name="Rectangle 3"/>
          <p:cNvSpPr>
            <a:spLocks noGrp="1" noChangeArrowheads="1"/>
          </p:cNvSpPr>
          <p:nvPr>
            <p:ph type="sldNum" sz="quarter" idx="11"/>
          </p:nvPr>
        </p:nvSpPr>
        <p:spPr>
          <a:ln/>
        </p:spPr>
        <p:txBody>
          <a:bodyPr/>
          <a:lstStyle>
            <a:lvl1pPr>
              <a:defRPr/>
            </a:lvl1pPr>
          </a:lstStyle>
          <a:p>
            <a:pPr>
              <a:defRPr/>
            </a:pPr>
            <a:fld id="{4DD36A35-8CFD-44F1-9EA7-011355B7A997}" type="slidenum">
              <a:rPr lang="es-ES">
                <a:solidFill>
                  <a:srgbClr val="000000"/>
                </a:solidFill>
              </a:rPr>
              <a:pPr>
                <a:defRPr/>
              </a:pPr>
              <a:t>‹Nº›</a:t>
            </a:fld>
            <a:endParaRPr lang="es-E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4225972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1339" y="981076"/>
            <a:ext cx="4084027"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76043" y="981076"/>
            <a:ext cx="4084026"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6" name="Rectangle 3"/>
          <p:cNvSpPr>
            <a:spLocks noGrp="1" noChangeArrowheads="1"/>
          </p:cNvSpPr>
          <p:nvPr>
            <p:ph type="sldNum" sz="quarter" idx="11"/>
          </p:nvPr>
        </p:nvSpPr>
        <p:spPr>
          <a:ln/>
        </p:spPr>
        <p:txBody>
          <a:bodyPr/>
          <a:lstStyle>
            <a:lvl1pPr>
              <a:defRPr/>
            </a:lvl1pPr>
          </a:lstStyle>
          <a:p>
            <a:pPr>
              <a:defRPr/>
            </a:pPr>
            <a:fld id="{97FF4E91-9A39-4135-A24E-88B2FA26A528}" type="slidenum">
              <a:rPr lang="es-ES">
                <a:solidFill>
                  <a:srgbClr val="000000"/>
                </a:solidFill>
              </a:rPr>
              <a:pPr>
                <a:defRPr/>
              </a:pPr>
              <a:t>‹Nº›</a:t>
            </a:fld>
            <a:endParaRPr lang="es-E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4064445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8" name="Rectangle 3"/>
          <p:cNvSpPr>
            <a:spLocks noGrp="1" noChangeArrowheads="1"/>
          </p:cNvSpPr>
          <p:nvPr>
            <p:ph type="sldNum" sz="quarter" idx="11"/>
          </p:nvPr>
        </p:nvSpPr>
        <p:spPr>
          <a:ln/>
        </p:spPr>
        <p:txBody>
          <a:bodyPr/>
          <a:lstStyle>
            <a:lvl1pPr>
              <a:defRPr/>
            </a:lvl1pPr>
          </a:lstStyle>
          <a:p>
            <a:pPr>
              <a:defRPr/>
            </a:pPr>
            <a:fld id="{3655A12B-0FCC-4A38-B30E-AE6BCAE35AEB}" type="slidenum">
              <a:rPr lang="es-ES">
                <a:solidFill>
                  <a:srgbClr val="000000"/>
                </a:solidFill>
              </a:rPr>
              <a:pPr>
                <a:defRPr/>
              </a:pPr>
              <a:t>‹Nº›</a:t>
            </a:fld>
            <a:endParaRPr lang="es-ES" dirty="0">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32370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4" name="Rectangle 3"/>
          <p:cNvSpPr>
            <a:spLocks noGrp="1" noChangeArrowheads="1"/>
          </p:cNvSpPr>
          <p:nvPr>
            <p:ph type="sldNum" sz="quarter" idx="11"/>
          </p:nvPr>
        </p:nvSpPr>
        <p:spPr>
          <a:ln/>
        </p:spPr>
        <p:txBody>
          <a:bodyPr/>
          <a:lstStyle>
            <a:lvl1pPr>
              <a:defRPr/>
            </a:lvl1pPr>
          </a:lstStyle>
          <a:p>
            <a:pPr>
              <a:defRPr/>
            </a:pPr>
            <a:fld id="{026CD716-83DE-4BED-92CB-1A77434D8404}" type="slidenum">
              <a:rPr lang="es-ES">
                <a:solidFill>
                  <a:srgbClr val="000000"/>
                </a:solidFill>
              </a:rPr>
              <a:pPr>
                <a:defRPr/>
              </a:pPr>
              <a:t>‹Nº›</a:t>
            </a:fld>
            <a:endParaRPr lang="es-ES" dirty="0">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3829855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r>
              <a:rPr lang="es-ES"/>
              <a:t>René Ruiz Vaquero</a:t>
            </a:r>
          </a:p>
        </p:txBody>
      </p:sp>
      <p:sp>
        <p:nvSpPr>
          <p:cNvPr id="5" name="Rectangle 3"/>
          <p:cNvSpPr>
            <a:spLocks noGrp="1" noChangeArrowheads="1"/>
          </p:cNvSpPr>
          <p:nvPr>
            <p:ph type="sldNum" sz="quarter" idx="11"/>
          </p:nvPr>
        </p:nvSpPr>
        <p:spPr>
          <a:ln/>
        </p:spPr>
        <p:txBody>
          <a:bodyPr/>
          <a:lstStyle>
            <a:lvl1pPr>
              <a:defRPr/>
            </a:lvl1pPr>
          </a:lstStyle>
          <a:p>
            <a:pPr>
              <a:defRPr/>
            </a:pPr>
            <a:fld id="{1146C3E0-2231-4BB3-B9F9-0DFF87965B94}" type="slidenum">
              <a:rPr lang="es-ES" altLang="es-ES"/>
              <a:pPr>
                <a:defRPr/>
              </a:pPr>
              <a:t>‹Nº›</a:t>
            </a:fld>
            <a:endParaRPr lang="es-ES" altLang="es-ES"/>
          </a:p>
        </p:txBody>
      </p:sp>
      <p:sp>
        <p:nvSpPr>
          <p:cNvPr id="6" name="Rectangle 16"/>
          <p:cNvSpPr>
            <a:spLocks noGrp="1" noChangeArrowheads="1"/>
          </p:cNvSpPr>
          <p:nvPr>
            <p:ph type="dt" sz="half" idx="12"/>
          </p:nvPr>
        </p:nvSpPr>
        <p:spPr>
          <a:ln/>
        </p:spPr>
        <p:txBody>
          <a:bodyPr/>
          <a:lstStyle>
            <a:lvl1pPr>
              <a:defRPr/>
            </a:lvl1pPr>
          </a:lstStyle>
          <a:p>
            <a:pPr>
              <a:defRPr/>
            </a:pPr>
            <a:fld id="{03F831CF-2854-472F-BB05-954E064782F3}" type="datetime1">
              <a:rPr lang="es-ES" smtClean="0"/>
              <a:t>02/02/2024</a:t>
            </a:fld>
            <a:endParaRPr lang="es-ES"/>
          </a:p>
        </p:txBody>
      </p:sp>
    </p:spTree>
    <p:extLst>
      <p:ext uri="{BB962C8B-B14F-4D97-AF65-F5344CB8AC3E}">
        <p14:creationId xmlns:p14="http://schemas.microsoft.com/office/powerpoint/2010/main" val="894631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3" name="Rectangle 3"/>
          <p:cNvSpPr>
            <a:spLocks noGrp="1" noChangeArrowheads="1"/>
          </p:cNvSpPr>
          <p:nvPr>
            <p:ph type="sldNum" sz="quarter" idx="11"/>
          </p:nvPr>
        </p:nvSpPr>
        <p:spPr>
          <a:ln/>
        </p:spPr>
        <p:txBody>
          <a:bodyPr/>
          <a:lstStyle>
            <a:lvl1pPr>
              <a:defRPr/>
            </a:lvl1pPr>
          </a:lstStyle>
          <a:p>
            <a:pPr>
              <a:defRPr/>
            </a:pPr>
            <a:fld id="{0360741C-69FA-4F90-A6DA-667428987E2D}" type="slidenum">
              <a:rPr lang="es-ES">
                <a:solidFill>
                  <a:srgbClr val="000000"/>
                </a:solidFill>
              </a:rPr>
              <a:pPr>
                <a:defRPr/>
              </a:pPr>
              <a:t>‹Nº›</a:t>
            </a:fld>
            <a:endParaRPr lang="es-ES" dirty="0">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827496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435"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6" name="Rectangle 3"/>
          <p:cNvSpPr>
            <a:spLocks noGrp="1" noChangeArrowheads="1"/>
          </p:cNvSpPr>
          <p:nvPr>
            <p:ph type="sldNum" sz="quarter" idx="11"/>
          </p:nvPr>
        </p:nvSpPr>
        <p:spPr>
          <a:ln/>
        </p:spPr>
        <p:txBody>
          <a:bodyPr/>
          <a:lstStyle>
            <a:lvl1pPr>
              <a:defRPr/>
            </a:lvl1pPr>
          </a:lstStyle>
          <a:p>
            <a:pPr>
              <a:defRPr/>
            </a:pPr>
            <a:fld id="{8C4786E8-A312-46EB-86F0-7378ACBC3977}" type="slidenum">
              <a:rPr lang="es-ES">
                <a:solidFill>
                  <a:srgbClr val="000000"/>
                </a:solidFill>
              </a:rPr>
              <a:pPr>
                <a:defRPr/>
              </a:pPr>
              <a:t>‹Nº›</a:t>
            </a:fld>
            <a:endParaRPr lang="es-E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3384225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66"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6" name="Rectangle 3"/>
          <p:cNvSpPr>
            <a:spLocks noGrp="1" noChangeArrowheads="1"/>
          </p:cNvSpPr>
          <p:nvPr>
            <p:ph type="sldNum" sz="quarter" idx="11"/>
          </p:nvPr>
        </p:nvSpPr>
        <p:spPr>
          <a:ln/>
        </p:spPr>
        <p:txBody>
          <a:bodyPr/>
          <a:lstStyle>
            <a:lvl1pPr>
              <a:defRPr/>
            </a:lvl1pPr>
          </a:lstStyle>
          <a:p>
            <a:pPr>
              <a:defRPr/>
            </a:pPr>
            <a:fld id="{BAC4C90A-DB3F-4993-899E-BA8CE5004A4E}" type="slidenum">
              <a:rPr lang="es-ES">
                <a:solidFill>
                  <a:srgbClr val="000000"/>
                </a:solidFill>
              </a:rPr>
              <a:pPr>
                <a:defRPr/>
              </a:pPr>
              <a:t>‹Nº›</a:t>
            </a:fld>
            <a:endParaRPr lang="es-E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2791414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5" name="Rectangle 3"/>
          <p:cNvSpPr>
            <a:spLocks noGrp="1" noChangeArrowheads="1"/>
          </p:cNvSpPr>
          <p:nvPr>
            <p:ph type="sldNum" sz="quarter" idx="11"/>
          </p:nvPr>
        </p:nvSpPr>
        <p:spPr>
          <a:ln/>
        </p:spPr>
        <p:txBody>
          <a:bodyPr/>
          <a:lstStyle>
            <a:lvl1pPr>
              <a:defRPr/>
            </a:lvl1pPr>
          </a:lstStyle>
          <a:p>
            <a:pPr>
              <a:defRPr/>
            </a:pPr>
            <a:fld id="{53B5A4C1-F26E-438A-8847-2A8F739D7A0E}" type="slidenum">
              <a:rPr lang="es-ES">
                <a:solidFill>
                  <a:srgbClr val="000000"/>
                </a:solidFill>
              </a:rPr>
              <a:pPr>
                <a:defRPr/>
              </a:pPr>
              <a:t>‹Nº›</a:t>
            </a:fld>
            <a:endParaRPr lang="es-E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2248174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83620" y="457200"/>
            <a:ext cx="2076450" cy="57086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1339" y="457200"/>
            <a:ext cx="6091604" cy="57086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5" name="Rectangle 3"/>
          <p:cNvSpPr>
            <a:spLocks noGrp="1" noChangeArrowheads="1"/>
          </p:cNvSpPr>
          <p:nvPr>
            <p:ph type="sldNum" sz="quarter" idx="11"/>
          </p:nvPr>
        </p:nvSpPr>
        <p:spPr>
          <a:ln/>
        </p:spPr>
        <p:txBody>
          <a:bodyPr/>
          <a:lstStyle>
            <a:lvl1pPr>
              <a:defRPr/>
            </a:lvl1pPr>
          </a:lstStyle>
          <a:p>
            <a:pPr>
              <a:defRPr/>
            </a:pPr>
            <a:fld id="{B8B0E3E9-C170-45FC-855C-EDCC13205801}" type="slidenum">
              <a:rPr lang="es-ES">
                <a:solidFill>
                  <a:srgbClr val="000000"/>
                </a:solidFill>
              </a:rPr>
              <a:pPr>
                <a:defRPr/>
              </a:pPr>
              <a:t>‹Nº›</a:t>
            </a:fld>
            <a:endParaRPr lang="es-E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4263155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736" tIns="49368" rIns="98736" bIns="49368" anchor="ctr"/>
            <a:lstStyle/>
            <a:p>
              <a:pPr algn="ctr" defTabSz="987425" eaLnBrk="1" hangingPunct="1"/>
              <a:endParaRPr lang="es-ES_tradnl" sz="2600" b="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grpSp>
      </p:grpSp>
      <p:sp>
        <p:nvSpPr>
          <p:cNvPr id="51219" name="Rectangle 19"/>
          <p:cNvSpPr>
            <a:spLocks noGrp="1" noChangeArrowheads="1"/>
          </p:cNvSpPr>
          <p:nvPr>
            <p:ph type="ctrTitle"/>
          </p:nvPr>
        </p:nvSpPr>
        <p:spPr>
          <a:xfrm>
            <a:off x="2973266" y="1828800"/>
            <a:ext cx="6018334" cy="2209800"/>
          </a:xfrm>
        </p:spPr>
        <p:txBody>
          <a:bodyPr/>
          <a:lstStyle>
            <a:lvl1pPr>
              <a:defRPr sz="3200">
                <a:solidFill>
                  <a:srgbClr val="FFFFFF"/>
                </a:solidFill>
              </a:defRPr>
            </a:lvl1pPr>
          </a:lstStyle>
          <a:p>
            <a:pPr lvl="0"/>
            <a:r>
              <a:rPr lang="es-ES" noProof="0" smtClean="0"/>
              <a:t>Haga clic para cambiar el estilo de título	</a:t>
            </a:r>
          </a:p>
        </p:txBody>
      </p:sp>
      <p:sp>
        <p:nvSpPr>
          <p:cNvPr id="51220" name="Rectangle 20"/>
          <p:cNvSpPr>
            <a:spLocks noGrp="1" noChangeArrowheads="1"/>
          </p:cNvSpPr>
          <p:nvPr>
            <p:ph type="subTitle" idx="1"/>
          </p:nvPr>
        </p:nvSpPr>
        <p:spPr>
          <a:xfrm>
            <a:off x="2973266" y="4267200"/>
            <a:ext cx="6018334" cy="1752600"/>
          </a:xfrm>
        </p:spPr>
        <p:txBody>
          <a:bodyPr/>
          <a:lstStyle>
            <a:lvl1pPr marL="0" indent="0">
              <a:buFont typeface="Wingdings" pitchFamily="2" charset="2"/>
              <a:buNone/>
              <a:defRPr sz="3700"/>
            </a:lvl1pPr>
          </a:lstStyle>
          <a:p>
            <a:pPr lvl="0"/>
            <a:r>
              <a:rPr lang="es-ES" noProof="0" smtClean="0"/>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s-ES" dirty="0">
              <a:solidFill>
                <a:srgbClr val="000000"/>
              </a:solidFill>
            </a:endParaRPr>
          </a:p>
        </p:txBody>
      </p:sp>
      <p:sp>
        <p:nvSpPr>
          <p:cNvPr id="19" name="Rectangle 17"/>
          <p:cNvSpPr>
            <a:spLocks noGrp="1" noChangeArrowheads="1"/>
          </p:cNvSpPr>
          <p:nvPr>
            <p:ph type="ftr" sz="quarter" idx="11"/>
          </p:nvPr>
        </p:nvSpPr>
        <p:spPr>
          <a:xfrm>
            <a:off x="3124200" y="6248400"/>
            <a:ext cx="2895600" cy="457200"/>
          </a:xfrm>
        </p:spPr>
        <p:txBody>
          <a:bodyPr/>
          <a:lstStyle>
            <a:lvl1pPr algn="ctr">
              <a:defRPr smtClean="0"/>
            </a:lvl1pPr>
          </a:lstStyle>
          <a:p>
            <a:pPr>
              <a:defRPr/>
            </a:pPr>
            <a:r>
              <a:rPr lang="es-ES" dirty="0">
                <a:solidFill>
                  <a:srgbClr val="000000"/>
                </a:solidFill>
              </a:rPr>
              <a:t>Probabilidades</a:t>
            </a:r>
          </a:p>
        </p:txBody>
      </p:sp>
      <p:sp>
        <p:nvSpPr>
          <p:cNvPr id="20" name="Rectangle 18"/>
          <p:cNvSpPr>
            <a:spLocks noGrp="1" noChangeArrowheads="1"/>
          </p:cNvSpPr>
          <p:nvPr>
            <p:ph type="sldNum" sz="quarter" idx="12"/>
          </p:nvPr>
        </p:nvSpPr>
        <p:spPr>
          <a:xfrm>
            <a:off x="6553200" y="6248400"/>
            <a:ext cx="2135066" cy="457200"/>
          </a:xfrm>
        </p:spPr>
        <p:txBody>
          <a:bodyPr/>
          <a:lstStyle>
            <a:lvl1pPr>
              <a:defRPr smtClean="0"/>
            </a:lvl1pPr>
          </a:lstStyle>
          <a:p>
            <a:pPr>
              <a:defRPr/>
            </a:pPr>
            <a:fld id="{7F1A1E4D-09B0-4333-BCEF-BD60CA74A7A9}"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2728790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5" name="Rectangle 3"/>
          <p:cNvSpPr>
            <a:spLocks noGrp="1" noChangeArrowheads="1"/>
          </p:cNvSpPr>
          <p:nvPr>
            <p:ph type="sldNum" sz="quarter" idx="11"/>
          </p:nvPr>
        </p:nvSpPr>
        <p:spPr>
          <a:ln/>
        </p:spPr>
        <p:txBody>
          <a:bodyPr/>
          <a:lstStyle>
            <a:lvl1pPr>
              <a:defRPr/>
            </a:lvl1pPr>
          </a:lstStyle>
          <a:p>
            <a:pPr>
              <a:defRPr/>
            </a:pPr>
            <a:fld id="{36F3EB15-3FC6-473A-862D-0B40C676A0D2}" type="slidenum">
              <a:rPr lang="es-ES">
                <a:solidFill>
                  <a:srgbClr val="000000"/>
                </a:solidFill>
              </a:rPr>
              <a:pPr>
                <a:defRPr/>
              </a:pPr>
              <a:t>‹Nº›</a:t>
            </a:fld>
            <a:endParaRPr lang="es-E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2158569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5" y="4406901"/>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5" name="Rectangle 3"/>
          <p:cNvSpPr>
            <a:spLocks noGrp="1" noChangeArrowheads="1"/>
          </p:cNvSpPr>
          <p:nvPr>
            <p:ph type="sldNum" sz="quarter" idx="11"/>
          </p:nvPr>
        </p:nvSpPr>
        <p:spPr>
          <a:ln/>
        </p:spPr>
        <p:txBody>
          <a:bodyPr/>
          <a:lstStyle>
            <a:lvl1pPr>
              <a:defRPr/>
            </a:lvl1pPr>
          </a:lstStyle>
          <a:p>
            <a:pPr>
              <a:defRPr/>
            </a:pPr>
            <a:fld id="{4DD36A35-8CFD-44F1-9EA7-011355B7A997}" type="slidenum">
              <a:rPr lang="es-ES">
                <a:solidFill>
                  <a:srgbClr val="000000"/>
                </a:solidFill>
              </a:rPr>
              <a:pPr>
                <a:defRPr/>
              </a:pPr>
              <a:t>‹Nº›</a:t>
            </a:fld>
            <a:endParaRPr lang="es-E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1536451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1339" y="981076"/>
            <a:ext cx="4084027"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76043" y="981076"/>
            <a:ext cx="4084026"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6" name="Rectangle 3"/>
          <p:cNvSpPr>
            <a:spLocks noGrp="1" noChangeArrowheads="1"/>
          </p:cNvSpPr>
          <p:nvPr>
            <p:ph type="sldNum" sz="quarter" idx="11"/>
          </p:nvPr>
        </p:nvSpPr>
        <p:spPr>
          <a:ln/>
        </p:spPr>
        <p:txBody>
          <a:bodyPr/>
          <a:lstStyle>
            <a:lvl1pPr>
              <a:defRPr/>
            </a:lvl1pPr>
          </a:lstStyle>
          <a:p>
            <a:pPr>
              <a:defRPr/>
            </a:pPr>
            <a:fld id="{97FF4E91-9A39-4135-A24E-88B2FA26A528}" type="slidenum">
              <a:rPr lang="es-ES">
                <a:solidFill>
                  <a:srgbClr val="000000"/>
                </a:solidFill>
              </a:rPr>
              <a:pPr>
                <a:defRPr/>
              </a:pPr>
              <a:t>‹Nº›</a:t>
            </a:fld>
            <a:endParaRPr lang="es-E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2882102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8" name="Rectangle 3"/>
          <p:cNvSpPr>
            <a:spLocks noGrp="1" noChangeArrowheads="1"/>
          </p:cNvSpPr>
          <p:nvPr>
            <p:ph type="sldNum" sz="quarter" idx="11"/>
          </p:nvPr>
        </p:nvSpPr>
        <p:spPr>
          <a:ln/>
        </p:spPr>
        <p:txBody>
          <a:bodyPr/>
          <a:lstStyle>
            <a:lvl1pPr>
              <a:defRPr/>
            </a:lvl1pPr>
          </a:lstStyle>
          <a:p>
            <a:pPr>
              <a:defRPr/>
            </a:pPr>
            <a:fld id="{3655A12B-0FCC-4A38-B30E-AE6BCAE35AEB}" type="slidenum">
              <a:rPr lang="es-ES">
                <a:solidFill>
                  <a:srgbClr val="000000"/>
                </a:solidFill>
              </a:rPr>
              <a:pPr>
                <a:defRPr/>
              </a:pPr>
              <a:t>‹Nº›</a:t>
            </a:fld>
            <a:endParaRPr lang="es-ES" dirty="0">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4127928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r>
              <a:rPr lang="es-ES"/>
              <a:t>René Ruiz Vaquero</a:t>
            </a:r>
          </a:p>
        </p:txBody>
      </p:sp>
      <p:sp>
        <p:nvSpPr>
          <p:cNvPr id="5" name="Rectangle 3"/>
          <p:cNvSpPr>
            <a:spLocks noGrp="1" noChangeArrowheads="1"/>
          </p:cNvSpPr>
          <p:nvPr>
            <p:ph type="sldNum" sz="quarter" idx="11"/>
          </p:nvPr>
        </p:nvSpPr>
        <p:spPr>
          <a:ln/>
        </p:spPr>
        <p:txBody>
          <a:bodyPr/>
          <a:lstStyle>
            <a:lvl1pPr>
              <a:defRPr/>
            </a:lvl1pPr>
          </a:lstStyle>
          <a:p>
            <a:pPr>
              <a:defRPr/>
            </a:pPr>
            <a:fld id="{B3F7D663-EB42-4C47-B911-964014BB7310}" type="slidenum">
              <a:rPr lang="es-ES" altLang="es-ES"/>
              <a:pPr>
                <a:defRPr/>
              </a:pPr>
              <a:t>‹Nº›</a:t>
            </a:fld>
            <a:endParaRPr lang="es-ES" altLang="es-ES"/>
          </a:p>
        </p:txBody>
      </p:sp>
      <p:sp>
        <p:nvSpPr>
          <p:cNvPr id="6" name="Rectangle 16"/>
          <p:cNvSpPr>
            <a:spLocks noGrp="1" noChangeArrowheads="1"/>
          </p:cNvSpPr>
          <p:nvPr>
            <p:ph type="dt" sz="half" idx="12"/>
          </p:nvPr>
        </p:nvSpPr>
        <p:spPr>
          <a:ln/>
        </p:spPr>
        <p:txBody>
          <a:bodyPr/>
          <a:lstStyle>
            <a:lvl1pPr>
              <a:defRPr/>
            </a:lvl1pPr>
          </a:lstStyle>
          <a:p>
            <a:pPr>
              <a:defRPr/>
            </a:pPr>
            <a:fld id="{3033599A-3B42-429D-A3E1-0766FD67BF12}" type="datetime1">
              <a:rPr lang="es-ES" smtClean="0"/>
              <a:t>02/02/2024</a:t>
            </a:fld>
            <a:endParaRPr lang="es-ES"/>
          </a:p>
        </p:txBody>
      </p:sp>
    </p:spTree>
    <p:extLst>
      <p:ext uri="{BB962C8B-B14F-4D97-AF65-F5344CB8AC3E}">
        <p14:creationId xmlns:p14="http://schemas.microsoft.com/office/powerpoint/2010/main" val="3794408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4" name="Rectangle 3"/>
          <p:cNvSpPr>
            <a:spLocks noGrp="1" noChangeArrowheads="1"/>
          </p:cNvSpPr>
          <p:nvPr>
            <p:ph type="sldNum" sz="quarter" idx="11"/>
          </p:nvPr>
        </p:nvSpPr>
        <p:spPr>
          <a:ln/>
        </p:spPr>
        <p:txBody>
          <a:bodyPr/>
          <a:lstStyle>
            <a:lvl1pPr>
              <a:defRPr/>
            </a:lvl1pPr>
          </a:lstStyle>
          <a:p>
            <a:pPr>
              <a:defRPr/>
            </a:pPr>
            <a:fld id="{026CD716-83DE-4BED-92CB-1A77434D8404}" type="slidenum">
              <a:rPr lang="es-ES">
                <a:solidFill>
                  <a:srgbClr val="000000"/>
                </a:solidFill>
              </a:rPr>
              <a:pPr>
                <a:defRPr/>
              </a:pPr>
              <a:t>‹Nº›</a:t>
            </a:fld>
            <a:endParaRPr lang="es-ES" dirty="0">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24309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3" name="Rectangle 3"/>
          <p:cNvSpPr>
            <a:spLocks noGrp="1" noChangeArrowheads="1"/>
          </p:cNvSpPr>
          <p:nvPr>
            <p:ph type="sldNum" sz="quarter" idx="11"/>
          </p:nvPr>
        </p:nvSpPr>
        <p:spPr>
          <a:ln/>
        </p:spPr>
        <p:txBody>
          <a:bodyPr/>
          <a:lstStyle>
            <a:lvl1pPr>
              <a:defRPr/>
            </a:lvl1pPr>
          </a:lstStyle>
          <a:p>
            <a:pPr>
              <a:defRPr/>
            </a:pPr>
            <a:fld id="{0360741C-69FA-4F90-A6DA-667428987E2D}" type="slidenum">
              <a:rPr lang="es-ES">
                <a:solidFill>
                  <a:srgbClr val="000000"/>
                </a:solidFill>
              </a:rPr>
              <a:pPr>
                <a:defRPr/>
              </a:pPr>
              <a:t>‹Nº›</a:t>
            </a:fld>
            <a:endParaRPr lang="es-ES" dirty="0">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2372970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435"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6" name="Rectangle 3"/>
          <p:cNvSpPr>
            <a:spLocks noGrp="1" noChangeArrowheads="1"/>
          </p:cNvSpPr>
          <p:nvPr>
            <p:ph type="sldNum" sz="quarter" idx="11"/>
          </p:nvPr>
        </p:nvSpPr>
        <p:spPr>
          <a:ln/>
        </p:spPr>
        <p:txBody>
          <a:bodyPr/>
          <a:lstStyle>
            <a:lvl1pPr>
              <a:defRPr/>
            </a:lvl1pPr>
          </a:lstStyle>
          <a:p>
            <a:pPr>
              <a:defRPr/>
            </a:pPr>
            <a:fld id="{8C4786E8-A312-46EB-86F0-7378ACBC3977}" type="slidenum">
              <a:rPr lang="es-ES">
                <a:solidFill>
                  <a:srgbClr val="000000"/>
                </a:solidFill>
              </a:rPr>
              <a:pPr>
                <a:defRPr/>
              </a:pPr>
              <a:t>‹Nº›</a:t>
            </a:fld>
            <a:endParaRPr lang="es-E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841339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66"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6" name="Rectangle 3"/>
          <p:cNvSpPr>
            <a:spLocks noGrp="1" noChangeArrowheads="1"/>
          </p:cNvSpPr>
          <p:nvPr>
            <p:ph type="sldNum" sz="quarter" idx="11"/>
          </p:nvPr>
        </p:nvSpPr>
        <p:spPr>
          <a:ln/>
        </p:spPr>
        <p:txBody>
          <a:bodyPr/>
          <a:lstStyle>
            <a:lvl1pPr>
              <a:defRPr/>
            </a:lvl1pPr>
          </a:lstStyle>
          <a:p>
            <a:pPr>
              <a:defRPr/>
            </a:pPr>
            <a:fld id="{BAC4C90A-DB3F-4993-899E-BA8CE5004A4E}" type="slidenum">
              <a:rPr lang="es-ES">
                <a:solidFill>
                  <a:srgbClr val="000000"/>
                </a:solidFill>
              </a:rPr>
              <a:pPr>
                <a:defRPr/>
              </a:pPr>
              <a:t>‹Nº›</a:t>
            </a:fld>
            <a:endParaRPr lang="es-E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3666692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5" name="Rectangle 3"/>
          <p:cNvSpPr>
            <a:spLocks noGrp="1" noChangeArrowheads="1"/>
          </p:cNvSpPr>
          <p:nvPr>
            <p:ph type="sldNum" sz="quarter" idx="11"/>
          </p:nvPr>
        </p:nvSpPr>
        <p:spPr>
          <a:ln/>
        </p:spPr>
        <p:txBody>
          <a:bodyPr/>
          <a:lstStyle>
            <a:lvl1pPr>
              <a:defRPr/>
            </a:lvl1pPr>
          </a:lstStyle>
          <a:p>
            <a:pPr>
              <a:defRPr/>
            </a:pPr>
            <a:fld id="{53B5A4C1-F26E-438A-8847-2A8F739D7A0E}" type="slidenum">
              <a:rPr lang="es-ES">
                <a:solidFill>
                  <a:srgbClr val="000000"/>
                </a:solidFill>
              </a:rPr>
              <a:pPr>
                <a:defRPr/>
              </a:pPr>
              <a:t>‹Nº›</a:t>
            </a:fld>
            <a:endParaRPr lang="es-E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16325735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83620" y="457200"/>
            <a:ext cx="2076450" cy="57086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1339" y="457200"/>
            <a:ext cx="6091604" cy="57086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5" name="Rectangle 3"/>
          <p:cNvSpPr>
            <a:spLocks noGrp="1" noChangeArrowheads="1"/>
          </p:cNvSpPr>
          <p:nvPr>
            <p:ph type="sldNum" sz="quarter" idx="11"/>
          </p:nvPr>
        </p:nvSpPr>
        <p:spPr>
          <a:ln/>
        </p:spPr>
        <p:txBody>
          <a:bodyPr/>
          <a:lstStyle>
            <a:lvl1pPr>
              <a:defRPr/>
            </a:lvl1pPr>
          </a:lstStyle>
          <a:p>
            <a:pPr>
              <a:defRPr/>
            </a:pPr>
            <a:fld id="{B8B0E3E9-C170-45FC-855C-EDCC13205801}" type="slidenum">
              <a:rPr lang="es-ES">
                <a:solidFill>
                  <a:srgbClr val="000000"/>
                </a:solidFill>
              </a:rPr>
              <a:pPr>
                <a:defRPr/>
              </a:pPr>
              <a:t>‹Nº›</a:t>
            </a:fld>
            <a:endParaRPr lang="es-E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1248714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736" tIns="49368" rIns="98736" bIns="49368" anchor="ctr"/>
            <a:lstStyle/>
            <a:p>
              <a:pPr algn="ctr" defTabSz="987425" eaLnBrk="1" hangingPunct="1"/>
              <a:endParaRPr lang="es-ES_tradnl" sz="2600" b="0" dirty="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grpSp>
      </p:grpSp>
      <p:sp>
        <p:nvSpPr>
          <p:cNvPr id="51219" name="Rectangle 19"/>
          <p:cNvSpPr>
            <a:spLocks noGrp="1" noChangeArrowheads="1"/>
          </p:cNvSpPr>
          <p:nvPr>
            <p:ph type="ctrTitle"/>
          </p:nvPr>
        </p:nvSpPr>
        <p:spPr>
          <a:xfrm>
            <a:off x="2973266" y="1828800"/>
            <a:ext cx="6018334" cy="2209800"/>
          </a:xfrm>
        </p:spPr>
        <p:txBody>
          <a:bodyPr/>
          <a:lstStyle>
            <a:lvl1pPr>
              <a:defRPr sz="3200">
                <a:solidFill>
                  <a:srgbClr val="FFFFFF"/>
                </a:solidFill>
              </a:defRPr>
            </a:lvl1pPr>
          </a:lstStyle>
          <a:p>
            <a:pPr lvl="0"/>
            <a:r>
              <a:rPr lang="es-ES" noProof="0" smtClean="0"/>
              <a:t>Haga clic para cambiar el estilo de título	</a:t>
            </a:r>
          </a:p>
        </p:txBody>
      </p:sp>
      <p:sp>
        <p:nvSpPr>
          <p:cNvPr id="51220" name="Rectangle 20"/>
          <p:cNvSpPr>
            <a:spLocks noGrp="1" noChangeArrowheads="1"/>
          </p:cNvSpPr>
          <p:nvPr>
            <p:ph type="subTitle" idx="1"/>
          </p:nvPr>
        </p:nvSpPr>
        <p:spPr>
          <a:xfrm>
            <a:off x="2973266" y="4267200"/>
            <a:ext cx="6018334" cy="1752600"/>
          </a:xfrm>
        </p:spPr>
        <p:txBody>
          <a:bodyPr/>
          <a:lstStyle>
            <a:lvl1pPr marL="0" indent="0">
              <a:buFont typeface="Wingdings" pitchFamily="2" charset="2"/>
              <a:buNone/>
              <a:defRPr sz="3700"/>
            </a:lvl1pPr>
          </a:lstStyle>
          <a:p>
            <a:pPr lvl="0"/>
            <a:r>
              <a:rPr lang="es-ES" noProof="0" smtClean="0"/>
              <a:t>Haga clic para modificar el estilo de subtítulo del patrón</a:t>
            </a:r>
          </a:p>
        </p:txBody>
      </p:sp>
      <p:sp>
        <p:nvSpPr>
          <p:cNvPr id="18" name="Rectangle 16"/>
          <p:cNvSpPr>
            <a:spLocks noGrp="1" noChangeArrowheads="1"/>
          </p:cNvSpPr>
          <p:nvPr>
            <p:ph type="dt" sz="half" idx="10"/>
          </p:nvPr>
        </p:nvSpPr>
        <p:spPr>
          <a:xfrm>
            <a:off x="457200" y="6248400"/>
            <a:ext cx="2133600" cy="457200"/>
          </a:xfrm>
        </p:spPr>
        <p:txBody>
          <a:bodyPr/>
          <a:lstStyle>
            <a:lvl1pPr>
              <a:defRPr smtClean="0"/>
            </a:lvl1pPr>
          </a:lstStyle>
          <a:p>
            <a:pPr>
              <a:defRPr/>
            </a:pPr>
            <a:endParaRPr lang="es-ES" dirty="0">
              <a:solidFill>
                <a:srgbClr val="000000"/>
              </a:solidFill>
            </a:endParaRPr>
          </a:p>
        </p:txBody>
      </p:sp>
      <p:sp>
        <p:nvSpPr>
          <p:cNvPr id="19" name="Rectangle 17"/>
          <p:cNvSpPr>
            <a:spLocks noGrp="1" noChangeArrowheads="1"/>
          </p:cNvSpPr>
          <p:nvPr>
            <p:ph type="ftr" sz="quarter" idx="11"/>
          </p:nvPr>
        </p:nvSpPr>
        <p:spPr>
          <a:xfrm>
            <a:off x="3124200" y="6248400"/>
            <a:ext cx="2895600" cy="457200"/>
          </a:xfrm>
        </p:spPr>
        <p:txBody>
          <a:bodyPr/>
          <a:lstStyle>
            <a:lvl1pPr algn="ctr">
              <a:defRPr smtClean="0"/>
            </a:lvl1pPr>
          </a:lstStyle>
          <a:p>
            <a:pPr>
              <a:defRPr/>
            </a:pPr>
            <a:r>
              <a:rPr lang="es-ES" dirty="0">
                <a:solidFill>
                  <a:srgbClr val="000000"/>
                </a:solidFill>
              </a:rPr>
              <a:t>Probabilidades</a:t>
            </a:r>
          </a:p>
        </p:txBody>
      </p:sp>
      <p:sp>
        <p:nvSpPr>
          <p:cNvPr id="20" name="Rectangle 18"/>
          <p:cNvSpPr>
            <a:spLocks noGrp="1" noChangeArrowheads="1"/>
          </p:cNvSpPr>
          <p:nvPr>
            <p:ph type="sldNum" sz="quarter" idx="12"/>
          </p:nvPr>
        </p:nvSpPr>
        <p:spPr>
          <a:xfrm>
            <a:off x="6553200" y="6248400"/>
            <a:ext cx="2135066" cy="457200"/>
          </a:xfrm>
        </p:spPr>
        <p:txBody>
          <a:bodyPr/>
          <a:lstStyle>
            <a:lvl1pPr>
              <a:defRPr smtClean="0"/>
            </a:lvl1pPr>
          </a:lstStyle>
          <a:p>
            <a:pPr>
              <a:defRPr/>
            </a:pPr>
            <a:fld id="{7F1A1E4D-09B0-4333-BCEF-BD60CA74A7A9}" type="slidenum">
              <a:rPr lang="es-ES">
                <a:solidFill>
                  <a:srgbClr val="000000"/>
                </a:solidFill>
              </a:rPr>
              <a:pPr>
                <a:defRPr/>
              </a:pPr>
              <a:t>‹Nº›</a:t>
            </a:fld>
            <a:endParaRPr lang="es-ES" dirty="0">
              <a:solidFill>
                <a:srgbClr val="000000"/>
              </a:solidFill>
            </a:endParaRPr>
          </a:p>
        </p:txBody>
      </p:sp>
    </p:spTree>
    <p:extLst>
      <p:ext uri="{BB962C8B-B14F-4D97-AF65-F5344CB8AC3E}">
        <p14:creationId xmlns:p14="http://schemas.microsoft.com/office/powerpoint/2010/main" val="3780225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5" name="Rectangle 3"/>
          <p:cNvSpPr>
            <a:spLocks noGrp="1" noChangeArrowheads="1"/>
          </p:cNvSpPr>
          <p:nvPr>
            <p:ph type="sldNum" sz="quarter" idx="11"/>
          </p:nvPr>
        </p:nvSpPr>
        <p:spPr>
          <a:ln/>
        </p:spPr>
        <p:txBody>
          <a:bodyPr/>
          <a:lstStyle>
            <a:lvl1pPr>
              <a:defRPr/>
            </a:lvl1pPr>
          </a:lstStyle>
          <a:p>
            <a:pPr>
              <a:defRPr/>
            </a:pPr>
            <a:fld id="{36F3EB15-3FC6-473A-862D-0B40C676A0D2}" type="slidenum">
              <a:rPr lang="es-ES">
                <a:solidFill>
                  <a:srgbClr val="000000"/>
                </a:solidFill>
              </a:rPr>
              <a:pPr>
                <a:defRPr/>
              </a:pPr>
              <a:t>‹Nº›</a:t>
            </a:fld>
            <a:endParaRPr lang="es-E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800030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435" y="4406901"/>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5" name="Rectangle 3"/>
          <p:cNvSpPr>
            <a:spLocks noGrp="1" noChangeArrowheads="1"/>
          </p:cNvSpPr>
          <p:nvPr>
            <p:ph type="sldNum" sz="quarter" idx="11"/>
          </p:nvPr>
        </p:nvSpPr>
        <p:spPr>
          <a:ln/>
        </p:spPr>
        <p:txBody>
          <a:bodyPr/>
          <a:lstStyle>
            <a:lvl1pPr>
              <a:defRPr/>
            </a:lvl1pPr>
          </a:lstStyle>
          <a:p>
            <a:pPr>
              <a:defRPr/>
            </a:pPr>
            <a:fld id="{4DD36A35-8CFD-44F1-9EA7-011355B7A997}" type="slidenum">
              <a:rPr lang="es-ES">
                <a:solidFill>
                  <a:srgbClr val="000000"/>
                </a:solidFill>
              </a:rPr>
              <a:pPr>
                <a:defRPr/>
              </a:pPr>
              <a:t>‹Nº›</a:t>
            </a:fld>
            <a:endParaRPr lang="es-E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4284565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1339" y="981076"/>
            <a:ext cx="4084027"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76043" y="981076"/>
            <a:ext cx="4084026"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6" name="Rectangle 3"/>
          <p:cNvSpPr>
            <a:spLocks noGrp="1" noChangeArrowheads="1"/>
          </p:cNvSpPr>
          <p:nvPr>
            <p:ph type="sldNum" sz="quarter" idx="11"/>
          </p:nvPr>
        </p:nvSpPr>
        <p:spPr>
          <a:ln/>
        </p:spPr>
        <p:txBody>
          <a:bodyPr/>
          <a:lstStyle>
            <a:lvl1pPr>
              <a:defRPr/>
            </a:lvl1pPr>
          </a:lstStyle>
          <a:p>
            <a:pPr>
              <a:defRPr/>
            </a:pPr>
            <a:fld id="{97FF4E91-9A39-4135-A24E-88B2FA26A528}" type="slidenum">
              <a:rPr lang="es-ES">
                <a:solidFill>
                  <a:srgbClr val="000000"/>
                </a:solidFill>
              </a:rPr>
              <a:pPr>
                <a:defRPr/>
              </a:pPr>
              <a:t>‹Nº›</a:t>
            </a:fld>
            <a:endParaRPr lang="es-E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298573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0850" y="981078"/>
            <a:ext cx="4078288"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81538" y="981078"/>
            <a:ext cx="4078287"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2"/>
          <p:cNvSpPr>
            <a:spLocks noGrp="1" noChangeArrowheads="1"/>
          </p:cNvSpPr>
          <p:nvPr>
            <p:ph type="ftr" sz="quarter" idx="10"/>
          </p:nvPr>
        </p:nvSpPr>
        <p:spPr>
          <a:ln/>
        </p:spPr>
        <p:txBody>
          <a:bodyPr/>
          <a:lstStyle>
            <a:lvl1pPr>
              <a:defRPr/>
            </a:lvl1pPr>
          </a:lstStyle>
          <a:p>
            <a:pPr>
              <a:defRPr/>
            </a:pPr>
            <a:r>
              <a:rPr lang="es-ES"/>
              <a:t>René Ruiz Vaquero</a:t>
            </a:r>
          </a:p>
        </p:txBody>
      </p:sp>
      <p:sp>
        <p:nvSpPr>
          <p:cNvPr id="6" name="Rectangle 3"/>
          <p:cNvSpPr>
            <a:spLocks noGrp="1" noChangeArrowheads="1"/>
          </p:cNvSpPr>
          <p:nvPr>
            <p:ph type="sldNum" sz="quarter" idx="11"/>
          </p:nvPr>
        </p:nvSpPr>
        <p:spPr>
          <a:ln/>
        </p:spPr>
        <p:txBody>
          <a:bodyPr/>
          <a:lstStyle>
            <a:lvl1pPr>
              <a:defRPr/>
            </a:lvl1pPr>
          </a:lstStyle>
          <a:p>
            <a:pPr>
              <a:defRPr/>
            </a:pPr>
            <a:fld id="{D018A8DD-E9D4-4845-88E1-F7B010304A34}" type="slidenum">
              <a:rPr lang="es-ES" altLang="es-ES"/>
              <a:pPr>
                <a:defRPr/>
              </a:pPr>
              <a:t>‹Nº›</a:t>
            </a:fld>
            <a:endParaRPr lang="es-ES" altLang="es-ES"/>
          </a:p>
        </p:txBody>
      </p:sp>
      <p:sp>
        <p:nvSpPr>
          <p:cNvPr id="7" name="Rectangle 16"/>
          <p:cNvSpPr>
            <a:spLocks noGrp="1" noChangeArrowheads="1"/>
          </p:cNvSpPr>
          <p:nvPr>
            <p:ph type="dt" sz="half" idx="12"/>
          </p:nvPr>
        </p:nvSpPr>
        <p:spPr>
          <a:ln/>
        </p:spPr>
        <p:txBody>
          <a:bodyPr/>
          <a:lstStyle>
            <a:lvl1pPr>
              <a:defRPr/>
            </a:lvl1pPr>
          </a:lstStyle>
          <a:p>
            <a:pPr>
              <a:defRPr/>
            </a:pPr>
            <a:fld id="{05A5D682-6C18-423E-A83B-2C654BD3AD4E}" type="datetime1">
              <a:rPr lang="es-ES" smtClean="0"/>
              <a:t>02/02/2024</a:t>
            </a:fld>
            <a:endParaRPr lang="es-ES"/>
          </a:p>
        </p:txBody>
      </p:sp>
    </p:spTree>
    <p:extLst>
      <p:ext uri="{BB962C8B-B14F-4D97-AF65-F5344CB8AC3E}">
        <p14:creationId xmlns:p14="http://schemas.microsoft.com/office/powerpoint/2010/main" val="22894004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8" name="Rectangle 3"/>
          <p:cNvSpPr>
            <a:spLocks noGrp="1" noChangeArrowheads="1"/>
          </p:cNvSpPr>
          <p:nvPr>
            <p:ph type="sldNum" sz="quarter" idx="11"/>
          </p:nvPr>
        </p:nvSpPr>
        <p:spPr>
          <a:ln/>
        </p:spPr>
        <p:txBody>
          <a:bodyPr/>
          <a:lstStyle>
            <a:lvl1pPr>
              <a:defRPr/>
            </a:lvl1pPr>
          </a:lstStyle>
          <a:p>
            <a:pPr>
              <a:defRPr/>
            </a:pPr>
            <a:fld id="{3655A12B-0FCC-4A38-B30E-AE6BCAE35AEB}" type="slidenum">
              <a:rPr lang="es-ES">
                <a:solidFill>
                  <a:srgbClr val="000000"/>
                </a:solidFill>
              </a:rPr>
              <a:pPr>
                <a:defRPr/>
              </a:pPr>
              <a:t>‹Nº›</a:t>
            </a:fld>
            <a:endParaRPr lang="es-ES" dirty="0">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3742383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4" name="Rectangle 3"/>
          <p:cNvSpPr>
            <a:spLocks noGrp="1" noChangeArrowheads="1"/>
          </p:cNvSpPr>
          <p:nvPr>
            <p:ph type="sldNum" sz="quarter" idx="11"/>
          </p:nvPr>
        </p:nvSpPr>
        <p:spPr>
          <a:ln/>
        </p:spPr>
        <p:txBody>
          <a:bodyPr/>
          <a:lstStyle>
            <a:lvl1pPr>
              <a:defRPr/>
            </a:lvl1pPr>
          </a:lstStyle>
          <a:p>
            <a:pPr>
              <a:defRPr/>
            </a:pPr>
            <a:fld id="{026CD716-83DE-4BED-92CB-1A77434D8404}" type="slidenum">
              <a:rPr lang="es-ES">
                <a:solidFill>
                  <a:srgbClr val="000000"/>
                </a:solidFill>
              </a:rPr>
              <a:pPr>
                <a:defRPr/>
              </a:pPr>
              <a:t>‹Nº›</a:t>
            </a:fld>
            <a:endParaRPr lang="es-ES" dirty="0">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235873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3" name="Rectangle 3"/>
          <p:cNvSpPr>
            <a:spLocks noGrp="1" noChangeArrowheads="1"/>
          </p:cNvSpPr>
          <p:nvPr>
            <p:ph type="sldNum" sz="quarter" idx="11"/>
          </p:nvPr>
        </p:nvSpPr>
        <p:spPr>
          <a:ln/>
        </p:spPr>
        <p:txBody>
          <a:bodyPr/>
          <a:lstStyle>
            <a:lvl1pPr>
              <a:defRPr/>
            </a:lvl1pPr>
          </a:lstStyle>
          <a:p>
            <a:pPr>
              <a:defRPr/>
            </a:pPr>
            <a:fld id="{0360741C-69FA-4F90-A6DA-667428987E2D}" type="slidenum">
              <a:rPr lang="es-ES">
                <a:solidFill>
                  <a:srgbClr val="000000"/>
                </a:solidFill>
              </a:rPr>
              <a:pPr>
                <a:defRPr/>
              </a:pPr>
              <a:t>‹Nº›</a:t>
            </a:fld>
            <a:endParaRPr lang="es-ES" dirty="0">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24733979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435"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6" name="Rectangle 3"/>
          <p:cNvSpPr>
            <a:spLocks noGrp="1" noChangeArrowheads="1"/>
          </p:cNvSpPr>
          <p:nvPr>
            <p:ph type="sldNum" sz="quarter" idx="11"/>
          </p:nvPr>
        </p:nvSpPr>
        <p:spPr>
          <a:ln/>
        </p:spPr>
        <p:txBody>
          <a:bodyPr/>
          <a:lstStyle>
            <a:lvl1pPr>
              <a:defRPr/>
            </a:lvl1pPr>
          </a:lstStyle>
          <a:p>
            <a:pPr>
              <a:defRPr/>
            </a:pPr>
            <a:fld id="{8C4786E8-A312-46EB-86F0-7378ACBC3977}" type="slidenum">
              <a:rPr lang="es-ES">
                <a:solidFill>
                  <a:srgbClr val="000000"/>
                </a:solidFill>
              </a:rPr>
              <a:pPr>
                <a:defRPr/>
              </a:pPr>
              <a:t>‹Nº›</a:t>
            </a:fld>
            <a:endParaRPr lang="es-E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451181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166"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6" name="Rectangle 3"/>
          <p:cNvSpPr>
            <a:spLocks noGrp="1" noChangeArrowheads="1"/>
          </p:cNvSpPr>
          <p:nvPr>
            <p:ph type="sldNum" sz="quarter" idx="11"/>
          </p:nvPr>
        </p:nvSpPr>
        <p:spPr>
          <a:ln/>
        </p:spPr>
        <p:txBody>
          <a:bodyPr/>
          <a:lstStyle>
            <a:lvl1pPr>
              <a:defRPr/>
            </a:lvl1pPr>
          </a:lstStyle>
          <a:p>
            <a:pPr>
              <a:defRPr/>
            </a:pPr>
            <a:fld id="{BAC4C90A-DB3F-4993-899E-BA8CE5004A4E}" type="slidenum">
              <a:rPr lang="es-ES">
                <a:solidFill>
                  <a:srgbClr val="000000"/>
                </a:solidFill>
              </a:rPr>
              <a:pPr>
                <a:defRPr/>
              </a:pPr>
              <a:t>‹Nº›</a:t>
            </a:fld>
            <a:endParaRPr lang="es-ES" dirty="0">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16059132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5" name="Rectangle 3"/>
          <p:cNvSpPr>
            <a:spLocks noGrp="1" noChangeArrowheads="1"/>
          </p:cNvSpPr>
          <p:nvPr>
            <p:ph type="sldNum" sz="quarter" idx="11"/>
          </p:nvPr>
        </p:nvSpPr>
        <p:spPr>
          <a:ln/>
        </p:spPr>
        <p:txBody>
          <a:bodyPr/>
          <a:lstStyle>
            <a:lvl1pPr>
              <a:defRPr/>
            </a:lvl1pPr>
          </a:lstStyle>
          <a:p>
            <a:pPr>
              <a:defRPr/>
            </a:pPr>
            <a:fld id="{53B5A4C1-F26E-438A-8847-2A8F739D7A0E}" type="slidenum">
              <a:rPr lang="es-ES">
                <a:solidFill>
                  <a:srgbClr val="000000"/>
                </a:solidFill>
              </a:rPr>
              <a:pPr>
                <a:defRPr/>
              </a:pPr>
              <a:t>‹Nº›</a:t>
            </a:fld>
            <a:endParaRPr lang="es-E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3185636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83620" y="457200"/>
            <a:ext cx="2076450" cy="57086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1339" y="457200"/>
            <a:ext cx="6091604" cy="57086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2"/>
          <p:cNvSpPr>
            <a:spLocks noGrp="1" noChangeArrowheads="1"/>
          </p:cNvSpPr>
          <p:nvPr>
            <p:ph type="ftr" sz="quarter" idx="10"/>
          </p:nvPr>
        </p:nvSpPr>
        <p:spPr>
          <a:ln/>
        </p:spPr>
        <p:txBody>
          <a:bodyPr/>
          <a:lstStyle>
            <a:lvl1pPr>
              <a:defRPr/>
            </a:lvl1pPr>
          </a:lstStyle>
          <a:p>
            <a:pPr>
              <a:defRPr/>
            </a:pPr>
            <a:r>
              <a:rPr lang="es-ES" dirty="0">
                <a:solidFill>
                  <a:srgbClr val="000000"/>
                </a:solidFill>
              </a:rPr>
              <a:t>Probabilidades</a:t>
            </a:r>
          </a:p>
        </p:txBody>
      </p:sp>
      <p:sp>
        <p:nvSpPr>
          <p:cNvPr id="5" name="Rectangle 3"/>
          <p:cNvSpPr>
            <a:spLocks noGrp="1" noChangeArrowheads="1"/>
          </p:cNvSpPr>
          <p:nvPr>
            <p:ph type="sldNum" sz="quarter" idx="11"/>
          </p:nvPr>
        </p:nvSpPr>
        <p:spPr>
          <a:ln/>
        </p:spPr>
        <p:txBody>
          <a:bodyPr/>
          <a:lstStyle>
            <a:lvl1pPr>
              <a:defRPr/>
            </a:lvl1pPr>
          </a:lstStyle>
          <a:p>
            <a:pPr>
              <a:defRPr/>
            </a:pPr>
            <a:fld id="{B8B0E3E9-C170-45FC-855C-EDCC13205801}" type="slidenum">
              <a:rPr lang="es-ES">
                <a:solidFill>
                  <a:srgbClr val="000000"/>
                </a:solidFill>
              </a:rPr>
              <a:pPr>
                <a:defRPr/>
              </a:pPr>
              <a:t>‹Nº›</a:t>
            </a:fld>
            <a:endParaRPr lang="es-ES" dirty="0">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s-ES" dirty="0">
              <a:solidFill>
                <a:srgbClr val="000000"/>
              </a:solidFill>
            </a:endParaRPr>
          </a:p>
        </p:txBody>
      </p:sp>
    </p:spTree>
    <p:extLst>
      <p:ext uri="{BB962C8B-B14F-4D97-AF65-F5344CB8AC3E}">
        <p14:creationId xmlns:p14="http://schemas.microsoft.com/office/powerpoint/2010/main" val="4229988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2"/>
          <p:cNvSpPr>
            <a:spLocks noGrp="1" noChangeArrowheads="1"/>
          </p:cNvSpPr>
          <p:nvPr>
            <p:ph type="ftr" sz="quarter" idx="10"/>
          </p:nvPr>
        </p:nvSpPr>
        <p:spPr>
          <a:ln/>
        </p:spPr>
        <p:txBody>
          <a:bodyPr/>
          <a:lstStyle>
            <a:lvl1pPr>
              <a:defRPr/>
            </a:lvl1pPr>
          </a:lstStyle>
          <a:p>
            <a:pPr>
              <a:defRPr/>
            </a:pPr>
            <a:r>
              <a:rPr lang="es-ES"/>
              <a:t>René Ruiz Vaquero</a:t>
            </a:r>
          </a:p>
        </p:txBody>
      </p:sp>
      <p:sp>
        <p:nvSpPr>
          <p:cNvPr id="8" name="Rectangle 3"/>
          <p:cNvSpPr>
            <a:spLocks noGrp="1" noChangeArrowheads="1"/>
          </p:cNvSpPr>
          <p:nvPr>
            <p:ph type="sldNum" sz="quarter" idx="11"/>
          </p:nvPr>
        </p:nvSpPr>
        <p:spPr>
          <a:ln/>
        </p:spPr>
        <p:txBody>
          <a:bodyPr/>
          <a:lstStyle>
            <a:lvl1pPr>
              <a:defRPr/>
            </a:lvl1pPr>
          </a:lstStyle>
          <a:p>
            <a:pPr>
              <a:defRPr/>
            </a:pPr>
            <a:fld id="{1B510F4B-459F-4AE2-85B2-300D8B50332C}" type="slidenum">
              <a:rPr lang="es-ES" altLang="es-ES"/>
              <a:pPr>
                <a:defRPr/>
              </a:pPr>
              <a:t>‹Nº›</a:t>
            </a:fld>
            <a:endParaRPr lang="es-ES" altLang="es-ES"/>
          </a:p>
        </p:txBody>
      </p:sp>
      <p:sp>
        <p:nvSpPr>
          <p:cNvPr id="9" name="Rectangle 16"/>
          <p:cNvSpPr>
            <a:spLocks noGrp="1" noChangeArrowheads="1"/>
          </p:cNvSpPr>
          <p:nvPr>
            <p:ph type="dt" sz="half" idx="12"/>
          </p:nvPr>
        </p:nvSpPr>
        <p:spPr>
          <a:ln/>
        </p:spPr>
        <p:txBody>
          <a:bodyPr/>
          <a:lstStyle>
            <a:lvl1pPr>
              <a:defRPr/>
            </a:lvl1pPr>
          </a:lstStyle>
          <a:p>
            <a:pPr>
              <a:defRPr/>
            </a:pPr>
            <a:fld id="{94AAC0C2-87C2-44D6-A602-5F41E286B2C6}" type="datetime1">
              <a:rPr lang="es-ES" smtClean="0"/>
              <a:t>02/02/2024</a:t>
            </a:fld>
            <a:endParaRPr lang="es-ES"/>
          </a:p>
        </p:txBody>
      </p:sp>
    </p:spTree>
    <p:extLst>
      <p:ext uri="{BB962C8B-B14F-4D97-AF65-F5344CB8AC3E}">
        <p14:creationId xmlns:p14="http://schemas.microsoft.com/office/powerpoint/2010/main" val="239196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2"/>
          <p:cNvSpPr>
            <a:spLocks noGrp="1" noChangeArrowheads="1"/>
          </p:cNvSpPr>
          <p:nvPr>
            <p:ph type="ftr" sz="quarter" idx="10"/>
          </p:nvPr>
        </p:nvSpPr>
        <p:spPr>
          <a:ln/>
        </p:spPr>
        <p:txBody>
          <a:bodyPr/>
          <a:lstStyle>
            <a:lvl1pPr>
              <a:defRPr/>
            </a:lvl1pPr>
          </a:lstStyle>
          <a:p>
            <a:pPr>
              <a:defRPr/>
            </a:pPr>
            <a:r>
              <a:rPr lang="es-ES"/>
              <a:t>René Ruiz Vaquero</a:t>
            </a:r>
          </a:p>
        </p:txBody>
      </p:sp>
      <p:sp>
        <p:nvSpPr>
          <p:cNvPr id="4" name="Rectangle 3"/>
          <p:cNvSpPr>
            <a:spLocks noGrp="1" noChangeArrowheads="1"/>
          </p:cNvSpPr>
          <p:nvPr>
            <p:ph type="sldNum" sz="quarter" idx="11"/>
          </p:nvPr>
        </p:nvSpPr>
        <p:spPr>
          <a:ln/>
        </p:spPr>
        <p:txBody>
          <a:bodyPr/>
          <a:lstStyle>
            <a:lvl1pPr>
              <a:defRPr/>
            </a:lvl1pPr>
          </a:lstStyle>
          <a:p>
            <a:pPr>
              <a:defRPr/>
            </a:pPr>
            <a:fld id="{3B1FA4A7-B512-4F26-9178-E19CBAAA64C0}" type="slidenum">
              <a:rPr lang="es-ES" altLang="es-ES"/>
              <a:pPr>
                <a:defRPr/>
              </a:pPr>
              <a:t>‹Nº›</a:t>
            </a:fld>
            <a:endParaRPr lang="es-ES" altLang="es-ES"/>
          </a:p>
        </p:txBody>
      </p:sp>
      <p:sp>
        <p:nvSpPr>
          <p:cNvPr id="5" name="Rectangle 16"/>
          <p:cNvSpPr>
            <a:spLocks noGrp="1" noChangeArrowheads="1"/>
          </p:cNvSpPr>
          <p:nvPr>
            <p:ph type="dt" sz="half" idx="12"/>
          </p:nvPr>
        </p:nvSpPr>
        <p:spPr>
          <a:ln/>
        </p:spPr>
        <p:txBody>
          <a:bodyPr/>
          <a:lstStyle>
            <a:lvl1pPr>
              <a:defRPr/>
            </a:lvl1pPr>
          </a:lstStyle>
          <a:p>
            <a:pPr>
              <a:defRPr/>
            </a:pPr>
            <a:fld id="{C91692DE-5E24-4BBB-8AAF-4AA4D319FB82}" type="datetime1">
              <a:rPr lang="es-ES" smtClean="0"/>
              <a:t>02/02/2024</a:t>
            </a:fld>
            <a:endParaRPr lang="es-ES"/>
          </a:p>
        </p:txBody>
      </p:sp>
    </p:spTree>
    <p:extLst>
      <p:ext uri="{BB962C8B-B14F-4D97-AF65-F5344CB8AC3E}">
        <p14:creationId xmlns:p14="http://schemas.microsoft.com/office/powerpoint/2010/main" val="2651120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s-ES"/>
              <a:t>René Ruiz Vaquero</a:t>
            </a:r>
          </a:p>
        </p:txBody>
      </p:sp>
      <p:sp>
        <p:nvSpPr>
          <p:cNvPr id="3" name="Rectangle 3"/>
          <p:cNvSpPr>
            <a:spLocks noGrp="1" noChangeArrowheads="1"/>
          </p:cNvSpPr>
          <p:nvPr>
            <p:ph type="sldNum" sz="quarter" idx="11"/>
          </p:nvPr>
        </p:nvSpPr>
        <p:spPr>
          <a:ln/>
        </p:spPr>
        <p:txBody>
          <a:bodyPr/>
          <a:lstStyle>
            <a:lvl1pPr>
              <a:defRPr/>
            </a:lvl1pPr>
          </a:lstStyle>
          <a:p>
            <a:pPr>
              <a:defRPr/>
            </a:pPr>
            <a:fld id="{B730031D-2C70-407B-914A-05E82A868770}" type="slidenum">
              <a:rPr lang="es-ES" altLang="es-ES"/>
              <a:pPr>
                <a:defRPr/>
              </a:pPr>
              <a:t>‹Nº›</a:t>
            </a:fld>
            <a:endParaRPr lang="es-ES" altLang="es-ES"/>
          </a:p>
        </p:txBody>
      </p:sp>
      <p:sp>
        <p:nvSpPr>
          <p:cNvPr id="4" name="Rectangle 16"/>
          <p:cNvSpPr>
            <a:spLocks noGrp="1" noChangeArrowheads="1"/>
          </p:cNvSpPr>
          <p:nvPr>
            <p:ph type="dt" sz="half" idx="12"/>
          </p:nvPr>
        </p:nvSpPr>
        <p:spPr>
          <a:ln/>
        </p:spPr>
        <p:txBody>
          <a:bodyPr/>
          <a:lstStyle>
            <a:lvl1pPr>
              <a:defRPr/>
            </a:lvl1pPr>
          </a:lstStyle>
          <a:p>
            <a:pPr>
              <a:defRPr/>
            </a:pPr>
            <a:fld id="{2B1C4DAE-3024-4842-A69B-F283B9B586A1}" type="datetime1">
              <a:rPr lang="es-ES" smtClean="0"/>
              <a:t>02/02/2024</a:t>
            </a:fld>
            <a:endParaRPr lang="es-ES"/>
          </a:p>
        </p:txBody>
      </p:sp>
    </p:spTree>
    <p:extLst>
      <p:ext uri="{BB962C8B-B14F-4D97-AF65-F5344CB8AC3E}">
        <p14:creationId xmlns:p14="http://schemas.microsoft.com/office/powerpoint/2010/main" val="3073359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r>
              <a:rPr lang="es-ES"/>
              <a:t>René Ruiz Vaquero</a:t>
            </a:r>
          </a:p>
        </p:txBody>
      </p:sp>
      <p:sp>
        <p:nvSpPr>
          <p:cNvPr id="6" name="Rectangle 3"/>
          <p:cNvSpPr>
            <a:spLocks noGrp="1" noChangeArrowheads="1"/>
          </p:cNvSpPr>
          <p:nvPr>
            <p:ph type="sldNum" sz="quarter" idx="11"/>
          </p:nvPr>
        </p:nvSpPr>
        <p:spPr>
          <a:ln/>
        </p:spPr>
        <p:txBody>
          <a:bodyPr/>
          <a:lstStyle>
            <a:lvl1pPr>
              <a:defRPr/>
            </a:lvl1pPr>
          </a:lstStyle>
          <a:p>
            <a:pPr>
              <a:defRPr/>
            </a:pPr>
            <a:fld id="{C96FB82A-B90E-498C-973B-068B409CB1DC}" type="slidenum">
              <a:rPr lang="es-ES" altLang="es-ES"/>
              <a:pPr>
                <a:defRPr/>
              </a:pPr>
              <a:t>‹Nº›</a:t>
            </a:fld>
            <a:endParaRPr lang="es-ES" altLang="es-ES"/>
          </a:p>
        </p:txBody>
      </p:sp>
      <p:sp>
        <p:nvSpPr>
          <p:cNvPr id="7" name="Rectangle 16"/>
          <p:cNvSpPr>
            <a:spLocks noGrp="1" noChangeArrowheads="1"/>
          </p:cNvSpPr>
          <p:nvPr>
            <p:ph type="dt" sz="half" idx="12"/>
          </p:nvPr>
        </p:nvSpPr>
        <p:spPr>
          <a:ln/>
        </p:spPr>
        <p:txBody>
          <a:bodyPr/>
          <a:lstStyle>
            <a:lvl1pPr>
              <a:defRPr/>
            </a:lvl1pPr>
          </a:lstStyle>
          <a:p>
            <a:pPr>
              <a:defRPr/>
            </a:pPr>
            <a:fld id="{15208B3A-5286-4226-B154-F4FC09B14B9E}" type="datetime1">
              <a:rPr lang="es-ES" smtClean="0"/>
              <a:t>02/02/2024</a:t>
            </a:fld>
            <a:endParaRPr lang="es-ES"/>
          </a:p>
        </p:txBody>
      </p:sp>
    </p:spTree>
    <p:extLst>
      <p:ext uri="{BB962C8B-B14F-4D97-AF65-F5344CB8AC3E}">
        <p14:creationId xmlns:p14="http://schemas.microsoft.com/office/powerpoint/2010/main" val="3889376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
          <p:cNvSpPr>
            <a:spLocks noGrp="1" noChangeArrowheads="1"/>
          </p:cNvSpPr>
          <p:nvPr>
            <p:ph type="ftr" sz="quarter" idx="10"/>
          </p:nvPr>
        </p:nvSpPr>
        <p:spPr>
          <a:ln/>
        </p:spPr>
        <p:txBody>
          <a:bodyPr/>
          <a:lstStyle>
            <a:lvl1pPr>
              <a:defRPr/>
            </a:lvl1pPr>
          </a:lstStyle>
          <a:p>
            <a:pPr>
              <a:defRPr/>
            </a:pPr>
            <a:r>
              <a:rPr lang="es-ES"/>
              <a:t>René Ruiz Vaquero</a:t>
            </a:r>
          </a:p>
        </p:txBody>
      </p:sp>
      <p:sp>
        <p:nvSpPr>
          <p:cNvPr id="6" name="Rectangle 3"/>
          <p:cNvSpPr>
            <a:spLocks noGrp="1" noChangeArrowheads="1"/>
          </p:cNvSpPr>
          <p:nvPr>
            <p:ph type="sldNum" sz="quarter" idx="11"/>
          </p:nvPr>
        </p:nvSpPr>
        <p:spPr>
          <a:ln/>
        </p:spPr>
        <p:txBody>
          <a:bodyPr/>
          <a:lstStyle>
            <a:lvl1pPr>
              <a:defRPr/>
            </a:lvl1pPr>
          </a:lstStyle>
          <a:p>
            <a:pPr>
              <a:defRPr/>
            </a:pPr>
            <a:fld id="{F753FA71-32CA-43AC-A5ED-23C8F54B3771}" type="slidenum">
              <a:rPr lang="es-ES" altLang="es-ES"/>
              <a:pPr>
                <a:defRPr/>
              </a:pPr>
              <a:t>‹Nº›</a:t>
            </a:fld>
            <a:endParaRPr lang="es-ES" altLang="es-ES"/>
          </a:p>
        </p:txBody>
      </p:sp>
      <p:sp>
        <p:nvSpPr>
          <p:cNvPr id="7" name="Rectangle 16"/>
          <p:cNvSpPr>
            <a:spLocks noGrp="1" noChangeArrowheads="1"/>
          </p:cNvSpPr>
          <p:nvPr>
            <p:ph type="dt" sz="half" idx="12"/>
          </p:nvPr>
        </p:nvSpPr>
        <p:spPr>
          <a:ln/>
        </p:spPr>
        <p:txBody>
          <a:bodyPr/>
          <a:lstStyle>
            <a:lvl1pPr>
              <a:defRPr/>
            </a:lvl1pPr>
          </a:lstStyle>
          <a:p>
            <a:pPr>
              <a:defRPr/>
            </a:pPr>
            <a:fld id="{D96F0E05-4FFD-4E19-9BD7-8DD4243D00AB}" type="datetime1">
              <a:rPr lang="es-ES" smtClean="0"/>
              <a:t>02/02/2024</a:t>
            </a:fld>
            <a:endParaRPr lang="es-ES"/>
          </a:p>
        </p:txBody>
      </p:sp>
    </p:spTree>
    <p:extLst>
      <p:ext uri="{BB962C8B-B14F-4D97-AF65-F5344CB8AC3E}">
        <p14:creationId xmlns:p14="http://schemas.microsoft.com/office/powerpoint/2010/main" val="215236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ftr" sz="quarter" idx="3"/>
          </p:nvPr>
        </p:nvSpPr>
        <p:spPr bwMode="auto">
          <a:xfrm>
            <a:off x="2511427" y="6561142"/>
            <a:ext cx="5649913"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b" anchorCtr="0" compatLnSpc="1">
            <a:prstTxWarp prst="textNoShape">
              <a:avLst/>
            </a:prstTxWarp>
          </a:bodyPr>
          <a:lstStyle>
            <a:lvl1pPr algn="r" defTabSz="987425" eaLnBrk="1" hangingPunct="1">
              <a:spcBef>
                <a:spcPct val="0"/>
              </a:spcBef>
              <a:buClrTx/>
              <a:buSzTx/>
              <a:buFontTx/>
              <a:buNone/>
              <a:defRPr sz="1300" b="0">
                <a:solidFill>
                  <a:schemeClr val="tx1"/>
                </a:solidFill>
              </a:defRPr>
            </a:lvl1pPr>
          </a:lstStyle>
          <a:p>
            <a:pPr>
              <a:defRPr/>
            </a:pPr>
            <a:r>
              <a:rPr lang="es-ES"/>
              <a:t>René Ruiz Vaquero</a:t>
            </a:r>
          </a:p>
        </p:txBody>
      </p:sp>
      <p:sp>
        <p:nvSpPr>
          <p:cNvPr id="165891" name="Rectangle 3"/>
          <p:cNvSpPr>
            <a:spLocks noGrp="1" noChangeArrowheads="1"/>
          </p:cNvSpPr>
          <p:nvPr>
            <p:ph type="sldNum" sz="quarter" idx="4"/>
          </p:nvPr>
        </p:nvSpPr>
        <p:spPr bwMode="auto">
          <a:xfrm>
            <a:off x="8497890" y="6489704"/>
            <a:ext cx="527050"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b" anchorCtr="0" compatLnSpc="1">
            <a:prstTxWarp prst="textNoShape">
              <a:avLst/>
            </a:prstTxWarp>
          </a:bodyPr>
          <a:lstStyle>
            <a:lvl1pPr algn="r" defTabSz="987425" eaLnBrk="1" hangingPunct="1">
              <a:spcBef>
                <a:spcPct val="0"/>
              </a:spcBef>
              <a:buClrTx/>
              <a:buSzTx/>
              <a:buFontTx/>
              <a:buNone/>
              <a:defRPr sz="1300" b="0">
                <a:solidFill>
                  <a:schemeClr val="tx1"/>
                </a:solidFill>
                <a:latin typeface="Arial Black" panose="020B0A04020102020204" pitchFamily="34" charset="0"/>
              </a:defRPr>
            </a:lvl1pPr>
          </a:lstStyle>
          <a:p>
            <a:pPr>
              <a:defRPr/>
            </a:pPr>
            <a:fld id="{9EEA56B2-FAD8-491F-8B34-6D3650C9F82F}" type="slidenum">
              <a:rPr lang="es-ES" altLang="es-ES"/>
              <a:pPr>
                <a:defRPr/>
              </a:pPr>
              <a:t>‹Nº›</a:t>
            </a:fld>
            <a:endParaRPr lang="es-ES" altLang="es-ES"/>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736" tIns="49368" rIns="98736" bIns="49368" anchor="ctr"/>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algn="ctr" eaLnBrk="1" hangingPunct="1">
                <a:defRPr/>
              </a:pPr>
              <a:endParaRPr lang="es-ES_tradnl" altLang="es-ES" sz="2600" b="0" smtClean="0">
                <a:solidFill>
                  <a:schemeClr val="tx1"/>
                </a:solidFill>
                <a:latin typeface="Times New Roman" panose="02020603050405020304"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2600" b="0" smtClean="0">
                <a:solidFill>
                  <a:schemeClr val="tx1"/>
                </a:solidFill>
                <a:latin typeface="Times New Roman" panose="02020603050405020304"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1900" b="0" smtClean="0">
                <a:solidFill>
                  <a:schemeClr val="hlink"/>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1900" b="0" smtClean="0">
                <a:solidFill>
                  <a:schemeClr val="hlink"/>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1900" b="0" smtClean="0">
                <a:solidFill>
                  <a:schemeClr val="accent2"/>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1900" b="0" smtClean="0">
                <a:solidFill>
                  <a:schemeClr val="hlink"/>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2600" b="0" smtClean="0">
                <a:solidFill>
                  <a:schemeClr val="tx1"/>
                </a:solidFill>
                <a:latin typeface="Times New Roman" panose="02020603050405020304"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1900" b="0" smtClean="0">
                <a:solidFill>
                  <a:schemeClr val="accent2"/>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lvl1pPr defTabSz="987425" eaLnBrk="0" hangingPunct="0">
                <a:defRPr sz="3300" b="1">
                  <a:solidFill>
                    <a:srgbClr val="0000FF"/>
                  </a:solidFill>
                  <a:latin typeface="Arial" panose="020B0604020202020204" pitchFamily="34" charset="0"/>
                </a:defRPr>
              </a:lvl1pPr>
              <a:lvl2pPr marL="742950" indent="-285750" defTabSz="987425" eaLnBrk="0" hangingPunct="0">
                <a:defRPr sz="3300" b="1">
                  <a:solidFill>
                    <a:srgbClr val="0000FF"/>
                  </a:solidFill>
                  <a:latin typeface="Arial" panose="020B0604020202020204" pitchFamily="34" charset="0"/>
                </a:defRPr>
              </a:lvl2pPr>
              <a:lvl3pPr marL="1143000" indent="-228600" defTabSz="987425" eaLnBrk="0" hangingPunct="0">
                <a:defRPr sz="3300" b="1">
                  <a:solidFill>
                    <a:srgbClr val="0000FF"/>
                  </a:solidFill>
                  <a:latin typeface="Arial" panose="020B0604020202020204" pitchFamily="34" charset="0"/>
                </a:defRPr>
              </a:lvl3pPr>
              <a:lvl4pPr marL="1600200" indent="-228600" defTabSz="987425" eaLnBrk="0" hangingPunct="0">
                <a:defRPr sz="3300" b="1">
                  <a:solidFill>
                    <a:srgbClr val="0000FF"/>
                  </a:solidFill>
                  <a:latin typeface="Arial" panose="020B0604020202020204" pitchFamily="34" charset="0"/>
                </a:defRPr>
              </a:lvl4pPr>
              <a:lvl5pPr marL="2057400" indent="-228600" defTabSz="987425" eaLnBrk="0" hangingPunct="0">
                <a:defRPr sz="3300" b="1">
                  <a:solidFill>
                    <a:srgbClr val="0000FF"/>
                  </a:solidFill>
                  <a:latin typeface="Arial" panose="020B0604020202020204" pitchFamily="34" charset="0"/>
                </a:defRPr>
              </a:lvl5pPr>
              <a:lvl6pPr marL="25146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6pPr>
              <a:lvl7pPr marL="29718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7pPr>
              <a:lvl8pPr marL="34290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8pPr>
              <a:lvl9pPr marL="3886200" indent="-228600" algn="ctr" defTabSz="987425" eaLnBrk="0" fontAlgn="base" hangingPunct="0">
                <a:spcBef>
                  <a:spcPct val="20000"/>
                </a:spcBef>
                <a:spcAft>
                  <a:spcPct val="0"/>
                </a:spcAft>
                <a:buClr>
                  <a:schemeClr val="bg2"/>
                </a:buClr>
                <a:buSzPct val="75000"/>
                <a:buFont typeface="Wingdings" panose="05000000000000000000" pitchFamily="2" charset="2"/>
                <a:defRPr sz="3300" b="1">
                  <a:solidFill>
                    <a:srgbClr val="0000FF"/>
                  </a:solidFill>
                  <a:latin typeface="Arial" panose="020B0604020202020204" pitchFamily="34" charset="0"/>
                </a:defRPr>
              </a:lvl9pPr>
            </a:lstStyle>
            <a:p>
              <a:pPr eaLnBrk="1" hangingPunct="1">
                <a:defRPr/>
              </a:pPr>
              <a:endParaRPr lang="es-ES_tradnl" altLang="es-ES" sz="1900" b="0" smtClean="0">
                <a:solidFill>
                  <a:schemeClr val="accent2"/>
                </a:solidFill>
              </a:endParaRPr>
            </a:p>
          </p:txBody>
        </p:sp>
      </p:grpSp>
      <p:sp>
        <p:nvSpPr>
          <p:cNvPr id="1029" name="Rectangle 14"/>
          <p:cNvSpPr>
            <a:spLocks noGrp="1" noChangeArrowheads="1"/>
          </p:cNvSpPr>
          <p:nvPr>
            <p:ph type="title"/>
          </p:nvPr>
        </p:nvSpPr>
        <p:spPr bwMode="auto">
          <a:xfrm>
            <a:off x="457202" y="457204"/>
            <a:ext cx="8302625"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ctr" anchorCtr="0" compatLnSpc="1">
            <a:prstTxWarp prst="textNoShape">
              <a:avLst/>
            </a:prstTxWarp>
          </a:bodyPr>
          <a:lstStyle/>
          <a:p>
            <a:pPr lvl="0"/>
            <a:r>
              <a:rPr lang="es-ES" altLang="es-ES" smtClean="0"/>
              <a:t>Haga clic para cambiar el estilo de título	</a:t>
            </a:r>
          </a:p>
        </p:txBody>
      </p:sp>
      <p:sp>
        <p:nvSpPr>
          <p:cNvPr id="1030" name="Rectangle 15"/>
          <p:cNvSpPr>
            <a:spLocks noGrp="1" noChangeArrowheads="1"/>
          </p:cNvSpPr>
          <p:nvPr>
            <p:ph type="body" idx="1"/>
          </p:nvPr>
        </p:nvSpPr>
        <p:spPr bwMode="auto">
          <a:xfrm>
            <a:off x="450852" y="981078"/>
            <a:ext cx="8308975"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165904" name="Rectangle 16"/>
          <p:cNvSpPr>
            <a:spLocks noGrp="1" noChangeArrowheads="1"/>
          </p:cNvSpPr>
          <p:nvPr>
            <p:ph type="dt" sz="half" idx="2"/>
          </p:nvPr>
        </p:nvSpPr>
        <p:spPr bwMode="auto">
          <a:xfrm>
            <a:off x="450850" y="6545263"/>
            <a:ext cx="1989138"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b" anchorCtr="0" compatLnSpc="1">
            <a:prstTxWarp prst="textNoShape">
              <a:avLst/>
            </a:prstTxWarp>
          </a:bodyPr>
          <a:lstStyle>
            <a:lvl1pPr algn="l" defTabSz="987425" eaLnBrk="1" hangingPunct="1">
              <a:spcBef>
                <a:spcPct val="0"/>
              </a:spcBef>
              <a:buClrTx/>
              <a:buSzTx/>
              <a:buFontTx/>
              <a:buNone/>
              <a:defRPr sz="1300" b="0">
                <a:solidFill>
                  <a:schemeClr val="tx1"/>
                </a:solidFill>
              </a:defRPr>
            </a:lvl1pPr>
          </a:lstStyle>
          <a:p>
            <a:pPr>
              <a:defRPr/>
            </a:pPr>
            <a:fld id="{7A1F2902-F909-4578-838D-DB21A64852FF}" type="datetime1">
              <a:rPr lang="es-ES" smtClean="0"/>
              <a:t>02/02/2024</a:t>
            </a:fld>
            <a:endParaRPr lang="es-ES"/>
          </a:p>
        </p:txBody>
      </p:sp>
    </p:spTree>
  </p:cSld>
  <p:clrMap bg1="lt1" tx1="dk1" bg2="lt2" tx2="dk2" accent1="accent1" accent2="accent2" accent3="accent3" accent4="accent4" accent5="accent5" accent6="accent6" hlink="hlink" folHlink="folHlink"/>
  <p:sldLayoutIdLst>
    <p:sldLayoutId id="2147483918"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p:timing>
    <p:tnLst>
      <p:par>
        <p:cTn id="1" dur="indefinite" restart="never" nodeType="tmRoot"/>
      </p:par>
    </p:tnLst>
  </p:timing>
  <p:hf sldNum="0" hdr="0" ftr="0" dt="0"/>
  <p:txStyles>
    <p:titleStyle>
      <a:lvl1pPr algn="l" defTabSz="987425" rtl="0" eaLnBrk="0" fontAlgn="base" hangingPunct="0">
        <a:spcBef>
          <a:spcPct val="0"/>
        </a:spcBef>
        <a:spcAft>
          <a:spcPct val="0"/>
        </a:spcAft>
        <a:defRPr sz="2800">
          <a:solidFill>
            <a:schemeClr val="tx1"/>
          </a:solidFill>
          <a:latin typeface="+mj-lt"/>
          <a:ea typeface="+mj-ea"/>
          <a:cs typeface="+mj-cs"/>
        </a:defRPr>
      </a:lvl1pPr>
      <a:lvl2pPr algn="l" defTabSz="987425" rtl="0" eaLnBrk="0" fontAlgn="base" hangingPunct="0">
        <a:spcBef>
          <a:spcPct val="0"/>
        </a:spcBef>
        <a:spcAft>
          <a:spcPct val="0"/>
        </a:spcAft>
        <a:defRPr sz="2800">
          <a:solidFill>
            <a:schemeClr val="tx1"/>
          </a:solidFill>
          <a:latin typeface="Arial" pitchFamily="34" charset="0"/>
        </a:defRPr>
      </a:lvl2pPr>
      <a:lvl3pPr algn="l" defTabSz="987425" rtl="0" eaLnBrk="0" fontAlgn="base" hangingPunct="0">
        <a:spcBef>
          <a:spcPct val="0"/>
        </a:spcBef>
        <a:spcAft>
          <a:spcPct val="0"/>
        </a:spcAft>
        <a:defRPr sz="2800">
          <a:solidFill>
            <a:schemeClr val="tx1"/>
          </a:solidFill>
          <a:latin typeface="Arial" pitchFamily="34" charset="0"/>
        </a:defRPr>
      </a:lvl3pPr>
      <a:lvl4pPr algn="l" defTabSz="987425" rtl="0" eaLnBrk="0" fontAlgn="base" hangingPunct="0">
        <a:spcBef>
          <a:spcPct val="0"/>
        </a:spcBef>
        <a:spcAft>
          <a:spcPct val="0"/>
        </a:spcAft>
        <a:defRPr sz="2800">
          <a:solidFill>
            <a:schemeClr val="tx1"/>
          </a:solidFill>
          <a:latin typeface="Arial" pitchFamily="34" charset="0"/>
        </a:defRPr>
      </a:lvl4pPr>
      <a:lvl5pPr algn="l" defTabSz="987425" rtl="0" eaLnBrk="0" fontAlgn="base" hangingPunct="0">
        <a:spcBef>
          <a:spcPct val="0"/>
        </a:spcBef>
        <a:spcAft>
          <a:spcPct val="0"/>
        </a:spcAft>
        <a:defRPr sz="2800">
          <a:solidFill>
            <a:schemeClr val="tx1"/>
          </a:solidFill>
          <a:latin typeface="Arial" pitchFamily="34" charset="0"/>
        </a:defRPr>
      </a:lvl5pPr>
      <a:lvl6pPr marL="457200" algn="l" defTabSz="987425" rtl="0" fontAlgn="base">
        <a:spcBef>
          <a:spcPct val="0"/>
        </a:spcBef>
        <a:spcAft>
          <a:spcPct val="0"/>
        </a:spcAft>
        <a:defRPr sz="2800">
          <a:solidFill>
            <a:schemeClr val="tx1"/>
          </a:solidFill>
          <a:latin typeface="Arial" pitchFamily="34" charset="0"/>
        </a:defRPr>
      </a:lvl6pPr>
      <a:lvl7pPr marL="914400" algn="l" defTabSz="987425" rtl="0" fontAlgn="base">
        <a:spcBef>
          <a:spcPct val="0"/>
        </a:spcBef>
        <a:spcAft>
          <a:spcPct val="0"/>
        </a:spcAft>
        <a:defRPr sz="2800">
          <a:solidFill>
            <a:schemeClr val="tx1"/>
          </a:solidFill>
          <a:latin typeface="Arial" pitchFamily="34" charset="0"/>
        </a:defRPr>
      </a:lvl7pPr>
      <a:lvl8pPr marL="1371600" algn="l" defTabSz="987425" rtl="0" fontAlgn="base">
        <a:spcBef>
          <a:spcPct val="0"/>
        </a:spcBef>
        <a:spcAft>
          <a:spcPct val="0"/>
        </a:spcAft>
        <a:defRPr sz="2800">
          <a:solidFill>
            <a:schemeClr val="tx1"/>
          </a:solidFill>
          <a:latin typeface="Arial" pitchFamily="34" charset="0"/>
        </a:defRPr>
      </a:lvl8pPr>
      <a:lvl9pPr marL="1828800" algn="l" defTabSz="987425" rtl="0" fontAlgn="base">
        <a:spcBef>
          <a:spcPct val="0"/>
        </a:spcBef>
        <a:spcAft>
          <a:spcPct val="0"/>
        </a:spcAft>
        <a:defRPr sz="2800">
          <a:solidFill>
            <a:schemeClr val="tx1"/>
          </a:solidFill>
          <a:latin typeface="Arial" pitchFamily="34" charset="0"/>
        </a:defRPr>
      </a:lvl9pPr>
    </p:titleStyle>
    <p:bodyStyle>
      <a:lvl1pPr marL="369888" indent="-369888" algn="l" defTabSz="987425" rtl="0" eaLnBrk="0" fontAlgn="base" hangingPunct="0">
        <a:spcBef>
          <a:spcPct val="20000"/>
        </a:spcBef>
        <a:spcAft>
          <a:spcPct val="0"/>
        </a:spcAft>
        <a:buClr>
          <a:schemeClr val="bg2"/>
        </a:buClr>
        <a:buSzPct val="75000"/>
        <a:buFont typeface="Wingdings" panose="05000000000000000000" pitchFamily="2" charset="2"/>
        <a:buChar char="n"/>
        <a:defRPr sz="3500">
          <a:solidFill>
            <a:schemeClr val="tx1"/>
          </a:solidFill>
          <a:latin typeface="+mn-lt"/>
          <a:ea typeface="+mn-ea"/>
          <a:cs typeface="+mn-cs"/>
        </a:defRPr>
      </a:lvl1pPr>
      <a:lvl2pPr marL="801688" indent="-307975" algn="l" defTabSz="987425" rtl="0" eaLnBrk="0" fontAlgn="base" hangingPunct="0">
        <a:spcBef>
          <a:spcPct val="20000"/>
        </a:spcBef>
        <a:spcAft>
          <a:spcPct val="0"/>
        </a:spcAft>
        <a:buClr>
          <a:schemeClr val="accent2"/>
        </a:buClr>
        <a:buSzPct val="80000"/>
        <a:buFont typeface="Wingdings" panose="05000000000000000000" pitchFamily="2" charset="2"/>
        <a:buChar char="¨"/>
        <a:defRPr sz="3000">
          <a:solidFill>
            <a:schemeClr val="tx1"/>
          </a:solidFill>
          <a:latin typeface="+mn-lt"/>
        </a:defRPr>
      </a:lvl2pPr>
      <a:lvl3pPr marL="1235075" indent="-247650" algn="l" defTabSz="987425" rtl="0" eaLnBrk="0" fontAlgn="base" hangingPunct="0">
        <a:spcBef>
          <a:spcPct val="20000"/>
        </a:spcBef>
        <a:spcAft>
          <a:spcPct val="0"/>
        </a:spcAft>
        <a:buClr>
          <a:schemeClr val="bg2"/>
        </a:buClr>
        <a:buSzPct val="65000"/>
        <a:buFont typeface="Wingdings" panose="05000000000000000000" pitchFamily="2" charset="2"/>
        <a:buChar char="n"/>
        <a:defRPr sz="2600">
          <a:solidFill>
            <a:schemeClr val="tx1"/>
          </a:solidFill>
          <a:latin typeface="+mn-lt"/>
        </a:defRPr>
      </a:lvl3pPr>
      <a:lvl4pPr marL="1728788" indent="-247650" algn="l" defTabSz="987425" rtl="0" eaLnBrk="0" fontAlgn="base" hangingPunct="0">
        <a:spcBef>
          <a:spcPct val="20000"/>
        </a:spcBef>
        <a:spcAft>
          <a:spcPct val="0"/>
        </a:spcAft>
        <a:buClr>
          <a:schemeClr val="accent2"/>
        </a:buClr>
        <a:buSzPct val="70000"/>
        <a:buFont typeface="Wingdings" panose="05000000000000000000" pitchFamily="2" charset="2"/>
        <a:buChar char="¨"/>
        <a:defRPr sz="2200">
          <a:solidFill>
            <a:schemeClr val="tx1"/>
          </a:solidFill>
          <a:latin typeface="+mn-lt"/>
        </a:defRPr>
      </a:lvl4pPr>
      <a:lvl5pPr marL="2222500" indent="-247650" algn="l" defTabSz="987425" rtl="0" eaLnBrk="0" fontAlgn="base" hangingPunct="0">
        <a:spcBef>
          <a:spcPct val="20000"/>
        </a:spcBef>
        <a:spcAft>
          <a:spcPct val="0"/>
        </a:spcAft>
        <a:buClr>
          <a:schemeClr val="bg2"/>
        </a:buClr>
        <a:buFont typeface="Wingdings" panose="05000000000000000000" pitchFamily="2" charset="2"/>
        <a:buChar char="§"/>
        <a:defRPr sz="2200">
          <a:solidFill>
            <a:schemeClr val="tx1"/>
          </a:solidFill>
          <a:latin typeface="+mn-lt"/>
        </a:defRPr>
      </a:lvl5pPr>
      <a:lvl6pPr marL="26797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6pPr>
      <a:lvl7pPr marL="31369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7pPr>
      <a:lvl8pPr marL="35941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8pPr>
      <a:lvl9pPr marL="40513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ftr" sz="quarter" idx="3"/>
          </p:nvPr>
        </p:nvSpPr>
        <p:spPr bwMode="auto">
          <a:xfrm>
            <a:off x="2511670" y="6561139"/>
            <a:ext cx="5649058"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b" anchorCtr="0" compatLnSpc="1">
            <a:prstTxWarp prst="textNoShape">
              <a:avLst/>
            </a:prstTxWarp>
          </a:bodyPr>
          <a:lstStyle>
            <a:lvl1pPr algn="r" defTabSz="987425">
              <a:defRPr sz="1300" smtClean="0"/>
            </a:lvl1pPr>
          </a:lstStyle>
          <a:p>
            <a:pPr eaLnBrk="1" hangingPunct="1">
              <a:defRPr/>
            </a:pPr>
            <a:r>
              <a:rPr lang="es-ES" b="0" dirty="0">
                <a:solidFill>
                  <a:srgbClr val="000000"/>
                </a:solidFill>
                <a:latin typeface="Arial"/>
              </a:rPr>
              <a:t>Probabilidades</a:t>
            </a:r>
          </a:p>
        </p:txBody>
      </p:sp>
      <p:sp>
        <p:nvSpPr>
          <p:cNvPr id="50179" name="Rectangle 3"/>
          <p:cNvSpPr>
            <a:spLocks noGrp="1" noChangeArrowheads="1"/>
          </p:cNvSpPr>
          <p:nvPr>
            <p:ph type="sldNum" sz="quarter" idx="4"/>
          </p:nvPr>
        </p:nvSpPr>
        <p:spPr bwMode="auto">
          <a:xfrm>
            <a:off x="8497766" y="6489701"/>
            <a:ext cx="52753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b" anchorCtr="0" compatLnSpc="1">
            <a:prstTxWarp prst="textNoShape">
              <a:avLst/>
            </a:prstTxWarp>
          </a:bodyPr>
          <a:lstStyle>
            <a:lvl1pPr algn="r" defTabSz="987425">
              <a:defRPr sz="1300" smtClean="0">
                <a:latin typeface="Arial Black" pitchFamily="34" charset="0"/>
              </a:defRPr>
            </a:lvl1pPr>
          </a:lstStyle>
          <a:p>
            <a:pPr eaLnBrk="1" hangingPunct="1">
              <a:defRPr/>
            </a:pPr>
            <a:fld id="{597059C4-0105-44B5-B98D-BED74FDBF2BB}" type="slidenum">
              <a:rPr lang="es-ES" b="0">
                <a:solidFill>
                  <a:srgbClr val="000000"/>
                </a:solidFill>
              </a:rPr>
              <a:pPr eaLnBrk="1" hangingPunct="1">
                <a:defRPr/>
              </a:pPr>
              <a:t>‹Nº›</a:t>
            </a:fld>
            <a:endParaRPr lang="es-ES" b="0" dirty="0">
              <a:solidFill>
                <a:srgbClr val="000000"/>
              </a:solidFill>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736" tIns="49368" rIns="98736" bIns="49368" anchor="ctr"/>
            <a:lstStyle/>
            <a:p>
              <a:pPr algn="ctr" defTabSz="987425" eaLnBrk="1" hangingPunct="1"/>
              <a:endParaRPr lang="es-ES_tradnl" sz="2600" b="0" dirty="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666699"/>
                </a:solidFill>
                <a:latin typeface="Aria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666699"/>
                </a:solidFill>
                <a:latin typeface="Aria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9999CC"/>
                </a:solidFill>
                <a:latin typeface="Aria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666699"/>
                </a:solidFill>
                <a:latin typeface="Aria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9999CC"/>
                </a:solidFill>
                <a:latin typeface="Aria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9999CC"/>
                </a:solidFill>
                <a:latin typeface="Arial"/>
              </a:endParaRPr>
            </a:p>
          </p:txBody>
        </p:sp>
      </p:grpSp>
      <p:sp>
        <p:nvSpPr>
          <p:cNvPr id="1029" name="Rectangle 14"/>
          <p:cNvSpPr>
            <a:spLocks noGrp="1" noChangeArrowheads="1"/>
          </p:cNvSpPr>
          <p:nvPr>
            <p:ph type="title"/>
          </p:nvPr>
        </p:nvSpPr>
        <p:spPr bwMode="auto">
          <a:xfrm>
            <a:off x="457201" y="457201"/>
            <a:ext cx="8302869"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ctr" anchorCtr="0" compatLnSpc="1">
            <a:prstTxWarp prst="textNoShape">
              <a:avLst/>
            </a:prstTxWarp>
          </a:bodyPr>
          <a:lstStyle/>
          <a:p>
            <a:pPr lvl="0"/>
            <a:r>
              <a:rPr lang="es-ES" smtClean="0"/>
              <a:t>Haga clic para cambiar el estilo de título	</a:t>
            </a:r>
          </a:p>
        </p:txBody>
      </p:sp>
      <p:sp>
        <p:nvSpPr>
          <p:cNvPr id="1030" name="Rectangle 15"/>
          <p:cNvSpPr>
            <a:spLocks noGrp="1" noChangeArrowheads="1"/>
          </p:cNvSpPr>
          <p:nvPr>
            <p:ph type="body" idx="1"/>
          </p:nvPr>
        </p:nvSpPr>
        <p:spPr bwMode="auto">
          <a:xfrm>
            <a:off x="451339" y="981076"/>
            <a:ext cx="8308731"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0192" name="Rectangle 16"/>
          <p:cNvSpPr>
            <a:spLocks noGrp="1" noChangeArrowheads="1"/>
          </p:cNvSpPr>
          <p:nvPr>
            <p:ph type="dt" sz="half" idx="2"/>
          </p:nvPr>
        </p:nvSpPr>
        <p:spPr bwMode="auto">
          <a:xfrm>
            <a:off x="451339" y="6545263"/>
            <a:ext cx="198852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b" anchorCtr="0" compatLnSpc="1">
            <a:prstTxWarp prst="textNoShape">
              <a:avLst/>
            </a:prstTxWarp>
          </a:bodyPr>
          <a:lstStyle>
            <a:lvl1pPr defTabSz="987425">
              <a:defRPr sz="1300" smtClean="0"/>
            </a:lvl1pPr>
          </a:lstStyle>
          <a:p>
            <a:pPr eaLnBrk="1" hangingPunct="1">
              <a:defRPr/>
            </a:pPr>
            <a:endParaRPr lang="es-ES" b="0" dirty="0">
              <a:solidFill>
                <a:srgbClr val="000000"/>
              </a:solidFill>
              <a:latin typeface="Arial"/>
            </a:endParaRPr>
          </a:p>
        </p:txBody>
      </p:sp>
    </p:spTree>
    <p:extLst>
      <p:ext uri="{BB962C8B-B14F-4D97-AF65-F5344CB8AC3E}">
        <p14:creationId xmlns:p14="http://schemas.microsoft.com/office/powerpoint/2010/main" val="3313197815"/>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iming>
    <p:tnLst>
      <p:par>
        <p:cTn id="1" dur="indefinite" restart="never" nodeType="tmRoot"/>
      </p:par>
    </p:tnLst>
  </p:timing>
  <p:hf sldNum="0" hdr="0" ftr="0" dt="0"/>
  <p:txStyles>
    <p:titleStyle>
      <a:lvl1pPr algn="l" defTabSz="987425" rtl="0" eaLnBrk="0" fontAlgn="base" hangingPunct="0">
        <a:spcBef>
          <a:spcPct val="0"/>
        </a:spcBef>
        <a:spcAft>
          <a:spcPct val="0"/>
        </a:spcAft>
        <a:defRPr sz="2800">
          <a:solidFill>
            <a:schemeClr val="tx1"/>
          </a:solidFill>
          <a:latin typeface="+mj-lt"/>
          <a:ea typeface="+mj-ea"/>
          <a:cs typeface="+mj-cs"/>
        </a:defRPr>
      </a:lvl1pPr>
      <a:lvl2pPr algn="l" defTabSz="987425" rtl="0" eaLnBrk="0" fontAlgn="base" hangingPunct="0">
        <a:spcBef>
          <a:spcPct val="0"/>
        </a:spcBef>
        <a:spcAft>
          <a:spcPct val="0"/>
        </a:spcAft>
        <a:defRPr sz="2800">
          <a:solidFill>
            <a:schemeClr val="tx1"/>
          </a:solidFill>
          <a:latin typeface="Arial" charset="0"/>
        </a:defRPr>
      </a:lvl2pPr>
      <a:lvl3pPr algn="l" defTabSz="987425" rtl="0" eaLnBrk="0" fontAlgn="base" hangingPunct="0">
        <a:spcBef>
          <a:spcPct val="0"/>
        </a:spcBef>
        <a:spcAft>
          <a:spcPct val="0"/>
        </a:spcAft>
        <a:defRPr sz="2800">
          <a:solidFill>
            <a:schemeClr val="tx1"/>
          </a:solidFill>
          <a:latin typeface="Arial" charset="0"/>
        </a:defRPr>
      </a:lvl3pPr>
      <a:lvl4pPr algn="l" defTabSz="987425" rtl="0" eaLnBrk="0" fontAlgn="base" hangingPunct="0">
        <a:spcBef>
          <a:spcPct val="0"/>
        </a:spcBef>
        <a:spcAft>
          <a:spcPct val="0"/>
        </a:spcAft>
        <a:defRPr sz="2800">
          <a:solidFill>
            <a:schemeClr val="tx1"/>
          </a:solidFill>
          <a:latin typeface="Arial" charset="0"/>
        </a:defRPr>
      </a:lvl4pPr>
      <a:lvl5pPr algn="l" defTabSz="987425" rtl="0" eaLnBrk="0" fontAlgn="base" hangingPunct="0">
        <a:spcBef>
          <a:spcPct val="0"/>
        </a:spcBef>
        <a:spcAft>
          <a:spcPct val="0"/>
        </a:spcAft>
        <a:defRPr sz="2800">
          <a:solidFill>
            <a:schemeClr val="tx1"/>
          </a:solidFill>
          <a:latin typeface="Arial" charset="0"/>
        </a:defRPr>
      </a:lvl5pPr>
      <a:lvl6pPr marL="457200" algn="l" defTabSz="987425" rtl="0" fontAlgn="base">
        <a:spcBef>
          <a:spcPct val="0"/>
        </a:spcBef>
        <a:spcAft>
          <a:spcPct val="0"/>
        </a:spcAft>
        <a:defRPr sz="2800">
          <a:solidFill>
            <a:schemeClr val="tx1"/>
          </a:solidFill>
          <a:latin typeface="Arial" charset="0"/>
        </a:defRPr>
      </a:lvl6pPr>
      <a:lvl7pPr marL="914400" algn="l" defTabSz="987425" rtl="0" fontAlgn="base">
        <a:spcBef>
          <a:spcPct val="0"/>
        </a:spcBef>
        <a:spcAft>
          <a:spcPct val="0"/>
        </a:spcAft>
        <a:defRPr sz="2800">
          <a:solidFill>
            <a:schemeClr val="tx1"/>
          </a:solidFill>
          <a:latin typeface="Arial" charset="0"/>
        </a:defRPr>
      </a:lvl7pPr>
      <a:lvl8pPr marL="1371600" algn="l" defTabSz="987425" rtl="0" fontAlgn="base">
        <a:spcBef>
          <a:spcPct val="0"/>
        </a:spcBef>
        <a:spcAft>
          <a:spcPct val="0"/>
        </a:spcAft>
        <a:defRPr sz="2800">
          <a:solidFill>
            <a:schemeClr val="tx1"/>
          </a:solidFill>
          <a:latin typeface="Arial" charset="0"/>
        </a:defRPr>
      </a:lvl8pPr>
      <a:lvl9pPr marL="1828800" algn="l" defTabSz="987425" rtl="0" fontAlgn="base">
        <a:spcBef>
          <a:spcPct val="0"/>
        </a:spcBef>
        <a:spcAft>
          <a:spcPct val="0"/>
        </a:spcAft>
        <a:defRPr sz="2800">
          <a:solidFill>
            <a:schemeClr val="tx1"/>
          </a:solidFill>
          <a:latin typeface="Arial" charset="0"/>
        </a:defRPr>
      </a:lvl9pPr>
    </p:titleStyle>
    <p:bodyStyle>
      <a:lvl1pPr marL="369888" indent="-369888" algn="l" defTabSz="987425" rtl="0" eaLnBrk="0" fontAlgn="base" hangingPunct="0">
        <a:spcBef>
          <a:spcPct val="20000"/>
        </a:spcBef>
        <a:spcAft>
          <a:spcPct val="0"/>
        </a:spcAft>
        <a:buClr>
          <a:schemeClr val="bg2"/>
        </a:buClr>
        <a:buSzPct val="75000"/>
        <a:buFont typeface="Wingdings" pitchFamily="2" charset="2"/>
        <a:buChar char="n"/>
        <a:defRPr sz="3500">
          <a:solidFill>
            <a:schemeClr val="tx1"/>
          </a:solidFill>
          <a:latin typeface="+mn-lt"/>
          <a:ea typeface="+mn-ea"/>
          <a:cs typeface="+mn-cs"/>
        </a:defRPr>
      </a:lvl1pPr>
      <a:lvl2pPr marL="801688" indent="-307975" algn="l" defTabSz="987425" rtl="0" eaLnBrk="0" fontAlgn="base" hangingPunct="0">
        <a:spcBef>
          <a:spcPct val="20000"/>
        </a:spcBef>
        <a:spcAft>
          <a:spcPct val="0"/>
        </a:spcAft>
        <a:buClr>
          <a:schemeClr val="accent2"/>
        </a:buClr>
        <a:buSzPct val="80000"/>
        <a:buFont typeface="Wingdings" pitchFamily="2" charset="2"/>
        <a:buChar char="¨"/>
        <a:defRPr sz="3000">
          <a:solidFill>
            <a:schemeClr val="tx1"/>
          </a:solidFill>
          <a:latin typeface="+mn-lt"/>
        </a:defRPr>
      </a:lvl2pPr>
      <a:lvl3pPr marL="1235075" indent="-247650" algn="l" defTabSz="987425" rtl="0" eaLnBrk="0" fontAlgn="base" hangingPunct="0">
        <a:spcBef>
          <a:spcPct val="20000"/>
        </a:spcBef>
        <a:spcAft>
          <a:spcPct val="0"/>
        </a:spcAft>
        <a:buClr>
          <a:schemeClr val="bg2"/>
        </a:buClr>
        <a:buSzPct val="65000"/>
        <a:buFont typeface="Wingdings" pitchFamily="2" charset="2"/>
        <a:buChar char="n"/>
        <a:defRPr sz="2600">
          <a:solidFill>
            <a:schemeClr val="tx1"/>
          </a:solidFill>
          <a:latin typeface="+mn-lt"/>
        </a:defRPr>
      </a:lvl3pPr>
      <a:lvl4pPr marL="1728788" indent="-247650" algn="l" defTabSz="987425" rtl="0" eaLnBrk="0" fontAlgn="base" hangingPunct="0">
        <a:spcBef>
          <a:spcPct val="20000"/>
        </a:spcBef>
        <a:spcAft>
          <a:spcPct val="0"/>
        </a:spcAft>
        <a:buClr>
          <a:schemeClr val="accent2"/>
        </a:buClr>
        <a:buSzPct val="70000"/>
        <a:buFont typeface="Wingdings" pitchFamily="2" charset="2"/>
        <a:buChar char="¨"/>
        <a:defRPr sz="2200">
          <a:solidFill>
            <a:schemeClr val="tx1"/>
          </a:solidFill>
          <a:latin typeface="+mn-lt"/>
        </a:defRPr>
      </a:lvl4pPr>
      <a:lvl5pPr marL="2222500" indent="-247650" algn="l" defTabSz="987425" rtl="0" eaLnBrk="0" fontAlgn="base" hangingPunct="0">
        <a:spcBef>
          <a:spcPct val="20000"/>
        </a:spcBef>
        <a:spcAft>
          <a:spcPct val="0"/>
        </a:spcAft>
        <a:buClr>
          <a:schemeClr val="bg2"/>
        </a:buClr>
        <a:buFont typeface="Wingdings" pitchFamily="2" charset="2"/>
        <a:buChar char="§"/>
        <a:defRPr sz="2200">
          <a:solidFill>
            <a:schemeClr val="tx1"/>
          </a:solidFill>
          <a:latin typeface="+mn-lt"/>
        </a:defRPr>
      </a:lvl5pPr>
      <a:lvl6pPr marL="26797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6pPr>
      <a:lvl7pPr marL="31369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7pPr>
      <a:lvl8pPr marL="35941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8pPr>
      <a:lvl9pPr marL="40513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ftr" sz="quarter" idx="3"/>
          </p:nvPr>
        </p:nvSpPr>
        <p:spPr bwMode="auto">
          <a:xfrm>
            <a:off x="2511670" y="6561139"/>
            <a:ext cx="5649058"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b" anchorCtr="0" compatLnSpc="1">
            <a:prstTxWarp prst="textNoShape">
              <a:avLst/>
            </a:prstTxWarp>
          </a:bodyPr>
          <a:lstStyle>
            <a:lvl1pPr algn="r" defTabSz="987425">
              <a:defRPr sz="1300" smtClean="0"/>
            </a:lvl1pPr>
          </a:lstStyle>
          <a:p>
            <a:pPr eaLnBrk="1" hangingPunct="1">
              <a:defRPr/>
            </a:pPr>
            <a:r>
              <a:rPr lang="es-ES" b="0" dirty="0">
                <a:solidFill>
                  <a:srgbClr val="000000"/>
                </a:solidFill>
                <a:latin typeface="Arial"/>
              </a:rPr>
              <a:t>Probabilidades</a:t>
            </a:r>
          </a:p>
        </p:txBody>
      </p:sp>
      <p:sp>
        <p:nvSpPr>
          <p:cNvPr id="50179" name="Rectangle 3"/>
          <p:cNvSpPr>
            <a:spLocks noGrp="1" noChangeArrowheads="1"/>
          </p:cNvSpPr>
          <p:nvPr>
            <p:ph type="sldNum" sz="quarter" idx="4"/>
          </p:nvPr>
        </p:nvSpPr>
        <p:spPr bwMode="auto">
          <a:xfrm>
            <a:off x="8497766" y="6489701"/>
            <a:ext cx="52753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b" anchorCtr="0" compatLnSpc="1">
            <a:prstTxWarp prst="textNoShape">
              <a:avLst/>
            </a:prstTxWarp>
          </a:bodyPr>
          <a:lstStyle>
            <a:lvl1pPr algn="r" defTabSz="987425">
              <a:defRPr sz="1300" smtClean="0">
                <a:latin typeface="Arial Black" pitchFamily="34" charset="0"/>
              </a:defRPr>
            </a:lvl1pPr>
          </a:lstStyle>
          <a:p>
            <a:pPr eaLnBrk="1" hangingPunct="1">
              <a:defRPr/>
            </a:pPr>
            <a:fld id="{597059C4-0105-44B5-B98D-BED74FDBF2BB}" type="slidenum">
              <a:rPr lang="es-ES" b="0">
                <a:solidFill>
                  <a:srgbClr val="000000"/>
                </a:solidFill>
              </a:rPr>
              <a:pPr eaLnBrk="1" hangingPunct="1">
                <a:defRPr/>
              </a:pPr>
              <a:t>‹Nº›</a:t>
            </a:fld>
            <a:endParaRPr lang="es-ES" b="0" dirty="0">
              <a:solidFill>
                <a:srgbClr val="000000"/>
              </a:solidFill>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736" tIns="49368" rIns="98736" bIns="49368" anchor="ctr"/>
            <a:lstStyle/>
            <a:p>
              <a:pPr algn="ctr" defTabSz="987425" eaLnBrk="1" hangingPunct="1"/>
              <a:endParaRPr lang="es-ES_tradnl" sz="2600" b="0" dirty="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666699"/>
                </a:solidFill>
                <a:latin typeface="Aria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666699"/>
                </a:solidFill>
                <a:latin typeface="Aria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9999CC"/>
                </a:solidFill>
                <a:latin typeface="Aria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666699"/>
                </a:solidFill>
                <a:latin typeface="Aria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9999CC"/>
                </a:solidFill>
                <a:latin typeface="Aria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9999CC"/>
                </a:solidFill>
                <a:latin typeface="Arial"/>
              </a:endParaRPr>
            </a:p>
          </p:txBody>
        </p:sp>
      </p:grpSp>
      <p:sp>
        <p:nvSpPr>
          <p:cNvPr id="1029" name="Rectangle 14"/>
          <p:cNvSpPr>
            <a:spLocks noGrp="1" noChangeArrowheads="1"/>
          </p:cNvSpPr>
          <p:nvPr>
            <p:ph type="title"/>
          </p:nvPr>
        </p:nvSpPr>
        <p:spPr bwMode="auto">
          <a:xfrm>
            <a:off x="457201" y="457201"/>
            <a:ext cx="8302869"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ctr" anchorCtr="0" compatLnSpc="1">
            <a:prstTxWarp prst="textNoShape">
              <a:avLst/>
            </a:prstTxWarp>
          </a:bodyPr>
          <a:lstStyle/>
          <a:p>
            <a:pPr lvl="0"/>
            <a:r>
              <a:rPr lang="es-ES" smtClean="0"/>
              <a:t>Haga clic para cambiar el estilo de título	</a:t>
            </a:r>
          </a:p>
        </p:txBody>
      </p:sp>
      <p:sp>
        <p:nvSpPr>
          <p:cNvPr id="1030" name="Rectangle 15"/>
          <p:cNvSpPr>
            <a:spLocks noGrp="1" noChangeArrowheads="1"/>
          </p:cNvSpPr>
          <p:nvPr>
            <p:ph type="body" idx="1"/>
          </p:nvPr>
        </p:nvSpPr>
        <p:spPr bwMode="auto">
          <a:xfrm>
            <a:off x="451339" y="981076"/>
            <a:ext cx="8308731"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0192" name="Rectangle 16"/>
          <p:cNvSpPr>
            <a:spLocks noGrp="1" noChangeArrowheads="1"/>
          </p:cNvSpPr>
          <p:nvPr>
            <p:ph type="dt" sz="half" idx="2"/>
          </p:nvPr>
        </p:nvSpPr>
        <p:spPr bwMode="auto">
          <a:xfrm>
            <a:off x="451339" y="6545263"/>
            <a:ext cx="198852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b" anchorCtr="0" compatLnSpc="1">
            <a:prstTxWarp prst="textNoShape">
              <a:avLst/>
            </a:prstTxWarp>
          </a:bodyPr>
          <a:lstStyle>
            <a:lvl1pPr defTabSz="987425">
              <a:defRPr sz="1300" smtClean="0"/>
            </a:lvl1pPr>
          </a:lstStyle>
          <a:p>
            <a:pPr eaLnBrk="1" hangingPunct="1">
              <a:defRPr/>
            </a:pPr>
            <a:endParaRPr lang="es-ES" b="0" dirty="0">
              <a:solidFill>
                <a:srgbClr val="000000"/>
              </a:solidFill>
              <a:latin typeface="Arial"/>
            </a:endParaRPr>
          </a:p>
        </p:txBody>
      </p:sp>
    </p:spTree>
    <p:extLst>
      <p:ext uri="{BB962C8B-B14F-4D97-AF65-F5344CB8AC3E}">
        <p14:creationId xmlns:p14="http://schemas.microsoft.com/office/powerpoint/2010/main" val="3829330690"/>
      </p:ext>
    </p:extLst>
  </p:cSld>
  <p:clrMap bg1="lt1" tx1="dk1" bg2="lt2" tx2="dk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Lst>
  <p:timing>
    <p:tnLst>
      <p:par>
        <p:cTn id="1" dur="indefinite" restart="never" nodeType="tmRoot"/>
      </p:par>
    </p:tnLst>
  </p:timing>
  <p:hf sldNum="0" hdr="0" ftr="0" dt="0"/>
  <p:txStyles>
    <p:titleStyle>
      <a:lvl1pPr algn="l" defTabSz="987425" rtl="0" eaLnBrk="0" fontAlgn="base" hangingPunct="0">
        <a:spcBef>
          <a:spcPct val="0"/>
        </a:spcBef>
        <a:spcAft>
          <a:spcPct val="0"/>
        </a:spcAft>
        <a:defRPr sz="2800">
          <a:solidFill>
            <a:schemeClr val="tx1"/>
          </a:solidFill>
          <a:latin typeface="+mj-lt"/>
          <a:ea typeface="+mj-ea"/>
          <a:cs typeface="+mj-cs"/>
        </a:defRPr>
      </a:lvl1pPr>
      <a:lvl2pPr algn="l" defTabSz="987425" rtl="0" eaLnBrk="0" fontAlgn="base" hangingPunct="0">
        <a:spcBef>
          <a:spcPct val="0"/>
        </a:spcBef>
        <a:spcAft>
          <a:spcPct val="0"/>
        </a:spcAft>
        <a:defRPr sz="2800">
          <a:solidFill>
            <a:schemeClr val="tx1"/>
          </a:solidFill>
          <a:latin typeface="Arial" charset="0"/>
        </a:defRPr>
      </a:lvl2pPr>
      <a:lvl3pPr algn="l" defTabSz="987425" rtl="0" eaLnBrk="0" fontAlgn="base" hangingPunct="0">
        <a:spcBef>
          <a:spcPct val="0"/>
        </a:spcBef>
        <a:spcAft>
          <a:spcPct val="0"/>
        </a:spcAft>
        <a:defRPr sz="2800">
          <a:solidFill>
            <a:schemeClr val="tx1"/>
          </a:solidFill>
          <a:latin typeface="Arial" charset="0"/>
        </a:defRPr>
      </a:lvl3pPr>
      <a:lvl4pPr algn="l" defTabSz="987425" rtl="0" eaLnBrk="0" fontAlgn="base" hangingPunct="0">
        <a:spcBef>
          <a:spcPct val="0"/>
        </a:spcBef>
        <a:spcAft>
          <a:spcPct val="0"/>
        </a:spcAft>
        <a:defRPr sz="2800">
          <a:solidFill>
            <a:schemeClr val="tx1"/>
          </a:solidFill>
          <a:latin typeface="Arial" charset="0"/>
        </a:defRPr>
      </a:lvl4pPr>
      <a:lvl5pPr algn="l" defTabSz="987425" rtl="0" eaLnBrk="0" fontAlgn="base" hangingPunct="0">
        <a:spcBef>
          <a:spcPct val="0"/>
        </a:spcBef>
        <a:spcAft>
          <a:spcPct val="0"/>
        </a:spcAft>
        <a:defRPr sz="2800">
          <a:solidFill>
            <a:schemeClr val="tx1"/>
          </a:solidFill>
          <a:latin typeface="Arial" charset="0"/>
        </a:defRPr>
      </a:lvl5pPr>
      <a:lvl6pPr marL="457200" algn="l" defTabSz="987425" rtl="0" fontAlgn="base">
        <a:spcBef>
          <a:spcPct val="0"/>
        </a:spcBef>
        <a:spcAft>
          <a:spcPct val="0"/>
        </a:spcAft>
        <a:defRPr sz="2800">
          <a:solidFill>
            <a:schemeClr val="tx1"/>
          </a:solidFill>
          <a:latin typeface="Arial" charset="0"/>
        </a:defRPr>
      </a:lvl6pPr>
      <a:lvl7pPr marL="914400" algn="l" defTabSz="987425" rtl="0" fontAlgn="base">
        <a:spcBef>
          <a:spcPct val="0"/>
        </a:spcBef>
        <a:spcAft>
          <a:spcPct val="0"/>
        </a:spcAft>
        <a:defRPr sz="2800">
          <a:solidFill>
            <a:schemeClr val="tx1"/>
          </a:solidFill>
          <a:latin typeface="Arial" charset="0"/>
        </a:defRPr>
      </a:lvl7pPr>
      <a:lvl8pPr marL="1371600" algn="l" defTabSz="987425" rtl="0" fontAlgn="base">
        <a:spcBef>
          <a:spcPct val="0"/>
        </a:spcBef>
        <a:spcAft>
          <a:spcPct val="0"/>
        </a:spcAft>
        <a:defRPr sz="2800">
          <a:solidFill>
            <a:schemeClr val="tx1"/>
          </a:solidFill>
          <a:latin typeface="Arial" charset="0"/>
        </a:defRPr>
      </a:lvl8pPr>
      <a:lvl9pPr marL="1828800" algn="l" defTabSz="987425" rtl="0" fontAlgn="base">
        <a:spcBef>
          <a:spcPct val="0"/>
        </a:spcBef>
        <a:spcAft>
          <a:spcPct val="0"/>
        </a:spcAft>
        <a:defRPr sz="2800">
          <a:solidFill>
            <a:schemeClr val="tx1"/>
          </a:solidFill>
          <a:latin typeface="Arial" charset="0"/>
        </a:defRPr>
      </a:lvl9pPr>
    </p:titleStyle>
    <p:bodyStyle>
      <a:lvl1pPr marL="369888" indent="-369888" algn="l" defTabSz="987425" rtl="0" eaLnBrk="0" fontAlgn="base" hangingPunct="0">
        <a:spcBef>
          <a:spcPct val="20000"/>
        </a:spcBef>
        <a:spcAft>
          <a:spcPct val="0"/>
        </a:spcAft>
        <a:buClr>
          <a:schemeClr val="bg2"/>
        </a:buClr>
        <a:buSzPct val="75000"/>
        <a:buFont typeface="Wingdings" pitchFamily="2" charset="2"/>
        <a:buChar char="n"/>
        <a:defRPr sz="3500">
          <a:solidFill>
            <a:schemeClr val="tx1"/>
          </a:solidFill>
          <a:latin typeface="+mn-lt"/>
          <a:ea typeface="+mn-ea"/>
          <a:cs typeface="+mn-cs"/>
        </a:defRPr>
      </a:lvl1pPr>
      <a:lvl2pPr marL="801688" indent="-307975" algn="l" defTabSz="987425" rtl="0" eaLnBrk="0" fontAlgn="base" hangingPunct="0">
        <a:spcBef>
          <a:spcPct val="20000"/>
        </a:spcBef>
        <a:spcAft>
          <a:spcPct val="0"/>
        </a:spcAft>
        <a:buClr>
          <a:schemeClr val="accent2"/>
        </a:buClr>
        <a:buSzPct val="80000"/>
        <a:buFont typeface="Wingdings" pitchFamily="2" charset="2"/>
        <a:buChar char="¨"/>
        <a:defRPr sz="3000">
          <a:solidFill>
            <a:schemeClr val="tx1"/>
          </a:solidFill>
          <a:latin typeface="+mn-lt"/>
        </a:defRPr>
      </a:lvl2pPr>
      <a:lvl3pPr marL="1235075" indent="-247650" algn="l" defTabSz="987425" rtl="0" eaLnBrk="0" fontAlgn="base" hangingPunct="0">
        <a:spcBef>
          <a:spcPct val="20000"/>
        </a:spcBef>
        <a:spcAft>
          <a:spcPct val="0"/>
        </a:spcAft>
        <a:buClr>
          <a:schemeClr val="bg2"/>
        </a:buClr>
        <a:buSzPct val="65000"/>
        <a:buFont typeface="Wingdings" pitchFamily="2" charset="2"/>
        <a:buChar char="n"/>
        <a:defRPr sz="2600">
          <a:solidFill>
            <a:schemeClr val="tx1"/>
          </a:solidFill>
          <a:latin typeface="+mn-lt"/>
        </a:defRPr>
      </a:lvl3pPr>
      <a:lvl4pPr marL="1728788" indent="-247650" algn="l" defTabSz="987425" rtl="0" eaLnBrk="0" fontAlgn="base" hangingPunct="0">
        <a:spcBef>
          <a:spcPct val="20000"/>
        </a:spcBef>
        <a:spcAft>
          <a:spcPct val="0"/>
        </a:spcAft>
        <a:buClr>
          <a:schemeClr val="accent2"/>
        </a:buClr>
        <a:buSzPct val="70000"/>
        <a:buFont typeface="Wingdings" pitchFamily="2" charset="2"/>
        <a:buChar char="¨"/>
        <a:defRPr sz="2200">
          <a:solidFill>
            <a:schemeClr val="tx1"/>
          </a:solidFill>
          <a:latin typeface="+mn-lt"/>
        </a:defRPr>
      </a:lvl4pPr>
      <a:lvl5pPr marL="2222500" indent="-247650" algn="l" defTabSz="987425" rtl="0" eaLnBrk="0" fontAlgn="base" hangingPunct="0">
        <a:spcBef>
          <a:spcPct val="20000"/>
        </a:spcBef>
        <a:spcAft>
          <a:spcPct val="0"/>
        </a:spcAft>
        <a:buClr>
          <a:schemeClr val="bg2"/>
        </a:buClr>
        <a:buFont typeface="Wingdings" pitchFamily="2" charset="2"/>
        <a:buChar char="§"/>
        <a:defRPr sz="2200">
          <a:solidFill>
            <a:schemeClr val="tx1"/>
          </a:solidFill>
          <a:latin typeface="+mn-lt"/>
        </a:defRPr>
      </a:lvl5pPr>
      <a:lvl6pPr marL="26797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6pPr>
      <a:lvl7pPr marL="31369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7pPr>
      <a:lvl8pPr marL="35941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8pPr>
      <a:lvl9pPr marL="40513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ftr" sz="quarter" idx="3"/>
          </p:nvPr>
        </p:nvSpPr>
        <p:spPr bwMode="auto">
          <a:xfrm>
            <a:off x="2511670" y="6561139"/>
            <a:ext cx="5649058"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b" anchorCtr="0" compatLnSpc="1">
            <a:prstTxWarp prst="textNoShape">
              <a:avLst/>
            </a:prstTxWarp>
          </a:bodyPr>
          <a:lstStyle>
            <a:lvl1pPr algn="r" defTabSz="987425">
              <a:defRPr sz="1300" smtClean="0"/>
            </a:lvl1pPr>
          </a:lstStyle>
          <a:p>
            <a:pPr eaLnBrk="1" hangingPunct="1">
              <a:defRPr/>
            </a:pPr>
            <a:r>
              <a:rPr lang="es-ES" b="0" dirty="0">
                <a:solidFill>
                  <a:srgbClr val="000000"/>
                </a:solidFill>
                <a:latin typeface="Arial"/>
              </a:rPr>
              <a:t>Probabilidades</a:t>
            </a:r>
          </a:p>
        </p:txBody>
      </p:sp>
      <p:sp>
        <p:nvSpPr>
          <p:cNvPr id="50179" name="Rectangle 3"/>
          <p:cNvSpPr>
            <a:spLocks noGrp="1" noChangeArrowheads="1"/>
          </p:cNvSpPr>
          <p:nvPr>
            <p:ph type="sldNum" sz="quarter" idx="4"/>
          </p:nvPr>
        </p:nvSpPr>
        <p:spPr bwMode="auto">
          <a:xfrm>
            <a:off x="8497766" y="6489701"/>
            <a:ext cx="527538" cy="25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b" anchorCtr="0" compatLnSpc="1">
            <a:prstTxWarp prst="textNoShape">
              <a:avLst/>
            </a:prstTxWarp>
          </a:bodyPr>
          <a:lstStyle>
            <a:lvl1pPr algn="r" defTabSz="987425">
              <a:defRPr sz="1300" smtClean="0">
                <a:latin typeface="Arial Black" pitchFamily="34" charset="0"/>
              </a:defRPr>
            </a:lvl1pPr>
          </a:lstStyle>
          <a:p>
            <a:pPr eaLnBrk="1" hangingPunct="1">
              <a:defRPr/>
            </a:pPr>
            <a:fld id="{597059C4-0105-44B5-B98D-BED74FDBF2BB}" type="slidenum">
              <a:rPr lang="es-ES" b="0">
                <a:solidFill>
                  <a:srgbClr val="000000"/>
                </a:solidFill>
              </a:rPr>
              <a:pPr eaLnBrk="1" hangingPunct="1">
                <a:defRPr/>
              </a:pPr>
              <a:t>‹Nº›</a:t>
            </a:fld>
            <a:endParaRPr lang="es-ES" b="0" dirty="0">
              <a:solidFill>
                <a:srgbClr val="000000"/>
              </a:solidFill>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8736" tIns="49368" rIns="98736" bIns="49368" anchor="ctr"/>
            <a:lstStyle/>
            <a:p>
              <a:pPr algn="ctr" defTabSz="987425" eaLnBrk="1" hangingPunct="1"/>
              <a:endParaRPr lang="es-ES_tradnl" sz="2600" b="0" dirty="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666699"/>
                </a:solidFill>
                <a:latin typeface="Aria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666699"/>
                </a:solidFill>
                <a:latin typeface="Aria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9999CC"/>
                </a:solidFill>
                <a:latin typeface="Aria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666699"/>
                </a:solidFill>
                <a:latin typeface="Aria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2600" b="0" dirty="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9999CC"/>
                </a:solidFill>
                <a:latin typeface="Aria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8736" tIns="49368" rIns="98736" bIns="49368"/>
            <a:lstStyle/>
            <a:p>
              <a:pPr defTabSz="987425" eaLnBrk="1" hangingPunct="1"/>
              <a:endParaRPr lang="es-ES_tradnl" sz="1900" b="0" dirty="0">
                <a:solidFill>
                  <a:srgbClr val="9999CC"/>
                </a:solidFill>
                <a:latin typeface="Arial"/>
              </a:endParaRPr>
            </a:p>
          </p:txBody>
        </p:sp>
      </p:grpSp>
      <p:sp>
        <p:nvSpPr>
          <p:cNvPr id="1029" name="Rectangle 14"/>
          <p:cNvSpPr>
            <a:spLocks noGrp="1" noChangeArrowheads="1"/>
          </p:cNvSpPr>
          <p:nvPr>
            <p:ph type="title"/>
          </p:nvPr>
        </p:nvSpPr>
        <p:spPr bwMode="auto">
          <a:xfrm>
            <a:off x="457201" y="457201"/>
            <a:ext cx="8302869"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ctr" anchorCtr="0" compatLnSpc="1">
            <a:prstTxWarp prst="textNoShape">
              <a:avLst/>
            </a:prstTxWarp>
          </a:bodyPr>
          <a:lstStyle/>
          <a:p>
            <a:pPr lvl="0"/>
            <a:r>
              <a:rPr lang="es-ES" smtClean="0"/>
              <a:t>Haga clic para cambiar el estilo de título	</a:t>
            </a:r>
          </a:p>
        </p:txBody>
      </p:sp>
      <p:sp>
        <p:nvSpPr>
          <p:cNvPr id="1030" name="Rectangle 15"/>
          <p:cNvSpPr>
            <a:spLocks noGrp="1" noChangeArrowheads="1"/>
          </p:cNvSpPr>
          <p:nvPr>
            <p:ph type="body" idx="1"/>
          </p:nvPr>
        </p:nvSpPr>
        <p:spPr bwMode="auto">
          <a:xfrm>
            <a:off x="451339" y="981076"/>
            <a:ext cx="8308731"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0192" name="Rectangle 16"/>
          <p:cNvSpPr>
            <a:spLocks noGrp="1" noChangeArrowheads="1"/>
          </p:cNvSpPr>
          <p:nvPr>
            <p:ph type="dt" sz="half" idx="2"/>
          </p:nvPr>
        </p:nvSpPr>
        <p:spPr bwMode="auto">
          <a:xfrm>
            <a:off x="451339" y="6545263"/>
            <a:ext cx="198852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736" tIns="49368" rIns="98736" bIns="49368" numCol="1" anchor="b" anchorCtr="0" compatLnSpc="1">
            <a:prstTxWarp prst="textNoShape">
              <a:avLst/>
            </a:prstTxWarp>
          </a:bodyPr>
          <a:lstStyle>
            <a:lvl1pPr defTabSz="987425">
              <a:defRPr sz="1300" smtClean="0"/>
            </a:lvl1pPr>
          </a:lstStyle>
          <a:p>
            <a:pPr eaLnBrk="1" hangingPunct="1">
              <a:defRPr/>
            </a:pPr>
            <a:endParaRPr lang="es-ES" b="0" dirty="0">
              <a:solidFill>
                <a:srgbClr val="000000"/>
              </a:solidFill>
              <a:latin typeface="Arial"/>
            </a:endParaRPr>
          </a:p>
        </p:txBody>
      </p:sp>
    </p:spTree>
    <p:extLst>
      <p:ext uri="{BB962C8B-B14F-4D97-AF65-F5344CB8AC3E}">
        <p14:creationId xmlns:p14="http://schemas.microsoft.com/office/powerpoint/2010/main" val="1141856179"/>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iming>
    <p:tnLst>
      <p:par>
        <p:cTn id="1" dur="indefinite" restart="never" nodeType="tmRoot"/>
      </p:par>
    </p:tnLst>
  </p:timing>
  <p:hf sldNum="0" hdr="0" ftr="0" dt="0"/>
  <p:txStyles>
    <p:titleStyle>
      <a:lvl1pPr algn="l" defTabSz="987425" rtl="0" eaLnBrk="0" fontAlgn="base" hangingPunct="0">
        <a:spcBef>
          <a:spcPct val="0"/>
        </a:spcBef>
        <a:spcAft>
          <a:spcPct val="0"/>
        </a:spcAft>
        <a:defRPr sz="2800">
          <a:solidFill>
            <a:schemeClr val="tx1"/>
          </a:solidFill>
          <a:latin typeface="+mj-lt"/>
          <a:ea typeface="+mj-ea"/>
          <a:cs typeface="+mj-cs"/>
        </a:defRPr>
      </a:lvl1pPr>
      <a:lvl2pPr algn="l" defTabSz="987425" rtl="0" eaLnBrk="0" fontAlgn="base" hangingPunct="0">
        <a:spcBef>
          <a:spcPct val="0"/>
        </a:spcBef>
        <a:spcAft>
          <a:spcPct val="0"/>
        </a:spcAft>
        <a:defRPr sz="2800">
          <a:solidFill>
            <a:schemeClr val="tx1"/>
          </a:solidFill>
          <a:latin typeface="Arial" charset="0"/>
        </a:defRPr>
      </a:lvl2pPr>
      <a:lvl3pPr algn="l" defTabSz="987425" rtl="0" eaLnBrk="0" fontAlgn="base" hangingPunct="0">
        <a:spcBef>
          <a:spcPct val="0"/>
        </a:spcBef>
        <a:spcAft>
          <a:spcPct val="0"/>
        </a:spcAft>
        <a:defRPr sz="2800">
          <a:solidFill>
            <a:schemeClr val="tx1"/>
          </a:solidFill>
          <a:latin typeface="Arial" charset="0"/>
        </a:defRPr>
      </a:lvl3pPr>
      <a:lvl4pPr algn="l" defTabSz="987425" rtl="0" eaLnBrk="0" fontAlgn="base" hangingPunct="0">
        <a:spcBef>
          <a:spcPct val="0"/>
        </a:spcBef>
        <a:spcAft>
          <a:spcPct val="0"/>
        </a:spcAft>
        <a:defRPr sz="2800">
          <a:solidFill>
            <a:schemeClr val="tx1"/>
          </a:solidFill>
          <a:latin typeface="Arial" charset="0"/>
        </a:defRPr>
      </a:lvl4pPr>
      <a:lvl5pPr algn="l" defTabSz="987425" rtl="0" eaLnBrk="0" fontAlgn="base" hangingPunct="0">
        <a:spcBef>
          <a:spcPct val="0"/>
        </a:spcBef>
        <a:spcAft>
          <a:spcPct val="0"/>
        </a:spcAft>
        <a:defRPr sz="2800">
          <a:solidFill>
            <a:schemeClr val="tx1"/>
          </a:solidFill>
          <a:latin typeface="Arial" charset="0"/>
        </a:defRPr>
      </a:lvl5pPr>
      <a:lvl6pPr marL="457200" algn="l" defTabSz="987425" rtl="0" fontAlgn="base">
        <a:spcBef>
          <a:spcPct val="0"/>
        </a:spcBef>
        <a:spcAft>
          <a:spcPct val="0"/>
        </a:spcAft>
        <a:defRPr sz="2800">
          <a:solidFill>
            <a:schemeClr val="tx1"/>
          </a:solidFill>
          <a:latin typeface="Arial" charset="0"/>
        </a:defRPr>
      </a:lvl6pPr>
      <a:lvl7pPr marL="914400" algn="l" defTabSz="987425" rtl="0" fontAlgn="base">
        <a:spcBef>
          <a:spcPct val="0"/>
        </a:spcBef>
        <a:spcAft>
          <a:spcPct val="0"/>
        </a:spcAft>
        <a:defRPr sz="2800">
          <a:solidFill>
            <a:schemeClr val="tx1"/>
          </a:solidFill>
          <a:latin typeface="Arial" charset="0"/>
        </a:defRPr>
      </a:lvl7pPr>
      <a:lvl8pPr marL="1371600" algn="l" defTabSz="987425" rtl="0" fontAlgn="base">
        <a:spcBef>
          <a:spcPct val="0"/>
        </a:spcBef>
        <a:spcAft>
          <a:spcPct val="0"/>
        </a:spcAft>
        <a:defRPr sz="2800">
          <a:solidFill>
            <a:schemeClr val="tx1"/>
          </a:solidFill>
          <a:latin typeface="Arial" charset="0"/>
        </a:defRPr>
      </a:lvl8pPr>
      <a:lvl9pPr marL="1828800" algn="l" defTabSz="987425" rtl="0" fontAlgn="base">
        <a:spcBef>
          <a:spcPct val="0"/>
        </a:spcBef>
        <a:spcAft>
          <a:spcPct val="0"/>
        </a:spcAft>
        <a:defRPr sz="2800">
          <a:solidFill>
            <a:schemeClr val="tx1"/>
          </a:solidFill>
          <a:latin typeface="Arial" charset="0"/>
        </a:defRPr>
      </a:lvl9pPr>
    </p:titleStyle>
    <p:bodyStyle>
      <a:lvl1pPr marL="369888" indent="-369888" algn="l" defTabSz="987425" rtl="0" eaLnBrk="0" fontAlgn="base" hangingPunct="0">
        <a:spcBef>
          <a:spcPct val="20000"/>
        </a:spcBef>
        <a:spcAft>
          <a:spcPct val="0"/>
        </a:spcAft>
        <a:buClr>
          <a:schemeClr val="bg2"/>
        </a:buClr>
        <a:buSzPct val="75000"/>
        <a:buFont typeface="Wingdings" pitchFamily="2" charset="2"/>
        <a:buChar char="n"/>
        <a:defRPr sz="3500">
          <a:solidFill>
            <a:schemeClr val="tx1"/>
          </a:solidFill>
          <a:latin typeface="+mn-lt"/>
          <a:ea typeface="+mn-ea"/>
          <a:cs typeface="+mn-cs"/>
        </a:defRPr>
      </a:lvl1pPr>
      <a:lvl2pPr marL="801688" indent="-307975" algn="l" defTabSz="987425" rtl="0" eaLnBrk="0" fontAlgn="base" hangingPunct="0">
        <a:spcBef>
          <a:spcPct val="20000"/>
        </a:spcBef>
        <a:spcAft>
          <a:spcPct val="0"/>
        </a:spcAft>
        <a:buClr>
          <a:schemeClr val="accent2"/>
        </a:buClr>
        <a:buSzPct val="80000"/>
        <a:buFont typeface="Wingdings" pitchFamily="2" charset="2"/>
        <a:buChar char="¨"/>
        <a:defRPr sz="3000">
          <a:solidFill>
            <a:schemeClr val="tx1"/>
          </a:solidFill>
          <a:latin typeface="+mn-lt"/>
        </a:defRPr>
      </a:lvl2pPr>
      <a:lvl3pPr marL="1235075" indent="-247650" algn="l" defTabSz="987425" rtl="0" eaLnBrk="0" fontAlgn="base" hangingPunct="0">
        <a:spcBef>
          <a:spcPct val="20000"/>
        </a:spcBef>
        <a:spcAft>
          <a:spcPct val="0"/>
        </a:spcAft>
        <a:buClr>
          <a:schemeClr val="bg2"/>
        </a:buClr>
        <a:buSzPct val="65000"/>
        <a:buFont typeface="Wingdings" pitchFamily="2" charset="2"/>
        <a:buChar char="n"/>
        <a:defRPr sz="2600">
          <a:solidFill>
            <a:schemeClr val="tx1"/>
          </a:solidFill>
          <a:latin typeface="+mn-lt"/>
        </a:defRPr>
      </a:lvl3pPr>
      <a:lvl4pPr marL="1728788" indent="-247650" algn="l" defTabSz="987425" rtl="0" eaLnBrk="0" fontAlgn="base" hangingPunct="0">
        <a:spcBef>
          <a:spcPct val="20000"/>
        </a:spcBef>
        <a:spcAft>
          <a:spcPct val="0"/>
        </a:spcAft>
        <a:buClr>
          <a:schemeClr val="accent2"/>
        </a:buClr>
        <a:buSzPct val="70000"/>
        <a:buFont typeface="Wingdings" pitchFamily="2" charset="2"/>
        <a:buChar char="¨"/>
        <a:defRPr sz="2200">
          <a:solidFill>
            <a:schemeClr val="tx1"/>
          </a:solidFill>
          <a:latin typeface="+mn-lt"/>
        </a:defRPr>
      </a:lvl4pPr>
      <a:lvl5pPr marL="2222500" indent="-247650" algn="l" defTabSz="987425" rtl="0" eaLnBrk="0" fontAlgn="base" hangingPunct="0">
        <a:spcBef>
          <a:spcPct val="20000"/>
        </a:spcBef>
        <a:spcAft>
          <a:spcPct val="0"/>
        </a:spcAft>
        <a:buClr>
          <a:schemeClr val="bg2"/>
        </a:buClr>
        <a:buFont typeface="Wingdings" pitchFamily="2" charset="2"/>
        <a:buChar char="§"/>
        <a:defRPr sz="2200">
          <a:solidFill>
            <a:schemeClr val="tx1"/>
          </a:solidFill>
          <a:latin typeface="+mn-lt"/>
        </a:defRPr>
      </a:lvl5pPr>
      <a:lvl6pPr marL="26797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6pPr>
      <a:lvl7pPr marL="31369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7pPr>
      <a:lvl8pPr marL="35941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8pPr>
      <a:lvl9pPr marL="4051300" indent="-247650" algn="l" defTabSz="987425" rtl="0" fontAlgn="base">
        <a:spcBef>
          <a:spcPct val="20000"/>
        </a:spcBef>
        <a:spcAft>
          <a:spcPct val="0"/>
        </a:spcAft>
        <a:buClr>
          <a:schemeClr val="bg2"/>
        </a:buClr>
        <a:buFont typeface="Wingdings" pitchFamily="2" charset="2"/>
        <a:buChar char="§"/>
        <a:defRPr sz="22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3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3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31.xml"/><Relationship Id="rId5" Type="http://schemas.openxmlformats.org/officeDocument/2006/relationships/image" Target="../media/image16.png"/><Relationship Id="rId4" Type="http://schemas.openxmlformats.org/officeDocument/2006/relationships/image" Target="../media/image34.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31.xml"/><Relationship Id="rId11" Type="http://schemas.openxmlformats.org/officeDocument/2006/relationships/image" Target="../media/image40.png"/><Relationship Id="rId5" Type="http://schemas.openxmlformats.org/officeDocument/2006/relationships/image" Target="../media/image16.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1.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31.xml"/><Relationship Id="rId11" Type="http://schemas.openxmlformats.org/officeDocument/2006/relationships/image" Target="../media/image44.png"/><Relationship Id="rId10" Type="http://schemas.openxmlformats.org/officeDocument/2006/relationships/image" Target="../media/image4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42.xml"/><Relationship Id="rId6" Type="http://schemas.openxmlformats.org/officeDocument/2006/relationships/image" Target="../media/image50.png"/><Relationship Id="rId5" Type="http://schemas.openxmlformats.org/officeDocument/2006/relationships/image" Target="../media/image49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4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9.png"/><Relationship Id="rId7" Type="http://schemas.openxmlformats.org/officeDocument/2006/relationships/slide" Target="slide47.xml"/><Relationship Id="rId12" Type="http://schemas.openxmlformats.org/officeDocument/2006/relationships/image" Target="../media/image67.png"/><Relationship Id="rId2" Type="http://schemas.openxmlformats.org/officeDocument/2006/relationships/image" Target="../media/image58.png"/><Relationship Id="rId1" Type="http://schemas.openxmlformats.org/officeDocument/2006/relationships/slideLayout" Target="../slideLayouts/slideLayout42.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61.png"/><Relationship Id="rId10"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4.png"/><Relationship Id="rId14" Type="http://schemas.openxmlformats.org/officeDocument/2006/relationships/image" Target="../media/image69.png"/></Relationships>
</file>

<file path=ppt/slides/_rels/slide2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42.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680.png"/><Relationship Id="rId4" Type="http://schemas.openxmlformats.org/officeDocument/2006/relationships/image" Target="../media/image72.png"/><Relationship Id="rId9" Type="http://schemas.openxmlformats.org/officeDocument/2006/relationships/image" Target="../media/image7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4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2.xml"/><Relationship Id="rId5" Type="http://schemas.openxmlformats.org/officeDocument/2006/relationships/image" Target="../media/image87.png"/><Relationship Id="rId4" Type="http://schemas.openxmlformats.org/officeDocument/2006/relationships/image" Target="../media/image86.png"/></Relationships>
</file>

<file path=ppt/slides/_rels/slide32.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9.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image" Target="../media/image88.png"/><Relationship Id="rId1" Type="http://schemas.openxmlformats.org/officeDocument/2006/relationships/slideLayout" Target="../slideLayouts/slideLayout42.xml"/><Relationship Id="rId6" Type="http://schemas.openxmlformats.org/officeDocument/2006/relationships/slide" Target="slide48.xml"/><Relationship Id="rId11" Type="http://schemas.openxmlformats.org/officeDocument/2006/relationships/image" Target="../media/image96.png"/><Relationship Id="rId5" Type="http://schemas.openxmlformats.org/officeDocument/2006/relationships/image" Target="../media/image91.png"/><Relationship Id="rId10" Type="http://schemas.openxmlformats.org/officeDocument/2006/relationships/image" Target="../media/image95.png"/><Relationship Id="rId4" Type="http://schemas.openxmlformats.org/officeDocument/2006/relationships/image" Target="../media/image90.png"/><Relationship Id="rId9" Type="http://schemas.openxmlformats.org/officeDocument/2006/relationships/image" Target="../media/image94.png"/></Relationships>
</file>

<file path=ppt/slides/_rels/slide3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image" Target="../media/image98.png"/><Relationship Id="rId1" Type="http://schemas.openxmlformats.org/officeDocument/2006/relationships/slideLayout" Target="../slideLayouts/slideLayout4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 Id="rId9" Type="http://schemas.openxmlformats.org/officeDocument/2006/relationships/image" Target="../media/image105.png"/></Relationships>
</file>

<file path=ppt/slides/_rels/slide3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6.png"/><Relationship Id="rId1" Type="http://schemas.openxmlformats.org/officeDocument/2006/relationships/slideLayout" Target="../slideLayouts/slideLayout20.xml"/><Relationship Id="rId4" Type="http://schemas.openxmlformats.org/officeDocument/2006/relationships/image" Target="../media/image109.png"/></Relationships>
</file>

<file path=ppt/slides/_rels/slide3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6.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06.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20.png"/><Relationship Id="rId2" Type="http://schemas.openxmlformats.org/officeDocument/2006/relationships/image" Target="../media/image106.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8" Type="http://schemas.openxmlformats.org/officeDocument/2006/relationships/package" Target="../embeddings/Hoja_de_c_lculo_de_Microsoft_Excel1.xlsx"/><Relationship Id="rId3" Type="http://schemas.openxmlformats.org/officeDocument/2006/relationships/image" Target="../media/image114.png"/><Relationship Id="rId7"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 Id="rId9" Type="http://schemas.openxmlformats.org/officeDocument/2006/relationships/image" Target="../media/image102.emf"/></Relationships>
</file>

<file path=ppt/slides/_rels/slide43.xml.rels><?xml version="1.0" encoding="UTF-8" standalone="yes"?>
<Relationships xmlns="http://schemas.openxmlformats.org/package/2006/relationships"><Relationship Id="rId8" Type="http://schemas.openxmlformats.org/officeDocument/2006/relationships/package" Target="../embeddings/Hoja_de_c_lculo_de_Microsoft_Excel2.xlsx"/><Relationship Id="rId3" Type="http://schemas.openxmlformats.org/officeDocument/2006/relationships/image" Target="../media/image119.png"/><Relationship Id="rId7" Type="http://schemas.openxmlformats.org/officeDocument/2006/relationships/oleObject" Target="../embeddings/oleObject2.bin"/><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103.emf"/></Relationships>
</file>

<file path=ppt/slides/_rels/slide44.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8" Type="http://schemas.openxmlformats.org/officeDocument/2006/relationships/package" Target="../embeddings/Hoja_de_c_lculo_de_Microsoft_Excel3.xlsx"/><Relationship Id="rId3" Type="http://schemas.openxmlformats.org/officeDocument/2006/relationships/image" Target="../media/image126.png"/><Relationship Id="rId7" Type="http://schemas.openxmlformats.org/officeDocument/2006/relationships/oleObject" Target="../embeddings/oleObject3.bin"/><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127.png"/><Relationship Id="rId5" Type="http://schemas.openxmlformats.org/officeDocument/2006/relationships/image" Target="../media/image128.png"/><Relationship Id="rId4" Type="http://schemas.openxmlformats.org/officeDocument/2006/relationships/image" Target="../media/image125.png"/><Relationship Id="rId9" Type="http://schemas.openxmlformats.org/officeDocument/2006/relationships/image" Target="../media/image104.emf"/></Relationships>
</file>

<file path=ppt/slides/_rels/slide46.xml.rels><?xml version="1.0" encoding="UTF-8" standalone="yes"?>
<Relationships xmlns="http://schemas.openxmlformats.org/package/2006/relationships"><Relationship Id="rId8" Type="http://schemas.openxmlformats.org/officeDocument/2006/relationships/package" Target="../embeddings/Hoja_de_c_lculo_de_Microsoft_Excel4.xlsx"/><Relationship Id="rId3" Type="http://schemas.openxmlformats.org/officeDocument/2006/relationships/image" Target="../media/image129.png"/><Relationship Id="rId7" Type="http://schemas.openxmlformats.org/officeDocument/2006/relationships/oleObject" Target="../embeddings/oleObject4.bin"/><Relationship Id="rId2" Type="http://schemas.openxmlformats.org/officeDocument/2006/relationships/slideLayout" Target="../slideLayouts/slideLayout20.xml"/><Relationship Id="rId1" Type="http://schemas.openxmlformats.org/officeDocument/2006/relationships/vmlDrawing" Target="../drawings/vmlDrawing4.v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 Id="rId9" Type="http://schemas.openxmlformats.org/officeDocument/2006/relationships/image" Target="../media/image105.emf"/></Relationships>
</file>

<file path=ppt/slides/_rels/slide4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06.jpe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image" Target="../media/image740.png"/><Relationship Id="rId1" Type="http://schemas.openxmlformats.org/officeDocument/2006/relationships/slideLayout" Target="../slideLayouts/slideLayout20.xml"/><Relationship Id="rId4" Type="http://schemas.openxmlformats.org/officeDocument/2006/relationships/slide" Target="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4.png"/><Relationship Id="rId5" Type="http://schemas.openxmlformats.org/officeDocument/2006/relationships/image" Target="../media/image1.gif"/><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gi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8.png"/><Relationship Id="rId5" Type="http://schemas.openxmlformats.org/officeDocument/2006/relationships/image" Target="../media/image710.png"/><Relationship Id="rId4" Type="http://schemas.openxmlformats.org/officeDocument/2006/relationships/image" Target="../media/image7.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973390" y="1828800"/>
            <a:ext cx="5919787" cy="2209800"/>
          </a:xfrm>
        </p:spPr>
        <p:txBody>
          <a:bodyPr/>
          <a:lstStyle/>
          <a:p>
            <a:pPr algn="ctr" eaLnBrk="1" hangingPunct="1"/>
            <a:r>
              <a:rPr lang="es-ES" altLang="es-ES" sz="4800" dirty="0" smtClean="0"/>
              <a:t>BIOESTADÍSTICA</a:t>
            </a:r>
          </a:p>
        </p:txBody>
      </p:sp>
      <p:sp>
        <p:nvSpPr>
          <p:cNvPr id="5123" name="Rectangle 3"/>
          <p:cNvSpPr>
            <a:spLocks noGrp="1" noChangeArrowheads="1"/>
          </p:cNvSpPr>
          <p:nvPr>
            <p:ph type="subTitle" idx="1"/>
          </p:nvPr>
        </p:nvSpPr>
        <p:spPr>
          <a:xfrm>
            <a:off x="468315" y="4724400"/>
            <a:ext cx="8275637" cy="890588"/>
          </a:xfrm>
          <a:noFill/>
        </p:spPr>
        <p:txBody>
          <a:bodyPr anchor="ctr"/>
          <a:lstStyle/>
          <a:p>
            <a:pPr algn="ctr" eaLnBrk="1" hangingPunct="1"/>
            <a:r>
              <a:rPr lang="es-ES" altLang="es-ES" sz="3300" dirty="0" smtClean="0">
                <a:solidFill>
                  <a:srgbClr val="002060"/>
                </a:solidFill>
              </a:rPr>
              <a:t>MÉTODOS PARAMÉTRICOS Y NO PARAMÉTRICOS PARA 1 MUESTRA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p:cNvSpPr txBox="1"/>
          <p:nvPr/>
        </p:nvSpPr>
        <p:spPr>
          <a:xfrm>
            <a:off x="260976" y="2685391"/>
            <a:ext cx="8631307" cy="769441"/>
          </a:xfrm>
          <a:prstGeom prst="rect">
            <a:avLst/>
          </a:prstGeom>
          <a:noFill/>
        </p:spPr>
        <p:txBody>
          <a:bodyPr wrap="square" rtlCol="0">
            <a:spAutoFit/>
          </a:bodyPr>
          <a:lstStyle/>
          <a:p>
            <a:pPr marL="457200" indent="-457200" algn="just">
              <a:buFont typeface="+mj-lt"/>
              <a:buAutoNum type="arabicPeriod" startAt="2"/>
            </a:pPr>
            <a:r>
              <a:rPr lang="es-ES" sz="2200" dirty="0" smtClean="0">
                <a:solidFill>
                  <a:schemeClr val="tx1"/>
                </a:solidFill>
                <a:latin typeface="Calibri" pitchFamily="34" charset="0"/>
              </a:rPr>
              <a:t>¿DIFIERE LA PROPORCIÓN DE AR EN LOS NIÑOS DEL VALOR REPORTADO DE 0,30? </a:t>
            </a:r>
            <a:endParaRPr lang="es-ES" sz="2200" dirty="0">
              <a:solidFill>
                <a:schemeClr val="tx1"/>
              </a:solidFill>
              <a:latin typeface="Calibri" pitchFamily="34" charset="0"/>
            </a:endParaRPr>
          </a:p>
        </p:txBody>
      </p:sp>
      <p:sp>
        <p:nvSpPr>
          <p:cNvPr id="25" name="CuadroTexto 24"/>
          <p:cNvSpPr txBox="1"/>
          <p:nvPr/>
        </p:nvSpPr>
        <p:spPr>
          <a:xfrm>
            <a:off x="808735" y="5023657"/>
            <a:ext cx="7128793" cy="738664"/>
          </a:xfrm>
          <a:prstGeom prst="rect">
            <a:avLst/>
          </a:prstGeom>
          <a:noFill/>
        </p:spPr>
        <p:txBody>
          <a:bodyPr wrap="square" rtlCol="0">
            <a:spAutoFit/>
          </a:bodyPr>
          <a:lstStyle/>
          <a:p>
            <a:pPr algn="just"/>
            <a:r>
              <a:rPr lang="es-ES" sz="2100" dirty="0" smtClean="0">
                <a:solidFill>
                  <a:schemeClr val="tx1"/>
                </a:solidFill>
                <a:latin typeface="Calibri" panose="020F0502020204030204" pitchFamily="34" charset="0"/>
              </a:rPr>
              <a:t>H</a:t>
            </a:r>
            <a:r>
              <a:rPr lang="es-ES" sz="2100" baseline="-25000" dirty="0" smtClean="0">
                <a:solidFill>
                  <a:schemeClr val="tx1"/>
                </a:solidFill>
                <a:latin typeface="Calibri" panose="020F0502020204030204" pitchFamily="34" charset="0"/>
              </a:rPr>
              <a:t>o</a:t>
            </a:r>
            <a:r>
              <a:rPr lang="pt-BR" sz="2100" dirty="0" smtClean="0">
                <a:solidFill>
                  <a:schemeClr val="tx1"/>
                </a:solidFill>
                <a:latin typeface="Calibri" panose="020F0502020204030204" pitchFamily="34" charset="0"/>
              </a:rPr>
              <a:t>: LA PROPORCIÓN  DE NIÑOS CON AR NO DIFIERE </a:t>
            </a:r>
            <a:r>
              <a:rPr lang="es-ES" sz="2100" dirty="0" smtClean="0">
                <a:solidFill>
                  <a:schemeClr val="tx1"/>
                </a:solidFill>
                <a:latin typeface="Calibri" panose="020F0502020204030204" pitchFamily="34" charset="0"/>
              </a:rPr>
              <a:t>DE 0,30.</a:t>
            </a:r>
          </a:p>
          <a:p>
            <a:pPr algn="just"/>
            <a:r>
              <a:rPr lang="es-ES" sz="2100" dirty="0" smtClean="0">
                <a:solidFill>
                  <a:schemeClr val="tx1"/>
                </a:solidFill>
                <a:latin typeface="Calibri" panose="020F0502020204030204" pitchFamily="34" charset="0"/>
              </a:rPr>
              <a:t>H</a:t>
            </a:r>
            <a:r>
              <a:rPr lang="es-ES" sz="2100" baseline="-25000" dirty="0" smtClean="0">
                <a:solidFill>
                  <a:schemeClr val="tx1"/>
                </a:solidFill>
                <a:latin typeface="Calibri" panose="020F0502020204030204" pitchFamily="34" charset="0"/>
              </a:rPr>
              <a:t>1</a:t>
            </a:r>
            <a:r>
              <a:rPr lang="es-ES" sz="2100" dirty="0" smtClean="0">
                <a:solidFill>
                  <a:schemeClr val="tx1"/>
                </a:solidFill>
                <a:latin typeface="Calibri" panose="020F0502020204030204" pitchFamily="34" charset="0"/>
              </a:rPr>
              <a:t>: </a:t>
            </a:r>
            <a:r>
              <a:rPr lang="pt-BR" sz="2100" dirty="0">
                <a:solidFill>
                  <a:schemeClr val="tx1"/>
                </a:solidFill>
                <a:latin typeface="Calibri" panose="020F0502020204030204" pitchFamily="34" charset="0"/>
              </a:rPr>
              <a:t>LA PROPORCIÓN  DE NIÑOS CON </a:t>
            </a:r>
            <a:r>
              <a:rPr lang="pt-BR" sz="2100" dirty="0" smtClean="0">
                <a:solidFill>
                  <a:schemeClr val="tx1"/>
                </a:solidFill>
                <a:latin typeface="Calibri" panose="020F0502020204030204" pitchFamily="34" charset="0"/>
              </a:rPr>
              <a:t>AR SI </a:t>
            </a:r>
            <a:r>
              <a:rPr lang="pt-BR" sz="2100" dirty="0">
                <a:solidFill>
                  <a:schemeClr val="tx1"/>
                </a:solidFill>
                <a:latin typeface="Calibri" panose="020F0502020204030204" pitchFamily="34" charset="0"/>
              </a:rPr>
              <a:t>DIFIERE </a:t>
            </a:r>
            <a:r>
              <a:rPr lang="es-ES" sz="2100" dirty="0">
                <a:solidFill>
                  <a:schemeClr val="tx1"/>
                </a:solidFill>
                <a:latin typeface="Calibri" panose="020F0502020204030204" pitchFamily="34" charset="0"/>
              </a:rPr>
              <a:t>DE 0,30.</a:t>
            </a:r>
          </a:p>
        </p:txBody>
      </p:sp>
      <p:sp>
        <p:nvSpPr>
          <p:cNvPr id="7" name="Rectángulo 1"/>
          <p:cNvSpPr>
            <a:spLocks noChangeArrowheads="1"/>
          </p:cNvSpPr>
          <p:nvPr/>
        </p:nvSpPr>
        <p:spPr bwMode="auto">
          <a:xfrm>
            <a:off x="251520" y="476672"/>
            <a:ext cx="864076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rgbClr val="0000FF"/>
                </a:solidFill>
                <a:latin typeface="Arial" panose="020B0604020202020204" pitchFamily="34" charset="0"/>
              </a:defRPr>
            </a:lvl1pPr>
            <a:lvl2pPr marL="742950" indent="-285750">
              <a:defRPr sz="3300" b="1">
                <a:solidFill>
                  <a:srgbClr val="0000FF"/>
                </a:solidFill>
                <a:latin typeface="Arial" panose="020B0604020202020204" pitchFamily="34" charset="0"/>
              </a:defRPr>
            </a:lvl2pPr>
            <a:lvl3pPr marL="1143000" indent="-228600">
              <a:defRPr sz="3300" b="1">
                <a:solidFill>
                  <a:srgbClr val="0000FF"/>
                </a:solidFill>
                <a:latin typeface="Arial" panose="020B0604020202020204" pitchFamily="34" charset="0"/>
              </a:defRPr>
            </a:lvl3pPr>
            <a:lvl4pPr marL="1600200" indent="-228600">
              <a:defRPr sz="3300" b="1">
                <a:solidFill>
                  <a:srgbClr val="0000FF"/>
                </a:solidFill>
                <a:latin typeface="Arial" panose="020B0604020202020204" pitchFamily="34" charset="0"/>
              </a:defRPr>
            </a:lvl4pPr>
            <a:lvl5pPr marL="2057400" indent="-228600">
              <a:defRPr sz="3300" b="1">
                <a:solidFill>
                  <a:srgbClr val="0000FF"/>
                </a:solidFill>
                <a:latin typeface="Arial" panose="020B0604020202020204" pitchFamily="34" charset="0"/>
              </a:defRPr>
            </a:lvl5pPr>
            <a:lvl6pPr marL="2514600" indent="-228600" eaLnBrk="0" fontAlgn="base" hangingPunct="0">
              <a:spcBef>
                <a:spcPct val="0"/>
              </a:spcBef>
              <a:spcAft>
                <a:spcPct val="0"/>
              </a:spcAft>
              <a:defRPr sz="3300" b="1">
                <a:solidFill>
                  <a:srgbClr val="0000FF"/>
                </a:solidFill>
                <a:latin typeface="Arial" panose="020B0604020202020204" pitchFamily="34" charset="0"/>
              </a:defRPr>
            </a:lvl6pPr>
            <a:lvl7pPr marL="2971800" indent="-228600" eaLnBrk="0" fontAlgn="base" hangingPunct="0">
              <a:spcBef>
                <a:spcPct val="0"/>
              </a:spcBef>
              <a:spcAft>
                <a:spcPct val="0"/>
              </a:spcAft>
              <a:defRPr sz="3300" b="1">
                <a:solidFill>
                  <a:srgbClr val="0000FF"/>
                </a:solidFill>
                <a:latin typeface="Arial" panose="020B0604020202020204" pitchFamily="34" charset="0"/>
              </a:defRPr>
            </a:lvl7pPr>
            <a:lvl8pPr marL="3429000" indent="-228600" eaLnBrk="0" fontAlgn="base" hangingPunct="0">
              <a:spcBef>
                <a:spcPct val="0"/>
              </a:spcBef>
              <a:spcAft>
                <a:spcPct val="0"/>
              </a:spcAft>
              <a:defRPr sz="3300" b="1">
                <a:solidFill>
                  <a:srgbClr val="0000FF"/>
                </a:solidFill>
                <a:latin typeface="Arial" panose="020B0604020202020204" pitchFamily="34" charset="0"/>
              </a:defRPr>
            </a:lvl8pPr>
            <a:lvl9pPr marL="3886200" indent="-228600" eaLnBrk="0" fontAlgn="base" hangingPunct="0">
              <a:spcBef>
                <a:spcPct val="0"/>
              </a:spcBef>
              <a:spcAft>
                <a:spcPct val="0"/>
              </a:spcAft>
              <a:defRPr sz="3300" b="1">
                <a:solidFill>
                  <a:srgbClr val="0000FF"/>
                </a:solidFill>
                <a:latin typeface="Arial" panose="020B0604020202020204" pitchFamily="34" charset="0"/>
              </a:defRPr>
            </a:lvl9pPr>
          </a:lstStyle>
          <a:p>
            <a:pPr algn="just" eaLnBrk="1" fontAlgn="auto" hangingPunct="1">
              <a:spcBef>
                <a:spcPts val="0"/>
              </a:spcBef>
              <a:spcAft>
                <a:spcPts val="0"/>
              </a:spcAft>
            </a:pPr>
            <a:r>
              <a:rPr lang="es-ES" sz="2200" dirty="0" smtClean="0">
                <a:solidFill>
                  <a:srgbClr val="002060"/>
                </a:solidFill>
                <a:latin typeface="Calibri" panose="020F0502020204030204" pitchFamily="34" charset="0"/>
                <a:cs typeface="Tahoma" panose="020B0604030504040204" pitchFamily="34" charset="0"/>
              </a:rPr>
              <a:t>SITUACIÓN PROBLÉMICA 2: QUEREMOS DETERMINAR POR UN LADO LA PROPORCIÓN </a:t>
            </a:r>
            <a:r>
              <a:rPr lang="es-ES" sz="2200" dirty="0" smtClean="0">
                <a:solidFill>
                  <a:schemeClr val="tx1"/>
                </a:solidFill>
                <a:latin typeface="Calibri" pitchFamily="34" charset="0"/>
              </a:rPr>
              <a:t>DE CIERTA AFECCIÓN RESPIRATORIA (AR) EN TODOS LOS NIÑOS DEL MUNICIPIO </a:t>
            </a:r>
            <a:r>
              <a:rPr lang="es-ES" sz="2200" dirty="0">
                <a:solidFill>
                  <a:schemeClr val="tx1"/>
                </a:solidFill>
                <a:latin typeface="Calibri" pitchFamily="34" charset="0"/>
              </a:rPr>
              <a:t>PLAYA. </a:t>
            </a:r>
            <a:r>
              <a:rPr lang="es-ES" sz="2200" dirty="0" smtClean="0">
                <a:solidFill>
                  <a:schemeClr val="tx1"/>
                </a:solidFill>
                <a:latin typeface="Calibri" pitchFamily="34" charset="0"/>
              </a:rPr>
              <a:t>C. HABANA</a:t>
            </a:r>
            <a:r>
              <a:rPr lang="es-ES" sz="2200" dirty="0">
                <a:solidFill>
                  <a:schemeClr val="tx1"/>
                </a:solidFill>
                <a:latin typeface="Calibri" pitchFamily="34" charset="0"/>
              </a:rPr>
              <a:t>. </a:t>
            </a:r>
            <a:r>
              <a:rPr lang="es-ES" sz="2200" dirty="0" smtClean="0">
                <a:solidFill>
                  <a:schemeClr val="tx1"/>
                </a:solidFill>
                <a:latin typeface="Calibri" pitchFamily="34" charset="0"/>
              </a:rPr>
              <a:t>2023 Y POR OTRO LADO, DEMOSTRAR SI PARA ESA POBLACIÓN DE NIÑOS LA PROPORCIÓN DE LA AFECCIÓN RESPIRATORIA DIFIERE O NO DE 0.30, QUE ES EL VALOR REPORTADO POR ESTUDIOS ANTERIORES.</a:t>
            </a:r>
          </a:p>
        </p:txBody>
      </p:sp>
      <p:sp>
        <p:nvSpPr>
          <p:cNvPr id="10" name="CuadroTexto 9"/>
          <p:cNvSpPr txBox="1"/>
          <p:nvPr/>
        </p:nvSpPr>
        <p:spPr>
          <a:xfrm>
            <a:off x="281552" y="3563143"/>
            <a:ext cx="8591817" cy="1384995"/>
          </a:xfrm>
          <a:prstGeom prst="rect">
            <a:avLst/>
          </a:prstGeom>
          <a:noFill/>
        </p:spPr>
        <p:txBody>
          <a:bodyPr wrap="square" rtlCol="0">
            <a:spAutoFit/>
          </a:bodyPr>
          <a:lstStyle/>
          <a:p>
            <a:pPr algn="just"/>
            <a:r>
              <a:rPr lang="es-ES" sz="2100" dirty="0" smtClean="0">
                <a:solidFill>
                  <a:schemeClr val="tx1"/>
                </a:solidFill>
                <a:latin typeface="Calibri" pitchFamily="34" charset="0"/>
              </a:rPr>
              <a:t>PARA ESTO SERÁ NECESARIO CONTRASTAR LAS SIGUIENTES HIPÓTESIS ESTADÍSTICAS, CALCULANDO </a:t>
            </a:r>
            <a:r>
              <a:rPr lang="pt-BR" sz="2100" dirty="0" smtClean="0">
                <a:solidFill>
                  <a:schemeClr val="tx1"/>
                </a:solidFill>
                <a:latin typeface="Calibri" panose="020F0502020204030204" pitchFamily="34" charset="0"/>
              </a:rPr>
              <a:t>EL </a:t>
            </a:r>
            <a:r>
              <a:rPr lang="pt-BR" sz="2100" dirty="0">
                <a:solidFill>
                  <a:schemeClr val="tx1"/>
                </a:solidFill>
                <a:latin typeface="Calibri" panose="020F0502020204030204" pitchFamily="34" charset="0"/>
              </a:rPr>
              <a:t>ESTADÍGRAFO DE LA PRUEBA Y ASOCIADO A </a:t>
            </a:r>
            <a:r>
              <a:rPr lang="pt-BR" sz="2100" dirty="0" smtClean="0">
                <a:solidFill>
                  <a:schemeClr val="tx1"/>
                </a:solidFill>
                <a:latin typeface="Calibri" panose="020F0502020204030204" pitchFamily="34" charset="0"/>
              </a:rPr>
              <a:t>ÉSTE </a:t>
            </a:r>
            <a:r>
              <a:rPr lang="pt-BR" sz="2100" dirty="0">
                <a:solidFill>
                  <a:schemeClr val="tx1"/>
                </a:solidFill>
                <a:latin typeface="Calibri" panose="020F0502020204030204" pitchFamily="34" charset="0"/>
              </a:rPr>
              <a:t>SU P-VALOR, CON AYUDA DEL CUAL PODEMOS RECHAZAR O NO LA HIPÓTESIS NULA</a:t>
            </a:r>
            <a:r>
              <a:rPr lang="pt-BR" sz="2100" dirty="0" smtClean="0">
                <a:solidFill>
                  <a:schemeClr val="tx1"/>
                </a:solidFill>
                <a:latin typeface="Calibri" panose="020F0502020204030204" pitchFamily="34" charset="0"/>
              </a:rPr>
              <a:t>.</a:t>
            </a:r>
            <a:endParaRPr lang="es-ES" sz="2100" dirty="0">
              <a:solidFill>
                <a:schemeClr val="tx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6" name="CuadroTexto 5"/>
              <p:cNvSpPr txBox="1"/>
              <p:nvPr/>
            </p:nvSpPr>
            <p:spPr>
              <a:xfrm>
                <a:off x="2555776" y="5983652"/>
                <a:ext cx="3634713" cy="4584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600" i="1" smtClean="0">
                              <a:solidFill>
                                <a:schemeClr val="tx1"/>
                              </a:solidFill>
                              <a:latin typeface="Cambria Math" panose="02040503050406030204" pitchFamily="18" charset="0"/>
                            </a:rPr>
                          </m:ctrlPr>
                        </m:mPr>
                        <m:mr>
                          <m:e>
                            <m:r>
                              <m:rPr>
                                <m:brk m:alnAt="7"/>
                              </m:rPr>
                              <a:rPr lang="pt-BR" sz="1600" b="1" i="0" smtClean="0">
                                <a:solidFill>
                                  <a:schemeClr val="tx1"/>
                                </a:solidFill>
                                <a:latin typeface="Cambria Math" panose="02040503050406030204" pitchFamily="18" charset="0"/>
                              </a:rPr>
                              <m:t>𝐩</m:t>
                            </m:r>
                            <m:r>
                              <a:rPr lang="pt-BR" sz="1600" b="1" i="0" smtClean="0">
                                <a:solidFill>
                                  <a:schemeClr val="tx1"/>
                                </a:solidFill>
                                <a:latin typeface="Cambria Math" panose="02040503050406030204" pitchFamily="18" charset="0"/>
                              </a:rPr>
                              <m:t>−</m:t>
                            </m:r>
                            <m:r>
                              <a:rPr lang="pt-BR" sz="1600" b="1" i="0" smtClean="0">
                                <a:solidFill>
                                  <a:schemeClr val="tx1"/>
                                </a:solidFill>
                                <a:latin typeface="Cambria Math" panose="02040503050406030204" pitchFamily="18" charset="0"/>
                              </a:rPr>
                              <m:t>𝐕𝐀𝐋𝐎𝐑</m:t>
                            </m:r>
                            <m:r>
                              <a:rPr lang="pt-BR" sz="1600" b="1" i="0" smtClean="0">
                                <a:solidFill>
                                  <a:schemeClr val="tx1"/>
                                </a:solidFill>
                                <a:latin typeface="Cambria Math" panose="02040503050406030204" pitchFamily="18" charset="0"/>
                                <a:ea typeface="Cambria Math" panose="02040503050406030204" pitchFamily="18" charset="0"/>
                              </a:rPr>
                              <m:t>≥</m:t>
                            </m:r>
                            <m:r>
                              <a:rPr lang="pt-BR" sz="1600" b="1" i="0" smtClean="0">
                                <a:solidFill>
                                  <a:schemeClr val="tx1"/>
                                </a:solidFill>
                                <a:latin typeface="Cambria Math" panose="02040503050406030204" pitchFamily="18" charset="0"/>
                                <a:ea typeface="Cambria Math" panose="02040503050406030204" pitchFamily="18" charset="0"/>
                              </a:rPr>
                              <m:t>𝛂</m:t>
                            </m:r>
                            <m:r>
                              <a:rPr lang="pt-BR" sz="1600" b="1" i="0" smtClean="0">
                                <a:solidFill>
                                  <a:schemeClr val="tx1"/>
                                </a:solidFill>
                                <a:latin typeface="Cambria Math" panose="02040503050406030204" pitchFamily="18" charset="0"/>
                                <a:ea typeface="Cambria Math" panose="02040503050406030204" pitchFamily="18" charset="0"/>
                              </a:rPr>
                              <m:t>→</m:t>
                            </m:r>
                            <m:r>
                              <a:rPr lang="pt-BR" sz="1600" b="1" i="0" smtClean="0">
                                <a:solidFill>
                                  <a:schemeClr val="tx1"/>
                                </a:solidFill>
                                <a:latin typeface="Cambria Math" panose="02040503050406030204" pitchFamily="18" charset="0"/>
                                <a:ea typeface="Cambria Math" panose="02040503050406030204" pitchFamily="18" charset="0"/>
                              </a:rPr>
                              <m:t>𝐍𝐎</m:t>
                            </m:r>
                            <m:r>
                              <a:rPr lang="pt-BR" sz="1600" b="1" i="0" smtClean="0">
                                <a:solidFill>
                                  <a:schemeClr val="tx1"/>
                                </a:solidFill>
                                <a:latin typeface="Cambria Math" panose="02040503050406030204" pitchFamily="18" charset="0"/>
                                <a:ea typeface="Cambria Math" panose="02040503050406030204" pitchFamily="18" charset="0"/>
                              </a:rPr>
                              <m:t> </m:t>
                            </m:r>
                            <m:r>
                              <a:rPr lang="pt-BR" sz="1600" b="1" i="0" smtClean="0">
                                <a:solidFill>
                                  <a:schemeClr val="tx1"/>
                                </a:solidFill>
                                <a:latin typeface="Cambria Math" panose="02040503050406030204" pitchFamily="18" charset="0"/>
                                <a:ea typeface="Cambria Math" panose="02040503050406030204" pitchFamily="18" charset="0"/>
                              </a:rPr>
                              <m:t>𝐒𝐄</m:t>
                            </m:r>
                            <m:r>
                              <a:rPr lang="pt-BR" sz="1600" b="1" i="0" smtClean="0">
                                <a:solidFill>
                                  <a:schemeClr val="tx1"/>
                                </a:solidFill>
                                <a:latin typeface="Cambria Math" panose="02040503050406030204" pitchFamily="18" charset="0"/>
                                <a:ea typeface="Cambria Math" panose="02040503050406030204" pitchFamily="18" charset="0"/>
                              </a:rPr>
                              <m:t> </m:t>
                            </m:r>
                            <m:r>
                              <a:rPr lang="pt-BR" sz="1600" b="1" i="0" smtClean="0">
                                <a:solidFill>
                                  <a:schemeClr val="tx1"/>
                                </a:solidFill>
                                <a:latin typeface="Cambria Math" panose="02040503050406030204" pitchFamily="18" charset="0"/>
                                <a:ea typeface="Cambria Math" panose="02040503050406030204" pitchFamily="18" charset="0"/>
                              </a:rPr>
                              <m:t>𝐑𝐄𝐂𝐇𝐀𝐙𝐀</m:t>
                            </m:r>
                            <m:r>
                              <a:rPr lang="pt-BR" sz="1600" b="1" i="0" smtClean="0">
                                <a:solidFill>
                                  <a:schemeClr val="tx1"/>
                                </a:solidFill>
                                <a:latin typeface="Cambria Math" panose="02040503050406030204" pitchFamily="18" charset="0"/>
                                <a:ea typeface="Cambria Math" panose="02040503050406030204" pitchFamily="18" charset="0"/>
                              </a:rPr>
                              <m:t> </m:t>
                            </m:r>
                            <m:sSub>
                              <m:sSubPr>
                                <m:ctrlPr>
                                  <a:rPr lang="pt-BR" sz="1600" b="1" i="1" smtClean="0">
                                    <a:solidFill>
                                      <a:schemeClr val="tx1"/>
                                    </a:solidFill>
                                    <a:latin typeface="Cambria Math" panose="02040503050406030204" pitchFamily="18" charset="0"/>
                                    <a:ea typeface="Cambria Math" panose="02040503050406030204" pitchFamily="18" charset="0"/>
                                  </a:rPr>
                                </m:ctrlPr>
                              </m:sSubPr>
                              <m:e>
                                <m:r>
                                  <a:rPr lang="pt-BR" sz="1600" b="1" i="0" smtClean="0">
                                    <a:solidFill>
                                      <a:schemeClr val="tx1"/>
                                    </a:solidFill>
                                    <a:latin typeface="Cambria Math" panose="02040503050406030204" pitchFamily="18" charset="0"/>
                                    <a:ea typeface="Cambria Math" panose="02040503050406030204" pitchFamily="18" charset="0"/>
                                  </a:rPr>
                                  <m:t>𝐇</m:t>
                                </m:r>
                              </m:e>
                              <m:sub>
                                <m:r>
                                  <a:rPr lang="pt-BR" sz="1600" b="1" i="0" smtClean="0">
                                    <a:solidFill>
                                      <a:schemeClr val="tx1"/>
                                    </a:solidFill>
                                    <a:latin typeface="Cambria Math" panose="02040503050406030204" pitchFamily="18" charset="0"/>
                                    <a:ea typeface="Cambria Math" panose="02040503050406030204" pitchFamily="18" charset="0"/>
                                  </a:rPr>
                                  <m:t>𝐎</m:t>
                                </m:r>
                              </m:sub>
                            </m:sSub>
                          </m:e>
                        </m:mr>
                        <m:mr>
                          <m:e>
                            <m:r>
                              <m:rPr>
                                <m:brk m:alnAt="7"/>
                              </m:rPr>
                              <a:rPr lang="pt-BR" sz="1600">
                                <a:solidFill>
                                  <a:schemeClr val="tx1"/>
                                </a:solidFill>
                                <a:latin typeface="Cambria Math" panose="02040503050406030204" pitchFamily="18" charset="0"/>
                              </a:rPr>
                              <m:t>𝐩</m:t>
                            </m:r>
                            <m:r>
                              <a:rPr lang="pt-BR" sz="1600">
                                <a:solidFill>
                                  <a:schemeClr val="tx1"/>
                                </a:solidFill>
                                <a:latin typeface="Cambria Math" panose="02040503050406030204" pitchFamily="18" charset="0"/>
                              </a:rPr>
                              <m:t>−</m:t>
                            </m:r>
                            <m:r>
                              <a:rPr lang="pt-BR" sz="1600">
                                <a:solidFill>
                                  <a:schemeClr val="tx1"/>
                                </a:solidFill>
                                <a:latin typeface="Cambria Math" panose="02040503050406030204" pitchFamily="18" charset="0"/>
                              </a:rPr>
                              <m:t>𝐕𝐀𝐋𝐎𝐑</m:t>
                            </m:r>
                            <m:r>
                              <a:rPr lang="pt-BR" sz="1600" i="1" smtClean="0">
                                <a:solidFill>
                                  <a:schemeClr val="tx1"/>
                                </a:solidFill>
                                <a:latin typeface="Cambria Math" panose="02040503050406030204" pitchFamily="18" charset="0"/>
                                <a:ea typeface="Cambria Math" panose="02040503050406030204" pitchFamily="18" charset="0"/>
                              </a:rPr>
                              <m:t>&lt;</m:t>
                            </m:r>
                            <m:r>
                              <a:rPr lang="pt-BR" sz="1600">
                                <a:solidFill>
                                  <a:schemeClr val="tx1"/>
                                </a:solidFill>
                                <a:latin typeface="Cambria Math" panose="02040503050406030204" pitchFamily="18" charset="0"/>
                                <a:ea typeface="Cambria Math" panose="02040503050406030204" pitchFamily="18" charset="0"/>
                              </a:rPr>
                              <m:t>𝛂</m:t>
                            </m:r>
                            <m:r>
                              <a:rPr lang="pt-BR" sz="1600">
                                <a:solidFill>
                                  <a:schemeClr val="tx1"/>
                                </a:solidFill>
                                <a:latin typeface="Cambria Math" panose="02040503050406030204" pitchFamily="18" charset="0"/>
                                <a:ea typeface="Cambria Math" panose="02040503050406030204" pitchFamily="18" charset="0"/>
                              </a:rPr>
                              <m:t>→</m:t>
                            </m:r>
                            <m:r>
                              <a:rPr lang="pt-BR" sz="1600" b="1" i="0" smtClean="0">
                                <a:solidFill>
                                  <a:schemeClr val="tx1"/>
                                </a:solidFill>
                                <a:latin typeface="Cambria Math" panose="02040503050406030204" pitchFamily="18" charset="0"/>
                                <a:ea typeface="Cambria Math" panose="02040503050406030204" pitchFamily="18" charset="0"/>
                              </a:rPr>
                              <m:t>𝐒𝐈</m:t>
                            </m:r>
                            <m:r>
                              <a:rPr lang="pt-BR" sz="1600">
                                <a:solidFill>
                                  <a:schemeClr val="tx1"/>
                                </a:solidFill>
                                <a:latin typeface="Cambria Math" panose="02040503050406030204" pitchFamily="18" charset="0"/>
                                <a:ea typeface="Cambria Math" panose="02040503050406030204" pitchFamily="18" charset="0"/>
                              </a:rPr>
                              <m:t> </m:t>
                            </m:r>
                            <m:r>
                              <a:rPr lang="pt-BR" sz="1600">
                                <a:solidFill>
                                  <a:schemeClr val="tx1"/>
                                </a:solidFill>
                                <a:latin typeface="Cambria Math" panose="02040503050406030204" pitchFamily="18" charset="0"/>
                                <a:ea typeface="Cambria Math" panose="02040503050406030204" pitchFamily="18" charset="0"/>
                              </a:rPr>
                              <m:t>𝐒𝐄</m:t>
                            </m:r>
                            <m:r>
                              <a:rPr lang="pt-BR" sz="1600">
                                <a:solidFill>
                                  <a:schemeClr val="tx1"/>
                                </a:solidFill>
                                <a:latin typeface="Cambria Math" panose="02040503050406030204" pitchFamily="18" charset="0"/>
                                <a:ea typeface="Cambria Math" panose="02040503050406030204" pitchFamily="18" charset="0"/>
                              </a:rPr>
                              <m:t> </m:t>
                            </m:r>
                            <m:r>
                              <a:rPr lang="pt-BR" sz="1600">
                                <a:solidFill>
                                  <a:schemeClr val="tx1"/>
                                </a:solidFill>
                                <a:latin typeface="Cambria Math" panose="02040503050406030204" pitchFamily="18" charset="0"/>
                                <a:ea typeface="Cambria Math" panose="02040503050406030204" pitchFamily="18" charset="0"/>
                              </a:rPr>
                              <m:t>𝐑𝐄𝐂𝐇𝐀𝐙𝐀</m:t>
                            </m:r>
                            <m:r>
                              <a:rPr lang="pt-BR" sz="1600">
                                <a:solidFill>
                                  <a:schemeClr val="tx1"/>
                                </a:solidFill>
                                <a:latin typeface="Cambria Math" panose="02040503050406030204" pitchFamily="18" charset="0"/>
                                <a:ea typeface="Cambria Math" panose="02040503050406030204" pitchFamily="18" charset="0"/>
                              </a:rPr>
                              <m:t> </m:t>
                            </m:r>
                            <m:sSub>
                              <m:sSubPr>
                                <m:ctrlPr>
                                  <a:rPr lang="pt-BR" sz="1600" i="1">
                                    <a:solidFill>
                                      <a:schemeClr val="tx1"/>
                                    </a:solidFill>
                                    <a:latin typeface="Cambria Math" panose="02040503050406030204" pitchFamily="18" charset="0"/>
                                    <a:ea typeface="Cambria Math" panose="02040503050406030204" pitchFamily="18" charset="0"/>
                                  </a:rPr>
                                </m:ctrlPr>
                              </m:sSubPr>
                              <m:e>
                                <m:r>
                                  <a:rPr lang="pt-BR" sz="1600">
                                    <a:solidFill>
                                      <a:schemeClr val="tx1"/>
                                    </a:solidFill>
                                    <a:latin typeface="Cambria Math" panose="02040503050406030204" pitchFamily="18" charset="0"/>
                                    <a:ea typeface="Cambria Math" panose="02040503050406030204" pitchFamily="18" charset="0"/>
                                  </a:rPr>
                                  <m:t>𝐇</m:t>
                                </m:r>
                              </m:e>
                              <m:sub>
                                <m:r>
                                  <a:rPr lang="pt-BR" sz="1600">
                                    <a:solidFill>
                                      <a:schemeClr val="tx1"/>
                                    </a:solidFill>
                                    <a:latin typeface="Cambria Math" panose="02040503050406030204" pitchFamily="18" charset="0"/>
                                    <a:ea typeface="Cambria Math" panose="02040503050406030204" pitchFamily="18" charset="0"/>
                                  </a:rPr>
                                  <m:t>𝐎</m:t>
                                </m:r>
                              </m:sub>
                            </m:sSub>
                          </m:e>
                        </m:mr>
                      </m:m>
                    </m:oMath>
                  </m:oMathPara>
                </a14:m>
                <a:endParaRPr lang="es-ES" sz="1600" dirty="0">
                  <a:solidFill>
                    <a:schemeClr val="tx1"/>
                  </a:solidFill>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2555776" y="5983652"/>
                <a:ext cx="3634713" cy="458459"/>
              </a:xfrm>
              <a:prstGeom prst="rect">
                <a:avLst/>
              </a:prstGeom>
              <a:blipFill rotWithShape="0">
                <a:blip r:embed="rId3"/>
                <a:stretch>
                  <a:fillRect l="-838" t="-1333" b="-14667"/>
                </a:stretch>
              </a:blipFill>
            </p:spPr>
            <p:txBody>
              <a:bodyPr/>
              <a:lstStyle/>
              <a:p>
                <a:r>
                  <a:rPr lang="es-ES">
                    <a:noFill/>
                  </a:rPr>
                  <a:t> </a:t>
                </a:r>
              </a:p>
            </p:txBody>
          </p:sp>
        </mc:Fallback>
      </mc:AlternateContent>
    </p:spTree>
    <p:extLst>
      <p:ext uri="{BB962C8B-B14F-4D97-AF65-F5344CB8AC3E}">
        <p14:creationId xmlns:p14="http://schemas.microsoft.com/office/powerpoint/2010/main" val="43794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1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4"/>
          <p:cNvSpPr txBox="1">
            <a:spLocks noChangeArrowheads="1"/>
          </p:cNvSpPr>
          <p:nvPr/>
        </p:nvSpPr>
        <p:spPr bwMode="auto">
          <a:xfrm>
            <a:off x="1763688" y="372036"/>
            <a:ext cx="48886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s-MX" sz="2400" dirty="0" smtClean="0">
                <a:solidFill>
                  <a:srgbClr val="00007D"/>
                </a:solidFill>
                <a:latin typeface="Calibri" pitchFamily="34" charset="0"/>
              </a:rPr>
              <a:t>CONCLUSIONES</a:t>
            </a:r>
            <a:endParaRPr lang="es-MX" sz="2400" dirty="0">
              <a:solidFill>
                <a:srgbClr val="00007D"/>
              </a:solidFill>
              <a:latin typeface="Calibri" pitchFamily="34" charset="0"/>
            </a:endParaRPr>
          </a:p>
        </p:txBody>
      </p:sp>
      <p:sp>
        <p:nvSpPr>
          <p:cNvPr id="12" name="15 Rectángulo"/>
          <p:cNvSpPr/>
          <p:nvPr/>
        </p:nvSpPr>
        <p:spPr>
          <a:xfrm>
            <a:off x="251519" y="980728"/>
            <a:ext cx="8681359" cy="5509200"/>
          </a:xfrm>
          <a:prstGeom prst="rect">
            <a:avLst/>
          </a:prstGeom>
        </p:spPr>
        <p:txBody>
          <a:bodyPr wrap="square">
            <a:spAutoFit/>
          </a:bodyPr>
          <a:lstStyle/>
          <a:p>
            <a:pPr algn="ctr" eaLnBrk="1" fontAlgn="auto" hangingPunct="1">
              <a:spcBef>
                <a:spcPts val="0"/>
              </a:spcBef>
              <a:spcAft>
                <a:spcPts val="0"/>
              </a:spcAft>
            </a:pPr>
            <a:r>
              <a:rPr lang="es-ES" sz="2200" dirty="0" smtClean="0">
                <a:solidFill>
                  <a:srgbClr val="000000"/>
                </a:solidFill>
                <a:latin typeface="Calibri" pitchFamily="34" charset="0"/>
              </a:rPr>
              <a:t>DEL ANÁLISIS DE LAS SITUACIONES PROBLÉMICAS 1 Y 2 SE INFIERE QUE:</a:t>
            </a:r>
          </a:p>
          <a:p>
            <a:pPr algn="just" eaLnBrk="1" fontAlgn="auto" hangingPunct="1">
              <a:spcBef>
                <a:spcPts val="0"/>
              </a:spcBef>
              <a:spcAft>
                <a:spcPts val="0"/>
              </a:spcAft>
            </a:pPr>
            <a:endParaRPr lang="es-ES" sz="2200" dirty="0">
              <a:solidFill>
                <a:srgbClr val="000000"/>
              </a:solidFill>
              <a:latin typeface="Calibri" pitchFamily="34" charset="0"/>
            </a:endParaRPr>
          </a:p>
          <a:p>
            <a:pPr marL="457200" indent="-457200" algn="just" eaLnBrk="1" fontAlgn="auto" hangingPunct="1">
              <a:spcBef>
                <a:spcPts val="0"/>
              </a:spcBef>
              <a:spcAft>
                <a:spcPts val="0"/>
              </a:spcAft>
              <a:buFont typeface="+mj-lt"/>
              <a:buAutoNum type="arabicPeriod"/>
            </a:pPr>
            <a:r>
              <a:rPr lang="es-ES" sz="2200" dirty="0" smtClean="0">
                <a:solidFill>
                  <a:srgbClr val="000000"/>
                </a:solidFill>
                <a:latin typeface="Calibri" pitchFamily="34" charset="0"/>
              </a:rPr>
              <a:t>PARA PODER ESTIMAR EL VALOR DEL PARÁMETRO POBLACIONAL NO BASTA CON ESTIMAR EL PARÁMETRO POBLACION A PARTIR DE LA MUESTRA, YA QUE NO ES POSIBLE VALORAR EL ERROR DEL MUESTREO. DE AHÍ, LA NECESIDAD DE INTRODUCIR UN MÉTODO PARAMÉTRICO DENOMINADO ESTIMACIÓN POR INTERVALO DE CONFIANZA, QUE PERMITA VALORAR EL ERROR DEL MUESTREO.</a:t>
            </a:r>
          </a:p>
          <a:p>
            <a:pPr marL="457200" indent="-457200" algn="just" eaLnBrk="1" fontAlgn="auto" hangingPunct="1">
              <a:spcBef>
                <a:spcPts val="0"/>
              </a:spcBef>
              <a:spcAft>
                <a:spcPts val="0"/>
              </a:spcAft>
              <a:buFont typeface="+mj-lt"/>
              <a:buAutoNum type="arabicPeriod"/>
            </a:pPr>
            <a:endParaRPr lang="es-ES" sz="2200" dirty="0" smtClean="0">
              <a:solidFill>
                <a:srgbClr val="000000"/>
              </a:solidFill>
              <a:latin typeface="Calibri" pitchFamily="34" charset="0"/>
            </a:endParaRPr>
          </a:p>
          <a:p>
            <a:pPr marL="457200" indent="-457200" algn="just" eaLnBrk="1" fontAlgn="auto" hangingPunct="1">
              <a:spcBef>
                <a:spcPts val="0"/>
              </a:spcBef>
              <a:spcAft>
                <a:spcPts val="0"/>
              </a:spcAft>
              <a:buFont typeface="+mj-lt"/>
              <a:buAutoNum type="arabicPeriod"/>
            </a:pPr>
            <a:r>
              <a:rPr lang="es-ES" sz="2200" dirty="0" smtClean="0">
                <a:solidFill>
                  <a:srgbClr val="000000"/>
                </a:solidFill>
                <a:latin typeface="Calibri" pitchFamily="34" charset="0"/>
              </a:rPr>
              <a:t>PARA PODER CONTRASTAR LAS HIPÓTESIS ESTADÍSTICAS, SERÁ NECESARIO CALCULAR EL ESTADÍGRAFO DE LA PRUEBA, ES DECIR, UNA FUNCIÓN DEFINIDA EN LA MUESTRA Y A PARTIR DE ESTE SU PROBABILIDAD ASOCIADA, ES DECIR, EL P-VALOR PARA RECHAZAR O NO LA HIPÓTESIS NULA. DE AHÍ, LA NECESIDAD DE INTRODUCIR UN MÉTODO PARAMÉTRICO DENOMINADO PRUEBA T, QUE PERMITA CONTRASTAR DICHAS HIPÓTESIS.</a:t>
            </a:r>
          </a:p>
        </p:txBody>
      </p:sp>
    </p:spTree>
    <p:extLst>
      <p:ext uri="{BB962C8B-B14F-4D97-AF65-F5344CB8AC3E}">
        <p14:creationId xmlns:p14="http://schemas.microsoft.com/office/powerpoint/2010/main" val="299340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fade">
                                      <p:cBhvr>
                                        <p:cTn id="21" dur="1000"/>
                                        <p:tgtEl>
                                          <p:spTgt spid="12">
                                            <p:txEl>
                                              <p:pRg st="2" end="2"/>
                                            </p:txEl>
                                          </p:spTgt>
                                        </p:tgtEl>
                                      </p:cBhvr>
                                    </p:animEffect>
                                    <p:anim calcmode="lin" valueType="num">
                                      <p:cBhvr>
                                        <p:cTn id="22"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xEl>
                                              <p:pRg st="4" end="4"/>
                                            </p:txEl>
                                          </p:spTgt>
                                        </p:tgtEl>
                                        <p:attrNameLst>
                                          <p:attrName>style.visibility</p:attrName>
                                        </p:attrNameLst>
                                      </p:cBhvr>
                                      <p:to>
                                        <p:strVal val="visible"/>
                                      </p:to>
                                    </p:set>
                                    <p:animEffect transition="in" filter="fade">
                                      <p:cBhvr>
                                        <p:cTn id="28" dur="1000"/>
                                        <p:tgtEl>
                                          <p:spTgt spid="12">
                                            <p:txEl>
                                              <p:pRg st="4" end="4"/>
                                            </p:txEl>
                                          </p:spTgt>
                                        </p:tgtEl>
                                      </p:cBhvr>
                                    </p:animEffect>
                                    <p:anim calcmode="lin" valueType="num">
                                      <p:cBhvr>
                                        <p:cTn id="29"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AG00372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72406" y="381000"/>
            <a:ext cx="456923"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987824" y="582167"/>
            <a:ext cx="26753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b="1">
                <a:solidFill>
                  <a:schemeClr val="tx1"/>
                </a:solidFill>
                <a:latin typeface="Arial" charset="0"/>
              </a:defRPr>
            </a:lvl1pPr>
            <a:lvl2pPr marL="742950" indent="-285750" eaLnBrk="0" hangingPunct="0">
              <a:defRPr sz="1900" b="1">
                <a:solidFill>
                  <a:schemeClr val="tx1"/>
                </a:solidFill>
                <a:latin typeface="Arial" charset="0"/>
              </a:defRPr>
            </a:lvl2pPr>
            <a:lvl3pPr marL="1143000" indent="-228600" eaLnBrk="0" hangingPunct="0">
              <a:defRPr sz="1900" b="1">
                <a:solidFill>
                  <a:schemeClr val="tx1"/>
                </a:solidFill>
                <a:latin typeface="Arial" charset="0"/>
              </a:defRPr>
            </a:lvl3pPr>
            <a:lvl4pPr marL="1600200" indent="-228600" eaLnBrk="0" hangingPunct="0">
              <a:defRPr sz="1900" b="1">
                <a:solidFill>
                  <a:schemeClr val="tx1"/>
                </a:solidFill>
                <a:latin typeface="Arial" charset="0"/>
              </a:defRPr>
            </a:lvl4pPr>
            <a:lvl5pPr marL="2057400" indent="-228600" eaLnBrk="0" hangingPunct="0">
              <a:defRPr sz="1900" b="1">
                <a:solidFill>
                  <a:schemeClr val="tx1"/>
                </a:solidFill>
                <a:latin typeface="Arial" charset="0"/>
              </a:defRPr>
            </a:lvl5pPr>
            <a:lvl6pPr marL="2514600" indent="-228600" eaLnBrk="0" fontAlgn="base" hangingPunct="0">
              <a:spcBef>
                <a:spcPct val="0"/>
              </a:spcBef>
              <a:spcAft>
                <a:spcPct val="0"/>
              </a:spcAft>
              <a:defRPr sz="1900" b="1">
                <a:solidFill>
                  <a:schemeClr val="tx1"/>
                </a:solidFill>
                <a:latin typeface="Arial" charset="0"/>
              </a:defRPr>
            </a:lvl6pPr>
            <a:lvl7pPr marL="2971800" indent="-228600" eaLnBrk="0" fontAlgn="base" hangingPunct="0">
              <a:spcBef>
                <a:spcPct val="0"/>
              </a:spcBef>
              <a:spcAft>
                <a:spcPct val="0"/>
              </a:spcAft>
              <a:defRPr sz="1900" b="1">
                <a:solidFill>
                  <a:schemeClr val="tx1"/>
                </a:solidFill>
                <a:latin typeface="Arial" charset="0"/>
              </a:defRPr>
            </a:lvl7pPr>
            <a:lvl8pPr marL="3429000" indent="-228600" eaLnBrk="0" fontAlgn="base" hangingPunct="0">
              <a:spcBef>
                <a:spcPct val="0"/>
              </a:spcBef>
              <a:spcAft>
                <a:spcPct val="0"/>
              </a:spcAft>
              <a:defRPr sz="1900" b="1">
                <a:solidFill>
                  <a:schemeClr val="tx1"/>
                </a:solidFill>
                <a:latin typeface="Arial" charset="0"/>
              </a:defRPr>
            </a:lvl8pPr>
            <a:lvl9pPr marL="3886200" indent="-228600" eaLnBrk="0" fontAlgn="base" hangingPunct="0">
              <a:spcBef>
                <a:spcPct val="0"/>
              </a:spcBef>
              <a:spcAft>
                <a:spcPct val="0"/>
              </a:spcAft>
              <a:defRPr sz="1900" b="1">
                <a:solidFill>
                  <a:schemeClr val="tx1"/>
                </a:solidFill>
                <a:latin typeface="Arial" charset="0"/>
              </a:defRPr>
            </a:lvl9pPr>
          </a:lstStyle>
          <a:p>
            <a:pPr algn="ctr" eaLnBrk="1" fontAlgn="auto" hangingPunct="1">
              <a:spcBef>
                <a:spcPts val="0"/>
              </a:spcBef>
              <a:spcAft>
                <a:spcPts val="0"/>
              </a:spcAft>
            </a:pPr>
            <a:r>
              <a:rPr lang="es-MX" sz="3600" dirty="0" smtClean="0">
                <a:solidFill>
                  <a:srgbClr val="00007D"/>
                </a:solidFill>
                <a:latin typeface="Calibri" pitchFamily="34" charset="0"/>
              </a:rPr>
              <a:t>SUMARIO:</a:t>
            </a:r>
            <a:endParaRPr lang="es-MX" sz="3600" dirty="0">
              <a:solidFill>
                <a:srgbClr val="00007D"/>
              </a:solidFill>
              <a:latin typeface="Calibri" pitchFamily="34" charset="0"/>
            </a:endParaRPr>
          </a:p>
        </p:txBody>
      </p:sp>
      <p:sp>
        <p:nvSpPr>
          <p:cNvPr id="3" name="CuadroTexto 2"/>
          <p:cNvSpPr txBox="1"/>
          <p:nvPr/>
        </p:nvSpPr>
        <p:spPr>
          <a:xfrm>
            <a:off x="251520" y="1844824"/>
            <a:ext cx="8712968" cy="3785652"/>
          </a:xfrm>
          <a:prstGeom prst="rect">
            <a:avLst/>
          </a:prstGeom>
          <a:noFill/>
        </p:spPr>
        <p:txBody>
          <a:bodyPr wrap="square" rtlCol="0">
            <a:spAutoFit/>
          </a:bodyPr>
          <a:lstStyle/>
          <a:p>
            <a:pPr marL="457200" indent="-457200" algn="just" eaLnBrk="1" fontAlgn="auto" hangingPunct="1">
              <a:spcBef>
                <a:spcPts val="0"/>
              </a:spcBef>
              <a:spcAft>
                <a:spcPts val="0"/>
              </a:spcAft>
              <a:buFont typeface="+mj-lt"/>
              <a:buAutoNum type="arabicPeriod"/>
            </a:pPr>
            <a:r>
              <a:rPr lang="es-ES" sz="2400" dirty="0" smtClean="0">
                <a:solidFill>
                  <a:srgbClr val="000000"/>
                </a:solidFill>
                <a:latin typeface="Calibri" panose="020F0502020204030204" pitchFamily="34" charset="0"/>
              </a:rPr>
              <a:t>MÉTODO PARAMÉTRICO DE CONTRASTE DE HIPÓTESIS  Y DE ESTIMACIÓN POR INTERVALO DE CONFIANZA</a:t>
            </a:r>
            <a:r>
              <a:rPr lang="es-ES" sz="2400" dirty="0">
                <a:solidFill>
                  <a:srgbClr val="000000"/>
                </a:solidFill>
                <a:latin typeface="Calibri" panose="020F0502020204030204" pitchFamily="34" charset="0"/>
              </a:rPr>
              <a:t> </a:t>
            </a:r>
            <a:r>
              <a:rPr lang="es-ES" sz="2400" dirty="0" smtClean="0">
                <a:solidFill>
                  <a:srgbClr val="000000"/>
                </a:solidFill>
                <a:latin typeface="Calibri" panose="020F0502020204030204" pitchFamily="34" charset="0"/>
              </a:rPr>
              <a:t>PARA LA MEDIA Y LA PROPORCIÓN POBLACIONAL.</a:t>
            </a:r>
          </a:p>
          <a:p>
            <a:pPr marL="457200" indent="-457200" algn="just" eaLnBrk="1" fontAlgn="auto" hangingPunct="1">
              <a:spcBef>
                <a:spcPts val="0"/>
              </a:spcBef>
              <a:spcAft>
                <a:spcPts val="0"/>
              </a:spcAft>
              <a:buFont typeface="+mj-lt"/>
              <a:buAutoNum type="arabicPeriod"/>
            </a:pPr>
            <a:r>
              <a:rPr lang="es-ES" sz="2400" dirty="0" smtClean="0">
                <a:solidFill>
                  <a:srgbClr val="000000"/>
                </a:solidFill>
                <a:latin typeface="Calibri" panose="020F0502020204030204" pitchFamily="34" charset="0"/>
              </a:rPr>
              <a:t>ALGORITMO DE SOLUCIÓN DE PROBLEMAS DE </a:t>
            </a:r>
            <a:r>
              <a:rPr lang="es-ES" sz="2400" dirty="0">
                <a:solidFill>
                  <a:srgbClr val="000000"/>
                </a:solidFill>
                <a:latin typeface="Calibri" panose="020F0502020204030204" pitchFamily="34" charset="0"/>
              </a:rPr>
              <a:t>CONTRASTE DE </a:t>
            </a:r>
            <a:r>
              <a:rPr lang="es-ES" sz="2400" dirty="0" smtClean="0">
                <a:solidFill>
                  <a:srgbClr val="000000"/>
                </a:solidFill>
                <a:latin typeface="Calibri" panose="020F0502020204030204" pitchFamily="34" charset="0"/>
              </a:rPr>
              <a:t>HIPÓTESIS Y ESTIMACIÓN POR INTERVALO DE CONFIANZA Y PARA LA MEDIA Y LA PROPORCIÓN POBLACIONAL.</a:t>
            </a:r>
          </a:p>
          <a:p>
            <a:pPr marL="457200" indent="-457200" algn="just" eaLnBrk="1" fontAlgn="auto" hangingPunct="1">
              <a:spcBef>
                <a:spcPts val="0"/>
              </a:spcBef>
              <a:spcAft>
                <a:spcPts val="0"/>
              </a:spcAft>
              <a:buFont typeface="+mj-lt"/>
              <a:buAutoNum type="arabicPeriod"/>
            </a:pPr>
            <a:r>
              <a:rPr lang="es-ES" sz="2400" dirty="0" smtClean="0">
                <a:solidFill>
                  <a:srgbClr val="000000"/>
                </a:solidFill>
                <a:latin typeface="Calibri" panose="020F0502020204030204" pitchFamily="34" charset="0"/>
              </a:rPr>
              <a:t>CÁLCULO DEL TAMAÑO DE LA MUESTRA PARA DISEÑOS DE PROBLEMAS SOBRE </a:t>
            </a:r>
            <a:r>
              <a:rPr lang="es-ES" sz="2400" dirty="0">
                <a:solidFill>
                  <a:srgbClr val="000000"/>
                </a:solidFill>
                <a:latin typeface="Calibri" panose="020F0502020204030204" pitchFamily="34" charset="0"/>
              </a:rPr>
              <a:t>CONTRASTE DE HIPÓTESIS </a:t>
            </a:r>
            <a:r>
              <a:rPr lang="es-ES" sz="2400" dirty="0" smtClean="0">
                <a:solidFill>
                  <a:srgbClr val="000000"/>
                </a:solidFill>
                <a:latin typeface="Calibri" panose="020F0502020204030204" pitchFamily="34" charset="0"/>
              </a:rPr>
              <a:t>Y ESTIMACIÓN POR INTERVALO DE CONFIANZA PARA LA MEDIA Y LA PROPOR-CIÓN POBLACIONAL. </a:t>
            </a:r>
            <a:endParaRPr lang="es-ES" sz="2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4740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WordArt 2"/>
          <p:cNvSpPr>
            <a:spLocks noChangeArrowheads="1" noChangeShapeType="1" noTextEdit="1"/>
          </p:cNvSpPr>
          <p:nvPr/>
        </p:nvSpPr>
        <p:spPr bwMode="auto">
          <a:xfrm>
            <a:off x="2124077" y="620713"/>
            <a:ext cx="4537075" cy="8572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
              <a:avLst>
                <a:gd name="adj" fmla="val 13634"/>
              </a:avLst>
            </a:prstTxWarp>
          </a:bodyPr>
          <a:lstStyle/>
          <a:p>
            <a:pPr algn="ctr" eaLnBrk="1" fontAlgn="auto" hangingPunct="1">
              <a:spcBef>
                <a:spcPts val="0"/>
              </a:spcBef>
              <a:spcAft>
                <a:spcPts val="0"/>
              </a:spcAft>
            </a:pPr>
            <a:r>
              <a:rPr lang="es-ES" sz="4800" b="0" kern="10" dirty="0">
                <a:solidFill>
                  <a:srgbClr val="000000"/>
                </a:solidFill>
                <a:effectLst>
                  <a:outerShdw blurRad="38100" dist="19049" dir="2700000" algn="tl" rotWithShape="0">
                    <a:srgbClr val="000000">
                      <a:alpha val="39998"/>
                    </a:srgbClr>
                  </a:outerShdw>
                </a:effectLst>
                <a:latin typeface="Arial Black" panose="020B0A04020102020204" pitchFamily="34" charset="0"/>
              </a:rPr>
              <a:t>BIBLIOGRAFÍA</a:t>
            </a:r>
          </a:p>
        </p:txBody>
      </p:sp>
      <p:sp>
        <p:nvSpPr>
          <p:cNvPr id="2" name="1 CuadroTexto"/>
          <p:cNvSpPr txBox="1"/>
          <p:nvPr/>
        </p:nvSpPr>
        <p:spPr>
          <a:xfrm>
            <a:off x="395536" y="2060848"/>
            <a:ext cx="8424936" cy="3046988"/>
          </a:xfrm>
          <a:prstGeom prst="rect">
            <a:avLst/>
          </a:prstGeom>
          <a:noFill/>
        </p:spPr>
        <p:txBody>
          <a:bodyPr wrap="square" rtlCol="0">
            <a:spAutoFit/>
          </a:bodyPr>
          <a:lstStyle/>
          <a:p>
            <a:pPr marL="342900" indent="-342900" algn="just" eaLnBrk="1" fontAlgn="auto" hangingPunct="1">
              <a:spcBef>
                <a:spcPts val="0"/>
              </a:spcBef>
              <a:spcAft>
                <a:spcPts val="0"/>
              </a:spcAft>
              <a:buFont typeface="+mj-lt"/>
              <a:buAutoNum type="arabicPeriod"/>
            </a:pPr>
            <a:r>
              <a:rPr lang="pt-BR" sz="2400" dirty="0" smtClean="0">
                <a:solidFill>
                  <a:srgbClr val="000000"/>
                </a:solidFill>
                <a:latin typeface="Calibri" pitchFamily="34" charset="0"/>
              </a:rPr>
              <a:t>BIOESTADÍSTICA. MÉTODOS Y APLICACIONES. UNIVERSIDAD DE MALAGA.</a:t>
            </a:r>
          </a:p>
          <a:p>
            <a:pPr marL="342900" indent="-342900" algn="just" eaLnBrk="1" fontAlgn="auto" hangingPunct="1">
              <a:spcBef>
                <a:spcPts val="0"/>
              </a:spcBef>
              <a:spcAft>
                <a:spcPts val="0"/>
              </a:spcAft>
              <a:buFont typeface="+mj-lt"/>
              <a:buAutoNum type="arabicPeriod"/>
            </a:pPr>
            <a:r>
              <a:rPr lang="pt-BR" sz="2400" dirty="0" smtClean="0">
                <a:solidFill>
                  <a:srgbClr val="000000"/>
                </a:solidFill>
                <a:latin typeface="Calibri" pitchFamily="34" charset="0"/>
              </a:rPr>
              <a:t>ESTADÍSTICA PARA BIOLOGÍA Y CIENCIAS DE LA SALUD. TER-CERA EDICIÓN AMPLIADA. J. SUSAN MILTON.</a:t>
            </a:r>
          </a:p>
          <a:p>
            <a:pPr marL="342900" indent="-342900" algn="just" eaLnBrk="1" fontAlgn="auto" hangingPunct="1">
              <a:spcBef>
                <a:spcPts val="0"/>
              </a:spcBef>
              <a:spcAft>
                <a:spcPts val="0"/>
              </a:spcAft>
              <a:buFont typeface="+mj-lt"/>
              <a:buAutoNum type="arabicPeriod"/>
            </a:pPr>
            <a:r>
              <a:rPr lang="pt-BR" sz="2400" dirty="0" smtClean="0">
                <a:solidFill>
                  <a:srgbClr val="000000"/>
                </a:solidFill>
                <a:latin typeface="Calibri" pitchFamily="34" charset="0"/>
              </a:rPr>
              <a:t>ESTADÍSTICA PARA PROFESIONALES DE LA SALUD. DEPAR-TAMENTO INFORMÁTICA MÉDICA FCM 10 DE OCTUBRE.</a:t>
            </a:r>
          </a:p>
          <a:p>
            <a:pPr marL="342900" indent="-342900" algn="just" eaLnBrk="1" fontAlgn="auto" hangingPunct="1">
              <a:spcBef>
                <a:spcPts val="0"/>
              </a:spcBef>
              <a:spcAft>
                <a:spcPts val="0"/>
              </a:spcAft>
              <a:buFont typeface="+mj-lt"/>
              <a:buAutoNum type="arabicPeriod"/>
            </a:pPr>
            <a:r>
              <a:rPr lang="pt-BR" sz="2400" dirty="0" smtClean="0">
                <a:solidFill>
                  <a:srgbClr val="000000"/>
                </a:solidFill>
                <a:latin typeface="Calibri" pitchFamily="34" charset="0"/>
              </a:rPr>
              <a:t>LIBRO BIOESTADÍSTICA. </a:t>
            </a:r>
            <a:r>
              <a:rPr lang="es-ES" sz="2400" dirty="0" smtClean="0">
                <a:solidFill>
                  <a:schemeClr val="tx1"/>
                </a:solidFill>
                <a:latin typeface="Calibri" panose="020F0502020204030204" pitchFamily="34" charset="0"/>
              </a:rPr>
              <a:t>EDITORIAL UNIVERSO SUR. UNIVER-SIDAD DE CIENFUEGOS. CUBA. CRUZ PÉREZ NICOLÁS R.</a:t>
            </a:r>
          </a:p>
        </p:txBody>
      </p:sp>
    </p:spTree>
    <p:extLst>
      <p:ext uri="{BB962C8B-B14F-4D97-AF65-F5344CB8AC3E}">
        <p14:creationId xmlns:p14="http://schemas.microsoft.com/office/powerpoint/2010/main" val="9505293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additive="base">
                                        <p:cTn id="7" dur="500" fill="hold"/>
                                        <p:tgtEl>
                                          <p:spTgt spid="137218"/>
                                        </p:tgtEl>
                                        <p:attrNameLst>
                                          <p:attrName>ppt_x</p:attrName>
                                        </p:attrNameLst>
                                      </p:cBhvr>
                                      <p:tavLst>
                                        <p:tav tm="0">
                                          <p:val>
                                            <p:strVal val="0-#ppt_w/2"/>
                                          </p:val>
                                        </p:tav>
                                        <p:tav tm="100000">
                                          <p:val>
                                            <p:strVal val="#ppt_x"/>
                                          </p:val>
                                        </p:tav>
                                      </p:tavLst>
                                    </p:anim>
                                    <p:anim calcmode="lin" valueType="num">
                                      <p:cBhvr additive="base">
                                        <p:cTn id="8" dur="500" fill="hold"/>
                                        <p:tgtEl>
                                          <p:spTgt spid="1372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4"/>
          <p:cNvSpPr txBox="1">
            <a:spLocks noChangeArrowheads="1"/>
          </p:cNvSpPr>
          <p:nvPr/>
        </p:nvSpPr>
        <p:spPr bwMode="auto">
          <a:xfrm>
            <a:off x="251521" y="404664"/>
            <a:ext cx="864914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auto">
              <a:spcBef>
                <a:spcPts val="0"/>
              </a:spcBef>
              <a:spcAft>
                <a:spcPts val="0"/>
              </a:spcAft>
            </a:pPr>
            <a:r>
              <a:rPr lang="es-ES" sz="2100" dirty="0" smtClean="0">
                <a:solidFill>
                  <a:srgbClr val="00007D"/>
                </a:solidFill>
                <a:latin typeface="Calibri" panose="020F0502020204030204" pitchFamily="34" charset="0"/>
              </a:rPr>
              <a:t>PRUEBA T PARA 1 MUESTRA: </a:t>
            </a:r>
            <a:r>
              <a:rPr lang="es-ES" sz="2100" dirty="0" smtClean="0">
                <a:solidFill>
                  <a:srgbClr val="000000"/>
                </a:solidFill>
                <a:latin typeface="Calibri" pitchFamily="34" charset="0"/>
              </a:rPr>
              <a:t>MÉTODO PARAMÉTRICO QUE SIRVE PARA JUZGAR SI UNA PROPIEDAD QUE SE SUPONE EN UNA POBLACIÓN ESTADÍSTICA ES COMPATIBLE CON LO OBSERVADO EN UNA MUESTRA DE DICHA POBLACIÓN.  </a:t>
            </a:r>
          </a:p>
        </p:txBody>
      </p:sp>
      <mc:AlternateContent xmlns:mc="http://schemas.openxmlformats.org/markup-compatibility/2006" xmlns:a14="http://schemas.microsoft.com/office/drawing/2010/main">
        <mc:Choice Requires="a14">
          <p:sp>
            <p:nvSpPr>
              <p:cNvPr id="6" name="5 Rectángulo"/>
              <p:cNvSpPr/>
              <p:nvPr/>
            </p:nvSpPr>
            <p:spPr>
              <a:xfrm>
                <a:off x="395536" y="4127371"/>
                <a:ext cx="3128998" cy="948658"/>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2000" b="1" i="0" smtClean="0">
                          <a:solidFill>
                            <a:srgbClr val="000000"/>
                          </a:solidFill>
                          <a:latin typeface="Cambria Math"/>
                        </a:rPr>
                        <m:t>𝐓</m:t>
                      </m:r>
                      <m:r>
                        <a:rPr lang="es-ES" sz="2000" b="1" i="0">
                          <a:solidFill>
                            <a:srgbClr val="000000"/>
                          </a:solidFill>
                          <a:latin typeface="Cambria Math"/>
                        </a:rPr>
                        <m:t>=</m:t>
                      </m:r>
                      <m:f>
                        <m:fPr>
                          <m:ctrlPr>
                            <a:rPr lang="es-ES" sz="2000" i="1">
                              <a:solidFill>
                                <a:srgbClr val="000000"/>
                              </a:solidFill>
                              <a:latin typeface="Cambria Math" panose="02040503050406030204" pitchFamily="18" charset="0"/>
                            </a:rPr>
                          </m:ctrlPr>
                        </m:fPr>
                        <m:num>
                          <m:acc>
                            <m:accPr>
                              <m:chr m:val="̅"/>
                              <m:ctrlPr>
                                <a:rPr lang="es-ES" sz="2000" i="1">
                                  <a:solidFill>
                                    <a:srgbClr val="000000"/>
                                  </a:solidFill>
                                  <a:latin typeface="Cambria Math" panose="02040503050406030204" pitchFamily="18" charset="0"/>
                                </a:rPr>
                              </m:ctrlPr>
                            </m:accPr>
                            <m:e>
                              <m:r>
                                <a:rPr lang="pt-BR" sz="2000" b="1" i="0" smtClean="0">
                                  <a:solidFill>
                                    <a:srgbClr val="000000"/>
                                  </a:solidFill>
                                  <a:latin typeface="Cambria Math" panose="02040503050406030204" pitchFamily="18" charset="0"/>
                                </a:rPr>
                                <m:t>𝐱</m:t>
                              </m:r>
                            </m:e>
                          </m:acc>
                          <m:r>
                            <a:rPr lang="es-ES" sz="2000" b="1" i="0">
                              <a:solidFill>
                                <a:srgbClr val="000000"/>
                              </a:solidFill>
                              <a:latin typeface="Cambria Math"/>
                            </a:rPr>
                            <m:t>−</m:t>
                          </m:r>
                          <m:r>
                            <a:rPr lang="es-ES" sz="2000" b="1" i="0" smtClean="0">
                              <a:solidFill>
                                <a:srgbClr val="000000"/>
                              </a:solidFill>
                              <a:latin typeface="Cambria Math" panose="02040503050406030204" pitchFamily="18" charset="0"/>
                              <a:ea typeface="Cambria Math" panose="02040503050406030204" pitchFamily="18" charset="0"/>
                            </a:rPr>
                            <m:t>𝛍</m:t>
                          </m:r>
                        </m:num>
                        <m:den>
                          <m:f>
                            <m:fPr>
                              <m:ctrlPr>
                                <a:rPr lang="pt-BR" sz="2000" i="1">
                                  <a:solidFill>
                                    <a:schemeClr val="tx1"/>
                                  </a:solidFill>
                                  <a:latin typeface="Cambria Math" panose="02040503050406030204" pitchFamily="18" charset="0"/>
                                  <a:sym typeface="Symbol" panose="05050102010706020507" pitchFamily="18" charset="2"/>
                                </a:rPr>
                              </m:ctrlPr>
                            </m:fPr>
                            <m:num>
                              <m:r>
                                <a:rPr lang="pt-BR" sz="2000" b="1" i="0">
                                  <a:solidFill>
                                    <a:schemeClr val="tx1"/>
                                  </a:solidFill>
                                  <a:latin typeface="Cambria Math" panose="02040503050406030204" pitchFamily="18" charset="0"/>
                                  <a:sym typeface="Symbol" panose="05050102010706020507" pitchFamily="18" charset="2"/>
                                </a:rPr>
                                <m:t>𝐬</m:t>
                              </m:r>
                            </m:num>
                            <m:den>
                              <m:rad>
                                <m:radPr>
                                  <m:degHide m:val="on"/>
                                  <m:ctrlPr>
                                    <a:rPr lang="pt-BR" sz="2000" i="1">
                                      <a:solidFill>
                                        <a:schemeClr val="tx1"/>
                                      </a:solidFill>
                                      <a:latin typeface="Cambria Math" panose="02040503050406030204" pitchFamily="18" charset="0"/>
                                      <a:sym typeface="Symbol" panose="05050102010706020507" pitchFamily="18" charset="2"/>
                                    </a:rPr>
                                  </m:ctrlPr>
                                </m:radPr>
                                <m:deg/>
                                <m:e>
                                  <m:r>
                                    <a:rPr lang="pt-BR" sz="2000" b="1" i="0">
                                      <a:solidFill>
                                        <a:schemeClr val="tx1"/>
                                      </a:solidFill>
                                      <a:latin typeface="Cambria Math" panose="02040503050406030204" pitchFamily="18" charset="0"/>
                                      <a:sym typeface="Symbol" panose="05050102010706020507" pitchFamily="18" charset="2"/>
                                    </a:rPr>
                                    <m:t>𝐧</m:t>
                                  </m:r>
                                </m:e>
                              </m:rad>
                            </m:den>
                          </m:f>
                        </m:den>
                      </m:f>
                      <m:r>
                        <a:rPr lang="pt-BR" sz="2000" b="1" i="0" smtClean="0">
                          <a:solidFill>
                            <a:schemeClr val="tx1"/>
                          </a:solidFill>
                          <a:latin typeface="Cambria Math" panose="02040503050406030204" pitchFamily="18" charset="0"/>
                          <a:sym typeface="Symbol" panose="05050102010706020507" pitchFamily="18" charset="2"/>
                        </a:rPr>
                        <m:t>=</m:t>
                      </m:r>
                      <m:f>
                        <m:fPr>
                          <m:ctrlPr>
                            <a:rPr lang="pt-BR" sz="2000" i="1" smtClean="0">
                              <a:solidFill>
                                <a:schemeClr val="tx1"/>
                              </a:solidFill>
                              <a:latin typeface="Cambria Math" panose="02040503050406030204" pitchFamily="18" charset="0"/>
                              <a:sym typeface="Symbol" panose="05050102010706020507" pitchFamily="18" charset="2"/>
                            </a:rPr>
                          </m:ctrlPr>
                        </m:fPr>
                        <m:num>
                          <m:acc>
                            <m:accPr>
                              <m:chr m:val="̅"/>
                              <m:ctrlPr>
                                <a:rPr lang="es-ES" sz="2000" i="1">
                                  <a:solidFill>
                                    <a:srgbClr val="000000"/>
                                  </a:solidFill>
                                  <a:latin typeface="Cambria Math" panose="02040503050406030204" pitchFamily="18" charset="0"/>
                                </a:rPr>
                              </m:ctrlPr>
                            </m:accPr>
                            <m:e>
                              <m:r>
                                <a:rPr lang="pt-BR" sz="2000" b="1" i="0" smtClean="0">
                                  <a:solidFill>
                                    <a:srgbClr val="000000"/>
                                  </a:solidFill>
                                  <a:latin typeface="Cambria Math" panose="02040503050406030204" pitchFamily="18" charset="0"/>
                                </a:rPr>
                                <m:t>𝐱</m:t>
                              </m:r>
                            </m:e>
                          </m:acc>
                          <m:r>
                            <a:rPr lang="es-ES" sz="2000" b="1" i="0">
                              <a:solidFill>
                                <a:srgbClr val="000000"/>
                              </a:solidFill>
                              <a:latin typeface="Cambria Math"/>
                            </a:rPr>
                            <m:t>−</m:t>
                          </m:r>
                          <m:r>
                            <a:rPr lang="es-ES" sz="2000" b="1" i="0" smtClean="0">
                              <a:solidFill>
                                <a:srgbClr val="000000"/>
                              </a:solidFill>
                              <a:latin typeface="Cambria Math" panose="02040503050406030204" pitchFamily="18" charset="0"/>
                              <a:ea typeface="Cambria Math" panose="02040503050406030204" pitchFamily="18" charset="0"/>
                            </a:rPr>
                            <m:t>𝛍</m:t>
                          </m:r>
                        </m:num>
                        <m:den>
                          <m:sSub>
                            <m:sSubPr>
                              <m:ctrlPr>
                                <a:rPr lang="es-ES" sz="2000" i="1">
                                  <a:solidFill>
                                    <a:schemeClr val="tx1"/>
                                  </a:solidFill>
                                  <a:latin typeface="Cambria Math" panose="02040503050406030204" pitchFamily="18" charset="0"/>
                                  <a:sym typeface="Symbol" panose="05050102010706020507" pitchFamily="18" charset="2"/>
                                </a:rPr>
                              </m:ctrlPr>
                            </m:sSubPr>
                            <m:e>
                              <m:r>
                                <a:rPr lang="es-ES" sz="2000" b="1" i="0">
                                  <a:solidFill>
                                    <a:schemeClr val="tx1"/>
                                  </a:solidFill>
                                  <a:latin typeface="Cambria Math" panose="02040503050406030204" pitchFamily="18" charset="0"/>
                                  <a:ea typeface="Cambria Math" panose="02040503050406030204" pitchFamily="18" charset="0"/>
                                  <a:sym typeface="Symbol" panose="05050102010706020507" pitchFamily="18" charset="2"/>
                                </a:rPr>
                                <m:t>𝛅</m:t>
                              </m:r>
                            </m:e>
                            <m:sub>
                              <m:acc>
                                <m:accPr>
                                  <m:chr m:val="̅"/>
                                  <m:ctrlPr>
                                    <a:rPr lang="es-ES" sz="2000" i="1">
                                      <a:solidFill>
                                        <a:schemeClr val="tx1"/>
                                      </a:solidFill>
                                      <a:latin typeface="Cambria Math" panose="02040503050406030204" pitchFamily="18" charset="0"/>
                                      <a:sym typeface="Symbol" panose="05050102010706020507" pitchFamily="18" charset="2"/>
                                    </a:rPr>
                                  </m:ctrlPr>
                                </m:accPr>
                                <m:e>
                                  <m:r>
                                    <a:rPr lang="pt-BR" sz="2000" b="1" i="0">
                                      <a:solidFill>
                                        <a:schemeClr val="tx1"/>
                                      </a:solidFill>
                                      <a:latin typeface="Cambria Math" panose="02040503050406030204" pitchFamily="18" charset="0"/>
                                      <a:sym typeface="Symbol" panose="05050102010706020507" pitchFamily="18" charset="2"/>
                                    </a:rPr>
                                    <m:t>𝐱</m:t>
                                  </m:r>
                                </m:e>
                              </m:acc>
                            </m:sub>
                          </m:sSub>
                        </m:den>
                      </m:f>
                      <m:r>
                        <a:rPr lang="es-ES" sz="2000" b="1" i="0">
                          <a:solidFill>
                            <a:srgbClr val="000000"/>
                          </a:solidFill>
                          <a:latin typeface="Cambria Math"/>
                        </a:rPr>
                        <m:t>→</m:t>
                      </m:r>
                      <m:sSub>
                        <m:sSubPr>
                          <m:ctrlPr>
                            <a:rPr lang="es-ES" sz="2000" i="1">
                              <a:solidFill>
                                <a:srgbClr val="000000"/>
                              </a:solidFill>
                              <a:latin typeface="Cambria Math" panose="02040503050406030204" pitchFamily="18" charset="0"/>
                            </a:rPr>
                          </m:ctrlPr>
                        </m:sSubPr>
                        <m:e>
                          <m:r>
                            <a:rPr lang="es-ES" sz="2000" b="1" i="0">
                              <a:solidFill>
                                <a:srgbClr val="000000"/>
                              </a:solidFill>
                              <a:latin typeface="Cambria Math"/>
                            </a:rPr>
                            <m:t>𝐭</m:t>
                          </m:r>
                        </m:e>
                        <m:sub>
                          <m:r>
                            <a:rPr lang="es-ES" sz="2000" b="1" i="0">
                              <a:solidFill>
                                <a:srgbClr val="000000"/>
                              </a:solidFill>
                              <a:latin typeface="Cambria Math"/>
                            </a:rPr>
                            <m:t>𝐧</m:t>
                          </m:r>
                          <m:r>
                            <a:rPr lang="es-ES" sz="2000" b="1" i="0">
                              <a:solidFill>
                                <a:srgbClr val="000000"/>
                              </a:solidFill>
                              <a:latin typeface="Cambria Math"/>
                            </a:rPr>
                            <m:t>−</m:t>
                          </m:r>
                          <m:r>
                            <a:rPr lang="es-ES" sz="2000" b="1" i="0">
                              <a:solidFill>
                                <a:srgbClr val="000000"/>
                              </a:solidFill>
                              <a:latin typeface="Cambria Math"/>
                            </a:rPr>
                            <m:t>𝟏</m:t>
                          </m:r>
                        </m:sub>
                      </m:sSub>
                    </m:oMath>
                  </m:oMathPara>
                </a14:m>
                <a:endParaRPr lang="es-ES" sz="2000" dirty="0">
                  <a:solidFill>
                    <a:srgbClr val="000000"/>
                  </a:solidFill>
                  <a:latin typeface="Calibri" pitchFamily="34" charset="0"/>
                </a:endParaRPr>
              </a:p>
            </p:txBody>
          </p:sp>
        </mc:Choice>
        <mc:Fallback xmlns="">
          <p:sp>
            <p:nvSpPr>
              <p:cNvPr id="6" name="5 Rectángulo"/>
              <p:cNvSpPr>
                <a:spLocks noRot="1" noChangeAspect="1" noMove="1" noResize="1" noEditPoints="1" noAdjustHandles="1" noChangeArrowheads="1" noChangeShapeType="1" noTextEdit="1"/>
              </p:cNvSpPr>
              <p:nvPr/>
            </p:nvSpPr>
            <p:spPr>
              <a:xfrm>
                <a:off x="395536" y="4127371"/>
                <a:ext cx="3128998" cy="948658"/>
              </a:xfrm>
              <a:prstGeom prst="rect">
                <a:avLst/>
              </a:prstGeom>
              <a:blipFill rotWithShape="0">
                <a:blip r:embed="rId2"/>
                <a:stretch>
                  <a:fillRect/>
                </a:stretch>
              </a:blipFill>
            </p:spPr>
            <p:txBody>
              <a:bodyPr/>
              <a:lstStyle/>
              <a:p>
                <a:r>
                  <a:rPr lang="es-ES">
                    <a:noFill/>
                  </a:rPr>
                  <a:t> </a:t>
                </a:r>
              </a:p>
            </p:txBody>
          </p:sp>
        </mc:Fallback>
      </mc:AlternateContent>
      <p:sp>
        <p:nvSpPr>
          <p:cNvPr id="26" name="Rectángulo 25"/>
          <p:cNvSpPr/>
          <p:nvPr/>
        </p:nvSpPr>
        <p:spPr>
          <a:xfrm>
            <a:off x="243334" y="2492896"/>
            <a:ext cx="8649146" cy="1384995"/>
          </a:xfrm>
          <a:prstGeom prst="rect">
            <a:avLst/>
          </a:prstGeom>
        </p:spPr>
        <p:txBody>
          <a:bodyPr wrap="square">
            <a:spAutoFit/>
          </a:bodyPr>
          <a:lstStyle/>
          <a:p>
            <a:pPr algn="just" eaLnBrk="1" fontAlgn="auto" hangingPunct="1">
              <a:spcBef>
                <a:spcPts val="0"/>
              </a:spcBef>
              <a:spcAft>
                <a:spcPts val="0"/>
              </a:spcAft>
            </a:pPr>
            <a:r>
              <a:rPr lang="es-ES" sz="2100" dirty="0" smtClean="0">
                <a:solidFill>
                  <a:srgbClr val="000000"/>
                </a:solidFill>
                <a:latin typeface="Calibri" pitchFamily="34" charset="0"/>
              </a:rPr>
              <a:t>SEA LA VA.</a:t>
            </a:r>
            <a:r>
              <a:rPr lang="es-ES" sz="2100" dirty="0" smtClean="0">
                <a:solidFill>
                  <a:srgbClr val="000000"/>
                </a:solidFill>
                <a:latin typeface="Calibri" pitchFamily="34" charset="0"/>
                <a:sym typeface="Symbol" panose="05050102010706020507" pitchFamily="18" charset="2"/>
              </a:rPr>
              <a:t> </a:t>
            </a:r>
            <a:r>
              <a:rPr lang="es-ES" sz="2100" dirty="0">
                <a:solidFill>
                  <a:srgbClr val="000000"/>
                </a:solidFill>
                <a:latin typeface="Calibri" pitchFamily="34" charset="0"/>
              </a:rPr>
              <a:t>X</a:t>
            </a:r>
            <a:r>
              <a:rPr lang="es-ES" sz="2100" dirty="0">
                <a:solidFill>
                  <a:srgbClr val="000000"/>
                </a:solidFill>
                <a:latin typeface="Calibri" pitchFamily="34" charset="0"/>
                <a:sym typeface="Symbol"/>
              </a:rPr>
              <a:t>N(,</a:t>
            </a:r>
            <a:r>
              <a:rPr lang="es-ES" sz="2100" dirty="0" smtClean="0">
                <a:solidFill>
                  <a:srgbClr val="000000"/>
                </a:solidFill>
                <a:latin typeface="Calibri" pitchFamily="34" charset="0"/>
                <a:sym typeface="Symbol"/>
              </a:rPr>
              <a:t></a:t>
            </a:r>
            <a:r>
              <a:rPr lang="es-ES" sz="2100" baseline="30000" dirty="0" smtClean="0">
                <a:solidFill>
                  <a:srgbClr val="000000"/>
                </a:solidFill>
                <a:latin typeface="Calibri" pitchFamily="34" charset="0"/>
                <a:sym typeface="Symbol"/>
              </a:rPr>
              <a:t>2</a:t>
            </a:r>
            <a:r>
              <a:rPr lang="es-ES" sz="2100" dirty="0" smtClean="0">
                <a:solidFill>
                  <a:srgbClr val="000000"/>
                </a:solidFill>
                <a:latin typeface="Calibri" pitchFamily="34" charset="0"/>
                <a:sym typeface="Symbol"/>
              </a:rPr>
              <a:t>), ENTONCES, LA ESTADÍSTICA DEMUESTRA </a:t>
            </a:r>
            <a:r>
              <a:rPr lang="es-ES" sz="2100" dirty="0" smtClean="0">
                <a:solidFill>
                  <a:srgbClr val="000000"/>
                </a:solidFill>
                <a:latin typeface="Calibri" pitchFamily="34" charset="0"/>
              </a:rPr>
              <a:t>QUE </a:t>
            </a:r>
            <a:r>
              <a:rPr lang="es-ES" sz="2100" dirty="0">
                <a:solidFill>
                  <a:srgbClr val="000000"/>
                </a:solidFill>
                <a:latin typeface="Calibri" pitchFamily="34" charset="0"/>
              </a:rPr>
              <a:t>LA </a:t>
            </a:r>
            <a:r>
              <a:rPr lang="es-ES" sz="2100" dirty="0" smtClean="0">
                <a:solidFill>
                  <a:srgbClr val="000000"/>
                </a:solidFill>
                <a:latin typeface="Calibri" pitchFamily="34" charset="0"/>
              </a:rPr>
              <a:t>NUEVA VARIABLE </a:t>
            </a:r>
            <a:r>
              <a:rPr lang="es-ES" sz="2100" dirty="0">
                <a:solidFill>
                  <a:srgbClr val="000000"/>
                </a:solidFill>
                <a:latin typeface="Calibri" pitchFamily="34" charset="0"/>
              </a:rPr>
              <a:t>T, RESULTADO </a:t>
            </a:r>
            <a:r>
              <a:rPr lang="es-ES" sz="2100" dirty="0" smtClean="0">
                <a:solidFill>
                  <a:srgbClr val="000000"/>
                </a:solidFill>
                <a:latin typeface="Calibri" pitchFamily="34" charset="0"/>
              </a:rPr>
              <a:t>DEL PROCESO DE TIPIFICACIÓN SERÁ EL ESTADÍGRAFO </a:t>
            </a:r>
            <a:r>
              <a:rPr lang="es-ES" sz="2100" dirty="0">
                <a:solidFill>
                  <a:srgbClr val="000000"/>
                </a:solidFill>
                <a:latin typeface="Calibri" pitchFamily="34" charset="0"/>
              </a:rPr>
              <a:t>DE LA </a:t>
            </a:r>
            <a:r>
              <a:rPr lang="es-ES" sz="2100" dirty="0" smtClean="0">
                <a:solidFill>
                  <a:srgbClr val="000000"/>
                </a:solidFill>
                <a:latin typeface="Calibri" pitchFamily="34" charset="0"/>
              </a:rPr>
              <a:t>PRUEBA, EL CUAL SE DISTRIBUYE SIGUIENDO UNA DISTRIBUCIÓN T STUDENT CON n-1 GRADOS DE LIBERTADAD:</a:t>
            </a:r>
            <a:endParaRPr lang="es-ES" sz="2100" dirty="0">
              <a:solidFill>
                <a:srgbClr val="000000"/>
              </a:solidFill>
              <a:latin typeface="Calibri" pitchFamily="34" charset="0"/>
            </a:endParaRPr>
          </a:p>
        </p:txBody>
      </p:sp>
      <mc:AlternateContent xmlns:mc="http://schemas.openxmlformats.org/markup-compatibility/2006" xmlns:a14="http://schemas.microsoft.com/office/drawing/2010/main">
        <mc:Choice Requires="a14">
          <p:sp>
            <p:nvSpPr>
              <p:cNvPr id="23" name="Rectángulo 22"/>
              <p:cNvSpPr/>
              <p:nvPr/>
            </p:nvSpPr>
            <p:spPr>
              <a:xfrm>
                <a:off x="4499992" y="3972602"/>
                <a:ext cx="1217833" cy="5712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solidFill>
                                <a:schemeClr val="tx1"/>
                              </a:solidFill>
                              <a:latin typeface="Cambria Math" panose="02040503050406030204" pitchFamily="18" charset="0"/>
                            </a:rPr>
                          </m:ctrlPr>
                        </m:accPr>
                        <m:e>
                          <m:r>
                            <a:rPr lang="pt-BR" sz="1600" b="1" i="0" smtClean="0">
                              <a:solidFill>
                                <a:schemeClr val="tx1"/>
                              </a:solidFill>
                              <a:latin typeface="Cambria Math" panose="02040503050406030204" pitchFamily="18" charset="0"/>
                            </a:rPr>
                            <m:t>𝐱</m:t>
                          </m:r>
                        </m:e>
                      </m:acc>
                      <m:r>
                        <a:rPr lang="pt-BR" sz="1600" b="1" i="0">
                          <a:solidFill>
                            <a:schemeClr val="tx1"/>
                          </a:solidFill>
                          <a:latin typeface="Cambria Math"/>
                        </a:rPr>
                        <m:t>=</m:t>
                      </m:r>
                      <m:f>
                        <m:fPr>
                          <m:ctrlPr>
                            <a:rPr lang="pt-BR" sz="1600" i="1">
                              <a:solidFill>
                                <a:schemeClr val="tx1"/>
                              </a:solidFill>
                              <a:latin typeface="Cambria Math" panose="02040503050406030204" pitchFamily="18" charset="0"/>
                            </a:rPr>
                          </m:ctrlPr>
                        </m:fPr>
                        <m:num>
                          <m:nary>
                            <m:naryPr>
                              <m:chr m:val="∑"/>
                              <m:ctrlPr>
                                <a:rPr lang="pt-BR" sz="1600" i="1" smtClean="0">
                                  <a:solidFill>
                                    <a:schemeClr val="tx1"/>
                                  </a:solidFill>
                                  <a:latin typeface="Cambria Math" panose="02040503050406030204" pitchFamily="18" charset="0"/>
                                </a:rPr>
                              </m:ctrlPr>
                            </m:naryPr>
                            <m:sub>
                              <m:r>
                                <m:rPr>
                                  <m:brk m:alnAt="23"/>
                                </m:rPr>
                                <a:rPr lang="pt-BR" sz="1600" b="1" i="0" smtClean="0">
                                  <a:solidFill>
                                    <a:schemeClr val="tx1"/>
                                  </a:solidFill>
                                  <a:latin typeface="Cambria Math" panose="02040503050406030204" pitchFamily="18" charset="0"/>
                                </a:rPr>
                                <m:t>𝐢</m:t>
                              </m:r>
                              <m:r>
                                <a:rPr lang="pt-BR" sz="1600" b="1" i="0" smtClean="0">
                                  <a:solidFill>
                                    <a:schemeClr val="tx1"/>
                                  </a:solidFill>
                                  <a:latin typeface="Cambria Math" panose="02040503050406030204" pitchFamily="18" charset="0"/>
                                </a:rPr>
                                <m:t>=</m:t>
                              </m:r>
                              <m:r>
                                <a:rPr lang="pt-BR" sz="1600" b="1" i="0" smtClean="0">
                                  <a:solidFill>
                                    <a:schemeClr val="tx1"/>
                                  </a:solidFill>
                                  <a:latin typeface="Cambria Math" panose="02040503050406030204" pitchFamily="18" charset="0"/>
                                </a:rPr>
                                <m:t>𝟏</m:t>
                              </m:r>
                            </m:sub>
                            <m:sup>
                              <m:r>
                                <a:rPr lang="pt-BR" sz="1600" b="1" i="0" smtClean="0">
                                  <a:solidFill>
                                    <a:schemeClr val="tx1"/>
                                  </a:solidFill>
                                  <a:latin typeface="Cambria Math" panose="02040503050406030204" pitchFamily="18" charset="0"/>
                                </a:rPr>
                                <m:t>𝐧</m:t>
                              </m:r>
                            </m:sup>
                            <m:e>
                              <m:sSub>
                                <m:sSubPr>
                                  <m:ctrlPr>
                                    <a:rPr lang="pt-BR" sz="1600" i="1" smtClean="0">
                                      <a:solidFill>
                                        <a:schemeClr val="tx1"/>
                                      </a:solidFill>
                                      <a:latin typeface="Cambria Math" panose="02040503050406030204" pitchFamily="18" charset="0"/>
                                    </a:rPr>
                                  </m:ctrlPr>
                                </m:sSubPr>
                                <m:e>
                                  <m:r>
                                    <a:rPr lang="pt-BR" sz="1600" b="1" i="0" smtClean="0">
                                      <a:solidFill>
                                        <a:schemeClr val="tx1"/>
                                      </a:solidFill>
                                      <a:latin typeface="Cambria Math" panose="02040503050406030204" pitchFamily="18" charset="0"/>
                                    </a:rPr>
                                    <m:t>𝐱</m:t>
                                  </m:r>
                                </m:e>
                                <m:sub>
                                  <m:r>
                                    <a:rPr lang="pt-BR" sz="1600" b="1" i="0" smtClean="0">
                                      <a:solidFill>
                                        <a:schemeClr val="tx1"/>
                                      </a:solidFill>
                                      <a:latin typeface="Cambria Math" panose="02040503050406030204" pitchFamily="18" charset="0"/>
                                    </a:rPr>
                                    <m:t>𝐢</m:t>
                                  </m:r>
                                </m:sub>
                              </m:sSub>
                            </m:e>
                          </m:nary>
                        </m:num>
                        <m:den>
                          <m:r>
                            <a:rPr lang="pt-BR" sz="1600" b="1" i="0">
                              <a:solidFill>
                                <a:schemeClr val="tx1"/>
                              </a:solidFill>
                              <a:latin typeface="Cambria Math"/>
                            </a:rPr>
                            <m:t>𝐧</m:t>
                          </m:r>
                        </m:den>
                      </m:f>
                    </m:oMath>
                  </m:oMathPara>
                </a14:m>
                <a:endParaRPr lang="es-ES" sz="1600" dirty="0">
                  <a:solidFill>
                    <a:schemeClr val="tx1"/>
                  </a:solidFill>
                </a:endParaRPr>
              </a:p>
            </p:txBody>
          </p:sp>
        </mc:Choice>
        <mc:Fallback xmlns="">
          <p:sp>
            <p:nvSpPr>
              <p:cNvPr id="23" name="Rectángulo 22"/>
              <p:cNvSpPr>
                <a:spLocks noRot="1" noChangeAspect="1" noMove="1" noResize="1" noEditPoints="1" noAdjustHandles="1" noChangeArrowheads="1" noChangeShapeType="1" noTextEdit="1"/>
              </p:cNvSpPr>
              <p:nvPr/>
            </p:nvSpPr>
            <p:spPr>
              <a:xfrm>
                <a:off x="4499992" y="3972602"/>
                <a:ext cx="1217833" cy="571247"/>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4204168" y="4551142"/>
                <a:ext cx="1952008" cy="819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1" i="0" smtClean="0">
                          <a:solidFill>
                            <a:schemeClr val="tx1"/>
                          </a:solidFill>
                          <a:latin typeface="Cambria Math"/>
                        </a:rPr>
                        <m:t>𝐬</m:t>
                      </m:r>
                      <m:r>
                        <a:rPr lang="es-ES" sz="1600" b="1" i="0" smtClean="0">
                          <a:solidFill>
                            <a:schemeClr val="tx1"/>
                          </a:solidFill>
                          <a:latin typeface="Cambria Math"/>
                        </a:rPr>
                        <m:t>=</m:t>
                      </m:r>
                      <m:rad>
                        <m:radPr>
                          <m:degHide m:val="on"/>
                          <m:ctrlPr>
                            <a:rPr lang="es-ES" sz="1600" i="1">
                              <a:solidFill>
                                <a:schemeClr val="tx1"/>
                              </a:solidFill>
                              <a:latin typeface="Cambria Math" panose="02040503050406030204" pitchFamily="18" charset="0"/>
                            </a:rPr>
                          </m:ctrlPr>
                        </m:radPr>
                        <m:deg/>
                        <m:e>
                          <m:f>
                            <m:fPr>
                              <m:ctrlPr>
                                <a:rPr lang="es-ES" sz="1600" i="1">
                                  <a:solidFill>
                                    <a:schemeClr val="tx1"/>
                                  </a:solidFill>
                                  <a:latin typeface="Cambria Math" panose="02040503050406030204" pitchFamily="18" charset="0"/>
                                </a:rPr>
                              </m:ctrlPr>
                            </m:fPr>
                            <m:num>
                              <m:nary>
                                <m:naryPr>
                                  <m:chr m:val="∑"/>
                                  <m:ctrlPr>
                                    <a:rPr lang="es-ES" sz="1600" i="1" smtClean="0">
                                      <a:solidFill>
                                        <a:schemeClr val="tx1"/>
                                      </a:solidFill>
                                      <a:latin typeface="Cambria Math" panose="02040503050406030204" pitchFamily="18" charset="0"/>
                                    </a:rPr>
                                  </m:ctrlPr>
                                </m:naryPr>
                                <m:sub>
                                  <m:r>
                                    <m:rPr>
                                      <m:brk m:alnAt="23"/>
                                    </m:rPr>
                                    <a:rPr lang="pt-BR" sz="1600" b="1" i="0" smtClean="0">
                                      <a:solidFill>
                                        <a:schemeClr val="tx1"/>
                                      </a:solidFill>
                                      <a:latin typeface="Cambria Math" panose="02040503050406030204" pitchFamily="18" charset="0"/>
                                    </a:rPr>
                                    <m:t>𝐢</m:t>
                                  </m:r>
                                  <m:r>
                                    <a:rPr lang="pt-BR" sz="1600" b="1" i="0" smtClean="0">
                                      <a:solidFill>
                                        <a:schemeClr val="tx1"/>
                                      </a:solidFill>
                                      <a:latin typeface="Cambria Math" panose="02040503050406030204" pitchFamily="18" charset="0"/>
                                    </a:rPr>
                                    <m:t>=</m:t>
                                  </m:r>
                                  <m:r>
                                    <a:rPr lang="pt-BR" sz="1600" b="1" i="0" smtClean="0">
                                      <a:solidFill>
                                        <a:schemeClr val="tx1"/>
                                      </a:solidFill>
                                      <a:latin typeface="Cambria Math" panose="02040503050406030204" pitchFamily="18" charset="0"/>
                                    </a:rPr>
                                    <m:t>𝟏</m:t>
                                  </m:r>
                                </m:sub>
                                <m:sup>
                                  <m:r>
                                    <a:rPr lang="pt-BR" sz="1600" b="1" i="0" smtClean="0">
                                      <a:solidFill>
                                        <a:schemeClr val="tx1"/>
                                      </a:solidFill>
                                      <a:latin typeface="Cambria Math" panose="02040503050406030204" pitchFamily="18" charset="0"/>
                                    </a:rPr>
                                    <m:t>𝐧</m:t>
                                  </m:r>
                                </m:sup>
                                <m:e>
                                  <m:sSup>
                                    <m:sSupPr>
                                      <m:ctrlPr>
                                        <a:rPr lang="es-ES" sz="1600" i="1" smtClean="0">
                                          <a:solidFill>
                                            <a:schemeClr val="tx1"/>
                                          </a:solidFill>
                                          <a:latin typeface="Cambria Math" panose="02040503050406030204" pitchFamily="18" charset="0"/>
                                        </a:rPr>
                                      </m:ctrlPr>
                                    </m:sSupPr>
                                    <m:e>
                                      <m:d>
                                        <m:dPr>
                                          <m:ctrlPr>
                                            <a:rPr lang="es-ES" sz="1600" i="1" smtClean="0">
                                              <a:solidFill>
                                                <a:schemeClr val="tx1"/>
                                              </a:solidFill>
                                              <a:latin typeface="Cambria Math" panose="02040503050406030204" pitchFamily="18" charset="0"/>
                                            </a:rPr>
                                          </m:ctrlPr>
                                        </m:dPr>
                                        <m:e>
                                          <m:sSub>
                                            <m:sSubPr>
                                              <m:ctrlPr>
                                                <a:rPr lang="es-ES" sz="1600" i="1" smtClean="0">
                                                  <a:solidFill>
                                                    <a:schemeClr val="tx1"/>
                                                  </a:solidFill>
                                                  <a:latin typeface="Cambria Math" panose="02040503050406030204" pitchFamily="18" charset="0"/>
                                                </a:rPr>
                                              </m:ctrlPr>
                                            </m:sSubPr>
                                            <m:e>
                                              <m:r>
                                                <a:rPr lang="pt-BR" sz="1600" b="1" i="0" smtClean="0">
                                                  <a:solidFill>
                                                    <a:schemeClr val="tx1"/>
                                                  </a:solidFill>
                                                  <a:latin typeface="Cambria Math" panose="02040503050406030204" pitchFamily="18" charset="0"/>
                                                </a:rPr>
                                                <m:t>𝐱</m:t>
                                              </m:r>
                                            </m:e>
                                            <m:sub>
                                              <m:r>
                                                <a:rPr lang="pt-BR" sz="1600" b="1" i="0" smtClean="0">
                                                  <a:solidFill>
                                                    <a:schemeClr val="tx1"/>
                                                  </a:solidFill>
                                                  <a:latin typeface="Cambria Math" panose="02040503050406030204" pitchFamily="18" charset="0"/>
                                                </a:rPr>
                                                <m:t>𝐢</m:t>
                                              </m:r>
                                            </m:sub>
                                          </m:sSub>
                                          <m:r>
                                            <a:rPr lang="pt-BR" sz="1600" b="1" i="0" smtClean="0">
                                              <a:solidFill>
                                                <a:schemeClr val="tx1"/>
                                              </a:solidFill>
                                              <a:latin typeface="Cambria Math" panose="02040503050406030204" pitchFamily="18" charset="0"/>
                                            </a:rPr>
                                            <m:t>−</m:t>
                                          </m:r>
                                          <m:acc>
                                            <m:accPr>
                                              <m:chr m:val="̅"/>
                                              <m:ctrlPr>
                                                <a:rPr lang="pt-BR" sz="1600" b="1" i="1" smtClean="0">
                                                  <a:solidFill>
                                                    <a:schemeClr val="tx1"/>
                                                  </a:solidFill>
                                                  <a:latin typeface="Cambria Math" panose="02040503050406030204" pitchFamily="18" charset="0"/>
                                                </a:rPr>
                                              </m:ctrlPr>
                                            </m:accPr>
                                            <m:e>
                                              <m:r>
                                                <a:rPr lang="pt-BR" sz="1600" b="1" i="0" smtClean="0">
                                                  <a:solidFill>
                                                    <a:schemeClr val="tx1"/>
                                                  </a:solidFill>
                                                  <a:latin typeface="Cambria Math" panose="02040503050406030204" pitchFamily="18" charset="0"/>
                                                </a:rPr>
                                                <m:t>𝐱</m:t>
                                              </m:r>
                                            </m:e>
                                          </m:acc>
                                        </m:e>
                                      </m:d>
                                    </m:e>
                                    <m:sup>
                                      <m:r>
                                        <a:rPr lang="pt-BR" sz="1600" b="1" i="0" smtClean="0">
                                          <a:solidFill>
                                            <a:schemeClr val="tx1"/>
                                          </a:solidFill>
                                          <a:latin typeface="Cambria Math" panose="02040503050406030204" pitchFamily="18" charset="0"/>
                                        </a:rPr>
                                        <m:t>𝟐</m:t>
                                      </m:r>
                                    </m:sup>
                                  </m:sSup>
                                </m:e>
                              </m:nary>
                            </m:num>
                            <m:den>
                              <m:r>
                                <a:rPr lang="es-ES" sz="1600" b="1" i="0">
                                  <a:solidFill>
                                    <a:schemeClr val="tx1"/>
                                  </a:solidFill>
                                  <a:latin typeface="Cambria Math"/>
                                </a:rPr>
                                <m:t>𝐧</m:t>
                              </m:r>
                              <m:r>
                                <a:rPr lang="es-ES" sz="1600" b="1" i="0">
                                  <a:solidFill>
                                    <a:schemeClr val="tx1"/>
                                  </a:solidFill>
                                  <a:latin typeface="Cambria Math"/>
                                </a:rPr>
                                <m:t>−</m:t>
                              </m:r>
                              <m:r>
                                <a:rPr lang="es-ES" sz="1600" b="1" i="0">
                                  <a:solidFill>
                                    <a:schemeClr val="tx1"/>
                                  </a:solidFill>
                                  <a:latin typeface="Cambria Math"/>
                                </a:rPr>
                                <m:t>𝟏</m:t>
                              </m:r>
                            </m:den>
                          </m:f>
                        </m:e>
                      </m:rad>
                    </m:oMath>
                  </m:oMathPara>
                </a14:m>
                <a:endParaRPr lang="es-ES" sz="1600" dirty="0">
                  <a:solidFill>
                    <a:schemeClr val="tx1"/>
                  </a:solidFill>
                </a:endParaRPr>
              </a:p>
            </p:txBody>
          </p:sp>
        </mc:Choice>
        <mc:Fallback xmlns="">
          <p:sp>
            <p:nvSpPr>
              <p:cNvPr id="24" name="Rectángulo 23"/>
              <p:cNvSpPr>
                <a:spLocks noRot="1" noChangeAspect="1" noMove="1" noResize="1" noEditPoints="1" noAdjustHandles="1" noChangeArrowheads="1" noChangeShapeType="1" noTextEdit="1"/>
              </p:cNvSpPr>
              <p:nvPr/>
            </p:nvSpPr>
            <p:spPr>
              <a:xfrm>
                <a:off x="4204168" y="4551142"/>
                <a:ext cx="1952008" cy="819840"/>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372200" y="1772816"/>
                <a:ext cx="1476430" cy="661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2000" i="1" smtClean="0">
                              <a:solidFill>
                                <a:schemeClr val="tx1"/>
                              </a:solidFill>
                              <a:latin typeface="Cambria Math" panose="02040503050406030204" pitchFamily="18" charset="0"/>
                            </a:rPr>
                          </m:ctrlPr>
                        </m:mPr>
                        <m:mr>
                          <m:e>
                            <m:sSub>
                              <m:sSubPr>
                                <m:ctrlPr>
                                  <a:rPr lang="es-ES" sz="2000" i="1" smtClean="0">
                                    <a:solidFill>
                                      <a:schemeClr val="tx1"/>
                                    </a:solidFill>
                                    <a:latin typeface="Cambria Math" panose="02040503050406030204" pitchFamily="18" charset="0"/>
                                  </a:rPr>
                                </m:ctrlPr>
                              </m:sSubPr>
                              <m:e>
                                <m:r>
                                  <a:rPr lang="pt-BR" sz="2000" b="1" i="0" smtClean="0">
                                    <a:solidFill>
                                      <a:schemeClr val="tx1"/>
                                    </a:solidFill>
                                    <a:latin typeface="Cambria Math" panose="02040503050406030204" pitchFamily="18" charset="0"/>
                                  </a:rPr>
                                  <m:t>𝐇</m:t>
                                </m:r>
                              </m:e>
                              <m:sub>
                                <m:r>
                                  <a:rPr lang="pt-BR" sz="2000" b="1" i="0" smtClean="0">
                                    <a:solidFill>
                                      <a:schemeClr val="tx1"/>
                                    </a:solidFill>
                                    <a:latin typeface="Cambria Math" panose="02040503050406030204" pitchFamily="18" charset="0"/>
                                  </a:rPr>
                                  <m:t>𝐎</m:t>
                                </m:r>
                              </m:sub>
                            </m:sSub>
                            <m:r>
                              <m:rPr>
                                <m:brk m:alnAt="7"/>
                              </m:rPr>
                              <a:rPr lang="pt-BR" sz="2000" b="1" i="0">
                                <a:solidFill>
                                  <a:schemeClr val="tx1"/>
                                </a:solidFill>
                                <a:latin typeface="Cambria Math" panose="02040503050406030204" pitchFamily="18" charset="0"/>
                              </a:rPr>
                              <m:t>:</m:t>
                            </m:r>
                            <m:r>
                              <a:rPr lang="pt-BR" sz="2000" b="1" i="0">
                                <a:solidFill>
                                  <a:schemeClr val="tx1"/>
                                </a:solidFill>
                                <a:latin typeface="Cambria Math" panose="02040503050406030204" pitchFamily="18" charset="0"/>
                                <a:ea typeface="Cambria Math" panose="02040503050406030204" pitchFamily="18" charset="0"/>
                              </a:rPr>
                              <m:t>𝛍</m:t>
                            </m:r>
                            <m:r>
                              <a:rPr lang="pt-BR" sz="2000" b="1" i="0">
                                <a:solidFill>
                                  <a:schemeClr val="tx1"/>
                                </a:solidFill>
                                <a:latin typeface="Cambria Math" panose="02040503050406030204" pitchFamily="18" charset="0"/>
                                <a:ea typeface="Cambria Math" panose="02040503050406030204" pitchFamily="18" charset="0"/>
                              </a:rPr>
                              <m:t>=</m:t>
                            </m:r>
                            <m:sSub>
                              <m:sSubPr>
                                <m:ctrlPr>
                                  <a:rPr lang="pt-BR" sz="2000" i="1">
                                    <a:solidFill>
                                      <a:schemeClr val="tx1"/>
                                    </a:solidFill>
                                    <a:latin typeface="Cambria Math" panose="02040503050406030204" pitchFamily="18" charset="0"/>
                                    <a:ea typeface="Cambria Math" panose="02040503050406030204" pitchFamily="18" charset="0"/>
                                  </a:rPr>
                                </m:ctrlPr>
                              </m:sSubPr>
                              <m:e>
                                <m:r>
                                  <a:rPr lang="pt-BR" sz="2000" b="1" i="0">
                                    <a:solidFill>
                                      <a:schemeClr val="tx1"/>
                                    </a:solidFill>
                                    <a:latin typeface="Cambria Math" panose="02040503050406030204" pitchFamily="18" charset="0"/>
                                    <a:ea typeface="Cambria Math" panose="02040503050406030204" pitchFamily="18" charset="0"/>
                                  </a:rPr>
                                  <m:t>𝛍</m:t>
                                </m:r>
                              </m:e>
                              <m:sub>
                                <m:r>
                                  <a:rPr lang="pt-BR" sz="2000" b="1" i="0">
                                    <a:solidFill>
                                      <a:schemeClr val="tx1"/>
                                    </a:solidFill>
                                    <a:latin typeface="Cambria Math" panose="02040503050406030204" pitchFamily="18" charset="0"/>
                                    <a:ea typeface="Cambria Math" panose="02040503050406030204" pitchFamily="18" charset="0"/>
                                  </a:rPr>
                                  <m:t>𝟎</m:t>
                                </m:r>
                              </m:sub>
                            </m:sSub>
                          </m:e>
                        </m:mr>
                        <m:mr>
                          <m:e>
                            <m:sSub>
                              <m:sSubPr>
                                <m:ctrlPr>
                                  <a:rPr lang="pt-BR" sz="2000" i="1" smtClean="0">
                                    <a:solidFill>
                                      <a:schemeClr val="tx1"/>
                                    </a:solidFill>
                                    <a:latin typeface="Cambria Math" panose="02040503050406030204" pitchFamily="18" charset="0"/>
                                    <a:ea typeface="Cambria Math" panose="02040503050406030204" pitchFamily="18" charset="0"/>
                                  </a:rPr>
                                </m:ctrlPr>
                              </m:sSubPr>
                              <m:e>
                                <m:r>
                                  <a:rPr lang="pt-BR" sz="2000" b="1" i="0" smtClean="0">
                                    <a:solidFill>
                                      <a:schemeClr val="tx1"/>
                                    </a:solidFill>
                                    <a:latin typeface="Cambria Math" panose="02040503050406030204" pitchFamily="18" charset="0"/>
                                    <a:ea typeface="Cambria Math" panose="02040503050406030204" pitchFamily="18" charset="0"/>
                                  </a:rPr>
                                  <m:t>𝐇</m:t>
                                </m:r>
                              </m:e>
                              <m:sub>
                                <m:r>
                                  <a:rPr lang="pt-BR" sz="2000" b="1" i="0" smtClean="0">
                                    <a:solidFill>
                                      <a:schemeClr val="tx1"/>
                                    </a:solidFill>
                                    <a:latin typeface="Cambria Math" panose="02040503050406030204" pitchFamily="18" charset="0"/>
                                    <a:ea typeface="Cambria Math" panose="02040503050406030204" pitchFamily="18" charset="0"/>
                                  </a:rPr>
                                  <m:t>𝟏</m:t>
                                </m:r>
                              </m:sub>
                            </m:sSub>
                            <m:r>
                              <a:rPr lang="pt-BR" sz="2000" b="1" i="0">
                                <a:solidFill>
                                  <a:schemeClr val="tx1"/>
                                </a:solidFill>
                                <a:latin typeface="Cambria Math" panose="02040503050406030204" pitchFamily="18" charset="0"/>
                              </a:rPr>
                              <m:t>:</m:t>
                            </m:r>
                            <m:r>
                              <m:rPr>
                                <m:brk m:alnAt="7"/>
                              </m:rPr>
                              <a:rPr lang="pt-BR" sz="2000" b="1" i="0">
                                <a:solidFill>
                                  <a:schemeClr val="tx1"/>
                                </a:solidFill>
                                <a:latin typeface="Cambria Math" panose="02040503050406030204" pitchFamily="18" charset="0"/>
                                <a:ea typeface="Cambria Math" panose="02040503050406030204" pitchFamily="18" charset="0"/>
                              </a:rPr>
                              <m:t>𝛍</m:t>
                            </m:r>
                            <m:r>
                              <a:rPr lang="pt-BR" sz="2000" b="1" i="0">
                                <a:solidFill>
                                  <a:schemeClr val="tx1"/>
                                </a:solidFill>
                                <a:latin typeface="Cambria Math" panose="02040503050406030204" pitchFamily="18" charset="0"/>
                                <a:ea typeface="Cambria Math" panose="02040503050406030204" pitchFamily="18" charset="0"/>
                              </a:rPr>
                              <m:t>≠</m:t>
                            </m:r>
                            <m:sSub>
                              <m:sSubPr>
                                <m:ctrlPr>
                                  <a:rPr lang="pt-BR" sz="2000" i="1">
                                    <a:solidFill>
                                      <a:schemeClr val="tx1"/>
                                    </a:solidFill>
                                    <a:latin typeface="Cambria Math" panose="02040503050406030204" pitchFamily="18" charset="0"/>
                                    <a:ea typeface="Cambria Math" panose="02040503050406030204" pitchFamily="18" charset="0"/>
                                  </a:rPr>
                                </m:ctrlPr>
                              </m:sSubPr>
                              <m:e>
                                <m:r>
                                  <a:rPr lang="pt-BR" sz="2000" b="1" i="0">
                                    <a:solidFill>
                                      <a:schemeClr val="tx1"/>
                                    </a:solidFill>
                                    <a:latin typeface="Cambria Math" panose="02040503050406030204" pitchFamily="18" charset="0"/>
                                    <a:ea typeface="Cambria Math" panose="02040503050406030204" pitchFamily="18" charset="0"/>
                                  </a:rPr>
                                  <m:t>𝛍</m:t>
                                </m:r>
                              </m:e>
                              <m:sub>
                                <m:r>
                                  <a:rPr lang="pt-BR" sz="2000" b="1" i="0">
                                    <a:solidFill>
                                      <a:schemeClr val="tx1"/>
                                    </a:solidFill>
                                    <a:latin typeface="Cambria Math" panose="02040503050406030204" pitchFamily="18" charset="0"/>
                                    <a:ea typeface="Cambria Math" panose="02040503050406030204" pitchFamily="18" charset="0"/>
                                  </a:rPr>
                                  <m:t>𝟎</m:t>
                                </m:r>
                              </m:sub>
                            </m:sSub>
                          </m:e>
                        </m:mr>
                      </m:m>
                    </m:oMath>
                  </m:oMathPara>
                </a14:m>
                <a:endParaRPr lang="es-ES" sz="2000" dirty="0">
                  <a:solidFill>
                    <a:schemeClr val="tx1"/>
                  </a:solidFill>
                </a:endParaRPr>
              </a:p>
            </p:txBody>
          </p:sp>
        </mc:Choice>
        <mc:Fallback xmlns="">
          <p:sp>
            <p:nvSpPr>
              <p:cNvPr id="10" name="Rectángulo 9"/>
              <p:cNvSpPr>
                <a:spLocks noRot="1" noChangeAspect="1" noMove="1" noResize="1" noEditPoints="1" noAdjustHandles="1" noChangeArrowheads="1" noChangeShapeType="1" noTextEdit="1"/>
              </p:cNvSpPr>
              <p:nvPr/>
            </p:nvSpPr>
            <p:spPr>
              <a:xfrm>
                <a:off x="6372200" y="1772816"/>
                <a:ext cx="1476430" cy="661143"/>
              </a:xfrm>
              <a:prstGeom prst="rect">
                <a:avLst/>
              </a:prstGeom>
              <a:blipFill rotWithShape="0">
                <a:blip r:embed="rId5"/>
                <a:stretch>
                  <a:fillRect/>
                </a:stretch>
              </a:blipFill>
            </p:spPr>
            <p:txBody>
              <a:bodyPr/>
              <a:lstStyle/>
              <a:p>
                <a:r>
                  <a:rPr lang="es-ES">
                    <a:noFill/>
                  </a:rPr>
                  <a:t> </a:t>
                </a:r>
              </a:p>
            </p:txBody>
          </p:sp>
        </mc:Fallback>
      </mc:AlternateContent>
      <p:sp>
        <p:nvSpPr>
          <p:cNvPr id="11" name="Rectángulo 10"/>
          <p:cNvSpPr/>
          <p:nvPr/>
        </p:nvSpPr>
        <p:spPr>
          <a:xfrm>
            <a:off x="395536" y="1916832"/>
            <a:ext cx="5760640" cy="430887"/>
          </a:xfrm>
          <a:prstGeom prst="rect">
            <a:avLst/>
          </a:prstGeom>
        </p:spPr>
        <p:txBody>
          <a:bodyPr wrap="square">
            <a:spAutoFit/>
          </a:bodyPr>
          <a:lstStyle/>
          <a:p>
            <a:pPr algn="ctr"/>
            <a:r>
              <a:rPr lang="es-ES" sz="2200" dirty="0">
                <a:solidFill>
                  <a:srgbClr val="00007D"/>
                </a:solidFill>
                <a:latin typeface="Calibri" pitchFamily="34" charset="0"/>
              </a:rPr>
              <a:t>ESENCIA DEL MÉTODO </a:t>
            </a:r>
            <a:r>
              <a:rPr lang="es-ES" sz="2200" dirty="0">
                <a:solidFill>
                  <a:schemeClr val="tx1"/>
                </a:solidFill>
                <a:latin typeface="Calibri" pitchFamily="34" charset="0"/>
              </a:rPr>
              <a:t>PARA </a:t>
            </a:r>
            <a:r>
              <a:rPr lang="es-ES" sz="2200" dirty="0" smtClean="0">
                <a:solidFill>
                  <a:schemeClr val="tx1"/>
                </a:solidFill>
                <a:latin typeface="Calibri" pitchFamily="34" charset="0"/>
              </a:rPr>
              <a:t>µ POBLACIONAL: </a:t>
            </a:r>
            <a:endParaRPr lang="es-ES" sz="2200" dirty="0"/>
          </a:p>
        </p:txBody>
      </p:sp>
      <p:grpSp>
        <p:nvGrpSpPr>
          <p:cNvPr id="4" name="Grupo 3"/>
          <p:cNvGrpSpPr/>
          <p:nvPr/>
        </p:nvGrpSpPr>
        <p:grpSpPr>
          <a:xfrm>
            <a:off x="6842500" y="3909024"/>
            <a:ext cx="1558200" cy="1666221"/>
            <a:chOff x="6460406" y="4021438"/>
            <a:chExt cx="1541433" cy="1852700"/>
          </a:xfrm>
        </p:grpSpPr>
        <p:pic>
          <p:nvPicPr>
            <p:cNvPr id="14" name="Imagen 13"/>
            <p:cNvPicPr>
              <a:picLocks noChangeAspect="1"/>
            </p:cNvPicPr>
            <p:nvPr/>
          </p:nvPicPr>
          <p:blipFill>
            <a:blip r:embed="rId6"/>
            <a:stretch>
              <a:fillRect/>
            </a:stretch>
          </p:blipFill>
          <p:spPr>
            <a:xfrm>
              <a:off x="6460406" y="4021438"/>
              <a:ext cx="1541433" cy="1580916"/>
            </a:xfrm>
            <a:prstGeom prst="rect">
              <a:avLst/>
            </a:prstGeom>
          </p:spPr>
        </p:pic>
        <mc:AlternateContent xmlns:mc="http://schemas.openxmlformats.org/markup-compatibility/2006" xmlns:a14="http://schemas.microsoft.com/office/drawing/2010/main">
          <mc:Choice Requires="a14">
            <p:sp>
              <p:nvSpPr>
                <p:cNvPr id="15" name="CuadroTexto 14"/>
                <p:cNvSpPr txBox="1"/>
                <p:nvPr/>
              </p:nvSpPr>
              <p:spPr>
                <a:xfrm>
                  <a:off x="6608795" y="5535584"/>
                  <a:ext cx="134470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solidFill>
                                  <a:schemeClr val="tx1"/>
                                </a:solidFill>
                                <a:latin typeface="Cambria Math" panose="02040503050406030204" pitchFamily="18" charset="0"/>
                                <a:sym typeface="Symbol" panose="05050102010706020507" pitchFamily="18" charset="2"/>
                              </a:rPr>
                            </m:ctrlPr>
                          </m:sSubPr>
                          <m:e>
                            <m:r>
                              <a:rPr lang="es-ES" sz="1600" i="1">
                                <a:solidFill>
                                  <a:schemeClr val="tx1"/>
                                </a:solidFill>
                                <a:latin typeface="Cambria Math" panose="02040503050406030204" pitchFamily="18" charset="0"/>
                                <a:ea typeface="Cambria Math" panose="02040503050406030204" pitchFamily="18" charset="0"/>
                                <a:sym typeface="Symbol" panose="05050102010706020507" pitchFamily="18" charset="2"/>
                              </a:rPr>
                              <m:t>𝜹</m:t>
                            </m:r>
                          </m:e>
                          <m:sub>
                            <m:acc>
                              <m:accPr>
                                <m:chr m:val="̅"/>
                                <m:ctrlPr>
                                  <a:rPr lang="es-ES" sz="1600" i="1">
                                    <a:solidFill>
                                      <a:schemeClr val="tx1"/>
                                    </a:solidFill>
                                    <a:latin typeface="Cambria Math" panose="02040503050406030204" pitchFamily="18" charset="0"/>
                                    <a:sym typeface="Symbol" panose="05050102010706020507" pitchFamily="18" charset="2"/>
                                  </a:rPr>
                                </m:ctrlPr>
                              </m:accPr>
                              <m:e>
                                <m:r>
                                  <a:rPr lang="pt-BR" sz="1600" i="1">
                                    <a:solidFill>
                                      <a:schemeClr val="tx1"/>
                                    </a:solidFill>
                                    <a:latin typeface="Cambria Math" panose="02040503050406030204" pitchFamily="18" charset="0"/>
                                    <a:sym typeface="Symbol" panose="05050102010706020507" pitchFamily="18" charset="2"/>
                                  </a:rPr>
                                  <m:t>𝒙</m:t>
                                </m:r>
                              </m:e>
                            </m:acc>
                          </m:sub>
                        </m:sSub>
                        <m:r>
                          <m:rPr>
                            <m:nor/>
                          </m:rPr>
                          <a:rPr lang="pt-BR" sz="1600" b="1" i="0" smtClean="0">
                            <a:solidFill>
                              <a:schemeClr val="tx1"/>
                            </a:solidFill>
                            <a:latin typeface="Cambria Math" panose="02040503050406030204" pitchFamily="18" charset="0"/>
                            <a:sym typeface="Symbol" panose="05050102010706020507" pitchFamily="18" charset="2"/>
                          </a:rPr>
                          <m:t>      </m:t>
                        </m:r>
                        <m:r>
                          <m:rPr>
                            <m:nor/>
                          </m:rPr>
                          <a:rPr lang="es-ES" sz="1600" dirty="0">
                            <a:solidFill>
                              <a:schemeClr val="tx1"/>
                            </a:solidFill>
                            <a:sym typeface="Symbol" panose="05050102010706020507" pitchFamily="18" charset="2"/>
                          </a:rPr>
                          <m:t></m:t>
                        </m:r>
                        <m:r>
                          <a:rPr lang="pt-BR" sz="1600" b="1" i="1" dirty="0" smtClean="0">
                            <a:solidFill>
                              <a:schemeClr val="tx1"/>
                            </a:solidFill>
                            <a:latin typeface="Cambria Math" panose="02040503050406030204" pitchFamily="18" charset="0"/>
                            <a:sym typeface="Symbol" panose="05050102010706020507" pitchFamily="18" charset="2"/>
                          </a:rPr>
                          <m:t>       </m:t>
                        </m:r>
                        <m:sSub>
                          <m:sSubPr>
                            <m:ctrlPr>
                              <a:rPr lang="es-ES" sz="1600" i="1" smtClean="0">
                                <a:solidFill>
                                  <a:schemeClr val="tx1"/>
                                </a:solidFill>
                                <a:latin typeface="Cambria Math" panose="02040503050406030204" pitchFamily="18" charset="0"/>
                                <a:sym typeface="Symbol" panose="05050102010706020507" pitchFamily="18" charset="2"/>
                              </a:rPr>
                            </m:ctrlPr>
                          </m:sSubPr>
                          <m:e>
                            <m:r>
                              <a:rPr lang="es-ES" sz="16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𝜹</m:t>
                            </m:r>
                          </m:e>
                          <m:sub>
                            <m:acc>
                              <m:accPr>
                                <m:chr m:val="̅"/>
                                <m:ctrlPr>
                                  <a:rPr lang="es-ES" sz="1600" i="1" smtClean="0">
                                    <a:solidFill>
                                      <a:schemeClr val="tx1"/>
                                    </a:solidFill>
                                    <a:latin typeface="Cambria Math" panose="02040503050406030204" pitchFamily="18" charset="0"/>
                                    <a:sym typeface="Symbol" panose="05050102010706020507" pitchFamily="18" charset="2"/>
                                  </a:rPr>
                                </m:ctrlPr>
                              </m:accPr>
                              <m:e>
                                <m:r>
                                  <a:rPr lang="pt-BR" sz="1600" b="1" i="1" smtClean="0">
                                    <a:solidFill>
                                      <a:schemeClr val="tx1"/>
                                    </a:solidFill>
                                    <a:latin typeface="Cambria Math" panose="02040503050406030204" pitchFamily="18" charset="0"/>
                                    <a:sym typeface="Symbol" panose="05050102010706020507" pitchFamily="18" charset="2"/>
                                  </a:rPr>
                                  <m:t>𝒙</m:t>
                                </m:r>
                              </m:e>
                            </m:acc>
                          </m:sub>
                        </m:sSub>
                      </m:oMath>
                    </m:oMathPara>
                  </a14:m>
                  <a:endParaRPr lang="es-ES" sz="1600" dirty="0">
                    <a:solidFill>
                      <a:schemeClr val="tx1"/>
                    </a:solidFill>
                  </a:endParaRPr>
                </a:p>
              </p:txBody>
            </p:sp>
          </mc:Choice>
          <mc:Fallback xmlns="">
            <p:sp>
              <p:nvSpPr>
                <p:cNvPr id="15" name="CuadroTexto 14"/>
                <p:cNvSpPr txBox="1">
                  <a:spLocks noRot="1" noChangeAspect="1" noMove="1" noResize="1" noEditPoints="1" noAdjustHandles="1" noChangeArrowheads="1" noChangeShapeType="1" noTextEdit="1"/>
                </p:cNvSpPr>
                <p:nvPr/>
              </p:nvSpPr>
              <p:spPr>
                <a:xfrm>
                  <a:off x="6608795" y="5535584"/>
                  <a:ext cx="1344703" cy="338554"/>
                </a:xfrm>
                <a:prstGeom prst="rect">
                  <a:avLst/>
                </a:prstGeom>
                <a:blipFill rotWithShape="0">
                  <a:blip r:embed="rId7"/>
                  <a:stretch>
                    <a:fillRect r="-10314" b="-16000"/>
                  </a:stretch>
                </a:blipFill>
              </p:spPr>
              <p:txBody>
                <a:bodyPr/>
                <a:lstStyle/>
                <a:p>
                  <a:r>
                    <a:rPr lang="es-ES">
                      <a:noFill/>
                    </a:rPr>
                    <a:t> </a:t>
                  </a:r>
                </a:p>
              </p:txBody>
            </p:sp>
          </mc:Fallback>
        </mc:AlternateContent>
      </p:grpSp>
      <p:sp>
        <p:nvSpPr>
          <p:cNvPr id="18" name="Rectángulo 17"/>
          <p:cNvSpPr/>
          <p:nvPr/>
        </p:nvSpPr>
        <p:spPr>
          <a:xfrm>
            <a:off x="243334" y="5209809"/>
            <a:ext cx="4002433" cy="1384995"/>
          </a:xfrm>
          <a:prstGeom prst="rect">
            <a:avLst/>
          </a:prstGeom>
        </p:spPr>
        <p:txBody>
          <a:bodyPr wrap="square">
            <a:spAutoFit/>
          </a:bodyPr>
          <a:lstStyle/>
          <a:p>
            <a:pPr algn="just"/>
            <a:r>
              <a:rPr lang="es-ES" sz="2100" kern="15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COMPARANDO LA PROBABILIDAD ASOCIADA AL ESTADÍGRAFO DE LA PRUEBA T CON EL NIVEL DE SIG-NIFICACIÓN </a:t>
            </a:r>
            <a:r>
              <a:rPr lang="es-ES" sz="2100" kern="15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TENEMOS QUE:</a:t>
            </a:r>
            <a:endParaRPr lang="es-ES" sz="2100" dirty="0">
              <a:solidFill>
                <a:schemeClr val="tx1"/>
              </a:solidFill>
            </a:endParaRPr>
          </a:p>
        </p:txBody>
      </p:sp>
      <mc:AlternateContent xmlns:mc="http://schemas.openxmlformats.org/markup-compatibility/2006" xmlns:a14="http://schemas.microsoft.com/office/drawing/2010/main">
        <mc:Choice Requires="a14">
          <p:sp>
            <p:nvSpPr>
              <p:cNvPr id="19" name="CuadroTexto 18"/>
              <p:cNvSpPr txBox="1"/>
              <p:nvPr/>
            </p:nvSpPr>
            <p:spPr>
              <a:xfrm>
                <a:off x="4567907" y="5644717"/>
                <a:ext cx="4194995" cy="6247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t-BR" sz="2100" b="1" i="0" smtClean="0">
                          <a:solidFill>
                            <a:schemeClr val="tx1"/>
                          </a:solidFill>
                          <a:latin typeface="Calibri" panose="020F0502020204030204" pitchFamily="34" charset="0"/>
                        </a:rPr>
                        <m:t>SI</m:t>
                      </m:r>
                      <m:r>
                        <m:rPr>
                          <m:nor/>
                        </m:rPr>
                        <a:rPr lang="pt-BR" sz="2100" b="1" i="0" smtClean="0">
                          <a:solidFill>
                            <a:schemeClr val="tx1"/>
                          </a:solidFill>
                          <a:latin typeface="Calibri" panose="020F0502020204030204" pitchFamily="34" charset="0"/>
                        </a:rPr>
                        <m:t>:   </m:t>
                      </m:r>
                      <m:m>
                        <m:mPr>
                          <m:mcs>
                            <m:mc>
                              <m:mcPr>
                                <m:count m:val="1"/>
                                <m:mcJc m:val="center"/>
                              </m:mcPr>
                            </m:mc>
                          </m:mcs>
                          <m:ctrlPr>
                            <a:rPr lang="pt-BR" sz="2100" i="1" smtClean="0">
                              <a:solidFill>
                                <a:schemeClr val="tx1"/>
                              </a:solidFill>
                              <a:latin typeface="Cambria Math" panose="02040503050406030204" pitchFamily="18" charset="0"/>
                            </a:rPr>
                          </m:ctrlPr>
                        </m:mPr>
                        <m:mr>
                          <m:e>
                            <m:r>
                              <m:rPr>
                                <m:nor/>
                                <m:brk m:alnAt="7"/>
                              </m:rPr>
                              <a:rPr lang="pt-BR" sz="2100" b="1" i="0" smtClean="0">
                                <a:solidFill>
                                  <a:schemeClr val="tx1"/>
                                </a:solidFill>
                                <a:latin typeface="Calibri" panose="020F0502020204030204" pitchFamily="34" charset="0"/>
                              </a:rPr>
                              <m:t>p</m:t>
                            </m:r>
                            <m:r>
                              <m:rPr>
                                <m:nor/>
                              </m:rPr>
                              <a:rPr lang="pt-BR" sz="2100" b="1" i="0" smtClean="0">
                                <a:solidFill>
                                  <a:schemeClr val="tx1"/>
                                </a:solidFill>
                                <a:latin typeface="Calibri" panose="020F0502020204030204" pitchFamily="34" charset="0"/>
                              </a:rPr>
                              <m:t>−</m:t>
                            </m:r>
                            <m:r>
                              <m:rPr>
                                <m:nor/>
                              </m:rPr>
                              <a:rPr lang="pt-BR" sz="2100" b="1" i="0" smtClean="0">
                                <a:solidFill>
                                  <a:schemeClr val="tx1"/>
                                </a:solidFill>
                                <a:latin typeface="Calibri" panose="020F0502020204030204" pitchFamily="34" charset="0"/>
                              </a:rPr>
                              <m:t>valor</m:t>
                            </m:r>
                            <m:r>
                              <m:rPr>
                                <m:nor/>
                              </m:rPr>
                              <a:rPr lang="pt-BR" sz="2100" b="1" i="0" smtClean="0">
                                <a:solidFill>
                                  <a:schemeClr val="tx1"/>
                                </a:solidFill>
                                <a:latin typeface="Calibri" panose="020F0502020204030204" pitchFamily="34" charset="0"/>
                              </a:rPr>
                              <m:t> ≥</m:t>
                            </m:r>
                            <m:r>
                              <m:rPr>
                                <m:nor/>
                              </m:rPr>
                              <a:rPr lang="pt-BR" sz="2100" b="1" i="0" smtClean="0">
                                <a:solidFill>
                                  <a:schemeClr val="tx1"/>
                                </a:solidFill>
                                <a:latin typeface="Calibri" panose="020F0502020204030204" pitchFamily="34" charset="0"/>
                                <a:ea typeface="Cambria Math" panose="02040503050406030204" pitchFamily="18" charset="0"/>
                              </a:rPr>
                              <m:t>α</m:t>
                            </m:r>
                            <m:r>
                              <m:rPr>
                                <m:nor/>
                              </m:rPr>
                              <a:rPr lang="pt-BR" sz="2100" b="1" i="0" smtClean="0">
                                <a:solidFill>
                                  <a:schemeClr val="tx1"/>
                                </a:solidFill>
                                <a:latin typeface="Calibri" panose="020F0502020204030204" pitchFamily="34" charset="0"/>
                                <a:ea typeface="Cambria Math" panose="02040503050406030204" pitchFamily="18" charset="0"/>
                              </a:rPr>
                              <m:t> →</m:t>
                            </m:r>
                            <m:r>
                              <m:rPr>
                                <m:nor/>
                              </m:rPr>
                              <a:rPr lang="pt-BR" sz="2100" b="1" i="0" smtClean="0">
                                <a:solidFill>
                                  <a:schemeClr val="tx1"/>
                                </a:solidFill>
                                <a:latin typeface="Calibri" panose="020F0502020204030204" pitchFamily="34" charset="0"/>
                                <a:ea typeface="Cambria Math" panose="02040503050406030204" pitchFamily="18" charset="0"/>
                              </a:rPr>
                              <m:t>NO</m:t>
                            </m:r>
                            <m:r>
                              <m:rPr>
                                <m:nor/>
                              </m:rPr>
                              <a:rPr lang="pt-BR" sz="2100" b="1" i="0" smtClean="0">
                                <a:solidFill>
                                  <a:schemeClr val="tx1"/>
                                </a:solidFill>
                                <a:latin typeface="Calibri" panose="020F0502020204030204" pitchFamily="34" charset="0"/>
                                <a:ea typeface="Cambria Math" panose="02040503050406030204" pitchFamily="18" charset="0"/>
                              </a:rPr>
                              <m:t> </m:t>
                            </m:r>
                            <m:r>
                              <m:rPr>
                                <m:nor/>
                              </m:rPr>
                              <a:rPr lang="pt-BR" sz="2100" b="1" i="0" smtClean="0">
                                <a:solidFill>
                                  <a:schemeClr val="tx1"/>
                                </a:solidFill>
                                <a:latin typeface="Calibri" panose="020F0502020204030204" pitchFamily="34" charset="0"/>
                                <a:ea typeface="Cambria Math" panose="02040503050406030204" pitchFamily="18" charset="0"/>
                              </a:rPr>
                              <m:t>SE</m:t>
                            </m:r>
                            <m:r>
                              <m:rPr>
                                <m:nor/>
                              </m:rPr>
                              <a:rPr lang="pt-BR" sz="2100" b="1" i="0" smtClean="0">
                                <a:solidFill>
                                  <a:schemeClr val="tx1"/>
                                </a:solidFill>
                                <a:latin typeface="Calibri" panose="020F0502020204030204" pitchFamily="34" charset="0"/>
                                <a:ea typeface="Cambria Math" panose="02040503050406030204" pitchFamily="18" charset="0"/>
                              </a:rPr>
                              <m:t> </m:t>
                            </m:r>
                            <m:r>
                              <m:rPr>
                                <m:nor/>
                              </m:rPr>
                              <a:rPr lang="pt-BR" sz="2100" b="1" i="0" smtClean="0">
                                <a:solidFill>
                                  <a:schemeClr val="tx1"/>
                                </a:solidFill>
                                <a:latin typeface="Calibri" panose="020F0502020204030204" pitchFamily="34" charset="0"/>
                                <a:ea typeface="Cambria Math" panose="02040503050406030204" pitchFamily="18" charset="0"/>
                              </a:rPr>
                              <m:t>RECHAZA</m:t>
                            </m:r>
                            <m:r>
                              <m:rPr>
                                <m:nor/>
                              </m:rPr>
                              <a:rPr lang="pt-BR" sz="2100" b="1" i="0" smtClean="0">
                                <a:solidFill>
                                  <a:schemeClr val="tx1"/>
                                </a:solidFill>
                                <a:latin typeface="Calibri" panose="020F0502020204030204" pitchFamily="34" charset="0"/>
                                <a:ea typeface="Cambria Math" panose="02040503050406030204" pitchFamily="18" charset="0"/>
                              </a:rPr>
                              <m:t> </m:t>
                            </m:r>
                            <m:sSub>
                              <m:sSubPr>
                                <m:ctrlPr>
                                  <a:rPr lang="pt-BR" sz="2100" i="1" smtClean="0">
                                    <a:solidFill>
                                      <a:schemeClr val="tx1"/>
                                    </a:solidFill>
                                    <a:latin typeface="Cambria Math" panose="02040503050406030204" pitchFamily="18" charset="0"/>
                                    <a:ea typeface="Cambria Math" panose="02040503050406030204" pitchFamily="18" charset="0"/>
                                  </a:rPr>
                                </m:ctrlPr>
                              </m:sSubPr>
                              <m:e>
                                <m:r>
                                  <m:rPr>
                                    <m:nor/>
                                  </m:rPr>
                                  <a:rPr lang="pt-BR" sz="2100" b="1" i="0" smtClean="0">
                                    <a:solidFill>
                                      <a:schemeClr val="tx1"/>
                                    </a:solidFill>
                                    <a:latin typeface="Calibri" panose="020F0502020204030204" pitchFamily="34" charset="0"/>
                                    <a:ea typeface="Cambria Math" panose="02040503050406030204" pitchFamily="18" charset="0"/>
                                  </a:rPr>
                                  <m:t>H</m:t>
                                </m:r>
                              </m:e>
                              <m:sub>
                                <m:r>
                                  <m:rPr>
                                    <m:nor/>
                                  </m:rPr>
                                  <a:rPr lang="pt-BR" sz="2100" b="1" i="0" smtClean="0">
                                    <a:solidFill>
                                      <a:schemeClr val="tx1"/>
                                    </a:solidFill>
                                    <a:latin typeface="Cambria Math" panose="02040503050406030204" pitchFamily="18" charset="0"/>
                                    <a:ea typeface="Cambria Math" panose="02040503050406030204" pitchFamily="18" charset="0"/>
                                  </a:rPr>
                                  <m:t>o</m:t>
                                </m:r>
                              </m:sub>
                            </m:sSub>
                          </m:e>
                        </m:mr>
                        <m:mr>
                          <m:e>
                            <m:r>
                              <m:rPr>
                                <m:nor/>
                              </m:rPr>
                              <a:rPr lang="pt-BR" sz="2100" b="1" i="0" smtClean="0">
                                <a:solidFill>
                                  <a:schemeClr val="tx1"/>
                                </a:solidFill>
                                <a:latin typeface="Calibri" panose="020F0502020204030204" pitchFamily="34" charset="0"/>
                              </a:rPr>
                              <m:t>p</m:t>
                            </m:r>
                            <m:r>
                              <m:rPr>
                                <m:nor/>
                              </m:rPr>
                              <a:rPr lang="pt-BR" sz="2100" b="1" i="0" smtClean="0">
                                <a:solidFill>
                                  <a:schemeClr val="tx1"/>
                                </a:solidFill>
                                <a:latin typeface="Calibri" panose="020F0502020204030204" pitchFamily="34" charset="0"/>
                              </a:rPr>
                              <m:t>−</m:t>
                            </m:r>
                            <m:r>
                              <m:rPr>
                                <m:nor/>
                              </m:rPr>
                              <a:rPr lang="pt-BR" sz="2100" b="1" i="0" smtClean="0">
                                <a:solidFill>
                                  <a:schemeClr val="tx1"/>
                                </a:solidFill>
                                <a:latin typeface="Calibri" panose="020F0502020204030204" pitchFamily="34" charset="0"/>
                              </a:rPr>
                              <m:t>valor</m:t>
                            </m:r>
                            <m:r>
                              <m:rPr>
                                <m:nor/>
                              </m:rPr>
                              <a:rPr lang="pt-BR" sz="2100" b="1" i="0" smtClean="0">
                                <a:solidFill>
                                  <a:schemeClr val="tx1"/>
                                </a:solidFill>
                                <a:latin typeface="Calibri" panose="020F0502020204030204" pitchFamily="34" charset="0"/>
                                <a:ea typeface="Cambria Math" panose="02040503050406030204" pitchFamily="18" charset="0"/>
                              </a:rPr>
                              <m:t>&lt;</m:t>
                            </m:r>
                            <m:r>
                              <m:rPr>
                                <m:nor/>
                              </m:rPr>
                              <a:rPr lang="pt-BR" sz="2100" b="1" i="0" smtClean="0">
                                <a:solidFill>
                                  <a:schemeClr val="tx1"/>
                                </a:solidFill>
                                <a:latin typeface="Calibri" panose="020F0502020204030204" pitchFamily="34" charset="0"/>
                                <a:ea typeface="Cambria Math" panose="02040503050406030204" pitchFamily="18" charset="0"/>
                              </a:rPr>
                              <m:t>α</m:t>
                            </m:r>
                            <m:r>
                              <m:rPr>
                                <m:nor/>
                              </m:rPr>
                              <a:rPr lang="pt-BR" sz="2100" b="1" i="0" smtClean="0">
                                <a:solidFill>
                                  <a:schemeClr val="tx1"/>
                                </a:solidFill>
                                <a:latin typeface="Calibri" panose="020F0502020204030204" pitchFamily="34" charset="0"/>
                                <a:ea typeface="Cambria Math" panose="02040503050406030204" pitchFamily="18" charset="0"/>
                              </a:rPr>
                              <m:t>→ </m:t>
                            </m:r>
                            <m:r>
                              <m:rPr>
                                <m:nor/>
                              </m:rPr>
                              <a:rPr lang="pt-BR" sz="2100" b="1" i="0" smtClean="0">
                                <a:solidFill>
                                  <a:schemeClr val="tx1"/>
                                </a:solidFill>
                                <a:latin typeface="Calibri" panose="020F0502020204030204" pitchFamily="34" charset="0"/>
                                <a:ea typeface="Cambria Math" panose="02040503050406030204" pitchFamily="18" charset="0"/>
                              </a:rPr>
                              <m:t>SI</m:t>
                            </m:r>
                            <m:r>
                              <m:rPr>
                                <m:nor/>
                              </m:rPr>
                              <a:rPr lang="pt-BR" sz="2100" b="1" i="0" smtClean="0">
                                <a:solidFill>
                                  <a:schemeClr val="tx1"/>
                                </a:solidFill>
                                <a:latin typeface="Calibri" panose="020F0502020204030204" pitchFamily="34" charset="0"/>
                                <a:ea typeface="Cambria Math" panose="02040503050406030204" pitchFamily="18" charset="0"/>
                              </a:rPr>
                              <m:t> </m:t>
                            </m:r>
                            <m:r>
                              <m:rPr>
                                <m:nor/>
                              </m:rPr>
                              <a:rPr lang="pt-BR" sz="2100" b="1" i="0" smtClean="0">
                                <a:solidFill>
                                  <a:schemeClr val="tx1"/>
                                </a:solidFill>
                                <a:latin typeface="Calibri" panose="020F0502020204030204" pitchFamily="34" charset="0"/>
                                <a:ea typeface="Cambria Math" panose="02040503050406030204" pitchFamily="18" charset="0"/>
                              </a:rPr>
                              <m:t>SE</m:t>
                            </m:r>
                            <m:r>
                              <m:rPr>
                                <m:nor/>
                              </m:rPr>
                              <a:rPr lang="pt-BR" sz="2100" b="1" i="0" smtClean="0">
                                <a:solidFill>
                                  <a:schemeClr val="tx1"/>
                                </a:solidFill>
                                <a:latin typeface="Calibri" panose="020F0502020204030204" pitchFamily="34" charset="0"/>
                                <a:ea typeface="Cambria Math" panose="02040503050406030204" pitchFamily="18" charset="0"/>
                              </a:rPr>
                              <m:t> </m:t>
                            </m:r>
                            <m:r>
                              <m:rPr>
                                <m:nor/>
                              </m:rPr>
                              <a:rPr lang="pt-BR" sz="2100" b="1" i="0" smtClean="0">
                                <a:solidFill>
                                  <a:schemeClr val="tx1"/>
                                </a:solidFill>
                                <a:latin typeface="Calibri" panose="020F0502020204030204" pitchFamily="34" charset="0"/>
                                <a:ea typeface="Cambria Math" panose="02040503050406030204" pitchFamily="18" charset="0"/>
                              </a:rPr>
                              <m:t>RECHAZA</m:t>
                            </m:r>
                            <m:r>
                              <m:rPr>
                                <m:nor/>
                              </m:rPr>
                              <a:rPr lang="pt-BR" sz="2100" b="1" i="0" smtClean="0">
                                <a:solidFill>
                                  <a:schemeClr val="tx1"/>
                                </a:solidFill>
                                <a:latin typeface="Calibri" panose="020F0502020204030204" pitchFamily="34" charset="0"/>
                                <a:ea typeface="Cambria Math" panose="02040503050406030204" pitchFamily="18" charset="0"/>
                              </a:rPr>
                              <m:t> </m:t>
                            </m:r>
                            <m:sSub>
                              <m:sSubPr>
                                <m:ctrlPr>
                                  <a:rPr lang="pt-BR" sz="2100" i="1">
                                    <a:solidFill>
                                      <a:schemeClr val="tx1"/>
                                    </a:solidFill>
                                    <a:latin typeface="Cambria Math" panose="02040503050406030204" pitchFamily="18" charset="0"/>
                                    <a:ea typeface="Cambria Math" panose="02040503050406030204" pitchFamily="18" charset="0"/>
                                  </a:rPr>
                                </m:ctrlPr>
                              </m:sSubPr>
                              <m:e>
                                <m:r>
                                  <m:rPr>
                                    <m:nor/>
                                  </m:rPr>
                                  <a:rPr lang="pt-BR" sz="2100" b="1" i="0">
                                    <a:solidFill>
                                      <a:schemeClr val="tx1"/>
                                    </a:solidFill>
                                    <a:latin typeface="Calibri" panose="020F0502020204030204" pitchFamily="34" charset="0"/>
                                    <a:ea typeface="Cambria Math" panose="02040503050406030204" pitchFamily="18" charset="0"/>
                                  </a:rPr>
                                  <m:t>H</m:t>
                                </m:r>
                              </m:e>
                              <m:sub>
                                <m:r>
                                  <m:rPr>
                                    <m:nor/>
                                  </m:rPr>
                                  <a:rPr lang="pt-BR" sz="2100" b="1" i="0" smtClean="0">
                                    <a:solidFill>
                                      <a:schemeClr val="tx1"/>
                                    </a:solidFill>
                                    <a:latin typeface="Calibri" panose="020F0502020204030204" pitchFamily="34" charset="0"/>
                                    <a:ea typeface="Cambria Math" panose="02040503050406030204" pitchFamily="18" charset="0"/>
                                  </a:rPr>
                                  <m:t>o</m:t>
                                </m:r>
                              </m:sub>
                            </m:sSub>
                          </m:e>
                        </m:mr>
                      </m:m>
                    </m:oMath>
                  </m:oMathPara>
                </a14:m>
                <a:endParaRPr lang="es-ES" sz="2100" dirty="0">
                  <a:solidFill>
                    <a:schemeClr val="tx1"/>
                  </a:solidFill>
                  <a:latin typeface="Calibri" panose="020F0502020204030204" pitchFamily="34" charset="0"/>
                </a:endParaRPr>
              </a:p>
            </p:txBody>
          </p:sp>
        </mc:Choice>
        <mc:Fallback xmlns="">
          <p:sp>
            <p:nvSpPr>
              <p:cNvPr id="19" name="CuadroTexto 18"/>
              <p:cNvSpPr txBox="1">
                <a:spLocks noRot="1" noChangeAspect="1" noMove="1" noResize="1" noEditPoints="1" noAdjustHandles="1" noChangeArrowheads="1" noChangeShapeType="1" noTextEdit="1"/>
              </p:cNvSpPr>
              <p:nvPr/>
            </p:nvSpPr>
            <p:spPr>
              <a:xfrm>
                <a:off x="4567907" y="5644717"/>
                <a:ext cx="4194995" cy="624723"/>
              </a:xfrm>
              <a:prstGeom prst="rect">
                <a:avLst/>
              </a:prstGeom>
              <a:blipFill rotWithShape="0">
                <a:blip r:embed="rId8"/>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8035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P spid="26" grpId="0"/>
      <p:bldP spid="23" grpId="0"/>
      <p:bldP spid="24" grpId="0"/>
      <p:bldP spid="10" grpId="0"/>
      <p:bldP spid="11"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4"/>
          <p:cNvSpPr txBox="1">
            <a:spLocks noChangeArrowheads="1"/>
          </p:cNvSpPr>
          <p:nvPr/>
        </p:nvSpPr>
        <p:spPr bwMode="auto">
          <a:xfrm>
            <a:off x="251521" y="404664"/>
            <a:ext cx="864914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auto">
              <a:spcBef>
                <a:spcPts val="0"/>
              </a:spcBef>
              <a:spcAft>
                <a:spcPts val="0"/>
              </a:spcAft>
            </a:pPr>
            <a:r>
              <a:rPr lang="es-ES" sz="2100" dirty="0" smtClean="0">
                <a:solidFill>
                  <a:srgbClr val="00007D"/>
                </a:solidFill>
                <a:latin typeface="Calibri" panose="020F0502020204030204" pitchFamily="34" charset="0"/>
              </a:rPr>
              <a:t>PRUEBA T PARA 1 MUESTRA: </a:t>
            </a:r>
            <a:r>
              <a:rPr lang="es-ES" sz="2100" dirty="0" smtClean="0">
                <a:solidFill>
                  <a:srgbClr val="000000"/>
                </a:solidFill>
                <a:latin typeface="Calibri" pitchFamily="34" charset="0"/>
              </a:rPr>
              <a:t>MÉTODO PARAMÉTRICO QUE SIRVE PARA JUZGAR SI UNA PROPIEDAD QUE SE SUPONE EN UNA POBLACIÓN ESTADÍSTICA ES COMPATIBLE CON LO OBSERVADO EN UNA MUESTRA DE DICHA POBLACIÓN.  </a:t>
            </a:r>
          </a:p>
        </p:txBody>
      </p:sp>
      <mc:AlternateContent xmlns:mc="http://schemas.openxmlformats.org/markup-compatibility/2006" xmlns:a14="http://schemas.microsoft.com/office/drawing/2010/main">
        <mc:Choice Requires="a14">
          <p:sp>
            <p:nvSpPr>
              <p:cNvPr id="16" name="Rectángulo 15"/>
              <p:cNvSpPr/>
              <p:nvPr/>
            </p:nvSpPr>
            <p:spPr>
              <a:xfrm>
                <a:off x="6110893" y="1640795"/>
                <a:ext cx="1440010" cy="661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2000" i="1" smtClean="0">
                              <a:solidFill>
                                <a:schemeClr val="tx1"/>
                              </a:solidFill>
                              <a:latin typeface="Cambria Math" panose="02040503050406030204" pitchFamily="18" charset="0"/>
                            </a:rPr>
                          </m:ctrlPr>
                        </m:mPr>
                        <m:mr>
                          <m:e>
                            <m:sSub>
                              <m:sSubPr>
                                <m:ctrlPr>
                                  <a:rPr lang="es-ES" sz="2000" i="1">
                                    <a:solidFill>
                                      <a:schemeClr val="tx1"/>
                                    </a:solidFill>
                                    <a:latin typeface="Cambria Math" panose="02040503050406030204" pitchFamily="18" charset="0"/>
                                  </a:rPr>
                                </m:ctrlPr>
                              </m:sSubPr>
                              <m:e>
                                <m:r>
                                  <a:rPr lang="pt-BR" sz="2000" b="1" i="0">
                                    <a:solidFill>
                                      <a:schemeClr val="tx1"/>
                                    </a:solidFill>
                                    <a:latin typeface="Cambria Math" panose="02040503050406030204" pitchFamily="18" charset="0"/>
                                  </a:rPr>
                                  <m:t>𝐇</m:t>
                                </m:r>
                              </m:e>
                              <m:sub>
                                <m:r>
                                  <a:rPr lang="pt-BR" sz="2000" b="1" i="0">
                                    <a:solidFill>
                                      <a:schemeClr val="tx1"/>
                                    </a:solidFill>
                                    <a:latin typeface="Cambria Math" panose="02040503050406030204" pitchFamily="18" charset="0"/>
                                  </a:rPr>
                                  <m:t>𝟎</m:t>
                                </m:r>
                              </m:sub>
                            </m:sSub>
                            <m:r>
                              <m:rPr>
                                <m:brk m:alnAt="7"/>
                              </m:rPr>
                              <a:rPr lang="pt-BR" sz="2000" b="1" i="0">
                                <a:solidFill>
                                  <a:schemeClr val="tx1"/>
                                </a:solidFill>
                                <a:latin typeface="Cambria Math" panose="02040503050406030204" pitchFamily="18" charset="0"/>
                              </a:rPr>
                              <m:t>:</m:t>
                            </m:r>
                            <m:r>
                              <a:rPr lang="pt-BR" sz="2000" b="1" i="0" smtClean="0">
                                <a:solidFill>
                                  <a:schemeClr val="tx1"/>
                                </a:solidFill>
                                <a:latin typeface="Cambria Math" panose="02040503050406030204" pitchFamily="18" charset="0"/>
                              </a:rPr>
                              <m:t>𝐏</m:t>
                            </m:r>
                            <m:r>
                              <a:rPr lang="pt-BR" sz="2000" b="1" i="0">
                                <a:solidFill>
                                  <a:schemeClr val="tx1"/>
                                </a:solidFill>
                                <a:latin typeface="Cambria Math" panose="02040503050406030204" pitchFamily="18" charset="0"/>
                                <a:ea typeface="Cambria Math" panose="02040503050406030204" pitchFamily="18" charset="0"/>
                              </a:rPr>
                              <m:t>=</m:t>
                            </m:r>
                            <m:sSub>
                              <m:sSubPr>
                                <m:ctrlPr>
                                  <a:rPr lang="pt-BR" sz="2000" i="1">
                                    <a:solidFill>
                                      <a:schemeClr val="tx1"/>
                                    </a:solidFill>
                                    <a:latin typeface="Cambria Math" panose="02040503050406030204" pitchFamily="18" charset="0"/>
                                    <a:ea typeface="Cambria Math" panose="02040503050406030204" pitchFamily="18" charset="0"/>
                                  </a:rPr>
                                </m:ctrlPr>
                              </m:sSubPr>
                              <m:e>
                                <m:r>
                                  <a:rPr lang="pt-BR" sz="2000" b="1" i="0" smtClean="0">
                                    <a:solidFill>
                                      <a:schemeClr val="tx1"/>
                                    </a:solidFill>
                                    <a:latin typeface="Cambria Math" panose="02040503050406030204" pitchFamily="18" charset="0"/>
                                    <a:ea typeface="Cambria Math" panose="02040503050406030204" pitchFamily="18" charset="0"/>
                                  </a:rPr>
                                  <m:t>𝐏</m:t>
                                </m:r>
                              </m:e>
                              <m:sub>
                                <m:r>
                                  <a:rPr lang="pt-BR" sz="2000" b="1" i="0">
                                    <a:solidFill>
                                      <a:schemeClr val="tx1"/>
                                    </a:solidFill>
                                    <a:latin typeface="Cambria Math" panose="02040503050406030204" pitchFamily="18" charset="0"/>
                                    <a:ea typeface="Cambria Math" panose="02040503050406030204" pitchFamily="18" charset="0"/>
                                  </a:rPr>
                                  <m:t>𝟎</m:t>
                                </m:r>
                              </m:sub>
                            </m:sSub>
                          </m:e>
                        </m:mr>
                        <m:mr>
                          <m:e>
                            <m:sSub>
                              <m:sSubPr>
                                <m:ctrlPr>
                                  <a:rPr lang="es-ES" sz="2000" i="1">
                                    <a:solidFill>
                                      <a:schemeClr val="tx1"/>
                                    </a:solidFill>
                                    <a:latin typeface="Cambria Math" panose="02040503050406030204" pitchFamily="18" charset="0"/>
                                  </a:rPr>
                                </m:ctrlPr>
                              </m:sSubPr>
                              <m:e>
                                <m:r>
                                  <a:rPr lang="pt-BR" sz="2000" b="1" i="0">
                                    <a:solidFill>
                                      <a:schemeClr val="tx1"/>
                                    </a:solidFill>
                                    <a:latin typeface="Cambria Math" panose="02040503050406030204" pitchFamily="18" charset="0"/>
                                  </a:rPr>
                                  <m:t>𝐇</m:t>
                                </m:r>
                              </m:e>
                              <m:sub>
                                <m:r>
                                  <a:rPr lang="pt-BR" sz="2000" b="1" i="0">
                                    <a:solidFill>
                                      <a:schemeClr val="tx1"/>
                                    </a:solidFill>
                                    <a:latin typeface="Cambria Math" panose="02040503050406030204" pitchFamily="18" charset="0"/>
                                  </a:rPr>
                                  <m:t>𝟏</m:t>
                                </m:r>
                              </m:sub>
                            </m:sSub>
                            <m:r>
                              <a:rPr lang="pt-BR" sz="2000" b="1" i="0">
                                <a:solidFill>
                                  <a:schemeClr val="tx1"/>
                                </a:solidFill>
                                <a:latin typeface="Cambria Math" panose="02040503050406030204" pitchFamily="18" charset="0"/>
                              </a:rPr>
                              <m:t>:</m:t>
                            </m:r>
                            <m:r>
                              <a:rPr lang="pt-BR" sz="2000" b="1" i="0" smtClean="0">
                                <a:solidFill>
                                  <a:schemeClr val="tx1"/>
                                </a:solidFill>
                                <a:latin typeface="Cambria Math" panose="02040503050406030204" pitchFamily="18" charset="0"/>
                              </a:rPr>
                              <m:t>𝐏</m:t>
                            </m:r>
                            <m:r>
                              <a:rPr lang="pt-BR" sz="2000" b="1" i="0">
                                <a:solidFill>
                                  <a:schemeClr val="tx1"/>
                                </a:solidFill>
                                <a:latin typeface="Cambria Math" panose="02040503050406030204" pitchFamily="18" charset="0"/>
                                <a:ea typeface="Cambria Math" panose="02040503050406030204" pitchFamily="18" charset="0"/>
                              </a:rPr>
                              <m:t>≠</m:t>
                            </m:r>
                            <m:sSub>
                              <m:sSubPr>
                                <m:ctrlPr>
                                  <a:rPr lang="pt-BR" sz="2000" i="1">
                                    <a:solidFill>
                                      <a:schemeClr val="tx1"/>
                                    </a:solidFill>
                                    <a:latin typeface="Cambria Math" panose="02040503050406030204" pitchFamily="18" charset="0"/>
                                    <a:ea typeface="Cambria Math" panose="02040503050406030204" pitchFamily="18" charset="0"/>
                                  </a:rPr>
                                </m:ctrlPr>
                              </m:sSubPr>
                              <m:e>
                                <m:r>
                                  <a:rPr lang="pt-BR" sz="2000" b="1" i="0" smtClean="0">
                                    <a:solidFill>
                                      <a:schemeClr val="tx1"/>
                                    </a:solidFill>
                                    <a:latin typeface="Cambria Math" panose="02040503050406030204" pitchFamily="18" charset="0"/>
                                    <a:ea typeface="Cambria Math" panose="02040503050406030204" pitchFamily="18" charset="0"/>
                                  </a:rPr>
                                  <m:t>𝐏</m:t>
                                </m:r>
                              </m:e>
                              <m:sub>
                                <m:r>
                                  <a:rPr lang="pt-BR" sz="2000" b="1" i="0">
                                    <a:solidFill>
                                      <a:schemeClr val="tx1"/>
                                    </a:solidFill>
                                    <a:latin typeface="Cambria Math" panose="02040503050406030204" pitchFamily="18" charset="0"/>
                                    <a:ea typeface="Cambria Math" panose="02040503050406030204" pitchFamily="18" charset="0"/>
                                  </a:rPr>
                                  <m:t>𝟎</m:t>
                                </m:r>
                              </m:sub>
                            </m:sSub>
                          </m:e>
                        </m:mr>
                      </m:m>
                    </m:oMath>
                  </m:oMathPara>
                </a14:m>
                <a:endParaRPr lang="es-ES" sz="2000" dirty="0">
                  <a:solidFill>
                    <a:schemeClr val="tx1"/>
                  </a:solidFill>
                </a:endParaRPr>
              </a:p>
            </p:txBody>
          </p:sp>
        </mc:Choice>
        <mc:Fallback xmlns="">
          <p:sp>
            <p:nvSpPr>
              <p:cNvPr id="16" name="Rectángulo 15"/>
              <p:cNvSpPr>
                <a:spLocks noRot="1" noChangeAspect="1" noMove="1" noResize="1" noEditPoints="1" noAdjustHandles="1" noChangeArrowheads="1" noChangeShapeType="1" noTextEdit="1"/>
              </p:cNvSpPr>
              <p:nvPr/>
            </p:nvSpPr>
            <p:spPr>
              <a:xfrm>
                <a:off x="6110893" y="1640795"/>
                <a:ext cx="1440010" cy="661143"/>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251520" y="2710664"/>
                <a:ext cx="1827015" cy="677108"/>
              </a:xfrm>
              <a:prstGeom prst="rect">
                <a:avLst/>
              </a:prstGeom>
            </p:spPr>
            <p:txBody>
              <a:bodyPr wrap="square">
                <a:spAutoFit/>
              </a:bodyPr>
              <a:lstStyle/>
              <a:p>
                <a:r>
                  <a:rPr lang="es-ES" sz="1900" dirty="0" smtClean="0">
                    <a:solidFill>
                      <a:srgbClr val="000000"/>
                    </a:solidFill>
                    <a:latin typeface="Calibri" pitchFamily="34" charset="0"/>
                  </a:rPr>
                  <a:t>X </a:t>
                </a:r>
                <a:r>
                  <a:rPr lang="es-ES" sz="1900" dirty="0" smtClean="0">
                    <a:solidFill>
                      <a:srgbClr val="000000"/>
                    </a:solidFill>
                    <a:latin typeface="Calibri" pitchFamily="34" charset="0"/>
                    <a:sym typeface="Symbol"/>
                  </a:rPr>
                  <a:t></a:t>
                </a:r>
                <a:r>
                  <a:rPr lang="es-ES" sz="1900" dirty="0">
                    <a:solidFill>
                      <a:srgbClr val="000000"/>
                    </a:solidFill>
                    <a:latin typeface="Calibri" pitchFamily="34" charset="0"/>
                    <a:sym typeface="Symbol"/>
                  </a:rPr>
                  <a:t>B(n,</a:t>
                </a:r>
                <a14:m>
                  <m:oMath xmlns:m="http://schemas.openxmlformats.org/officeDocument/2006/math">
                    <m:acc>
                      <m:accPr>
                        <m:chr m:val="̂"/>
                        <m:ctrlPr>
                          <a:rPr lang="es-ES" sz="1900" i="1">
                            <a:solidFill>
                              <a:srgbClr val="000000"/>
                            </a:solidFill>
                            <a:latin typeface="Cambria Math" panose="02040503050406030204" pitchFamily="18" charset="0"/>
                            <a:sym typeface="Symbol"/>
                          </a:rPr>
                        </m:ctrlPr>
                      </m:accPr>
                      <m:e>
                        <m:r>
                          <a:rPr lang="pt-BR" sz="1900">
                            <a:solidFill>
                              <a:srgbClr val="000000"/>
                            </a:solidFill>
                            <a:latin typeface="Cambria Math" panose="02040503050406030204" pitchFamily="18" charset="0"/>
                            <a:sym typeface="Symbol"/>
                          </a:rPr>
                          <m:t>𝐩</m:t>
                        </m:r>
                      </m:e>
                    </m:acc>
                  </m:oMath>
                </a14:m>
                <a:r>
                  <a:rPr lang="es-ES" sz="1900" dirty="0">
                    <a:solidFill>
                      <a:srgbClr val="000000"/>
                    </a:solidFill>
                    <a:latin typeface="Calibri" pitchFamily="34" charset="0"/>
                    <a:sym typeface="Symbol"/>
                  </a:rPr>
                  <a:t>) </a:t>
                </a:r>
              </a:p>
              <a:p>
                <a:r>
                  <a:rPr lang="es-ES" sz="1900" dirty="0" smtClean="0">
                    <a:solidFill>
                      <a:srgbClr val="000000"/>
                    </a:solidFill>
                    <a:latin typeface="Calibri" pitchFamily="34" charset="0"/>
                    <a:sym typeface="Symbol"/>
                  </a:rPr>
                  <a:t>X </a:t>
                </a:r>
                <a:r>
                  <a:rPr lang="es-ES" sz="1900" dirty="0">
                    <a:solidFill>
                      <a:srgbClr val="000000"/>
                    </a:solidFill>
                    <a:latin typeface="Calibri" pitchFamily="34" charset="0"/>
                    <a:sym typeface="Symbol"/>
                  </a:rPr>
                  <a:t> </a:t>
                </a:r>
                <a:r>
                  <a:rPr lang="es-ES" sz="1900" dirty="0" smtClean="0">
                    <a:solidFill>
                      <a:srgbClr val="000000"/>
                    </a:solidFill>
                    <a:latin typeface="Calibri" pitchFamily="34" charset="0"/>
                    <a:sym typeface="Symbol"/>
                  </a:rPr>
                  <a:t>B(1000,0.5)</a:t>
                </a:r>
              </a:p>
            </p:txBody>
          </p:sp>
        </mc:Choice>
        <mc:Fallback xmlns="">
          <p:sp>
            <p:nvSpPr>
              <p:cNvPr id="22" name="Rectángulo 21"/>
              <p:cNvSpPr>
                <a:spLocks noRot="1" noChangeAspect="1" noMove="1" noResize="1" noEditPoints="1" noAdjustHandles="1" noChangeArrowheads="1" noChangeShapeType="1" noTextEdit="1"/>
              </p:cNvSpPr>
              <p:nvPr/>
            </p:nvSpPr>
            <p:spPr>
              <a:xfrm>
                <a:off x="251520" y="2710664"/>
                <a:ext cx="1827015" cy="677108"/>
              </a:xfrm>
              <a:prstGeom prst="rect">
                <a:avLst/>
              </a:prstGeom>
              <a:blipFill rotWithShape="0">
                <a:blip r:embed="rId3"/>
                <a:stretch>
                  <a:fillRect l="-3000" t="-6306" r="-2000" b="-15315"/>
                </a:stretch>
              </a:blipFill>
            </p:spPr>
            <p:txBody>
              <a:bodyPr/>
              <a:lstStyle/>
              <a:p>
                <a:r>
                  <a:rPr lang="es-ES">
                    <a:noFill/>
                  </a:rPr>
                  <a:t> </a:t>
                </a:r>
              </a:p>
            </p:txBody>
          </p:sp>
        </mc:Fallback>
      </mc:AlternateContent>
      <p:pic>
        <p:nvPicPr>
          <p:cNvPr id="27" name="Imagen 26"/>
          <p:cNvPicPr>
            <a:picLocks noChangeAspect="1"/>
          </p:cNvPicPr>
          <p:nvPr/>
        </p:nvPicPr>
        <p:blipFill>
          <a:blip r:embed="rId4"/>
          <a:stretch>
            <a:fillRect/>
          </a:stretch>
        </p:blipFill>
        <p:spPr>
          <a:xfrm>
            <a:off x="7566620" y="2262935"/>
            <a:ext cx="1490604" cy="1490604"/>
          </a:xfrm>
          <a:prstGeom prst="rect">
            <a:avLst/>
          </a:prstGeom>
        </p:spPr>
      </p:pic>
      <p:sp>
        <p:nvSpPr>
          <p:cNvPr id="28" name="Rectángulo 27"/>
          <p:cNvSpPr/>
          <p:nvPr/>
        </p:nvSpPr>
        <p:spPr>
          <a:xfrm>
            <a:off x="251520" y="2308685"/>
            <a:ext cx="1440160" cy="400110"/>
          </a:xfrm>
          <a:prstGeom prst="rect">
            <a:avLst/>
          </a:prstGeom>
        </p:spPr>
        <p:txBody>
          <a:bodyPr wrap="square">
            <a:spAutoFit/>
          </a:bodyPr>
          <a:lstStyle/>
          <a:p>
            <a:pPr lvl="0" algn="just" eaLnBrk="1" fontAlgn="auto" hangingPunct="1">
              <a:spcBef>
                <a:spcPts val="0"/>
              </a:spcBef>
              <a:spcAft>
                <a:spcPts val="0"/>
              </a:spcAft>
            </a:pPr>
            <a:r>
              <a:rPr lang="es-ES" sz="2000" dirty="0" smtClean="0">
                <a:solidFill>
                  <a:srgbClr val="000000"/>
                </a:solidFill>
                <a:latin typeface="Calibri" pitchFamily="34" charset="0"/>
              </a:rPr>
              <a:t>SEA LA VA:</a:t>
            </a:r>
            <a:endParaRPr lang="es-ES" sz="2000" dirty="0">
              <a:solidFill>
                <a:srgbClr val="000000"/>
              </a:solidFill>
              <a:latin typeface="Calibri" pitchFamily="34" charset="0"/>
            </a:endParaRPr>
          </a:p>
        </p:txBody>
      </p:sp>
      <p:sp>
        <p:nvSpPr>
          <p:cNvPr id="29" name="11 Rectángulo"/>
          <p:cNvSpPr/>
          <p:nvPr/>
        </p:nvSpPr>
        <p:spPr>
          <a:xfrm>
            <a:off x="133293" y="3861048"/>
            <a:ext cx="8767374" cy="1015663"/>
          </a:xfrm>
          <a:prstGeom prst="rect">
            <a:avLst/>
          </a:prstGeom>
        </p:spPr>
        <p:txBody>
          <a:bodyPr wrap="square">
            <a:spAutoFit/>
          </a:bodyPr>
          <a:lstStyle/>
          <a:p>
            <a:pPr algn="just" eaLnBrk="1" fontAlgn="auto" hangingPunct="1">
              <a:spcBef>
                <a:spcPts val="0"/>
              </a:spcBef>
              <a:spcAft>
                <a:spcPts val="0"/>
              </a:spcAft>
            </a:pPr>
            <a:r>
              <a:rPr lang="es-ES" sz="2000" dirty="0" smtClean="0">
                <a:solidFill>
                  <a:srgbClr val="000000"/>
                </a:solidFill>
                <a:latin typeface="Calibri" pitchFamily="34" charset="0"/>
              </a:rPr>
              <a:t>ENTONCES, LA ESTADÍSTICA DEMUESTRA QUE LA NUEVA VARIABLE Z, RE-SULTADO DEL PROCESO DE TIPIFICACIÓN SERÁ EL  ESTADÍGRAFO DE LA PRUEBA, EL CUAL SE DISTRIBUTE SIGUIENDO UNA DISTRIBUCIÓN NORMAL ESTÁNDAR.</a:t>
            </a:r>
            <a:endParaRPr lang="es-ES" sz="2000" dirty="0">
              <a:solidFill>
                <a:srgbClr val="000000"/>
              </a:solidFill>
              <a:latin typeface="Calibri" pitchFamily="34" charset="0"/>
            </a:endParaRPr>
          </a:p>
        </p:txBody>
      </p:sp>
      <mc:AlternateContent xmlns:mc="http://schemas.openxmlformats.org/markup-compatibility/2006" xmlns:a14="http://schemas.microsoft.com/office/drawing/2010/main">
        <mc:Choice Requires="a14">
          <p:sp>
            <p:nvSpPr>
              <p:cNvPr id="30" name="23 Rectángulo"/>
              <p:cNvSpPr/>
              <p:nvPr/>
            </p:nvSpPr>
            <p:spPr>
              <a:xfrm>
                <a:off x="389488" y="5045117"/>
                <a:ext cx="2781724" cy="968407"/>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1800" b="1" i="0" smtClean="0">
                          <a:solidFill>
                            <a:srgbClr val="000000"/>
                          </a:solidFill>
                          <a:latin typeface="Cambria Math"/>
                        </a:rPr>
                        <m:t>𝐙</m:t>
                      </m:r>
                      <m:r>
                        <a:rPr lang="es-ES" sz="1800" b="1" i="0" smtClean="0">
                          <a:solidFill>
                            <a:srgbClr val="000000"/>
                          </a:solidFill>
                          <a:latin typeface="Cambria Math"/>
                        </a:rPr>
                        <m:t>=</m:t>
                      </m:r>
                      <m:f>
                        <m:fPr>
                          <m:ctrlPr>
                            <a:rPr lang="es-ES" sz="1800" i="1">
                              <a:solidFill>
                                <a:srgbClr val="000000"/>
                              </a:solidFill>
                              <a:latin typeface="Cambria Math" panose="02040503050406030204" pitchFamily="18" charset="0"/>
                            </a:rPr>
                          </m:ctrlPr>
                        </m:fPr>
                        <m:num>
                          <m:acc>
                            <m:accPr>
                              <m:chr m:val="̂"/>
                              <m:ctrlPr>
                                <a:rPr lang="es-ES" sz="1800" i="1">
                                  <a:solidFill>
                                    <a:srgbClr val="000000"/>
                                  </a:solidFill>
                                  <a:latin typeface="Cambria Math" panose="02040503050406030204" pitchFamily="18" charset="0"/>
                                </a:rPr>
                              </m:ctrlPr>
                            </m:accPr>
                            <m:e>
                              <m:r>
                                <a:rPr lang="es-ES" sz="1800" b="1" i="0">
                                  <a:solidFill>
                                    <a:srgbClr val="000000"/>
                                  </a:solidFill>
                                  <a:latin typeface="Cambria Math"/>
                                </a:rPr>
                                <m:t>𝐩</m:t>
                              </m:r>
                            </m:e>
                          </m:acc>
                          <m:r>
                            <a:rPr lang="es-ES" sz="1800" b="1" i="0">
                              <a:solidFill>
                                <a:srgbClr val="000000"/>
                              </a:solidFill>
                              <a:latin typeface="Cambria Math"/>
                            </a:rPr>
                            <m:t>−</m:t>
                          </m:r>
                          <m:sSub>
                            <m:sSubPr>
                              <m:ctrlPr>
                                <a:rPr lang="es-ES" sz="1800" i="1" smtClean="0">
                                  <a:solidFill>
                                    <a:srgbClr val="000000"/>
                                  </a:solidFill>
                                  <a:latin typeface="Cambria Math" panose="02040503050406030204" pitchFamily="18" charset="0"/>
                                </a:rPr>
                              </m:ctrlPr>
                            </m:sSubPr>
                            <m:e>
                              <m:r>
                                <a:rPr lang="pt-BR" sz="1800" b="1" i="0" smtClean="0">
                                  <a:solidFill>
                                    <a:srgbClr val="000000"/>
                                  </a:solidFill>
                                  <a:latin typeface="Cambria Math" panose="02040503050406030204" pitchFamily="18" charset="0"/>
                                </a:rPr>
                                <m:t>𝐏</m:t>
                              </m:r>
                            </m:e>
                            <m:sub>
                              <m:r>
                                <a:rPr lang="pt-BR" sz="1800" b="1" i="0" smtClean="0">
                                  <a:solidFill>
                                    <a:srgbClr val="000000"/>
                                  </a:solidFill>
                                  <a:latin typeface="Cambria Math" panose="02040503050406030204" pitchFamily="18" charset="0"/>
                                </a:rPr>
                                <m:t>𝐎</m:t>
                              </m:r>
                            </m:sub>
                          </m:sSub>
                        </m:num>
                        <m:den>
                          <m:rad>
                            <m:radPr>
                              <m:degHide m:val="on"/>
                              <m:ctrlPr>
                                <a:rPr lang="es-ES" sz="1800" i="1">
                                  <a:solidFill>
                                    <a:srgbClr val="000000"/>
                                  </a:solidFill>
                                  <a:latin typeface="Cambria Math" panose="02040503050406030204" pitchFamily="18" charset="0"/>
                                </a:rPr>
                              </m:ctrlPr>
                            </m:radPr>
                            <m:deg/>
                            <m:e>
                              <m:f>
                                <m:fPr>
                                  <m:ctrlPr>
                                    <a:rPr lang="es-ES" sz="1800" i="1">
                                      <a:solidFill>
                                        <a:srgbClr val="000000"/>
                                      </a:solidFill>
                                      <a:latin typeface="Cambria Math" panose="02040503050406030204" pitchFamily="18" charset="0"/>
                                    </a:rPr>
                                  </m:ctrlPr>
                                </m:fPr>
                                <m:num>
                                  <m:acc>
                                    <m:accPr>
                                      <m:chr m:val="̂"/>
                                      <m:ctrlPr>
                                        <a:rPr lang="es-ES" sz="1800" i="1" smtClean="0">
                                          <a:solidFill>
                                            <a:srgbClr val="000000"/>
                                          </a:solidFill>
                                          <a:latin typeface="Cambria Math" panose="02040503050406030204" pitchFamily="18" charset="0"/>
                                        </a:rPr>
                                      </m:ctrlPr>
                                    </m:accPr>
                                    <m:e>
                                      <m:r>
                                        <a:rPr lang="pt-BR" sz="1800" b="1" i="0" smtClean="0">
                                          <a:solidFill>
                                            <a:srgbClr val="000000"/>
                                          </a:solidFill>
                                          <a:latin typeface="Cambria Math" panose="02040503050406030204" pitchFamily="18" charset="0"/>
                                        </a:rPr>
                                        <m:t>𝐩</m:t>
                                      </m:r>
                                    </m:e>
                                  </m:acc>
                                  <m:d>
                                    <m:dPr>
                                      <m:ctrlPr>
                                        <a:rPr lang="es-ES" sz="1800" i="1">
                                          <a:solidFill>
                                            <a:srgbClr val="000000"/>
                                          </a:solidFill>
                                          <a:latin typeface="Cambria Math" panose="02040503050406030204" pitchFamily="18" charset="0"/>
                                        </a:rPr>
                                      </m:ctrlPr>
                                    </m:dPr>
                                    <m:e>
                                      <m:r>
                                        <a:rPr lang="es-ES" sz="1800" b="1" i="0">
                                          <a:solidFill>
                                            <a:srgbClr val="000000"/>
                                          </a:solidFill>
                                          <a:latin typeface="Cambria Math"/>
                                        </a:rPr>
                                        <m:t>𝟏</m:t>
                                      </m:r>
                                      <m:r>
                                        <a:rPr lang="es-ES" sz="1800" b="1" i="0">
                                          <a:solidFill>
                                            <a:srgbClr val="000000"/>
                                          </a:solidFill>
                                          <a:latin typeface="Cambria Math"/>
                                        </a:rPr>
                                        <m:t>−</m:t>
                                      </m:r>
                                      <m:acc>
                                        <m:accPr>
                                          <m:chr m:val="̂"/>
                                          <m:ctrlPr>
                                            <a:rPr lang="es-ES" sz="1800" i="1" smtClean="0">
                                              <a:solidFill>
                                                <a:srgbClr val="000000"/>
                                              </a:solidFill>
                                              <a:latin typeface="Cambria Math" panose="02040503050406030204" pitchFamily="18" charset="0"/>
                                            </a:rPr>
                                          </m:ctrlPr>
                                        </m:accPr>
                                        <m:e>
                                          <m:r>
                                            <a:rPr lang="pt-BR" sz="1800" b="1" i="0" smtClean="0">
                                              <a:solidFill>
                                                <a:srgbClr val="000000"/>
                                              </a:solidFill>
                                              <a:latin typeface="Cambria Math" panose="02040503050406030204" pitchFamily="18" charset="0"/>
                                            </a:rPr>
                                            <m:t>𝐩</m:t>
                                          </m:r>
                                        </m:e>
                                      </m:acc>
                                    </m:e>
                                  </m:d>
                                </m:num>
                                <m:den>
                                  <m:r>
                                    <a:rPr lang="es-ES" sz="1800" b="1" i="0">
                                      <a:solidFill>
                                        <a:srgbClr val="000000"/>
                                      </a:solidFill>
                                      <a:latin typeface="Cambria Math"/>
                                    </a:rPr>
                                    <m:t>𝐧</m:t>
                                  </m:r>
                                </m:den>
                              </m:f>
                            </m:e>
                          </m:rad>
                        </m:den>
                      </m:f>
                      <m:r>
                        <a:rPr lang="es-ES" sz="1800" b="1" i="0">
                          <a:solidFill>
                            <a:srgbClr val="000000"/>
                          </a:solidFill>
                          <a:latin typeface="Cambria Math"/>
                        </a:rPr>
                        <m:t>→</m:t>
                      </m:r>
                      <m:r>
                        <a:rPr lang="es-ES" sz="1800" b="1" i="0">
                          <a:solidFill>
                            <a:srgbClr val="000000"/>
                          </a:solidFill>
                          <a:latin typeface="Cambria Math"/>
                        </a:rPr>
                        <m:t>𝐍</m:t>
                      </m:r>
                      <m:d>
                        <m:dPr>
                          <m:ctrlPr>
                            <a:rPr lang="es-ES" sz="1800" i="1">
                              <a:solidFill>
                                <a:srgbClr val="000000"/>
                              </a:solidFill>
                              <a:latin typeface="Cambria Math" panose="02040503050406030204" pitchFamily="18" charset="0"/>
                            </a:rPr>
                          </m:ctrlPr>
                        </m:dPr>
                        <m:e>
                          <m:r>
                            <a:rPr lang="es-ES" sz="1800" b="1" i="0">
                              <a:solidFill>
                                <a:srgbClr val="000000"/>
                              </a:solidFill>
                              <a:latin typeface="Cambria Math"/>
                            </a:rPr>
                            <m:t>𝟎</m:t>
                          </m:r>
                          <m:r>
                            <a:rPr lang="es-ES" sz="1800" b="1" i="0">
                              <a:solidFill>
                                <a:srgbClr val="000000"/>
                              </a:solidFill>
                              <a:latin typeface="Cambria Math"/>
                            </a:rPr>
                            <m:t>,</m:t>
                          </m:r>
                          <m:r>
                            <a:rPr lang="es-ES" sz="1800" b="1" i="0">
                              <a:solidFill>
                                <a:srgbClr val="000000"/>
                              </a:solidFill>
                              <a:latin typeface="Cambria Math"/>
                            </a:rPr>
                            <m:t>𝟏</m:t>
                          </m:r>
                        </m:e>
                      </m:d>
                    </m:oMath>
                  </m:oMathPara>
                </a14:m>
                <a:endParaRPr lang="es-ES" sz="1800" dirty="0">
                  <a:solidFill>
                    <a:srgbClr val="000000"/>
                  </a:solidFill>
                  <a:latin typeface="Arial"/>
                </a:endParaRPr>
              </a:p>
            </p:txBody>
          </p:sp>
        </mc:Choice>
        <mc:Fallback xmlns="">
          <p:sp>
            <p:nvSpPr>
              <p:cNvPr id="30" name="23 Rectángulo"/>
              <p:cNvSpPr>
                <a:spLocks noRot="1" noChangeAspect="1" noMove="1" noResize="1" noEditPoints="1" noAdjustHandles="1" noChangeArrowheads="1" noChangeShapeType="1" noTextEdit="1"/>
              </p:cNvSpPr>
              <p:nvPr/>
            </p:nvSpPr>
            <p:spPr>
              <a:xfrm>
                <a:off x="389488" y="5045117"/>
                <a:ext cx="2781724" cy="968407"/>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CuadroTexto 30"/>
              <p:cNvSpPr txBox="1"/>
              <p:nvPr/>
            </p:nvSpPr>
            <p:spPr>
              <a:xfrm>
                <a:off x="1098871" y="6110815"/>
                <a:ext cx="730777" cy="531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solidFill>
                                <a:schemeClr val="tx1"/>
                              </a:solidFill>
                              <a:latin typeface="Cambria Math" panose="02040503050406030204" pitchFamily="18" charset="0"/>
                            </a:rPr>
                          </m:ctrlPr>
                        </m:accPr>
                        <m:e>
                          <m:r>
                            <a:rPr lang="pt-BR" sz="2000" b="1" i="0" smtClean="0">
                              <a:solidFill>
                                <a:schemeClr val="tx1"/>
                              </a:solidFill>
                              <a:latin typeface="Cambria Math" panose="02040503050406030204" pitchFamily="18" charset="0"/>
                            </a:rPr>
                            <m:t>𝐩</m:t>
                          </m:r>
                        </m:e>
                      </m:acc>
                      <m:r>
                        <a:rPr lang="pt-BR" sz="2000" b="1" i="0" smtClean="0">
                          <a:solidFill>
                            <a:schemeClr val="tx1"/>
                          </a:solidFill>
                          <a:latin typeface="Cambria Math" panose="02040503050406030204" pitchFamily="18" charset="0"/>
                        </a:rPr>
                        <m:t>=</m:t>
                      </m:r>
                      <m:f>
                        <m:fPr>
                          <m:ctrlPr>
                            <a:rPr lang="pt-BR" sz="2000" b="1" i="1" smtClean="0">
                              <a:solidFill>
                                <a:schemeClr val="tx1"/>
                              </a:solidFill>
                              <a:latin typeface="Cambria Math" panose="02040503050406030204" pitchFamily="18" charset="0"/>
                            </a:rPr>
                          </m:ctrlPr>
                        </m:fPr>
                        <m:num>
                          <m:r>
                            <a:rPr lang="pt-BR" sz="2000" b="1" i="0" smtClean="0">
                              <a:solidFill>
                                <a:schemeClr val="tx1"/>
                              </a:solidFill>
                              <a:latin typeface="Cambria Math" panose="02040503050406030204" pitchFamily="18" charset="0"/>
                            </a:rPr>
                            <m:t>𝐱</m:t>
                          </m:r>
                        </m:num>
                        <m:den>
                          <m:r>
                            <a:rPr lang="pt-BR" sz="2000" b="1" i="0" smtClean="0">
                              <a:solidFill>
                                <a:schemeClr val="tx1"/>
                              </a:solidFill>
                              <a:latin typeface="Cambria Math" panose="02040503050406030204" pitchFamily="18" charset="0"/>
                            </a:rPr>
                            <m:t>𝐧</m:t>
                          </m:r>
                        </m:den>
                      </m:f>
                    </m:oMath>
                  </m:oMathPara>
                </a14:m>
                <a:endParaRPr lang="es-ES" sz="2000" dirty="0">
                  <a:solidFill>
                    <a:schemeClr val="tx1"/>
                  </a:solidFill>
                </a:endParaRPr>
              </a:p>
            </p:txBody>
          </p:sp>
        </mc:Choice>
        <mc:Fallback xmlns="">
          <p:sp>
            <p:nvSpPr>
              <p:cNvPr id="31" name="CuadroTexto 30"/>
              <p:cNvSpPr txBox="1">
                <a:spLocks noRot="1" noChangeAspect="1" noMove="1" noResize="1" noEditPoints="1" noAdjustHandles="1" noChangeArrowheads="1" noChangeShapeType="1" noTextEdit="1"/>
              </p:cNvSpPr>
              <p:nvPr/>
            </p:nvSpPr>
            <p:spPr>
              <a:xfrm>
                <a:off x="1098871" y="6110815"/>
                <a:ext cx="730777" cy="531492"/>
              </a:xfrm>
              <a:prstGeom prst="rect">
                <a:avLst/>
              </a:prstGeom>
              <a:blipFill rotWithShape="0">
                <a:blip r:embed="rId6"/>
                <a:stretch>
                  <a:fillRect/>
                </a:stretch>
              </a:blipFill>
            </p:spPr>
            <p:txBody>
              <a:bodyPr/>
              <a:lstStyle/>
              <a:p>
                <a:r>
                  <a:rPr lang="es-ES">
                    <a:noFill/>
                  </a:rPr>
                  <a:t> </a:t>
                </a:r>
              </a:p>
            </p:txBody>
          </p:sp>
        </mc:Fallback>
      </mc:AlternateContent>
      <p:sp>
        <p:nvSpPr>
          <p:cNvPr id="32" name="Rectángulo 31"/>
          <p:cNvSpPr/>
          <p:nvPr/>
        </p:nvSpPr>
        <p:spPr>
          <a:xfrm>
            <a:off x="395536" y="1772816"/>
            <a:ext cx="5760640" cy="430887"/>
          </a:xfrm>
          <a:prstGeom prst="rect">
            <a:avLst/>
          </a:prstGeom>
        </p:spPr>
        <p:txBody>
          <a:bodyPr wrap="square">
            <a:spAutoFit/>
          </a:bodyPr>
          <a:lstStyle/>
          <a:p>
            <a:pPr algn="ctr"/>
            <a:r>
              <a:rPr lang="es-ES" sz="2100" dirty="0">
                <a:solidFill>
                  <a:srgbClr val="00007D"/>
                </a:solidFill>
                <a:latin typeface="Calibri" pitchFamily="34" charset="0"/>
              </a:rPr>
              <a:t>ESENCIA DEL MÉTODO </a:t>
            </a:r>
            <a:r>
              <a:rPr lang="es-ES" sz="2100" dirty="0">
                <a:solidFill>
                  <a:schemeClr val="tx1"/>
                </a:solidFill>
                <a:latin typeface="Calibri" pitchFamily="34" charset="0"/>
              </a:rPr>
              <a:t>PARA P</a:t>
            </a:r>
            <a:r>
              <a:rPr lang="es-ES" sz="2100" dirty="0" smtClean="0">
                <a:solidFill>
                  <a:schemeClr val="tx1"/>
                </a:solidFill>
                <a:latin typeface="Calibri" pitchFamily="34" charset="0"/>
              </a:rPr>
              <a:t> POBLACIONAL: </a:t>
            </a:r>
            <a:endParaRPr lang="es-ES" sz="2100" dirty="0"/>
          </a:p>
        </p:txBody>
      </p:sp>
      <p:sp>
        <p:nvSpPr>
          <p:cNvPr id="34" name="Rectángulo 33"/>
          <p:cNvSpPr/>
          <p:nvPr/>
        </p:nvSpPr>
        <p:spPr>
          <a:xfrm>
            <a:off x="2078536" y="2372109"/>
            <a:ext cx="3933624" cy="707886"/>
          </a:xfrm>
          <a:prstGeom prst="rect">
            <a:avLst/>
          </a:prstGeom>
        </p:spPr>
        <p:txBody>
          <a:bodyPr wrap="square">
            <a:spAutoFit/>
          </a:bodyPr>
          <a:lstStyle/>
          <a:p>
            <a:pPr algn="just" eaLnBrk="1" fontAlgn="auto" hangingPunct="1">
              <a:spcBef>
                <a:spcPts val="0"/>
              </a:spcBef>
              <a:spcAft>
                <a:spcPts val="0"/>
              </a:spcAft>
            </a:pPr>
            <a:r>
              <a:rPr lang="es-ES" sz="2000" dirty="0" smtClean="0">
                <a:solidFill>
                  <a:srgbClr val="000000"/>
                </a:solidFill>
                <a:latin typeface="Calibri" pitchFamily="34" charset="0"/>
              </a:rPr>
              <a:t>PARA MUESTRAS GRANDE, ES DECIR, AQUELLAS QUE:</a:t>
            </a:r>
            <a:endParaRPr lang="es-ES" sz="2000" dirty="0">
              <a:solidFill>
                <a:srgbClr val="000000"/>
              </a:solidFill>
              <a:latin typeface="Calibri" pitchFamily="34" charset="0"/>
            </a:endParaRPr>
          </a:p>
        </p:txBody>
      </p:sp>
      <mc:AlternateContent xmlns:mc="http://schemas.openxmlformats.org/markup-compatibility/2006" xmlns:a14="http://schemas.microsoft.com/office/drawing/2010/main">
        <mc:Choice Requires="a14">
          <p:sp>
            <p:nvSpPr>
              <p:cNvPr id="35" name="Rectángulo 34"/>
              <p:cNvSpPr/>
              <p:nvPr/>
            </p:nvSpPr>
            <p:spPr>
              <a:xfrm>
                <a:off x="4860032" y="3356992"/>
                <a:ext cx="2592288" cy="4363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pt-BR" sz="1800" b="1" i="0" dirty="0" smtClean="0">
                          <a:solidFill>
                            <a:srgbClr val="000000"/>
                          </a:solidFill>
                          <a:latin typeface="Calibri" pitchFamily="34" charset="0"/>
                          <a:sym typeface="Symbol"/>
                        </a:rPr>
                        <m:t>X</m:t>
                      </m:r>
                      <m:r>
                        <a:rPr lang="pt-BR" sz="1800" b="1" i="1" dirty="0" smtClean="0">
                          <a:solidFill>
                            <a:srgbClr val="000000"/>
                          </a:solidFill>
                          <a:latin typeface="Cambria Math" panose="02040503050406030204" pitchFamily="18" charset="0"/>
                          <a:ea typeface="Cambria Math" panose="02040503050406030204" pitchFamily="18" charset="0"/>
                          <a:sym typeface="Symbol"/>
                        </a:rPr>
                        <m:t>→</m:t>
                      </m:r>
                      <m:r>
                        <m:rPr>
                          <m:nor/>
                        </m:rPr>
                        <a:rPr lang="es-ES" sz="1800" dirty="0" smtClean="0">
                          <a:solidFill>
                            <a:srgbClr val="000000"/>
                          </a:solidFill>
                          <a:latin typeface="Calibri" pitchFamily="34" charset="0"/>
                          <a:sym typeface="Symbol"/>
                        </a:rPr>
                        <m:t>B</m:t>
                      </m:r>
                      <m:r>
                        <m:rPr>
                          <m:nor/>
                        </m:rPr>
                        <a:rPr lang="es-ES" sz="1800" dirty="0" smtClean="0">
                          <a:solidFill>
                            <a:srgbClr val="000000"/>
                          </a:solidFill>
                          <a:latin typeface="Calibri" pitchFamily="34" charset="0"/>
                          <a:sym typeface="Symbol"/>
                        </a:rPr>
                        <m:t>(</m:t>
                      </m:r>
                      <m:r>
                        <m:rPr>
                          <m:nor/>
                        </m:rPr>
                        <a:rPr lang="es-ES" sz="1800" dirty="0" smtClean="0">
                          <a:solidFill>
                            <a:srgbClr val="000000"/>
                          </a:solidFill>
                          <a:latin typeface="Calibri" pitchFamily="34" charset="0"/>
                          <a:sym typeface="Symbol"/>
                        </a:rPr>
                        <m:t>n</m:t>
                      </m:r>
                      <m:r>
                        <m:rPr>
                          <m:nor/>
                        </m:rPr>
                        <a:rPr lang="es-ES" sz="1800" dirty="0" smtClean="0">
                          <a:solidFill>
                            <a:srgbClr val="000000"/>
                          </a:solidFill>
                          <a:latin typeface="Calibri" pitchFamily="34" charset="0"/>
                          <a:sym typeface="Symbol"/>
                        </a:rPr>
                        <m:t>,</m:t>
                      </m:r>
                      <m:acc>
                        <m:accPr>
                          <m:chr m:val="̂"/>
                          <m:ctrlPr>
                            <a:rPr lang="es-ES" sz="1800" i="1">
                              <a:solidFill>
                                <a:srgbClr val="000000"/>
                              </a:solidFill>
                              <a:latin typeface="Cambria Math" panose="02040503050406030204" pitchFamily="18" charset="0"/>
                              <a:sym typeface="Symbol"/>
                            </a:rPr>
                          </m:ctrlPr>
                        </m:accPr>
                        <m:e>
                          <m:r>
                            <a:rPr lang="pt-BR" sz="1800">
                              <a:solidFill>
                                <a:srgbClr val="000000"/>
                              </a:solidFill>
                              <a:latin typeface="Cambria Math" panose="02040503050406030204" pitchFamily="18" charset="0"/>
                              <a:sym typeface="Symbol"/>
                            </a:rPr>
                            <m:t>𝐩</m:t>
                          </m:r>
                        </m:e>
                      </m:acc>
                      <m:r>
                        <m:rPr>
                          <m:nor/>
                        </m:rPr>
                        <a:rPr lang="es-ES" sz="1800" dirty="0">
                          <a:solidFill>
                            <a:srgbClr val="000000"/>
                          </a:solidFill>
                          <a:latin typeface="Calibri" pitchFamily="34" charset="0"/>
                          <a:sym typeface="Symbol"/>
                        </a:rPr>
                        <m:t>) </m:t>
                      </m:r>
                      <m:box>
                        <m:boxPr>
                          <m:ctrlPr>
                            <a:rPr lang="es-ES" sz="1800" i="1">
                              <a:solidFill>
                                <a:srgbClr val="000000"/>
                              </a:solidFill>
                              <a:latin typeface="Cambria Math" panose="02040503050406030204" pitchFamily="18" charset="0"/>
                            </a:rPr>
                          </m:ctrlPr>
                        </m:boxPr>
                        <m:e>
                          <m:groupChr>
                            <m:groupChrPr>
                              <m:chr m:val="→"/>
                              <m:vertJc m:val="bot"/>
                              <m:ctrlPr>
                                <a:rPr lang="es-ES" sz="1800" i="1">
                                  <a:solidFill>
                                    <a:srgbClr val="000000"/>
                                  </a:solidFill>
                                  <a:latin typeface="Cambria Math" panose="02040503050406030204" pitchFamily="18" charset="0"/>
                                </a:rPr>
                              </m:ctrlPr>
                            </m:groupChrPr>
                            <m:e>
                              <m:r>
                                <a:rPr lang="es-ES" sz="1800">
                                  <a:solidFill>
                                    <a:srgbClr val="000000"/>
                                  </a:solidFill>
                                  <a:latin typeface="Cambria Math"/>
                                </a:rPr>
                                <m:t>≈</m:t>
                              </m:r>
                            </m:e>
                          </m:groupChr>
                          <m:r>
                            <a:rPr lang="es-ES" sz="1800">
                              <a:solidFill>
                                <a:srgbClr val="000000"/>
                              </a:solidFill>
                              <a:latin typeface="Cambria Math"/>
                            </a:rPr>
                            <m:t>𝐍</m:t>
                          </m:r>
                          <m:d>
                            <m:dPr>
                              <m:ctrlPr>
                                <a:rPr lang="es-ES" sz="1800" i="1">
                                  <a:solidFill>
                                    <a:srgbClr val="000000"/>
                                  </a:solidFill>
                                  <a:latin typeface="Cambria Math" panose="02040503050406030204" pitchFamily="18" charset="0"/>
                                </a:rPr>
                              </m:ctrlPr>
                            </m:dPr>
                            <m:e>
                              <m:r>
                                <a:rPr lang="es-ES" sz="1800">
                                  <a:solidFill>
                                    <a:srgbClr val="000000"/>
                                  </a:solidFill>
                                  <a:latin typeface="Cambria Math"/>
                                </a:rPr>
                                <m:t>𝛍</m:t>
                              </m:r>
                              <m:r>
                                <a:rPr lang="es-ES" sz="1800">
                                  <a:solidFill>
                                    <a:srgbClr val="000000"/>
                                  </a:solidFill>
                                  <a:latin typeface="Cambria Math"/>
                                </a:rPr>
                                <m:t>,</m:t>
                              </m:r>
                              <m:r>
                                <a:rPr lang="es-ES" sz="1800">
                                  <a:solidFill>
                                    <a:srgbClr val="000000"/>
                                  </a:solidFill>
                                  <a:latin typeface="Cambria Math"/>
                                </a:rPr>
                                <m:t>𝛔</m:t>
                              </m:r>
                              <m:r>
                                <a:rPr lang="pt-BR" sz="1800" b="1" i="0" baseline="30000" smtClean="0">
                                  <a:solidFill>
                                    <a:srgbClr val="000000"/>
                                  </a:solidFill>
                                  <a:latin typeface="Cambria Math" panose="02040503050406030204" pitchFamily="18" charset="0"/>
                                </a:rPr>
                                <m:t>𝟐</m:t>
                              </m:r>
                            </m:e>
                          </m:d>
                        </m:e>
                      </m:box>
                    </m:oMath>
                  </m:oMathPara>
                </a14:m>
                <a:endParaRPr lang="es-ES" sz="1800" dirty="0"/>
              </a:p>
            </p:txBody>
          </p:sp>
        </mc:Choice>
        <mc:Fallback xmlns="">
          <p:sp>
            <p:nvSpPr>
              <p:cNvPr id="35" name="Rectángulo 34"/>
              <p:cNvSpPr>
                <a:spLocks noRot="1" noChangeAspect="1" noMove="1" noResize="1" noEditPoints="1" noAdjustHandles="1" noChangeArrowheads="1" noChangeShapeType="1" noTextEdit="1"/>
              </p:cNvSpPr>
              <p:nvPr/>
            </p:nvSpPr>
            <p:spPr>
              <a:xfrm>
                <a:off x="4860032" y="3356992"/>
                <a:ext cx="2592288" cy="436338"/>
              </a:xfrm>
              <a:prstGeom prst="rect">
                <a:avLst/>
              </a:prstGeom>
              <a:blipFill rotWithShape="0">
                <a:blip r:embed="rId7"/>
                <a:stretch>
                  <a:fillRect b="-4084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CuadroTexto 35"/>
              <p:cNvSpPr txBox="1"/>
              <p:nvPr/>
            </p:nvSpPr>
            <p:spPr>
              <a:xfrm>
                <a:off x="4089200" y="6019758"/>
                <a:ext cx="3984488" cy="5775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t-BR" sz="2000" b="1" i="0" smtClean="0">
                          <a:solidFill>
                            <a:schemeClr val="tx1"/>
                          </a:solidFill>
                          <a:latin typeface="Calibri" panose="020F0502020204030204" pitchFamily="34" charset="0"/>
                        </a:rPr>
                        <m:t>SI</m:t>
                      </m:r>
                      <m:r>
                        <m:rPr>
                          <m:nor/>
                        </m:rPr>
                        <a:rPr lang="pt-BR" sz="2000" b="1" i="0" smtClean="0">
                          <a:solidFill>
                            <a:schemeClr val="tx1"/>
                          </a:solidFill>
                          <a:latin typeface="Calibri" panose="020F0502020204030204" pitchFamily="34" charset="0"/>
                        </a:rPr>
                        <m:t>:   </m:t>
                      </m:r>
                      <m:m>
                        <m:mPr>
                          <m:mcs>
                            <m:mc>
                              <m:mcPr>
                                <m:count m:val="1"/>
                                <m:mcJc m:val="center"/>
                              </m:mcPr>
                            </m:mc>
                          </m:mcs>
                          <m:ctrlPr>
                            <a:rPr lang="pt-BR" sz="2000" i="1" smtClean="0">
                              <a:solidFill>
                                <a:schemeClr val="tx1"/>
                              </a:solidFill>
                              <a:latin typeface="Cambria Math" panose="02040503050406030204" pitchFamily="18" charset="0"/>
                            </a:rPr>
                          </m:ctrlPr>
                        </m:mPr>
                        <m:mr>
                          <m:e>
                            <m:r>
                              <m:rPr>
                                <m:nor/>
                                <m:brk m:alnAt="7"/>
                              </m:rPr>
                              <a:rPr lang="pt-BR" sz="2000" b="1" i="0" smtClean="0">
                                <a:solidFill>
                                  <a:schemeClr val="tx1"/>
                                </a:solidFill>
                                <a:latin typeface="Calibri" panose="020F0502020204030204" pitchFamily="34" charset="0"/>
                              </a:rPr>
                              <m:t>p</m:t>
                            </m:r>
                            <m:r>
                              <m:rPr>
                                <m:nor/>
                              </m:rPr>
                              <a:rPr lang="pt-BR" sz="2000" b="1" i="0" smtClean="0">
                                <a:solidFill>
                                  <a:schemeClr val="tx1"/>
                                </a:solidFill>
                                <a:latin typeface="Calibri" panose="020F0502020204030204" pitchFamily="34" charset="0"/>
                              </a:rPr>
                              <m:t>−</m:t>
                            </m:r>
                            <m:r>
                              <m:rPr>
                                <m:nor/>
                              </m:rPr>
                              <a:rPr lang="pt-BR" sz="2000" b="1" i="0" smtClean="0">
                                <a:solidFill>
                                  <a:schemeClr val="tx1"/>
                                </a:solidFill>
                                <a:latin typeface="Calibri" panose="020F0502020204030204" pitchFamily="34" charset="0"/>
                              </a:rPr>
                              <m:t>valor</m:t>
                            </m:r>
                            <m:r>
                              <m:rPr>
                                <m:nor/>
                              </m:rPr>
                              <a:rPr lang="pt-BR" sz="2000" b="1" i="0" smtClean="0">
                                <a:solidFill>
                                  <a:schemeClr val="tx1"/>
                                </a:solidFill>
                                <a:latin typeface="Calibri" panose="020F0502020204030204" pitchFamily="34" charset="0"/>
                              </a:rPr>
                              <m:t> ≥</m:t>
                            </m:r>
                            <m:r>
                              <m:rPr>
                                <m:nor/>
                              </m:rPr>
                              <a:rPr lang="pt-BR" sz="2000" b="1" i="0" smtClean="0">
                                <a:solidFill>
                                  <a:schemeClr val="tx1"/>
                                </a:solidFill>
                                <a:latin typeface="Calibri" panose="020F0502020204030204" pitchFamily="34" charset="0"/>
                                <a:ea typeface="Cambria Math" panose="02040503050406030204" pitchFamily="18" charset="0"/>
                              </a:rPr>
                              <m:t>α</m:t>
                            </m:r>
                            <m:r>
                              <m:rPr>
                                <m:nor/>
                              </m:rPr>
                              <a:rPr lang="pt-BR" sz="2000" b="1" i="0" smtClean="0">
                                <a:solidFill>
                                  <a:schemeClr val="tx1"/>
                                </a:solidFill>
                                <a:latin typeface="Calibri" panose="020F0502020204030204" pitchFamily="34" charset="0"/>
                                <a:ea typeface="Cambria Math" panose="02040503050406030204" pitchFamily="18" charset="0"/>
                              </a:rPr>
                              <m:t> →</m:t>
                            </m:r>
                            <m:r>
                              <m:rPr>
                                <m:nor/>
                              </m:rPr>
                              <a:rPr lang="pt-BR" sz="2000" b="1" i="0" smtClean="0">
                                <a:solidFill>
                                  <a:schemeClr val="tx1"/>
                                </a:solidFill>
                                <a:latin typeface="Calibri" panose="020F0502020204030204" pitchFamily="34" charset="0"/>
                                <a:ea typeface="Cambria Math" panose="02040503050406030204" pitchFamily="18" charset="0"/>
                              </a:rPr>
                              <m:t>NO</m:t>
                            </m:r>
                            <m:r>
                              <m:rPr>
                                <m:nor/>
                              </m:rPr>
                              <a:rPr lang="pt-BR" sz="2000" b="1" i="0" smtClean="0">
                                <a:solidFill>
                                  <a:schemeClr val="tx1"/>
                                </a:solidFill>
                                <a:latin typeface="Calibri" panose="020F0502020204030204" pitchFamily="34" charset="0"/>
                                <a:ea typeface="Cambria Math" panose="02040503050406030204" pitchFamily="18" charset="0"/>
                              </a:rPr>
                              <m:t> </m:t>
                            </m:r>
                            <m:r>
                              <m:rPr>
                                <m:nor/>
                              </m:rPr>
                              <a:rPr lang="pt-BR" sz="2000" b="1" i="0" smtClean="0">
                                <a:solidFill>
                                  <a:schemeClr val="tx1"/>
                                </a:solidFill>
                                <a:latin typeface="Calibri" panose="020F0502020204030204" pitchFamily="34" charset="0"/>
                                <a:ea typeface="Cambria Math" panose="02040503050406030204" pitchFamily="18" charset="0"/>
                              </a:rPr>
                              <m:t>SE</m:t>
                            </m:r>
                            <m:r>
                              <m:rPr>
                                <m:nor/>
                              </m:rPr>
                              <a:rPr lang="pt-BR" sz="2000" b="1" i="0" smtClean="0">
                                <a:solidFill>
                                  <a:schemeClr val="tx1"/>
                                </a:solidFill>
                                <a:latin typeface="Calibri" panose="020F0502020204030204" pitchFamily="34" charset="0"/>
                                <a:ea typeface="Cambria Math" panose="02040503050406030204" pitchFamily="18" charset="0"/>
                              </a:rPr>
                              <m:t> </m:t>
                            </m:r>
                            <m:r>
                              <m:rPr>
                                <m:nor/>
                              </m:rPr>
                              <a:rPr lang="pt-BR" sz="2000" b="1" i="0" smtClean="0">
                                <a:solidFill>
                                  <a:schemeClr val="tx1"/>
                                </a:solidFill>
                                <a:latin typeface="Calibri" panose="020F0502020204030204" pitchFamily="34" charset="0"/>
                                <a:ea typeface="Cambria Math" panose="02040503050406030204" pitchFamily="18" charset="0"/>
                              </a:rPr>
                              <m:t>RECHAZA</m:t>
                            </m:r>
                            <m:r>
                              <m:rPr>
                                <m:nor/>
                              </m:rPr>
                              <a:rPr lang="pt-BR" sz="2000" b="1" i="0" smtClean="0">
                                <a:solidFill>
                                  <a:schemeClr val="tx1"/>
                                </a:solidFill>
                                <a:latin typeface="Calibri" panose="020F0502020204030204" pitchFamily="34" charset="0"/>
                                <a:ea typeface="Cambria Math" panose="02040503050406030204" pitchFamily="18" charset="0"/>
                              </a:rPr>
                              <m:t> </m:t>
                            </m:r>
                            <m:sSub>
                              <m:sSubPr>
                                <m:ctrlPr>
                                  <a:rPr lang="pt-BR" sz="2000" i="1" smtClean="0">
                                    <a:solidFill>
                                      <a:schemeClr val="tx1"/>
                                    </a:solidFill>
                                    <a:latin typeface="Cambria Math" panose="02040503050406030204" pitchFamily="18" charset="0"/>
                                    <a:ea typeface="Cambria Math" panose="02040503050406030204" pitchFamily="18" charset="0"/>
                                  </a:rPr>
                                </m:ctrlPr>
                              </m:sSubPr>
                              <m:e>
                                <m:r>
                                  <m:rPr>
                                    <m:nor/>
                                  </m:rPr>
                                  <a:rPr lang="pt-BR" sz="2000" b="1" i="0" smtClean="0">
                                    <a:solidFill>
                                      <a:schemeClr val="tx1"/>
                                    </a:solidFill>
                                    <a:latin typeface="Calibri" panose="020F0502020204030204" pitchFamily="34" charset="0"/>
                                    <a:ea typeface="Cambria Math" panose="02040503050406030204" pitchFamily="18" charset="0"/>
                                  </a:rPr>
                                  <m:t>H</m:t>
                                </m:r>
                              </m:e>
                              <m:sub>
                                <m:r>
                                  <m:rPr>
                                    <m:nor/>
                                  </m:rPr>
                                  <a:rPr lang="pt-BR" sz="2000" b="1" i="0" smtClean="0">
                                    <a:solidFill>
                                      <a:schemeClr val="tx1"/>
                                    </a:solidFill>
                                    <a:latin typeface="Cambria Math" panose="02040503050406030204" pitchFamily="18" charset="0"/>
                                    <a:ea typeface="Cambria Math" panose="02040503050406030204" pitchFamily="18" charset="0"/>
                                  </a:rPr>
                                  <m:t>o</m:t>
                                </m:r>
                              </m:sub>
                            </m:sSub>
                          </m:e>
                        </m:mr>
                        <m:mr>
                          <m:e>
                            <m:r>
                              <m:rPr>
                                <m:nor/>
                              </m:rPr>
                              <a:rPr lang="pt-BR" sz="2000" b="1" i="0" smtClean="0">
                                <a:solidFill>
                                  <a:schemeClr val="tx1"/>
                                </a:solidFill>
                                <a:latin typeface="Calibri" panose="020F0502020204030204" pitchFamily="34" charset="0"/>
                              </a:rPr>
                              <m:t>p</m:t>
                            </m:r>
                            <m:r>
                              <m:rPr>
                                <m:nor/>
                              </m:rPr>
                              <a:rPr lang="pt-BR" sz="2000" b="1" i="0" smtClean="0">
                                <a:solidFill>
                                  <a:schemeClr val="tx1"/>
                                </a:solidFill>
                                <a:latin typeface="Calibri" panose="020F0502020204030204" pitchFamily="34" charset="0"/>
                              </a:rPr>
                              <m:t>−</m:t>
                            </m:r>
                            <m:r>
                              <m:rPr>
                                <m:nor/>
                              </m:rPr>
                              <a:rPr lang="pt-BR" sz="2000" b="1" i="0" smtClean="0">
                                <a:solidFill>
                                  <a:schemeClr val="tx1"/>
                                </a:solidFill>
                                <a:latin typeface="Calibri" panose="020F0502020204030204" pitchFamily="34" charset="0"/>
                              </a:rPr>
                              <m:t>valor</m:t>
                            </m:r>
                            <m:r>
                              <m:rPr>
                                <m:nor/>
                              </m:rPr>
                              <a:rPr lang="pt-BR" sz="2000" b="1" i="0" smtClean="0">
                                <a:solidFill>
                                  <a:schemeClr val="tx1"/>
                                </a:solidFill>
                                <a:latin typeface="Calibri" panose="020F0502020204030204" pitchFamily="34" charset="0"/>
                                <a:ea typeface="Cambria Math" panose="02040503050406030204" pitchFamily="18" charset="0"/>
                              </a:rPr>
                              <m:t>&lt;</m:t>
                            </m:r>
                            <m:r>
                              <m:rPr>
                                <m:nor/>
                              </m:rPr>
                              <a:rPr lang="pt-BR" sz="2000" b="1" i="0" smtClean="0">
                                <a:solidFill>
                                  <a:schemeClr val="tx1"/>
                                </a:solidFill>
                                <a:latin typeface="Calibri" panose="020F0502020204030204" pitchFamily="34" charset="0"/>
                                <a:ea typeface="Cambria Math" panose="02040503050406030204" pitchFamily="18" charset="0"/>
                              </a:rPr>
                              <m:t>α</m:t>
                            </m:r>
                            <m:r>
                              <m:rPr>
                                <m:nor/>
                              </m:rPr>
                              <a:rPr lang="pt-BR" sz="2000" b="1" i="0" smtClean="0">
                                <a:solidFill>
                                  <a:schemeClr val="tx1"/>
                                </a:solidFill>
                                <a:latin typeface="Calibri" panose="020F0502020204030204" pitchFamily="34" charset="0"/>
                                <a:ea typeface="Cambria Math" panose="02040503050406030204" pitchFamily="18" charset="0"/>
                              </a:rPr>
                              <m:t>→ </m:t>
                            </m:r>
                            <m:r>
                              <m:rPr>
                                <m:nor/>
                              </m:rPr>
                              <a:rPr lang="pt-BR" sz="2000" b="1" i="0" smtClean="0">
                                <a:solidFill>
                                  <a:schemeClr val="tx1"/>
                                </a:solidFill>
                                <a:latin typeface="Calibri" panose="020F0502020204030204" pitchFamily="34" charset="0"/>
                                <a:ea typeface="Cambria Math" panose="02040503050406030204" pitchFamily="18" charset="0"/>
                              </a:rPr>
                              <m:t>SI</m:t>
                            </m:r>
                            <m:r>
                              <m:rPr>
                                <m:nor/>
                              </m:rPr>
                              <a:rPr lang="pt-BR" sz="2000" b="1" i="0" smtClean="0">
                                <a:solidFill>
                                  <a:schemeClr val="tx1"/>
                                </a:solidFill>
                                <a:latin typeface="Calibri" panose="020F0502020204030204" pitchFamily="34" charset="0"/>
                                <a:ea typeface="Cambria Math" panose="02040503050406030204" pitchFamily="18" charset="0"/>
                              </a:rPr>
                              <m:t> </m:t>
                            </m:r>
                            <m:r>
                              <m:rPr>
                                <m:nor/>
                              </m:rPr>
                              <a:rPr lang="pt-BR" sz="2000" b="1" i="0" smtClean="0">
                                <a:solidFill>
                                  <a:schemeClr val="tx1"/>
                                </a:solidFill>
                                <a:latin typeface="Calibri" panose="020F0502020204030204" pitchFamily="34" charset="0"/>
                                <a:ea typeface="Cambria Math" panose="02040503050406030204" pitchFamily="18" charset="0"/>
                              </a:rPr>
                              <m:t>SE</m:t>
                            </m:r>
                            <m:r>
                              <m:rPr>
                                <m:nor/>
                              </m:rPr>
                              <a:rPr lang="pt-BR" sz="2000" b="1" i="0" smtClean="0">
                                <a:solidFill>
                                  <a:schemeClr val="tx1"/>
                                </a:solidFill>
                                <a:latin typeface="Calibri" panose="020F0502020204030204" pitchFamily="34" charset="0"/>
                                <a:ea typeface="Cambria Math" panose="02040503050406030204" pitchFamily="18" charset="0"/>
                              </a:rPr>
                              <m:t> </m:t>
                            </m:r>
                            <m:r>
                              <m:rPr>
                                <m:nor/>
                              </m:rPr>
                              <a:rPr lang="pt-BR" sz="2000" b="1" i="0" smtClean="0">
                                <a:solidFill>
                                  <a:schemeClr val="tx1"/>
                                </a:solidFill>
                                <a:latin typeface="Calibri" panose="020F0502020204030204" pitchFamily="34" charset="0"/>
                                <a:ea typeface="Cambria Math" panose="02040503050406030204" pitchFamily="18" charset="0"/>
                              </a:rPr>
                              <m:t>RECHAZA</m:t>
                            </m:r>
                            <m:r>
                              <m:rPr>
                                <m:nor/>
                              </m:rPr>
                              <a:rPr lang="pt-BR" sz="2000" b="1" i="0" smtClean="0">
                                <a:solidFill>
                                  <a:schemeClr val="tx1"/>
                                </a:solidFill>
                                <a:latin typeface="Calibri" panose="020F0502020204030204" pitchFamily="34" charset="0"/>
                                <a:ea typeface="Cambria Math" panose="02040503050406030204" pitchFamily="18" charset="0"/>
                              </a:rPr>
                              <m:t> </m:t>
                            </m:r>
                            <m:sSub>
                              <m:sSubPr>
                                <m:ctrlPr>
                                  <a:rPr lang="pt-BR" sz="2000" i="1">
                                    <a:solidFill>
                                      <a:schemeClr val="tx1"/>
                                    </a:solidFill>
                                    <a:latin typeface="Cambria Math" panose="02040503050406030204" pitchFamily="18" charset="0"/>
                                    <a:ea typeface="Cambria Math" panose="02040503050406030204" pitchFamily="18" charset="0"/>
                                  </a:rPr>
                                </m:ctrlPr>
                              </m:sSubPr>
                              <m:e>
                                <m:r>
                                  <m:rPr>
                                    <m:nor/>
                                  </m:rPr>
                                  <a:rPr lang="pt-BR" sz="2000" b="1" i="0">
                                    <a:solidFill>
                                      <a:schemeClr val="tx1"/>
                                    </a:solidFill>
                                    <a:latin typeface="Calibri" panose="020F0502020204030204" pitchFamily="34" charset="0"/>
                                    <a:ea typeface="Cambria Math" panose="02040503050406030204" pitchFamily="18" charset="0"/>
                                  </a:rPr>
                                  <m:t>H</m:t>
                                </m:r>
                              </m:e>
                              <m:sub>
                                <m:r>
                                  <m:rPr>
                                    <m:nor/>
                                  </m:rPr>
                                  <a:rPr lang="pt-BR" sz="2000" b="1" i="0" smtClean="0">
                                    <a:solidFill>
                                      <a:schemeClr val="tx1"/>
                                    </a:solidFill>
                                    <a:latin typeface="Calibri" panose="020F0502020204030204" pitchFamily="34" charset="0"/>
                                    <a:ea typeface="Cambria Math" panose="02040503050406030204" pitchFamily="18" charset="0"/>
                                  </a:rPr>
                                  <m:t>o</m:t>
                                </m:r>
                              </m:sub>
                            </m:sSub>
                          </m:e>
                        </m:mr>
                      </m:m>
                    </m:oMath>
                  </m:oMathPara>
                </a14:m>
                <a:endParaRPr lang="es-ES" sz="2000" dirty="0">
                  <a:solidFill>
                    <a:schemeClr val="tx1"/>
                  </a:solidFill>
                  <a:latin typeface="Calibri" panose="020F0502020204030204" pitchFamily="34" charset="0"/>
                </a:endParaRPr>
              </a:p>
            </p:txBody>
          </p:sp>
        </mc:Choice>
        <mc:Fallback xmlns="">
          <p:sp>
            <p:nvSpPr>
              <p:cNvPr id="36" name="CuadroTexto 35"/>
              <p:cNvSpPr txBox="1">
                <a:spLocks noRot="1" noChangeAspect="1" noMove="1" noResize="1" noEditPoints="1" noAdjustHandles="1" noChangeArrowheads="1" noChangeShapeType="1" noTextEdit="1"/>
              </p:cNvSpPr>
              <p:nvPr/>
            </p:nvSpPr>
            <p:spPr>
              <a:xfrm>
                <a:off x="4089200" y="6019758"/>
                <a:ext cx="3984488" cy="577594"/>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CuadroTexto 36"/>
              <p:cNvSpPr txBox="1"/>
              <p:nvPr/>
            </p:nvSpPr>
            <p:spPr>
              <a:xfrm>
                <a:off x="6012160" y="2538576"/>
                <a:ext cx="1576906" cy="636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800" i="1" smtClean="0">
                              <a:solidFill>
                                <a:schemeClr val="tx1"/>
                              </a:solidFill>
                              <a:latin typeface="Cambria Math" panose="02040503050406030204" pitchFamily="18" charset="0"/>
                            </a:rPr>
                          </m:ctrlPr>
                        </m:mPr>
                        <m:mr>
                          <m:e>
                            <m:r>
                              <m:rPr>
                                <m:brk m:alnAt="7"/>
                              </m:rPr>
                              <a:rPr lang="pt-BR" sz="1800" b="1" i="0" smtClean="0">
                                <a:solidFill>
                                  <a:schemeClr val="tx1"/>
                                </a:solidFill>
                                <a:latin typeface="Cambria Math" panose="02040503050406030204" pitchFamily="18" charset="0"/>
                              </a:rPr>
                              <m:t>𝐧</m:t>
                            </m:r>
                            <m:acc>
                              <m:accPr>
                                <m:chr m:val="̂"/>
                                <m:ctrlPr>
                                  <a:rPr lang="pt-BR" sz="1800" b="1" i="1" smtClean="0">
                                    <a:solidFill>
                                      <a:schemeClr val="tx1"/>
                                    </a:solidFill>
                                    <a:latin typeface="Cambria Math" panose="02040503050406030204" pitchFamily="18" charset="0"/>
                                  </a:rPr>
                                </m:ctrlPr>
                              </m:accPr>
                              <m:e>
                                <m:r>
                                  <a:rPr lang="pt-BR" sz="1800" b="1" i="0" smtClean="0">
                                    <a:solidFill>
                                      <a:schemeClr val="tx1"/>
                                    </a:solidFill>
                                    <a:latin typeface="Cambria Math" panose="02040503050406030204" pitchFamily="18" charset="0"/>
                                  </a:rPr>
                                  <m:t>𝐩</m:t>
                                </m:r>
                              </m:e>
                            </m:acc>
                            <m:r>
                              <m:rPr>
                                <m:brk m:alnAt="7"/>
                              </m:rPr>
                              <a:rPr lang="es-ES" sz="1800" i="0" smtClean="0">
                                <a:solidFill>
                                  <a:schemeClr val="tx1"/>
                                </a:solidFill>
                                <a:latin typeface="Cambria Math" panose="02040503050406030204" pitchFamily="18" charset="0"/>
                                <a:ea typeface="Cambria Math" panose="02040503050406030204" pitchFamily="18" charset="0"/>
                              </a:rPr>
                              <m:t>≥</m:t>
                            </m:r>
                            <m:r>
                              <m:rPr>
                                <m:brk m:alnAt="7"/>
                              </m:rPr>
                              <a:rPr lang="pt-BR" sz="1800" b="1" i="0" smtClean="0">
                                <a:solidFill>
                                  <a:schemeClr val="tx1"/>
                                </a:solidFill>
                                <a:latin typeface="Cambria Math" panose="02040503050406030204" pitchFamily="18" charset="0"/>
                                <a:ea typeface="Cambria Math" panose="02040503050406030204" pitchFamily="18" charset="0"/>
                              </a:rPr>
                              <m:t>𝟓</m:t>
                            </m:r>
                          </m:e>
                        </m:mr>
                        <m:mr>
                          <m:e>
                            <m:r>
                              <a:rPr lang="pt-BR" sz="1800" b="1" i="0" smtClean="0">
                                <a:solidFill>
                                  <a:schemeClr val="tx1"/>
                                </a:solidFill>
                                <a:latin typeface="Cambria Math" panose="02040503050406030204" pitchFamily="18" charset="0"/>
                              </a:rPr>
                              <m:t>𝐧</m:t>
                            </m:r>
                            <m:d>
                              <m:dPr>
                                <m:ctrlPr>
                                  <a:rPr lang="pt-BR" sz="1800" b="1" i="1" smtClean="0">
                                    <a:solidFill>
                                      <a:schemeClr val="tx1"/>
                                    </a:solidFill>
                                    <a:latin typeface="Cambria Math" panose="02040503050406030204" pitchFamily="18" charset="0"/>
                                  </a:rPr>
                                </m:ctrlPr>
                              </m:dPr>
                              <m:e>
                                <m:r>
                                  <a:rPr lang="pt-BR" sz="1800" b="1" i="0" smtClean="0">
                                    <a:solidFill>
                                      <a:schemeClr val="tx1"/>
                                    </a:solidFill>
                                    <a:latin typeface="Cambria Math" panose="02040503050406030204" pitchFamily="18" charset="0"/>
                                  </a:rPr>
                                  <m:t>𝟏</m:t>
                                </m:r>
                                <m:r>
                                  <a:rPr lang="pt-BR" sz="1800" b="1" i="0" smtClean="0">
                                    <a:solidFill>
                                      <a:schemeClr val="tx1"/>
                                    </a:solidFill>
                                    <a:latin typeface="Cambria Math" panose="02040503050406030204" pitchFamily="18" charset="0"/>
                                  </a:rPr>
                                  <m:t>−</m:t>
                                </m:r>
                                <m:acc>
                                  <m:accPr>
                                    <m:chr m:val="̂"/>
                                    <m:ctrlPr>
                                      <a:rPr lang="pt-BR" sz="1800" b="1" i="1" smtClean="0">
                                        <a:solidFill>
                                          <a:schemeClr val="tx1"/>
                                        </a:solidFill>
                                        <a:latin typeface="Cambria Math" panose="02040503050406030204" pitchFamily="18" charset="0"/>
                                      </a:rPr>
                                    </m:ctrlPr>
                                  </m:accPr>
                                  <m:e>
                                    <m:r>
                                      <a:rPr lang="pt-BR" sz="1800" b="1" i="0" smtClean="0">
                                        <a:solidFill>
                                          <a:schemeClr val="tx1"/>
                                        </a:solidFill>
                                        <a:latin typeface="Cambria Math" panose="02040503050406030204" pitchFamily="18" charset="0"/>
                                      </a:rPr>
                                      <m:t>𝐩</m:t>
                                    </m:r>
                                  </m:e>
                                </m:acc>
                              </m:e>
                            </m:d>
                            <m:r>
                              <a:rPr lang="pt-BR" sz="1800" b="1" i="0" smtClean="0">
                                <a:solidFill>
                                  <a:schemeClr val="tx1"/>
                                </a:solidFill>
                                <a:latin typeface="Cambria Math" panose="02040503050406030204" pitchFamily="18" charset="0"/>
                                <a:ea typeface="Cambria Math" panose="02040503050406030204" pitchFamily="18" charset="0"/>
                              </a:rPr>
                              <m:t>≥</m:t>
                            </m:r>
                            <m:r>
                              <a:rPr lang="pt-BR" sz="1800" b="1" i="0" smtClean="0">
                                <a:solidFill>
                                  <a:schemeClr val="tx1"/>
                                </a:solidFill>
                                <a:latin typeface="Cambria Math" panose="02040503050406030204" pitchFamily="18" charset="0"/>
                                <a:ea typeface="Cambria Math" panose="02040503050406030204" pitchFamily="18" charset="0"/>
                              </a:rPr>
                              <m:t>𝟓</m:t>
                            </m:r>
                          </m:e>
                        </m:mr>
                      </m:m>
                    </m:oMath>
                  </m:oMathPara>
                </a14:m>
                <a:endParaRPr lang="es-ES" sz="1800" dirty="0">
                  <a:solidFill>
                    <a:schemeClr val="tx1"/>
                  </a:solidFill>
                </a:endParaRPr>
              </a:p>
            </p:txBody>
          </p:sp>
        </mc:Choice>
        <mc:Fallback xmlns="">
          <p:sp>
            <p:nvSpPr>
              <p:cNvPr id="37" name="CuadroTexto 36"/>
              <p:cNvSpPr txBox="1">
                <a:spLocks noRot="1" noChangeAspect="1" noMove="1" noResize="1" noEditPoints="1" noAdjustHandles="1" noChangeArrowheads="1" noChangeShapeType="1" noTextEdit="1"/>
              </p:cNvSpPr>
              <p:nvPr/>
            </p:nvSpPr>
            <p:spPr>
              <a:xfrm>
                <a:off x="6012160" y="2538576"/>
                <a:ext cx="1576906" cy="636264"/>
              </a:xfrm>
              <a:prstGeom prst="rect">
                <a:avLst/>
              </a:prstGeom>
              <a:blipFill rotWithShape="0">
                <a:blip r:embed="rId9"/>
                <a:stretch>
                  <a:fillRect/>
                </a:stretch>
              </a:blipFill>
            </p:spPr>
            <p:txBody>
              <a:bodyPr/>
              <a:lstStyle/>
              <a:p>
                <a:r>
                  <a:rPr lang="es-ES">
                    <a:noFill/>
                  </a:rPr>
                  <a:t> </a:t>
                </a:r>
              </a:p>
            </p:txBody>
          </p:sp>
        </mc:Fallback>
      </mc:AlternateContent>
      <p:sp>
        <p:nvSpPr>
          <p:cNvPr id="38" name="Rectángulo 37"/>
          <p:cNvSpPr/>
          <p:nvPr/>
        </p:nvSpPr>
        <p:spPr>
          <a:xfrm>
            <a:off x="2401530" y="3429000"/>
            <a:ext cx="2803106" cy="415498"/>
          </a:xfrm>
          <a:prstGeom prst="rect">
            <a:avLst/>
          </a:prstGeom>
        </p:spPr>
        <p:txBody>
          <a:bodyPr wrap="square">
            <a:spAutoFit/>
          </a:bodyPr>
          <a:lstStyle/>
          <a:p>
            <a:pPr algn="just" eaLnBrk="1" fontAlgn="auto" hangingPunct="1">
              <a:spcBef>
                <a:spcPts val="0"/>
              </a:spcBef>
              <a:spcAft>
                <a:spcPts val="0"/>
              </a:spcAft>
            </a:pPr>
            <a:r>
              <a:rPr lang="es-ES" sz="2100" dirty="0" smtClean="0">
                <a:solidFill>
                  <a:srgbClr val="000000"/>
                </a:solidFill>
                <a:latin typeface="Calibri" pitchFamily="34" charset="0"/>
              </a:rPr>
              <a:t>SE DEMUESTRA QUE:</a:t>
            </a:r>
          </a:p>
        </p:txBody>
      </p:sp>
      <p:sp>
        <p:nvSpPr>
          <p:cNvPr id="39" name="Rectángulo 38"/>
          <p:cNvSpPr/>
          <p:nvPr/>
        </p:nvSpPr>
        <p:spPr>
          <a:xfrm>
            <a:off x="3347864" y="4908590"/>
            <a:ext cx="5552803" cy="1015663"/>
          </a:xfrm>
          <a:prstGeom prst="rect">
            <a:avLst/>
          </a:prstGeom>
        </p:spPr>
        <p:txBody>
          <a:bodyPr wrap="square">
            <a:spAutoFit/>
          </a:bodyPr>
          <a:lstStyle/>
          <a:p>
            <a:pPr algn="just"/>
            <a:r>
              <a:rPr lang="es-ES" sz="2000" kern="15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COMPARANDO LA PROBABILIDAD ASOCIADA AL ESTADÍGRAFO DE LA PRUEBA Z CON EL NIVEL DE SIGNIFICACIÓN </a:t>
            </a:r>
            <a:r>
              <a:rPr lang="es-ES" sz="2000" kern="15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TENEMOS QUE:</a:t>
            </a:r>
            <a:endParaRPr lang="es-ES" sz="2000" dirty="0">
              <a:solidFill>
                <a:schemeClr val="tx1"/>
              </a:solidFill>
            </a:endParaRPr>
          </a:p>
        </p:txBody>
      </p:sp>
    </p:spTree>
    <p:extLst>
      <p:ext uri="{BB962C8B-B14F-4D97-AF65-F5344CB8AC3E}">
        <p14:creationId xmlns:p14="http://schemas.microsoft.com/office/powerpoint/2010/main" val="317327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heel(1)">
                                      <p:cBhvr>
                                        <p:cTn id="49" dur="20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down)">
                                      <p:cBhvr>
                                        <p:cTn id="75" dur="50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1000"/>
                                        <p:tgtEl>
                                          <p:spTgt spid="31"/>
                                        </p:tgtEl>
                                      </p:cBhvr>
                                    </p:animEffect>
                                    <p:anim calcmode="lin" valueType="num">
                                      <p:cBhvr>
                                        <p:cTn id="81" dur="1000" fill="hold"/>
                                        <p:tgtEl>
                                          <p:spTgt spid="31"/>
                                        </p:tgtEl>
                                        <p:attrNameLst>
                                          <p:attrName>ppt_x</p:attrName>
                                        </p:attrNameLst>
                                      </p:cBhvr>
                                      <p:tavLst>
                                        <p:tav tm="0">
                                          <p:val>
                                            <p:strVal val="#ppt_x"/>
                                          </p:val>
                                        </p:tav>
                                        <p:tav tm="100000">
                                          <p:val>
                                            <p:strVal val="#ppt_x"/>
                                          </p:val>
                                        </p:tav>
                                      </p:tavLst>
                                    </p:anim>
                                    <p:anim calcmode="lin" valueType="num">
                                      <p:cBhvr>
                                        <p:cTn id="8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1000"/>
                                        <p:tgtEl>
                                          <p:spTgt spid="36"/>
                                        </p:tgtEl>
                                      </p:cBhvr>
                                    </p:animEffect>
                                    <p:anim calcmode="lin" valueType="num">
                                      <p:cBhvr>
                                        <p:cTn id="95" dur="1000" fill="hold"/>
                                        <p:tgtEl>
                                          <p:spTgt spid="36"/>
                                        </p:tgtEl>
                                        <p:attrNameLst>
                                          <p:attrName>ppt_x</p:attrName>
                                        </p:attrNameLst>
                                      </p:cBhvr>
                                      <p:tavLst>
                                        <p:tav tm="0">
                                          <p:val>
                                            <p:strVal val="#ppt_x"/>
                                          </p:val>
                                        </p:tav>
                                        <p:tav tm="100000">
                                          <p:val>
                                            <p:strVal val="#ppt_x"/>
                                          </p:val>
                                        </p:tav>
                                      </p:tavLst>
                                    </p:anim>
                                    <p:anim calcmode="lin" valueType="num">
                                      <p:cBhvr>
                                        <p:cTn id="9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P spid="28" grpId="0"/>
      <p:bldP spid="29" grpId="0"/>
      <p:bldP spid="30" grpId="0"/>
      <p:bldP spid="31" grpId="0"/>
      <p:bldP spid="32" grpId="0"/>
      <p:bldP spid="34" grpId="0"/>
      <p:bldP spid="35" grpId="0"/>
      <p:bldP spid="36" grpId="0"/>
      <p:bldP spid="37"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4"/>
          <p:cNvSpPr txBox="1">
            <a:spLocks noChangeArrowheads="1"/>
          </p:cNvSpPr>
          <p:nvPr/>
        </p:nvSpPr>
        <p:spPr bwMode="auto">
          <a:xfrm>
            <a:off x="251521" y="404664"/>
            <a:ext cx="864914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auto" hangingPunct="1">
              <a:spcBef>
                <a:spcPts val="0"/>
              </a:spcBef>
              <a:spcAft>
                <a:spcPts val="0"/>
              </a:spcAft>
            </a:pPr>
            <a:r>
              <a:rPr lang="es-ES" sz="2100" dirty="0">
                <a:solidFill>
                  <a:srgbClr val="00007D"/>
                </a:solidFill>
                <a:latin typeface="Calibri" pitchFamily="34" charset="0"/>
              </a:rPr>
              <a:t>ESTIMACIÓN PUNTUAL: </a:t>
            </a:r>
            <a:r>
              <a:rPr lang="es-ES" sz="2100" dirty="0">
                <a:solidFill>
                  <a:srgbClr val="000000"/>
                </a:solidFill>
                <a:latin typeface="Calibri" pitchFamily="34" charset="0"/>
              </a:rPr>
              <a:t>MÉTODO PARAMÉTRICO QUE DA UN ÚNICO VALOR, QUE NO PERMITE ESTIMAR EL ERROR DEL MUESTREO, ES DECIR, NO BRINDA INFORMACIÓN SOBRE QUÉ TAN CERCA ESTÁ EL VALOR ESTIMADO EN LA MUESTRA, DEL VERDADERO VALOR DESCONOCIDO DEL PARÁMETRO </a:t>
            </a:r>
            <a:r>
              <a:rPr lang="es-ES" sz="2100" dirty="0" smtClean="0">
                <a:solidFill>
                  <a:srgbClr val="000000"/>
                </a:solidFill>
                <a:latin typeface="Calibri" pitchFamily="34" charset="0"/>
              </a:rPr>
              <a:t>POBLA-CIONAL</a:t>
            </a:r>
            <a:r>
              <a:rPr lang="es-ES" sz="2100" dirty="0">
                <a:solidFill>
                  <a:srgbClr val="000000"/>
                </a:solidFill>
                <a:latin typeface="Calibri" pitchFamily="34" charset="0"/>
              </a:rPr>
              <a:t>, POR ESO, NO SE UTILIZA PARA HACER INFERENCIAS AL RESTO DE LA POBLACIÓN.</a:t>
            </a:r>
          </a:p>
        </p:txBody>
      </p:sp>
      <p:sp>
        <p:nvSpPr>
          <p:cNvPr id="22" name="Rectangle 5"/>
          <p:cNvSpPr>
            <a:spLocks noChangeArrowheads="1"/>
          </p:cNvSpPr>
          <p:nvPr/>
        </p:nvSpPr>
        <p:spPr bwMode="auto">
          <a:xfrm>
            <a:off x="251518" y="2974595"/>
            <a:ext cx="8649147"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fontAlgn="auto" hangingPunct="1">
              <a:spcBef>
                <a:spcPts val="0"/>
              </a:spcBef>
              <a:spcAft>
                <a:spcPts val="0"/>
              </a:spcAft>
            </a:pPr>
            <a:r>
              <a:rPr lang="es-ES" sz="2100" dirty="0" smtClean="0">
                <a:solidFill>
                  <a:srgbClr val="00007D"/>
                </a:solidFill>
                <a:latin typeface="Calibri" pitchFamily="34" charset="0"/>
                <a:cs typeface="Tahoma" pitchFamily="34" charset="0"/>
              </a:rPr>
              <a:t>¿QUÉ SERÁ NECESARIO TENER EN CUENTA A LA HORA DE ESTIMAR UN PARÁMETRO POBLACIONAL PARA PODER VALORAR EL ERROR DEL MUESTREO?</a:t>
            </a:r>
            <a:endParaRPr lang="es-ES" sz="2100" dirty="0">
              <a:solidFill>
                <a:srgbClr val="00007D"/>
              </a:solidFill>
              <a:latin typeface="Calibri" pitchFamily="34" charset="0"/>
              <a:cs typeface="Tahoma" pitchFamily="34" charset="0"/>
            </a:endParaRPr>
          </a:p>
        </p:txBody>
      </p:sp>
      <p:sp>
        <p:nvSpPr>
          <p:cNvPr id="25" name="Rectangle 6"/>
          <p:cNvSpPr>
            <a:spLocks noChangeArrowheads="1"/>
          </p:cNvSpPr>
          <p:nvPr/>
        </p:nvSpPr>
        <p:spPr bwMode="auto">
          <a:xfrm>
            <a:off x="251517" y="4205987"/>
            <a:ext cx="864914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just" eaLnBrk="1" fontAlgn="auto" hangingPunct="1">
              <a:spcBef>
                <a:spcPts val="0"/>
              </a:spcBef>
              <a:spcAft>
                <a:spcPts val="0"/>
              </a:spcAft>
              <a:buFont typeface="+mj-lt"/>
              <a:buAutoNum type="arabicPeriod"/>
            </a:pPr>
            <a:r>
              <a:rPr lang="es-ES" sz="2100" dirty="0" smtClean="0">
                <a:solidFill>
                  <a:srgbClr val="000000"/>
                </a:solidFill>
                <a:latin typeface="Calibri" pitchFamily="34" charset="0"/>
                <a:cs typeface="Tahoma" pitchFamily="34" charset="0"/>
              </a:rPr>
              <a:t>DEFINIR UN INTERVALO ALEATORIO QUE CONTENGA A DICHO PARÁ-METRO CON UN </a:t>
            </a:r>
            <a:r>
              <a:rPr lang="es-ES" sz="2100" dirty="0" smtClean="0">
                <a:solidFill>
                  <a:srgbClr val="00007D"/>
                </a:solidFill>
                <a:latin typeface="Calibri" pitchFamily="34" charset="0"/>
                <a:cs typeface="Tahoma" pitchFamily="34" charset="0"/>
              </a:rPr>
              <a:t>NIVEL DE CONFIANZA (</a:t>
            </a:r>
            <a:r>
              <a:rPr lang="es-ES" sz="2100" dirty="0" smtClean="0">
                <a:solidFill>
                  <a:srgbClr val="00007D"/>
                </a:solidFill>
                <a:latin typeface="Calibri" pitchFamily="34" charset="0"/>
                <a:cs typeface="Tahoma" pitchFamily="34" charset="0"/>
                <a:sym typeface="Symbol"/>
              </a:rPr>
              <a:t>)</a:t>
            </a:r>
            <a:r>
              <a:rPr lang="es-ES" sz="2100" dirty="0" smtClean="0">
                <a:solidFill>
                  <a:srgbClr val="000000"/>
                </a:solidFill>
                <a:latin typeface="Calibri" pitchFamily="34" charset="0"/>
                <a:cs typeface="Tahoma" pitchFamily="34" charset="0"/>
                <a:sym typeface="Symbol"/>
              </a:rPr>
              <a:t> </a:t>
            </a:r>
            <a:r>
              <a:rPr lang="es-ES" sz="2100" dirty="0" smtClean="0">
                <a:solidFill>
                  <a:srgbClr val="000000"/>
                </a:solidFill>
                <a:latin typeface="Calibri" pitchFamily="34" charset="0"/>
                <a:cs typeface="Tahoma" pitchFamily="34" charset="0"/>
              </a:rPr>
              <a:t>O PROBABILIDAD ALTA, EL CUAL ES DENOMINADO </a:t>
            </a:r>
            <a:r>
              <a:rPr lang="es-ES" sz="2100" dirty="0" smtClean="0">
                <a:solidFill>
                  <a:srgbClr val="00007D"/>
                </a:solidFill>
                <a:latin typeface="Calibri" pitchFamily="34" charset="0"/>
                <a:cs typeface="Tahoma" pitchFamily="34" charset="0"/>
              </a:rPr>
              <a:t>INTERVALO DE CONFIANZA.</a:t>
            </a:r>
          </a:p>
          <a:p>
            <a:pPr marL="342900" indent="-342900" algn="just" eaLnBrk="1" fontAlgn="auto" hangingPunct="1">
              <a:spcBef>
                <a:spcPts val="0"/>
              </a:spcBef>
              <a:spcAft>
                <a:spcPts val="0"/>
              </a:spcAft>
              <a:buFont typeface="+mj-lt"/>
              <a:buAutoNum type="arabicPeriod"/>
            </a:pPr>
            <a:r>
              <a:rPr lang="pt-BR" sz="2100" dirty="0" smtClean="0">
                <a:solidFill>
                  <a:srgbClr val="000000"/>
                </a:solidFill>
                <a:latin typeface="Calibri" pitchFamily="34" charset="0"/>
                <a:cs typeface="Tahoma" pitchFamily="34" charset="0"/>
              </a:rPr>
              <a:t>O DEFINIR </a:t>
            </a:r>
            <a:r>
              <a:rPr lang="pt-BR" sz="2100" dirty="0">
                <a:solidFill>
                  <a:srgbClr val="000000"/>
                </a:solidFill>
                <a:latin typeface="Calibri" pitchFamily="34" charset="0"/>
                <a:cs typeface="Tahoma" pitchFamily="34" charset="0"/>
              </a:rPr>
              <a:t>UN INTERVALO ALEATORIO QUE NO CONTENGA A DICHO PARÁMETRO CON UN </a:t>
            </a:r>
            <a:r>
              <a:rPr lang="pt-BR" sz="2100" dirty="0">
                <a:solidFill>
                  <a:srgbClr val="00007D"/>
                </a:solidFill>
                <a:latin typeface="Calibri" pitchFamily="34" charset="0"/>
                <a:cs typeface="Tahoma" pitchFamily="34" charset="0"/>
              </a:rPr>
              <a:t>NIVEL DE SIGNIFICACIÓN (</a:t>
            </a:r>
            <a:r>
              <a:rPr lang="pt-BR" sz="2100" dirty="0">
                <a:solidFill>
                  <a:srgbClr val="00007D"/>
                </a:solidFill>
                <a:latin typeface="Calibri" pitchFamily="34" charset="0"/>
                <a:cs typeface="Tahoma" pitchFamily="34" charset="0"/>
                <a:sym typeface="Symbol"/>
              </a:rPr>
              <a:t>) </a:t>
            </a:r>
            <a:r>
              <a:rPr lang="pt-BR" sz="2100" dirty="0">
                <a:solidFill>
                  <a:srgbClr val="000000"/>
                </a:solidFill>
                <a:latin typeface="Calibri" pitchFamily="34" charset="0"/>
                <a:cs typeface="Tahoma" pitchFamily="34" charset="0"/>
                <a:sym typeface="Symbol"/>
              </a:rPr>
              <a:t>O PROBABILIDAD BAJA, EL CUAL ES DENOMINADO </a:t>
            </a:r>
            <a:r>
              <a:rPr lang="pt-BR" sz="2100" dirty="0">
                <a:solidFill>
                  <a:srgbClr val="00007D"/>
                </a:solidFill>
                <a:latin typeface="Calibri" pitchFamily="34" charset="0"/>
                <a:cs typeface="Tahoma" pitchFamily="34" charset="0"/>
                <a:sym typeface="Symbol"/>
              </a:rPr>
              <a:t>INTERVALO DE SIGNIFICACIÓN</a:t>
            </a:r>
            <a:r>
              <a:rPr lang="pt-BR" sz="2100" dirty="0" smtClean="0">
                <a:solidFill>
                  <a:srgbClr val="00007D"/>
                </a:solidFill>
                <a:latin typeface="Calibri" pitchFamily="34" charset="0"/>
                <a:cs typeface="Tahoma" pitchFamily="34" charset="0"/>
                <a:sym typeface="Symbol"/>
              </a:rPr>
              <a:t>.</a:t>
            </a:r>
            <a:endParaRPr lang="es-ES" sz="2100" dirty="0">
              <a:solidFill>
                <a:srgbClr val="00007D"/>
              </a:solidFill>
              <a:latin typeface="Calibri" pitchFamily="34" charset="0"/>
              <a:cs typeface="Tahoma" pitchFamily="34" charset="0"/>
            </a:endParaRPr>
          </a:p>
        </p:txBody>
      </p:sp>
      <mc:AlternateContent xmlns:mc="http://schemas.openxmlformats.org/markup-compatibility/2006" xmlns:a14="http://schemas.microsoft.com/office/drawing/2010/main">
        <mc:Choice Requires="a14">
          <p:sp>
            <p:nvSpPr>
              <p:cNvPr id="27" name="CuadroTexto 26"/>
              <p:cNvSpPr txBox="1"/>
              <p:nvPr/>
            </p:nvSpPr>
            <p:spPr>
              <a:xfrm>
                <a:off x="2411760" y="2366824"/>
                <a:ext cx="154253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2000" b="1" i="0" smtClean="0">
                          <a:solidFill>
                            <a:schemeClr val="tx1"/>
                          </a:solidFill>
                          <a:latin typeface="Cambria Math" panose="02040503050406030204" pitchFamily="18" charset="0"/>
                        </a:rPr>
                        <m:t>𝐄𝐌</m:t>
                      </m:r>
                      <m:r>
                        <a:rPr lang="pt-BR" sz="2000" b="1" i="0" smtClean="0">
                          <a:solidFill>
                            <a:schemeClr val="tx1"/>
                          </a:solidFill>
                          <a:latin typeface="Cambria Math" panose="02040503050406030204" pitchFamily="18" charset="0"/>
                        </a:rPr>
                        <m:t>=</m:t>
                      </m:r>
                      <m:d>
                        <m:dPr>
                          <m:begChr m:val="|"/>
                          <m:endChr m:val="|"/>
                          <m:ctrlPr>
                            <a:rPr lang="pt-BR" sz="2000" b="1" i="1" smtClean="0">
                              <a:solidFill>
                                <a:schemeClr val="tx1"/>
                              </a:solidFill>
                              <a:latin typeface="Cambria Math" panose="02040503050406030204" pitchFamily="18" charset="0"/>
                            </a:rPr>
                          </m:ctrlPr>
                        </m:dPr>
                        <m:e>
                          <m:acc>
                            <m:accPr>
                              <m:chr m:val="̅"/>
                              <m:ctrlPr>
                                <a:rPr lang="pt-BR" sz="2000" b="1" i="1" smtClean="0">
                                  <a:solidFill>
                                    <a:schemeClr val="tx1"/>
                                  </a:solidFill>
                                  <a:latin typeface="Cambria Math" panose="02040503050406030204" pitchFamily="18" charset="0"/>
                                </a:rPr>
                              </m:ctrlPr>
                            </m:accPr>
                            <m:e>
                              <m:r>
                                <a:rPr lang="pt-BR" sz="2000" b="1" i="0" smtClean="0">
                                  <a:solidFill>
                                    <a:schemeClr val="tx1"/>
                                  </a:solidFill>
                                  <a:latin typeface="Cambria Math" panose="02040503050406030204" pitchFamily="18" charset="0"/>
                                </a:rPr>
                                <m:t>𝐱</m:t>
                              </m:r>
                            </m:e>
                          </m:acc>
                          <m:r>
                            <a:rPr lang="pt-BR" sz="2000" b="1" i="0" smtClean="0">
                              <a:solidFill>
                                <a:schemeClr val="tx1"/>
                              </a:solidFill>
                              <a:latin typeface="Cambria Math" panose="02040503050406030204" pitchFamily="18" charset="0"/>
                            </a:rPr>
                            <m:t>−</m:t>
                          </m:r>
                          <m:r>
                            <a:rPr lang="pt-BR" sz="2000" b="1" i="0" smtClean="0">
                              <a:solidFill>
                                <a:schemeClr val="tx1"/>
                              </a:solidFill>
                              <a:latin typeface="Cambria Math" panose="02040503050406030204" pitchFamily="18" charset="0"/>
                              <a:ea typeface="Cambria Math" panose="02040503050406030204" pitchFamily="18" charset="0"/>
                            </a:rPr>
                            <m:t>𝛍</m:t>
                          </m:r>
                        </m:e>
                      </m:d>
                    </m:oMath>
                  </m:oMathPara>
                </a14:m>
                <a:endParaRPr lang="es-ES" sz="2000" dirty="0">
                  <a:solidFill>
                    <a:schemeClr val="tx1"/>
                  </a:solidFill>
                </a:endParaRPr>
              </a:p>
            </p:txBody>
          </p:sp>
        </mc:Choice>
        <mc:Fallback xmlns="">
          <p:sp>
            <p:nvSpPr>
              <p:cNvPr id="27" name="CuadroTexto 26"/>
              <p:cNvSpPr txBox="1">
                <a:spLocks noRot="1" noChangeAspect="1" noMove="1" noResize="1" noEditPoints="1" noAdjustHandles="1" noChangeArrowheads="1" noChangeShapeType="1" noTextEdit="1"/>
              </p:cNvSpPr>
              <p:nvPr/>
            </p:nvSpPr>
            <p:spPr>
              <a:xfrm>
                <a:off x="2411760" y="2366824"/>
                <a:ext cx="1542538" cy="307777"/>
              </a:xfrm>
              <a:prstGeom prst="rect">
                <a:avLst/>
              </a:prstGeom>
              <a:blipFill rotWithShape="0">
                <a:blip r:embed="rId2"/>
                <a:stretch>
                  <a:fillRect l="-3162" b="-254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p:cNvSpPr txBox="1"/>
              <p:nvPr/>
            </p:nvSpPr>
            <p:spPr>
              <a:xfrm>
                <a:off x="4427984" y="2401407"/>
                <a:ext cx="15665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2000" b="1" i="0" smtClean="0">
                          <a:solidFill>
                            <a:schemeClr val="tx1"/>
                          </a:solidFill>
                          <a:latin typeface="Cambria Math" panose="02040503050406030204" pitchFamily="18" charset="0"/>
                        </a:rPr>
                        <m:t>𝐄𝐌</m:t>
                      </m:r>
                      <m:r>
                        <a:rPr lang="pt-BR" sz="2000" b="1" i="0" smtClean="0">
                          <a:solidFill>
                            <a:schemeClr val="tx1"/>
                          </a:solidFill>
                          <a:latin typeface="Cambria Math" panose="02040503050406030204" pitchFamily="18" charset="0"/>
                        </a:rPr>
                        <m:t>=</m:t>
                      </m:r>
                      <m:d>
                        <m:dPr>
                          <m:begChr m:val="|"/>
                          <m:endChr m:val="|"/>
                          <m:ctrlPr>
                            <a:rPr lang="pt-BR" sz="2000" b="1" i="1" smtClean="0">
                              <a:solidFill>
                                <a:schemeClr val="tx1"/>
                              </a:solidFill>
                              <a:latin typeface="Cambria Math" panose="02040503050406030204" pitchFamily="18" charset="0"/>
                            </a:rPr>
                          </m:ctrlPr>
                        </m:dPr>
                        <m:e>
                          <m:acc>
                            <m:accPr>
                              <m:chr m:val="̂"/>
                              <m:ctrlPr>
                                <a:rPr lang="pt-BR" sz="2000" b="1" i="1" smtClean="0">
                                  <a:solidFill>
                                    <a:schemeClr val="tx1"/>
                                  </a:solidFill>
                                  <a:latin typeface="Cambria Math" panose="02040503050406030204" pitchFamily="18" charset="0"/>
                                </a:rPr>
                              </m:ctrlPr>
                            </m:accPr>
                            <m:e>
                              <m:r>
                                <a:rPr lang="pt-BR" sz="2000" b="1" i="0" smtClean="0">
                                  <a:solidFill>
                                    <a:schemeClr val="tx1"/>
                                  </a:solidFill>
                                  <a:latin typeface="Cambria Math" panose="02040503050406030204" pitchFamily="18" charset="0"/>
                                </a:rPr>
                                <m:t>𝐩</m:t>
                              </m:r>
                            </m:e>
                          </m:acc>
                          <m:r>
                            <a:rPr lang="pt-BR" sz="2000" b="1" i="0" smtClean="0">
                              <a:solidFill>
                                <a:schemeClr val="tx1"/>
                              </a:solidFill>
                              <a:latin typeface="Cambria Math" panose="02040503050406030204" pitchFamily="18" charset="0"/>
                            </a:rPr>
                            <m:t>−</m:t>
                          </m:r>
                          <m:r>
                            <a:rPr lang="pt-BR" sz="2000" b="1" i="0" smtClean="0">
                              <a:solidFill>
                                <a:schemeClr val="tx1"/>
                              </a:solidFill>
                              <a:latin typeface="Cambria Math" panose="02040503050406030204" pitchFamily="18" charset="0"/>
                              <a:ea typeface="Cambria Math" panose="02040503050406030204" pitchFamily="18" charset="0"/>
                            </a:rPr>
                            <m:t>𝐏</m:t>
                          </m:r>
                        </m:e>
                      </m:d>
                    </m:oMath>
                  </m:oMathPara>
                </a14:m>
                <a:endParaRPr lang="es-ES" sz="2000" dirty="0">
                  <a:solidFill>
                    <a:schemeClr val="tx1"/>
                  </a:solidFill>
                </a:endParaRPr>
              </a:p>
            </p:txBody>
          </p:sp>
        </mc:Choice>
        <mc:Fallback xmlns="">
          <p:sp>
            <p:nvSpPr>
              <p:cNvPr id="28" name="CuadroTexto 27"/>
              <p:cNvSpPr txBox="1">
                <a:spLocks noRot="1" noChangeAspect="1" noMove="1" noResize="1" noEditPoints="1" noAdjustHandles="1" noChangeArrowheads="1" noChangeShapeType="1" noTextEdit="1"/>
              </p:cNvSpPr>
              <p:nvPr/>
            </p:nvSpPr>
            <p:spPr>
              <a:xfrm>
                <a:off x="4427984" y="2401407"/>
                <a:ext cx="1566583" cy="307777"/>
              </a:xfrm>
              <a:prstGeom prst="rect">
                <a:avLst/>
              </a:prstGeom>
              <a:blipFill rotWithShape="0">
                <a:blip r:embed="rId3"/>
                <a:stretch>
                  <a:fillRect l="-2724" t="-24000" b="-32000"/>
                </a:stretch>
              </a:blipFill>
            </p:spPr>
            <p:txBody>
              <a:bodyPr/>
              <a:lstStyle/>
              <a:p>
                <a:r>
                  <a:rPr lang="es-ES">
                    <a:noFill/>
                  </a:rPr>
                  <a:t> </a:t>
                </a:r>
              </a:p>
            </p:txBody>
          </p:sp>
        </mc:Fallback>
      </mc:AlternateContent>
    </p:spTree>
    <p:extLst>
      <p:ext uri="{BB962C8B-B14F-4D97-AF65-F5344CB8AC3E}">
        <p14:creationId xmlns:p14="http://schemas.microsoft.com/office/powerpoint/2010/main" val="329783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0-#ppt_w/2"/>
                                          </p:val>
                                        </p:tav>
                                        <p:tav tm="100000">
                                          <p:val>
                                            <p:strVal val="#ppt_x"/>
                                          </p:val>
                                        </p:tav>
                                      </p:tavLst>
                                    </p:anim>
                                    <p:anim calcmode="lin" valueType="num">
                                      <p:cBhvr additive="base">
                                        <p:cTn id="27"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1000"/>
                                        <p:tgtEl>
                                          <p:spTgt spid="25">
                                            <p:txEl>
                                              <p:pRg st="0" end="0"/>
                                            </p:txEl>
                                          </p:spTgt>
                                        </p:tgtEl>
                                      </p:cBhvr>
                                    </p:animEffect>
                                    <p:anim calcmode="lin" valueType="num">
                                      <p:cBhvr>
                                        <p:cTn id="33"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5">
                                            <p:txEl>
                                              <p:pRg st="1" end="1"/>
                                            </p:txEl>
                                          </p:spTgt>
                                        </p:tgtEl>
                                        <p:attrNameLst>
                                          <p:attrName>style.visibility</p:attrName>
                                        </p:attrNameLst>
                                      </p:cBhvr>
                                      <p:to>
                                        <p:strVal val="visible"/>
                                      </p:to>
                                    </p:set>
                                    <p:animEffect transition="in" filter="fade">
                                      <p:cBhvr>
                                        <p:cTn id="39" dur="1000"/>
                                        <p:tgtEl>
                                          <p:spTgt spid="25">
                                            <p:txEl>
                                              <p:pRg st="1" end="1"/>
                                            </p:txEl>
                                          </p:spTgt>
                                        </p:tgtEl>
                                      </p:cBhvr>
                                    </p:animEffect>
                                    <p:anim calcmode="lin" valueType="num">
                                      <p:cBhvr>
                                        <p:cTn id="40"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autoUpdateAnimBg="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59766" y="2466639"/>
            <a:ext cx="8188698" cy="415498"/>
          </a:xfrm>
          <a:prstGeom prst="rect">
            <a:avLst/>
          </a:prstGeom>
        </p:spPr>
        <p:txBody>
          <a:bodyPr wrap="square">
            <a:spAutoFit/>
          </a:bodyPr>
          <a:lstStyle/>
          <a:p>
            <a:pPr algn="just" eaLnBrk="1" fontAlgn="auto" hangingPunct="1">
              <a:spcBef>
                <a:spcPts val="0"/>
              </a:spcBef>
              <a:spcAft>
                <a:spcPts val="0"/>
              </a:spcAft>
            </a:pPr>
            <a:r>
              <a:rPr lang="es-ES" sz="2100" dirty="0" smtClean="0">
                <a:solidFill>
                  <a:srgbClr val="000000"/>
                </a:solidFill>
                <a:latin typeface="Calibri" pitchFamily="34" charset="0"/>
                <a:cs typeface="Tahoma" pitchFamily="34" charset="0"/>
              </a:rPr>
              <a:t>¿CÓMO SE RELACIONAN EL </a:t>
            </a:r>
            <a:r>
              <a:rPr lang="es-ES" sz="2100" dirty="0">
                <a:solidFill>
                  <a:srgbClr val="000000"/>
                </a:solidFill>
                <a:latin typeface="Calibri" pitchFamily="34" charset="0"/>
                <a:cs typeface="Tahoma" pitchFamily="34" charset="0"/>
              </a:rPr>
              <a:t>NIVEL DE CONFIANZA Y DE SIGNIFICACIÓN? </a:t>
            </a:r>
            <a:endParaRPr lang="es-ES" sz="2100" dirty="0">
              <a:solidFill>
                <a:srgbClr val="000000"/>
              </a:solidFill>
              <a:latin typeface="Arial"/>
            </a:endParaRPr>
          </a:p>
        </p:txBody>
      </p:sp>
      <p:pic>
        <p:nvPicPr>
          <p:cNvPr id="10" name="9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18200"/>
            <a:ext cx="2448272" cy="1355310"/>
          </a:xfrm>
          <a:prstGeom prst="rect">
            <a:avLst/>
          </a:prstGeom>
          <a:noFill/>
          <a:ln>
            <a:noFill/>
          </a:ln>
        </p:spPr>
      </p:pic>
      <mc:AlternateContent xmlns:mc="http://schemas.openxmlformats.org/markup-compatibility/2006" xmlns:a14="http://schemas.microsoft.com/office/drawing/2010/main">
        <mc:Choice Requires="a14">
          <p:sp>
            <p:nvSpPr>
              <p:cNvPr id="4" name="3 Rectángulo"/>
              <p:cNvSpPr/>
              <p:nvPr/>
            </p:nvSpPr>
            <p:spPr>
              <a:xfrm>
                <a:off x="954242" y="6080804"/>
                <a:ext cx="2518638" cy="568874"/>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1800" i="1">
                          <a:solidFill>
                            <a:srgbClr val="000000"/>
                          </a:solidFill>
                          <a:latin typeface="Cambria Math"/>
                        </a:rPr>
                        <m:t>𝛄</m:t>
                      </m:r>
                      <m:r>
                        <a:rPr lang="es-ES" sz="1800">
                          <a:solidFill>
                            <a:srgbClr val="000000"/>
                          </a:solidFill>
                          <a:latin typeface="Cambria Math"/>
                        </a:rPr>
                        <m:t>+</m:t>
                      </m:r>
                      <m:f>
                        <m:fPr>
                          <m:ctrlPr>
                            <a:rPr lang="es-ES" sz="1800" i="1">
                              <a:solidFill>
                                <a:srgbClr val="000000"/>
                              </a:solidFill>
                              <a:latin typeface="Cambria Math" panose="02040503050406030204" pitchFamily="18" charset="0"/>
                            </a:rPr>
                          </m:ctrlPr>
                        </m:fPr>
                        <m:num>
                          <m:r>
                            <a:rPr lang="es-ES" sz="1800" i="1">
                              <a:solidFill>
                                <a:srgbClr val="000000"/>
                              </a:solidFill>
                              <a:latin typeface="Cambria Math"/>
                            </a:rPr>
                            <m:t>𝛂</m:t>
                          </m:r>
                        </m:num>
                        <m:den>
                          <m:r>
                            <a:rPr lang="es-ES" sz="1800" i="1">
                              <a:solidFill>
                                <a:srgbClr val="000000"/>
                              </a:solidFill>
                              <a:latin typeface="Cambria Math"/>
                            </a:rPr>
                            <m:t>𝟐</m:t>
                          </m:r>
                        </m:den>
                      </m:f>
                      <m:r>
                        <a:rPr lang="es-ES" sz="1800">
                          <a:solidFill>
                            <a:srgbClr val="000000"/>
                          </a:solidFill>
                          <a:latin typeface="Cambria Math"/>
                        </a:rPr>
                        <m:t>+</m:t>
                      </m:r>
                      <m:f>
                        <m:fPr>
                          <m:ctrlPr>
                            <a:rPr lang="es-ES" sz="1800" i="1">
                              <a:solidFill>
                                <a:srgbClr val="000000"/>
                              </a:solidFill>
                              <a:latin typeface="Cambria Math" panose="02040503050406030204" pitchFamily="18" charset="0"/>
                            </a:rPr>
                          </m:ctrlPr>
                        </m:fPr>
                        <m:num>
                          <m:r>
                            <a:rPr lang="es-ES" sz="1800" i="1">
                              <a:solidFill>
                                <a:srgbClr val="000000"/>
                              </a:solidFill>
                              <a:latin typeface="Cambria Math"/>
                            </a:rPr>
                            <m:t>𝛂</m:t>
                          </m:r>
                        </m:num>
                        <m:den>
                          <m:r>
                            <a:rPr lang="es-ES" sz="1800" i="1">
                              <a:solidFill>
                                <a:srgbClr val="000000"/>
                              </a:solidFill>
                              <a:latin typeface="Cambria Math"/>
                            </a:rPr>
                            <m:t>𝟐</m:t>
                          </m:r>
                        </m:den>
                      </m:f>
                      <m:r>
                        <a:rPr lang="es-ES" sz="1800">
                          <a:solidFill>
                            <a:srgbClr val="000000"/>
                          </a:solidFill>
                          <a:latin typeface="Cambria Math"/>
                        </a:rPr>
                        <m:t>=</m:t>
                      </m:r>
                      <m:r>
                        <a:rPr lang="es-ES" sz="1800" i="1">
                          <a:solidFill>
                            <a:srgbClr val="000000"/>
                          </a:solidFill>
                          <a:latin typeface="Cambria Math"/>
                        </a:rPr>
                        <m:t>𝛄</m:t>
                      </m:r>
                      <m:r>
                        <a:rPr lang="es-ES" sz="1800">
                          <a:solidFill>
                            <a:srgbClr val="000000"/>
                          </a:solidFill>
                          <a:latin typeface="Cambria Math"/>
                        </a:rPr>
                        <m:t>+</m:t>
                      </m:r>
                      <m:r>
                        <a:rPr lang="es-ES" sz="1800" i="1">
                          <a:solidFill>
                            <a:srgbClr val="000000"/>
                          </a:solidFill>
                          <a:latin typeface="Cambria Math"/>
                        </a:rPr>
                        <m:t>𝛂</m:t>
                      </m:r>
                      <m:r>
                        <a:rPr lang="es-ES" sz="1800">
                          <a:solidFill>
                            <a:srgbClr val="000000"/>
                          </a:solidFill>
                          <a:latin typeface="Cambria Math"/>
                        </a:rPr>
                        <m:t>=</m:t>
                      </m:r>
                      <m:r>
                        <a:rPr lang="es-ES" sz="1800" i="1">
                          <a:solidFill>
                            <a:srgbClr val="000000"/>
                          </a:solidFill>
                          <a:latin typeface="Cambria Math"/>
                        </a:rPr>
                        <m:t>𝟏</m:t>
                      </m:r>
                    </m:oMath>
                  </m:oMathPara>
                </a14:m>
                <a:endParaRPr lang="es-ES" sz="1800" dirty="0">
                  <a:solidFill>
                    <a:srgbClr val="000000"/>
                  </a:solidFill>
                  <a:latin typeface="Arial"/>
                </a:endParaRPr>
              </a:p>
            </p:txBody>
          </p:sp>
        </mc:Choice>
        <mc:Fallback xmlns="">
          <p:sp>
            <p:nvSpPr>
              <p:cNvPr id="4" name="3 Rectángulo"/>
              <p:cNvSpPr>
                <a:spLocks noRot="1" noChangeAspect="1" noMove="1" noResize="1" noEditPoints="1" noAdjustHandles="1" noChangeArrowheads="1" noChangeShapeType="1" noTextEdit="1"/>
              </p:cNvSpPr>
              <p:nvPr/>
            </p:nvSpPr>
            <p:spPr>
              <a:xfrm>
                <a:off x="954242" y="6080804"/>
                <a:ext cx="2518638" cy="568874"/>
              </a:xfrm>
              <a:prstGeom prst="rect">
                <a:avLst/>
              </a:prstGeom>
              <a:blipFill rotWithShape="0">
                <a:blip r:embed="rId3"/>
                <a:stretch>
                  <a:fillRect/>
                </a:stretch>
              </a:blipFill>
            </p:spPr>
            <p:txBody>
              <a:bodyPr/>
              <a:lstStyle/>
              <a:p>
                <a:r>
                  <a:rPr lang="es-ES">
                    <a:noFill/>
                  </a:rPr>
                  <a:t> </a:t>
                </a:r>
              </a:p>
            </p:txBody>
          </p:sp>
        </mc:Fallback>
      </mc:AlternateContent>
      <p:sp>
        <p:nvSpPr>
          <p:cNvPr id="5" name="4 Rectángulo"/>
          <p:cNvSpPr/>
          <p:nvPr/>
        </p:nvSpPr>
        <p:spPr>
          <a:xfrm>
            <a:off x="251521" y="4704048"/>
            <a:ext cx="4296792" cy="1323439"/>
          </a:xfrm>
          <a:prstGeom prst="rect">
            <a:avLst/>
          </a:prstGeom>
        </p:spPr>
        <p:txBody>
          <a:bodyPr wrap="square">
            <a:spAutoFit/>
          </a:bodyPr>
          <a:lstStyle/>
          <a:p>
            <a:pPr algn="just" eaLnBrk="1" fontAlgn="auto" hangingPunct="1">
              <a:spcBef>
                <a:spcPts val="0"/>
              </a:spcBef>
              <a:spcAft>
                <a:spcPts val="0"/>
              </a:spcAft>
            </a:pPr>
            <a:r>
              <a:rPr lang="es-ES" sz="2000" dirty="0" smtClean="0">
                <a:solidFill>
                  <a:srgbClr val="000000"/>
                </a:solidFill>
                <a:latin typeface="Calibri" pitchFamily="34" charset="0"/>
              </a:rPr>
              <a:t>DEL GRÁFICO SE INFIERE QUE EL ÁREA DEBAJO DE LA CURVA ESTÁ DIVIDIDO EN TRES PARTES, CUYA SUMA NOS DA EL ÁREA TOTAL, ES DECIR, 1. </a:t>
            </a:r>
            <a:endParaRPr lang="es-ES" sz="2000" dirty="0">
              <a:solidFill>
                <a:srgbClr val="000000"/>
              </a:solidFill>
              <a:latin typeface="Calibri" pitchFamily="34" charset="0"/>
            </a:endParaRPr>
          </a:p>
        </p:txBody>
      </p:sp>
      <p:sp>
        <p:nvSpPr>
          <p:cNvPr id="7" name="Rectangle 1"/>
          <p:cNvSpPr>
            <a:spLocks noChangeArrowheads="1"/>
          </p:cNvSpPr>
          <p:nvPr/>
        </p:nvSpPr>
        <p:spPr bwMode="auto">
          <a:xfrm>
            <a:off x="5047657" y="3076659"/>
            <a:ext cx="3608585"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1" hangingPunct="1"/>
            <a:r>
              <a:rPr lang="es-ES" sz="2000" dirty="0" smtClean="0">
                <a:solidFill>
                  <a:srgbClr val="000000"/>
                </a:solidFill>
                <a:latin typeface="Calibri" pitchFamily="34" charset="0"/>
                <a:ea typeface="Times New Roman" pitchFamily="18" charset="0"/>
                <a:cs typeface="Times New Roman" pitchFamily="18" charset="0"/>
              </a:rPr>
              <a:t>LOS VALORES MÁS USADOS EN LA PRÁCTICA PARA EL NIVEL DE CONFIABILIDAD Y DE SIGNIFICA-CIÓN EN EL CAMPO DE LA SA-LUD SON:</a:t>
            </a:r>
            <a:endParaRPr lang="es-ES" sz="2000" dirty="0" smtClean="0">
              <a:solidFill>
                <a:srgbClr val="000000"/>
              </a:solidFill>
              <a:latin typeface="Calibri" pitchFamily="34" charset="0"/>
              <a:cs typeface="Arial" pitchFamily="34" charset="0"/>
            </a:endParaRPr>
          </a:p>
        </p:txBody>
      </p:sp>
      <mc:AlternateContent xmlns:mc="http://schemas.openxmlformats.org/markup-compatibility/2006" xmlns:a14="http://schemas.microsoft.com/office/drawing/2010/main">
        <mc:Choice Requires="a14">
          <p:graphicFrame>
            <p:nvGraphicFramePr>
              <p:cNvPr id="12" name="11 Tabla"/>
              <p:cNvGraphicFramePr>
                <a:graphicFrameLocks noGrp="1"/>
              </p:cNvGraphicFramePr>
              <p:nvPr>
                <p:extLst>
                  <p:ext uri="{D42A27DB-BD31-4B8C-83A1-F6EECF244321}">
                    <p14:modId xmlns:p14="http://schemas.microsoft.com/office/powerpoint/2010/main" val="1539298508"/>
                  </p:ext>
                </p:extLst>
              </p:nvPr>
            </p:nvGraphicFramePr>
            <p:xfrm>
              <a:off x="5940152" y="4780281"/>
              <a:ext cx="2199831" cy="1584960"/>
            </p:xfrm>
            <a:graphic>
              <a:graphicData uri="http://schemas.openxmlformats.org/drawingml/2006/table">
                <a:tbl>
                  <a:tblPr firstRow="1" bandRow="1">
                    <a:tableStyleId>{5940675A-B579-460E-94D1-54222C63F5DA}</a:tableStyleId>
                  </a:tblPr>
                  <a:tblGrid>
                    <a:gridCol w="690880"/>
                    <a:gridCol w="690880"/>
                    <a:gridCol w="818071"/>
                  </a:tblGrid>
                  <a:tr h="370840">
                    <a:tc>
                      <a:txBody>
                        <a:bodyPr/>
                        <a:lstStyle/>
                        <a:p>
                          <a:pPr algn="ctr"/>
                          <a:r>
                            <a:rPr lang="es-ES" sz="2000" b="1" dirty="0" smtClean="0">
                              <a:latin typeface="Calibri" panose="020F0502020204030204" pitchFamily="34" charset="0"/>
                              <a:sym typeface="Symbol"/>
                            </a:rPr>
                            <a:t></a:t>
                          </a:r>
                          <a:endParaRPr lang="es-ES" sz="2000" b="1" dirty="0">
                            <a:latin typeface="Calibri" panose="020F0502020204030204" pitchFamily="34" charset="0"/>
                          </a:endParaRPr>
                        </a:p>
                      </a:txBody>
                      <a:tcPr anchor="ctr"/>
                    </a:tc>
                    <a:tc>
                      <a:txBody>
                        <a:bodyPr/>
                        <a:lstStyle/>
                        <a:p>
                          <a:pPr algn="ctr"/>
                          <a:r>
                            <a:rPr lang="es-ES" sz="2000" b="1" dirty="0" smtClean="0">
                              <a:latin typeface="Calibri" panose="020F0502020204030204" pitchFamily="34" charset="0"/>
                              <a:sym typeface="Symbol"/>
                            </a:rPr>
                            <a:t></a:t>
                          </a:r>
                          <a:endParaRPr lang="es-ES" sz="2000" b="1" dirty="0">
                            <a:latin typeface="Calibri" panose="020F0502020204030204" pitchFamily="34"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r>
                                  <m:rPr>
                                    <m:sty m:val="p"/>
                                  </m:rPr>
                                  <a:rPr lang="es-ES" sz="2000" b="0" smtClean="0">
                                    <a:solidFill>
                                      <a:srgbClr val="000000"/>
                                    </a:solidFill>
                                    <a:latin typeface="Cambria Math"/>
                                  </a:rPr>
                                  <m:t>γ</m:t>
                                </m:r>
                                <m:r>
                                  <a:rPr lang="es-ES" sz="2000" b="0" smtClean="0">
                                    <a:solidFill>
                                      <a:srgbClr val="000000"/>
                                    </a:solidFill>
                                    <a:latin typeface="Cambria Math"/>
                                  </a:rPr>
                                  <m:t>+</m:t>
                                </m:r>
                                <m:r>
                                  <m:rPr>
                                    <m:sty m:val="p"/>
                                  </m:rPr>
                                  <a:rPr lang="es-ES" sz="2000" b="0" smtClean="0">
                                    <a:solidFill>
                                      <a:srgbClr val="000000"/>
                                    </a:solidFill>
                                    <a:latin typeface="Cambria Math"/>
                                  </a:rPr>
                                  <m:t>α</m:t>
                                </m:r>
                              </m:oMath>
                            </m:oMathPara>
                          </a14:m>
                          <a:endParaRPr lang="es-ES" sz="2000" b="1" dirty="0">
                            <a:latin typeface="Calibri" panose="020F0502020204030204" pitchFamily="34" charset="0"/>
                          </a:endParaRPr>
                        </a:p>
                      </a:txBody>
                      <a:tcPr anchor="ctr"/>
                    </a:tc>
                  </a:tr>
                  <a:tr h="370840">
                    <a:tc>
                      <a:txBody>
                        <a:bodyPr/>
                        <a:lstStyle/>
                        <a:p>
                          <a:pPr algn="ctr"/>
                          <a:r>
                            <a:rPr lang="pt-BR" sz="2000" b="1" dirty="0" smtClean="0">
                              <a:latin typeface="Calibri" panose="020F0502020204030204" pitchFamily="34" charset="0"/>
                            </a:rPr>
                            <a:t>0,99</a:t>
                          </a:r>
                          <a:endParaRPr lang="es-ES" sz="2000" b="1" dirty="0">
                            <a:latin typeface="Calibri" panose="020F0502020204030204" pitchFamily="34" charset="0"/>
                          </a:endParaRPr>
                        </a:p>
                      </a:txBody>
                      <a:tcPr anchor="ctr"/>
                    </a:tc>
                    <a:tc>
                      <a:txBody>
                        <a:bodyPr/>
                        <a:lstStyle/>
                        <a:p>
                          <a:pPr algn="ctr"/>
                          <a:r>
                            <a:rPr lang="pt-BR" sz="2000" b="1" dirty="0" smtClean="0">
                              <a:latin typeface="Calibri" panose="020F0502020204030204" pitchFamily="34" charset="0"/>
                            </a:rPr>
                            <a:t>0,01</a:t>
                          </a:r>
                          <a:endParaRPr lang="es-ES" sz="2000" b="1" dirty="0">
                            <a:latin typeface="Calibri" panose="020F0502020204030204" pitchFamily="34" charset="0"/>
                          </a:endParaRPr>
                        </a:p>
                      </a:txBody>
                      <a:tcPr anchor="ctr"/>
                    </a:tc>
                    <a:tc>
                      <a:txBody>
                        <a:bodyPr/>
                        <a:lstStyle/>
                        <a:p>
                          <a:pPr algn="ctr"/>
                          <a:r>
                            <a:rPr lang="es-ES" sz="2000" b="1" dirty="0" smtClean="0">
                              <a:latin typeface="Calibri" panose="020F0502020204030204" pitchFamily="34" charset="0"/>
                            </a:rPr>
                            <a:t>1</a:t>
                          </a:r>
                          <a:endParaRPr lang="es-ES" sz="2000" b="1" dirty="0">
                            <a:latin typeface="Calibri" panose="020F0502020204030204" pitchFamily="34" charset="0"/>
                          </a:endParaRPr>
                        </a:p>
                      </a:txBody>
                      <a:tcPr anchor="ctr"/>
                    </a:tc>
                  </a:tr>
                  <a:tr h="370840">
                    <a:tc>
                      <a:txBody>
                        <a:bodyPr/>
                        <a:lstStyle/>
                        <a:p>
                          <a:pPr algn="ctr"/>
                          <a:r>
                            <a:rPr lang="pt-BR" sz="2000" b="1" dirty="0" smtClean="0">
                              <a:latin typeface="Calibri" panose="020F0502020204030204" pitchFamily="34" charset="0"/>
                            </a:rPr>
                            <a:t>0,95</a:t>
                          </a:r>
                          <a:endParaRPr lang="es-ES" sz="2000" b="1" dirty="0">
                            <a:latin typeface="Calibri" panose="020F0502020204030204" pitchFamily="34" charset="0"/>
                          </a:endParaRPr>
                        </a:p>
                      </a:txBody>
                      <a:tcPr anchor="ctr"/>
                    </a:tc>
                    <a:tc>
                      <a:txBody>
                        <a:bodyPr/>
                        <a:lstStyle/>
                        <a:p>
                          <a:pPr algn="ctr"/>
                          <a:r>
                            <a:rPr lang="pt-BR" sz="2000" b="1" dirty="0" smtClean="0">
                              <a:latin typeface="Calibri" panose="020F0502020204030204" pitchFamily="34" charset="0"/>
                            </a:rPr>
                            <a:t>0,05</a:t>
                          </a:r>
                          <a:endParaRPr lang="es-ES" sz="2000" b="1" dirty="0">
                            <a:latin typeface="Calibri" panose="020F0502020204030204" pitchFamily="34" charset="0"/>
                          </a:endParaRPr>
                        </a:p>
                      </a:txBody>
                      <a:tcPr anchor="ctr"/>
                    </a:tc>
                    <a:tc>
                      <a:txBody>
                        <a:bodyPr/>
                        <a:lstStyle/>
                        <a:p>
                          <a:pPr algn="ctr"/>
                          <a:r>
                            <a:rPr lang="es-ES" sz="2000" b="1" dirty="0" smtClean="0">
                              <a:latin typeface="Calibri" panose="020F0502020204030204" pitchFamily="34" charset="0"/>
                            </a:rPr>
                            <a:t>1</a:t>
                          </a:r>
                          <a:endParaRPr lang="es-ES" sz="2000" b="1" dirty="0">
                            <a:latin typeface="Calibri" panose="020F0502020204030204" pitchFamily="34" charset="0"/>
                          </a:endParaRPr>
                        </a:p>
                      </a:txBody>
                      <a:tcPr anchor="ctr"/>
                    </a:tc>
                  </a:tr>
                  <a:tr h="370840">
                    <a:tc>
                      <a:txBody>
                        <a:bodyPr/>
                        <a:lstStyle/>
                        <a:p>
                          <a:pPr algn="ctr"/>
                          <a:r>
                            <a:rPr lang="pt-BR" sz="2000" b="1" dirty="0" smtClean="0">
                              <a:latin typeface="Calibri" panose="020F0502020204030204" pitchFamily="34" charset="0"/>
                            </a:rPr>
                            <a:t>0,90</a:t>
                          </a:r>
                          <a:endParaRPr lang="es-ES" sz="2000" b="1" dirty="0">
                            <a:latin typeface="Calibri" panose="020F0502020204030204" pitchFamily="34" charset="0"/>
                          </a:endParaRPr>
                        </a:p>
                      </a:txBody>
                      <a:tcPr anchor="ctr"/>
                    </a:tc>
                    <a:tc>
                      <a:txBody>
                        <a:bodyPr/>
                        <a:lstStyle/>
                        <a:p>
                          <a:pPr algn="ctr"/>
                          <a:r>
                            <a:rPr lang="pt-BR" sz="2000" b="1" dirty="0" smtClean="0">
                              <a:latin typeface="Calibri" panose="020F0502020204030204" pitchFamily="34" charset="0"/>
                            </a:rPr>
                            <a:t>0,10</a:t>
                          </a:r>
                          <a:endParaRPr lang="es-ES" sz="2000" b="1" dirty="0">
                            <a:latin typeface="Calibri" panose="020F0502020204030204" pitchFamily="34" charset="0"/>
                          </a:endParaRPr>
                        </a:p>
                      </a:txBody>
                      <a:tcPr anchor="ctr"/>
                    </a:tc>
                    <a:tc>
                      <a:txBody>
                        <a:bodyPr/>
                        <a:lstStyle/>
                        <a:p>
                          <a:pPr algn="ctr"/>
                          <a:r>
                            <a:rPr lang="es-ES" sz="2000" b="1" dirty="0" smtClean="0">
                              <a:latin typeface="Calibri" panose="020F0502020204030204" pitchFamily="34" charset="0"/>
                            </a:rPr>
                            <a:t>1</a:t>
                          </a:r>
                          <a:endParaRPr lang="es-ES" sz="2000" b="1" dirty="0">
                            <a:latin typeface="Calibri" panose="020F0502020204030204" pitchFamily="34" charset="0"/>
                          </a:endParaRPr>
                        </a:p>
                      </a:txBody>
                      <a:tcPr anchor="ctr"/>
                    </a:tc>
                  </a:tr>
                </a:tbl>
              </a:graphicData>
            </a:graphic>
          </p:graphicFrame>
        </mc:Choice>
        <mc:Fallback xmlns="">
          <p:graphicFrame>
            <p:nvGraphicFramePr>
              <p:cNvPr id="12" name="11 Tabla"/>
              <p:cNvGraphicFramePr>
                <a:graphicFrameLocks noGrp="1"/>
              </p:cNvGraphicFramePr>
              <p:nvPr>
                <p:extLst>
                  <p:ext uri="{D42A27DB-BD31-4B8C-83A1-F6EECF244321}">
                    <p14:modId xmlns:p14="http://schemas.microsoft.com/office/powerpoint/2010/main" val="1539298508"/>
                  </p:ext>
                </p:extLst>
              </p:nvPr>
            </p:nvGraphicFramePr>
            <p:xfrm>
              <a:off x="5940152" y="4780281"/>
              <a:ext cx="2199831" cy="1584960"/>
            </p:xfrm>
            <a:graphic>
              <a:graphicData uri="http://schemas.openxmlformats.org/drawingml/2006/table">
                <a:tbl>
                  <a:tblPr firstRow="1" bandRow="1">
                    <a:tableStyleId>{5940675A-B579-460E-94D1-54222C63F5DA}</a:tableStyleId>
                  </a:tblPr>
                  <a:tblGrid>
                    <a:gridCol w="690880"/>
                    <a:gridCol w="690880"/>
                    <a:gridCol w="818071"/>
                  </a:tblGrid>
                  <a:tr h="396240">
                    <a:tc>
                      <a:txBody>
                        <a:bodyPr/>
                        <a:lstStyle/>
                        <a:p>
                          <a:pPr algn="ctr"/>
                          <a:r>
                            <a:rPr lang="es-ES" sz="2000" b="1" dirty="0" smtClean="0">
                              <a:latin typeface="Calibri" panose="020F0502020204030204" pitchFamily="34" charset="0"/>
                              <a:sym typeface="Symbol"/>
                            </a:rPr>
                            <a:t></a:t>
                          </a:r>
                          <a:endParaRPr lang="es-ES" sz="2000" b="1" dirty="0">
                            <a:latin typeface="Calibri" panose="020F0502020204030204" pitchFamily="34" charset="0"/>
                          </a:endParaRPr>
                        </a:p>
                      </a:txBody>
                      <a:tcPr anchor="ctr"/>
                    </a:tc>
                    <a:tc>
                      <a:txBody>
                        <a:bodyPr/>
                        <a:lstStyle/>
                        <a:p>
                          <a:pPr algn="ctr"/>
                          <a:r>
                            <a:rPr lang="es-ES" sz="2000" b="1" dirty="0" smtClean="0">
                              <a:latin typeface="Calibri" panose="020F0502020204030204" pitchFamily="34" charset="0"/>
                              <a:sym typeface="Symbol"/>
                            </a:rPr>
                            <a:t></a:t>
                          </a:r>
                          <a:endParaRPr lang="es-ES" sz="2000" b="1" dirty="0">
                            <a:latin typeface="Calibri" panose="020F0502020204030204" pitchFamily="34" charset="0"/>
                          </a:endParaRPr>
                        </a:p>
                      </a:txBody>
                      <a:tcPr anchor="ctr"/>
                    </a:tc>
                    <a:tc>
                      <a:txBody>
                        <a:bodyPr/>
                        <a:lstStyle/>
                        <a:p>
                          <a:endParaRPr lang="es-ES"/>
                        </a:p>
                      </a:txBody>
                      <a:tcPr anchor="ctr">
                        <a:blipFill rotWithShape="0">
                          <a:blip r:embed="rId4"/>
                          <a:stretch>
                            <a:fillRect l="-168889" t="-10769" r="-1481" b="-327692"/>
                          </a:stretch>
                        </a:blipFill>
                      </a:tcPr>
                    </a:tc>
                  </a:tr>
                  <a:tr h="396240">
                    <a:tc>
                      <a:txBody>
                        <a:bodyPr/>
                        <a:lstStyle/>
                        <a:p>
                          <a:pPr algn="ctr"/>
                          <a:r>
                            <a:rPr lang="pt-BR" sz="2000" b="1" dirty="0" smtClean="0">
                              <a:latin typeface="Calibri" panose="020F0502020204030204" pitchFamily="34" charset="0"/>
                            </a:rPr>
                            <a:t>0,99</a:t>
                          </a:r>
                          <a:endParaRPr lang="es-ES" sz="2000" b="1" dirty="0">
                            <a:latin typeface="Calibri" panose="020F0502020204030204" pitchFamily="34" charset="0"/>
                          </a:endParaRPr>
                        </a:p>
                      </a:txBody>
                      <a:tcPr anchor="ctr"/>
                    </a:tc>
                    <a:tc>
                      <a:txBody>
                        <a:bodyPr/>
                        <a:lstStyle/>
                        <a:p>
                          <a:pPr algn="ctr"/>
                          <a:r>
                            <a:rPr lang="pt-BR" sz="2000" b="1" dirty="0" smtClean="0">
                              <a:latin typeface="Calibri" panose="020F0502020204030204" pitchFamily="34" charset="0"/>
                            </a:rPr>
                            <a:t>0,01</a:t>
                          </a:r>
                          <a:endParaRPr lang="es-ES" sz="2000" b="1" dirty="0">
                            <a:latin typeface="Calibri" panose="020F0502020204030204" pitchFamily="34" charset="0"/>
                          </a:endParaRPr>
                        </a:p>
                      </a:txBody>
                      <a:tcPr anchor="ctr"/>
                    </a:tc>
                    <a:tc>
                      <a:txBody>
                        <a:bodyPr/>
                        <a:lstStyle/>
                        <a:p>
                          <a:pPr algn="ctr"/>
                          <a:r>
                            <a:rPr lang="es-ES" sz="2000" b="1" dirty="0" smtClean="0">
                              <a:latin typeface="Calibri" panose="020F0502020204030204" pitchFamily="34" charset="0"/>
                            </a:rPr>
                            <a:t>1</a:t>
                          </a:r>
                          <a:endParaRPr lang="es-ES" sz="2000" b="1" dirty="0">
                            <a:latin typeface="Calibri" panose="020F0502020204030204" pitchFamily="34" charset="0"/>
                          </a:endParaRPr>
                        </a:p>
                      </a:txBody>
                      <a:tcPr anchor="ctr"/>
                    </a:tc>
                  </a:tr>
                  <a:tr h="396240">
                    <a:tc>
                      <a:txBody>
                        <a:bodyPr/>
                        <a:lstStyle/>
                        <a:p>
                          <a:pPr algn="ctr"/>
                          <a:r>
                            <a:rPr lang="pt-BR" sz="2000" b="1" dirty="0" smtClean="0">
                              <a:latin typeface="Calibri" panose="020F0502020204030204" pitchFamily="34" charset="0"/>
                            </a:rPr>
                            <a:t>0,95</a:t>
                          </a:r>
                          <a:endParaRPr lang="es-ES" sz="2000" b="1" dirty="0">
                            <a:latin typeface="Calibri" panose="020F0502020204030204" pitchFamily="34" charset="0"/>
                          </a:endParaRPr>
                        </a:p>
                      </a:txBody>
                      <a:tcPr anchor="ctr"/>
                    </a:tc>
                    <a:tc>
                      <a:txBody>
                        <a:bodyPr/>
                        <a:lstStyle/>
                        <a:p>
                          <a:pPr algn="ctr"/>
                          <a:r>
                            <a:rPr lang="pt-BR" sz="2000" b="1" dirty="0" smtClean="0">
                              <a:latin typeface="Calibri" panose="020F0502020204030204" pitchFamily="34" charset="0"/>
                            </a:rPr>
                            <a:t>0,05</a:t>
                          </a:r>
                          <a:endParaRPr lang="es-ES" sz="2000" b="1" dirty="0">
                            <a:latin typeface="Calibri" panose="020F0502020204030204" pitchFamily="34" charset="0"/>
                          </a:endParaRPr>
                        </a:p>
                      </a:txBody>
                      <a:tcPr anchor="ctr"/>
                    </a:tc>
                    <a:tc>
                      <a:txBody>
                        <a:bodyPr/>
                        <a:lstStyle/>
                        <a:p>
                          <a:pPr algn="ctr"/>
                          <a:r>
                            <a:rPr lang="es-ES" sz="2000" b="1" dirty="0" smtClean="0">
                              <a:latin typeface="Calibri" panose="020F0502020204030204" pitchFamily="34" charset="0"/>
                            </a:rPr>
                            <a:t>1</a:t>
                          </a:r>
                          <a:endParaRPr lang="es-ES" sz="2000" b="1" dirty="0">
                            <a:latin typeface="Calibri" panose="020F0502020204030204" pitchFamily="34" charset="0"/>
                          </a:endParaRPr>
                        </a:p>
                      </a:txBody>
                      <a:tcPr anchor="ctr"/>
                    </a:tc>
                  </a:tr>
                  <a:tr h="396240">
                    <a:tc>
                      <a:txBody>
                        <a:bodyPr/>
                        <a:lstStyle/>
                        <a:p>
                          <a:pPr algn="ctr"/>
                          <a:r>
                            <a:rPr lang="pt-BR" sz="2000" b="1" dirty="0" smtClean="0">
                              <a:latin typeface="Calibri" panose="020F0502020204030204" pitchFamily="34" charset="0"/>
                            </a:rPr>
                            <a:t>0,90</a:t>
                          </a:r>
                          <a:endParaRPr lang="es-ES" sz="2000" b="1" dirty="0">
                            <a:latin typeface="Calibri" panose="020F0502020204030204" pitchFamily="34" charset="0"/>
                          </a:endParaRPr>
                        </a:p>
                      </a:txBody>
                      <a:tcPr anchor="ctr"/>
                    </a:tc>
                    <a:tc>
                      <a:txBody>
                        <a:bodyPr/>
                        <a:lstStyle/>
                        <a:p>
                          <a:pPr algn="ctr"/>
                          <a:r>
                            <a:rPr lang="pt-BR" sz="2000" b="1" dirty="0" smtClean="0">
                              <a:latin typeface="Calibri" panose="020F0502020204030204" pitchFamily="34" charset="0"/>
                            </a:rPr>
                            <a:t>0,10</a:t>
                          </a:r>
                          <a:endParaRPr lang="es-ES" sz="2000" b="1" dirty="0">
                            <a:latin typeface="Calibri" panose="020F0502020204030204" pitchFamily="34" charset="0"/>
                          </a:endParaRPr>
                        </a:p>
                      </a:txBody>
                      <a:tcPr anchor="ctr"/>
                    </a:tc>
                    <a:tc>
                      <a:txBody>
                        <a:bodyPr/>
                        <a:lstStyle/>
                        <a:p>
                          <a:pPr algn="ctr"/>
                          <a:r>
                            <a:rPr lang="es-ES" sz="2000" b="1" dirty="0" smtClean="0">
                              <a:latin typeface="Calibri" panose="020F0502020204030204" pitchFamily="34" charset="0"/>
                            </a:rPr>
                            <a:t>1</a:t>
                          </a:r>
                          <a:endParaRPr lang="es-ES" sz="2000" b="1" dirty="0">
                            <a:latin typeface="Calibri" panose="020F0502020204030204" pitchFamily="34" charset="0"/>
                          </a:endParaRPr>
                        </a:p>
                      </a:txBody>
                      <a:tcPr anchor="ctr"/>
                    </a:tc>
                  </a:tr>
                </a:tbl>
              </a:graphicData>
            </a:graphic>
          </p:graphicFrame>
        </mc:Fallback>
      </mc:AlternateContent>
      <p:sp>
        <p:nvSpPr>
          <p:cNvPr id="6" name="Rectángulo 5"/>
          <p:cNvSpPr/>
          <p:nvPr/>
        </p:nvSpPr>
        <p:spPr>
          <a:xfrm>
            <a:off x="593376" y="2964984"/>
            <a:ext cx="3131070" cy="400110"/>
          </a:xfrm>
          <a:prstGeom prst="rect">
            <a:avLst/>
          </a:prstGeom>
        </p:spPr>
        <p:txBody>
          <a:bodyPr wrap="square">
            <a:spAutoFit/>
          </a:bodyPr>
          <a:lstStyle/>
          <a:p>
            <a:pPr algn="ctr"/>
            <a:r>
              <a:rPr lang="es-ES" sz="2000" dirty="0">
                <a:solidFill>
                  <a:srgbClr val="000000"/>
                </a:solidFill>
                <a:latin typeface="Calibri" pitchFamily="34" charset="0"/>
              </a:rPr>
              <a:t>DISTRIBUCIÓN </a:t>
            </a:r>
            <a:r>
              <a:rPr lang="es-ES" sz="2000" dirty="0" smtClean="0">
                <a:solidFill>
                  <a:srgbClr val="000000"/>
                </a:solidFill>
                <a:latin typeface="Calibri" pitchFamily="34" charset="0"/>
              </a:rPr>
              <a:t>NORMAL</a:t>
            </a:r>
            <a:endParaRPr lang="es-ES" sz="2000" dirty="0"/>
          </a:p>
        </p:txBody>
      </p:sp>
      <p:sp>
        <p:nvSpPr>
          <p:cNvPr id="15" name="Text Box 4"/>
          <p:cNvSpPr txBox="1">
            <a:spLocks noChangeArrowheads="1"/>
          </p:cNvSpPr>
          <p:nvPr/>
        </p:nvSpPr>
        <p:spPr bwMode="auto">
          <a:xfrm>
            <a:off x="251521" y="404664"/>
            <a:ext cx="864914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auto" hangingPunct="1">
              <a:spcBef>
                <a:spcPts val="0"/>
              </a:spcBef>
              <a:spcAft>
                <a:spcPts val="0"/>
              </a:spcAft>
            </a:pPr>
            <a:r>
              <a:rPr lang="es-ES" sz="2100" dirty="0">
                <a:solidFill>
                  <a:srgbClr val="00007D"/>
                </a:solidFill>
                <a:latin typeface="Calibri" pitchFamily="34" charset="0"/>
              </a:rPr>
              <a:t>ESTIMACIÓN PUNTUAL: </a:t>
            </a:r>
            <a:r>
              <a:rPr lang="es-ES" sz="2100" dirty="0">
                <a:solidFill>
                  <a:srgbClr val="000000"/>
                </a:solidFill>
                <a:latin typeface="Calibri" pitchFamily="34" charset="0"/>
              </a:rPr>
              <a:t>MÉTODO PARAMÉTRICO QUE DA UN ÚNICO VALOR, QUE NO PERMITE ESTIMAR EL ERROR DEL MUESTREO, ES DECIR, NO BRINDA INFORMACIÓN SOBRE QUÉ TAN CERCA ESTÁ EL VALOR ESTIMADO EN LA MUESTRA, DEL VERDADERO VALOR DESCONOCIDO DEL PARÁMETRO </a:t>
            </a:r>
            <a:r>
              <a:rPr lang="es-ES" sz="2100" dirty="0" smtClean="0">
                <a:solidFill>
                  <a:srgbClr val="000000"/>
                </a:solidFill>
                <a:latin typeface="Calibri" pitchFamily="34" charset="0"/>
              </a:rPr>
              <a:t>POBLA-CIONAL</a:t>
            </a:r>
            <a:r>
              <a:rPr lang="es-ES" sz="2100" dirty="0">
                <a:solidFill>
                  <a:srgbClr val="000000"/>
                </a:solidFill>
                <a:latin typeface="Calibri" pitchFamily="34" charset="0"/>
              </a:rPr>
              <a:t>, POR ESO, NO SE UTILIZA PARA HACER INFERENCIAS AL RESTO DE LA POBLACIÓN.</a:t>
            </a:r>
          </a:p>
        </p:txBody>
      </p:sp>
    </p:spTree>
    <p:extLst>
      <p:ext uri="{BB962C8B-B14F-4D97-AF65-F5344CB8AC3E}">
        <p14:creationId xmlns:p14="http://schemas.microsoft.com/office/powerpoint/2010/main" val="391245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heel(1)">
                                      <p:cBhvr>
                                        <p:cTn id="4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4"/>
          <p:cNvSpPr txBox="1">
            <a:spLocks noChangeArrowheads="1"/>
          </p:cNvSpPr>
          <p:nvPr/>
        </p:nvSpPr>
        <p:spPr bwMode="auto">
          <a:xfrm>
            <a:off x="251521" y="404664"/>
            <a:ext cx="864914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auto">
              <a:spcBef>
                <a:spcPts val="0"/>
              </a:spcBef>
              <a:spcAft>
                <a:spcPts val="0"/>
              </a:spcAft>
            </a:pPr>
            <a:r>
              <a:rPr lang="es-ES" sz="2100" dirty="0">
                <a:solidFill>
                  <a:srgbClr val="00007D"/>
                </a:solidFill>
                <a:latin typeface="Calibri" panose="020F0502020204030204" pitchFamily="34" charset="0"/>
              </a:rPr>
              <a:t>ESTIMACIÓN POR INTERVALO DE </a:t>
            </a:r>
            <a:r>
              <a:rPr lang="es-ES" sz="2100" dirty="0" smtClean="0">
                <a:solidFill>
                  <a:srgbClr val="00007D"/>
                </a:solidFill>
                <a:latin typeface="Calibri" panose="020F0502020204030204" pitchFamily="34" charset="0"/>
              </a:rPr>
              <a:t>CONFIANZA: </a:t>
            </a:r>
            <a:r>
              <a:rPr lang="es-ES" sz="2100" dirty="0">
                <a:solidFill>
                  <a:srgbClr val="000000"/>
                </a:solidFill>
                <a:latin typeface="Calibri" pitchFamily="34" charset="0"/>
              </a:rPr>
              <a:t>MÉTODO PARAMÉTRICO </a:t>
            </a:r>
            <a:r>
              <a:rPr lang="es-ES" sz="2100" dirty="0" smtClean="0">
                <a:solidFill>
                  <a:srgbClr val="000000"/>
                </a:solidFill>
                <a:latin typeface="Calibri" pitchFamily="34" charset="0"/>
              </a:rPr>
              <a:t>ME-DIANTE </a:t>
            </a:r>
            <a:r>
              <a:rPr lang="es-ES" sz="2100" dirty="0">
                <a:solidFill>
                  <a:srgbClr val="000000"/>
                </a:solidFill>
                <a:latin typeface="Calibri" pitchFamily="34" charset="0"/>
              </a:rPr>
              <a:t>EL CUAL SE OFRECE UN INTERVALO DE VALORES DENTRO DEL CUAL CON CIERTO NIVEL DE CONFIANZA (</a:t>
            </a:r>
            <a:r>
              <a:rPr lang="es-ES" sz="2100" dirty="0">
                <a:solidFill>
                  <a:srgbClr val="000000"/>
                </a:solidFill>
                <a:latin typeface="Calibri" pitchFamily="34" charset="0"/>
                <a:sym typeface="Symbol" panose="05050102010706020507" pitchFamily="18" charset="2"/>
              </a:rPr>
              <a:t>)</a:t>
            </a:r>
            <a:r>
              <a:rPr lang="es-ES" sz="2100" dirty="0">
                <a:solidFill>
                  <a:srgbClr val="000000"/>
                </a:solidFill>
                <a:latin typeface="Calibri" pitchFamily="34" charset="0"/>
              </a:rPr>
              <a:t> O PROBABILIDAD ALTA SE ENCUENTRA EL VALOR DEL PARÁMETRO A ESTIMAR</a:t>
            </a:r>
            <a:r>
              <a:rPr lang="es-ES" sz="2100" dirty="0" smtClean="0">
                <a:solidFill>
                  <a:srgbClr val="000000"/>
                </a:solidFill>
                <a:latin typeface="Calibri" pitchFamily="34" charset="0"/>
              </a:rPr>
              <a:t>.</a:t>
            </a:r>
            <a:endParaRPr lang="es-ES" sz="2100" dirty="0">
              <a:solidFill>
                <a:srgbClr val="000000"/>
              </a:solidFill>
              <a:latin typeface="Calibri" pitchFamily="34" charset="0"/>
            </a:endParaRPr>
          </a:p>
        </p:txBody>
      </p:sp>
      <mc:AlternateContent xmlns:mc="http://schemas.openxmlformats.org/markup-compatibility/2006" xmlns:a14="http://schemas.microsoft.com/office/drawing/2010/main">
        <mc:Choice Requires="a14">
          <p:sp>
            <p:nvSpPr>
              <p:cNvPr id="6" name="5 Rectángulo"/>
              <p:cNvSpPr/>
              <p:nvPr/>
            </p:nvSpPr>
            <p:spPr>
              <a:xfrm>
                <a:off x="432714" y="3269661"/>
                <a:ext cx="3128998" cy="948658"/>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2000" b="1" i="0" smtClean="0">
                          <a:solidFill>
                            <a:srgbClr val="000000"/>
                          </a:solidFill>
                          <a:latin typeface="Cambria Math"/>
                        </a:rPr>
                        <m:t>𝐓</m:t>
                      </m:r>
                      <m:r>
                        <a:rPr lang="es-ES" sz="2000" b="1" i="0">
                          <a:solidFill>
                            <a:srgbClr val="000000"/>
                          </a:solidFill>
                          <a:latin typeface="Cambria Math"/>
                        </a:rPr>
                        <m:t>=</m:t>
                      </m:r>
                      <m:f>
                        <m:fPr>
                          <m:ctrlPr>
                            <a:rPr lang="es-ES" sz="2000" i="1">
                              <a:solidFill>
                                <a:srgbClr val="000000"/>
                              </a:solidFill>
                              <a:latin typeface="Cambria Math" panose="02040503050406030204" pitchFamily="18" charset="0"/>
                            </a:rPr>
                          </m:ctrlPr>
                        </m:fPr>
                        <m:num>
                          <m:acc>
                            <m:accPr>
                              <m:chr m:val="̅"/>
                              <m:ctrlPr>
                                <a:rPr lang="es-ES" sz="2000" i="1">
                                  <a:solidFill>
                                    <a:srgbClr val="000000"/>
                                  </a:solidFill>
                                  <a:latin typeface="Cambria Math" panose="02040503050406030204" pitchFamily="18" charset="0"/>
                                </a:rPr>
                              </m:ctrlPr>
                            </m:accPr>
                            <m:e>
                              <m:r>
                                <a:rPr lang="pt-BR" sz="2000" b="1" i="0" smtClean="0">
                                  <a:solidFill>
                                    <a:srgbClr val="000000"/>
                                  </a:solidFill>
                                  <a:latin typeface="Cambria Math" panose="02040503050406030204" pitchFamily="18" charset="0"/>
                                </a:rPr>
                                <m:t>𝐱</m:t>
                              </m:r>
                            </m:e>
                          </m:acc>
                          <m:r>
                            <a:rPr lang="es-ES" sz="2000" b="1" i="0">
                              <a:solidFill>
                                <a:srgbClr val="000000"/>
                              </a:solidFill>
                              <a:latin typeface="Cambria Math"/>
                            </a:rPr>
                            <m:t>−</m:t>
                          </m:r>
                          <m:r>
                            <a:rPr lang="es-ES" sz="2000" b="1" i="0" smtClean="0">
                              <a:solidFill>
                                <a:srgbClr val="000000"/>
                              </a:solidFill>
                              <a:latin typeface="Cambria Math" panose="02040503050406030204" pitchFamily="18" charset="0"/>
                              <a:ea typeface="Cambria Math" panose="02040503050406030204" pitchFamily="18" charset="0"/>
                            </a:rPr>
                            <m:t>𝛍</m:t>
                          </m:r>
                        </m:num>
                        <m:den>
                          <m:f>
                            <m:fPr>
                              <m:ctrlPr>
                                <a:rPr lang="pt-BR" sz="2000" i="1">
                                  <a:solidFill>
                                    <a:schemeClr val="tx1"/>
                                  </a:solidFill>
                                  <a:latin typeface="Cambria Math" panose="02040503050406030204" pitchFamily="18" charset="0"/>
                                  <a:sym typeface="Symbol" panose="05050102010706020507" pitchFamily="18" charset="2"/>
                                </a:rPr>
                              </m:ctrlPr>
                            </m:fPr>
                            <m:num>
                              <m:r>
                                <a:rPr lang="pt-BR" sz="2000" b="1" i="0">
                                  <a:solidFill>
                                    <a:schemeClr val="tx1"/>
                                  </a:solidFill>
                                  <a:latin typeface="Cambria Math" panose="02040503050406030204" pitchFamily="18" charset="0"/>
                                  <a:sym typeface="Symbol" panose="05050102010706020507" pitchFamily="18" charset="2"/>
                                </a:rPr>
                                <m:t>𝐬</m:t>
                              </m:r>
                            </m:num>
                            <m:den>
                              <m:rad>
                                <m:radPr>
                                  <m:degHide m:val="on"/>
                                  <m:ctrlPr>
                                    <a:rPr lang="pt-BR" sz="2000" i="1">
                                      <a:solidFill>
                                        <a:schemeClr val="tx1"/>
                                      </a:solidFill>
                                      <a:latin typeface="Cambria Math" panose="02040503050406030204" pitchFamily="18" charset="0"/>
                                      <a:sym typeface="Symbol" panose="05050102010706020507" pitchFamily="18" charset="2"/>
                                    </a:rPr>
                                  </m:ctrlPr>
                                </m:radPr>
                                <m:deg/>
                                <m:e>
                                  <m:r>
                                    <a:rPr lang="pt-BR" sz="2000" b="1" i="0">
                                      <a:solidFill>
                                        <a:schemeClr val="tx1"/>
                                      </a:solidFill>
                                      <a:latin typeface="Cambria Math" panose="02040503050406030204" pitchFamily="18" charset="0"/>
                                      <a:sym typeface="Symbol" panose="05050102010706020507" pitchFamily="18" charset="2"/>
                                    </a:rPr>
                                    <m:t>𝐧</m:t>
                                  </m:r>
                                </m:e>
                              </m:rad>
                            </m:den>
                          </m:f>
                        </m:den>
                      </m:f>
                      <m:r>
                        <a:rPr lang="pt-BR" sz="2000" b="1" i="0" smtClean="0">
                          <a:solidFill>
                            <a:schemeClr val="tx1"/>
                          </a:solidFill>
                          <a:latin typeface="Cambria Math" panose="02040503050406030204" pitchFamily="18" charset="0"/>
                          <a:sym typeface="Symbol" panose="05050102010706020507" pitchFamily="18" charset="2"/>
                        </a:rPr>
                        <m:t>=</m:t>
                      </m:r>
                      <m:f>
                        <m:fPr>
                          <m:ctrlPr>
                            <a:rPr lang="pt-BR" sz="2000" i="1" smtClean="0">
                              <a:solidFill>
                                <a:schemeClr val="tx1"/>
                              </a:solidFill>
                              <a:latin typeface="Cambria Math" panose="02040503050406030204" pitchFamily="18" charset="0"/>
                              <a:sym typeface="Symbol" panose="05050102010706020507" pitchFamily="18" charset="2"/>
                            </a:rPr>
                          </m:ctrlPr>
                        </m:fPr>
                        <m:num>
                          <m:acc>
                            <m:accPr>
                              <m:chr m:val="̅"/>
                              <m:ctrlPr>
                                <a:rPr lang="es-ES" sz="2000" i="1">
                                  <a:solidFill>
                                    <a:srgbClr val="000000"/>
                                  </a:solidFill>
                                  <a:latin typeface="Cambria Math" panose="02040503050406030204" pitchFamily="18" charset="0"/>
                                </a:rPr>
                              </m:ctrlPr>
                            </m:accPr>
                            <m:e>
                              <m:r>
                                <a:rPr lang="pt-BR" sz="2000" b="1" i="0" smtClean="0">
                                  <a:solidFill>
                                    <a:srgbClr val="000000"/>
                                  </a:solidFill>
                                  <a:latin typeface="Cambria Math" panose="02040503050406030204" pitchFamily="18" charset="0"/>
                                </a:rPr>
                                <m:t>𝐱</m:t>
                              </m:r>
                            </m:e>
                          </m:acc>
                          <m:r>
                            <a:rPr lang="es-ES" sz="2000" b="1" i="0">
                              <a:solidFill>
                                <a:srgbClr val="000000"/>
                              </a:solidFill>
                              <a:latin typeface="Cambria Math"/>
                            </a:rPr>
                            <m:t>−</m:t>
                          </m:r>
                          <m:r>
                            <a:rPr lang="es-ES" sz="2000" b="1" i="0" smtClean="0">
                              <a:solidFill>
                                <a:srgbClr val="000000"/>
                              </a:solidFill>
                              <a:latin typeface="Cambria Math" panose="02040503050406030204" pitchFamily="18" charset="0"/>
                              <a:ea typeface="Cambria Math" panose="02040503050406030204" pitchFamily="18" charset="0"/>
                            </a:rPr>
                            <m:t>𝛍</m:t>
                          </m:r>
                        </m:num>
                        <m:den>
                          <m:sSub>
                            <m:sSubPr>
                              <m:ctrlPr>
                                <a:rPr lang="es-ES" sz="2000" i="1">
                                  <a:solidFill>
                                    <a:schemeClr val="tx1"/>
                                  </a:solidFill>
                                  <a:latin typeface="Cambria Math" panose="02040503050406030204" pitchFamily="18" charset="0"/>
                                  <a:sym typeface="Symbol" panose="05050102010706020507" pitchFamily="18" charset="2"/>
                                </a:rPr>
                              </m:ctrlPr>
                            </m:sSubPr>
                            <m:e>
                              <m:r>
                                <a:rPr lang="es-ES" sz="2000" b="1" i="0">
                                  <a:solidFill>
                                    <a:schemeClr val="tx1"/>
                                  </a:solidFill>
                                  <a:latin typeface="Cambria Math" panose="02040503050406030204" pitchFamily="18" charset="0"/>
                                  <a:ea typeface="Cambria Math" panose="02040503050406030204" pitchFamily="18" charset="0"/>
                                  <a:sym typeface="Symbol" panose="05050102010706020507" pitchFamily="18" charset="2"/>
                                </a:rPr>
                                <m:t>𝛅</m:t>
                              </m:r>
                            </m:e>
                            <m:sub>
                              <m:acc>
                                <m:accPr>
                                  <m:chr m:val="̅"/>
                                  <m:ctrlPr>
                                    <a:rPr lang="es-ES" sz="2000" i="1">
                                      <a:solidFill>
                                        <a:schemeClr val="tx1"/>
                                      </a:solidFill>
                                      <a:latin typeface="Cambria Math" panose="02040503050406030204" pitchFamily="18" charset="0"/>
                                      <a:sym typeface="Symbol" panose="05050102010706020507" pitchFamily="18" charset="2"/>
                                    </a:rPr>
                                  </m:ctrlPr>
                                </m:accPr>
                                <m:e>
                                  <m:r>
                                    <a:rPr lang="pt-BR" sz="2000" b="1" i="0">
                                      <a:solidFill>
                                        <a:schemeClr val="tx1"/>
                                      </a:solidFill>
                                      <a:latin typeface="Cambria Math" panose="02040503050406030204" pitchFamily="18" charset="0"/>
                                      <a:sym typeface="Symbol" panose="05050102010706020507" pitchFamily="18" charset="2"/>
                                    </a:rPr>
                                    <m:t>𝐱</m:t>
                                  </m:r>
                                </m:e>
                              </m:acc>
                            </m:sub>
                          </m:sSub>
                        </m:den>
                      </m:f>
                      <m:r>
                        <a:rPr lang="es-ES" sz="2000" b="1" i="0">
                          <a:solidFill>
                            <a:srgbClr val="000000"/>
                          </a:solidFill>
                          <a:latin typeface="Cambria Math"/>
                        </a:rPr>
                        <m:t>→</m:t>
                      </m:r>
                      <m:sSub>
                        <m:sSubPr>
                          <m:ctrlPr>
                            <a:rPr lang="es-ES" sz="2000" i="1">
                              <a:solidFill>
                                <a:srgbClr val="000000"/>
                              </a:solidFill>
                              <a:latin typeface="Cambria Math" panose="02040503050406030204" pitchFamily="18" charset="0"/>
                            </a:rPr>
                          </m:ctrlPr>
                        </m:sSubPr>
                        <m:e>
                          <m:r>
                            <a:rPr lang="es-ES" sz="2000" b="1" i="0">
                              <a:solidFill>
                                <a:srgbClr val="000000"/>
                              </a:solidFill>
                              <a:latin typeface="Cambria Math"/>
                            </a:rPr>
                            <m:t>𝐭</m:t>
                          </m:r>
                        </m:e>
                        <m:sub>
                          <m:r>
                            <a:rPr lang="es-ES" sz="2000" b="1" i="0">
                              <a:solidFill>
                                <a:srgbClr val="000000"/>
                              </a:solidFill>
                              <a:latin typeface="Cambria Math"/>
                            </a:rPr>
                            <m:t>𝐧</m:t>
                          </m:r>
                          <m:r>
                            <a:rPr lang="es-ES" sz="2000" b="1" i="0">
                              <a:solidFill>
                                <a:srgbClr val="000000"/>
                              </a:solidFill>
                              <a:latin typeface="Cambria Math"/>
                            </a:rPr>
                            <m:t>−</m:t>
                          </m:r>
                          <m:r>
                            <a:rPr lang="es-ES" sz="2000" b="1" i="0">
                              <a:solidFill>
                                <a:srgbClr val="000000"/>
                              </a:solidFill>
                              <a:latin typeface="Cambria Math"/>
                            </a:rPr>
                            <m:t>𝟏</m:t>
                          </m:r>
                        </m:sub>
                      </m:sSub>
                    </m:oMath>
                  </m:oMathPara>
                </a14:m>
                <a:endParaRPr lang="es-ES" sz="2000" dirty="0">
                  <a:solidFill>
                    <a:srgbClr val="000000"/>
                  </a:solidFill>
                  <a:latin typeface="Calibri" pitchFamily="34" charset="0"/>
                </a:endParaRPr>
              </a:p>
            </p:txBody>
          </p:sp>
        </mc:Choice>
        <mc:Fallback xmlns="">
          <p:sp>
            <p:nvSpPr>
              <p:cNvPr id="6" name="5 Rectángulo"/>
              <p:cNvSpPr>
                <a:spLocks noRot="1" noChangeAspect="1" noMove="1" noResize="1" noEditPoints="1" noAdjustHandles="1" noChangeArrowheads="1" noChangeShapeType="1" noTextEdit="1"/>
              </p:cNvSpPr>
              <p:nvPr/>
            </p:nvSpPr>
            <p:spPr>
              <a:xfrm>
                <a:off x="432714" y="3269661"/>
                <a:ext cx="3128998" cy="948658"/>
              </a:xfrm>
              <a:prstGeom prst="rect">
                <a:avLst/>
              </a:prstGeom>
              <a:blipFill rotWithShape="0">
                <a:blip r:embed="rId2"/>
                <a:stretch>
                  <a:fillRect/>
                </a:stretch>
              </a:blipFill>
            </p:spPr>
            <p:txBody>
              <a:bodyPr/>
              <a:lstStyle/>
              <a:p>
                <a:r>
                  <a:rPr lang="es-ES">
                    <a:noFill/>
                  </a:rPr>
                  <a:t> </a:t>
                </a:r>
              </a:p>
            </p:txBody>
          </p:sp>
        </mc:Fallback>
      </mc:AlternateContent>
      <p:sp>
        <p:nvSpPr>
          <p:cNvPr id="26" name="Rectángulo 25"/>
          <p:cNvSpPr/>
          <p:nvPr/>
        </p:nvSpPr>
        <p:spPr>
          <a:xfrm>
            <a:off x="243334" y="2321536"/>
            <a:ext cx="8649146" cy="738664"/>
          </a:xfrm>
          <a:prstGeom prst="rect">
            <a:avLst/>
          </a:prstGeom>
        </p:spPr>
        <p:txBody>
          <a:bodyPr wrap="square">
            <a:spAutoFit/>
          </a:bodyPr>
          <a:lstStyle/>
          <a:p>
            <a:pPr algn="just" eaLnBrk="1" fontAlgn="auto" hangingPunct="1">
              <a:spcBef>
                <a:spcPts val="0"/>
              </a:spcBef>
              <a:spcAft>
                <a:spcPts val="0"/>
              </a:spcAft>
            </a:pPr>
            <a:r>
              <a:rPr lang="es-ES" sz="2100" dirty="0" smtClean="0">
                <a:solidFill>
                  <a:srgbClr val="000000"/>
                </a:solidFill>
                <a:latin typeface="Calibri" pitchFamily="34" charset="0"/>
              </a:rPr>
              <a:t>SABEMOS QUE EL ESTADÍGRAFO DE LA PRUEBA EN PROBLEMAS DE MEDIA POBLACIONAL VIENE DADO POR:</a:t>
            </a:r>
            <a:endParaRPr lang="es-ES" sz="2100" dirty="0">
              <a:solidFill>
                <a:srgbClr val="000000"/>
              </a:solidFill>
              <a:latin typeface="Calibri" pitchFamily="34" charset="0"/>
            </a:endParaRPr>
          </a:p>
        </p:txBody>
      </p:sp>
      <mc:AlternateContent xmlns:mc="http://schemas.openxmlformats.org/markup-compatibility/2006" xmlns:a14="http://schemas.microsoft.com/office/drawing/2010/main">
        <mc:Choice Requires="a14">
          <p:sp>
            <p:nvSpPr>
              <p:cNvPr id="23" name="Rectángulo 22"/>
              <p:cNvSpPr/>
              <p:nvPr/>
            </p:nvSpPr>
            <p:spPr>
              <a:xfrm>
                <a:off x="4169375" y="3132963"/>
                <a:ext cx="1217833" cy="5712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solidFill>
                                <a:schemeClr val="tx1"/>
                              </a:solidFill>
                              <a:latin typeface="Cambria Math" panose="02040503050406030204" pitchFamily="18" charset="0"/>
                            </a:rPr>
                          </m:ctrlPr>
                        </m:accPr>
                        <m:e>
                          <m:r>
                            <a:rPr lang="pt-BR" sz="1600" b="1" i="0" smtClean="0">
                              <a:solidFill>
                                <a:schemeClr val="tx1"/>
                              </a:solidFill>
                              <a:latin typeface="Cambria Math" panose="02040503050406030204" pitchFamily="18" charset="0"/>
                            </a:rPr>
                            <m:t>𝐱</m:t>
                          </m:r>
                        </m:e>
                      </m:acc>
                      <m:r>
                        <a:rPr lang="pt-BR" sz="1600" b="1" i="0">
                          <a:solidFill>
                            <a:schemeClr val="tx1"/>
                          </a:solidFill>
                          <a:latin typeface="Cambria Math"/>
                        </a:rPr>
                        <m:t>=</m:t>
                      </m:r>
                      <m:f>
                        <m:fPr>
                          <m:ctrlPr>
                            <a:rPr lang="pt-BR" sz="1600" i="1">
                              <a:solidFill>
                                <a:schemeClr val="tx1"/>
                              </a:solidFill>
                              <a:latin typeface="Cambria Math" panose="02040503050406030204" pitchFamily="18" charset="0"/>
                            </a:rPr>
                          </m:ctrlPr>
                        </m:fPr>
                        <m:num>
                          <m:nary>
                            <m:naryPr>
                              <m:chr m:val="∑"/>
                              <m:ctrlPr>
                                <a:rPr lang="pt-BR" sz="1600" i="1" smtClean="0">
                                  <a:solidFill>
                                    <a:schemeClr val="tx1"/>
                                  </a:solidFill>
                                  <a:latin typeface="Cambria Math" panose="02040503050406030204" pitchFamily="18" charset="0"/>
                                </a:rPr>
                              </m:ctrlPr>
                            </m:naryPr>
                            <m:sub>
                              <m:r>
                                <m:rPr>
                                  <m:brk m:alnAt="23"/>
                                </m:rPr>
                                <a:rPr lang="pt-BR" sz="1600" b="1" i="0" smtClean="0">
                                  <a:solidFill>
                                    <a:schemeClr val="tx1"/>
                                  </a:solidFill>
                                  <a:latin typeface="Cambria Math" panose="02040503050406030204" pitchFamily="18" charset="0"/>
                                </a:rPr>
                                <m:t>𝐢</m:t>
                              </m:r>
                              <m:r>
                                <a:rPr lang="pt-BR" sz="1600" b="1" i="0" smtClean="0">
                                  <a:solidFill>
                                    <a:schemeClr val="tx1"/>
                                  </a:solidFill>
                                  <a:latin typeface="Cambria Math" panose="02040503050406030204" pitchFamily="18" charset="0"/>
                                </a:rPr>
                                <m:t>=</m:t>
                              </m:r>
                              <m:r>
                                <a:rPr lang="pt-BR" sz="1600" b="1" i="0" smtClean="0">
                                  <a:solidFill>
                                    <a:schemeClr val="tx1"/>
                                  </a:solidFill>
                                  <a:latin typeface="Cambria Math" panose="02040503050406030204" pitchFamily="18" charset="0"/>
                                </a:rPr>
                                <m:t>𝟏</m:t>
                              </m:r>
                            </m:sub>
                            <m:sup>
                              <m:r>
                                <a:rPr lang="pt-BR" sz="1600" b="1" i="0" smtClean="0">
                                  <a:solidFill>
                                    <a:schemeClr val="tx1"/>
                                  </a:solidFill>
                                  <a:latin typeface="Cambria Math" panose="02040503050406030204" pitchFamily="18" charset="0"/>
                                </a:rPr>
                                <m:t>𝐧</m:t>
                              </m:r>
                            </m:sup>
                            <m:e>
                              <m:sSub>
                                <m:sSubPr>
                                  <m:ctrlPr>
                                    <a:rPr lang="pt-BR" sz="1600" i="1" smtClean="0">
                                      <a:solidFill>
                                        <a:schemeClr val="tx1"/>
                                      </a:solidFill>
                                      <a:latin typeface="Cambria Math" panose="02040503050406030204" pitchFamily="18" charset="0"/>
                                    </a:rPr>
                                  </m:ctrlPr>
                                </m:sSubPr>
                                <m:e>
                                  <m:r>
                                    <a:rPr lang="pt-BR" sz="1600" b="1" i="0" smtClean="0">
                                      <a:solidFill>
                                        <a:schemeClr val="tx1"/>
                                      </a:solidFill>
                                      <a:latin typeface="Cambria Math" panose="02040503050406030204" pitchFamily="18" charset="0"/>
                                    </a:rPr>
                                    <m:t>𝐱</m:t>
                                  </m:r>
                                </m:e>
                                <m:sub>
                                  <m:r>
                                    <a:rPr lang="pt-BR" sz="1600" b="1" i="0" smtClean="0">
                                      <a:solidFill>
                                        <a:schemeClr val="tx1"/>
                                      </a:solidFill>
                                      <a:latin typeface="Cambria Math" panose="02040503050406030204" pitchFamily="18" charset="0"/>
                                    </a:rPr>
                                    <m:t>𝐢</m:t>
                                  </m:r>
                                </m:sub>
                              </m:sSub>
                            </m:e>
                          </m:nary>
                        </m:num>
                        <m:den>
                          <m:r>
                            <a:rPr lang="pt-BR" sz="1600" b="1" i="0">
                              <a:solidFill>
                                <a:schemeClr val="tx1"/>
                              </a:solidFill>
                              <a:latin typeface="Cambria Math"/>
                            </a:rPr>
                            <m:t>𝐧</m:t>
                          </m:r>
                        </m:den>
                      </m:f>
                    </m:oMath>
                  </m:oMathPara>
                </a14:m>
                <a:endParaRPr lang="es-ES" sz="1600" dirty="0">
                  <a:solidFill>
                    <a:schemeClr val="tx1"/>
                  </a:solidFill>
                </a:endParaRPr>
              </a:p>
            </p:txBody>
          </p:sp>
        </mc:Choice>
        <mc:Fallback xmlns="">
          <p:sp>
            <p:nvSpPr>
              <p:cNvPr id="23" name="Rectángulo 22"/>
              <p:cNvSpPr>
                <a:spLocks noRot="1" noChangeAspect="1" noMove="1" noResize="1" noEditPoints="1" noAdjustHandles="1" noChangeArrowheads="1" noChangeShapeType="1" noTextEdit="1"/>
              </p:cNvSpPr>
              <p:nvPr/>
            </p:nvSpPr>
            <p:spPr>
              <a:xfrm>
                <a:off x="4169375" y="3132963"/>
                <a:ext cx="1217833" cy="571247"/>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3919090" y="3704210"/>
                <a:ext cx="1952008" cy="819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1" i="0" smtClean="0">
                          <a:solidFill>
                            <a:schemeClr val="tx1"/>
                          </a:solidFill>
                          <a:latin typeface="Cambria Math"/>
                        </a:rPr>
                        <m:t>𝐬</m:t>
                      </m:r>
                      <m:r>
                        <a:rPr lang="es-ES" sz="1600" b="1" i="0" smtClean="0">
                          <a:solidFill>
                            <a:schemeClr val="tx1"/>
                          </a:solidFill>
                          <a:latin typeface="Cambria Math"/>
                        </a:rPr>
                        <m:t>=</m:t>
                      </m:r>
                      <m:rad>
                        <m:radPr>
                          <m:degHide m:val="on"/>
                          <m:ctrlPr>
                            <a:rPr lang="es-ES" sz="1600" i="1">
                              <a:solidFill>
                                <a:schemeClr val="tx1"/>
                              </a:solidFill>
                              <a:latin typeface="Cambria Math" panose="02040503050406030204" pitchFamily="18" charset="0"/>
                            </a:rPr>
                          </m:ctrlPr>
                        </m:radPr>
                        <m:deg/>
                        <m:e>
                          <m:f>
                            <m:fPr>
                              <m:ctrlPr>
                                <a:rPr lang="es-ES" sz="1600" i="1">
                                  <a:solidFill>
                                    <a:schemeClr val="tx1"/>
                                  </a:solidFill>
                                  <a:latin typeface="Cambria Math" panose="02040503050406030204" pitchFamily="18" charset="0"/>
                                </a:rPr>
                              </m:ctrlPr>
                            </m:fPr>
                            <m:num>
                              <m:nary>
                                <m:naryPr>
                                  <m:chr m:val="∑"/>
                                  <m:ctrlPr>
                                    <a:rPr lang="es-ES" sz="1600" i="1" smtClean="0">
                                      <a:solidFill>
                                        <a:schemeClr val="tx1"/>
                                      </a:solidFill>
                                      <a:latin typeface="Cambria Math" panose="02040503050406030204" pitchFamily="18" charset="0"/>
                                    </a:rPr>
                                  </m:ctrlPr>
                                </m:naryPr>
                                <m:sub>
                                  <m:r>
                                    <m:rPr>
                                      <m:brk m:alnAt="23"/>
                                    </m:rPr>
                                    <a:rPr lang="pt-BR" sz="1600" b="1" i="0" smtClean="0">
                                      <a:solidFill>
                                        <a:schemeClr val="tx1"/>
                                      </a:solidFill>
                                      <a:latin typeface="Cambria Math" panose="02040503050406030204" pitchFamily="18" charset="0"/>
                                    </a:rPr>
                                    <m:t>𝐢</m:t>
                                  </m:r>
                                  <m:r>
                                    <a:rPr lang="pt-BR" sz="1600" b="1" i="0" smtClean="0">
                                      <a:solidFill>
                                        <a:schemeClr val="tx1"/>
                                      </a:solidFill>
                                      <a:latin typeface="Cambria Math" panose="02040503050406030204" pitchFamily="18" charset="0"/>
                                    </a:rPr>
                                    <m:t>=</m:t>
                                  </m:r>
                                  <m:r>
                                    <a:rPr lang="pt-BR" sz="1600" b="1" i="0" smtClean="0">
                                      <a:solidFill>
                                        <a:schemeClr val="tx1"/>
                                      </a:solidFill>
                                      <a:latin typeface="Cambria Math" panose="02040503050406030204" pitchFamily="18" charset="0"/>
                                    </a:rPr>
                                    <m:t>𝟏</m:t>
                                  </m:r>
                                </m:sub>
                                <m:sup>
                                  <m:r>
                                    <a:rPr lang="pt-BR" sz="1600" b="1" i="0" smtClean="0">
                                      <a:solidFill>
                                        <a:schemeClr val="tx1"/>
                                      </a:solidFill>
                                      <a:latin typeface="Cambria Math" panose="02040503050406030204" pitchFamily="18" charset="0"/>
                                    </a:rPr>
                                    <m:t>𝐧</m:t>
                                  </m:r>
                                </m:sup>
                                <m:e>
                                  <m:sSup>
                                    <m:sSupPr>
                                      <m:ctrlPr>
                                        <a:rPr lang="es-ES" sz="1600" i="1" smtClean="0">
                                          <a:solidFill>
                                            <a:schemeClr val="tx1"/>
                                          </a:solidFill>
                                          <a:latin typeface="Cambria Math" panose="02040503050406030204" pitchFamily="18" charset="0"/>
                                        </a:rPr>
                                      </m:ctrlPr>
                                    </m:sSupPr>
                                    <m:e>
                                      <m:d>
                                        <m:dPr>
                                          <m:ctrlPr>
                                            <a:rPr lang="es-ES" sz="1600" i="1" smtClean="0">
                                              <a:solidFill>
                                                <a:schemeClr val="tx1"/>
                                              </a:solidFill>
                                              <a:latin typeface="Cambria Math" panose="02040503050406030204" pitchFamily="18" charset="0"/>
                                            </a:rPr>
                                          </m:ctrlPr>
                                        </m:dPr>
                                        <m:e>
                                          <m:sSub>
                                            <m:sSubPr>
                                              <m:ctrlPr>
                                                <a:rPr lang="es-ES" sz="1600" i="1" smtClean="0">
                                                  <a:solidFill>
                                                    <a:schemeClr val="tx1"/>
                                                  </a:solidFill>
                                                  <a:latin typeface="Cambria Math" panose="02040503050406030204" pitchFamily="18" charset="0"/>
                                                </a:rPr>
                                              </m:ctrlPr>
                                            </m:sSubPr>
                                            <m:e>
                                              <m:r>
                                                <a:rPr lang="pt-BR" sz="1600" b="1" i="0" smtClean="0">
                                                  <a:solidFill>
                                                    <a:schemeClr val="tx1"/>
                                                  </a:solidFill>
                                                  <a:latin typeface="Cambria Math" panose="02040503050406030204" pitchFamily="18" charset="0"/>
                                                </a:rPr>
                                                <m:t>𝐱</m:t>
                                              </m:r>
                                            </m:e>
                                            <m:sub>
                                              <m:r>
                                                <a:rPr lang="pt-BR" sz="1600" b="1" i="0" smtClean="0">
                                                  <a:solidFill>
                                                    <a:schemeClr val="tx1"/>
                                                  </a:solidFill>
                                                  <a:latin typeface="Cambria Math" panose="02040503050406030204" pitchFamily="18" charset="0"/>
                                                </a:rPr>
                                                <m:t>𝐢</m:t>
                                              </m:r>
                                            </m:sub>
                                          </m:sSub>
                                          <m:r>
                                            <a:rPr lang="pt-BR" sz="1600" b="1" i="0" smtClean="0">
                                              <a:solidFill>
                                                <a:schemeClr val="tx1"/>
                                              </a:solidFill>
                                              <a:latin typeface="Cambria Math" panose="02040503050406030204" pitchFamily="18" charset="0"/>
                                            </a:rPr>
                                            <m:t>−</m:t>
                                          </m:r>
                                          <m:acc>
                                            <m:accPr>
                                              <m:chr m:val="̅"/>
                                              <m:ctrlPr>
                                                <a:rPr lang="pt-BR" sz="1600" b="1" i="1" smtClean="0">
                                                  <a:solidFill>
                                                    <a:schemeClr val="tx1"/>
                                                  </a:solidFill>
                                                  <a:latin typeface="Cambria Math" panose="02040503050406030204" pitchFamily="18" charset="0"/>
                                                </a:rPr>
                                              </m:ctrlPr>
                                            </m:accPr>
                                            <m:e>
                                              <m:r>
                                                <a:rPr lang="pt-BR" sz="1600" b="1" i="0" smtClean="0">
                                                  <a:solidFill>
                                                    <a:schemeClr val="tx1"/>
                                                  </a:solidFill>
                                                  <a:latin typeface="Cambria Math" panose="02040503050406030204" pitchFamily="18" charset="0"/>
                                                </a:rPr>
                                                <m:t>𝐱</m:t>
                                              </m:r>
                                            </m:e>
                                          </m:acc>
                                        </m:e>
                                      </m:d>
                                    </m:e>
                                    <m:sup>
                                      <m:r>
                                        <a:rPr lang="pt-BR" sz="1600" b="1" i="0" smtClean="0">
                                          <a:solidFill>
                                            <a:schemeClr val="tx1"/>
                                          </a:solidFill>
                                          <a:latin typeface="Cambria Math" panose="02040503050406030204" pitchFamily="18" charset="0"/>
                                        </a:rPr>
                                        <m:t>𝟐</m:t>
                                      </m:r>
                                    </m:sup>
                                  </m:sSup>
                                </m:e>
                              </m:nary>
                            </m:num>
                            <m:den>
                              <m:r>
                                <a:rPr lang="es-ES" sz="1600" b="1" i="0">
                                  <a:solidFill>
                                    <a:schemeClr val="tx1"/>
                                  </a:solidFill>
                                  <a:latin typeface="Cambria Math"/>
                                </a:rPr>
                                <m:t>𝐧</m:t>
                              </m:r>
                              <m:r>
                                <a:rPr lang="es-ES" sz="1600" b="1" i="0">
                                  <a:solidFill>
                                    <a:schemeClr val="tx1"/>
                                  </a:solidFill>
                                  <a:latin typeface="Cambria Math"/>
                                </a:rPr>
                                <m:t>−</m:t>
                              </m:r>
                              <m:r>
                                <a:rPr lang="es-ES" sz="1600" b="1" i="0">
                                  <a:solidFill>
                                    <a:schemeClr val="tx1"/>
                                  </a:solidFill>
                                  <a:latin typeface="Cambria Math"/>
                                </a:rPr>
                                <m:t>𝟏</m:t>
                              </m:r>
                            </m:den>
                          </m:f>
                        </m:e>
                      </m:rad>
                    </m:oMath>
                  </m:oMathPara>
                </a14:m>
                <a:endParaRPr lang="es-ES" sz="1600" dirty="0">
                  <a:solidFill>
                    <a:schemeClr val="tx1"/>
                  </a:solidFill>
                </a:endParaRPr>
              </a:p>
            </p:txBody>
          </p:sp>
        </mc:Choice>
        <mc:Fallback xmlns="">
          <p:sp>
            <p:nvSpPr>
              <p:cNvPr id="24" name="Rectángulo 23"/>
              <p:cNvSpPr>
                <a:spLocks noRot="1" noChangeAspect="1" noMove="1" noResize="1" noEditPoints="1" noAdjustHandles="1" noChangeArrowheads="1" noChangeShapeType="1" noTextEdit="1"/>
              </p:cNvSpPr>
              <p:nvPr/>
            </p:nvSpPr>
            <p:spPr>
              <a:xfrm>
                <a:off x="3919090" y="3704210"/>
                <a:ext cx="1952008" cy="819840"/>
              </a:xfrm>
              <a:prstGeom prst="rect">
                <a:avLst/>
              </a:prstGeom>
              <a:blipFill rotWithShape="0">
                <a:blip r:embed="rId4"/>
                <a:stretch>
                  <a:fillRect/>
                </a:stretch>
              </a:blipFill>
            </p:spPr>
            <p:txBody>
              <a:bodyPr/>
              <a:lstStyle/>
              <a:p>
                <a:r>
                  <a:rPr lang="es-ES">
                    <a:noFill/>
                  </a:rPr>
                  <a:t> </a:t>
                </a:r>
              </a:p>
            </p:txBody>
          </p:sp>
        </mc:Fallback>
      </mc:AlternateContent>
      <p:sp>
        <p:nvSpPr>
          <p:cNvPr id="11" name="Rectángulo 10"/>
          <p:cNvSpPr/>
          <p:nvPr/>
        </p:nvSpPr>
        <p:spPr>
          <a:xfrm>
            <a:off x="1259632" y="1828597"/>
            <a:ext cx="5760640" cy="430887"/>
          </a:xfrm>
          <a:prstGeom prst="rect">
            <a:avLst/>
          </a:prstGeom>
        </p:spPr>
        <p:txBody>
          <a:bodyPr wrap="square">
            <a:spAutoFit/>
          </a:bodyPr>
          <a:lstStyle/>
          <a:p>
            <a:pPr algn="ctr"/>
            <a:r>
              <a:rPr lang="es-ES" sz="2200" dirty="0">
                <a:solidFill>
                  <a:srgbClr val="00007D"/>
                </a:solidFill>
                <a:latin typeface="Calibri" pitchFamily="34" charset="0"/>
              </a:rPr>
              <a:t>ESENCIA DEL MÉTODO </a:t>
            </a:r>
            <a:r>
              <a:rPr lang="es-ES" sz="2200" dirty="0">
                <a:solidFill>
                  <a:schemeClr val="tx1"/>
                </a:solidFill>
                <a:latin typeface="Calibri" pitchFamily="34" charset="0"/>
              </a:rPr>
              <a:t>PARA </a:t>
            </a:r>
            <a:r>
              <a:rPr lang="es-ES" sz="2200" dirty="0" smtClean="0">
                <a:solidFill>
                  <a:schemeClr val="tx1"/>
                </a:solidFill>
                <a:latin typeface="Calibri" pitchFamily="34" charset="0"/>
              </a:rPr>
              <a:t>µ POBLACIONAL: </a:t>
            </a:r>
            <a:endParaRPr lang="es-ES" sz="2200" dirty="0"/>
          </a:p>
        </p:txBody>
      </p:sp>
      <p:grpSp>
        <p:nvGrpSpPr>
          <p:cNvPr id="4" name="Grupo 3"/>
          <p:cNvGrpSpPr/>
          <p:nvPr/>
        </p:nvGrpSpPr>
        <p:grpSpPr>
          <a:xfrm>
            <a:off x="6372200" y="3004829"/>
            <a:ext cx="1558200" cy="1666221"/>
            <a:chOff x="6460406" y="4021438"/>
            <a:chExt cx="1541433" cy="1852700"/>
          </a:xfrm>
        </p:grpSpPr>
        <p:pic>
          <p:nvPicPr>
            <p:cNvPr id="14" name="Imagen 13"/>
            <p:cNvPicPr>
              <a:picLocks noChangeAspect="1"/>
            </p:cNvPicPr>
            <p:nvPr/>
          </p:nvPicPr>
          <p:blipFill>
            <a:blip r:embed="rId5"/>
            <a:stretch>
              <a:fillRect/>
            </a:stretch>
          </p:blipFill>
          <p:spPr>
            <a:xfrm>
              <a:off x="6460406" y="4021438"/>
              <a:ext cx="1541433" cy="1580916"/>
            </a:xfrm>
            <a:prstGeom prst="rect">
              <a:avLst/>
            </a:prstGeom>
          </p:spPr>
        </p:pic>
        <mc:AlternateContent xmlns:mc="http://schemas.openxmlformats.org/markup-compatibility/2006" xmlns:a14="http://schemas.microsoft.com/office/drawing/2010/main">
          <mc:Choice Requires="a14">
            <p:sp>
              <p:nvSpPr>
                <p:cNvPr id="15" name="CuadroTexto 14"/>
                <p:cNvSpPr txBox="1"/>
                <p:nvPr/>
              </p:nvSpPr>
              <p:spPr>
                <a:xfrm>
                  <a:off x="6608795" y="5535584"/>
                  <a:ext cx="134470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solidFill>
                                  <a:schemeClr val="tx1"/>
                                </a:solidFill>
                                <a:latin typeface="Cambria Math" panose="02040503050406030204" pitchFamily="18" charset="0"/>
                                <a:sym typeface="Symbol" panose="05050102010706020507" pitchFamily="18" charset="2"/>
                              </a:rPr>
                            </m:ctrlPr>
                          </m:sSubPr>
                          <m:e>
                            <m:r>
                              <a:rPr lang="es-ES" sz="1600" i="1">
                                <a:solidFill>
                                  <a:schemeClr val="tx1"/>
                                </a:solidFill>
                                <a:latin typeface="Cambria Math" panose="02040503050406030204" pitchFamily="18" charset="0"/>
                                <a:ea typeface="Cambria Math" panose="02040503050406030204" pitchFamily="18" charset="0"/>
                                <a:sym typeface="Symbol" panose="05050102010706020507" pitchFamily="18" charset="2"/>
                              </a:rPr>
                              <m:t>𝜹</m:t>
                            </m:r>
                          </m:e>
                          <m:sub>
                            <m:acc>
                              <m:accPr>
                                <m:chr m:val="̅"/>
                                <m:ctrlPr>
                                  <a:rPr lang="es-ES" sz="1600" i="1">
                                    <a:solidFill>
                                      <a:schemeClr val="tx1"/>
                                    </a:solidFill>
                                    <a:latin typeface="Cambria Math" panose="02040503050406030204" pitchFamily="18" charset="0"/>
                                    <a:sym typeface="Symbol" panose="05050102010706020507" pitchFamily="18" charset="2"/>
                                  </a:rPr>
                                </m:ctrlPr>
                              </m:accPr>
                              <m:e>
                                <m:r>
                                  <a:rPr lang="pt-BR" sz="1600" i="1">
                                    <a:solidFill>
                                      <a:schemeClr val="tx1"/>
                                    </a:solidFill>
                                    <a:latin typeface="Cambria Math" panose="02040503050406030204" pitchFamily="18" charset="0"/>
                                    <a:sym typeface="Symbol" panose="05050102010706020507" pitchFamily="18" charset="2"/>
                                  </a:rPr>
                                  <m:t>𝒙</m:t>
                                </m:r>
                              </m:e>
                            </m:acc>
                          </m:sub>
                        </m:sSub>
                        <m:r>
                          <m:rPr>
                            <m:nor/>
                          </m:rPr>
                          <a:rPr lang="pt-BR" sz="1600" b="1" i="0" smtClean="0">
                            <a:solidFill>
                              <a:schemeClr val="tx1"/>
                            </a:solidFill>
                            <a:latin typeface="Cambria Math" panose="02040503050406030204" pitchFamily="18" charset="0"/>
                            <a:sym typeface="Symbol" panose="05050102010706020507" pitchFamily="18" charset="2"/>
                          </a:rPr>
                          <m:t>      </m:t>
                        </m:r>
                        <m:r>
                          <m:rPr>
                            <m:nor/>
                          </m:rPr>
                          <a:rPr lang="es-ES" sz="1600" dirty="0">
                            <a:solidFill>
                              <a:schemeClr val="tx1"/>
                            </a:solidFill>
                            <a:sym typeface="Symbol" panose="05050102010706020507" pitchFamily="18" charset="2"/>
                          </a:rPr>
                          <m:t></m:t>
                        </m:r>
                        <m:r>
                          <a:rPr lang="pt-BR" sz="1600" b="1" i="1" dirty="0" smtClean="0">
                            <a:solidFill>
                              <a:schemeClr val="tx1"/>
                            </a:solidFill>
                            <a:latin typeface="Cambria Math" panose="02040503050406030204" pitchFamily="18" charset="0"/>
                            <a:sym typeface="Symbol" panose="05050102010706020507" pitchFamily="18" charset="2"/>
                          </a:rPr>
                          <m:t>       </m:t>
                        </m:r>
                        <m:sSub>
                          <m:sSubPr>
                            <m:ctrlPr>
                              <a:rPr lang="es-ES" sz="1600" i="1" smtClean="0">
                                <a:solidFill>
                                  <a:schemeClr val="tx1"/>
                                </a:solidFill>
                                <a:latin typeface="Cambria Math" panose="02040503050406030204" pitchFamily="18" charset="0"/>
                                <a:sym typeface="Symbol" panose="05050102010706020507" pitchFamily="18" charset="2"/>
                              </a:rPr>
                            </m:ctrlPr>
                          </m:sSubPr>
                          <m:e>
                            <m:r>
                              <a:rPr lang="es-ES" sz="16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𝜹</m:t>
                            </m:r>
                          </m:e>
                          <m:sub>
                            <m:acc>
                              <m:accPr>
                                <m:chr m:val="̅"/>
                                <m:ctrlPr>
                                  <a:rPr lang="es-ES" sz="1600" i="1" smtClean="0">
                                    <a:solidFill>
                                      <a:schemeClr val="tx1"/>
                                    </a:solidFill>
                                    <a:latin typeface="Cambria Math" panose="02040503050406030204" pitchFamily="18" charset="0"/>
                                    <a:sym typeface="Symbol" panose="05050102010706020507" pitchFamily="18" charset="2"/>
                                  </a:rPr>
                                </m:ctrlPr>
                              </m:accPr>
                              <m:e>
                                <m:r>
                                  <a:rPr lang="pt-BR" sz="1600" b="1" i="1" smtClean="0">
                                    <a:solidFill>
                                      <a:schemeClr val="tx1"/>
                                    </a:solidFill>
                                    <a:latin typeface="Cambria Math" panose="02040503050406030204" pitchFamily="18" charset="0"/>
                                    <a:sym typeface="Symbol" panose="05050102010706020507" pitchFamily="18" charset="2"/>
                                  </a:rPr>
                                  <m:t>𝒙</m:t>
                                </m:r>
                              </m:e>
                            </m:acc>
                          </m:sub>
                        </m:sSub>
                      </m:oMath>
                    </m:oMathPara>
                  </a14:m>
                  <a:endParaRPr lang="es-ES" sz="1600" dirty="0">
                    <a:solidFill>
                      <a:schemeClr val="tx1"/>
                    </a:solidFill>
                  </a:endParaRPr>
                </a:p>
              </p:txBody>
            </p:sp>
          </mc:Choice>
          <mc:Fallback xmlns="">
            <p:sp>
              <p:nvSpPr>
                <p:cNvPr id="15" name="CuadroTexto 14"/>
                <p:cNvSpPr txBox="1">
                  <a:spLocks noRot="1" noChangeAspect="1" noMove="1" noResize="1" noEditPoints="1" noAdjustHandles="1" noChangeArrowheads="1" noChangeShapeType="1" noTextEdit="1"/>
                </p:cNvSpPr>
                <p:nvPr/>
              </p:nvSpPr>
              <p:spPr>
                <a:xfrm>
                  <a:off x="6608795" y="5535584"/>
                  <a:ext cx="1344703" cy="338554"/>
                </a:xfrm>
                <a:prstGeom prst="rect">
                  <a:avLst/>
                </a:prstGeom>
                <a:blipFill rotWithShape="0">
                  <a:blip r:embed="rId7"/>
                  <a:stretch>
                    <a:fillRect r="-10314" b="-16000"/>
                  </a:stretch>
                </a:blipFill>
              </p:spPr>
              <p:txBody>
                <a:bodyPr/>
                <a:lstStyle/>
                <a:p>
                  <a:r>
                    <a:rPr lang="es-ES">
                      <a:noFill/>
                    </a:rPr>
                    <a:t> </a:t>
                  </a:r>
                </a:p>
              </p:txBody>
            </p:sp>
          </mc:Fallback>
        </mc:AlternateContent>
      </p:grpSp>
      <p:sp>
        <p:nvSpPr>
          <p:cNvPr id="18" name="Rectángulo 17"/>
          <p:cNvSpPr/>
          <p:nvPr/>
        </p:nvSpPr>
        <p:spPr>
          <a:xfrm>
            <a:off x="243334" y="4695357"/>
            <a:ext cx="5768826" cy="1061829"/>
          </a:xfrm>
          <a:prstGeom prst="rect">
            <a:avLst/>
          </a:prstGeom>
        </p:spPr>
        <p:txBody>
          <a:bodyPr wrap="square">
            <a:spAutoFit/>
          </a:bodyPr>
          <a:lstStyle/>
          <a:p>
            <a:pPr algn="just"/>
            <a:r>
              <a:rPr lang="es-ES" sz="2100" kern="15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DESPEJANDO µ EN LA FÓRMULA DEL ESTADÍGRA-FO OBTENEMOS LA FÓRMULA PARA EL INTERVA-LO DE CONFIANZA </a:t>
            </a:r>
            <a:r>
              <a:rPr lang="es-ES" sz="2100" kern="150" dirty="0">
                <a:solidFill>
                  <a:schemeClr val="tx1"/>
                </a:solidFill>
                <a:latin typeface="Calibri" panose="020F0502020204030204" pitchFamily="34" charset="0"/>
                <a:ea typeface="Calibri" panose="020F0502020204030204" pitchFamily="34" charset="0"/>
                <a:cs typeface="Times New Roman" panose="02020603050405020304" pitchFamily="18" charset="0"/>
              </a:rPr>
              <a:t>PARA </a:t>
            </a:r>
            <a:r>
              <a:rPr lang="es-ES" sz="2100" kern="15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µ </a:t>
            </a:r>
            <a:r>
              <a:rPr lang="es-ES" sz="2100" kern="150" dirty="0">
                <a:solidFill>
                  <a:schemeClr val="tx1"/>
                </a:solidFill>
                <a:latin typeface="Calibri" panose="020F0502020204030204" pitchFamily="34" charset="0"/>
                <a:ea typeface="Calibri" panose="020F0502020204030204" pitchFamily="34" charset="0"/>
                <a:cs typeface="Times New Roman" panose="02020603050405020304" pitchFamily="18" charset="0"/>
              </a:rPr>
              <a:t>POBLACIONAL</a:t>
            </a:r>
            <a:endParaRPr lang="es-ES" sz="2100" dirty="0">
              <a:solidFill>
                <a:schemeClr val="tx1"/>
              </a:solidFill>
            </a:endParaRPr>
          </a:p>
        </p:txBody>
      </p:sp>
      <mc:AlternateContent xmlns:mc="http://schemas.openxmlformats.org/markup-compatibility/2006" xmlns:a14="http://schemas.microsoft.com/office/drawing/2010/main">
        <mc:Choice Requires="a14">
          <p:sp>
            <p:nvSpPr>
              <p:cNvPr id="16" name="9 Rectángulo"/>
              <p:cNvSpPr/>
              <p:nvPr/>
            </p:nvSpPr>
            <p:spPr>
              <a:xfrm>
                <a:off x="6320862" y="4888666"/>
                <a:ext cx="2002728" cy="622543"/>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1800" b="1" i="0">
                          <a:solidFill>
                            <a:srgbClr val="000000"/>
                          </a:solidFill>
                          <a:latin typeface="Cambria Math"/>
                        </a:rPr>
                        <m:t>𝛍</m:t>
                      </m:r>
                      <m:r>
                        <a:rPr lang="es-ES" sz="1800" b="1" i="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b="1" i="0">
                              <a:solidFill>
                                <a:srgbClr val="000000"/>
                              </a:solidFill>
                              <a:latin typeface="Cambria Math"/>
                            </a:rPr>
                            <m:t>𝐗</m:t>
                          </m:r>
                        </m:e>
                      </m:acc>
                      <m:r>
                        <a:rPr lang="es-ES" sz="1800" b="1" i="0">
                          <a:solidFill>
                            <a:srgbClr val="000000"/>
                          </a:solidFill>
                          <a:latin typeface="Cambria Math"/>
                        </a:rPr>
                        <m:t>±</m:t>
                      </m:r>
                      <m:sSubSup>
                        <m:sSubSupPr>
                          <m:ctrlPr>
                            <a:rPr lang="es-ES" sz="1800" i="1">
                              <a:solidFill>
                                <a:srgbClr val="000000"/>
                              </a:solidFill>
                              <a:latin typeface="Cambria Math" panose="02040503050406030204" pitchFamily="18" charset="0"/>
                            </a:rPr>
                          </m:ctrlPr>
                        </m:sSubSupPr>
                        <m:e>
                          <m:r>
                            <a:rPr lang="es-ES" sz="1800" b="1" i="0">
                              <a:solidFill>
                                <a:srgbClr val="000000"/>
                              </a:solidFill>
                              <a:latin typeface="Cambria Math"/>
                            </a:rPr>
                            <m:t>𝐭</m:t>
                          </m:r>
                        </m:e>
                        <m:sub>
                          <m:f>
                            <m:fPr>
                              <m:type m:val="lin"/>
                              <m:ctrlPr>
                                <a:rPr lang="es-ES" sz="1800" i="1">
                                  <a:solidFill>
                                    <a:srgbClr val="000000"/>
                                  </a:solidFill>
                                  <a:latin typeface="Cambria Math" panose="02040503050406030204" pitchFamily="18" charset="0"/>
                                </a:rPr>
                              </m:ctrlPr>
                            </m:fPr>
                            <m:num>
                              <m:r>
                                <a:rPr lang="es-ES" sz="1800" b="1" i="0">
                                  <a:solidFill>
                                    <a:srgbClr val="000000"/>
                                  </a:solidFill>
                                  <a:latin typeface="Cambria Math"/>
                                </a:rPr>
                                <m:t>𝛂</m:t>
                              </m:r>
                            </m:num>
                            <m:den>
                              <m:r>
                                <a:rPr lang="es-ES" sz="1800" b="1" i="0">
                                  <a:solidFill>
                                    <a:srgbClr val="000000"/>
                                  </a:solidFill>
                                  <a:latin typeface="Cambria Math"/>
                                </a:rPr>
                                <m:t>𝟐</m:t>
                              </m:r>
                            </m:den>
                          </m:f>
                        </m:sub>
                        <m:sup>
                          <m:r>
                            <a:rPr lang="es-ES" sz="1800" b="1" i="0">
                              <a:solidFill>
                                <a:srgbClr val="000000"/>
                              </a:solidFill>
                              <a:latin typeface="Cambria Math"/>
                            </a:rPr>
                            <m:t>𝐧</m:t>
                          </m:r>
                          <m:r>
                            <a:rPr lang="es-ES" sz="1800" b="1" i="0">
                              <a:solidFill>
                                <a:srgbClr val="000000"/>
                              </a:solidFill>
                              <a:latin typeface="Cambria Math"/>
                            </a:rPr>
                            <m:t>−</m:t>
                          </m:r>
                          <m:r>
                            <a:rPr lang="es-ES" sz="1800" b="1" i="0">
                              <a:solidFill>
                                <a:srgbClr val="000000"/>
                              </a:solidFill>
                              <a:latin typeface="Cambria Math"/>
                            </a:rPr>
                            <m:t>𝟏</m:t>
                          </m:r>
                        </m:sup>
                      </m:sSubSup>
                      <m:r>
                        <a:rPr lang="es-ES" sz="1800" b="1" i="0">
                          <a:solidFill>
                            <a:srgbClr val="000000"/>
                          </a:solidFill>
                          <a:latin typeface="Cambria Math"/>
                        </a:rPr>
                        <m:t>∙</m:t>
                      </m:r>
                      <m:f>
                        <m:fPr>
                          <m:ctrlPr>
                            <a:rPr lang="es-ES" sz="1800" i="1">
                              <a:solidFill>
                                <a:srgbClr val="000000"/>
                              </a:solidFill>
                              <a:latin typeface="Cambria Math" panose="02040503050406030204" pitchFamily="18" charset="0"/>
                            </a:rPr>
                          </m:ctrlPr>
                        </m:fPr>
                        <m:num>
                          <m:r>
                            <a:rPr lang="es-ES" sz="1800" b="1" i="0">
                              <a:solidFill>
                                <a:srgbClr val="000000"/>
                              </a:solidFill>
                              <a:latin typeface="Cambria Math"/>
                            </a:rPr>
                            <m:t>𝐬</m:t>
                          </m:r>
                        </m:num>
                        <m:den>
                          <m:rad>
                            <m:radPr>
                              <m:degHide m:val="on"/>
                              <m:ctrlPr>
                                <a:rPr lang="es-ES" sz="1800" i="1">
                                  <a:solidFill>
                                    <a:srgbClr val="000000"/>
                                  </a:solidFill>
                                  <a:latin typeface="Cambria Math" panose="02040503050406030204" pitchFamily="18" charset="0"/>
                                </a:rPr>
                              </m:ctrlPr>
                            </m:radPr>
                            <m:deg/>
                            <m:e>
                              <m:r>
                                <a:rPr lang="es-ES" sz="1800" b="1" i="0">
                                  <a:solidFill>
                                    <a:srgbClr val="000000"/>
                                  </a:solidFill>
                                  <a:latin typeface="Cambria Math"/>
                                </a:rPr>
                                <m:t>𝐧</m:t>
                              </m:r>
                            </m:e>
                          </m:rad>
                        </m:den>
                      </m:f>
                    </m:oMath>
                  </m:oMathPara>
                </a14:m>
                <a:endParaRPr lang="es-ES" sz="1800" dirty="0">
                  <a:solidFill>
                    <a:srgbClr val="000000"/>
                  </a:solidFill>
                  <a:latin typeface="Calibri" pitchFamily="34" charset="0"/>
                </a:endParaRPr>
              </a:p>
            </p:txBody>
          </p:sp>
        </mc:Choice>
        <mc:Fallback xmlns="">
          <p:sp>
            <p:nvSpPr>
              <p:cNvPr id="16" name="9 Rectángulo"/>
              <p:cNvSpPr>
                <a:spLocks noRot="1" noChangeAspect="1" noMove="1" noResize="1" noEditPoints="1" noAdjustHandles="1" noChangeArrowheads="1" noChangeShapeType="1" noTextEdit="1"/>
              </p:cNvSpPr>
              <p:nvPr/>
            </p:nvSpPr>
            <p:spPr>
              <a:xfrm>
                <a:off x="6320862" y="4888666"/>
                <a:ext cx="2002728" cy="622543"/>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14 CuadroTexto"/>
              <p:cNvSpPr txBox="1"/>
              <p:nvPr/>
            </p:nvSpPr>
            <p:spPr>
              <a:xfrm>
                <a:off x="432714" y="6002301"/>
                <a:ext cx="576064" cy="463845"/>
              </a:xfrm>
              <a:prstGeom prst="rect">
                <a:avLst/>
              </a:prstGeom>
              <a:noFill/>
            </p:spPr>
            <p:txBody>
              <a:bodyPr wrap="square" rtlCol="0">
                <a:spAutoFit/>
              </a:bodyPr>
              <a:lstStyle/>
              <a:p>
                <a:pPr algn="just" eaLnBrk="1" fontAlgn="auto" hangingPunct="1">
                  <a:spcBef>
                    <a:spcPts val="0"/>
                  </a:spcBef>
                  <a:spcAft>
                    <a:spcPts val="0"/>
                  </a:spcAft>
                </a:pPr>
                <a14:m>
                  <m:oMathPara xmlns:m="http://schemas.openxmlformats.org/officeDocument/2006/math">
                    <m:oMathParaPr>
                      <m:jc m:val="left"/>
                    </m:oMathParaPr>
                    <m:oMath xmlns:m="http://schemas.openxmlformats.org/officeDocument/2006/math">
                      <m:sSubSup>
                        <m:sSubSupPr>
                          <m:ctrlPr>
                            <a:rPr lang="es-ES" sz="2000" i="1" smtClean="0">
                              <a:solidFill>
                                <a:srgbClr val="000000"/>
                              </a:solidFill>
                              <a:latin typeface="Cambria Math" panose="02040503050406030204" pitchFamily="18" charset="0"/>
                            </a:rPr>
                          </m:ctrlPr>
                        </m:sSubSupPr>
                        <m:e>
                          <m:r>
                            <a:rPr lang="es-ES" sz="2000" i="1">
                              <a:solidFill>
                                <a:srgbClr val="000000"/>
                              </a:solidFill>
                              <a:latin typeface="Cambria Math"/>
                            </a:rPr>
                            <m:t>𝐭</m:t>
                          </m:r>
                        </m:e>
                        <m:sub>
                          <m:f>
                            <m:fPr>
                              <m:type m:val="lin"/>
                              <m:ctrlPr>
                                <a:rPr lang="es-ES" sz="2000" i="1">
                                  <a:solidFill>
                                    <a:srgbClr val="000000"/>
                                  </a:solidFill>
                                  <a:latin typeface="Cambria Math" panose="02040503050406030204" pitchFamily="18" charset="0"/>
                                </a:rPr>
                              </m:ctrlPr>
                            </m:fPr>
                            <m:num>
                              <m:r>
                                <a:rPr lang="es-ES" sz="2000" i="1">
                                  <a:solidFill>
                                    <a:srgbClr val="000000"/>
                                  </a:solidFill>
                                  <a:latin typeface="Cambria Math"/>
                                </a:rPr>
                                <m:t>𝛂</m:t>
                              </m:r>
                            </m:num>
                            <m:den>
                              <m:r>
                                <a:rPr lang="es-ES" sz="2000" i="1">
                                  <a:solidFill>
                                    <a:srgbClr val="000000"/>
                                  </a:solidFill>
                                  <a:latin typeface="Cambria Math"/>
                                </a:rPr>
                                <m:t>𝟐</m:t>
                              </m:r>
                            </m:den>
                          </m:f>
                        </m:sub>
                        <m:sup>
                          <m:r>
                            <a:rPr lang="es-ES" sz="2000" i="1">
                              <a:solidFill>
                                <a:srgbClr val="000000"/>
                              </a:solidFill>
                              <a:latin typeface="Cambria Math"/>
                            </a:rPr>
                            <m:t>𝐧</m:t>
                          </m:r>
                          <m:r>
                            <a:rPr lang="es-ES" sz="2000">
                              <a:solidFill>
                                <a:srgbClr val="000000"/>
                              </a:solidFill>
                              <a:latin typeface="Cambria Math"/>
                            </a:rPr>
                            <m:t>−</m:t>
                          </m:r>
                          <m:r>
                            <a:rPr lang="es-ES" sz="2000" i="1">
                              <a:solidFill>
                                <a:srgbClr val="000000"/>
                              </a:solidFill>
                              <a:latin typeface="Cambria Math"/>
                            </a:rPr>
                            <m:t>𝟏</m:t>
                          </m:r>
                        </m:sup>
                      </m:sSubSup>
                      <m:r>
                        <a:rPr lang="pt-BR" sz="2000">
                          <a:solidFill>
                            <a:srgbClr val="000000"/>
                          </a:solidFill>
                          <a:latin typeface="Cambria Math"/>
                        </a:rPr>
                        <m:t>:</m:t>
                      </m:r>
                    </m:oMath>
                  </m:oMathPara>
                </a14:m>
                <a:endParaRPr lang="es-ES" sz="2000" dirty="0">
                  <a:solidFill>
                    <a:srgbClr val="000000"/>
                  </a:solidFill>
                  <a:latin typeface="Calibri" panose="020F0502020204030204" pitchFamily="34" charset="0"/>
                </a:endParaRPr>
              </a:p>
            </p:txBody>
          </p:sp>
        </mc:Choice>
        <mc:Fallback xmlns="">
          <p:sp>
            <p:nvSpPr>
              <p:cNvPr id="20" name="14 CuadroTexto"/>
              <p:cNvSpPr txBox="1">
                <a:spLocks noRot="1" noChangeAspect="1" noMove="1" noResize="1" noEditPoints="1" noAdjustHandles="1" noChangeArrowheads="1" noChangeShapeType="1" noTextEdit="1"/>
              </p:cNvSpPr>
              <p:nvPr/>
            </p:nvSpPr>
            <p:spPr>
              <a:xfrm>
                <a:off x="432714" y="6002301"/>
                <a:ext cx="576064" cy="463845"/>
              </a:xfrm>
              <a:prstGeom prst="rect">
                <a:avLst/>
              </a:prstGeom>
              <a:blipFill rotWithShape="0">
                <a:blip r:embed="rId9"/>
                <a:stretch>
                  <a:fillRect l="-4255" t="-39474" r="-79787" b="-119737"/>
                </a:stretch>
              </a:blipFill>
            </p:spPr>
            <p:txBody>
              <a:bodyPr/>
              <a:lstStyle/>
              <a:p>
                <a:r>
                  <a:rPr lang="es-ES">
                    <a:noFill/>
                  </a:rPr>
                  <a:t> </a:t>
                </a:r>
              </a:p>
            </p:txBody>
          </p:sp>
        </mc:Fallback>
      </mc:AlternateContent>
      <p:sp>
        <p:nvSpPr>
          <p:cNvPr id="21" name="CuadroTexto 20"/>
          <p:cNvSpPr txBox="1"/>
          <p:nvPr/>
        </p:nvSpPr>
        <p:spPr>
          <a:xfrm>
            <a:off x="1150678" y="5939265"/>
            <a:ext cx="7741802" cy="707886"/>
          </a:xfrm>
          <a:prstGeom prst="rect">
            <a:avLst/>
          </a:prstGeom>
          <a:noFill/>
        </p:spPr>
        <p:txBody>
          <a:bodyPr wrap="square" rtlCol="0">
            <a:spAutoFit/>
          </a:bodyPr>
          <a:lstStyle/>
          <a:p>
            <a:pPr algn="just"/>
            <a:r>
              <a:rPr lang="es-ES" sz="2000" dirty="0" smtClean="0">
                <a:solidFill>
                  <a:schemeClr val="tx1"/>
                </a:solidFill>
                <a:latin typeface="Calibri" panose="020F0502020204030204" pitchFamily="34" charset="0"/>
              </a:rPr>
              <a:t>COEFICIENTE t-STUDENT, CUYO </a:t>
            </a:r>
            <a:r>
              <a:rPr lang="es-ES" sz="2000" dirty="0">
                <a:solidFill>
                  <a:schemeClr val="tx1"/>
                </a:solidFill>
                <a:latin typeface="Calibri" panose="020F0502020204030204" pitchFamily="34" charset="0"/>
              </a:rPr>
              <a:t>VALOR </a:t>
            </a:r>
            <a:r>
              <a:rPr lang="es-ES" sz="2000" dirty="0" smtClean="0">
                <a:solidFill>
                  <a:schemeClr val="tx1"/>
                </a:solidFill>
                <a:latin typeface="Calibri" panose="020F0502020204030204" pitchFamily="34" charset="0"/>
              </a:rPr>
              <a:t>SE </a:t>
            </a:r>
            <a:r>
              <a:rPr lang="es-ES" sz="2000" dirty="0">
                <a:solidFill>
                  <a:schemeClr val="tx1"/>
                </a:solidFill>
                <a:latin typeface="Calibri" panose="020F0502020204030204" pitchFamily="34" charset="0"/>
              </a:rPr>
              <a:t>DETERMINA </a:t>
            </a:r>
            <a:r>
              <a:rPr lang="es-ES" sz="2000" dirty="0" smtClean="0">
                <a:solidFill>
                  <a:schemeClr val="tx1"/>
                </a:solidFill>
                <a:latin typeface="Calibri" panose="020F0502020204030204" pitchFamily="34" charset="0"/>
              </a:rPr>
              <a:t>EN LA </a:t>
            </a:r>
            <a:r>
              <a:rPr lang="es-ES" sz="2000" dirty="0">
                <a:solidFill>
                  <a:schemeClr val="tx1"/>
                </a:solidFill>
                <a:latin typeface="Calibri" panose="020F0502020204030204" pitchFamily="34" charset="0"/>
              </a:rPr>
              <a:t>TABLA </a:t>
            </a:r>
            <a:r>
              <a:rPr lang="es-ES" sz="2000" dirty="0" smtClean="0">
                <a:solidFill>
                  <a:schemeClr val="tx1"/>
                </a:solidFill>
                <a:latin typeface="Calibri" panose="020F0502020204030204" pitchFamily="34" charset="0"/>
              </a:rPr>
              <a:t>t-STUDENT.</a:t>
            </a:r>
            <a:endParaRPr lang="es-ES" sz="2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394441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P spid="26" grpId="0"/>
      <p:bldP spid="23" grpId="0"/>
      <p:bldP spid="24" grpId="0"/>
      <p:bldP spid="11" grpId="0"/>
      <p:bldP spid="18" grpId="0"/>
      <p:bldP spid="16"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4"/>
          <p:cNvSpPr txBox="1">
            <a:spLocks noChangeArrowheads="1"/>
          </p:cNvSpPr>
          <p:nvPr/>
        </p:nvSpPr>
        <p:spPr bwMode="auto">
          <a:xfrm>
            <a:off x="251521" y="404664"/>
            <a:ext cx="864914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auto">
              <a:spcBef>
                <a:spcPts val="0"/>
              </a:spcBef>
              <a:spcAft>
                <a:spcPts val="0"/>
              </a:spcAft>
            </a:pPr>
            <a:r>
              <a:rPr lang="es-ES" sz="2100" dirty="0">
                <a:solidFill>
                  <a:srgbClr val="00007D"/>
                </a:solidFill>
                <a:latin typeface="Calibri" panose="020F0502020204030204" pitchFamily="34" charset="0"/>
              </a:rPr>
              <a:t>ESTIMACIÓN POR INTERVALO DE </a:t>
            </a:r>
            <a:r>
              <a:rPr lang="es-ES" sz="2100" dirty="0" smtClean="0">
                <a:solidFill>
                  <a:srgbClr val="00007D"/>
                </a:solidFill>
                <a:latin typeface="Calibri" panose="020F0502020204030204" pitchFamily="34" charset="0"/>
              </a:rPr>
              <a:t>CONFIANZA: </a:t>
            </a:r>
            <a:r>
              <a:rPr lang="es-ES" sz="2100" dirty="0">
                <a:solidFill>
                  <a:srgbClr val="000000"/>
                </a:solidFill>
                <a:latin typeface="Calibri" pitchFamily="34" charset="0"/>
              </a:rPr>
              <a:t>MÉTODO PARAMÉTRICO </a:t>
            </a:r>
            <a:r>
              <a:rPr lang="es-ES" sz="2100" dirty="0" smtClean="0">
                <a:solidFill>
                  <a:srgbClr val="000000"/>
                </a:solidFill>
                <a:latin typeface="Calibri" pitchFamily="34" charset="0"/>
              </a:rPr>
              <a:t>ME-DIANTE </a:t>
            </a:r>
            <a:r>
              <a:rPr lang="es-ES" sz="2100" dirty="0">
                <a:solidFill>
                  <a:srgbClr val="000000"/>
                </a:solidFill>
                <a:latin typeface="Calibri" pitchFamily="34" charset="0"/>
              </a:rPr>
              <a:t>EL CUAL SE OFRECE UN INTERVALO DE VALORES DENTRO DEL CUAL CON CIERTO NIVEL DE CONFIANZA (</a:t>
            </a:r>
            <a:r>
              <a:rPr lang="es-ES" sz="2100" dirty="0">
                <a:solidFill>
                  <a:srgbClr val="000000"/>
                </a:solidFill>
                <a:latin typeface="Calibri" pitchFamily="34" charset="0"/>
                <a:sym typeface="Symbol" panose="05050102010706020507" pitchFamily="18" charset="2"/>
              </a:rPr>
              <a:t>)</a:t>
            </a:r>
            <a:r>
              <a:rPr lang="es-ES" sz="2100" dirty="0">
                <a:solidFill>
                  <a:srgbClr val="000000"/>
                </a:solidFill>
                <a:latin typeface="Calibri" pitchFamily="34" charset="0"/>
              </a:rPr>
              <a:t> O PROBABILIDAD ALTA SE ENCUENTRA EL VALOR DEL PARÁMETRO A ESTIMAR</a:t>
            </a:r>
            <a:r>
              <a:rPr lang="es-ES" sz="2100" dirty="0" smtClean="0">
                <a:solidFill>
                  <a:srgbClr val="000000"/>
                </a:solidFill>
                <a:latin typeface="Calibri" pitchFamily="34" charset="0"/>
              </a:rPr>
              <a:t>.</a:t>
            </a:r>
            <a:endParaRPr lang="es-ES" sz="2100" dirty="0">
              <a:solidFill>
                <a:srgbClr val="000000"/>
              </a:solidFill>
              <a:latin typeface="Calibri" pitchFamily="34" charset="0"/>
            </a:endParaRPr>
          </a:p>
        </p:txBody>
      </p:sp>
      <mc:AlternateContent xmlns:mc="http://schemas.openxmlformats.org/markup-compatibility/2006" xmlns:a14="http://schemas.microsoft.com/office/drawing/2010/main">
        <mc:Choice Requires="a14">
          <p:sp>
            <p:nvSpPr>
              <p:cNvPr id="6" name="5 Rectángulo"/>
              <p:cNvSpPr/>
              <p:nvPr/>
            </p:nvSpPr>
            <p:spPr>
              <a:xfrm>
                <a:off x="432714" y="3269661"/>
                <a:ext cx="3128998" cy="948658"/>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2000" b="1" i="0" smtClean="0">
                          <a:solidFill>
                            <a:srgbClr val="000000"/>
                          </a:solidFill>
                          <a:latin typeface="Cambria Math"/>
                        </a:rPr>
                        <m:t>𝐓</m:t>
                      </m:r>
                      <m:r>
                        <a:rPr lang="es-ES" sz="2000" b="1" i="0">
                          <a:solidFill>
                            <a:srgbClr val="000000"/>
                          </a:solidFill>
                          <a:latin typeface="Cambria Math"/>
                        </a:rPr>
                        <m:t>=</m:t>
                      </m:r>
                      <m:f>
                        <m:fPr>
                          <m:ctrlPr>
                            <a:rPr lang="es-ES" sz="2000" i="1">
                              <a:solidFill>
                                <a:srgbClr val="000000"/>
                              </a:solidFill>
                              <a:latin typeface="Cambria Math" panose="02040503050406030204" pitchFamily="18" charset="0"/>
                            </a:rPr>
                          </m:ctrlPr>
                        </m:fPr>
                        <m:num>
                          <m:acc>
                            <m:accPr>
                              <m:chr m:val="̅"/>
                              <m:ctrlPr>
                                <a:rPr lang="es-ES" sz="2000" i="1">
                                  <a:solidFill>
                                    <a:srgbClr val="000000"/>
                                  </a:solidFill>
                                  <a:latin typeface="Cambria Math" panose="02040503050406030204" pitchFamily="18" charset="0"/>
                                </a:rPr>
                              </m:ctrlPr>
                            </m:accPr>
                            <m:e>
                              <m:r>
                                <a:rPr lang="pt-BR" sz="2000" b="1" i="0" smtClean="0">
                                  <a:solidFill>
                                    <a:srgbClr val="000000"/>
                                  </a:solidFill>
                                  <a:latin typeface="Cambria Math" panose="02040503050406030204" pitchFamily="18" charset="0"/>
                                </a:rPr>
                                <m:t>𝐱</m:t>
                              </m:r>
                            </m:e>
                          </m:acc>
                          <m:r>
                            <a:rPr lang="es-ES" sz="2000" b="1" i="0">
                              <a:solidFill>
                                <a:srgbClr val="000000"/>
                              </a:solidFill>
                              <a:latin typeface="Cambria Math"/>
                            </a:rPr>
                            <m:t>−</m:t>
                          </m:r>
                          <m:r>
                            <a:rPr lang="es-ES" sz="2000" b="1" i="0" smtClean="0">
                              <a:solidFill>
                                <a:srgbClr val="000000"/>
                              </a:solidFill>
                              <a:latin typeface="Cambria Math" panose="02040503050406030204" pitchFamily="18" charset="0"/>
                              <a:ea typeface="Cambria Math" panose="02040503050406030204" pitchFamily="18" charset="0"/>
                            </a:rPr>
                            <m:t>𝛍</m:t>
                          </m:r>
                        </m:num>
                        <m:den>
                          <m:f>
                            <m:fPr>
                              <m:ctrlPr>
                                <a:rPr lang="pt-BR" sz="2000" i="1">
                                  <a:solidFill>
                                    <a:schemeClr val="tx1"/>
                                  </a:solidFill>
                                  <a:latin typeface="Cambria Math" panose="02040503050406030204" pitchFamily="18" charset="0"/>
                                  <a:sym typeface="Symbol" panose="05050102010706020507" pitchFamily="18" charset="2"/>
                                </a:rPr>
                              </m:ctrlPr>
                            </m:fPr>
                            <m:num>
                              <m:r>
                                <a:rPr lang="pt-BR" sz="2000" b="1" i="0">
                                  <a:solidFill>
                                    <a:schemeClr val="tx1"/>
                                  </a:solidFill>
                                  <a:latin typeface="Cambria Math" panose="02040503050406030204" pitchFamily="18" charset="0"/>
                                  <a:sym typeface="Symbol" panose="05050102010706020507" pitchFamily="18" charset="2"/>
                                </a:rPr>
                                <m:t>𝐬</m:t>
                              </m:r>
                            </m:num>
                            <m:den>
                              <m:rad>
                                <m:radPr>
                                  <m:degHide m:val="on"/>
                                  <m:ctrlPr>
                                    <a:rPr lang="pt-BR" sz="2000" i="1">
                                      <a:solidFill>
                                        <a:schemeClr val="tx1"/>
                                      </a:solidFill>
                                      <a:latin typeface="Cambria Math" panose="02040503050406030204" pitchFamily="18" charset="0"/>
                                      <a:sym typeface="Symbol" panose="05050102010706020507" pitchFamily="18" charset="2"/>
                                    </a:rPr>
                                  </m:ctrlPr>
                                </m:radPr>
                                <m:deg/>
                                <m:e>
                                  <m:r>
                                    <a:rPr lang="pt-BR" sz="2000" b="1" i="0">
                                      <a:solidFill>
                                        <a:schemeClr val="tx1"/>
                                      </a:solidFill>
                                      <a:latin typeface="Cambria Math" panose="02040503050406030204" pitchFamily="18" charset="0"/>
                                      <a:sym typeface="Symbol" panose="05050102010706020507" pitchFamily="18" charset="2"/>
                                    </a:rPr>
                                    <m:t>𝐧</m:t>
                                  </m:r>
                                </m:e>
                              </m:rad>
                            </m:den>
                          </m:f>
                        </m:den>
                      </m:f>
                      <m:r>
                        <a:rPr lang="pt-BR" sz="2000" b="1" i="0" smtClean="0">
                          <a:solidFill>
                            <a:schemeClr val="tx1"/>
                          </a:solidFill>
                          <a:latin typeface="Cambria Math" panose="02040503050406030204" pitchFamily="18" charset="0"/>
                          <a:sym typeface="Symbol" panose="05050102010706020507" pitchFamily="18" charset="2"/>
                        </a:rPr>
                        <m:t>=</m:t>
                      </m:r>
                      <m:f>
                        <m:fPr>
                          <m:ctrlPr>
                            <a:rPr lang="pt-BR" sz="2000" i="1" smtClean="0">
                              <a:solidFill>
                                <a:schemeClr val="tx1"/>
                              </a:solidFill>
                              <a:latin typeface="Cambria Math" panose="02040503050406030204" pitchFamily="18" charset="0"/>
                              <a:sym typeface="Symbol" panose="05050102010706020507" pitchFamily="18" charset="2"/>
                            </a:rPr>
                          </m:ctrlPr>
                        </m:fPr>
                        <m:num>
                          <m:acc>
                            <m:accPr>
                              <m:chr m:val="̅"/>
                              <m:ctrlPr>
                                <a:rPr lang="es-ES" sz="2000" i="1">
                                  <a:solidFill>
                                    <a:srgbClr val="000000"/>
                                  </a:solidFill>
                                  <a:latin typeface="Cambria Math" panose="02040503050406030204" pitchFamily="18" charset="0"/>
                                </a:rPr>
                              </m:ctrlPr>
                            </m:accPr>
                            <m:e>
                              <m:r>
                                <a:rPr lang="pt-BR" sz="2000" b="1" i="0" smtClean="0">
                                  <a:solidFill>
                                    <a:srgbClr val="000000"/>
                                  </a:solidFill>
                                  <a:latin typeface="Cambria Math" panose="02040503050406030204" pitchFamily="18" charset="0"/>
                                </a:rPr>
                                <m:t>𝐱</m:t>
                              </m:r>
                            </m:e>
                          </m:acc>
                          <m:r>
                            <a:rPr lang="es-ES" sz="2000" b="1" i="0">
                              <a:solidFill>
                                <a:srgbClr val="000000"/>
                              </a:solidFill>
                              <a:latin typeface="Cambria Math"/>
                            </a:rPr>
                            <m:t>−</m:t>
                          </m:r>
                          <m:r>
                            <a:rPr lang="es-ES" sz="2000" b="1" i="0" smtClean="0">
                              <a:solidFill>
                                <a:srgbClr val="000000"/>
                              </a:solidFill>
                              <a:latin typeface="Cambria Math" panose="02040503050406030204" pitchFamily="18" charset="0"/>
                              <a:ea typeface="Cambria Math" panose="02040503050406030204" pitchFamily="18" charset="0"/>
                            </a:rPr>
                            <m:t>𝛍</m:t>
                          </m:r>
                        </m:num>
                        <m:den>
                          <m:sSub>
                            <m:sSubPr>
                              <m:ctrlPr>
                                <a:rPr lang="es-ES" sz="2000" i="1">
                                  <a:solidFill>
                                    <a:schemeClr val="tx1"/>
                                  </a:solidFill>
                                  <a:latin typeface="Cambria Math" panose="02040503050406030204" pitchFamily="18" charset="0"/>
                                  <a:sym typeface="Symbol" panose="05050102010706020507" pitchFamily="18" charset="2"/>
                                </a:rPr>
                              </m:ctrlPr>
                            </m:sSubPr>
                            <m:e>
                              <m:r>
                                <a:rPr lang="es-ES" sz="2000" b="1" i="0">
                                  <a:solidFill>
                                    <a:schemeClr val="tx1"/>
                                  </a:solidFill>
                                  <a:latin typeface="Cambria Math" panose="02040503050406030204" pitchFamily="18" charset="0"/>
                                  <a:ea typeface="Cambria Math" panose="02040503050406030204" pitchFamily="18" charset="0"/>
                                  <a:sym typeface="Symbol" panose="05050102010706020507" pitchFamily="18" charset="2"/>
                                </a:rPr>
                                <m:t>𝛅</m:t>
                              </m:r>
                            </m:e>
                            <m:sub>
                              <m:acc>
                                <m:accPr>
                                  <m:chr m:val="̅"/>
                                  <m:ctrlPr>
                                    <a:rPr lang="es-ES" sz="2000" i="1">
                                      <a:solidFill>
                                        <a:schemeClr val="tx1"/>
                                      </a:solidFill>
                                      <a:latin typeface="Cambria Math" panose="02040503050406030204" pitchFamily="18" charset="0"/>
                                      <a:sym typeface="Symbol" panose="05050102010706020507" pitchFamily="18" charset="2"/>
                                    </a:rPr>
                                  </m:ctrlPr>
                                </m:accPr>
                                <m:e>
                                  <m:r>
                                    <a:rPr lang="pt-BR" sz="2000" b="1" i="0">
                                      <a:solidFill>
                                        <a:schemeClr val="tx1"/>
                                      </a:solidFill>
                                      <a:latin typeface="Cambria Math" panose="02040503050406030204" pitchFamily="18" charset="0"/>
                                      <a:sym typeface="Symbol" panose="05050102010706020507" pitchFamily="18" charset="2"/>
                                    </a:rPr>
                                    <m:t>𝐱</m:t>
                                  </m:r>
                                </m:e>
                              </m:acc>
                            </m:sub>
                          </m:sSub>
                        </m:den>
                      </m:f>
                      <m:r>
                        <a:rPr lang="es-ES" sz="2000" b="1" i="0">
                          <a:solidFill>
                            <a:srgbClr val="000000"/>
                          </a:solidFill>
                          <a:latin typeface="Cambria Math"/>
                        </a:rPr>
                        <m:t>→</m:t>
                      </m:r>
                      <m:sSub>
                        <m:sSubPr>
                          <m:ctrlPr>
                            <a:rPr lang="es-ES" sz="2000" i="1">
                              <a:solidFill>
                                <a:srgbClr val="000000"/>
                              </a:solidFill>
                              <a:latin typeface="Cambria Math" panose="02040503050406030204" pitchFamily="18" charset="0"/>
                            </a:rPr>
                          </m:ctrlPr>
                        </m:sSubPr>
                        <m:e>
                          <m:r>
                            <a:rPr lang="es-ES" sz="2000" b="1" i="0">
                              <a:solidFill>
                                <a:srgbClr val="000000"/>
                              </a:solidFill>
                              <a:latin typeface="Cambria Math"/>
                            </a:rPr>
                            <m:t>𝐭</m:t>
                          </m:r>
                        </m:e>
                        <m:sub>
                          <m:r>
                            <a:rPr lang="es-ES" sz="2000" b="1" i="0">
                              <a:solidFill>
                                <a:srgbClr val="000000"/>
                              </a:solidFill>
                              <a:latin typeface="Cambria Math"/>
                            </a:rPr>
                            <m:t>𝐧</m:t>
                          </m:r>
                          <m:r>
                            <a:rPr lang="es-ES" sz="2000" b="1" i="0">
                              <a:solidFill>
                                <a:srgbClr val="000000"/>
                              </a:solidFill>
                              <a:latin typeface="Cambria Math"/>
                            </a:rPr>
                            <m:t>−</m:t>
                          </m:r>
                          <m:r>
                            <a:rPr lang="es-ES" sz="2000" b="1" i="0">
                              <a:solidFill>
                                <a:srgbClr val="000000"/>
                              </a:solidFill>
                              <a:latin typeface="Cambria Math"/>
                            </a:rPr>
                            <m:t>𝟏</m:t>
                          </m:r>
                        </m:sub>
                      </m:sSub>
                    </m:oMath>
                  </m:oMathPara>
                </a14:m>
                <a:endParaRPr lang="es-ES" sz="2000" dirty="0">
                  <a:solidFill>
                    <a:srgbClr val="000000"/>
                  </a:solidFill>
                  <a:latin typeface="Calibri" pitchFamily="34" charset="0"/>
                </a:endParaRPr>
              </a:p>
            </p:txBody>
          </p:sp>
        </mc:Choice>
        <mc:Fallback xmlns="">
          <p:sp>
            <p:nvSpPr>
              <p:cNvPr id="6" name="5 Rectángulo"/>
              <p:cNvSpPr>
                <a:spLocks noRot="1" noChangeAspect="1" noMove="1" noResize="1" noEditPoints="1" noAdjustHandles="1" noChangeArrowheads="1" noChangeShapeType="1" noTextEdit="1"/>
              </p:cNvSpPr>
              <p:nvPr/>
            </p:nvSpPr>
            <p:spPr>
              <a:xfrm>
                <a:off x="432714" y="3269661"/>
                <a:ext cx="3128998" cy="948658"/>
              </a:xfrm>
              <a:prstGeom prst="rect">
                <a:avLst/>
              </a:prstGeom>
              <a:blipFill rotWithShape="0">
                <a:blip r:embed="rId2"/>
                <a:stretch>
                  <a:fillRect/>
                </a:stretch>
              </a:blipFill>
            </p:spPr>
            <p:txBody>
              <a:bodyPr/>
              <a:lstStyle/>
              <a:p>
                <a:r>
                  <a:rPr lang="es-ES">
                    <a:noFill/>
                  </a:rPr>
                  <a:t> </a:t>
                </a:r>
              </a:p>
            </p:txBody>
          </p:sp>
        </mc:Fallback>
      </mc:AlternateContent>
      <p:sp>
        <p:nvSpPr>
          <p:cNvPr id="26" name="Rectángulo 25"/>
          <p:cNvSpPr/>
          <p:nvPr/>
        </p:nvSpPr>
        <p:spPr>
          <a:xfrm>
            <a:off x="243334" y="2321536"/>
            <a:ext cx="8649146" cy="738664"/>
          </a:xfrm>
          <a:prstGeom prst="rect">
            <a:avLst/>
          </a:prstGeom>
        </p:spPr>
        <p:txBody>
          <a:bodyPr wrap="square">
            <a:spAutoFit/>
          </a:bodyPr>
          <a:lstStyle/>
          <a:p>
            <a:pPr algn="just" eaLnBrk="1" fontAlgn="auto" hangingPunct="1">
              <a:spcBef>
                <a:spcPts val="0"/>
              </a:spcBef>
              <a:spcAft>
                <a:spcPts val="0"/>
              </a:spcAft>
            </a:pPr>
            <a:r>
              <a:rPr lang="es-ES" sz="2100" dirty="0" smtClean="0">
                <a:solidFill>
                  <a:srgbClr val="000000"/>
                </a:solidFill>
                <a:latin typeface="Calibri" pitchFamily="34" charset="0"/>
              </a:rPr>
              <a:t>SABEMOS QUE EL ESTADÍGRAFO DE LA PRUEBA EN PROBLEMAS DE MEDIA POBLACIONAL VIENE DADO POR:</a:t>
            </a:r>
            <a:endParaRPr lang="es-ES" sz="2100" dirty="0">
              <a:solidFill>
                <a:srgbClr val="000000"/>
              </a:solidFill>
              <a:latin typeface="Calibri" pitchFamily="34" charset="0"/>
            </a:endParaRPr>
          </a:p>
        </p:txBody>
      </p:sp>
      <mc:AlternateContent xmlns:mc="http://schemas.openxmlformats.org/markup-compatibility/2006" xmlns:a14="http://schemas.microsoft.com/office/drawing/2010/main">
        <mc:Choice Requires="a14">
          <p:sp>
            <p:nvSpPr>
              <p:cNvPr id="23" name="Rectángulo 22"/>
              <p:cNvSpPr/>
              <p:nvPr/>
            </p:nvSpPr>
            <p:spPr>
              <a:xfrm>
                <a:off x="4169375" y="3132963"/>
                <a:ext cx="1217833" cy="5712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solidFill>
                                <a:schemeClr val="tx1"/>
                              </a:solidFill>
                              <a:latin typeface="Cambria Math" panose="02040503050406030204" pitchFamily="18" charset="0"/>
                            </a:rPr>
                          </m:ctrlPr>
                        </m:accPr>
                        <m:e>
                          <m:r>
                            <a:rPr lang="pt-BR" sz="1600" b="1" i="0" smtClean="0">
                              <a:solidFill>
                                <a:schemeClr val="tx1"/>
                              </a:solidFill>
                              <a:latin typeface="Cambria Math" panose="02040503050406030204" pitchFamily="18" charset="0"/>
                            </a:rPr>
                            <m:t>𝐱</m:t>
                          </m:r>
                        </m:e>
                      </m:acc>
                      <m:r>
                        <a:rPr lang="pt-BR" sz="1600" b="1" i="0">
                          <a:solidFill>
                            <a:schemeClr val="tx1"/>
                          </a:solidFill>
                          <a:latin typeface="Cambria Math"/>
                        </a:rPr>
                        <m:t>=</m:t>
                      </m:r>
                      <m:f>
                        <m:fPr>
                          <m:ctrlPr>
                            <a:rPr lang="pt-BR" sz="1600" i="1">
                              <a:solidFill>
                                <a:schemeClr val="tx1"/>
                              </a:solidFill>
                              <a:latin typeface="Cambria Math" panose="02040503050406030204" pitchFamily="18" charset="0"/>
                            </a:rPr>
                          </m:ctrlPr>
                        </m:fPr>
                        <m:num>
                          <m:nary>
                            <m:naryPr>
                              <m:chr m:val="∑"/>
                              <m:ctrlPr>
                                <a:rPr lang="pt-BR" sz="1600" i="1" smtClean="0">
                                  <a:solidFill>
                                    <a:schemeClr val="tx1"/>
                                  </a:solidFill>
                                  <a:latin typeface="Cambria Math" panose="02040503050406030204" pitchFamily="18" charset="0"/>
                                </a:rPr>
                              </m:ctrlPr>
                            </m:naryPr>
                            <m:sub>
                              <m:r>
                                <m:rPr>
                                  <m:brk m:alnAt="23"/>
                                </m:rPr>
                                <a:rPr lang="pt-BR" sz="1600" b="1" i="0" smtClean="0">
                                  <a:solidFill>
                                    <a:schemeClr val="tx1"/>
                                  </a:solidFill>
                                  <a:latin typeface="Cambria Math" panose="02040503050406030204" pitchFamily="18" charset="0"/>
                                </a:rPr>
                                <m:t>𝐢</m:t>
                              </m:r>
                              <m:r>
                                <a:rPr lang="pt-BR" sz="1600" b="1" i="0" smtClean="0">
                                  <a:solidFill>
                                    <a:schemeClr val="tx1"/>
                                  </a:solidFill>
                                  <a:latin typeface="Cambria Math" panose="02040503050406030204" pitchFamily="18" charset="0"/>
                                </a:rPr>
                                <m:t>=</m:t>
                              </m:r>
                              <m:r>
                                <a:rPr lang="pt-BR" sz="1600" b="1" i="0" smtClean="0">
                                  <a:solidFill>
                                    <a:schemeClr val="tx1"/>
                                  </a:solidFill>
                                  <a:latin typeface="Cambria Math" panose="02040503050406030204" pitchFamily="18" charset="0"/>
                                </a:rPr>
                                <m:t>𝟏</m:t>
                              </m:r>
                            </m:sub>
                            <m:sup>
                              <m:r>
                                <a:rPr lang="pt-BR" sz="1600" b="1" i="0" smtClean="0">
                                  <a:solidFill>
                                    <a:schemeClr val="tx1"/>
                                  </a:solidFill>
                                  <a:latin typeface="Cambria Math" panose="02040503050406030204" pitchFamily="18" charset="0"/>
                                </a:rPr>
                                <m:t>𝐧</m:t>
                              </m:r>
                            </m:sup>
                            <m:e>
                              <m:sSub>
                                <m:sSubPr>
                                  <m:ctrlPr>
                                    <a:rPr lang="pt-BR" sz="1600" i="1" smtClean="0">
                                      <a:solidFill>
                                        <a:schemeClr val="tx1"/>
                                      </a:solidFill>
                                      <a:latin typeface="Cambria Math" panose="02040503050406030204" pitchFamily="18" charset="0"/>
                                    </a:rPr>
                                  </m:ctrlPr>
                                </m:sSubPr>
                                <m:e>
                                  <m:r>
                                    <a:rPr lang="pt-BR" sz="1600" b="1" i="0" smtClean="0">
                                      <a:solidFill>
                                        <a:schemeClr val="tx1"/>
                                      </a:solidFill>
                                      <a:latin typeface="Cambria Math" panose="02040503050406030204" pitchFamily="18" charset="0"/>
                                    </a:rPr>
                                    <m:t>𝐱</m:t>
                                  </m:r>
                                </m:e>
                                <m:sub>
                                  <m:r>
                                    <a:rPr lang="pt-BR" sz="1600" b="1" i="0" smtClean="0">
                                      <a:solidFill>
                                        <a:schemeClr val="tx1"/>
                                      </a:solidFill>
                                      <a:latin typeface="Cambria Math" panose="02040503050406030204" pitchFamily="18" charset="0"/>
                                    </a:rPr>
                                    <m:t>𝐢</m:t>
                                  </m:r>
                                </m:sub>
                              </m:sSub>
                            </m:e>
                          </m:nary>
                        </m:num>
                        <m:den>
                          <m:r>
                            <a:rPr lang="pt-BR" sz="1600" b="1" i="0">
                              <a:solidFill>
                                <a:schemeClr val="tx1"/>
                              </a:solidFill>
                              <a:latin typeface="Cambria Math"/>
                            </a:rPr>
                            <m:t>𝐧</m:t>
                          </m:r>
                        </m:den>
                      </m:f>
                    </m:oMath>
                  </m:oMathPara>
                </a14:m>
                <a:endParaRPr lang="es-ES" sz="1600" dirty="0">
                  <a:solidFill>
                    <a:schemeClr val="tx1"/>
                  </a:solidFill>
                </a:endParaRPr>
              </a:p>
            </p:txBody>
          </p:sp>
        </mc:Choice>
        <mc:Fallback xmlns="">
          <p:sp>
            <p:nvSpPr>
              <p:cNvPr id="23" name="Rectángulo 22"/>
              <p:cNvSpPr>
                <a:spLocks noRot="1" noChangeAspect="1" noMove="1" noResize="1" noEditPoints="1" noAdjustHandles="1" noChangeArrowheads="1" noChangeShapeType="1" noTextEdit="1"/>
              </p:cNvSpPr>
              <p:nvPr/>
            </p:nvSpPr>
            <p:spPr>
              <a:xfrm>
                <a:off x="4169375" y="3132963"/>
                <a:ext cx="1217833" cy="571247"/>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3919090" y="3704210"/>
                <a:ext cx="1952008" cy="819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1" i="0" smtClean="0">
                          <a:solidFill>
                            <a:schemeClr val="tx1"/>
                          </a:solidFill>
                          <a:latin typeface="Cambria Math"/>
                        </a:rPr>
                        <m:t>𝐬</m:t>
                      </m:r>
                      <m:r>
                        <a:rPr lang="es-ES" sz="1600" b="1" i="0" smtClean="0">
                          <a:solidFill>
                            <a:schemeClr val="tx1"/>
                          </a:solidFill>
                          <a:latin typeface="Cambria Math"/>
                        </a:rPr>
                        <m:t>=</m:t>
                      </m:r>
                      <m:rad>
                        <m:radPr>
                          <m:degHide m:val="on"/>
                          <m:ctrlPr>
                            <a:rPr lang="es-ES" sz="1600" i="1">
                              <a:solidFill>
                                <a:schemeClr val="tx1"/>
                              </a:solidFill>
                              <a:latin typeface="Cambria Math" panose="02040503050406030204" pitchFamily="18" charset="0"/>
                            </a:rPr>
                          </m:ctrlPr>
                        </m:radPr>
                        <m:deg/>
                        <m:e>
                          <m:f>
                            <m:fPr>
                              <m:ctrlPr>
                                <a:rPr lang="es-ES" sz="1600" i="1">
                                  <a:solidFill>
                                    <a:schemeClr val="tx1"/>
                                  </a:solidFill>
                                  <a:latin typeface="Cambria Math" panose="02040503050406030204" pitchFamily="18" charset="0"/>
                                </a:rPr>
                              </m:ctrlPr>
                            </m:fPr>
                            <m:num>
                              <m:nary>
                                <m:naryPr>
                                  <m:chr m:val="∑"/>
                                  <m:ctrlPr>
                                    <a:rPr lang="es-ES" sz="1600" i="1" smtClean="0">
                                      <a:solidFill>
                                        <a:schemeClr val="tx1"/>
                                      </a:solidFill>
                                      <a:latin typeface="Cambria Math" panose="02040503050406030204" pitchFamily="18" charset="0"/>
                                    </a:rPr>
                                  </m:ctrlPr>
                                </m:naryPr>
                                <m:sub>
                                  <m:r>
                                    <m:rPr>
                                      <m:brk m:alnAt="23"/>
                                    </m:rPr>
                                    <a:rPr lang="pt-BR" sz="1600" b="1" i="0" smtClean="0">
                                      <a:solidFill>
                                        <a:schemeClr val="tx1"/>
                                      </a:solidFill>
                                      <a:latin typeface="Cambria Math" panose="02040503050406030204" pitchFamily="18" charset="0"/>
                                    </a:rPr>
                                    <m:t>𝐢</m:t>
                                  </m:r>
                                  <m:r>
                                    <a:rPr lang="pt-BR" sz="1600" b="1" i="0" smtClean="0">
                                      <a:solidFill>
                                        <a:schemeClr val="tx1"/>
                                      </a:solidFill>
                                      <a:latin typeface="Cambria Math" panose="02040503050406030204" pitchFamily="18" charset="0"/>
                                    </a:rPr>
                                    <m:t>=</m:t>
                                  </m:r>
                                  <m:r>
                                    <a:rPr lang="pt-BR" sz="1600" b="1" i="0" smtClean="0">
                                      <a:solidFill>
                                        <a:schemeClr val="tx1"/>
                                      </a:solidFill>
                                      <a:latin typeface="Cambria Math" panose="02040503050406030204" pitchFamily="18" charset="0"/>
                                    </a:rPr>
                                    <m:t>𝟏</m:t>
                                  </m:r>
                                </m:sub>
                                <m:sup>
                                  <m:r>
                                    <a:rPr lang="pt-BR" sz="1600" b="1" i="0" smtClean="0">
                                      <a:solidFill>
                                        <a:schemeClr val="tx1"/>
                                      </a:solidFill>
                                      <a:latin typeface="Cambria Math" panose="02040503050406030204" pitchFamily="18" charset="0"/>
                                    </a:rPr>
                                    <m:t>𝐧</m:t>
                                  </m:r>
                                </m:sup>
                                <m:e>
                                  <m:sSup>
                                    <m:sSupPr>
                                      <m:ctrlPr>
                                        <a:rPr lang="es-ES" sz="1600" i="1" smtClean="0">
                                          <a:solidFill>
                                            <a:schemeClr val="tx1"/>
                                          </a:solidFill>
                                          <a:latin typeface="Cambria Math" panose="02040503050406030204" pitchFamily="18" charset="0"/>
                                        </a:rPr>
                                      </m:ctrlPr>
                                    </m:sSupPr>
                                    <m:e>
                                      <m:d>
                                        <m:dPr>
                                          <m:ctrlPr>
                                            <a:rPr lang="es-ES" sz="1600" i="1" smtClean="0">
                                              <a:solidFill>
                                                <a:schemeClr val="tx1"/>
                                              </a:solidFill>
                                              <a:latin typeface="Cambria Math" panose="02040503050406030204" pitchFamily="18" charset="0"/>
                                            </a:rPr>
                                          </m:ctrlPr>
                                        </m:dPr>
                                        <m:e>
                                          <m:sSub>
                                            <m:sSubPr>
                                              <m:ctrlPr>
                                                <a:rPr lang="es-ES" sz="1600" i="1" smtClean="0">
                                                  <a:solidFill>
                                                    <a:schemeClr val="tx1"/>
                                                  </a:solidFill>
                                                  <a:latin typeface="Cambria Math" panose="02040503050406030204" pitchFamily="18" charset="0"/>
                                                </a:rPr>
                                              </m:ctrlPr>
                                            </m:sSubPr>
                                            <m:e>
                                              <m:r>
                                                <a:rPr lang="pt-BR" sz="1600" b="1" i="0" smtClean="0">
                                                  <a:solidFill>
                                                    <a:schemeClr val="tx1"/>
                                                  </a:solidFill>
                                                  <a:latin typeface="Cambria Math" panose="02040503050406030204" pitchFamily="18" charset="0"/>
                                                </a:rPr>
                                                <m:t>𝐱</m:t>
                                              </m:r>
                                            </m:e>
                                            <m:sub>
                                              <m:r>
                                                <a:rPr lang="pt-BR" sz="1600" b="1" i="0" smtClean="0">
                                                  <a:solidFill>
                                                    <a:schemeClr val="tx1"/>
                                                  </a:solidFill>
                                                  <a:latin typeface="Cambria Math" panose="02040503050406030204" pitchFamily="18" charset="0"/>
                                                </a:rPr>
                                                <m:t>𝐢</m:t>
                                              </m:r>
                                            </m:sub>
                                          </m:sSub>
                                          <m:r>
                                            <a:rPr lang="pt-BR" sz="1600" b="1" i="0" smtClean="0">
                                              <a:solidFill>
                                                <a:schemeClr val="tx1"/>
                                              </a:solidFill>
                                              <a:latin typeface="Cambria Math" panose="02040503050406030204" pitchFamily="18" charset="0"/>
                                            </a:rPr>
                                            <m:t>−</m:t>
                                          </m:r>
                                          <m:acc>
                                            <m:accPr>
                                              <m:chr m:val="̅"/>
                                              <m:ctrlPr>
                                                <a:rPr lang="pt-BR" sz="1600" b="1" i="1" smtClean="0">
                                                  <a:solidFill>
                                                    <a:schemeClr val="tx1"/>
                                                  </a:solidFill>
                                                  <a:latin typeface="Cambria Math" panose="02040503050406030204" pitchFamily="18" charset="0"/>
                                                </a:rPr>
                                              </m:ctrlPr>
                                            </m:accPr>
                                            <m:e>
                                              <m:r>
                                                <a:rPr lang="pt-BR" sz="1600" b="1" i="0" smtClean="0">
                                                  <a:solidFill>
                                                    <a:schemeClr val="tx1"/>
                                                  </a:solidFill>
                                                  <a:latin typeface="Cambria Math" panose="02040503050406030204" pitchFamily="18" charset="0"/>
                                                </a:rPr>
                                                <m:t>𝐱</m:t>
                                              </m:r>
                                            </m:e>
                                          </m:acc>
                                        </m:e>
                                      </m:d>
                                    </m:e>
                                    <m:sup>
                                      <m:r>
                                        <a:rPr lang="pt-BR" sz="1600" b="1" i="0" smtClean="0">
                                          <a:solidFill>
                                            <a:schemeClr val="tx1"/>
                                          </a:solidFill>
                                          <a:latin typeface="Cambria Math" panose="02040503050406030204" pitchFamily="18" charset="0"/>
                                        </a:rPr>
                                        <m:t>𝟐</m:t>
                                      </m:r>
                                    </m:sup>
                                  </m:sSup>
                                </m:e>
                              </m:nary>
                            </m:num>
                            <m:den>
                              <m:r>
                                <a:rPr lang="es-ES" sz="1600" b="1" i="0">
                                  <a:solidFill>
                                    <a:schemeClr val="tx1"/>
                                  </a:solidFill>
                                  <a:latin typeface="Cambria Math"/>
                                </a:rPr>
                                <m:t>𝐧</m:t>
                              </m:r>
                              <m:r>
                                <a:rPr lang="es-ES" sz="1600" b="1" i="0">
                                  <a:solidFill>
                                    <a:schemeClr val="tx1"/>
                                  </a:solidFill>
                                  <a:latin typeface="Cambria Math"/>
                                </a:rPr>
                                <m:t>−</m:t>
                              </m:r>
                              <m:r>
                                <a:rPr lang="es-ES" sz="1600" b="1" i="0">
                                  <a:solidFill>
                                    <a:schemeClr val="tx1"/>
                                  </a:solidFill>
                                  <a:latin typeface="Cambria Math"/>
                                </a:rPr>
                                <m:t>𝟏</m:t>
                              </m:r>
                            </m:den>
                          </m:f>
                        </m:e>
                      </m:rad>
                    </m:oMath>
                  </m:oMathPara>
                </a14:m>
                <a:endParaRPr lang="es-ES" sz="1600" dirty="0">
                  <a:solidFill>
                    <a:schemeClr val="tx1"/>
                  </a:solidFill>
                </a:endParaRPr>
              </a:p>
            </p:txBody>
          </p:sp>
        </mc:Choice>
        <mc:Fallback xmlns="">
          <p:sp>
            <p:nvSpPr>
              <p:cNvPr id="24" name="Rectángulo 23"/>
              <p:cNvSpPr>
                <a:spLocks noRot="1" noChangeAspect="1" noMove="1" noResize="1" noEditPoints="1" noAdjustHandles="1" noChangeArrowheads="1" noChangeShapeType="1" noTextEdit="1"/>
              </p:cNvSpPr>
              <p:nvPr/>
            </p:nvSpPr>
            <p:spPr>
              <a:xfrm>
                <a:off x="3919090" y="3704210"/>
                <a:ext cx="1952008" cy="819840"/>
              </a:xfrm>
              <a:prstGeom prst="rect">
                <a:avLst/>
              </a:prstGeom>
              <a:blipFill rotWithShape="0">
                <a:blip r:embed="rId4"/>
                <a:stretch>
                  <a:fillRect/>
                </a:stretch>
              </a:blipFill>
            </p:spPr>
            <p:txBody>
              <a:bodyPr/>
              <a:lstStyle/>
              <a:p>
                <a:r>
                  <a:rPr lang="es-ES">
                    <a:noFill/>
                  </a:rPr>
                  <a:t> </a:t>
                </a:r>
              </a:p>
            </p:txBody>
          </p:sp>
        </mc:Fallback>
      </mc:AlternateContent>
      <p:sp>
        <p:nvSpPr>
          <p:cNvPr id="11" name="Rectángulo 10"/>
          <p:cNvSpPr/>
          <p:nvPr/>
        </p:nvSpPr>
        <p:spPr>
          <a:xfrm>
            <a:off x="1259632" y="1828597"/>
            <a:ext cx="5760640" cy="430887"/>
          </a:xfrm>
          <a:prstGeom prst="rect">
            <a:avLst/>
          </a:prstGeom>
        </p:spPr>
        <p:txBody>
          <a:bodyPr wrap="square">
            <a:spAutoFit/>
          </a:bodyPr>
          <a:lstStyle/>
          <a:p>
            <a:pPr algn="ctr"/>
            <a:r>
              <a:rPr lang="es-ES" sz="2200" dirty="0">
                <a:solidFill>
                  <a:srgbClr val="00007D"/>
                </a:solidFill>
                <a:latin typeface="Calibri" pitchFamily="34" charset="0"/>
              </a:rPr>
              <a:t>ESENCIA DEL MÉTODO </a:t>
            </a:r>
            <a:r>
              <a:rPr lang="es-ES" sz="2200" dirty="0">
                <a:solidFill>
                  <a:schemeClr val="tx1"/>
                </a:solidFill>
                <a:latin typeface="Calibri" pitchFamily="34" charset="0"/>
              </a:rPr>
              <a:t>PARA </a:t>
            </a:r>
            <a:r>
              <a:rPr lang="es-ES" sz="2200" dirty="0" smtClean="0">
                <a:solidFill>
                  <a:schemeClr val="tx1"/>
                </a:solidFill>
                <a:latin typeface="Calibri" pitchFamily="34" charset="0"/>
              </a:rPr>
              <a:t>µ POBLACIONAL: </a:t>
            </a:r>
            <a:endParaRPr lang="es-ES" sz="2200" dirty="0"/>
          </a:p>
        </p:txBody>
      </p:sp>
      <p:grpSp>
        <p:nvGrpSpPr>
          <p:cNvPr id="4" name="Grupo 3"/>
          <p:cNvGrpSpPr/>
          <p:nvPr/>
        </p:nvGrpSpPr>
        <p:grpSpPr>
          <a:xfrm>
            <a:off x="6372200" y="3004829"/>
            <a:ext cx="1558200" cy="1666221"/>
            <a:chOff x="6460406" y="4021438"/>
            <a:chExt cx="1541433" cy="1852700"/>
          </a:xfrm>
        </p:grpSpPr>
        <p:pic>
          <p:nvPicPr>
            <p:cNvPr id="14" name="Imagen 13"/>
            <p:cNvPicPr>
              <a:picLocks noChangeAspect="1"/>
            </p:cNvPicPr>
            <p:nvPr/>
          </p:nvPicPr>
          <p:blipFill>
            <a:blip r:embed="rId5"/>
            <a:stretch>
              <a:fillRect/>
            </a:stretch>
          </p:blipFill>
          <p:spPr>
            <a:xfrm>
              <a:off x="6460406" y="4021438"/>
              <a:ext cx="1541433" cy="1580916"/>
            </a:xfrm>
            <a:prstGeom prst="rect">
              <a:avLst/>
            </a:prstGeom>
          </p:spPr>
        </p:pic>
        <mc:AlternateContent xmlns:mc="http://schemas.openxmlformats.org/markup-compatibility/2006" xmlns:a14="http://schemas.microsoft.com/office/drawing/2010/main">
          <mc:Choice Requires="a14">
            <p:sp>
              <p:nvSpPr>
                <p:cNvPr id="15" name="CuadroTexto 14"/>
                <p:cNvSpPr txBox="1"/>
                <p:nvPr/>
              </p:nvSpPr>
              <p:spPr>
                <a:xfrm>
                  <a:off x="6608795" y="5535584"/>
                  <a:ext cx="134470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solidFill>
                                  <a:schemeClr val="tx1"/>
                                </a:solidFill>
                                <a:latin typeface="Cambria Math" panose="02040503050406030204" pitchFamily="18" charset="0"/>
                                <a:sym typeface="Symbol" panose="05050102010706020507" pitchFamily="18" charset="2"/>
                              </a:rPr>
                            </m:ctrlPr>
                          </m:sSubPr>
                          <m:e>
                            <m:r>
                              <a:rPr lang="es-ES" sz="1600" i="1">
                                <a:solidFill>
                                  <a:schemeClr val="tx1"/>
                                </a:solidFill>
                                <a:latin typeface="Cambria Math" panose="02040503050406030204" pitchFamily="18" charset="0"/>
                                <a:ea typeface="Cambria Math" panose="02040503050406030204" pitchFamily="18" charset="0"/>
                                <a:sym typeface="Symbol" panose="05050102010706020507" pitchFamily="18" charset="2"/>
                              </a:rPr>
                              <m:t>𝜹</m:t>
                            </m:r>
                          </m:e>
                          <m:sub>
                            <m:acc>
                              <m:accPr>
                                <m:chr m:val="̅"/>
                                <m:ctrlPr>
                                  <a:rPr lang="es-ES" sz="1600" i="1">
                                    <a:solidFill>
                                      <a:schemeClr val="tx1"/>
                                    </a:solidFill>
                                    <a:latin typeface="Cambria Math" panose="02040503050406030204" pitchFamily="18" charset="0"/>
                                    <a:sym typeface="Symbol" panose="05050102010706020507" pitchFamily="18" charset="2"/>
                                  </a:rPr>
                                </m:ctrlPr>
                              </m:accPr>
                              <m:e>
                                <m:r>
                                  <a:rPr lang="pt-BR" sz="1600" i="1">
                                    <a:solidFill>
                                      <a:schemeClr val="tx1"/>
                                    </a:solidFill>
                                    <a:latin typeface="Cambria Math" panose="02040503050406030204" pitchFamily="18" charset="0"/>
                                    <a:sym typeface="Symbol" panose="05050102010706020507" pitchFamily="18" charset="2"/>
                                  </a:rPr>
                                  <m:t>𝒙</m:t>
                                </m:r>
                              </m:e>
                            </m:acc>
                          </m:sub>
                        </m:sSub>
                        <m:r>
                          <m:rPr>
                            <m:nor/>
                          </m:rPr>
                          <a:rPr lang="pt-BR" sz="1600" b="1" i="0" smtClean="0">
                            <a:solidFill>
                              <a:schemeClr val="tx1"/>
                            </a:solidFill>
                            <a:latin typeface="Cambria Math" panose="02040503050406030204" pitchFamily="18" charset="0"/>
                            <a:sym typeface="Symbol" panose="05050102010706020507" pitchFamily="18" charset="2"/>
                          </a:rPr>
                          <m:t>      </m:t>
                        </m:r>
                        <m:r>
                          <m:rPr>
                            <m:nor/>
                          </m:rPr>
                          <a:rPr lang="es-ES" sz="1600" dirty="0">
                            <a:solidFill>
                              <a:schemeClr val="tx1"/>
                            </a:solidFill>
                            <a:sym typeface="Symbol" panose="05050102010706020507" pitchFamily="18" charset="2"/>
                          </a:rPr>
                          <m:t></m:t>
                        </m:r>
                        <m:r>
                          <a:rPr lang="pt-BR" sz="1600" b="1" i="1" dirty="0" smtClean="0">
                            <a:solidFill>
                              <a:schemeClr val="tx1"/>
                            </a:solidFill>
                            <a:latin typeface="Cambria Math" panose="02040503050406030204" pitchFamily="18" charset="0"/>
                            <a:sym typeface="Symbol" panose="05050102010706020507" pitchFamily="18" charset="2"/>
                          </a:rPr>
                          <m:t>       </m:t>
                        </m:r>
                        <m:sSub>
                          <m:sSubPr>
                            <m:ctrlPr>
                              <a:rPr lang="es-ES" sz="1600" i="1" smtClean="0">
                                <a:solidFill>
                                  <a:schemeClr val="tx1"/>
                                </a:solidFill>
                                <a:latin typeface="Cambria Math" panose="02040503050406030204" pitchFamily="18" charset="0"/>
                                <a:sym typeface="Symbol" panose="05050102010706020507" pitchFamily="18" charset="2"/>
                              </a:rPr>
                            </m:ctrlPr>
                          </m:sSubPr>
                          <m:e>
                            <m:r>
                              <a:rPr lang="es-ES" sz="16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𝜹</m:t>
                            </m:r>
                          </m:e>
                          <m:sub>
                            <m:acc>
                              <m:accPr>
                                <m:chr m:val="̅"/>
                                <m:ctrlPr>
                                  <a:rPr lang="es-ES" sz="1600" i="1" smtClean="0">
                                    <a:solidFill>
                                      <a:schemeClr val="tx1"/>
                                    </a:solidFill>
                                    <a:latin typeface="Cambria Math" panose="02040503050406030204" pitchFamily="18" charset="0"/>
                                    <a:sym typeface="Symbol" panose="05050102010706020507" pitchFamily="18" charset="2"/>
                                  </a:rPr>
                                </m:ctrlPr>
                              </m:accPr>
                              <m:e>
                                <m:r>
                                  <a:rPr lang="pt-BR" sz="1600" b="1" i="1" smtClean="0">
                                    <a:solidFill>
                                      <a:schemeClr val="tx1"/>
                                    </a:solidFill>
                                    <a:latin typeface="Cambria Math" panose="02040503050406030204" pitchFamily="18" charset="0"/>
                                    <a:sym typeface="Symbol" panose="05050102010706020507" pitchFamily="18" charset="2"/>
                                  </a:rPr>
                                  <m:t>𝒙</m:t>
                                </m:r>
                              </m:e>
                            </m:acc>
                          </m:sub>
                        </m:sSub>
                      </m:oMath>
                    </m:oMathPara>
                  </a14:m>
                  <a:endParaRPr lang="es-ES" sz="1600" dirty="0">
                    <a:solidFill>
                      <a:schemeClr val="tx1"/>
                    </a:solidFill>
                  </a:endParaRPr>
                </a:p>
              </p:txBody>
            </p:sp>
          </mc:Choice>
          <mc:Fallback xmlns="">
            <p:sp>
              <p:nvSpPr>
                <p:cNvPr id="15" name="CuadroTexto 14"/>
                <p:cNvSpPr txBox="1">
                  <a:spLocks noRot="1" noChangeAspect="1" noMove="1" noResize="1" noEditPoints="1" noAdjustHandles="1" noChangeArrowheads="1" noChangeShapeType="1" noTextEdit="1"/>
                </p:cNvSpPr>
                <p:nvPr/>
              </p:nvSpPr>
              <p:spPr>
                <a:xfrm>
                  <a:off x="6608795" y="5535584"/>
                  <a:ext cx="1344703" cy="338554"/>
                </a:xfrm>
                <a:prstGeom prst="rect">
                  <a:avLst/>
                </a:prstGeom>
                <a:blipFill rotWithShape="0">
                  <a:blip r:embed="rId7"/>
                  <a:stretch>
                    <a:fillRect r="-10314" b="-16000"/>
                  </a:stretch>
                </a:blipFill>
              </p:spPr>
              <p:txBody>
                <a:bodyPr/>
                <a:lstStyle/>
                <a:p>
                  <a:r>
                    <a:rPr lang="es-ES">
                      <a:noFill/>
                    </a:rPr>
                    <a:t> </a:t>
                  </a:r>
                </a:p>
              </p:txBody>
            </p:sp>
          </mc:Fallback>
        </mc:AlternateContent>
      </p:grpSp>
      <p:sp>
        <p:nvSpPr>
          <p:cNvPr id="19" name="Rectángulo 18"/>
          <p:cNvSpPr/>
          <p:nvPr/>
        </p:nvSpPr>
        <p:spPr>
          <a:xfrm>
            <a:off x="244470" y="4869160"/>
            <a:ext cx="5613165" cy="400110"/>
          </a:xfrm>
          <a:prstGeom prst="rect">
            <a:avLst/>
          </a:prstGeom>
        </p:spPr>
        <p:txBody>
          <a:bodyPr wrap="square">
            <a:spAutoFit/>
          </a:bodyPr>
          <a:lstStyle/>
          <a:p>
            <a:pPr algn="just"/>
            <a:r>
              <a:rPr lang="es-ES" sz="2000" dirty="0" smtClean="0">
                <a:solidFill>
                  <a:srgbClr val="000000"/>
                </a:solidFill>
                <a:latin typeface="Calibri" pitchFamily="34" charset="0"/>
              </a:rPr>
              <a:t>SI n </a:t>
            </a:r>
            <a:r>
              <a:rPr lang="es-ES" sz="2000" dirty="0" smtClean="0">
                <a:solidFill>
                  <a:srgbClr val="000000"/>
                </a:solidFill>
                <a:latin typeface="Calibri" pitchFamily="34" charset="0"/>
                <a:sym typeface="Symbol" panose="05050102010706020507" pitchFamily="18" charset="2"/>
              </a:rPr>
              <a:t> </a:t>
            </a:r>
            <a:r>
              <a:rPr lang="es-ES" sz="2000" dirty="0" smtClean="0">
                <a:solidFill>
                  <a:srgbClr val="000000"/>
                </a:solidFill>
                <a:latin typeface="Calibri" pitchFamily="34" charset="0"/>
              </a:rPr>
              <a:t>30 (MUESTRAS GRANDES) SE CUMPLE QUE:</a:t>
            </a:r>
          </a:p>
        </p:txBody>
      </p:sp>
      <mc:AlternateContent xmlns:mc="http://schemas.openxmlformats.org/markup-compatibility/2006" xmlns:a14="http://schemas.microsoft.com/office/drawing/2010/main">
        <mc:Choice Requires="a14">
          <p:sp>
            <p:nvSpPr>
              <p:cNvPr id="22" name="Rectángulo 21"/>
              <p:cNvSpPr/>
              <p:nvPr/>
            </p:nvSpPr>
            <p:spPr>
              <a:xfrm>
                <a:off x="274937" y="5373216"/>
                <a:ext cx="5299335" cy="5177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800" i="1" smtClean="0">
                              <a:solidFill>
                                <a:srgbClr val="000000"/>
                              </a:solidFill>
                              <a:latin typeface="Cambria Math" panose="02040503050406030204" pitchFamily="18" charset="0"/>
                            </a:rPr>
                          </m:ctrlPr>
                        </m:sSubPr>
                        <m:e>
                          <m:r>
                            <a:rPr lang="es-ES" sz="1800" b="1" i="0">
                              <a:solidFill>
                                <a:srgbClr val="000000"/>
                              </a:solidFill>
                              <a:latin typeface="Cambria Math"/>
                            </a:rPr>
                            <m:t>𝐭</m:t>
                          </m:r>
                        </m:e>
                        <m:sub>
                          <m:r>
                            <a:rPr lang="es-ES" sz="1800" b="1" i="0">
                              <a:solidFill>
                                <a:srgbClr val="000000"/>
                              </a:solidFill>
                              <a:latin typeface="Cambria Math"/>
                            </a:rPr>
                            <m:t>𝐧</m:t>
                          </m:r>
                          <m:r>
                            <a:rPr lang="es-ES" sz="1800" b="1" i="0">
                              <a:solidFill>
                                <a:srgbClr val="000000"/>
                              </a:solidFill>
                              <a:latin typeface="Cambria Math"/>
                            </a:rPr>
                            <m:t>−</m:t>
                          </m:r>
                          <m:r>
                            <a:rPr lang="es-ES" sz="1800" b="1" i="0">
                              <a:solidFill>
                                <a:srgbClr val="000000"/>
                              </a:solidFill>
                              <a:latin typeface="Cambria Math"/>
                            </a:rPr>
                            <m:t>𝟏</m:t>
                          </m:r>
                        </m:sub>
                      </m:sSub>
                      <m:r>
                        <a:rPr lang="es-ES" sz="1800" b="1" i="0" smtClean="0">
                          <a:solidFill>
                            <a:srgbClr val="000000"/>
                          </a:solidFill>
                          <a:latin typeface="Cambria Math" panose="02040503050406030204" pitchFamily="18" charset="0"/>
                          <a:ea typeface="Cambria Math" panose="02040503050406030204" pitchFamily="18" charset="0"/>
                        </a:rPr>
                        <m:t>≅</m:t>
                      </m:r>
                      <m:r>
                        <a:rPr lang="pt-BR" sz="1800" b="1" i="0" smtClean="0">
                          <a:solidFill>
                            <a:srgbClr val="000000"/>
                          </a:solidFill>
                          <a:latin typeface="Cambria Math" panose="02040503050406030204" pitchFamily="18" charset="0"/>
                          <a:ea typeface="Cambria Math" panose="02040503050406030204" pitchFamily="18" charset="0"/>
                        </a:rPr>
                        <m:t>𝐍</m:t>
                      </m:r>
                      <m:d>
                        <m:dPr>
                          <m:ctrlPr>
                            <a:rPr lang="pt-BR" sz="1800" i="1" smtClean="0">
                              <a:solidFill>
                                <a:srgbClr val="000000"/>
                              </a:solidFill>
                              <a:latin typeface="Cambria Math" panose="02040503050406030204" pitchFamily="18" charset="0"/>
                              <a:ea typeface="Cambria Math" panose="02040503050406030204" pitchFamily="18" charset="0"/>
                            </a:rPr>
                          </m:ctrlPr>
                        </m:dPr>
                        <m:e>
                          <m:r>
                            <a:rPr lang="pt-BR" sz="1800" b="1" i="0" smtClean="0">
                              <a:solidFill>
                                <a:srgbClr val="000000"/>
                              </a:solidFill>
                              <a:latin typeface="Cambria Math" panose="02040503050406030204" pitchFamily="18" charset="0"/>
                              <a:ea typeface="Cambria Math" panose="02040503050406030204" pitchFamily="18" charset="0"/>
                            </a:rPr>
                            <m:t>𝟎</m:t>
                          </m:r>
                          <m:r>
                            <a:rPr lang="pt-BR" sz="1800" b="1" i="0" smtClean="0">
                              <a:solidFill>
                                <a:srgbClr val="000000"/>
                              </a:solidFill>
                              <a:latin typeface="Cambria Math" panose="02040503050406030204" pitchFamily="18" charset="0"/>
                              <a:ea typeface="Cambria Math" panose="02040503050406030204" pitchFamily="18" charset="0"/>
                            </a:rPr>
                            <m:t>,</m:t>
                          </m:r>
                          <m:r>
                            <a:rPr lang="pt-BR" sz="1800" b="1" i="0" smtClean="0">
                              <a:solidFill>
                                <a:srgbClr val="000000"/>
                              </a:solidFill>
                              <a:latin typeface="Cambria Math" panose="02040503050406030204" pitchFamily="18" charset="0"/>
                              <a:ea typeface="Cambria Math" panose="02040503050406030204" pitchFamily="18" charset="0"/>
                            </a:rPr>
                            <m:t>𝟏</m:t>
                          </m:r>
                        </m:e>
                      </m:d>
                      <m:r>
                        <a:rPr lang="pt-BR" sz="1800" b="1" i="0" smtClean="0">
                          <a:solidFill>
                            <a:srgbClr val="000000"/>
                          </a:solidFill>
                          <a:latin typeface="Cambria Math" panose="02040503050406030204" pitchFamily="18" charset="0"/>
                          <a:ea typeface="Cambria Math" panose="02040503050406030204" pitchFamily="18" charset="0"/>
                        </a:rPr>
                        <m:t>→</m:t>
                      </m:r>
                      <m:r>
                        <a:rPr lang="pt-BR" sz="1800" b="1" i="0" smtClean="0">
                          <a:solidFill>
                            <a:srgbClr val="000000"/>
                          </a:solidFill>
                          <a:latin typeface="Cambria Math" panose="02040503050406030204" pitchFamily="18" charset="0"/>
                          <a:ea typeface="Cambria Math" panose="02040503050406030204" pitchFamily="18" charset="0"/>
                        </a:rPr>
                        <m:t>𝐓</m:t>
                      </m:r>
                      <m:r>
                        <a:rPr lang="pt-BR" sz="1800" b="1" i="0" smtClean="0">
                          <a:solidFill>
                            <a:srgbClr val="000000"/>
                          </a:solidFill>
                          <a:latin typeface="Cambria Math" panose="02040503050406030204" pitchFamily="18" charset="0"/>
                          <a:ea typeface="Cambria Math" panose="02040503050406030204" pitchFamily="18" charset="0"/>
                        </a:rPr>
                        <m:t>≅</m:t>
                      </m:r>
                      <m:r>
                        <a:rPr lang="pt-BR" sz="1800" b="1" i="0" smtClean="0">
                          <a:solidFill>
                            <a:srgbClr val="000000"/>
                          </a:solidFill>
                          <a:latin typeface="Cambria Math" panose="02040503050406030204" pitchFamily="18" charset="0"/>
                          <a:ea typeface="Cambria Math" panose="02040503050406030204" pitchFamily="18" charset="0"/>
                        </a:rPr>
                        <m:t>𝐙</m:t>
                      </m:r>
                      <m:r>
                        <a:rPr lang="pt-BR" sz="1800" b="1" i="0" smtClean="0">
                          <a:solidFill>
                            <a:srgbClr val="000000"/>
                          </a:solidFill>
                          <a:latin typeface="Cambria Math" panose="02040503050406030204" pitchFamily="18" charset="0"/>
                          <a:ea typeface="Cambria Math" panose="02040503050406030204" pitchFamily="18" charset="0"/>
                        </a:rPr>
                        <m:t>, </m:t>
                      </m:r>
                      <m:r>
                        <m:rPr>
                          <m:nor/>
                        </m:rPr>
                        <a:rPr lang="pt-BR" sz="1800" b="1" i="0" smtClean="0">
                          <a:solidFill>
                            <a:srgbClr val="000000"/>
                          </a:solidFill>
                          <a:latin typeface="Calibri" panose="020F0502020204030204" pitchFamily="34" charset="0"/>
                          <a:ea typeface="Cambria Math" panose="02040503050406030204" pitchFamily="18" charset="0"/>
                        </a:rPr>
                        <m:t>POR</m:t>
                      </m:r>
                      <m:r>
                        <m:rPr>
                          <m:nor/>
                        </m:rPr>
                        <a:rPr lang="pt-BR" sz="1800" b="1" i="0" smtClean="0">
                          <a:solidFill>
                            <a:srgbClr val="000000"/>
                          </a:solidFill>
                          <a:latin typeface="Calibri" panose="020F0502020204030204" pitchFamily="34" charset="0"/>
                          <a:ea typeface="Cambria Math" panose="02040503050406030204" pitchFamily="18" charset="0"/>
                        </a:rPr>
                        <m:t> </m:t>
                      </m:r>
                      <m:r>
                        <m:rPr>
                          <m:nor/>
                        </m:rPr>
                        <a:rPr lang="pt-BR" sz="1800" b="1" i="0" smtClean="0">
                          <a:solidFill>
                            <a:srgbClr val="000000"/>
                          </a:solidFill>
                          <a:latin typeface="Calibri" panose="020F0502020204030204" pitchFamily="34" charset="0"/>
                          <a:ea typeface="Cambria Math" panose="02040503050406030204" pitchFamily="18" charset="0"/>
                        </a:rPr>
                        <m:t>LO</m:t>
                      </m:r>
                      <m:r>
                        <m:rPr>
                          <m:nor/>
                        </m:rPr>
                        <a:rPr lang="pt-BR" sz="1800" b="1" i="0" smtClean="0">
                          <a:solidFill>
                            <a:srgbClr val="000000"/>
                          </a:solidFill>
                          <a:latin typeface="Calibri" panose="020F0502020204030204" pitchFamily="34" charset="0"/>
                          <a:ea typeface="Cambria Math" panose="02040503050406030204" pitchFamily="18" charset="0"/>
                        </a:rPr>
                        <m:t> </m:t>
                      </m:r>
                      <m:r>
                        <m:rPr>
                          <m:nor/>
                        </m:rPr>
                        <a:rPr lang="pt-BR" sz="1800" b="1" i="0" smtClean="0">
                          <a:solidFill>
                            <a:srgbClr val="000000"/>
                          </a:solidFill>
                          <a:latin typeface="Calibri" panose="020F0502020204030204" pitchFamily="34" charset="0"/>
                          <a:ea typeface="Cambria Math" panose="02040503050406030204" pitchFamily="18" charset="0"/>
                        </a:rPr>
                        <m:t>QUE</m:t>
                      </m:r>
                      <m:r>
                        <m:rPr>
                          <m:nor/>
                        </m:rPr>
                        <a:rPr lang="pt-BR" sz="1800" i="0" smtClean="0">
                          <a:solidFill>
                            <a:srgbClr val="000000"/>
                          </a:solidFill>
                          <a:latin typeface="Calibri" panose="020F0502020204030204" pitchFamily="34" charset="0"/>
                          <a:ea typeface="Cambria Math" panose="02040503050406030204" pitchFamily="18" charset="0"/>
                        </a:rPr>
                        <m:t>:</m:t>
                      </m:r>
                      <m:sSubSup>
                        <m:sSubSupPr>
                          <m:ctrlPr>
                            <a:rPr lang="es-ES" sz="1800" i="1">
                              <a:solidFill>
                                <a:srgbClr val="000000"/>
                              </a:solidFill>
                              <a:latin typeface="Cambria Math" panose="02040503050406030204" pitchFamily="18" charset="0"/>
                            </a:rPr>
                          </m:ctrlPr>
                        </m:sSubSupPr>
                        <m:e>
                          <m:r>
                            <a:rPr lang="pt-BR" sz="1800" b="1" i="0" smtClean="0">
                              <a:solidFill>
                                <a:srgbClr val="000000"/>
                              </a:solidFill>
                              <a:latin typeface="Cambria Math" panose="02040503050406030204" pitchFamily="18" charset="0"/>
                            </a:rPr>
                            <m:t>   </m:t>
                          </m:r>
                          <m:r>
                            <a:rPr lang="es-ES" sz="1800" b="1" i="0">
                              <a:solidFill>
                                <a:srgbClr val="000000"/>
                              </a:solidFill>
                              <a:latin typeface="Cambria Math"/>
                            </a:rPr>
                            <m:t>𝐭</m:t>
                          </m:r>
                        </m:e>
                        <m:sub>
                          <m:f>
                            <m:fPr>
                              <m:type m:val="lin"/>
                              <m:ctrlPr>
                                <a:rPr lang="es-ES" sz="1800" i="1">
                                  <a:solidFill>
                                    <a:srgbClr val="000000"/>
                                  </a:solidFill>
                                  <a:latin typeface="Cambria Math" panose="02040503050406030204" pitchFamily="18" charset="0"/>
                                </a:rPr>
                              </m:ctrlPr>
                            </m:fPr>
                            <m:num>
                              <m:r>
                                <a:rPr lang="es-ES" sz="1800" b="1" i="0">
                                  <a:solidFill>
                                    <a:srgbClr val="000000"/>
                                  </a:solidFill>
                                  <a:latin typeface="Cambria Math"/>
                                </a:rPr>
                                <m:t>𝛂</m:t>
                              </m:r>
                            </m:num>
                            <m:den>
                              <m:r>
                                <a:rPr lang="es-ES" sz="1800" b="1" i="0">
                                  <a:solidFill>
                                    <a:srgbClr val="000000"/>
                                  </a:solidFill>
                                  <a:latin typeface="Cambria Math"/>
                                </a:rPr>
                                <m:t>𝟐</m:t>
                              </m:r>
                            </m:den>
                          </m:f>
                        </m:sub>
                        <m:sup>
                          <m:r>
                            <a:rPr lang="es-ES" sz="1800" b="1" i="0">
                              <a:solidFill>
                                <a:srgbClr val="000000"/>
                              </a:solidFill>
                              <a:latin typeface="Cambria Math"/>
                            </a:rPr>
                            <m:t>𝐧</m:t>
                          </m:r>
                          <m:r>
                            <a:rPr lang="es-ES" sz="1800" b="1" i="0">
                              <a:solidFill>
                                <a:srgbClr val="000000"/>
                              </a:solidFill>
                              <a:latin typeface="Cambria Math"/>
                            </a:rPr>
                            <m:t>−</m:t>
                          </m:r>
                          <m:r>
                            <a:rPr lang="es-ES" sz="1800" b="1" i="0">
                              <a:solidFill>
                                <a:srgbClr val="000000"/>
                              </a:solidFill>
                              <a:latin typeface="Cambria Math"/>
                            </a:rPr>
                            <m:t>𝟏</m:t>
                          </m:r>
                        </m:sup>
                      </m:sSubSup>
                      <m:r>
                        <a:rPr lang="es-ES" sz="1800" b="1" i="0">
                          <a:solidFill>
                            <a:srgbClr val="000000"/>
                          </a:solidFill>
                          <a:latin typeface="Cambria Math" panose="02040503050406030204" pitchFamily="18" charset="0"/>
                          <a:ea typeface="Cambria Math" panose="02040503050406030204" pitchFamily="18" charset="0"/>
                        </a:rPr>
                        <m:t>≅</m:t>
                      </m:r>
                      <m:sSub>
                        <m:sSubPr>
                          <m:ctrlPr>
                            <a:rPr lang="es-ES" sz="1800" i="1">
                              <a:solidFill>
                                <a:srgbClr val="000000"/>
                              </a:solidFill>
                              <a:latin typeface="Cambria Math" panose="02040503050406030204" pitchFamily="18" charset="0"/>
                              <a:ea typeface="Cambria Math" panose="02040503050406030204" pitchFamily="18" charset="0"/>
                            </a:rPr>
                          </m:ctrlPr>
                        </m:sSubPr>
                        <m:e>
                          <m:r>
                            <a:rPr lang="pt-BR" sz="1800" b="1" i="0">
                              <a:solidFill>
                                <a:srgbClr val="000000"/>
                              </a:solidFill>
                              <a:latin typeface="Cambria Math" panose="02040503050406030204" pitchFamily="18" charset="0"/>
                              <a:ea typeface="Cambria Math" panose="02040503050406030204" pitchFamily="18" charset="0"/>
                            </a:rPr>
                            <m:t>𝐙</m:t>
                          </m:r>
                        </m:e>
                        <m:sub>
                          <m:r>
                            <a:rPr lang="pt-BR" sz="1800" b="1" i="0">
                              <a:solidFill>
                                <a:srgbClr val="000000"/>
                              </a:solidFill>
                              <a:latin typeface="Cambria Math" panose="02040503050406030204" pitchFamily="18" charset="0"/>
                              <a:ea typeface="Cambria Math" panose="02040503050406030204" pitchFamily="18" charset="0"/>
                            </a:rPr>
                            <m:t>𝟏</m:t>
                          </m:r>
                          <m:r>
                            <a:rPr lang="pt-BR" sz="1800" b="1" i="0">
                              <a:solidFill>
                                <a:srgbClr val="000000"/>
                              </a:solidFill>
                              <a:latin typeface="Cambria Math" panose="02040503050406030204" pitchFamily="18" charset="0"/>
                              <a:ea typeface="Cambria Math" panose="02040503050406030204" pitchFamily="18" charset="0"/>
                            </a:rPr>
                            <m:t>−</m:t>
                          </m:r>
                          <m:f>
                            <m:fPr>
                              <m:ctrlPr>
                                <a:rPr lang="pt-BR" sz="1800" i="1">
                                  <a:solidFill>
                                    <a:srgbClr val="000000"/>
                                  </a:solidFill>
                                  <a:latin typeface="Cambria Math" panose="02040503050406030204" pitchFamily="18" charset="0"/>
                                  <a:ea typeface="Cambria Math" panose="02040503050406030204" pitchFamily="18" charset="0"/>
                                </a:rPr>
                              </m:ctrlPr>
                            </m:fPr>
                            <m:num>
                              <m:r>
                                <a:rPr lang="pt-BR" sz="1800" b="1" i="0">
                                  <a:solidFill>
                                    <a:srgbClr val="000000"/>
                                  </a:solidFill>
                                  <a:latin typeface="Cambria Math" panose="02040503050406030204" pitchFamily="18" charset="0"/>
                                  <a:ea typeface="Cambria Math" panose="02040503050406030204" pitchFamily="18" charset="0"/>
                                </a:rPr>
                                <m:t>𝛂</m:t>
                              </m:r>
                            </m:num>
                            <m:den>
                              <m:r>
                                <a:rPr lang="pt-BR" sz="1800" b="1" i="0">
                                  <a:solidFill>
                                    <a:srgbClr val="000000"/>
                                  </a:solidFill>
                                  <a:latin typeface="Cambria Math" panose="02040503050406030204" pitchFamily="18" charset="0"/>
                                  <a:ea typeface="Cambria Math" panose="02040503050406030204" pitchFamily="18" charset="0"/>
                                </a:rPr>
                                <m:t>𝟐</m:t>
                              </m:r>
                            </m:den>
                          </m:f>
                        </m:sub>
                      </m:sSub>
                    </m:oMath>
                  </m:oMathPara>
                </a14:m>
                <a:endParaRPr lang="es-ES" sz="1800" dirty="0">
                  <a:solidFill>
                    <a:srgbClr val="000000"/>
                  </a:solidFill>
                  <a:latin typeface="Calibri" pitchFamily="34" charset="0"/>
                </a:endParaRPr>
              </a:p>
            </p:txBody>
          </p:sp>
        </mc:Choice>
        <mc:Fallback xmlns="">
          <p:sp>
            <p:nvSpPr>
              <p:cNvPr id="22" name="Rectángulo 21"/>
              <p:cNvSpPr>
                <a:spLocks noRot="1" noChangeAspect="1" noMove="1" noResize="1" noEditPoints="1" noAdjustHandles="1" noChangeArrowheads="1" noChangeShapeType="1" noTextEdit="1"/>
              </p:cNvSpPr>
              <p:nvPr/>
            </p:nvSpPr>
            <p:spPr>
              <a:xfrm>
                <a:off x="274937" y="5373216"/>
                <a:ext cx="5299335" cy="517770"/>
              </a:xfrm>
              <a:prstGeom prst="rect">
                <a:avLst/>
              </a:prstGeom>
              <a:blipFill rotWithShape="0">
                <a:blip r:embed="rId8"/>
                <a:stretch>
                  <a:fillRect t="-29412" b="-7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5 Rectángulo"/>
              <p:cNvSpPr/>
              <p:nvPr/>
            </p:nvSpPr>
            <p:spPr>
              <a:xfrm>
                <a:off x="6588224" y="4941172"/>
                <a:ext cx="2038828" cy="626390"/>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pt-BR" sz="1600" b="1" i="0" smtClean="0">
                          <a:solidFill>
                            <a:srgbClr val="000000"/>
                          </a:solidFill>
                          <a:latin typeface="Cambria Math" panose="02040503050406030204" pitchFamily="18" charset="0"/>
                        </a:rPr>
                        <m:t>𝐙</m:t>
                      </m:r>
                      <m:r>
                        <a:rPr lang="es-ES" sz="1600">
                          <a:solidFill>
                            <a:srgbClr val="000000"/>
                          </a:solidFill>
                          <a:latin typeface="Cambria Math"/>
                        </a:rPr>
                        <m:t>=</m:t>
                      </m:r>
                      <m:f>
                        <m:fPr>
                          <m:ctrlPr>
                            <a:rPr lang="es-ES" sz="1600" i="1">
                              <a:solidFill>
                                <a:srgbClr val="000000"/>
                              </a:solidFill>
                              <a:latin typeface="Cambria Math" panose="02040503050406030204" pitchFamily="18" charset="0"/>
                            </a:rPr>
                          </m:ctrlPr>
                        </m:fPr>
                        <m:num>
                          <m:acc>
                            <m:accPr>
                              <m:chr m:val="̅"/>
                              <m:ctrlPr>
                                <a:rPr lang="es-ES" sz="1600" i="1">
                                  <a:solidFill>
                                    <a:srgbClr val="000000"/>
                                  </a:solidFill>
                                  <a:latin typeface="Cambria Math" panose="02040503050406030204" pitchFamily="18" charset="0"/>
                                </a:rPr>
                              </m:ctrlPr>
                            </m:accPr>
                            <m:e>
                              <m:r>
                                <a:rPr lang="es-ES" sz="1600" i="1">
                                  <a:solidFill>
                                    <a:srgbClr val="000000"/>
                                  </a:solidFill>
                                  <a:latin typeface="Cambria Math"/>
                                </a:rPr>
                                <m:t>𝐗</m:t>
                              </m:r>
                            </m:e>
                          </m:acc>
                          <m:r>
                            <a:rPr lang="es-ES" sz="1600" i="1">
                              <a:solidFill>
                                <a:srgbClr val="000000"/>
                              </a:solidFill>
                              <a:latin typeface="Cambria Math"/>
                            </a:rPr>
                            <m:t>−</m:t>
                          </m:r>
                          <m:r>
                            <a:rPr lang="es-ES" sz="1600" i="1">
                              <a:solidFill>
                                <a:srgbClr val="000000"/>
                              </a:solidFill>
                              <a:latin typeface="Cambria Math"/>
                            </a:rPr>
                            <m:t>𝛍</m:t>
                          </m:r>
                        </m:num>
                        <m:den>
                          <m:sSub>
                            <m:sSubPr>
                              <m:ctrlPr>
                                <a:rPr lang="es-ES" sz="1600" i="1">
                                  <a:solidFill>
                                    <a:schemeClr val="tx1"/>
                                  </a:solidFill>
                                  <a:latin typeface="Cambria Math" panose="02040503050406030204" pitchFamily="18" charset="0"/>
                                  <a:sym typeface="Symbol" panose="05050102010706020507" pitchFamily="18" charset="2"/>
                                </a:rPr>
                              </m:ctrlPr>
                            </m:sSubPr>
                            <m:e>
                              <m:r>
                                <a:rPr lang="es-ES" sz="1600">
                                  <a:solidFill>
                                    <a:schemeClr val="tx1"/>
                                  </a:solidFill>
                                  <a:latin typeface="Cambria Math" panose="02040503050406030204" pitchFamily="18" charset="0"/>
                                  <a:ea typeface="Cambria Math" panose="02040503050406030204" pitchFamily="18" charset="0"/>
                                  <a:sym typeface="Symbol" panose="05050102010706020507" pitchFamily="18" charset="2"/>
                                </a:rPr>
                                <m:t>𝛅</m:t>
                              </m:r>
                            </m:e>
                            <m:sub>
                              <m:acc>
                                <m:accPr>
                                  <m:chr m:val="̅"/>
                                  <m:ctrlPr>
                                    <a:rPr lang="es-ES" sz="1600" i="1">
                                      <a:solidFill>
                                        <a:schemeClr val="tx1"/>
                                      </a:solidFill>
                                      <a:latin typeface="Cambria Math" panose="02040503050406030204" pitchFamily="18" charset="0"/>
                                      <a:sym typeface="Symbol" panose="05050102010706020507" pitchFamily="18" charset="2"/>
                                    </a:rPr>
                                  </m:ctrlPr>
                                </m:accPr>
                                <m:e>
                                  <m:r>
                                    <a:rPr lang="pt-BR" sz="1600">
                                      <a:solidFill>
                                        <a:schemeClr val="tx1"/>
                                      </a:solidFill>
                                      <a:latin typeface="Cambria Math" panose="02040503050406030204" pitchFamily="18" charset="0"/>
                                      <a:sym typeface="Symbol" panose="05050102010706020507" pitchFamily="18" charset="2"/>
                                    </a:rPr>
                                    <m:t>𝐱</m:t>
                                  </m:r>
                                </m:e>
                              </m:acc>
                            </m:sub>
                          </m:sSub>
                        </m:den>
                      </m:f>
                      <m:r>
                        <a:rPr lang="es-ES" sz="1600">
                          <a:solidFill>
                            <a:srgbClr val="000000"/>
                          </a:solidFill>
                          <a:latin typeface="Cambria Math"/>
                        </a:rPr>
                        <m:t>→</m:t>
                      </m:r>
                      <m:r>
                        <a:rPr lang="pt-BR" sz="1600" b="1" i="0" smtClean="0">
                          <a:solidFill>
                            <a:srgbClr val="000000"/>
                          </a:solidFill>
                          <a:latin typeface="Cambria Math" panose="02040503050406030204" pitchFamily="18" charset="0"/>
                        </a:rPr>
                        <m:t>𝐍</m:t>
                      </m:r>
                      <m:d>
                        <m:dPr>
                          <m:ctrlPr>
                            <a:rPr lang="pt-BR" sz="1600" b="1" i="1" smtClean="0">
                              <a:solidFill>
                                <a:srgbClr val="000000"/>
                              </a:solidFill>
                              <a:latin typeface="Cambria Math" panose="02040503050406030204" pitchFamily="18" charset="0"/>
                            </a:rPr>
                          </m:ctrlPr>
                        </m:dPr>
                        <m:e>
                          <m:r>
                            <a:rPr lang="pt-BR" sz="1600" b="1" i="1" smtClean="0">
                              <a:solidFill>
                                <a:srgbClr val="000000"/>
                              </a:solidFill>
                              <a:latin typeface="Cambria Math" panose="02040503050406030204" pitchFamily="18" charset="0"/>
                            </a:rPr>
                            <m:t>𝟎</m:t>
                          </m:r>
                          <m:r>
                            <a:rPr lang="pt-BR" sz="1600" b="1" i="1" smtClean="0">
                              <a:solidFill>
                                <a:srgbClr val="000000"/>
                              </a:solidFill>
                              <a:latin typeface="Cambria Math" panose="02040503050406030204" pitchFamily="18" charset="0"/>
                            </a:rPr>
                            <m:t>,</m:t>
                          </m:r>
                          <m:r>
                            <a:rPr lang="pt-BR" sz="1600" b="1" i="1" smtClean="0">
                              <a:solidFill>
                                <a:srgbClr val="000000"/>
                              </a:solidFill>
                              <a:latin typeface="Cambria Math" panose="02040503050406030204" pitchFamily="18" charset="0"/>
                            </a:rPr>
                            <m:t>𝟏</m:t>
                          </m:r>
                        </m:e>
                      </m:d>
                    </m:oMath>
                  </m:oMathPara>
                </a14:m>
                <a:endParaRPr lang="es-ES" sz="1600" dirty="0">
                  <a:solidFill>
                    <a:srgbClr val="000000"/>
                  </a:solidFill>
                  <a:latin typeface="Calibri" pitchFamily="34" charset="0"/>
                </a:endParaRPr>
              </a:p>
            </p:txBody>
          </p:sp>
        </mc:Choice>
        <mc:Fallback xmlns="">
          <p:sp>
            <p:nvSpPr>
              <p:cNvPr id="28" name="5 Rectángulo"/>
              <p:cNvSpPr>
                <a:spLocks noRot="1" noChangeAspect="1" noMove="1" noResize="1" noEditPoints="1" noAdjustHandles="1" noChangeArrowheads="1" noChangeShapeType="1" noTextEdit="1"/>
              </p:cNvSpPr>
              <p:nvPr/>
            </p:nvSpPr>
            <p:spPr>
              <a:xfrm>
                <a:off x="6588224" y="4941172"/>
                <a:ext cx="2038828" cy="626390"/>
              </a:xfrm>
              <a:prstGeom prst="rect">
                <a:avLst/>
              </a:prstGeom>
              <a:blipFill rotWithShape="0">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9 Rectángulo"/>
              <p:cNvSpPr/>
              <p:nvPr/>
            </p:nvSpPr>
            <p:spPr>
              <a:xfrm>
                <a:off x="6588224" y="5596005"/>
                <a:ext cx="1831399" cy="563616"/>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1600" b="1" i="0">
                          <a:solidFill>
                            <a:srgbClr val="000000"/>
                          </a:solidFill>
                          <a:latin typeface="Cambria Math"/>
                        </a:rPr>
                        <m:t>𝛍</m:t>
                      </m:r>
                      <m:r>
                        <a:rPr lang="es-ES" sz="1600" b="1" i="0">
                          <a:solidFill>
                            <a:srgbClr val="000000"/>
                          </a:solidFill>
                          <a:latin typeface="Cambria Math"/>
                        </a:rPr>
                        <m:t>=</m:t>
                      </m:r>
                      <m:acc>
                        <m:accPr>
                          <m:chr m:val="̅"/>
                          <m:ctrlPr>
                            <a:rPr lang="es-ES" sz="1600" i="1">
                              <a:solidFill>
                                <a:srgbClr val="000000"/>
                              </a:solidFill>
                              <a:latin typeface="Cambria Math" panose="02040503050406030204" pitchFamily="18" charset="0"/>
                            </a:rPr>
                          </m:ctrlPr>
                        </m:accPr>
                        <m:e>
                          <m:r>
                            <a:rPr lang="es-ES" sz="1600" b="1" i="0">
                              <a:solidFill>
                                <a:srgbClr val="000000"/>
                              </a:solidFill>
                              <a:latin typeface="Cambria Math"/>
                            </a:rPr>
                            <m:t>𝐗</m:t>
                          </m:r>
                        </m:e>
                      </m:acc>
                      <m:r>
                        <a:rPr lang="es-ES" sz="1600" b="1" i="0">
                          <a:solidFill>
                            <a:srgbClr val="000000"/>
                          </a:solidFill>
                          <a:latin typeface="Cambria Math"/>
                        </a:rPr>
                        <m:t>±</m:t>
                      </m:r>
                      <m:sSub>
                        <m:sSubPr>
                          <m:ctrlPr>
                            <a:rPr lang="es-ES" sz="1600" i="1">
                              <a:solidFill>
                                <a:srgbClr val="000000"/>
                              </a:solidFill>
                              <a:latin typeface="Cambria Math" panose="02040503050406030204" pitchFamily="18" charset="0"/>
                              <a:ea typeface="Cambria Math" panose="02040503050406030204" pitchFamily="18" charset="0"/>
                            </a:rPr>
                          </m:ctrlPr>
                        </m:sSubPr>
                        <m:e>
                          <m:r>
                            <a:rPr lang="pt-BR" sz="1600">
                              <a:solidFill>
                                <a:srgbClr val="000000"/>
                              </a:solidFill>
                              <a:latin typeface="Cambria Math" panose="02040503050406030204" pitchFamily="18" charset="0"/>
                              <a:ea typeface="Cambria Math" panose="02040503050406030204" pitchFamily="18" charset="0"/>
                            </a:rPr>
                            <m:t>𝐙</m:t>
                          </m:r>
                        </m:e>
                        <m:sub>
                          <m:r>
                            <a:rPr lang="pt-BR" sz="1600">
                              <a:solidFill>
                                <a:srgbClr val="000000"/>
                              </a:solidFill>
                              <a:latin typeface="Cambria Math" panose="02040503050406030204" pitchFamily="18" charset="0"/>
                              <a:ea typeface="Cambria Math" panose="02040503050406030204" pitchFamily="18" charset="0"/>
                            </a:rPr>
                            <m:t>𝟏</m:t>
                          </m:r>
                          <m:r>
                            <a:rPr lang="pt-BR" sz="1600">
                              <a:solidFill>
                                <a:srgbClr val="000000"/>
                              </a:solidFill>
                              <a:latin typeface="Cambria Math" panose="02040503050406030204" pitchFamily="18" charset="0"/>
                              <a:ea typeface="Cambria Math" panose="02040503050406030204" pitchFamily="18" charset="0"/>
                            </a:rPr>
                            <m:t>−</m:t>
                          </m:r>
                          <m:f>
                            <m:fPr>
                              <m:ctrlPr>
                                <a:rPr lang="pt-BR" sz="1600" i="1">
                                  <a:solidFill>
                                    <a:srgbClr val="000000"/>
                                  </a:solidFill>
                                  <a:latin typeface="Cambria Math" panose="02040503050406030204" pitchFamily="18" charset="0"/>
                                  <a:ea typeface="Cambria Math" panose="02040503050406030204" pitchFamily="18" charset="0"/>
                                </a:rPr>
                              </m:ctrlPr>
                            </m:fPr>
                            <m:num>
                              <m:r>
                                <a:rPr lang="pt-BR" sz="1600">
                                  <a:solidFill>
                                    <a:srgbClr val="000000"/>
                                  </a:solidFill>
                                  <a:latin typeface="Cambria Math" panose="02040503050406030204" pitchFamily="18" charset="0"/>
                                  <a:ea typeface="Cambria Math" panose="02040503050406030204" pitchFamily="18" charset="0"/>
                                </a:rPr>
                                <m:t>𝛂</m:t>
                              </m:r>
                            </m:num>
                            <m:den>
                              <m:r>
                                <a:rPr lang="pt-BR" sz="1600">
                                  <a:solidFill>
                                    <a:srgbClr val="000000"/>
                                  </a:solidFill>
                                  <a:latin typeface="Cambria Math" panose="02040503050406030204" pitchFamily="18" charset="0"/>
                                  <a:ea typeface="Cambria Math" panose="02040503050406030204" pitchFamily="18" charset="0"/>
                                </a:rPr>
                                <m:t>𝟐</m:t>
                              </m:r>
                            </m:den>
                          </m:f>
                        </m:sub>
                      </m:sSub>
                      <m:r>
                        <a:rPr lang="es-ES" sz="1600" b="1" i="0">
                          <a:solidFill>
                            <a:srgbClr val="000000"/>
                          </a:solidFill>
                          <a:latin typeface="Cambria Math"/>
                        </a:rPr>
                        <m:t>∙</m:t>
                      </m:r>
                      <m:f>
                        <m:fPr>
                          <m:ctrlPr>
                            <a:rPr lang="es-ES" sz="1600" i="1">
                              <a:solidFill>
                                <a:srgbClr val="000000"/>
                              </a:solidFill>
                              <a:latin typeface="Cambria Math" panose="02040503050406030204" pitchFamily="18" charset="0"/>
                            </a:rPr>
                          </m:ctrlPr>
                        </m:fPr>
                        <m:num>
                          <m:r>
                            <a:rPr lang="es-ES" sz="1600" b="1" i="0">
                              <a:solidFill>
                                <a:srgbClr val="000000"/>
                              </a:solidFill>
                              <a:latin typeface="Cambria Math"/>
                            </a:rPr>
                            <m:t>𝐬</m:t>
                          </m:r>
                        </m:num>
                        <m:den>
                          <m:rad>
                            <m:radPr>
                              <m:degHide m:val="on"/>
                              <m:ctrlPr>
                                <a:rPr lang="es-ES" sz="1600" i="1">
                                  <a:solidFill>
                                    <a:srgbClr val="000000"/>
                                  </a:solidFill>
                                  <a:latin typeface="Cambria Math" panose="02040503050406030204" pitchFamily="18" charset="0"/>
                                </a:rPr>
                              </m:ctrlPr>
                            </m:radPr>
                            <m:deg/>
                            <m:e>
                              <m:r>
                                <a:rPr lang="es-ES" sz="1600" b="1" i="0">
                                  <a:solidFill>
                                    <a:srgbClr val="000000"/>
                                  </a:solidFill>
                                  <a:latin typeface="Cambria Math"/>
                                </a:rPr>
                                <m:t>𝐧</m:t>
                              </m:r>
                            </m:e>
                          </m:rad>
                        </m:den>
                      </m:f>
                    </m:oMath>
                  </m:oMathPara>
                </a14:m>
                <a:endParaRPr lang="es-ES" sz="1600" dirty="0">
                  <a:solidFill>
                    <a:srgbClr val="000000"/>
                  </a:solidFill>
                  <a:latin typeface="Calibri" pitchFamily="34" charset="0"/>
                </a:endParaRPr>
              </a:p>
            </p:txBody>
          </p:sp>
        </mc:Choice>
        <mc:Fallback xmlns="">
          <p:sp>
            <p:nvSpPr>
              <p:cNvPr id="29" name="9 Rectángulo"/>
              <p:cNvSpPr>
                <a:spLocks noRot="1" noChangeAspect="1" noMove="1" noResize="1" noEditPoints="1" noAdjustHandles="1" noChangeArrowheads="1" noChangeShapeType="1" noTextEdit="1"/>
              </p:cNvSpPr>
              <p:nvPr/>
            </p:nvSpPr>
            <p:spPr>
              <a:xfrm>
                <a:off x="6588224" y="5596005"/>
                <a:ext cx="1831399" cy="563616"/>
              </a:xfrm>
              <a:prstGeom prst="rect">
                <a:avLst/>
              </a:prstGeom>
              <a:blipFill rotWithShape="0">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 name="14 CuadroTexto"/>
              <p:cNvSpPr txBox="1"/>
              <p:nvPr/>
            </p:nvSpPr>
            <p:spPr>
              <a:xfrm>
                <a:off x="237292" y="6118066"/>
                <a:ext cx="576064" cy="536878"/>
              </a:xfrm>
              <a:prstGeom prst="rect">
                <a:avLst/>
              </a:prstGeom>
              <a:noFill/>
            </p:spPr>
            <p:txBody>
              <a:bodyPr wrap="square" rtlCol="0">
                <a:spAutoFit/>
              </a:bodyPr>
              <a:lstStyle/>
              <a:p>
                <a:pPr algn="just" eaLnBrk="1" fontAlgn="auto" hangingPunct="1">
                  <a:spcBef>
                    <a:spcPts val="0"/>
                  </a:spcBef>
                  <a:spcAft>
                    <a:spcPts val="0"/>
                  </a:spcAft>
                </a:pPr>
                <a14:m>
                  <m:oMathPara xmlns:m="http://schemas.openxmlformats.org/officeDocument/2006/math">
                    <m:oMathParaPr>
                      <m:jc m:val="left"/>
                    </m:oMathParaPr>
                    <m:oMath xmlns:m="http://schemas.openxmlformats.org/officeDocument/2006/math">
                      <m:sSub>
                        <m:sSubPr>
                          <m:ctrlPr>
                            <a:rPr lang="es-ES" sz="2000" i="1">
                              <a:solidFill>
                                <a:srgbClr val="000000"/>
                              </a:solidFill>
                              <a:latin typeface="Cambria Math" panose="02040503050406030204" pitchFamily="18" charset="0"/>
                              <a:ea typeface="Cambria Math" panose="02040503050406030204" pitchFamily="18" charset="0"/>
                            </a:rPr>
                          </m:ctrlPr>
                        </m:sSubPr>
                        <m:e>
                          <m:r>
                            <a:rPr lang="pt-BR" sz="2000">
                              <a:solidFill>
                                <a:srgbClr val="000000"/>
                              </a:solidFill>
                              <a:latin typeface="Cambria Math" panose="02040503050406030204" pitchFamily="18" charset="0"/>
                              <a:ea typeface="Cambria Math" panose="02040503050406030204" pitchFamily="18" charset="0"/>
                            </a:rPr>
                            <m:t>𝐙</m:t>
                          </m:r>
                        </m:e>
                        <m:sub>
                          <m:r>
                            <a:rPr lang="pt-BR" sz="2000">
                              <a:solidFill>
                                <a:srgbClr val="000000"/>
                              </a:solidFill>
                              <a:latin typeface="Cambria Math" panose="02040503050406030204" pitchFamily="18" charset="0"/>
                              <a:ea typeface="Cambria Math" panose="02040503050406030204" pitchFamily="18" charset="0"/>
                            </a:rPr>
                            <m:t>𝟏</m:t>
                          </m:r>
                          <m:r>
                            <a:rPr lang="pt-BR" sz="2000">
                              <a:solidFill>
                                <a:srgbClr val="000000"/>
                              </a:solidFill>
                              <a:latin typeface="Cambria Math" panose="02040503050406030204" pitchFamily="18" charset="0"/>
                              <a:ea typeface="Cambria Math" panose="02040503050406030204" pitchFamily="18" charset="0"/>
                            </a:rPr>
                            <m:t>−</m:t>
                          </m:r>
                          <m:f>
                            <m:fPr>
                              <m:ctrlPr>
                                <a:rPr lang="pt-BR" sz="2000" i="1">
                                  <a:solidFill>
                                    <a:srgbClr val="000000"/>
                                  </a:solidFill>
                                  <a:latin typeface="Cambria Math" panose="02040503050406030204" pitchFamily="18" charset="0"/>
                                  <a:ea typeface="Cambria Math" panose="02040503050406030204" pitchFamily="18" charset="0"/>
                                </a:rPr>
                              </m:ctrlPr>
                            </m:fPr>
                            <m:num>
                              <m:r>
                                <a:rPr lang="pt-BR" sz="2000">
                                  <a:solidFill>
                                    <a:srgbClr val="000000"/>
                                  </a:solidFill>
                                  <a:latin typeface="Cambria Math" panose="02040503050406030204" pitchFamily="18" charset="0"/>
                                  <a:ea typeface="Cambria Math" panose="02040503050406030204" pitchFamily="18" charset="0"/>
                                </a:rPr>
                                <m:t>𝛂</m:t>
                              </m:r>
                            </m:num>
                            <m:den>
                              <m:r>
                                <a:rPr lang="pt-BR" sz="2000">
                                  <a:solidFill>
                                    <a:srgbClr val="000000"/>
                                  </a:solidFill>
                                  <a:latin typeface="Cambria Math" panose="02040503050406030204" pitchFamily="18" charset="0"/>
                                  <a:ea typeface="Cambria Math" panose="02040503050406030204" pitchFamily="18" charset="0"/>
                                </a:rPr>
                                <m:t>𝟐</m:t>
                              </m:r>
                            </m:den>
                          </m:f>
                        </m:sub>
                      </m:sSub>
                      <m:r>
                        <a:rPr lang="pt-BR" sz="2400">
                          <a:solidFill>
                            <a:srgbClr val="000000"/>
                          </a:solidFill>
                          <a:latin typeface="Cambria Math"/>
                        </a:rPr>
                        <m:t>:</m:t>
                      </m:r>
                    </m:oMath>
                  </m:oMathPara>
                </a14:m>
                <a:endParaRPr lang="es-ES" sz="2000" dirty="0">
                  <a:solidFill>
                    <a:srgbClr val="000000"/>
                  </a:solidFill>
                  <a:latin typeface="Calibri" panose="020F0502020204030204" pitchFamily="34" charset="0"/>
                </a:endParaRPr>
              </a:p>
            </p:txBody>
          </p:sp>
        </mc:Choice>
        <mc:Fallback xmlns="">
          <p:sp>
            <p:nvSpPr>
              <p:cNvPr id="30" name="14 CuadroTexto"/>
              <p:cNvSpPr txBox="1">
                <a:spLocks noRot="1" noChangeAspect="1" noMove="1" noResize="1" noEditPoints="1" noAdjustHandles="1" noChangeArrowheads="1" noChangeShapeType="1" noTextEdit="1"/>
              </p:cNvSpPr>
              <p:nvPr/>
            </p:nvSpPr>
            <p:spPr>
              <a:xfrm>
                <a:off x="237292" y="6118066"/>
                <a:ext cx="576064" cy="536878"/>
              </a:xfrm>
              <a:prstGeom prst="rect">
                <a:avLst/>
              </a:prstGeom>
              <a:blipFill rotWithShape="0">
                <a:blip r:embed="rId11"/>
                <a:stretch>
                  <a:fillRect r="-34043" b="-5682"/>
                </a:stretch>
              </a:blipFill>
            </p:spPr>
            <p:txBody>
              <a:bodyPr/>
              <a:lstStyle/>
              <a:p>
                <a:r>
                  <a:rPr lang="es-ES">
                    <a:noFill/>
                  </a:rPr>
                  <a:t> </a:t>
                </a:r>
              </a:p>
            </p:txBody>
          </p:sp>
        </mc:Fallback>
      </mc:AlternateContent>
      <p:sp>
        <p:nvSpPr>
          <p:cNvPr id="31" name="CuadroTexto 30"/>
          <p:cNvSpPr txBox="1"/>
          <p:nvPr/>
        </p:nvSpPr>
        <p:spPr>
          <a:xfrm>
            <a:off x="978613" y="6118066"/>
            <a:ext cx="7741802" cy="707886"/>
          </a:xfrm>
          <a:prstGeom prst="rect">
            <a:avLst/>
          </a:prstGeom>
          <a:noFill/>
        </p:spPr>
        <p:txBody>
          <a:bodyPr wrap="square" rtlCol="0">
            <a:spAutoFit/>
          </a:bodyPr>
          <a:lstStyle/>
          <a:p>
            <a:pPr algn="just"/>
            <a:r>
              <a:rPr lang="es-ES" sz="2000" dirty="0" smtClean="0">
                <a:solidFill>
                  <a:schemeClr val="tx1"/>
                </a:solidFill>
                <a:latin typeface="Calibri" panose="020F0502020204030204" pitchFamily="34" charset="0"/>
              </a:rPr>
              <a:t>COEFICIENTE DE CONFIANZA, CUYO </a:t>
            </a:r>
            <a:r>
              <a:rPr lang="es-ES" sz="2000" dirty="0">
                <a:solidFill>
                  <a:schemeClr val="tx1"/>
                </a:solidFill>
                <a:latin typeface="Calibri" panose="020F0502020204030204" pitchFamily="34" charset="0"/>
              </a:rPr>
              <a:t>VALOR </a:t>
            </a:r>
            <a:r>
              <a:rPr lang="es-ES" sz="2000" dirty="0" smtClean="0">
                <a:solidFill>
                  <a:schemeClr val="tx1"/>
                </a:solidFill>
                <a:latin typeface="Calibri" panose="020F0502020204030204" pitchFamily="34" charset="0"/>
              </a:rPr>
              <a:t>SE </a:t>
            </a:r>
            <a:r>
              <a:rPr lang="es-ES" sz="2000" dirty="0">
                <a:solidFill>
                  <a:schemeClr val="tx1"/>
                </a:solidFill>
                <a:latin typeface="Calibri" panose="020F0502020204030204" pitchFamily="34" charset="0"/>
              </a:rPr>
              <a:t>DETERMINA </a:t>
            </a:r>
            <a:r>
              <a:rPr lang="es-ES" sz="2000" dirty="0" smtClean="0">
                <a:solidFill>
                  <a:schemeClr val="tx1"/>
                </a:solidFill>
                <a:latin typeface="Calibri" panose="020F0502020204030204" pitchFamily="34" charset="0"/>
              </a:rPr>
              <a:t>EN LA </a:t>
            </a:r>
            <a:r>
              <a:rPr lang="es-ES" sz="2000" dirty="0">
                <a:solidFill>
                  <a:schemeClr val="tx1"/>
                </a:solidFill>
                <a:latin typeface="Calibri" panose="020F0502020204030204" pitchFamily="34" charset="0"/>
              </a:rPr>
              <a:t>TABLA </a:t>
            </a:r>
            <a:r>
              <a:rPr lang="es-ES" sz="2000" dirty="0" smtClean="0">
                <a:solidFill>
                  <a:schemeClr val="tx1"/>
                </a:solidFill>
                <a:latin typeface="Calibri" panose="020F0502020204030204" pitchFamily="34" charset="0"/>
              </a:rPr>
              <a:t>PARA LA DISTRIBUCIÓN NORMAL ESTÁNDAR.</a:t>
            </a:r>
            <a:endParaRPr lang="es-ES" sz="20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56821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8"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6" name="Rectangle 4"/>
          <p:cNvSpPr>
            <a:spLocks noChangeArrowheads="1"/>
          </p:cNvSpPr>
          <p:nvPr/>
        </p:nvSpPr>
        <p:spPr bwMode="auto">
          <a:xfrm>
            <a:off x="323528" y="1052736"/>
            <a:ext cx="8568952" cy="555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49263" indent="-449263">
              <a:defRPr sz="2000">
                <a:solidFill>
                  <a:schemeClr val="tx1"/>
                </a:solidFill>
                <a:latin typeface="Calibri" panose="020F0502020204030204" pitchFamily="34" charset="0"/>
              </a:defRPr>
            </a:lvl1pPr>
            <a:lvl2pPr marL="914400" indent="-285750">
              <a:defRPr sz="2000">
                <a:solidFill>
                  <a:schemeClr val="tx1"/>
                </a:solidFill>
                <a:latin typeface="Calibri" panose="020F0502020204030204" pitchFamily="34" charset="0"/>
              </a:defRPr>
            </a:lvl2pPr>
            <a:lvl3pPr marL="1322388" indent="-228600">
              <a:defRPr sz="2000">
                <a:solidFill>
                  <a:schemeClr val="tx1"/>
                </a:solidFill>
                <a:latin typeface="Calibri" panose="020F0502020204030204" pitchFamily="34" charset="0"/>
              </a:defRPr>
            </a:lvl3pPr>
            <a:lvl4pPr marL="1730375" indent="-228600">
              <a:defRPr sz="2000">
                <a:solidFill>
                  <a:schemeClr val="tx1"/>
                </a:solidFill>
                <a:latin typeface="Calibri" panose="020F0502020204030204" pitchFamily="34" charset="0"/>
              </a:defRPr>
            </a:lvl4pPr>
            <a:lvl5pPr marL="2138363" indent="-228600">
              <a:defRPr sz="2000">
                <a:solidFill>
                  <a:schemeClr val="tx1"/>
                </a:solidFill>
                <a:latin typeface="Calibri" panose="020F0502020204030204" pitchFamily="34" charset="0"/>
              </a:defRPr>
            </a:lvl5pPr>
            <a:lvl6pPr marL="2595563" indent="-228600" eaLnBrk="0" fontAlgn="base" hangingPunct="0">
              <a:spcBef>
                <a:spcPct val="0"/>
              </a:spcBef>
              <a:spcAft>
                <a:spcPct val="0"/>
              </a:spcAft>
              <a:defRPr sz="2000">
                <a:solidFill>
                  <a:schemeClr val="tx1"/>
                </a:solidFill>
                <a:latin typeface="Calibri" panose="020F0502020204030204" pitchFamily="34" charset="0"/>
              </a:defRPr>
            </a:lvl6pPr>
            <a:lvl7pPr marL="3052763" indent="-228600" eaLnBrk="0" fontAlgn="base" hangingPunct="0">
              <a:spcBef>
                <a:spcPct val="0"/>
              </a:spcBef>
              <a:spcAft>
                <a:spcPct val="0"/>
              </a:spcAft>
              <a:defRPr sz="2000">
                <a:solidFill>
                  <a:schemeClr val="tx1"/>
                </a:solidFill>
                <a:latin typeface="Calibri" panose="020F0502020204030204" pitchFamily="34" charset="0"/>
              </a:defRPr>
            </a:lvl7pPr>
            <a:lvl8pPr marL="3509963" indent="-228600" eaLnBrk="0" fontAlgn="base" hangingPunct="0">
              <a:spcBef>
                <a:spcPct val="0"/>
              </a:spcBef>
              <a:spcAft>
                <a:spcPct val="0"/>
              </a:spcAft>
              <a:defRPr sz="2000">
                <a:solidFill>
                  <a:schemeClr val="tx1"/>
                </a:solidFill>
                <a:latin typeface="Calibri" panose="020F0502020204030204" pitchFamily="34" charset="0"/>
              </a:defRPr>
            </a:lvl8pPr>
            <a:lvl9pPr marL="3967163" indent="-228600" eaLnBrk="0" fontAlgn="base" hangingPunct="0">
              <a:spcBef>
                <a:spcPct val="0"/>
              </a:spcBef>
              <a:spcAft>
                <a:spcPct val="0"/>
              </a:spcAft>
              <a:defRPr sz="2000">
                <a:solidFill>
                  <a:schemeClr val="tx1"/>
                </a:solidFill>
                <a:latin typeface="Calibri" panose="020F0502020204030204" pitchFamily="34" charset="0"/>
              </a:defRPr>
            </a:lvl9pPr>
          </a:lstStyle>
          <a:p>
            <a:pPr algn="just" eaLnBrk="1" hangingPunct="1">
              <a:spcBef>
                <a:spcPct val="20000"/>
              </a:spcBef>
              <a:buClr>
                <a:schemeClr val="tx2"/>
              </a:buClr>
              <a:buFontTx/>
              <a:buChar char="•"/>
            </a:pPr>
            <a:r>
              <a:rPr lang="es-ES" sz="2400" dirty="0" smtClean="0">
                <a:cs typeface="Tahoma" panose="020B0604030504040204" pitchFamily="34" charset="0"/>
              </a:rPr>
              <a:t>EL TEST DE RACHA O ALEATORIEDAD, EL CUAL NOS PERMITE PROBAR LA ALEATORIEDAD DE UNA MUESTRA, CUYOS ELEMENTOS NO FUERON SELECCIONADOS APLICANDO ALGU-NA DE LAS TÉCNICAS DEL MUESTREO ALEATORIO (MSA, MSR, MAE). </a:t>
            </a:r>
          </a:p>
          <a:p>
            <a:pPr algn="just" eaLnBrk="1" hangingPunct="1">
              <a:spcBef>
                <a:spcPct val="20000"/>
              </a:spcBef>
              <a:buClr>
                <a:schemeClr val="tx2"/>
              </a:buClr>
              <a:buFontTx/>
              <a:buChar char="•"/>
            </a:pPr>
            <a:endParaRPr lang="es-ES" sz="2400" dirty="0" smtClean="0">
              <a:cs typeface="Tahoma" panose="020B0604030504040204" pitchFamily="34" charset="0"/>
            </a:endParaRPr>
          </a:p>
          <a:p>
            <a:pPr algn="just" eaLnBrk="1" hangingPunct="1">
              <a:spcBef>
                <a:spcPct val="20000"/>
              </a:spcBef>
              <a:buClr>
                <a:schemeClr val="tx2"/>
              </a:buClr>
              <a:buFontTx/>
              <a:buChar char="•"/>
            </a:pPr>
            <a:r>
              <a:rPr lang="es-ES" sz="2400" dirty="0" smtClean="0">
                <a:cs typeface="Tahoma" panose="020B0604030504040204" pitchFamily="34" charset="0"/>
              </a:rPr>
              <a:t>EL TEST DE KOLMOGOROV SMIRNOV, EL CUAL NOS PERMITE DEMOSTRAR O NO, LA NORMALIDAD DE UNA VARIABLE DE ES-TUDIO CUANDO EL PARÁMETRO A ESTUDIAR SEA LA  MEDIA.</a:t>
            </a:r>
          </a:p>
          <a:p>
            <a:pPr algn="just" eaLnBrk="1" hangingPunct="1">
              <a:spcBef>
                <a:spcPct val="20000"/>
              </a:spcBef>
              <a:buClr>
                <a:schemeClr val="tx2"/>
              </a:buClr>
              <a:buFontTx/>
              <a:buChar char="•"/>
            </a:pPr>
            <a:endParaRPr lang="es-ES" sz="2400" dirty="0" smtClean="0">
              <a:cs typeface="Tahoma" panose="020B0604030504040204" pitchFamily="34" charset="0"/>
            </a:endParaRPr>
          </a:p>
          <a:p>
            <a:pPr algn="just" eaLnBrk="1" hangingPunct="1">
              <a:spcBef>
                <a:spcPct val="20000"/>
              </a:spcBef>
              <a:buClr>
                <a:schemeClr val="tx2"/>
              </a:buClr>
              <a:buFontTx/>
              <a:buChar char="•"/>
            </a:pPr>
            <a:r>
              <a:rPr lang="es-ES" sz="2400" dirty="0" smtClean="0">
                <a:cs typeface="Tahoma" panose="020B0604030504040204" pitchFamily="34" charset="0"/>
              </a:rPr>
              <a:t>EL MÉTODO APROXIMADO, CON AYUDA DEL CUAL PODEMOS DEMOSTRAR SI LA DISTRIBUCIÓN BINOMIAL ASOCIADA A UNA VARIABLE CATEGÓRICA SE APROXIMA A LA NORMAL, CUANDO EL PARÁMETRO A ESTUDIAR ES LA PROPORCIÓN.</a:t>
            </a:r>
          </a:p>
        </p:txBody>
      </p:sp>
      <p:sp>
        <p:nvSpPr>
          <p:cNvPr id="2" name="Rectángulo 1"/>
          <p:cNvSpPr/>
          <p:nvPr/>
        </p:nvSpPr>
        <p:spPr>
          <a:xfrm>
            <a:off x="323528" y="404664"/>
            <a:ext cx="8568952" cy="523220"/>
          </a:xfrm>
          <a:prstGeom prst="rect">
            <a:avLst/>
          </a:prstGeom>
        </p:spPr>
        <p:txBody>
          <a:bodyPr wrap="square">
            <a:spAutoFit/>
          </a:bodyPr>
          <a:lstStyle/>
          <a:p>
            <a:pPr marL="0" indent="0" algn="ctr" eaLnBrk="1" hangingPunct="1">
              <a:spcBef>
                <a:spcPct val="20000"/>
              </a:spcBef>
              <a:buClr>
                <a:schemeClr val="tx2"/>
              </a:buClr>
            </a:pPr>
            <a:r>
              <a:rPr lang="es-ES" sz="2800" dirty="0">
                <a:solidFill>
                  <a:srgbClr val="002060"/>
                </a:solidFill>
                <a:latin typeface="Calibri" panose="020F0502020204030204" pitchFamily="34" charset="0"/>
                <a:cs typeface="Tahoma" panose="020B0604030504040204" pitchFamily="34" charset="0"/>
              </a:rPr>
              <a:t>EN </a:t>
            </a:r>
            <a:r>
              <a:rPr lang="es-ES" sz="2800" dirty="0" smtClean="0">
                <a:solidFill>
                  <a:srgbClr val="002060"/>
                </a:solidFill>
                <a:latin typeface="Calibri" panose="020F0502020204030204" pitchFamily="34" charset="0"/>
                <a:cs typeface="Tahoma" panose="020B0604030504040204" pitchFamily="34" charset="0"/>
              </a:rPr>
              <a:t>CLASES </a:t>
            </a:r>
            <a:r>
              <a:rPr lang="es-ES" sz="2800" dirty="0">
                <a:solidFill>
                  <a:srgbClr val="002060"/>
                </a:solidFill>
                <a:latin typeface="Calibri" panose="020F0502020204030204" pitchFamily="34" charset="0"/>
                <a:cs typeface="Tahoma" panose="020B0604030504040204" pitchFamily="34" charset="0"/>
              </a:rPr>
              <a:t>ANTERIORES  ESTUDIAMOS:</a:t>
            </a:r>
          </a:p>
        </p:txBody>
      </p:sp>
    </p:spTree>
    <p:extLst>
      <p:ext uri="{BB962C8B-B14F-4D97-AF65-F5344CB8AC3E}">
        <p14:creationId xmlns:p14="http://schemas.microsoft.com/office/powerpoint/2010/main" val="318351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6596">
                                            <p:txEl>
                                              <p:pRg st="0" end="0"/>
                                            </p:txEl>
                                          </p:spTgt>
                                        </p:tgtEl>
                                        <p:attrNameLst>
                                          <p:attrName>style.visibility</p:attrName>
                                        </p:attrNameLst>
                                      </p:cBhvr>
                                      <p:to>
                                        <p:strVal val="visible"/>
                                      </p:to>
                                    </p:set>
                                    <p:animEffect transition="in" filter="fade">
                                      <p:cBhvr>
                                        <p:cTn id="7" dur="1000"/>
                                        <p:tgtEl>
                                          <p:spTgt spid="366596">
                                            <p:txEl>
                                              <p:pRg st="0" end="0"/>
                                            </p:txEl>
                                          </p:spTgt>
                                        </p:tgtEl>
                                      </p:cBhvr>
                                    </p:animEffect>
                                    <p:anim calcmode="lin" valueType="num">
                                      <p:cBhvr>
                                        <p:cTn id="8" dur="1000" fill="hold"/>
                                        <p:tgtEl>
                                          <p:spTgt spid="36659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65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6596">
                                            <p:txEl>
                                              <p:pRg st="2" end="2"/>
                                            </p:txEl>
                                          </p:spTgt>
                                        </p:tgtEl>
                                        <p:attrNameLst>
                                          <p:attrName>style.visibility</p:attrName>
                                        </p:attrNameLst>
                                      </p:cBhvr>
                                      <p:to>
                                        <p:strVal val="visible"/>
                                      </p:to>
                                    </p:set>
                                    <p:animEffect transition="in" filter="fade">
                                      <p:cBhvr>
                                        <p:cTn id="14" dur="1000"/>
                                        <p:tgtEl>
                                          <p:spTgt spid="366596">
                                            <p:txEl>
                                              <p:pRg st="2" end="2"/>
                                            </p:txEl>
                                          </p:spTgt>
                                        </p:tgtEl>
                                      </p:cBhvr>
                                    </p:animEffect>
                                    <p:anim calcmode="lin" valueType="num">
                                      <p:cBhvr>
                                        <p:cTn id="15" dur="1000" fill="hold"/>
                                        <p:tgtEl>
                                          <p:spTgt spid="36659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6659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66596">
                                            <p:txEl>
                                              <p:pRg st="4" end="4"/>
                                            </p:txEl>
                                          </p:spTgt>
                                        </p:tgtEl>
                                        <p:attrNameLst>
                                          <p:attrName>style.visibility</p:attrName>
                                        </p:attrNameLst>
                                      </p:cBhvr>
                                      <p:to>
                                        <p:strVal val="visible"/>
                                      </p:to>
                                    </p:set>
                                    <p:animEffect transition="in" filter="fade">
                                      <p:cBhvr>
                                        <p:cTn id="21" dur="1000"/>
                                        <p:tgtEl>
                                          <p:spTgt spid="366596">
                                            <p:txEl>
                                              <p:pRg st="4" end="4"/>
                                            </p:txEl>
                                          </p:spTgt>
                                        </p:tgtEl>
                                      </p:cBhvr>
                                    </p:animEffect>
                                    <p:anim calcmode="lin" valueType="num">
                                      <p:cBhvr>
                                        <p:cTn id="22" dur="1000" fill="hold"/>
                                        <p:tgtEl>
                                          <p:spTgt spid="36659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6659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4"/>
          <p:cNvSpPr txBox="1">
            <a:spLocks noChangeArrowheads="1"/>
          </p:cNvSpPr>
          <p:nvPr/>
        </p:nvSpPr>
        <p:spPr bwMode="auto">
          <a:xfrm>
            <a:off x="251521" y="404664"/>
            <a:ext cx="864914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fontAlgn="auto">
              <a:spcBef>
                <a:spcPts val="0"/>
              </a:spcBef>
              <a:spcAft>
                <a:spcPts val="0"/>
              </a:spcAft>
            </a:pPr>
            <a:r>
              <a:rPr lang="es-ES" sz="2100" dirty="0">
                <a:solidFill>
                  <a:srgbClr val="00007D"/>
                </a:solidFill>
                <a:latin typeface="Calibri" panose="020F0502020204030204" pitchFamily="34" charset="0"/>
              </a:rPr>
              <a:t>ESTIMACIÓN POR INTERVALO DE </a:t>
            </a:r>
            <a:r>
              <a:rPr lang="es-ES" sz="2100" dirty="0" smtClean="0">
                <a:solidFill>
                  <a:srgbClr val="00007D"/>
                </a:solidFill>
                <a:latin typeface="Calibri" panose="020F0502020204030204" pitchFamily="34" charset="0"/>
              </a:rPr>
              <a:t>CONFIANZA: </a:t>
            </a:r>
            <a:r>
              <a:rPr lang="es-ES" sz="2100" dirty="0">
                <a:solidFill>
                  <a:srgbClr val="000000"/>
                </a:solidFill>
                <a:latin typeface="Calibri" pitchFamily="34" charset="0"/>
              </a:rPr>
              <a:t>MÉTODO PARAMÉTRICO </a:t>
            </a:r>
            <a:r>
              <a:rPr lang="es-ES" sz="2100" dirty="0" smtClean="0">
                <a:solidFill>
                  <a:srgbClr val="000000"/>
                </a:solidFill>
                <a:latin typeface="Calibri" pitchFamily="34" charset="0"/>
              </a:rPr>
              <a:t>ME-DIANTE </a:t>
            </a:r>
            <a:r>
              <a:rPr lang="es-ES" sz="2100" dirty="0">
                <a:solidFill>
                  <a:srgbClr val="000000"/>
                </a:solidFill>
                <a:latin typeface="Calibri" pitchFamily="34" charset="0"/>
              </a:rPr>
              <a:t>EL CUAL SE OFRECE UN INTERVALO DE VALORES DENTRO DEL CUAL CON CIERTO NIVEL DE CONFIANZA (</a:t>
            </a:r>
            <a:r>
              <a:rPr lang="es-ES" sz="2100" dirty="0">
                <a:solidFill>
                  <a:srgbClr val="000000"/>
                </a:solidFill>
                <a:latin typeface="Calibri" pitchFamily="34" charset="0"/>
                <a:sym typeface="Symbol" panose="05050102010706020507" pitchFamily="18" charset="2"/>
              </a:rPr>
              <a:t>)</a:t>
            </a:r>
            <a:r>
              <a:rPr lang="es-ES" sz="2100" dirty="0">
                <a:solidFill>
                  <a:srgbClr val="000000"/>
                </a:solidFill>
                <a:latin typeface="Calibri" pitchFamily="34" charset="0"/>
              </a:rPr>
              <a:t> O PROBABILIDAD ALTA SE ENCUENTRA EL VALOR DEL PARÁMETRO A ESTIMAR</a:t>
            </a:r>
            <a:r>
              <a:rPr lang="es-ES" sz="2100" dirty="0" smtClean="0">
                <a:solidFill>
                  <a:srgbClr val="000000"/>
                </a:solidFill>
                <a:latin typeface="Calibri" pitchFamily="34" charset="0"/>
              </a:rPr>
              <a:t>.</a:t>
            </a:r>
            <a:endParaRPr lang="es-ES" sz="2100" dirty="0">
              <a:solidFill>
                <a:srgbClr val="000000"/>
              </a:solidFill>
              <a:latin typeface="Calibri" pitchFamily="34" charset="0"/>
            </a:endParaRPr>
          </a:p>
        </p:txBody>
      </p:sp>
      <p:sp>
        <p:nvSpPr>
          <p:cNvPr id="26" name="Rectángulo 25"/>
          <p:cNvSpPr/>
          <p:nvPr/>
        </p:nvSpPr>
        <p:spPr>
          <a:xfrm>
            <a:off x="243334" y="2321536"/>
            <a:ext cx="8649146" cy="738664"/>
          </a:xfrm>
          <a:prstGeom prst="rect">
            <a:avLst/>
          </a:prstGeom>
        </p:spPr>
        <p:txBody>
          <a:bodyPr wrap="square">
            <a:spAutoFit/>
          </a:bodyPr>
          <a:lstStyle/>
          <a:p>
            <a:pPr algn="just" eaLnBrk="1" fontAlgn="auto" hangingPunct="1">
              <a:spcBef>
                <a:spcPts val="0"/>
              </a:spcBef>
              <a:spcAft>
                <a:spcPts val="0"/>
              </a:spcAft>
            </a:pPr>
            <a:r>
              <a:rPr lang="es-ES" sz="2100" dirty="0" smtClean="0">
                <a:solidFill>
                  <a:srgbClr val="000000"/>
                </a:solidFill>
                <a:latin typeface="Calibri" pitchFamily="34" charset="0"/>
              </a:rPr>
              <a:t>SABEMOS QUE EL ESTADÍGRAFO DE LA PRUEBA EN PROBLEMAS DE PROPORCIÓN POBLACIONAL PARA MUESTRAS GRANDE VIENE DADO POR:</a:t>
            </a:r>
            <a:endParaRPr lang="es-ES" sz="2100" dirty="0">
              <a:solidFill>
                <a:srgbClr val="000000"/>
              </a:solidFill>
              <a:latin typeface="Calibri" pitchFamily="34" charset="0"/>
            </a:endParaRPr>
          </a:p>
        </p:txBody>
      </p:sp>
      <p:sp>
        <p:nvSpPr>
          <p:cNvPr id="11" name="Rectángulo 10"/>
          <p:cNvSpPr/>
          <p:nvPr/>
        </p:nvSpPr>
        <p:spPr>
          <a:xfrm>
            <a:off x="1132286" y="1828597"/>
            <a:ext cx="5760640" cy="430887"/>
          </a:xfrm>
          <a:prstGeom prst="rect">
            <a:avLst/>
          </a:prstGeom>
        </p:spPr>
        <p:txBody>
          <a:bodyPr wrap="square">
            <a:spAutoFit/>
          </a:bodyPr>
          <a:lstStyle/>
          <a:p>
            <a:pPr algn="ctr"/>
            <a:r>
              <a:rPr lang="es-ES" sz="2200" dirty="0">
                <a:solidFill>
                  <a:srgbClr val="00007D"/>
                </a:solidFill>
                <a:latin typeface="Calibri" pitchFamily="34" charset="0"/>
              </a:rPr>
              <a:t>ESENCIA DEL MÉTODO </a:t>
            </a:r>
            <a:r>
              <a:rPr lang="es-ES" sz="2200" dirty="0">
                <a:solidFill>
                  <a:schemeClr val="tx1"/>
                </a:solidFill>
                <a:latin typeface="Calibri" pitchFamily="34" charset="0"/>
              </a:rPr>
              <a:t>PARA </a:t>
            </a:r>
            <a:r>
              <a:rPr lang="es-ES" sz="2200" dirty="0" smtClean="0">
                <a:solidFill>
                  <a:schemeClr val="tx1"/>
                </a:solidFill>
                <a:latin typeface="Calibri" pitchFamily="34" charset="0"/>
              </a:rPr>
              <a:t>P POBLACIONAL: </a:t>
            </a:r>
            <a:endParaRPr lang="es-ES" sz="2200" dirty="0"/>
          </a:p>
        </p:txBody>
      </p:sp>
      <p:grpSp>
        <p:nvGrpSpPr>
          <p:cNvPr id="4" name="Grupo 3"/>
          <p:cNvGrpSpPr/>
          <p:nvPr/>
        </p:nvGrpSpPr>
        <p:grpSpPr>
          <a:xfrm>
            <a:off x="7319000" y="3073482"/>
            <a:ext cx="1558200" cy="1666221"/>
            <a:chOff x="6460406" y="4021438"/>
            <a:chExt cx="1541433" cy="1852700"/>
          </a:xfrm>
        </p:grpSpPr>
        <p:pic>
          <p:nvPicPr>
            <p:cNvPr id="14" name="Imagen 13"/>
            <p:cNvPicPr>
              <a:picLocks noChangeAspect="1"/>
            </p:cNvPicPr>
            <p:nvPr/>
          </p:nvPicPr>
          <p:blipFill>
            <a:blip r:embed="rId2"/>
            <a:stretch>
              <a:fillRect/>
            </a:stretch>
          </p:blipFill>
          <p:spPr>
            <a:xfrm>
              <a:off x="6460406" y="4021438"/>
              <a:ext cx="1541433" cy="1580916"/>
            </a:xfrm>
            <a:prstGeom prst="rect">
              <a:avLst/>
            </a:prstGeom>
          </p:spPr>
        </p:pic>
        <mc:AlternateContent xmlns:mc="http://schemas.openxmlformats.org/markup-compatibility/2006" xmlns:a14="http://schemas.microsoft.com/office/drawing/2010/main">
          <mc:Choice Requires="a14">
            <p:sp>
              <p:nvSpPr>
                <p:cNvPr id="15" name="CuadroTexto 14"/>
                <p:cNvSpPr txBox="1"/>
                <p:nvPr/>
              </p:nvSpPr>
              <p:spPr>
                <a:xfrm>
                  <a:off x="6608795" y="5535584"/>
                  <a:ext cx="1344703"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solidFill>
                                  <a:schemeClr val="tx1"/>
                                </a:solidFill>
                                <a:latin typeface="Cambria Math" panose="02040503050406030204" pitchFamily="18" charset="0"/>
                                <a:sym typeface="Symbol" panose="05050102010706020507" pitchFamily="18" charset="2"/>
                              </a:rPr>
                            </m:ctrlPr>
                          </m:sSubPr>
                          <m:e>
                            <m:r>
                              <a:rPr lang="es-ES" sz="1600" i="1">
                                <a:solidFill>
                                  <a:schemeClr val="tx1"/>
                                </a:solidFill>
                                <a:latin typeface="Cambria Math" panose="02040503050406030204" pitchFamily="18" charset="0"/>
                                <a:ea typeface="Cambria Math" panose="02040503050406030204" pitchFamily="18" charset="0"/>
                                <a:sym typeface="Symbol" panose="05050102010706020507" pitchFamily="18" charset="2"/>
                              </a:rPr>
                              <m:t>𝜹</m:t>
                            </m:r>
                          </m:e>
                          <m:sub>
                            <m:acc>
                              <m:accPr>
                                <m:chr m:val="̅"/>
                                <m:ctrlPr>
                                  <a:rPr lang="es-ES" sz="1600" i="1">
                                    <a:solidFill>
                                      <a:schemeClr val="tx1"/>
                                    </a:solidFill>
                                    <a:latin typeface="Cambria Math" panose="02040503050406030204" pitchFamily="18" charset="0"/>
                                    <a:sym typeface="Symbol" panose="05050102010706020507" pitchFamily="18" charset="2"/>
                                  </a:rPr>
                                </m:ctrlPr>
                              </m:accPr>
                              <m:e>
                                <m:r>
                                  <a:rPr lang="pt-BR" sz="1600" i="1">
                                    <a:solidFill>
                                      <a:schemeClr val="tx1"/>
                                    </a:solidFill>
                                    <a:latin typeface="Cambria Math" panose="02040503050406030204" pitchFamily="18" charset="0"/>
                                    <a:sym typeface="Symbol" panose="05050102010706020507" pitchFamily="18" charset="2"/>
                                  </a:rPr>
                                  <m:t>𝒙</m:t>
                                </m:r>
                              </m:e>
                            </m:acc>
                          </m:sub>
                        </m:sSub>
                        <m:r>
                          <m:rPr>
                            <m:nor/>
                          </m:rPr>
                          <a:rPr lang="pt-BR" sz="1600" b="1" i="0" smtClean="0">
                            <a:solidFill>
                              <a:schemeClr val="tx1"/>
                            </a:solidFill>
                            <a:latin typeface="Cambria Math" panose="02040503050406030204" pitchFamily="18" charset="0"/>
                            <a:sym typeface="Symbol" panose="05050102010706020507" pitchFamily="18" charset="2"/>
                          </a:rPr>
                          <m:t>      </m:t>
                        </m:r>
                        <m:r>
                          <m:rPr>
                            <m:nor/>
                          </m:rPr>
                          <a:rPr lang="es-ES" sz="1600" dirty="0">
                            <a:solidFill>
                              <a:schemeClr val="tx1"/>
                            </a:solidFill>
                            <a:sym typeface="Symbol" panose="05050102010706020507" pitchFamily="18" charset="2"/>
                          </a:rPr>
                          <m:t></m:t>
                        </m:r>
                        <m:r>
                          <a:rPr lang="pt-BR" sz="1600" b="1" i="1" dirty="0" smtClean="0">
                            <a:solidFill>
                              <a:schemeClr val="tx1"/>
                            </a:solidFill>
                            <a:latin typeface="Cambria Math" panose="02040503050406030204" pitchFamily="18" charset="0"/>
                            <a:sym typeface="Symbol" panose="05050102010706020507" pitchFamily="18" charset="2"/>
                          </a:rPr>
                          <m:t>       </m:t>
                        </m:r>
                        <m:sSub>
                          <m:sSubPr>
                            <m:ctrlPr>
                              <a:rPr lang="es-ES" sz="1600" i="1" smtClean="0">
                                <a:solidFill>
                                  <a:schemeClr val="tx1"/>
                                </a:solidFill>
                                <a:latin typeface="Cambria Math" panose="02040503050406030204" pitchFamily="18" charset="0"/>
                                <a:sym typeface="Symbol" panose="05050102010706020507" pitchFamily="18" charset="2"/>
                              </a:rPr>
                            </m:ctrlPr>
                          </m:sSubPr>
                          <m:e>
                            <m:r>
                              <a:rPr lang="es-ES" sz="1600" i="1" smtClean="0">
                                <a:solidFill>
                                  <a:schemeClr val="tx1"/>
                                </a:solidFill>
                                <a:latin typeface="Cambria Math" panose="02040503050406030204" pitchFamily="18" charset="0"/>
                                <a:ea typeface="Cambria Math" panose="02040503050406030204" pitchFamily="18" charset="0"/>
                                <a:sym typeface="Symbol" panose="05050102010706020507" pitchFamily="18" charset="2"/>
                              </a:rPr>
                              <m:t>𝜹</m:t>
                            </m:r>
                          </m:e>
                          <m:sub>
                            <m:acc>
                              <m:accPr>
                                <m:chr m:val="̅"/>
                                <m:ctrlPr>
                                  <a:rPr lang="es-ES" sz="1600" i="1" smtClean="0">
                                    <a:solidFill>
                                      <a:schemeClr val="tx1"/>
                                    </a:solidFill>
                                    <a:latin typeface="Cambria Math" panose="02040503050406030204" pitchFamily="18" charset="0"/>
                                    <a:sym typeface="Symbol" panose="05050102010706020507" pitchFamily="18" charset="2"/>
                                  </a:rPr>
                                </m:ctrlPr>
                              </m:accPr>
                              <m:e>
                                <m:r>
                                  <a:rPr lang="pt-BR" sz="1600" b="1" i="1" smtClean="0">
                                    <a:solidFill>
                                      <a:schemeClr val="tx1"/>
                                    </a:solidFill>
                                    <a:latin typeface="Cambria Math" panose="02040503050406030204" pitchFamily="18" charset="0"/>
                                    <a:sym typeface="Symbol" panose="05050102010706020507" pitchFamily="18" charset="2"/>
                                  </a:rPr>
                                  <m:t>𝒙</m:t>
                                </m:r>
                              </m:e>
                            </m:acc>
                          </m:sub>
                        </m:sSub>
                      </m:oMath>
                    </m:oMathPara>
                  </a14:m>
                  <a:endParaRPr lang="es-ES" sz="1600" dirty="0">
                    <a:solidFill>
                      <a:schemeClr val="tx1"/>
                    </a:solidFill>
                  </a:endParaRPr>
                </a:p>
              </p:txBody>
            </p:sp>
          </mc:Choice>
          <mc:Fallback xmlns="">
            <p:sp>
              <p:nvSpPr>
                <p:cNvPr id="15" name="CuadroTexto 14"/>
                <p:cNvSpPr txBox="1">
                  <a:spLocks noRot="1" noChangeAspect="1" noMove="1" noResize="1" noEditPoints="1" noAdjustHandles="1" noChangeArrowheads="1" noChangeShapeType="1" noTextEdit="1"/>
                </p:cNvSpPr>
                <p:nvPr/>
              </p:nvSpPr>
              <p:spPr>
                <a:xfrm>
                  <a:off x="6608795" y="5535584"/>
                  <a:ext cx="1344703" cy="338554"/>
                </a:xfrm>
                <a:prstGeom prst="rect">
                  <a:avLst/>
                </a:prstGeom>
                <a:blipFill rotWithShape="0">
                  <a:blip r:embed="rId7"/>
                  <a:stretch>
                    <a:fillRect r="-10314" b="-16000"/>
                  </a:stretch>
                </a:blipFill>
              </p:spPr>
              <p:txBody>
                <a:bodyPr/>
                <a:lstStyle/>
                <a:p>
                  <a:r>
                    <a:rPr lang="es-ES">
                      <a:noFill/>
                    </a:rPr>
                    <a:t> </a:t>
                  </a:r>
                </a:p>
              </p:txBody>
            </p:sp>
          </mc:Fallback>
        </mc:AlternateContent>
      </p:grpSp>
      <p:sp>
        <p:nvSpPr>
          <p:cNvPr id="18" name="Rectángulo 17"/>
          <p:cNvSpPr/>
          <p:nvPr/>
        </p:nvSpPr>
        <p:spPr>
          <a:xfrm>
            <a:off x="243334" y="4221088"/>
            <a:ext cx="6488906" cy="1061829"/>
          </a:xfrm>
          <a:prstGeom prst="rect">
            <a:avLst/>
          </a:prstGeom>
        </p:spPr>
        <p:txBody>
          <a:bodyPr wrap="square">
            <a:spAutoFit/>
          </a:bodyPr>
          <a:lstStyle/>
          <a:p>
            <a:pPr algn="just"/>
            <a:r>
              <a:rPr lang="es-ES" sz="2100" kern="15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DESPEJANDO P EN LA FÓRMULA DEL ESTADÍGRAFO OBTENEMOS LA FÓRMULA PARA EL INTERVALO DE CON-FIANZA </a:t>
            </a:r>
            <a:r>
              <a:rPr lang="es-ES" sz="2100" kern="150" dirty="0">
                <a:solidFill>
                  <a:schemeClr val="tx1"/>
                </a:solidFill>
                <a:latin typeface="Calibri" panose="020F0502020204030204" pitchFamily="34" charset="0"/>
                <a:ea typeface="Calibri" panose="020F0502020204030204" pitchFamily="34" charset="0"/>
                <a:cs typeface="Times New Roman" panose="02020603050405020304" pitchFamily="18" charset="0"/>
              </a:rPr>
              <a:t>PARA </a:t>
            </a:r>
            <a:r>
              <a:rPr lang="es-ES" sz="2100" kern="15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P </a:t>
            </a:r>
            <a:r>
              <a:rPr lang="es-ES" sz="2100" kern="150" dirty="0">
                <a:solidFill>
                  <a:schemeClr val="tx1"/>
                </a:solidFill>
                <a:latin typeface="Calibri" panose="020F0502020204030204" pitchFamily="34" charset="0"/>
                <a:ea typeface="Calibri" panose="020F0502020204030204" pitchFamily="34" charset="0"/>
                <a:cs typeface="Times New Roman" panose="02020603050405020304" pitchFamily="18" charset="0"/>
              </a:rPr>
              <a:t>POBLACIONAL</a:t>
            </a:r>
            <a:endParaRPr lang="es-ES" sz="2100" dirty="0">
              <a:solidFill>
                <a:schemeClr val="tx1"/>
              </a:solidFill>
            </a:endParaRPr>
          </a:p>
        </p:txBody>
      </p:sp>
      <mc:AlternateContent xmlns:mc="http://schemas.openxmlformats.org/markup-compatibility/2006" xmlns:a14="http://schemas.microsoft.com/office/drawing/2010/main">
        <mc:Choice Requires="a14">
          <p:sp>
            <p:nvSpPr>
              <p:cNvPr id="16" name="9 Rectángulo"/>
              <p:cNvSpPr/>
              <p:nvPr/>
            </p:nvSpPr>
            <p:spPr>
              <a:xfrm>
                <a:off x="3203848" y="5229200"/>
                <a:ext cx="2357248" cy="656013"/>
              </a:xfrm>
              <a:prstGeom prst="rect">
                <a:avLst/>
              </a:prstGeom>
            </p:spPr>
            <p:txBody>
              <a:bodyPr wrap="none">
                <a:spAutoFit/>
              </a:bodyPr>
              <a:lstStyle/>
              <a:p>
                <a:pPr eaLnBrk="1" fontAlgn="auto" hangingPunct="1">
                  <a:spcBef>
                    <a:spcPts val="0"/>
                  </a:spcBef>
                  <a:spcAft>
                    <a:spcPts val="0"/>
                  </a:spcAft>
                </a:pPr>
                <a:r>
                  <a:rPr lang="es-ES" sz="1800" dirty="0" smtClean="0">
                    <a:solidFill>
                      <a:srgbClr val="000000"/>
                    </a:solidFill>
                  </a:rPr>
                  <a:t>P</a:t>
                </a:r>
                <a14:m>
                  <m:oMath xmlns:m="http://schemas.openxmlformats.org/officeDocument/2006/math">
                    <m:r>
                      <a:rPr lang="es-ES" sz="1800" b="1" i="0" smtClean="0">
                        <a:solidFill>
                          <a:srgbClr val="000000"/>
                        </a:solidFill>
                        <a:latin typeface="Cambria Math"/>
                      </a:rPr>
                      <m:t>=</m:t>
                    </m:r>
                    <m:acc>
                      <m:accPr>
                        <m:chr m:val="̂"/>
                        <m:ctrlPr>
                          <a:rPr lang="es-ES" sz="1800" i="1" smtClean="0">
                            <a:solidFill>
                              <a:srgbClr val="000000"/>
                            </a:solidFill>
                            <a:latin typeface="Cambria Math" panose="02040503050406030204" pitchFamily="18" charset="0"/>
                          </a:rPr>
                        </m:ctrlPr>
                      </m:accPr>
                      <m:e>
                        <m:r>
                          <a:rPr lang="pt-BR" sz="1800" b="1" i="0" smtClean="0">
                            <a:solidFill>
                              <a:srgbClr val="000000"/>
                            </a:solidFill>
                            <a:latin typeface="Cambria Math" panose="02040503050406030204" pitchFamily="18" charset="0"/>
                          </a:rPr>
                          <m:t>𝐩</m:t>
                        </m:r>
                      </m:e>
                    </m:acc>
                    <m:r>
                      <a:rPr lang="es-ES" sz="1800" b="1" i="0">
                        <a:solidFill>
                          <a:srgbClr val="000000"/>
                        </a:solidFill>
                        <a:latin typeface="Cambria Math"/>
                      </a:rPr>
                      <m:t>±</m:t>
                    </m:r>
                    <m:sSub>
                      <m:sSubPr>
                        <m:ctrlPr>
                          <a:rPr lang="es-ES" sz="1800" i="1">
                            <a:solidFill>
                              <a:srgbClr val="000000"/>
                            </a:solidFill>
                            <a:latin typeface="Cambria Math" panose="02040503050406030204" pitchFamily="18" charset="0"/>
                            <a:ea typeface="Cambria Math" panose="02040503050406030204" pitchFamily="18" charset="0"/>
                          </a:rPr>
                        </m:ctrlPr>
                      </m:sSubPr>
                      <m:e>
                        <m:r>
                          <a:rPr lang="pt-BR" sz="1800" b="1" i="0">
                            <a:solidFill>
                              <a:srgbClr val="000000"/>
                            </a:solidFill>
                            <a:latin typeface="Cambria Math" panose="02040503050406030204" pitchFamily="18" charset="0"/>
                            <a:ea typeface="Cambria Math" panose="02040503050406030204" pitchFamily="18" charset="0"/>
                          </a:rPr>
                          <m:t>𝐙</m:t>
                        </m:r>
                      </m:e>
                      <m:sub>
                        <m:r>
                          <a:rPr lang="pt-BR" sz="1800" b="1" i="0">
                            <a:solidFill>
                              <a:srgbClr val="000000"/>
                            </a:solidFill>
                            <a:latin typeface="Cambria Math" panose="02040503050406030204" pitchFamily="18" charset="0"/>
                            <a:ea typeface="Cambria Math" panose="02040503050406030204" pitchFamily="18" charset="0"/>
                          </a:rPr>
                          <m:t>𝟏</m:t>
                        </m:r>
                        <m:r>
                          <a:rPr lang="pt-BR" sz="1800" b="1" i="0">
                            <a:solidFill>
                              <a:srgbClr val="000000"/>
                            </a:solidFill>
                            <a:latin typeface="Cambria Math" panose="02040503050406030204" pitchFamily="18" charset="0"/>
                            <a:ea typeface="Cambria Math" panose="02040503050406030204" pitchFamily="18" charset="0"/>
                          </a:rPr>
                          <m:t>−</m:t>
                        </m:r>
                        <m:f>
                          <m:fPr>
                            <m:ctrlPr>
                              <a:rPr lang="pt-BR" sz="1800" i="1">
                                <a:solidFill>
                                  <a:srgbClr val="000000"/>
                                </a:solidFill>
                                <a:latin typeface="Cambria Math" panose="02040503050406030204" pitchFamily="18" charset="0"/>
                                <a:ea typeface="Cambria Math" panose="02040503050406030204" pitchFamily="18" charset="0"/>
                              </a:rPr>
                            </m:ctrlPr>
                          </m:fPr>
                          <m:num>
                            <m:r>
                              <a:rPr lang="pt-BR" sz="1800" b="1" i="0">
                                <a:solidFill>
                                  <a:srgbClr val="000000"/>
                                </a:solidFill>
                                <a:latin typeface="Cambria Math" panose="02040503050406030204" pitchFamily="18" charset="0"/>
                                <a:ea typeface="Cambria Math" panose="02040503050406030204" pitchFamily="18" charset="0"/>
                              </a:rPr>
                              <m:t>𝛂</m:t>
                            </m:r>
                          </m:num>
                          <m:den>
                            <m:r>
                              <a:rPr lang="pt-BR" sz="1800" b="1" i="0">
                                <a:solidFill>
                                  <a:srgbClr val="000000"/>
                                </a:solidFill>
                                <a:latin typeface="Cambria Math" panose="02040503050406030204" pitchFamily="18" charset="0"/>
                                <a:ea typeface="Cambria Math" panose="02040503050406030204" pitchFamily="18" charset="0"/>
                              </a:rPr>
                              <m:t>𝟐</m:t>
                            </m:r>
                          </m:den>
                        </m:f>
                      </m:sub>
                    </m:sSub>
                    <m:r>
                      <a:rPr lang="es-ES" sz="1800" b="1" i="0">
                        <a:solidFill>
                          <a:srgbClr val="000000"/>
                        </a:solidFill>
                        <a:latin typeface="Cambria Math"/>
                      </a:rPr>
                      <m:t>∙</m:t>
                    </m:r>
                    <m:rad>
                      <m:radPr>
                        <m:degHide m:val="on"/>
                        <m:ctrlPr>
                          <a:rPr lang="es-ES" sz="1800" i="1">
                            <a:solidFill>
                              <a:srgbClr val="000000"/>
                            </a:solidFill>
                            <a:latin typeface="Cambria Math" panose="02040503050406030204" pitchFamily="18" charset="0"/>
                          </a:rPr>
                        </m:ctrlPr>
                      </m:radPr>
                      <m:deg/>
                      <m:e>
                        <m:f>
                          <m:fPr>
                            <m:ctrlPr>
                              <a:rPr lang="es-ES" sz="1800" i="1">
                                <a:solidFill>
                                  <a:srgbClr val="000000"/>
                                </a:solidFill>
                                <a:latin typeface="Cambria Math" panose="02040503050406030204" pitchFamily="18" charset="0"/>
                              </a:rPr>
                            </m:ctrlPr>
                          </m:fPr>
                          <m:num>
                            <m:acc>
                              <m:accPr>
                                <m:chr m:val="̂"/>
                                <m:ctrlPr>
                                  <a:rPr lang="es-ES" sz="1800" i="1">
                                    <a:solidFill>
                                      <a:srgbClr val="000000"/>
                                    </a:solidFill>
                                    <a:latin typeface="Cambria Math" panose="02040503050406030204" pitchFamily="18" charset="0"/>
                                  </a:rPr>
                                </m:ctrlPr>
                              </m:accPr>
                              <m:e>
                                <m:r>
                                  <a:rPr lang="pt-BR" sz="1800">
                                    <a:solidFill>
                                      <a:srgbClr val="000000"/>
                                    </a:solidFill>
                                    <a:latin typeface="Cambria Math" panose="02040503050406030204" pitchFamily="18" charset="0"/>
                                  </a:rPr>
                                  <m:t>𝐩</m:t>
                                </m:r>
                              </m:e>
                            </m:acc>
                            <m:d>
                              <m:dPr>
                                <m:ctrlPr>
                                  <a:rPr lang="es-ES" sz="1800" i="1">
                                    <a:solidFill>
                                      <a:srgbClr val="000000"/>
                                    </a:solidFill>
                                    <a:latin typeface="Cambria Math" panose="02040503050406030204" pitchFamily="18" charset="0"/>
                                  </a:rPr>
                                </m:ctrlPr>
                              </m:dPr>
                              <m:e>
                                <m:r>
                                  <a:rPr lang="es-ES" sz="1800">
                                    <a:solidFill>
                                      <a:srgbClr val="000000"/>
                                    </a:solidFill>
                                    <a:latin typeface="Cambria Math"/>
                                  </a:rPr>
                                  <m:t>𝟏</m:t>
                                </m:r>
                                <m:r>
                                  <a:rPr lang="es-ES" sz="180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pt-BR" sz="1800">
                                        <a:solidFill>
                                          <a:srgbClr val="000000"/>
                                        </a:solidFill>
                                        <a:latin typeface="Cambria Math" panose="02040503050406030204" pitchFamily="18" charset="0"/>
                                      </a:rPr>
                                      <m:t>𝐩</m:t>
                                    </m:r>
                                  </m:e>
                                </m:acc>
                              </m:e>
                            </m:d>
                          </m:num>
                          <m:den>
                            <m:r>
                              <a:rPr lang="es-ES" sz="1800">
                                <a:solidFill>
                                  <a:srgbClr val="000000"/>
                                </a:solidFill>
                                <a:latin typeface="Cambria Math"/>
                              </a:rPr>
                              <m:t>𝐧</m:t>
                            </m:r>
                          </m:den>
                        </m:f>
                      </m:e>
                    </m:rad>
                  </m:oMath>
                </a14:m>
                <a:endParaRPr lang="es-ES" sz="1800" dirty="0">
                  <a:solidFill>
                    <a:srgbClr val="000000"/>
                  </a:solidFill>
                  <a:latin typeface="Calibri" pitchFamily="34" charset="0"/>
                </a:endParaRPr>
              </a:p>
            </p:txBody>
          </p:sp>
        </mc:Choice>
        <mc:Fallback xmlns="">
          <p:sp>
            <p:nvSpPr>
              <p:cNvPr id="16" name="9 Rectángulo"/>
              <p:cNvSpPr>
                <a:spLocks noRot="1" noChangeAspect="1" noMove="1" noResize="1" noEditPoints="1" noAdjustHandles="1" noChangeArrowheads="1" noChangeShapeType="1" noTextEdit="1"/>
              </p:cNvSpPr>
              <p:nvPr/>
            </p:nvSpPr>
            <p:spPr>
              <a:xfrm>
                <a:off x="3203848" y="5229200"/>
                <a:ext cx="2357248" cy="656013"/>
              </a:xfrm>
              <a:prstGeom prst="rect">
                <a:avLst/>
              </a:prstGeom>
              <a:blipFill rotWithShape="0">
                <a:blip r:embed="rId8"/>
                <a:stretch>
                  <a:fillRect l="-233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14 CuadroTexto"/>
              <p:cNvSpPr txBox="1"/>
              <p:nvPr/>
            </p:nvSpPr>
            <p:spPr>
              <a:xfrm>
                <a:off x="409357" y="5939265"/>
                <a:ext cx="576064" cy="536878"/>
              </a:xfrm>
              <a:prstGeom prst="rect">
                <a:avLst/>
              </a:prstGeom>
              <a:noFill/>
            </p:spPr>
            <p:txBody>
              <a:bodyPr wrap="square" rtlCol="0">
                <a:spAutoFit/>
              </a:bodyPr>
              <a:lstStyle/>
              <a:p>
                <a:pPr algn="just" eaLnBrk="1" fontAlgn="auto" hangingPunct="1">
                  <a:spcBef>
                    <a:spcPts val="0"/>
                  </a:spcBef>
                  <a:spcAft>
                    <a:spcPts val="0"/>
                  </a:spcAft>
                </a:pPr>
                <a14:m>
                  <m:oMathPara xmlns:m="http://schemas.openxmlformats.org/officeDocument/2006/math">
                    <m:oMathParaPr>
                      <m:jc m:val="left"/>
                    </m:oMathParaPr>
                    <m:oMath xmlns:m="http://schemas.openxmlformats.org/officeDocument/2006/math">
                      <m:sSub>
                        <m:sSubPr>
                          <m:ctrlPr>
                            <a:rPr lang="es-ES" sz="2000" i="1">
                              <a:solidFill>
                                <a:srgbClr val="000000"/>
                              </a:solidFill>
                              <a:latin typeface="Cambria Math" panose="02040503050406030204" pitchFamily="18" charset="0"/>
                              <a:ea typeface="Cambria Math" panose="02040503050406030204" pitchFamily="18" charset="0"/>
                            </a:rPr>
                          </m:ctrlPr>
                        </m:sSubPr>
                        <m:e>
                          <m:r>
                            <a:rPr lang="pt-BR" sz="2000">
                              <a:solidFill>
                                <a:srgbClr val="000000"/>
                              </a:solidFill>
                              <a:latin typeface="Cambria Math" panose="02040503050406030204" pitchFamily="18" charset="0"/>
                              <a:ea typeface="Cambria Math" panose="02040503050406030204" pitchFamily="18" charset="0"/>
                            </a:rPr>
                            <m:t>𝐙</m:t>
                          </m:r>
                        </m:e>
                        <m:sub>
                          <m:r>
                            <a:rPr lang="pt-BR" sz="2000">
                              <a:solidFill>
                                <a:srgbClr val="000000"/>
                              </a:solidFill>
                              <a:latin typeface="Cambria Math" panose="02040503050406030204" pitchFamily="18" charset="0"/>
                              <a:ea typeface="Cambria Math" panose="02040503050406030204" pitchFamily="18" charset="0"/>
                            </a:rPr>
                            <m:t>𝟏</m:t>
                          </m:r>
                          <m:r>
                            <a:rPr lang="pt-BR" sz="2000">
                              <a:solidFill>
                                <a:srgbClr val="000000"/>
                              </a:solidFill>
                              <a:latin typeface="Cambria Math" panose="02040503050406030204" pitchFamily="18" charset="0"/>
                              <a:ea typeface="Cambria Math" panose="02040503050406030204" pitchFamily="18" charset="0"/>
                            </a:rPr>
                            <m:t>−</m:t>
                          </m:r>
                          <m:f>
                            <m:fPr>
                              <m:ctrlPr>
                                <a:rPr lang="pt-BR" sz="2000" i="1">
                                  <a:solidFill>
                                    <a:srgbClr val="000000"/>
                                  </a:solidFill>
                                  <a:latin typeface="Cambria Math" panose="02040503050406030204" pitchFamily="18" charset="0"/>
                                  <a:ea typeface="Cambria Math" panose="02040503050406030204" pitchFamily="18" charset="0"/>
                                </a:rPr>
                              </m:ctrlPr>
                            </m:fPr>
                            <m:num>
                              <m:r>
                                <a:rPr lang="pt-BR" sz="2000">
                                  <a:solidFill>
                                    <a:srgbClr val="000000"/>
                                  </a:solidFill>
                                  <a:latin typeface="Cambria Math" panose="02040503050406030204" pitchFamily="18" charset="0"/>
                                  <a:ea typeface="Cambria Math" panose="02040503050406030204" pitchFamily="18" charset="0"/>
                                </a:rPr>
                                <m:t>𝛂</m:t>
                              </m:r>
                            </m:num>
                            <m:den>
                              <m:r>
                                <a:rPr lang="pt-BR" sz="2000">
                                  <a:solidFill>
                                    <a:srgbClr val="000000"/>
                                  </a:solidFill>
                                  <a:latin typeface="Cambria Math" panose="02040503050406030204" pitchFamily="18" charset="0"/>
                                  <a:ea typeface="Cambria Math" panose="02040503050406030204" pitchFamily="18" charset="0"/>
                                </a:rPr>
                                <m:t>𝟐</m:t>
                              </m:r>
                            </m:den>
                          </m:f>
                        </m:sub>
                      </m:sSub>
                      <m:r>
                        <a:rPr lang="pt-BR" sz="2400">
                          <a:solidFill>
                            <a:srgbClr val="000000"/>
                          </a:solidFill>
                          <a:latin typeface="Cambria Math"/>
                        </a:rPr>
                        <m:t>:</m:t>
                      </m:r>
                    </m:oMath>
                  </m:oMathPara>
                </a14:m>
                <a:endParaRPr lang="es-ES" sz="2000" dirty="0">
                  <a:solidFill>
                    <a:srgbClr val="000000"/>
                  </a:solidFill>
                  <a:latin typeface="Calibri" panose="020F0502020204030204" pitchFamily="34" charset="0"/>
                </a:endParaRPr>
              </a:p>
            </p:txBody>
          </p:sp>
        </mc:Choice>
        <mc:Fallback xmlns="">
          <p:sp>
            <p:nvSpPr>
              <p:cNvPr id="20" name="14 CuadroTexto"/>
              <p:cNvSpPr txBox="1">
                <a:spLocks noRot="1" noChangeAspect="1" noMove="1" noResize="1" noEditPoints="1" noAdjustHandles="1" noChangeArrowheads="1" noChangeShapeType="1" noTextEdit="1"/>
              </p:cNvSpPr>
              <p:nvPr/>
            </p:nvSpPr>
            <p:spPr>
              <a:xfrm>
                <a:off x="409357" y="5939265"/>
                <a:ext cx="576064" cy="536878"/>
              </a:xfrm>
              <a:prstGeom prst="rect">
                <a:avLst/>
              </a:prstGeom>
              <a:blipFill rotWithShape="0">
                <a:blip r:embed="rId9"/>
                <a:stretch>
                  <a:fillRect r="-33684" b="-6818"/>
                </a:stretch>
              </a:blipFill>
            </p:spPr>
            <p:txBody>
              <a:bodyPr/>
              <a:lstStyle/>
              <a:p>
                <a:r>
                  <a:rPr lang="es-ES">
                    <a:noFill/>
                  </a:rPr>
                  <a:t> </a:t>
                </a:r>
              </a:p>
            </p:txBody>
          </p:sp>
        </mc:Fallback>
      </mc:AlternateContent>
      <p:sp>
        <p:nvSpPr>
          <p:cNvPr id="21" name="CuadroTexto 20"/>
          <p:cNvSpPr txBox="1"/>
          <p:nvPr/>
        </p:nvSpPr>
        <p:spPr>
          <a:xfrm>
            <a:off x="1150678" y="5939265"/>
            <a:ext cx="7741802" cy="707886"/>
          </a:xfrm>
          <a:prstGeom prst="rect">
            <a:avLst/>
          </a:prstGeom>
          <a:noFill/>
        </p:spPr>
        <p:txBody>
          <a:bodyPr wrap="square" rtlCol="0">
            <a:spAutoFit/>
          </a:bodyPr>
          <a:lstStyle/>
          <a:p>
            <a:pPr algn="just"/>
            <a:r>
              <a:rPr lang="es-ES" sz="2000" dirty="0" smtClean="0">
                <a:solidFill>
                  <a:schemeClr val="tx1"/>
                </a:solidFill>
                <a:latin typeface="Calibri" panose="020F0502020204030204" pitchFamily="34" charset="0"/>
              </a:rPr>
              <a:t>COEFICIENTE DE CONFIANZA, CUYO </a:t>
            </a:r>
            <a:r>
              <a:rPr lang="es-ES" sz="2000" dirty="0">
                <a:solidFill>
                  <a:schemeClr val="tx1"/>
                </a:solidFill>
                <a:latin typeface="Calibri" panose="020F0502020204030204" pitchFamily="34" charset="0"/>
              </a:rPr>
              <a:t>VALOR </a:t>
            </a:r>
            <a:r>
              <a:rPr lang="es-ES" sz="2000" dirty="0" smtClean="0">
                <a:solidFill>
                  <a:schemeClr val="tx1"/>
                </a:solidFill>
                <a:latin typeface="Calibri" panose="020F0502020204030204" pitchFamily="34" charset="0"/>
              </a:rPr>
              <a:t>SE </a:t>
            </a:r>
            <a:r>
              <a:rPr lang="es-ES" sz="2000" dirty="0">
                <a:solidFill>
                  <a:schemeClr val="tx1"/>
                </a:solidFill>
                <a:latin typeface="Calibri" panose="020F0502020204030204" pitchFamily="34" charset="0"/>
              </a:rPr>
              <a:t>DETERMINA </a:t>
            </a:r>
            <a:r>
              <a:rPr lang="es-ES" sz="2000" dirty="0" smtClean="0">
                <a:solidFill>
                  <a:schemeClr val="tx1"/>
                </a:solidFill>
                <a:latin typeface="Calibri" panose="020F0502020204030204" pitchFamily="34" charset="0"/>
              </a:rPr>
              <a:t>EN LA </a:t>
            </a:r>
            <a:r>
              <a:rPr lang="es-ES" sz="2000" dirty="0">
                <a:solidFill>
                  <a:schemeClr val="tx1"/>
                </a:solidFill>
                <a:latin typeface="Calibri" panose="020F0502020204030204" pitchFamily="34" charset="0"/>
              </a:rPr>
              <a:t>TABLA </a:t>
            </a:r>
            <a:r>
              <a:rPr lang="es-ES" sz="2000" dirty="0" smtClean="0">
                <a:solidFill>
                  <a:schemeClr val="tx1"/>
                </a:solidFill>
                <a:latin typeface="Calibri" panose="020F0502020204030204" pitchFamily="34" charset="0"/>
              </a:rPr>
              <a:t>PARA LA DISTRIBUCIÓN NORMAL ESTÁNDAR.</a:t>
            </a:r>
            <a:endParaRPr lang="es-ES" sz="2000" dirty="0">
              <a:solidFill>
                <a:schemeClr val="tx1"/>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19" name="23 Rectángulo"/>
              <p:cNvSpPr/>
              <p:nvPr/>
            </p:nvSpPr>
            <p:spPr>
              <a:xfrm>
                <a:off x="432714" y="3159814"/>
                <a:ext cx="4732258" cy="968407"/>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1800" b="1" i="0" smtClean="0">
                          <a:solidFill>
                            <a:srgbClr val="000000"/>
                          </a:solidFill>
                          <a:latin typeface="Cambria Math"/>
                        </a:rPr>
                        <m:t>𝐙</m:t>
                      </m:r>
                      <m:r>
                        <a:rPr lang="es-ES" sz="1800" b="1" i="0" smtClean="0">
                          <a:solidFill>
                            <a:srgbClr val="000000"/>
                          </a:solidFill>
                          <a:latin typeface="Cambria Math"/>
                        </a:rPr>
                        <m:t>=</m:t>
                      </m:r>
                      <m:f>
                        <m:fPr>
                          <m:ctrlPr>
                            <a:rPr lang="es-ES" sz="1800" i="1" smtClean="0">
                              <a:solidFill>
                                <a:srgbClr val="000000"/>
                              </a:solidFill>
                              <a:latin typeface="Cambria Math" panose="02040503050406030204" pitchFamily="18" charset="0"/>
                            </a:rPr>
                          </m:ctrlPr>
                        </m:fPr>
                        <m:num>
                          <m:acc>
                            <m:accPr>
                              <m:chr m:val="̂"/>
                              <m:ctrlPr>
                                <a:rPr lang="es-ES" sz="1800" i="1">
                                  <a:solidFill>
                                    <a:srgbClr val="000000"/>
                                  </a:solidFill>
                                  <a:latin typeface="Cambria Math" panose="02040503050406030204" pitchFamily="18" charset="0"/>
                                </a:rPr>
                              </m:ctrlPr>
                            </m:accPr>
                            <m:e>
                              <m:r>
                                <a:rPr lang="es-ES" sz="1800" b="1" i="0">
                                  <a:solidFill>
                                    <a:srgbClr val="000000"/>
                                  </a:solidFill>
                                  <a:latin typeface="Cambria Math"/>
                                </a:rPr>
                                <m:t>𝐩</m:t>
                              </m:r>
                            </m:e>
                          </m:acc>
                          <m:r>
                            <a:rPr lang="es-ES" sz="1800" b="1" i="0">
                              <a:solidFill>
                                <a:srgbClr val="000000"/>
                              </a:solidFill>
                              <a:latin typeface="Cambria Math"/>
                            </a:rPr>
                            <m:t>−</m:t>
                          </m:r>
                          <m:sSub>
                            <m:sSubPr>
                              <m:ctrlPr>
                                <a:rPr lang="es-ES" sz="1800" i="1">
                                  <a:solidFill>
                                    <a:srgbClr val="000000"/>
                                  </a:solidFill>
                                  <a:latin typeface="Cambria Math" panose="02040503050406030204" pitchFamily="18" charset="0"/>
                                </a:rPr>
                              </m:ctrlPr>
                            </m:sSubPr>
                            <m:e>
                              <m:r>
                                <a:rPr lang="pt-BR" sz="1800" b="1" i="0">
                                  <a:solidFill>
                                    <a:srgbClr val="000000"/>
                                  </a:solidFill>
                                  <a:latin typeface="Cambria Math" panose="02040503050406030204" pitchFamily="18" charset="0"/>
                                </a:rPr>
                                <m:t>𝐏</m:t>
                              </m:r>
                            </m:e>
                            <m:sub>
                              <m:r>
                                <a:rPr lang="pt-BR" sz="1800" b="1" i="0">
                                  <a:solidFill>
                                    <a:srgbClr val="000000"/>
                                  </a:solidFill>
                                  <a:latin typeface="Cambria Math" panose="02040503050406030204" pitchFamily="18" charset="0"/>
                                </a:rPr>
                                <m:t>𝐎</m:t>
                              </m:r>
                            </m:sub>
                          </m:sSub>
                        </m:num>
                        <m:den>
                          <m:f>
                            <m:fPr>
                              <m:ctrlPr>
                                <a:rPr lang="es-ES" sz="1800" i="1" smtClean="0">
                                  <a:solidFill>
                                    <a:srgbClr val="000000"/>
                                  </a:solidFill>
                                  <a:latin typeface="Cambria Math" panose="02040503050406030204" pitchFamily="18" charset="0"/>
                                </a:rPr>
                              </m:ctrlPr>
                            </m:fPr>
                            <m:num>
                              <m:r>
                                <a:rPr lang="pt-BR" sz="1800" b="1" i="0" smtClean="0">
                                  <a:solidFill>
                                    <a:srgbClr val="000000"/>
                                  </a:solidFill>
                                  <a:latin typeface="Cambria Math" panose="02040503050406030204" pitchFamily="18" charset="0"/>
                                </a:rPr>
                                <m:t>𝐬</m:t>
                              </m:r>
                            </m:num>
                            <m:den>
                              <m:rad>
                                <m:radPr>
                                  <m:degHide m:val="on"/>
                                  <m:ctrlPr>
                                    <a:rPr lang="es-ES" sz="1800" i="1" smtClean="0">
                                      <a:solidFill>
                                        <a:srgbClr val="000000"/>
                                      </a:solidFill>
                                      <a:latin typeface="Cambria Math" panose="02040503050406030204" pitchFamily="18" charset="0"/>
                                    </a:rPr>
                                  </m:ctrlPr>
                                </m:radPr>
                                <m:deg/>
                                <m:e>
                                  <m:r>
                                    <a:rPr lang="pt-BR" sz="1800" b="1" i="0" smtClean="0">
                                      <a:solidFill>
                                        <a:srgbClr val="000000"/>
                                      </a:solidFill>
                                      <a:latin typeface="Cambria Math" panose="02040503050406030204" pitchFamily="18" charset="0"/>
                                    </a:rPr>
                                    <m:t>𝐧</m:t>
                                  </m:r>
                                </m:e>
                              </m:rad>
                            </m:den>
                          </m:f>
                        </m:den>
                      </m:f>
                      <m:r>
                        <a:rPr lang="pt-BR" sz="1800" b="1" i="0" smtClean="0">
                          <a:solidFill>
                            <a:srgbClr val="000000"/>
                          </a:solidFill>
                          <a:latin typeface="Cambria Math" panose="02040503050406030204" pitchFamily="18" charset="0"/>
                        </a:rPr>
                        <m:t>=</m:t>
                      </m:r>
                      <m:f>
                        <m:fPr>
                          <m:ctrlPr>
                            <a:rPr lang="es-ES" sz="1800" i="1">
                              <a:solidFill>
                                <a:srgbClr val="000000"/>
                              </a:solidFill>
                              <a:latin typeface="Cambria Math" panose="02040503050406030204" pitchFamily="18" charset="0"/>
                            </a:rPr>
                          </m:ctrlPr>
                        </m:fPr>
                        <m:num>
                          <m:acc>
                            <m:accPr>
                              <m:chr m:val="̂"/>
                              <m:ctrlPr>
                                <a:rPr lang="es-ES" sz="1800" i="1">
                                  <a:solidFill>
                                    <a:srgbClr val="000000"/>
                                  </a:solidFill>
                                  <a:latin typeface="Cambria Math" panose="02040503050406030204" pitchFamily="18" charset="0"/>
                                </a:rPr>
                              </m:ctrlPr>
                            </m:accPr>
                            <m:e>
                              <m:r>
                                <a:rPr lang="es-ES" sz="1800" b="1" i="0">
                                  <a:solidFill>
                                    <a:srgbClr val="000000"/>
                                  </a:solidFill>
                                  <a:latin typeface="Cambria Math"/>
                                </a:rPr>
                                <m:t>𝐩</m:t>
                              </m:r>
                            </m:e>
                          </m:acc>
                          <m:r>
                            <a:rPr lang="es-ES" sz="1800" b="1" i="0">
                              <a:solidFill>
                                <a:srgbClr val="000000"/>
                              </a:solidFill>
                              <a:latin typeface="Cambria Math"/>
                            </a:rPr>
                            <m:t>−</m:t>
                          </m:r>
                          <m:sSub>
                            <m:sSubPr>
                              <m:ctrlPr>
                                <a:rPr lang="es-ES" sz="1800" i="1" smtClean="0">
                                  <a:solidFill>
                                    <a:srgbClr val="000000"/>
                                  </a:solidFill>
                                  <a:latin typeface="Cambria Math" panose="02040503050406030204" pitchFamily="18" charset="0"/>
                                </a:rPr>
                              </m:ctrlPr>
                            </m:sSubPr>
                            <m:e>
                              <m:r>
                                <a:rPr lang="pt-BR" sz="1800" b="1" i="0" smtClean="0">
                                  <a:solidFill>
                                    <a:srgbClr val="000000"/>
                                  </a:solidFill>
                                  <a:latin typeface="Cambria Math" panose="02040503050406030204" pitchFamily="18" charset="0"/>
                                </a:rPr>
                                <m:t>𝐏</m:t>
                              </m:r>
                            </m:e>
                            <m:sub>
                              <m:r>
                                <a:rPr lang="pt-BR" sz="1800" b="1" i="0" smtClean="0">
                                  <a:solidFill>
                                    <a:srgbClr val="000000"/>
                                  </a:solidFill>
                                  <a:latin typeface="Cambria Math" panose="02040503050406030204" pitchFamily="18" charset="0"/>
                                </a:rPr>
                                <m:t>𝐎</m:t>
                              </m:r>
                            </m:sub>
                          </m:sSub>
                        </m:num>
                        <m:den>
                          <m:rad>
                            <m:radPr>
                              <m:degHide m:val="on"/>
                              <m:ctrlPr>
                                <a:rPr lang="es-ES" sz="1800" i="1">
                                  <a:solidFill>
                                    <a:srgbClr val="000000"/>
                                  </a:solidFill>
                                  <a:latin typeface="Cambria Math" panose="02040503050406030204" pitchFamily="18" charset="0"/>
                                </a:rPr>
                              </m:ctrlPr>
                            </m:radPr>
                            <m:deg/>
                            <m:e>
                              <m:f>
                                <m:fPr>
                                  <m:ctrlPr>
                                    <a:rPr lang="es-ES" sz="1800" i="1">
                                      <a:solidFill>
                                        <a:srgbClr val="000000"/>
                                      </a:solidFill>
                                      <a:latin typeface="Cambria Math" panose="02040503050406030204" pitchFamily="18" charset="0"/>
                                    </a:rPr>
                                  </m:ctrlPr>
                                </m:fPr>
                                <m:num>
                                  <m:acc>
                                    <m:accPr>
                                      <m:chr m:val="̂"/>
                                      <m:ctrlPr>
                                        <a:rPr lang="es-ES" sz="1800" i="1" smtClean="0">
                                          <a:solidFill>
                                            <a:srgbClr val="000000"/>
                                          </a:solidFill>
                                          <a:latin typeface="Cambria Math" panose="02040503050406030204" pitchFamily="18" charset="0"/>
                                        </a:rPr>
                                      </m:ctrlPr>
                                    </m:accPr>
                                    <m:e>
                                      <m:r>
                                        <a:rPr lang="pt-BR" sz="1800" b="1" i="0" smtClean="0">
                                          <a:solidFill>
                                            <a:srgbClr val="000000"/>
                                          </a:solidFill>
                                          <a:latin typeface="Cambria Math" panose="02040503050406030204" pitchFamily="18" charset="0"/>
                                        </a:rPr>
                                        <m:t>𝐩</m:t>
                                      </m:r>
                                    </m:e>
                                  </m:acc>
                                  <m:d>
                                    <m:dPr>
                                      <m:ctrlPr>
                                        <a:rPr lang="es-ES" sz="1800" i="1">
                                          <a:solidFill>
                                            <a:srgbClr val="000000"/>
                                          </a:solidFill>
                                          <a:latin typeface="Cambria Math" panose="02040503050406030204" pitchFamily="18" charset="0"/>
                                        </a:rPr>
                                      </m:ctrlPr>
                                    </m:dPr>
                                    <m:e>
                                      <m:r>
                                        <a:rPr lang="es-ES" sz="1800" b="1" i="0">
                                          <a:solidFill>
                                            <a:srgbClr val="000000"/>
                                          </a:solidFill>
                                          <a:latin typeface="Cambria Math"/>
                                        </a:rPr>
                                        <m:t>𝟏</m:t>
                                      </m:r>
                                      <m:r>
                                        <a:rPr lang="es-ES" sz="1800" b="1" i="0">
                                          <a:solidFill>
                                            <a:srgbClr val="000000"/>
                                          </a:solidFill>
                                          <a:latin typeface="Cambria Math"/>
                                        </a:rPr>
                                        <m:t>−</m:t>
                                      </m:r>
                                      <m:acc>
                                        <m:accPr>
                                          <m:chr m:val="̂"/>
                                          <m:ctrlPr>
                                            <a:rPr lang="es-ES" sz="1800" i="1" smtClean="0">
                                              <a:solidFill>
                                                <a:srgbClr val="000000"/>
                                              </a:solidFill>
                                              <a:latin typeface="Cambria Math" panose="02040503050406030204" pitchFamily="18" charset="0"/>
                                            </a:rPr>
                                          </m:ctrlPr>
                                        </m:accPr>
                                        <m:e>
                                          <m:r>
                                            <a:rPr lang="pt-BR" sz="1800" b="1" i="0" smtClean="0">
                                              <a:solidFill>
                                                <a:srgbClr val="000000"/>
                                              </a:solidFill>
                                              <a:latin typeface="Cambria Math" panose="02040503050406030204" pitchFamily="18" charset="0"/>
                                            </a:rPr>
                                            <m:t>𝐩</m:t>
                                          </m:r>
                                        </m:e>
                                      </m:acc>
                                    </m:e>
                                  </m:d>
                                </m:num>
                                <m:den>
                                  <m:r>
                                    <a:rPr lang="es-ES" sz="1800" b="1" i="0">
                                      <a:solidFill>
                                        <a:srgbClr val="000000"/>
                                      </a:solidFill>
                                      <a:latin typeface="Cambria Math"/>
                                    </a:rPr>
                                    <m:t>𝐧</m:t>
                                  </m:r>
                                </m:den>
                              </m:f>
                            </m:e>
                          </m:rad>
                        </m:den>
                      </m:f>
                      <m:r>
                        <a:rPr lang="pt-BR" sz="1800" b="1" i="0" smtClean="0">
                          <a:solidFill>
                            <a:srgbClr val="000000"/>
                          </a:solidFill>
                          <a:latin typeface="Cambria Math" panose="02040503050406030204" pitchFamily="18" charset="0"/>
                        </a:rPr>
                        <m:t>=</m:t>
                      </m:r>
                      <m:f>
                        <m:fPr>
                          <m:ctrlPr>
                            <a:rPr lang="pt-BR" sz="1800" i="1" smtClean="0">
                              <a:solidFill>
                                <a:srgbClr val="000000"/>
                              </a:solidFill>
                              <a:latin typeface="Cambria Math" panose="02040503050406030204" pitchFamily="18" charset="0"/>
                            </a:rPr>
                          </m:ctrlPr>
                        </m:fPr>
                        <m:num>
                          <m:acc>
                            <m:accPr>
                              <m:chr m:val="̂"/>
                              <m:ctrlPr>
                                <a:rPr lang="es-ES" sz="1800" i="1">
                                  <a:solidFill>
                                    <a:srgbClr val="000000"/>
                                  </a:solidFill>
                                  <a:latin typeface="Cambria Math" panose="02040503050406030204" pitchFamily="18" charset="0"/>
                                </a:rPr>
                              </m:ctrlPr>
                            </m:accPr>
                            <m:e>
                              <m:r>
                                <a:rPr lang="es-ES" sz="1800" b="1" i="0">
                                  <a:solidFill>
                                    <a:srgbClr val="000000"/>
                                  </a:solidFill>
                                  <a:latin typeface="Cambria Math"/>
                                </a:rPr>
                                <m:t>𝐩</m:t>
                              </m:r>
                            </m:e>
                          </m:acc>
                          <m:r>
                            <a:rPr lang="es-ES" sz="1800" b="1" i="0">
                              <a:solidFill>
                                <a:srgbClr val="000000"/>
                              </a:solidFill>
                              <a:latin typeface="Cambria Math"/>
                            </a:rPr>
                            <m:t>−</m:t>
                          </m:r>
                          <m:sSub>
                            <m:sSubPr>
                              <m:ctrlPr>
                                <a:rPr lang="es-ES" sz="1800" i="1">
                                  <a:solidFill>
                                    <a:srgbClr val="000000"/>
                                  </a:solidFill>
                                  <a:latin typeface="Cambria Math" panose="02040503050406030204" pitchFamily="18" charset="0"/>
                                </a:rPr>
                              </m:ctrlPr>
                            </m:sSubPr>
                            <m:e>
                              <m:r>
                                <a:rPr lang="pt-BR" sz="1800" b="1" i="0">
                                  <a:solidFill>
                                    <a:srgbClr val="000000"/>
                                  </a:solidFill>
                                  <a:latin typeface="Cambria Math" panose="02040503050406030204" pitchFamily="18" charset="0"/>
                                </a:rPr>
                                <m:t>𝐏</m:t>
                              </m:r>
                            </m:e>
                            <m:sub>
                              <m:r>
                                <a:rPr lang="pt-BR" sz="1800" b="1" i="0">
                                  <a:solidFill>
                                    <a:srgbClr val="000000"/>
                                  </a:solidFill>
                                  <a:latin typeface="Cambria Math" panose="02040503050406030204" pitchFamily="18" charset="0"/>
                                </a:rPr>
                                <m:t>𝐎</m:t>
                              </m:r>
                            </m:sub>
                          </m:sSub>
                        </m:num>
                        <m:den>
                          <m:sSub>
                            <m:sSubPr>
                              <m:ctrlPr>
                                <a:rPr lang="pt-BR" sz="1800" i="1" smtClean="0">
                                  <a:solidFill>
                                    <a:srgbClr val="000000"/>
                                  </a:solidFill>
                                  <a:latin typeface="Cambria Math" panose="02040503050406030204" pitchFamily="18" charset="0"/>
                                </a:rPr>
                              </m:ctrlPr>
                            </m:sSubPr>
                            <m:e>
                              <m:r>
                                <a:rPr lang="pt-BR" sz="1800" b="1" i="0" smtClean="0">
                                  <a:solidFill>
                                    <a:srgbClr val="000000"/>
                                  </a:solidFill>
                                  <a:latin typeface="Cambria Math" panose="02040503050406030204" pitchFamily="18" charset="0"/>
                                  <a:ea typeface="Cambria Math" panose="02040503050406030204" pitchFamily="18" charset="0"/>
                                </a:rPr>
                                <m:t>𝛅</m:t>
                              </m:r>
                            </m:e>
                            <m:sub>
                              <m:acc>
                                <m:accPr>
                                  <m:chr m:val="̂"/>
                                  <m:ctrlPr>
                                    <a:rPr lang="pt-BR" sz="1800" i="1" smtClean="0">
                                      <a:solidFill>
                                        <a:srgbClr val="000000"/>
                                      </a:solidFill>
                                      <a:latin typeface="Cambria Math" panose="02040503050406030204" pitchFamily="18" charset="0"/>
                                    </a:rPr>
                                  </m:ctrlPr>
                                </m:accPr>
                                <m:e>
                                  <m:r>
                                    <a:rPr lang="pt-BR" sz="1800" b="1" i="0" smtClean="0">
                                      <a:solidFill>
                                        <a:srgbClr val="000000"/>
                                      </a:solidFill>
                                      <a:latin typeface="Cambria Math" panose="02040503050406030204" pitchFamily="18" charset="0"/>
                                    </a:rPr>
                                    <m:t>𝐩</m:t>
                                  </m:r>
                                </m:e>
                              </m:acc>
                            </m:sub>
                          </m:sSub>
                        </m:den>
                      </m:f>
                      <m:r>
                        <a:rPr lang="es-ES" sz="1800" b="1" i="0">
                          <a:solidFill>
                            <a:srgbClr val="000000"/>
                          </a:solidFill>
                          <a:latin typeface="Cambria Math"/>
                        </a:rPr>
                        <m:t>→</m:t>
                      </m:r>
                      <m:r>
                        <a:rPr lang="es-ES" sz="1800" b="1" i="0">
                          <a:solidFill>
                            <a:srgbClr val="000000"/>
                          </a:solidFill>
                          <a:latin typeface="Cambria Math"/>
                        </a:rPr>
                        <m:t>𝐍</m:t>
                      </m:r>
                      <m:d>
                        <m:dPr>
                          <m:ctrlPr>
                            <a:rPr lang="es-ES" sz="1800" i="1">
                              <a:solidFill>
                                <a:srgbClr val="000000"/>
                              </a:solidFill>
                              <a:latin typeface="Cambria Math" panose="02040503050406030204" pitchFamily="18" charset="0"/>
                            </a:rPr>
                          </m:ctrlPr>
                        </m:dPr>
                        <m:e>
                          <m:r>
                            <a:rPr lang="es-ES" sz="1800" b="1" i="0">
                              <a:solidFill>
                                <a:srgbClr val="000000"/>
                              </a:solidFill>
                              <a:latin typeface="Cambria Math"/>
                            </a:rPr>
                            <m:t>𝟎</m:t>
                          </m:r>
                          <m:r>
                            <a:rPr lang="es-ES" sz="1800" b="1" i="0">
                              <a:solidFill>
                                <a:srgbClr val="000000"/>
                              </a:solidFill>
                              <a:latin typeface="Cambria Math"/>
                            </a:rPr>
                            <m:t>,</m:t>
                          </m:r>
                          <m:r>
                            <a:rPr lang="es-ES" sz="1800" b="1" i="0">
                              <a:solidFill>
                                <a:srgbClr val="000000"/>
                              </a:solidFill>
                              <a:latin typeface="Cambria Math"/>
                            </a:rPr>
                            <m:t>𝟏</m:t>
                          </m:r>
                        </m:e>
                      </m:d>
                    </m:oMath>
                  </m:oMathPara>
                </a14:m>
                <a:endParaRPr lang="es-ES" sz="1800" dirty="0">
                  <a:solidFill>
                    <a:srgbClr val="000000"/>
                  </a:solidFill>
                  <a:latin typeface="Arial"/>
                </a:endParaRPr>
              </a:p>
            </p:txBody>
          </p:sp>
        </mc:Choice>
        <mc:Fallback xmlns="">
          <p:sp>
            <p:nvSpPr>
              <p:cNvPr id="19" name="23 Rectángulo"/>
              <p:cNvSpPr>
                <a:spLocks noRot="1" noChangeAspect="1" noMove="1" noResize="1" noEditPoints="1" noAdjustHandles="1" noChangeArrowheads="1" noChangeShapeType="1" noTextEdit="1"/>
              </p:cNvSpPr>
              <p:nvPr/>
            </p:nvSpPr>
            <p:spPr>
              <a:xfrm>
                <a:off x="432714" y="3159814"/>
                <a:ext cx="4732258" cy="968407"/>
              </a:xfrm>
              <a:prstGeom prst="rect">
                <a:avLst/>
              </a:prstGeom>
              <a:blipFill rotWithShape="0">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5410120" y="3222510"/>
                <a:ext cx="730777" cy="5314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solidFill>
                                <a:schemeClr val="tx1"/>
                              </a:solidFill>
                              <a:latin typeface="Cambria Math" panose="02040503050406030204" pitchFamily="18" charset="0"/>
                            </a:rPr>
                          </m:ctrlPr>
                        </m:accPr>
                        <m:e>
                          <m:r>
                            <a:rPr lang="pt-BR" sz="2000" b="1" i="0" smtClean="0">
                              <a:solidFill>
                                <a:schemeClr val="tx1"/>
                              </a:solidFill>
                              <a:latin typeface="Cambria Math" panose="02040503050406030204" pitchFamily="18" charset="0"/>
                            </a:rPr>
                            <m:t>𝐩</m:t>
                          </m:r>
                        </m:e>
                      </m:acc>
                      <m:r>
                        <a:rPr lang="pt-BR" sz="2000" b="1" i="0" smtClean="0">
                          <a:solidFill>
                            <a:schemeClr val="tx1"/>
                          </a:solidFill>
                          <a:latin typeface="Cambria Math" panose="02040503050406030204" pitchFamily="18" charset="0"/>
                        </a:rPr>
                        <m:t>=</m:t>
                      </m:r>
                      <m:f>
                        <m:fPr>
                          <m:ctrlPr>
                            <a:rPr lang="pt-BR" sz="2000" b="1" i="1" smtClean="0">
                              <a:solidFill>
                                <a:schemeClr val="tx1"/>
                              </a:solidFill>
                              <a:latin typeface="Cambria Math" panose="02040503050406030204" pitchFamily="18" charset="0"/>
                            </a:rPr>
                          </m:ctrlPr>
                        </m:fPr>
                        <m:num>
                          <m:r>
                            <a:rPr lang="pt-BR" sz="2000" b="1" i="0" smtClean="0">
                              <a:solidFill>
                                <a:schemeClr val="tx1"/>
                              </a:solidFill>
                              <a:latin typeface="Cambria Math" panose="02040503050406030204" pitchFamily="18" charset="0"/>
                            </a:rPr>
                            <m:t>𝐱</m:t>
                          </m:r>
                        </m:num>
                        <m:den>
                          <m:r>
                            <a:rPr lang="pt-BR" sz="2000" b="1" i="0" smtClean="0">
                              <a:solidFill>
                                <a:schemeClr val="tx1"/>
                              </a:solidFill>
                              <a:latin typeface="Cambria Math" panose="02040503050406030204" pitchFamily="18" charset="0"/>
                            </a:rPr>
                            <m:t>𝐧</m:t>
                          </m:r>
                        </m:den>
                      </m:f>
                    </m:oMath>
                  </m:oMathPara>
                </a14:m>
                <a:endParaRPr lang="es-ES" sz="2000" dirty="0">
                  <a:solidFill>
                    <a:schemeClr val="tx1"/>
                  </a:solidFill>
                </a:endParaRPr>
              </a:p>
            </p:txBody>
          </p:sp>
        </mc:Choice>
        <mc:Fallback xmlns="">
          <p:sp>
            <p:nvSpPr>
              <p:cNvPr id="22" name="CuadroTexto 21"/>
              <p:cNvSpPr txBox="1">
                <a:spLocks noRot="1" noChangeAspect="1" noMove="1" noResize="1" noEditPoints="1" noAdjustHandles="1" noChangeArrowheads="1" noChangeShapeType="1" noTextEdit="1"/>
              </p:cNvSpPr>
              <p:nvPr/>
            </p:nvSpPr>
            <p:spPr>
              <a:xfrm>
                <a:off x="5410120" y="3222510"/>
                <a:ext cx="730777" cy="531492"/>
              </a:xfrm>
              <a:prstGeom prst="rect">
                <a:avLst/>
              </a:prstGeom>
              <a:blipFill rotWithShape="0">
                <a:blip r:embed="rId11"/>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95324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P spid="18" grpId="0"/>
      <p:bldP spid="16" grpId="0"/>
      <p:bldP spid="20" grpId="0"/>
      <p:bldP spid="21" grpId="0"/>
      <p:bldP spid="19"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3 Rectángulo"/>
          <p:cNvSpPr/>
          <p:nvPr/>
        </p:nvSpPr>
        <p:spPr>
          <a:xfrm>
            <a:off x="253652" y="728112"/>
            <a:ext cx="8640960" cy="5509200"/>
          </a:xfrm>
          <a:prstGeom prst="rect">
            <a:avLst/>
          </a:prstGeom>
        </p:spPr>
        <p:txBody>
          <a:bodyPr vert="horz" wrap="square">
            <a:spAutoFit/>
          </a:bodyPr>
          <a:lstStyle/>
          <a:p>
            <a:pPr algn="just"/>
            <a:r>
              <a:rPr lang="es-ES" sz="2200" dirty="0" smtClean="0">
                <a:solidFill>
                  <a:schemeClr val="tx1"/>
                </a:solidFill>
                <a:latin typeface="Calibri" pitchFamily="34" charset="0"/>
                <a:cs typeface="Tahoma" pitchFamily="34" charset="0"/>
              </a:rPr>
              <a:t>PARA APLICAR EL</a:t>
            </a:r>
            <a:r>
              <a:rPr lang="es-ES" sz="2200" b="1" dirty="0" smtClean="0">
                <a:solidFill>
                  <a:schemeClr val="tx1"/>
                </a:solidFill>
                <a:latin typeface="Calibri" pitchFamily="34" charset="0"/>
                <a:cs typeface="Tahoma" pitchFamily="34" charset="0"/>
              </a:rPr>
              <a:t> MÉTODO PARAMÉTRICO DE EIC Y LA PRUEBA T, UNA VEZ CALCULADA EL TAMAÑO DE LA MUESTRA, SERÁ NECESARIO VERIFICAR LOS SIGUIENTES </a:t>
            </a:r>
            <a:r>
              <a:rPr lang="es-ES" sz="2200" b="1" dirty="0" smtClean="0">
                <a:solidFill>
                  <a:srgbClr val="00B050"/>
                </a:solidFill>
                <a:latin typeface="Calibri" pitchFamily="34" charset="0"/>
                <a:cs typeface="Tahoma" pitchFamily="34" charset="0"/>
              </a:rPr>
              <a:t>SUPUESTOS O HIPÓTESIS</a:t>
            </a:r>
            <a:r>
              <a:rPr lang="es-ES" sz="2200" b="1" dirty="0" smtClean="0">
                <a:solidFill>
                  <a:schemeClr val="tx1"/>
                </a:solidFill>
                <a:latin typeface="Calibri" pitchFamily="34" charset="0"/>
                <a:cs typeface="Tahoma" pitchFamily="34" charset="0"/>
              </a:rPr>
              <a:t>:</a:t>
            </a:r>
          </a:p>
          <a:p>
            <a:pPr algn="just"/>
            <a:endParaRPr lang="es-ES" sz="2200" dirty="0">
              <a:solidFill>
                <a:schemeClr val="tx1"/>
              </a:solidFill>
              <a:latin typeface="Calibri" pitchFamily="34" charset="0"/>
              <a:cs typeface="Tahoma" pitchFamily="34" charset="0"/>
            </a:endParaRPr>
          </a:p>
          <a:p>
            <a:pPr marL="342900" indent="-342900" algn="just">
              <a:buFont typeface="Arial" panose="020B0604020202020204" pitchFamily="34" charset="0"/>
              <a:buChar char="•"/>
            </a:pPr>
            <a:r>
              <a:rPr lang="es-ES" sz="2200" dirty="0" smtClean="0">
                <a:solidFill>
                  <a:schemeClr val="tx1"/>
                </a:solidFill>
                <a:latin typeface="Calibri" pitchFamily="34" charset="0"/>
                <a:cs typeface="Tahoma" pitchFamily="34" charset="0"/>
                <a:sym typeface="Symbol" panose="05050102010706020507" pitchFamily="18" charset="2"/>
              </a:rPr>
              <a:t>QUE </a:t>
            </a:r>
            <a:r>
              <a:rPr lang="es-ES" sz="2200" b="1" dirty="0" smtClean="0">
                <a:solidFill>
                  <a:schemeClr val="tx1"/>
                </a:solidFill>
                <a:latin typeface="Calibri" pitchFamily="34" charset="0"/>
                <a:cs typeface="Tahoma" pitchFamily="34" charset="0"/>
              </a:rPr>
              <a:t>LA MUESTRA SELECCIONADA SEA REPRESENTATIVA DE LA PO-BLACIÓN DE ESTUDIO Y QUE SUS </a:t>
            </a:r>
            <a:r>
              <a:rPr lang="es-ES" sz="2200" dirty="0" smtClean="0">
                <a:solidFill>
                  <a:schemeClr val="tx1"/>
                </a:solidFill>
                <a:latin typeface="Calibri" pitchFamily="34" charset="0"/>
                <a:cs typeface="Tahoma" pitchFamily="34" charset="0"/>
              </a:rPr>
              <a:t> ELEMENTOS HAYAN SIDO SE-LECCIONADOS DE FORMA ALEATORIA. </a:t>
            </a:r>
          </a:p>
          <a:p>
            <a:pPr marL="342900" indent="-342900" algn="just">
              <a:buFont typeface="Arial" panose="020B0604020202020204" pitchFamily="34" charset="0"/>
              <a:buChar char="•"/>
            </a:pPr>
            <a:endParaRPr lang="es-ES" sz="2200" dirty="0" smtClean="0">
              <a:solidFill>
                <a:schemeClr val="tx1"/>
              </a:solidFill>
              <a:latin typeface="Calibri" pitchFamily="34" charset="0"/>
              <a:cs typeface="Tahoma" pitchFamily="34" charset="0"/>
              <a:sym typeface="Symbol" panose="05050102010706020507" pitchFamily="18" charset="2"/>
            </a:endParaRPr>
          </a:p>
          <a:p>
            <a:pPr marL="342900" indent="-342900" algn="just">
              <a:buFont typeface="Arial" panose="020B0604020202020204" pitchFamily="34" charset="0"/>
              <a:buChar char="•"/>
            </a:pPr>
            <a:r>
              <a:rPr lang="es-ES" sz="2200" dirty="0" smtClean="0">
                <a:solidFill>
                  <a:schemeClr val="tx1"/>
                </a:solidFill>
                <a:latin typeface="Calibri" pitchFamily="34" charset="0"/>
                <a:cs typeface="Tahoma" pitchFamily="34" charset="0"/>
                <a:sym typeface="Symbol" panose="05050102010706020507" pitchFamily="18" charset="2"/>
              </a:rPr>
              <a:t>QUE </a:t>
            </a:r>
            <a:r>
              <a:rPr lang="es-ES" sz="2200" b="1" dirty="0" smtClean="0">
                <a:solidFill>
                  <a:schemeClr val="tx1"/>
                </a:solidFill>
                <a:latin typeface="Calibri" pitchFamily="34" charset="0"/>
                <a:cs typeface="Tahoma" pitchFamily="34" charset="0"/>
              </a:rPr>
              <a:t>LA VARIABLE DE ESTUDIO </a:t>
            </a:r>
            <a:r>
              <a:rPr lang="es-ES" sz="2200" b="1" dirty="0" smtClean="0">
                <a:solidFill>
                  <a:schemeClr val="tx1"/>
                </a:solidFill>
                <a:latin typeface="Calibri" pitchFamily="34" charset="0"/>
                <a:cs typeface="Tahoma" pitchFamily="34" charset="0"/>
                <a:sym typeface="Symbol" panose="05050102010706020507" pitchFamily="18" charset="2"/>
              </a:rPr>
              <a:t>EN PROBLEMAS DE MEDIA POBLA-CIONAL SIGA UNA DISTRIBUCIÓN  NORMAL, ES DECIR, X N(,</a:t>
            </a:r>
            <a:r>
              <a:rPr lang="es-ES" sz="2200" b="1" baseline="30000" dirty="0" smtClean="0">
                <a:solidFill>
                  <a:schemeClr val="tx1"/>
                </a:solidFill>
                <a:latin typeface="Calibri" pitchFamily="34" charset="0"/>
                <a:cs typeface="Tahoma" pitchFamily="34" charset="0"/>
                <a:sym typeface="Symbol" panose="05050102010706020507" pitchFamily="18" charset="2"/>
              </a:rPr>
              <a:t>2</a:t>
            </a:r>
            <a:r>
              <a:rPr lang="es-ES" sz="2200" b="1" dirty="0" smtClean="0">
                <a:solidFill>
                  <a:schemeClr val="tx1"/>
                </a:solidFill>
                <a:latin typeface="Calibri" pitchFamily="34" charset="0"/>
                <a:cs typeface="Tahoma" pitchFamily="34" charset="0"/>
                <a:sym typeface="Symbol" panose="05050102010706020507" pitchFamily="18" charset="2"/>
              </a:rPr>
              <a:t>)</a:t>
            </a:r>
            <a:r>
              <a:rPr lang="es-ES" sz="2200" dirty="0" smtClean="0">
                <a:solidFill>
                  <a:schemeClr val="tx1"/>
                </a:solidFill>
                <a:latin typeface="Calibri" pitchFamily="34" charset="0"/>
                <a:cs typeface="Tahoma" pitchFamily="34" charset="0"/>
                <a:sym typeface="Symbol" panose="05050102010706020507" pitchFamily="18" charset="2"/>
              </a:rPr>
              <a:t>.</a:t>
            </a:r>
          </a:p>
          <a:p>
            <a:pPr marL="342900" indent="-342900" algn="just">
              <a:buFont typeface="Arial" panose="020B0604020202020204" pitchFamily="34" charset="0"/>
              <a:buChar char="•"/>
            </a:pPr>
            <a:endParaRPr lang="es-ES" sz="2200" dirty="0">
              <a:solidFill>
                <a:schemeClr val="tx1"/>
              </a:solidFill>
              <a:latin typeface="Calibri" pitchFamily="34" charset="0"/>
              <a:cs typeface="Tahoma" pitchFamily="34" charset="0"/>
              <a:sym typeface="Symbol" panose="05050102010706020507" pitchFamily="18" charset="2"/>
            </a:endParaRPr>
          </a:p>
          <a:p>
            <a:pPr marL="342900" indent="-342900" algn="just">
              <a:buFont typeface="Arial" panose="020B0604020202020204" pitchFamily="34" charset="0"/>
              <a:buChar char="•"/>
            </a:pPr>
            <a:r>
              <a:rPr lang="es-ES" sz="2200" dirty="0" smtClean="0">
                <a:solidFill>
                  <a:schemeClr val="tx1"/>
                </a:solidFill>
                <a:latin typeface="Calibri" pitchFamily="34" charset="0"/>
                <a:cs typeface="Tahoma" pitchFamily="34" charset="0"/>
                <a:sym typeface="Symbol" panose="05050102010706020507" pitchFamily="18" charset="2"/>
              </a:rPr>
              <a:t>QUE LA DISTRIBUCIÓN BINOMIAL ASOCIADA A LA VARIABLE DE ESTUDIO EN PROBLEMAS DE PROPORCIÓN POBLACIONAL, SE APROXIME A LA DISTRIBUCIÓN NORMAL, ES DECIR,</a:t>
            </a:r>
          </a:p>
          <a:p>
            <a:pPr algn="just"/>
            <a:endParaRPr lang="es-ES" sz="2200" dirty="0" smtClean="0">
              <a:solidFill>
                <a:schemeClr val="tx1"/>
              </a:solidFill>
              <a:latin typeface="Calibri" pitchFamily="34" charset="0"/>
              <a:cs typeface="Tahoma" pitchFamily="34" charset="0"/>
              <a:sym typeface="Symbol" panose="05050102010706020507" pitchFamily="18" charset="2"/>
            </a:endParaRPr>
          </a:p>
          <a:p>
            <a:pPr algn="ctr"/>
            <a:r>
              <a:rPr lang="es-ES" sz="2200" dirty="0" smtClean="0">
                <a:solidFill>
                  <a:schemeClr val="tx1"/>
                </a:solidFill>
                <a:latin typeface="Calibri" pitchFamily="34" charset="0"/>
                <a:cs typeface="Tahoma" pitchFamily="34" charset="0"/>
                <a:sym typeface="Symbol" panose="05050102010706020507" pitchFamily="18" charset="2"/>
              </a:rPr>
              <a:t> X  B(x</a:t>
            </a:r>
            <a:r>
              <a:rPr lang="es-ES" sz="2200" dirty="0">
                <a:solidFill>
                  <a:schemeClr val="tx1"/>
                </a:solidFill>
                <a:latin typeface="Calibri" pitchFamily="34" charset="0"/>
                <a:cs typeface="Tahoma" pitchFamily="34" charset="0"/>
                <a:sym typeface="Symbol" panose="05050102010706020507" pitchFamily="18" charset="2"/>
              </a:rPr>
              <a:t>, n; p) </a:t>
            </a:r>
            <a:r>
              <a:rPr lang="es-ES" sz="2200" dirty="0" smtClean="0">
                <a:solidFill>
                  <a:schemeClr val="tx1"/>
                </a:solidFill>
                <a:latin typeface="Calibri" pitchFamily="34" charset="0"/>
                <a:cs typeface="Tahoma" pitchFamily="34" charset="0"/>
                <a:sym typeface="Symbol" panose="05050102010706020507" pitchFamily="18" charset="2"/>
              </a:rPr>
              <a:t> N(µ,</a:t>
            </a:r>
            <a:r>
              <a:rPr lang="es-ES" sz="2200" baseline="30000" dirty="0" smtClean="0">
                <a:solidFill>
                  <a:schemeClr val="tx1"/>
                </a:solidFill>
                <a:latin typeface="Calibri" pitchFamily="34" charset="0"/>
                <a:cs typeface="Tahoma" pitchFamily="34" charset="0"/>
                <a:sym typeface="Symbol" panose="05050102010706020507" pitchFamily="18" charset="2"/>
              </a:rPr>
              <a:t>2</a:t>
            </a:r>
            <a:r>
              <a:rPr lang="es-ES" sz="2200" dirty="0" smtClean="0">
                <a:solidFill>
                  <a:schemeClr val="tx1"/>
                </a:solidFill>
                <a:latin typeface="Calibri" pitchFamily="34" charset="0"/>
                <a:cs typeface="Tahoma" pitchFamily="34" charset="0"/>
                <a:sym typeface="Symbol" panose="05050102010706020507" pitchFamily="18" charset="2"/>
              </a:rPr>
              <a:t>).</a:t>
            </a:r>
            <a:endParaRPr lang="es-ES" sz="2200" dirty="0">
              <a:solidFill>
                <a:schemeClr val="tx1"/>
              </a:solidFill>
              <a:latin typeface="Calibri" pitchFamily="34" charset="0"/>
              <a:cs typeface="Tahoma" pitchFamily="34" charset="0"/>
              <a:sym typeface="Symbol" panose="05050102010706020507" pitchFamily="18" charset="2"/>
            </a:endParaRPr>
          </a:p>
        </p:txBody>
      </p:sp>
    </p:spTree>
    <p:extLst>
      <p:ext uri="{BB962C8B-B14F-4D97-AF65-F5344CB8AC3E}">
        <p14:creationId xmlns:p14="http://schemas.microsoft.com/office/powerpoint/2010/main" val="306100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animEffect transition="in" filter="fade">
                                      <p:cBhvr>
                                        <p:cTn id="21" dur="1000"/>
                                        <p:tgtEl>
                                          <p:spTgt spid="14">
                                            <p:txEl>
                                              <p:pRg st="4" end="4"/>
                                            </p:txEl>
                                          </p:spTgt>
                                        </p:tgtEl>
                                      </p:cBhvr>
                                    </p:animEffect>
                                    <p:anim calcmode="lin" valueType="num">
                                      <p:cBhvr>
                                        <p:cTn id="22"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6" end="6"/>
                                            </p:txEl>
                                          </p:spTgt>
                                        </p:tgtEl>
                                        <p:attrNameLst>
                                          <p:attrName>style.visibility</p:attrName>
                                        </p:attrNameLst>
                                      </p:cBhvr>
                                      <p:to>
                                        <p:strVal val="visible"/>
                                      </p:to>
                                    </p:set>
                                    <p:animEffect transition="in" filter="fade">
                                      <p:cBhvr>
                                        <p:cTn id="28" dur="1000"/>
                                        <p:tgtEl>
                                          <p:spTgt spid="14">
                                            <p:txEl>
                                              <p:pRg st="6" end="6"/>
                                            </p:txEl>
                                          </p:spTgt>
                                        </p:tgtEl>
                                      </p:cBhvr>
                                    </p:animEffect>
                                    <p:anim calcmode="lin" valueType="num">
                                      <p:cBhvr>
                                        <p:cTn id="29"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8" end="8"/>
                                            </p:txEl>
                                          </p:spTgt>
                                        </p:tgtEl>
                                        <p:attrNameLst>
                                          <p:attrName>style.visibility</p:attrName>
                                        </p:attrNameLst>
                                      </p:cBhvr>
                                      <p:to>
                                        <p:strVal val="visible"/>
                                      </p:to>
                                    </p:set>
                                    <p:animEffect transition="in" filter="fade">
                                      <p:cBhvr>
                                        <p:cTn id="35" dur="1000"/>
                                        <p:tgtEl>
                                          <p:spTgt spid="14">
                                            <p:txEl>
                                              <p:pRg st="8" end="8"/>
                                            </p:txEl>
                                          </p:spTgt>
                                        </p:tgtEl>
                                      </p:cBhvr>
                                    </p:animEffect>
                                    <p:anim calcmode="lin" valueType="num">
                                      <p:cBhvr>
                                        <p:cTn id="36"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283803" y="476672"/>
            <a:ext cx="8608677" cy="1323439"/>
          </a:xfrm>
          <a:prstGeom prst="rect">
            <a:avLst/>
          </a:prstGeom>
        </p:spPr>
        <p:txBody>
          <a:bodyPr wrap="square">
            <a:spAutoFit/>
          </a:bodyPr>
          <a:lstStyle/>
          <a:p>
            <a:pPr algn="just" eaLnBrk="1" fontAlgn="auto" hangingPunct="1">
              <a:spcBef>
                <a:spcPts val="0"/>
              </a:spcBef>
              <a:spcAft>
                <a:spcPts val="0"/>
              </a:spcAft>
            </a:pPr>
            <a:r>
              <a:rPr lang="es-ES" sz="2000" dirty="0" smtClean="0">
                <a:solidFill>
                  <a:srgbClr val="000000"/>
                </a:solidFill>
                <a:latin typeface="Calibri" pitchFamily="34" charset="0"/>
                <a:cs typeface="Calibri" pitchFamily="34" charset="0"/>
              </a:rPr>
              <a:t>PARA PROBAR QUE LOS ELEMENTOS DE UNA MUESTRA CALCULADA DE TAMAÑO n, FUERON SELECCIONADOS ALEATORIAMENTE, SE CONOCE QUE SERÁ NECESARIO APLICAR </a:t>
            </a:r>
            <a:r>
              <a:rPr lang="es-ES" sz="2000" u="sng" dirty="0" smtClean="0">
                <a:solidFill>
                  <a:srgbClr val="002060"/>
                </a:solidFill>
                <a:latin typeface="Calibri" pitchFamily="34" charset="0"/>
                <a:cs typeface="Calibri" pitchFamily="34" charset="0"/>
              </a:rPr>
              <a:t>EL  TEST DE RACHA O DE ALEATORIEDAD PARA 1 MUESTRA </a:t>
            </a:r>
            <a:r>
              <a:rPr lang="es-ES" sz="2000" dirty="0" smtClean="0">
                <a:solidFill>
                  <a:srgbClr val="000000"/>
                </a:solidFill>
                <a:latin typeface="Calibri" pitchFamily="34" charset="0"/>
                <a:cs typeface="Calibri" pitchFamily="34" charset="0"/>
              </a:rPr>
              <a:t>Y EN ESTE CASO LAS HIPÓTESIS ESTADÍSTICAS A PLANTEAR SON:</a:t>
            </a:r>
          </a:p>
        </p:txBody>
      </p:sp>
      <p:sp>
        <p:nvSpPr>
          <p:cNvPr id="8" name="Rectangle 5"/>
          <p:cNvSpPr>
            <a:spLocks noChangeArrowheads="1"/>
          </p:cNvSpPr>
          <p:nvPr/>
        </p:nvSpPr>
        <p:spPr bwMode="auto">
          <a:xfrm>
            <a:off x="2534006" y="1850574"/>
            <a:ext cx="410827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fontAlgn="auto" hangingPunct="1">
              <a:spcBef>
                <a:spcPts val="0"/>
              </a:spcBef>
              <a:spcAft>
                <a:spcPts val="0"/>
              </a:spcAft>
            </a:pPr>
            <a:r>
              <a:rPr lang="es-ES" sz="2000" dirty="0">
                <a:solidFill>
                  <a:srgbClr val="000000"/>
                </a:solidFill>
                <a:latin typeface="Calibri" pitchFamily="34" charset="0"/>
                <a:cs typeface="Calibri" pitchFamily="34" charset="0"/>
              </a:rPr>
              <a:t>H</a:t>
            </a:r>
            <a:r>
              <a:rPr lang="es-ES" sz="2000" baseline="-20000" dirty="0">
                <a:solidFill>
                  <a:srgbClr val="000000"/>
                </a:solidFill>
                <a:latin typeface="Calibri" pitchFamily="34" charset="0"/>
                <a:cs typeface="Calibri" pitchFamily="34" charset="0"/>
              </a:rPr>
              <a:t>O</a:t>
            </a:r>
            <a:r>
              <a:rPr lang="es-ES" sz="2000" dirty="0">
                <a:solidFill>
                  <a:srgbClr val="000000"/>
                </a:solidFill>
                <a:latin typeface="Calibri" pitchFamily="34" charset="0"/>
                <a:cs typeface="Calibri" pitchFamily="34" charset="0"/>
              </a:rPr>
              <a:t>: </a:t>
            </a:r>
            <a:r>
              <a:rPr lang="es-ES" sz="2000" dirty="0" smtClean="0">
                <a:solidFill>
                  <a:srgbClr val="000000"/>
                </a:solidFill>
                <a:latin typeface="Calibri" pitchFamily="34" charset="0"/>
                <a:cs typeface="Calibri" pitchFamily="34" charset="0"/>
              </a:rPr>
              <a:t>LA MUESTRA SI ES ALEATORIA.</a:t>
            </a:r>
          </a:p>
          <a:p>
            <a:pPr algn="just" eaLnBrk="1" fontAlgn="auto" hangingPunct="1">
              <a:spcBef>
                <a:spcPts val="0"/>
              </a:spcBef>
              <a:spcAft>
                <a:spcPts val="0"/>
              </a:spcAft>
            </a:pPr>
            <a:r>
              <a:rPr lang="es-ES" sz="2000" dirty="0" smtClean="0">
                <a:solidFill>
                  <a:srgbClr val="000000"/>
                </a:solidFill>
                <a:latin typeface="Calibri" pitchFamily="34" charset="0"/>
                <a:cs typeface="Calibri" pitchFamily="34" charset="0"/>
              </a:rPr>
              <a:t>H</a:t>
            </a:r>
            <a:r>
              <a:rPr lang="es-ES" sz="2000" baseline="-20000" dirty="0" smtClean="0">
                <a:solidFill>
                  <a:srgbClr val="000000"/>
                </a:solidFill>
                <a:latin typeface="Calibri" pitchFamily="34" charset="0"/>
                <a:cs typeface="Calibri" pitchFamily="34" charset="0"/>
              </a:rPr>
              <a:t>1</a:t>
            </a:r>
            <a:r>
              <a:rPr lang="es-ES" sz="2000" dirty="0" smtClean="0">
                <a:solidFill>
                  <a:srgbClr val="000000"/>
                </a:solidFill>
                <a:latin typeface="Calibri" pitchFamily="34" charset="0"/>
                <a:cs typeface="Calibri" pitchFamily="34" charset="0"/>
              </a:rPr>
              <a:t>: </a:t>
            </a:r>
            <a:r>
              <a:rPr lang="es-ES" sz="2000" dirty="0">
                <a:solidFill>
                  <a:srgbClr val="000000"/>
                </a:solidFill>
                <a:latin typeface="Calibri" pitchFamily="34" charset="0"/>
                <a:cs typeface="Calibri" pitchFamily="34" charset="0"/>
              </a:rPr>
              <a:t>LA MUESTRA </a:t>
            </a:r>
            <a:r>
              <a:rPr lang="es-ES" sz="2000" dirty="0" smtClean="0">
                <a:solidFill>
                  <a:srgbClr val="000000"/>
                </a:solidFill>
                <a:latin typeface="Calibri" pitchFamily="34" charset="0"/>
                <a:cs typeface="Calibri" pitchFamily="34" charset="0"/>
              </a:rPr>
              <a:t>NO ES </a:t>
            </a:r>
            <a:r>
              <a:rPr lang="es-ES" sz="2000" dirty="0">
                <a:solidFill>
                  <a:srgbClr val="000000"/>
                </a:solidFill>
                <a:latin typeface="Calibri" pitchFamily="34" charset="0"/>
                <a:cs typeface="Calibri" pitchFamily="34" charset="0"/>
              </a:rPr>
              <a:t>ALEATORIA.</a:t>
            </a:r>
          </a:p>
        </p:txBody>
      </p:sp>
      <p:sp>
        <p:nvSpPr>
          <p:cNvPr id="9" name="6 Rectángulo"/>
          <p:cNvSpPr/>
          <p:nvPr/>
        </p:nvSpPr>
        <p:spPr>
          <a:xfrm>
            <a:off x="254932" y="2635111"/>
            <a:ext cx="8625054" cy="1323439"/>
          </a:xfrm>
          <a:prstGeom prst="rect">
            <a:avLst/>
          </a:prstGeom>
        </p:spPr>
        <p:txBody>
          <a:bodyPr wrap="square">
            <a:spAutoFit/>
          </a:bodyPr>
          <a:lstStyle/>
          <a:p>
            <a:pPr algn="just" eaLnBrk="1" fontAlgn="auto" hangingPunct="1">
              <a:spcBef>
                <a:spcPts val="0"/>
              </a:spcBef>
              <a:spcAft>
                <a:spcPts val="0"/>
              </a:spcAft>
            </a:pPr>
            <a:r>
              <a:rPr lang="es-ES" sz="2000" dirty="0" smtClean="0">
                <a:solidFill>
                  <a:srgbClr val="000000"/>
                </a:solidFill>
                <a:latin typeface="Calibri" pitchFamily="34" charset="0"/>
                <a:cs typeface="Calibri" pitchFamily="34" charset="0"/>
              </a:rPr>
              <a:t>PARA PROBAR QUE LA VARIABLE DE ESTUDIO SE DISTRIBUYE NORMALMENTE, </a:t>
            </a:r>
            <a:r>
              <a:rPr lang="es-ES" sz="2000" dirty="0">
                <a:solidFill>
                  <a:srgbClr val="000000"/>
                </a:solidFill>
                <a:latin typeface="Calibri" pitchFamily="34" charset="0"/>
                <a:cs typeface="Calibri" pitchFamily="34" charset="0"/>
              </a:rPr>
              <a:t>SE CONOCE QUE SERÁ </a:t>
            </a:r>
            <a:r>
              <a:rPr lang="es-ES" sz="2000" dirty="0" smtClean="0">
                <a:solidFill>
                  <a:srgbClr val="000000"/>
                </a:solidFill>
                <a:latin typeface="Calibri" pitchFamily="34" charset="0"/>
                <a:cs typeface="Calibri" pitchFamily="34" charset="0"/>
              </a:rPr>
              <a:t>NECESARIO APLICAR </a:t>
            </a:r>
            <a:r>
              <a:rPr lang="es-ES" sz="2000" u="sng" dirty="0" smtClean="0">
                <a:solidFill>
                  <a:srgbClr val="002060"/>
                </a:solidFill>
                <a:latin typeface="Calibri" pitchFamily="34" charset="0"/>
                <a:cs typeface="Calibri" pitchFamily="34" charset="0"/>
              </a:rPr>
              <a:t>EL TEST DE NORMALIDAD DE KOLMOGOROV-SMIRNOV PARA 1 MUESTRA</a:t>
            </a:r>
            <a:r>
              <a:rPr lang="es-ES" sz="2000" dirty="0" smtClean="0">
                <a:solidFill>
                  <a:srgbClr val="000000"/>
                </a:solidFill>
                <a:latin typeface="Calibri" pitchFamily="34" charset="0"/>
                <a:cs typeface="Calibri" pitchFamily="34" charset="0"/>
              </a:rPr>
              <a:t> Y EN ESTE CASO LAS HIPÓTESIS ESTADÍSTICAS A PLANTEAR SON:</a:t>
            </a:r>
          </a:p>
        </p:txBody>
      </p:sp>
      <p:sp>
        <p:nvSpPr>
          <p:cNvPr id="10" name="Rectangle 5"/>
          <p:cNvSpPr>
            <a:spLocks noChangeArrowheads="1"/>
          </p:cNvSpPr>
          <p:nvPr/>
        </p:nvSpPr>
        <p:spPr bwMode="auto">
          <a:xfrm>
            <a:off x="1276080" y="4010727"/>
            <a:ext cx="71287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fontAlgn="auto" hangingPunct="1">
              <a:spcBef>
                <a:spcPts val="0"/>
              </a:spcBef>
              <a:spcAft>
                <a:spcPts val="0"/>
              </a:spcAft>
            </a:pPr>
            <a:r>
              <a:rPr lang="es-ES" sz="2000" dirty="0">
                <a:solidFill>
                  <a:srgbClr val="000000"/>
                </a:solidFill>
                <a:latin typeface="Calibri" pitchFamily="34" charset="0"/>
                <a:cs typeface="Calibri" pitchFamily="34" charset="0"/>
              </a:rPr>
              <a:t>H</a:t>
            </a:r>
            <a:r>
              <a:rPr lang="es-ES" sz="2000" baseline="-20000" dirty="0">
                <a:solidFill>
                  <a:srgbClr val="000000"/>
                </a:solidFill>
                <a:latin typeface="Calibri" pitchFamily="34" charset="0"/>
                <a:cs typeface="Calibri" pitchFamily="34" charset="0"/>
              </a:rPr>
              <a:t>O</a:t>
            </a:r>
            <a:r>
              <a:rPr lang="es-ES" sz="2000" dirty="0">
                <a:solidFill>
                  <a:srgbClr val="000000"/>
                </a:solidFill>
                <a:latin typeface="Calibri" pitchFamily="34" charset="0"/>
                <a:cs typeface="Calibri" pitchFamily="34" charset="0"/>
              </a:rPr>
              <a:t>: </a:t>
            </a:r>
            <a:r>
              <a:rPr lang="es-ES" sz="2000" dirty="0" smtClean="0">
                <a:solidFill>
                  <a:srgbClr val="000000"/>
                </a:solidFill>
                <a:latin typeface="Calibri" pitchFamily="34" charset="0"/>
                <a:cs typeface="Calibri" pitchFamily="34" charset="0"/>
              </a:rPr>
              <a:t>LA VARIABLE DE ESTUDIO SI SE DISTRIBUYE NORMALMENTE.</a:t>
            </a:r>
          </a:p>
          <a:p>
            <a:pPr algn="just" eaLnBrk="1" fontAlgn="auto" hangingPunct="1">
              <a:spcBef>
                <a:spcPts val="0"/>
              </a:spcBef>
              <a:spcAft>
                <a:spcPts val="0"/>
              </a:spcAft>
            </a:pPr>
            <a:r>
              <a:rPr lang="es-ES" sz="2000" dirty="0" smtClean="0">
                <a:solidFill>
                  <a:srgbClr val="000000"/>
                </a:solidFill>
                <a:latin typeface="Calibri" pitchFamily="34" charset="0"/>
                <a:cs typeface="Calibri" pitchFamily="34" charset="0"/>
              </a:rPr>
              <a:t>H</a:t>
            </a:r>
            <a:r>
              <a:rPr lang="es-ES" sz="2000" baseline="-20000" dirty="0" smtClean="0">
                <a:solidFill>
                  <a:srgbClr val="000000"/>
                </a:solidFill>
                <a:latin typeface="Calibri" pitchFamily="34" charset="0"/>
                <a:cs typeface="Calibri" pitchFamily="34" charset="0"/>
              </a:rPr>
              <a:t>1</a:t>
            </a:r>
            <a:r>
              <a:rPr lang="es-ES" sz="2000" dirty="0" smtClean="0">
                <a:solidFill>
                  <a:srgbClr val="000000"/>
                </a:solidFill>
                <a:latin typeface="Calibri" pitchFamily="34" charset="0"/>
                <a:cs typeface="Calibri" pitchFamily="34" charset="0"/>
              </a:rPr>
              <a:t>: </a:t>
            </a:r>
            <a:r>
              <a:rPr lang="es-ES" sz="2000" dirty="0">
                <a:solidFill>
                  <a:srgbClr val="000000"/>
                </a:solidFill>
                <a:latin typeface="Calibri" pitchFamily="34" charset="0"/>
                <a:cs typeface="Calibri" pitchFamily="34" charset="0"/>
              </a:rPr>
              <a:t>LA VARIABLE DE ESTUDIO </a:t>
            </a:r>
            <a:r>
              <a:rPr lang="es-ES" sz="2000" dirty="0" smtClean="0">
                <a:solidFill>
                  <a:srgbClr val="000000"/>
                </a:solidFill>
                <a:latin typeface="Calibri" pitchFamily="34" charset="0"/>
                <a:cs typeface="Calibri" pitchFamily="34" charset="0"/>
              </a:rPr>
              <a:t>NO SE </a:t>
            </a:r>
            <a:r>
              <a:rPr lang="es-ES" sz="2000" dirty="0">
                <a:solidFill>
                  <a:srgbClr val="000000"/>
                </a:solidFill>
                <a:latin typeface="Calibri" pitchFamily="34" charset="0"/>
                <a:cs typeface="Calibri" pitchFamily="34" charset="0"/>
              </a:rPr>
              <a:t>DISTRIBUYE </a:t>
            </a:r>
            <a:r>
              <a:rPr lang="es-ES" sz="2000" dirty="0" smtClean="0">
                <a:solidFill>
                  <a:srgbClr val="000000"/>
                </a:solidFill>
                <a:latin typeface="Calibri" pitchFamily="34" charset="0"/>
                <a:cs typeface="Calibri" pitchFamily="34" charset="0"/>
              </a:rPr>
              <a:t>NORMALMENTE.</a:t>
            </a:r>
            <a:endParaRPr lang="es-ES" sz="2000" dirty="0">
              <a:solidFill>
                <a:srgbClr val="000000"/>
              </a:solidFill>
              <a:latin typeface="Calibri" pitchFamily="34" charset="0"/>
              <a:cs typeface="Calibri" pitchFamily="34" charset="0"/>
            </a:endParaRPr>
          </a:p>
        </p:txBody>
      </p:sp>
      <p:sp>
        <p:nvSpPr>
          <p:cNvPr id="13" name="6 Rectángulo"/>
          <p:cNvSpPr/>
          <p:nvPr/>
        </p:nvSpPr>
        <p:spPr>
          <a:xfrm>
            <a:off x="254932" y="4851760"/>
            <a:ext cx="8625054" cy="1015663"/>
          </a:xfrm>
          <a:prstGeom prst="rect">
            <a:avLst/>
          </a:prstGeom>
        </p:spPr>
        <p:txBody>
          <a:bodyPr wrap="square">
            <a:spAutoFit/>
          </a:bodyPr>
          <a:lstStyle/>
          <a:p>
            <a:pPr algn="just" eaLnBrk="1" fontAlgn="auto" hangingPunct="1">
              <a:spcBef>
                <a:spcPts val="0"/>
              </a:spcBef>
              <a:spcAft>
                <a:spcPts val="0"/>
              </a:spcAft>
            </a:pPr>
            <a:r>
              <a:rPr lang="es-ES" sz="2000" dirty="0" smtClean="0">
                <a:solidFill>
                  <a:srgbClr val="000000"/>
                </a:solidFill>
                <a:latin typeface="Calibri" pitchFamily="34" charset="0"/>
                <a:cs typeface="Calibri" pitchFamily="34" charset="0"/>
              </a:rPr>
              <a:t>PARA PROBAR QUE LA DISTRIBUCIÓN BINOMIAL DE LA VARIABLE DE ESTUDIO SE APROXIMA A LA DISTRIBUCIÓN NORMAL ESTÁNDAR, </a:t>
            </a:r>
            <a:r>
              <a:rPr lang="es-ES" sz="2000" dirty="0">
                <a:solidFill>
                  <a:srgbClr val="000000"/>
                </a:solidFill>
                <a:latin typeface="Calibri" pitchFamily="34" charset="0"/>
                <a:cs typeface="Calibri" pitchFamily="34" charset="0"/>
              </a:rPr>
              <a:t>SE CONOCE QUE SERÁ </a:t>
            </a:r>
            <a:r>
              <a:rPr lang="es-ES" sz="2000" dirty="0" smtClean="0">
                <a:solidFill>
                  <a:srgbClr val="000000"/>
                </a:solidFill>
                <a:latin typeface="Calibri" pitchFamily="34" charset="0"/>
                <a:cs typeface="Calibri" pitchFamily="34" charset="0"/>
              </a:rPr>
              <a:t>NECESARIO PROBAR QUE LA MUESTRA ES GRANDE, ES DECIR:</a:t>
            </a:r>
          </a:p>
        </p:txBody>
      </p:sp>
      <mc:AlternateContent xmlns:mc="http://schemas.openxmlformats.org/markup-compatibility/2006" xmlns:a14="http://schemas.microsoft.com/office/drawing/2010/main">
        <mc:Choice Requires="a14">
          <p:sp>
            <p:nvSpPr>
              <p:cNvPr id="14" name="CuadroTexto 13"/>
              <p:cNvSpPr txBox="1"/>
              <p:nvPr/>
            </p:nvSpPr>
            <p:spPr>
              <a:xfrm>
                <a:off x="1403648" y="5923814"/>
                <a:ext cx="2103140" cy="6967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t-BR" sz="2000" b="1" i="0" smtClean="0">
                          <a:solidFill>
                            <a:schemeClr val="tx1"/>
                          </a:solidFill>
                          <a:latin typeface="Cambria Math" panose="02040503050406030204" pitchFamily="18" charset="0"/>
                        </a:rPr>
                        <m:t>𝐒𝐈</m:t>
                      </m:r>
                      <m:r>
                        <a:rPr lang="pt-BR" sz="2000" b="1" i="1" smtClean="0">
                          <a:solidFill>
                            <a:schemeClr val="tx1"/>
                          </a:solidFill>
                          <a:latin typeface="Cambria Math" panose="02040503050406030204" pitchFamily="18" charset="0"/>
                        </a:rPr>
                        <m:t>  </m:t>
                      </m:r>
                      <m:m>
                        <m:mPr>
                          <m:mcs>
                            <m:mc>
                              <m:mcPr>
                                <m:count m:val="1"/>
                                <m:mcJc m:val="center"/>
                              </m:mcPr>
                            </m:mc>
                          </m:mcs>
                          <m:ctrlPr>
                            <a:rPr lang="es-ES" sz="2000" i="1" smtClean="0">
                              <a:solidFill>
                                <a:schemeClr val="tx1"/>
                              </a:solidFill>
                              <a:latin typeface="Cambria Math" panose="02040503050406030204" pitchFamily="18" charset="0"/>
                            </a:rPr>
                          </m:ctrlPr>
                        </m:mPr>
                        <m:mr>
                          <m:e>
                            <m:r>
                              <m:rPr>
                                <m:brk m:alnAt="7"/>
                              </m:rPr>
                              <a:rPr lang="pt-BR" sz="2000" b="1" i="0" smtClean="0">
                                <a:solidFill>
                                  <a:schemeClr val="tx1"/>
                                </a:solidFill>
                                <a:latin typeface="Cambria Math" panose="02040503050406030204" pitchFamily="18" charset="0"/>
                              </a:rPr>
                              <m:t>𝐧</m:t>
                            </m:r>
                            <m:acc>
                              <m:accPr>
                                <m:chr m:val="̂"/>
                                <m:ctrlPr>
                                  <a:rPr lang="pt-BR" sz="2000" b="1" i="1" smtClean="0">
                                    <a:solidFill>
                                      <a:schemeClr val="tx1"/>
                                    </a:solidFill>
                                    <a:latin typeface="Cambria Math" panose="02040503050406030204" pitchFamily="18" charset="0"/>
                                  </a:rPr>
                                </m:ctrlPr>
                              </m:accPr>
                              <m:e>
                                <m:r>
                                  <a:rPr lang="pt-BR" sz="2000" b="1" i="0" smtClean="0">
                                    <a:solidFill>
                                      <a:schemeClr val="tx1"/>
                                    </a:solidFill>
                                    <a:latin typeface="Cambria Math" panose="02040503050406030204" pitchFamily="18" charset="0"/>
                                  </a:rPr>
                                  <m:t>𝐩</m:t>
                                </m:r>
                              </m:e>
                            </m:acc>
                            <m:r>
                              <m:rPr>
                                <m:brk m:alnAt="7"/>
                              </m:rPr>
                              <a:rPr lang="es-ES" sz="2000" i="0" smtClean="0">
                                <a:solidFill>
                                  <a:schemeClr val="tx1"/>
                                </a:solidFill>
                                <a:latin typeface="Cambria Math" panose="02040503050406030204" pitchFamily="18" charset="0"/>
                                <a:ea typeface="Cambria Math" panose="02040503050406030204" pitchFamily="18" charset="0"/>
                              </a:rPr>
                              <m:t>≥</m:t>
                            </m:r>
                            <m:r>
                              <m:rPr>
                                <m:brk m:alnAt="7"/>
                              </m:rPr>
                              <a:rPr lang="pt-BR" sz="2000" b="1" i="0" smtClean="0">
                                <a:solidFill>
                                  <a:schemeClr val="tx1"/>
                                </a:solidFill>
                                <a:latin typeface="Cambria Math" panose="02040503050406030204" pitchFamily="18" charset="0"/>
                                <a:ea typeface="Cambria Math" panose="02040503050406030204" pitchFamily="18" charset="0"/>
                              </a:rPr>
                              <m:t>𝟓</m:t>
                            </m:r>
                          </m:e>
                        </m:mr>
                        <m:mr>
                          <m:e>
                            <m:r>
                              <a:rPr lang="pt-BR" sz="2000" b="1" i="0" smtClean="0">
                                <a:solidFill>
                                  <a:schemeClr val="tx1"/>
                                </a:solidFill>
                                <a:latin typeface="Cambria Math" panose="02040503050406030204" pitchFamily="18" charset="0"/>
                              </a:rPr>
                              <m:t>𝐧</m:t>
                            </m:r>
                            <m:d>
                              <m:dPr>
                                <m:ctrlPr>
                                  <a:rPr lang="pt-BR" sz="2000" b="1" i="1" smtClean="0">
                                    <a:solidFill>
                                      <a:schemeClr val="tx1"/>
                                    </a:solidFill>
                                    <a:latin typeface="Cambria Math" panose="02040503050406030204" pitchFamily="18" charset="0"/>
                                  </a:rPr>
                                </m:ctrlPr>
                              </m:dPr>
                              <m:e>
                                <m:r>
                                  <a:rPr lang="pt-BR" sz="2000" b="1" i="0" smtClean="0">
                                    <a:solidFill>
                                      <a:schemeClr val="tx1"/>
                                    </a:solidFill>
                                    <a:latin typeface="Cambria Math" panose="02040503050406030204" pitchFamily="18" charset="0"/>
                                  </a:rPr>
                                  <m:t>𝟏</m:t>
                                </m:r>
                                <m:r>
                                  <a:rPr lang="pt-BR" sz="2000" b="1" i="0" smtClean="0">
                                    <a:solidFill>
                                      <a:schemeClr val="tx1"/>
                                    </a:solidFill>
                                    <a:latin typeface="Cambria Math" panose="02040503050406030204" pitchFamily="18" charset="0"/>
                                  </a:rPr>
                                  <m:t>−</m:t>
                                </m:r>
                                <m:acc>
                                  <m:accPr>
                                    <m:chr m:val="̂"/>
                                    <m:ctrlPr>
                                      <a:rPr lang="pt-BR" sz="2000" b="1" i="1" smtClean="0">
                                        <a:solidFill>
                                          <a:schemeClr val="tx1"/>
                                        </a:solidFill>
                                        <a:latin typeface="Cambria Math" panose="02040503050406030204" pitchFamily="18" charset="0"/>
                                      </a:rPr>
                                    </m:ctrlPr>
                                  </m:accPr>
                                  <m:e>
                                    <m:r>
                                      <a:rPr lang="pt-BR" sz="2000" b="1" i="0" smtClean="0">
                                        <a:solidFill>
                                          <a:schemeClr val="tx1"/>
                                        </a:solidFill>
                                        <a:latin typeface="Cambria Math" panose="02040503050406030204" pitchFamily="18" charset="0"/>
                                      </a:rPr>
                                      <m:t>𝐩</m:t>
                                    </m:r>
                                  </m:e>
                                </m:acc>
                              </m:e>
                            </m:d>
                            <m:r>
                              <a:rPr lang="pt-BR" sz="2000" b="1" i="0" smtClean="0">
                                <a:solidFill>
                                  <a:schemeClr val="tx1"/>
                                </a:solidFill>
                                <a:latin typeface="Cambria Math" panose="02040503050406030204" pitchFamily="18" charset="0"/>
                                <a:ea typeface="Cambria Math" panose="02040503050406030204" pitchFamily="18" charset="0"/>
                              </a:rPr>
                              <m:t>≥</m:t>
                            </m:r>
                            <m:r>
                              <a:rPr lang="pt-BR" sz="2000" b="1" i="0" smtClean="0">
                                <a:solidFill>
                                  <a:schemeClr val="tx1"/>
                                </a:solidFill>
                                <a:latin typeface="Cambria Math" panose="02040503050406030204" pitchFamily="18" charset="0"/>
                                <a:ea typeface="Cambria Math" panose="02040503050406030204" pitchFamily="18" charset="0"/>
                              </a:rPr>
                              <m:t>𝟓</m:t>
                            </m:r>
                          </m:e>
                        </m:mr>
                      </m:m>
                    </m:oMath>
                  </m:oMathPara>
                </a14:m>
                <a:endParaRPr lang="es-ES" sz="2000" dirty="0">
                  <a:solidFill>
                    <a:schemeClr val="tx1"/>
                  </a:solidFill>
                </a:endParaRPr>
              </a:p>
            </p:txBody>
          </p:sp>
        </mc:Choice>
        <mc:Fallback xmlns="">
          <p:sp>
            <p:nvSpPr>
              <p:cNvPr id="14" name="CuadroTexto 13"/>
              <p:cNvSpPr txBox="1">
                <a:spLocks noRot="1" noChangeAspect="1" noMove="1" noResize="1" noEditPoints="1" noAdjustHandles="1" noChangeArrowheads="1" noChangeShapeType="1" noTextEdit="1"/>
              </p:cNvSpPr>
              <p:nvPr/>
            </p:nvSpPr>
            <p:spPr>
              <a:xfrm>
                <a:off x="1403648" y="5923814"/>
                <a:ext cx="2103140" cy="696794"/>
              </a:xfrm>
              <a:prstGeom prst="rect">
                <a:avLst/>
              </a:prstGeom>
              <a:blipFill rotWithShape="0">
                <a:blip r:embed="rId2"/>
                <a:stretch>
                  <a:fillRect/>
                </a:stretch>
              </a:blipFill>
            </p:spPr>
            <p:txBody>
              <a:bodyPr/>
              <a:lstStyle/>
              <a:p>
                <a:r>
                  <a:rPr lang="es-ES">
                    <a:noFill/>
                  </a:rPr>
                  <a:t> </a:t>
                </a:r>
              </a:p>
            </p:txBody>
          </p:sp>
        </mc:Fallback>
      </mc:AlternateContent>
      <p:sp>
        <p:nvSpPr>
          <p:cNvPr id="2" name="Rectángulo 1"/>
          <p:cNvSpPr/>
          <p:nvPr/>
        </p:nvSpPr>
        <p:spPr>
          <a:xfrm>
            <a:off x="4716016" y="6072156"/>
            <a:ext cx="3347765" cy="400110"/>
          </a:xfrm>
          <a:prstGeom prst="rect">
            <a:avLst/>
          </a:prstGeom>
        </p:spPr>
        <p:txBody>
          <a:bodyPr wrap="square">
            <a:spAutoFit/>
          </a:bodyPr>
          <a:lstStyle/>
          <a:p>
            <a:pPr algn="ctr"/>
            <a:r>
              <a:rPr lang="es-ES" sz="2000" dirty="0">
                <a:solidFill>
                  <a:schemeClr val="tx1"/>
                </a:solidFill>
                <a:latin typeface="Calibri" pitchFamily="34" charset="0"/>
                <a:cs typeface="Tahoma" pitchFamily="34" charset="0"/>
                <a:sym typeface="Symbol" panose="05050102010706020507" pitchFamily="18" charset="2"/>
              </a:rPr>
              <a:t>X  B(x, n; p)  N(µ,</a:t>
            </a:r>
            <a:r>
              <a:rPr lang="es-ES" sz="2000" baseline="30000" dirty="0">
                <a:solidFill>
                  <a:schemeClr val="tx1"/>
                </a:solidFill>
                <a:latin typeface="Calibri" pitchFamily="34" charset="0"/>
                <a:cs typeface="Tahoma" pitchFamily="34" charset="0"/>
                <a:sym typeface="Symbol" panose="05050102010706020507" pitchFamily="18" charset="2"/>
              </a:rPr>
              <a:t>2</a:t>
            </a:r>
            <a:r>
              <a:rPr lang="es-ES" sz="2000" dirty="0">
                <a:solidFill>
                  <a:schemeClr val="tx1"/>
                </a:solidFill>
                <a:latin typeface="Calibri" pitchFamily="34" charset="0"/>
                <a:cs typeface="Tahoma" pitchFamily="34" charset="0"/>
                <a:sym typeface="Symbol" panose="05050102010706020507" pitchFamily="18" charset="2"/>
              </a:rPr>
              <a:t>).</a:t>
            </a:r>
          </a:p>
        </p:txBody>
      </p:sp>
      <p:sp>
        <p:nvSpPr>
          <p:cNvPr id="3" name="Rectángulo 2"/>
          <p:cNvSpPr/>
          <p:nvPr/>
        </p:nvSpPr>
        <p:spPr>
          <a:xfrm>
            <a:off x="3536215" y="6072156"/>
            <a:ext cx="1390381" cy="400110"/>
          </a:xfrm>
          <a:prstGeom prst="rect">
            <a:avLst/>
          </a:prstGeom>
        </p:spPr>
        <p:txBody>
          <a:bodyPr wrap="none">
            <a:spAutoFit/>
          </a:bodyPr>
          <a:lstStyle/>
          <a:p>
            <a:r>
              <a:rPr lang="es-ES" sz="2000" dirty="0" smtClean="0">
                <a:solidFill>
                  <a:srgbClr val="000000"/>
                </a:solidFill>
                <a:latin typeface="Calibri" pitchFamily="34" charset="0"/>
                <a:cs typeface="Calibri" pitchFamily="34" charset="0"/>
              </a:rPr>
              <a:t>ENTONCES:</a:t>
            </a:r>
            <a:endParaRPr lang="es-ES" sz="2000" dirty="0"/>
          </a:p>
        </p:txBody>
      </p:sp>
    </p:spTree>
    <p:extLst>
      <p:ext uri="{BB962C8B-B14F-4D97-AF65-F5344CB8AC3E}">
        <p14:creationId xmlns:p14="http://schemas.microsoft.com/office/powerpoint/2010/main" val="29651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utoUpdateAnimBg="0"/>
      <p:bldP spid="9" grpId="0"/>
      <p:bldP spid="10" grpId="0" autoUpdateAnimBg="0"/>
      <p:bldP spid="13" grpId="0"/>
      <p:bldP spid="14"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4"/>
          <p:cNvSpPr txBox="1">
            <a:spLocks noChangeArrowheads="1"/>
          </p:cNvSpPr>
          <p:nvPr/>
        </p:nvSpPr>
        <p:spPr bwMode="auto">
          <a:xfrm>
            <a:off x="251520" y="548844"/>
            <a:ext cx="864095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eaLnBrk="1" hangingPunct="1"/>
            <a:r>
              <a:rPr lang="es-MX" sz="2400" dirty="0" smtClean="0">
                <a:solidFill>
                  <a:srgbClr val="00007D"/>
                </a:solidFill>
                <a:latin typeface="Calibri" pitchFamily="34" charset="0"/>
              </a:rPr>
              <a:t>FÓRMULAS PARA DETERMINAR LOS INTERVALOS DE CONFIANZA Y REALIZAR EL CONTRASTE DE HIPÓTESIS BILATERAL. </a:t>
            </a:r>
            <a:endParaRPr lang="es-MX" sz="2400" dirty="0">
              <a:solidFill>
                <a:srgbClr val="00007D"/>
              </a:solidFill>
              <a:latin typeface="Calibri" pitchFamily="34" charset="0"/>
            </a:endParaRPr>
          </a:p>
        </p:txBody>
      </p:sp>
      <mc:AlternateContent xmlns:mc="http://schemas.openxmlformats.org/markup-compatibility/2006" xmlns:a14="http://schemas.microsoft.com/office/drawing/2010/main">
        <mc:Choice Requires="a14">
          <p:graphicFrame>
            <p:nvGraphicFramePr>
              <p:cNvPr id="3" name="Tabla 2"/>
              <p:cNvGraphicFramePr>
                <a:graphicFrameLocks noGrp="1"/>
              </p:cNvGraphicFramePr>
              <p:nvPr>
                <p:extLst>
                  <p:ext uri="{D42A27DB-BD31-4B8C-83A1-F6EECF244321}">
                    <p14:modId xmlns:p14="http://schemas.microsoft.com/office/powerpoint/2010/main" val="1903099091"/>
                  </p:ext>
                </p:extLst>
              </p:nvPr>
            </p:nvGraphicFramePr>
            <p:xfrm>
              <a:off x="827584" y="1484784"/>
              <a:ext cx="7560840" cy="4673362"/>
            </p:xfrm>
            <a:graphic>
              <a:graphicData uri="http://schemas.openxmlformats.org/drawingml/2006/table">
                <a:tbl>
                  <a:tblPr firstRow="1" bandRow="1">
                    <a:tableStyleId>{5C22544A-7EE6-4342-B048-85BDC9FD1C3A}</a:tableStyleId>
                  </a:tblPr>
                  <a:tblGrid>
                    <a:gridCol w="1504287"/>
                    <a:gridCol w="2550750"/>
                    <a:gridCol w="3505803"/>
                  </a:tblGrid>
                  <a:tr h="452515">
                    <a:tc>
                      <a:txBody>
                        <a:bodyPr/>
                        <a:lstStyle/>
                        <a:p>
                          <a:pPr algn="ctr"/>
                          <a:r>
                            <a:rPr lang="es-ES" dirty="0" smtClean="0">
                              <a:latin typeface="Calibri" panose="020F0502020204030204" pitchFamily="34" charset="0"/>
                            </a:rPr>
                            <a:t>VA</a:t>
                          </a:r>
                          <a:endParaRPr lang="es-ES" dirty="0">
                            <a:latin typeface="Calibri" panose="020F0502020204030204" pitchFamily="34" charset="0"/>
                          </a:endParaRPr>
                        </a:p>
                      </a:txBody>
                      <a:tcPr anchor="ctr"/>
                    </a:tc>
                    <a:tc>
                      <a:txBody>
                        <a:bodyPr/>
                        <a:lstStyle/>
                        <a:p>
                          <a:pPr algn="ctr"/>
                          <a:r>
                            <a:rPr lang="es-ES" dirty="0" smtClean="0">
                              <a:latin typeface="Calibri" panose="020F0502020204030204" pitchFamily="34" charset="0"/>
                            </a:rPr>
                            <a:t>ESTADÍGRAFO</a:t>
                          </a:r>
                          <a:endParaRPr lang="es-ES" dirty="0">
                            <a:latin typeface="Calibri" panose="020F0502020204030204" pitchFamily="34" charset="0"/>
                          </a:endParaRPr>
                        </a:p>
                      </a:txBody>
                      <a:tcPr anchor="ctr"/>
                    </a:tc>
                    <a:tc>
                      <a:txBody>
                        <a:bodyPr/>
                        <a:lstStyle/>
                        <a:p>
                          <a:pPr algn="ctr"/>
                          <a:r>
                            <a:rPr lang="es-ES" dirty="0" smtClean="0">
                              <a:latin typeface="Calibri" panose="020F0502020204030204" pitchFamily="34" charset="0"/>
                            </a:rPr>
                            <a:t>INTERVALO DE CONFIANZA</a:t>
                          </a:r>
                          <a:endParaRPr lang="es-ES" dirty="0">
                            <a:latin typeface="Calibri" panose="020F0502020204030204" pitchFamily="34" charset="0"/>
                          </a:endParaRPr>
                        </a:p>
                      </a:txBody>
                      <a:tcPr anchor="ctr"/>
                    </a:tc>
                  </a:tr>
                  <a:tr h="1393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solidFill>
                                <a:srgbClr val="000000"/>
                              </a:solidFill>
                              <a:latin typeface="Calibri" panose="020F0502020204030204" pitchFamily="34" charset="0"/>
                              <a:ea typeface="Cambria Math" panose="02040503050406030204" pitchFamily="18" charset="0"/>
                            </a:rPr>
                            <a:t>x</a:t>
                          </a:r>
                          <a14:m>
                            <m:oMath xmlns:m="http://schemas.openxmlformats.org/officeDocument/2006/math">
                              <m:r>
                                <m:rPr>
                                  <m:nor/>
                                </m:rPr>
                                <a:rPr lang="pt-BR" sz="1800" b="1" i="0" smtClean="0">
                                  <a:solidFill>
                                    <a:srgbClr val="000000"/>
                                  </a:solidFill>
                                  <a:latin typeface="Calibri" panose="020F0502020204030204" pitchFamily="34" charset="0"/>
                                  <a:ea typeface="Cambria Math" panose="02040503050406030204" pitchFamily="18" charset="0"/>
                                </a:rPr>
                                <m:t>→</m:t>
                              </m:r>
                              <m:r>
                                <m:rPr>
                                  <m:nor/>
                                </m:rPr>
                                <a:rPr lang="pt-BR" sz="1800" b="1" i="0" smtClean="0">
                                  <a:solidFill>
                                    <a:srgbClr val="000000"/>
                                  </a:solidFill>
                                  <a:latin typeface="Calibri" panose="020F0502020204030204" pitchFamily="34" charset="0"/>
                                  <a:ea typeface="Cambria Math" panose="02040503050406030204" pitchFamily="18" charset="0"/>
                                </a:rPr>
                                <m:t>N</m:t>
                              </m:r>
                              <m:d>
                                <m:dPr>
                                  <m:ctrlPr>
                                    <a:rPr lang="pt-BR" sz="1800" b="1" i="1" smtClean="0">
                                      <a:solidFill>
                                        <a:srgbClr val="000000"/>
                                      </a:solidFill>
                                      <a:latin typeface="Cambria Math" panose="02040503050406030204" pitchFamily="18" charset="0"/>
                                      <a:ea typeface="Cambria Math" panose="02040503050406030204" pitchFamily="18" charset="0"/>
                                    </a:rPr>
                                  </m:ctrlPr>
                                </m:dPr>
                                <m:e>
                                  <m:r>
                                    <m:rPr>
                                      <m:nor/>
                                    </m:rPr>
                                    <a:rPr lang="pt-BR" sz="1800" b="1" i="0" smtClean="0">
                                      <a:solidFill>
                                        <a:srgbClr val="000000"/>
                                      </a:solidFill>
                                      <a:latin typeface="Calibri" panose="020F0502020204030204" pitchFamily="34" charset="0"/>
                                      <a:ea typeface="Cambria Math" panose="02040503050406030204" pitchFamily="18" charset="0"/>
                                    </a:rPr>
                                    <m:t>μ</m:t>
                                  </m:r>
                                  <m:r>
                                    <m:rPr>
                                      <m:nor/>
                                    </m:rPr>
                                    <a:rPr lang="pt-BR" sz="1800" b="1" i="0" smtClean="0">
                                      <a:solidFill>
                                        <a:srgbClr val="000000"/>
                                      </a:solidFill>
                                      <a:latin typeface="Calibri" panose="020F0502020204030204" pitchFamily="34" charset="0"/>
                                      <a:ea typeface="Cambria Math" panose="02040503050406030204" pitchFamily="18" charset="0"/>
                                    </a:rPr>
                                    <m:t>,</m:t>
                                  </m:r>
                                  <m:r>
                                    <m:rPr>
                                      <m:nor/>
                                    </m:rPr>
                                    <a:rPr lang="pt-BR" sz="1800" b="1" i="0" smtClean="0">
                                      <a:solidFill>
                                        <a:srgbClr val="000000"/>
                                      </a:solidFill>
                                      <a:latin typeface="Calibri" panose="020F0502020204030204" pitchFamily="34" charset="0"/>
                                      <a:ea typeface="Cambria Math" panose="02040503050406030204" pitchFamily="18" charset="0"/>
                                    </a:rPr>
                                    <m:t>σ</m:t>
                                  </m:r>
                                </m:e>
                              </m:d>
                            </m:oMath>
                          </a14:m>
                          <a:r>
                            <a:rPr lang="pt-BR" sz="1800" b="1" dirty="0" smtClean="0">
                              <a:solidFill>
                                <a:srgbClr val="000000"/>
                              </a:solidFill>
                              <a:latin typeface="Calibri" panose="020F0502020204030204" pitchFamily="34" charset="0"/>
                            </a:rPr>
                            <a:t/>
                          </a:r>
                          <a:br>
                            <a:rPr lang="pt-BR" sz="1800" b="1" dirty="0" smtClean="0">
                              <a:solidFill>
                                <a:srgbClr val="000000"/>
                              </a:solidFill>
                              <a:latin typeface="Calibri" panose="020F0502020204030204" pitchFamily="34" charset="0"/>
                            </a:rPr>
                          </a:br>
                          <a14:m>
                            <m:oMathPara xmlns:m="http://schemas.openxmlformats.org/officeDocument/2006/math">
                              <m:oMathParaPr>
                                <m:jc m:val="centerGroup"/>
                              </m:oMathParaPr>
                              <m:oMath xmlns:m="http://schemas.openxmlformats.org/officeDocument/2006/math">
                                <m:r>
                                  <m:rPr>
                                    <m:nor/>
                                  </m:rPr>
                                  <a:rPr lang="es-ES" sz="1800" b="1" i="0" smtClean="0">
                                    <a:solidFill>
                                      <a:srgbClr val="000000"/>
                                    </a:solidFill>
                                    <a:latin typeface="Calibri" panose="020F0502020204030204" pitchFamily="34" charset="0"/>
                                    <a:ea typeface="Cambria Math" panose="02040503050406030204" pitchFamily="18" charset="0"/>
                                  </a:rPr>
                                  <m:t>μ</m:t>
                                </m:r>
                                <m:r>
                                  <m:rPr>
                                    <m:nor/>
                                  </m:rPr>
                                  <a:rPr lang="pt-BR" sz="1800" b="1" i="0" smtClean="0">
                                    <a:solidFill>
                                      <a:srgbClr val="000000"/>
                                    </a:solidFill>
                                    <a:latin typeface="Calibri" panose="020F0502020204030204" pitchFamily="34" charset="0"/>
                                    <a:ea typeface="Cambria Math" panose="02040503050406030204" pitchFamily="18" charset="0"/>
                                  </a:rPr>
                                  <m:t>−</m:t>
                                </m:r>
                                <m:r>
                                  <m:rPr>
                                    <m:nor/>
                                  </m:rPr>
                                  <a:rPr lang="es-ES" sz="1800" b="1" i="0" smtClean="0">
                                    <a:solidFill>
                                      <a:srgbClr val="000000"/>
                                    </a:solidFill>
                                    <a:latin typeface="Calibri" panose="020F0502020204030204" pitchFamily="34" charset="0"/>
                                    <a:ea typeface="Cambria Math" panose="02040503050406030204" pitchFamily="18" charset="0"/>
                                  </a:rPr>
                                  <m:t>?   </m:t>
                                </m:r>
                                <m:r>
                                  <m:rPr>
                                    <m:nor/>
                                  </m:rPr>
                                  <a:rPr lang="es-ES" sz="1800" b="1" i="0" smtClean="0">
                                    <a:solidFill>
                                      <a:srgbClr val="000000"/>
                                    </a:solidFill>
                                    <a:latin typeface="Calibri" panose="020F0502020204030204" pitchFamily="34" charset="0"/>
                                    <a:ea typeface="Cambria Math" panose="02040503050406030204" pitchFamily="18" charset="0"/>
                                  </a:rPr>
                                  <m:t>σ</m:t>
                                </m:r>
                                <m:r>
                                  <m:rPr>
                                    <m:nor/>
                                  </m:rPr>
                                  <a:rPr lang="es-ES" sz="1800" b="1" i="0" smtClean="0">
                                    <a:solidFill>
                                      <a:srgbClr val="000000"/>
                                    </a:solidFill>
                                    <a:latin typeface="Calibri" panose="020F0502020204030204" pitchFamily="34" charset="0"/>
                                    <a:ea typeface="Cambria Math" panose="02040503050406030204" pitchFamily="18" charset="0"/>
                                  </a:rPr>
                                  <m:t>−?</m:t>
                                </m:r>
                              </m:oMath>
                            </m:oMathPara>
                          </a14:m>
                          <a:endParaRPr lang="es-ES" sz="1800" b="1" dirty="0" smtClean="0">
                            <a:solidFill>
                              <a:srgbClr val="0000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Calibri" panose="020F0502020204030204" pitchFamily="34" charset="0"/>
                            </a:rPr>
                            <a:t>n&lt;30</a:t>
                          </a:r>
                          <a:endParaRPr lang="es-ES" sz="1800" b="1" dirty="0">
                            <a:solidFill>
                              <a:srgbClr val="000000"/>
                            </a:solidFill>
                            <a:latin typeface="Calibri" panose="020F0502020204030204" pitchFamily="34" charset="0"/>
                          </a:endParaRPr>
                        </a:p>
                      </a:txBody>
                      <a:tcPr anchor="ctr"/>
                    </a:tc>
                    <a:tc>
                      <a:txBody>
                        <a:bodyPr/>
                        <a:lstStyle/>
                        <a:p>
                          <a:pPr/>
                          <a14:m>
                            <m:oMathPara xmlns:m="http://schemas.openxmlformats.org/officeDocument/2006/math">
                              <m:oMathParaPr>
                                <m:jc m:val="center"/>
                              </m:oMathParaPr>
                              <m:oMath xmlns:m="http://schemas.openxmlformats.org/officeDocument/2006/math">
                                <m:r>
                                  <m:rPr>
                                    <m:nor/>
                                  </m:rPr>
                                  <a:rPr lang="es-ES" sz="1800" b="1" i="0" smtClean="0">
                                    <a:solidFill>
                                      <a:srgbClr val="000000"/>
                                    </a:solidFill>
                                    <a:latin typeface="Calibri" panose="020F0502020204030204" pitchFamily="34" charset="0"/>
                                  </a:rPr>
                                  <m:t>T</m:t>
                                </m:r>
                                <m:r>
                                  <m:rPr>
                                    <m:nor/>
                                  </m:rPr>
                                  <a:rPr lang="es-ES" sz="1800" b="1" i="0" smtClean="0">
                                    <a:solidFill>
                                      <a:srgbClr val="000000"/>
                                    </a:solidFill>
                                    <a:latin typeface="Calibri" panose="020F0502020204030204" pitchFamily="34" charset="0"/>
                                  </a:rPr>
                                  <m:t>=</m:t>
                                </m:r>
                                <m:f>
                                  <m:fPr>
                                    <m:ctrlPr>
                                      <a:rPr lang="es-ES" sz="1800" b="1" i="1">
                                        <a:solidFill>
                                          <a:srgbClr val="000000"/>
                                        </a:solidFill>
                                        <a:latin typeface="Cambria Math" panose="02040503050406030204" pitchFamily="18" charset="0"/>
                                      </a:rPr>
                                    </m:ctrlPr>
                                  </m:fPr>
                                  <m:num>
                                    <m:acc>
                                      <m:accPr>
                                        <m:chr m:val="̅"/>
                                        <m:ctrlPr>
                                          <a:rPr lang="es-ES" sz="1800" b="1" i="1">
                                            <a:solidFill>
                                              <a:srgbClr val="000000"/>
                                            </a:solidFill>
                                            <a:latin typeface="Cambria Math" panose="02040503050406030204" pitchFamily="18" charset="0"/>
                                          </a:rPr>
                                        </m:ctrlPr>
                                      </m:accPr>
                                      <m:e>
                                        <m:r>
                                          <m:rPr>
                                            <m:nor/>
                                          </m:rPr>
                                          <a:rPr lang="es-ES" sz="1800" b="1" i="0">
                                            <a:solidFill>
                                              <a:srgbClr val="000000"/>
                                            </a:solidFill>
                                            <a:latin typeface="Calibri" panose="020F0502020204030204" pitchFamily="34" charset="0"/>
                                          </a:rPr>
                                          <m:t>X</m:t>
                                        </m:r>
                                      </m:e>
                                    </m:acc>
                                    <m:r>
                                      <m:rPr>
                                        <m:nor/>
                                      </m:rPr>
                                      <a:rPr lang="es-ES" sz="1800" b="1" i="0">
                                        <a:solidFill>
                                          <a:srgbClr val="000000"/>
                                        </a:solidFill>
                                        <a:latin typeface="Calibri" panose="020F0502020204030204" pitchFamily="34" charset="0"/>
                                      </a:rPr>
                                      <m:t>−</m:t>
                                    </m:r>
                                    <m:sSub>
                                      <m:sSubPr>
                                        <m:ctrlPr>
                                          <a:rPr lang="es-ES" sz="1800" b="1" i="1">
                                            <a:solidFill>
                                              <a:srgbClr val="000000"/>
                                            </a:solidFill>
                                            <a:latin typeface="Cambria Math" panose="02040503050406030204" pitchFamily="18" charset="0"/>
                                          </a:rPr>
                                        </m:ctrlPr>
                                      </m:sSubPr>
                                      <m:e>
                                        <m:r>
                                          <m:rPr>
                                            <m:nor/>
                                          </m:rPr>
                                          <a:rPr lang="es-ES" sz="1800" b="1" i="0">
                                            <a:solidFill>
                                              <a:srgbClr val="000000"/>
                                            </a:solidFill>
                                            <a:latin typeface="Calibri" panose="020F0502020204030204" pitchFamily="34" charset="0"/>
                                          </a:rPr>
                                          <m:t>μ</m:t>
                                        </m:r>
                                      </m:e>
                                      <m:sub>
                                        <m:r>
                                          <m:rPr>
                                            <m:nor/>
                                          </m:rPr>
                                          <a:rPr lang="pt-BR" sz="1800" b="1" i="0">
                                            <a:solidFill>
                                              <a:srgbClr val="000000"/>
                                            </a:solidFill>
                                            <a:latin typeface="Calibri" panose="020F0502020204030204" pitchFamily="34" charset="0"/>
                                          </a:rPr>
                                          <m:t>0</m:t>
                                        </m:r>
                                      </m:sub>
                                    </m:sSub>
                                  </m:num>
                                  <m:den>
                                    <m:f>
                                      <m:fPr>
                                        <m:ctrlPr>
                                          <a:rPr lang="es-ES" sz="1800" b="1" i="1">
                                            <a:solidFill>
                                              <a:srgbClr val="000000"/>
                                            </a:solidFill>
                                            <a:latin typeface="Cambria Math" panose="02040503050406030204" pitchFamily="18" charset="0"/>
                                          </a:rPr>
                                        </m:ctrlPr>
                                      </m:fPr>
                                      <m:num>
                                        <m:r>
                                          <m:rPr>
                                            <m:nor/>
                                          </m:rPr>
                                          <a:rPr lang="es-ES" sz="1800" b="1" i="0">
                                            <a:solidFill>
                                              <a:srgbClr val="000000"/>
                                            </a:solidFill>
                                            <a:latin typeface="Calibri" panose="020F0502020204030204" pitchFamily="34" charset="0"/>
                                          </a:rPr>
                                          <m:t>s</m:t>
                                        </m:r>
                                      </m:num>
                                      <m:den>
                                        <m:rad>
                                          <m:radPr>
                                            <m:degHide m:val="on"/>
                                            <m:ctrlPr>
                                              <a:rPr lang="es-ES" sz="1800" b="1" i="1">
                                                <a:solidFill>
                                                  <a:srgbClr val="000000"/>
                                                </a:solidFill>
                                                <a:latin typeface="Cambria Math" panose="02040503050406030204" pitchFamily="18" charset="0"/>
                                              </a:rPr>
                                            </m:ctrlPr>
                                          </m:radPr>
                                          <m:deg/>
                                          <m:e>
                                            <m:r>
                                              <m:rPr>
                                                <m:nor/>
                                              </m:rPr>
                                              <a:rPr lang="es-ES" sz="1800" b="1" i="0">
                                                <a:solidFill>
                                                  <a:srgbClr val="000000"/>
                                                </a:solidFill>
                                                <a:latin typeface="Calibri" panose="020F0502020204030204" pitchFamily="34" charset="0"/>
                                              </a:rPr>
                                              <m:t>n</m:t>
                                            </m:r>
                                          </m:e>
                                        </m:rad>
                                      </m:den>
                                    </m:f>
                                  </m:den>
                                </m:f>
                              </m:oMath>
                            </m:oMathPara>
                          </a14:m>
                          <a:endParaRPr lang="es-ES" b="1" dirty="0">
                            <a:latin typeface="Calibri" panose="020F0502020204030204" pitchFamily="34" charset="0"/>
                          </a:endParaRPr>
                        </a:p>
                      </a:txBody>
                      <a:tcPr anchor="ctr"/>
                    </a:tc>
                    <a:tc>
                      <a:txBody>
                        <a:bodyPr/>
                        <a:lstStyle/>
                        <a:p>
                          <a:pPr/>
                          <a14:m>
                            <m:oMathPara xmlns:m="http://schemas.openxmlformats.org/officeDocument/2006/math">
                              <m:oMathParaPr>
                                <m:jc m:val="center"/>
                              </m:oMathParaPr>
                              <m:oMath xmlns:m="http://schemas.openxmlformats.org/officeDocument/2006/math">
                                <m:r>
                                  <a:rPr lang="es-ES" sz="1800" b="1" i="1" smtClean="0">
                                    <a:solidFill>
                                      <a:srgbClr val="000000"/>
                                    </a:solidFill>
                                    <a:latin typeface="Cambria Math" panose="02040503050406030204" pitchFamily="18" charset="0"/>
                                    <a:ea typeface="Cambria Math" panose="02040503050406030204" pitchFamily="18" charset="0"/>
                                  </a:rPr>
                                  <m:t>𝛍</m:t>
                                </m:r>
                                <m:r>
                                  <a:rPr lang="es-ES" sz="1800" b="1" i="0" smtClean="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b="1" i="0">
                                        <a:solidFill>
                                          <a:srgbClr val="000000"/>
                                        </a:solidFill>
                                        <a:latin typeface="Cambria Math"/>
                                      </a:rPr>
                                      <m:t>𝐗</m:t>
                                    </m:r>
                                  </m:e>
                                </m:acc>
                                <m:r>
                                  <a:rPr lang="pt-BR" sz="1800" b="1" i="1" smtClean="0">
                                    <a:solidFill>
                                      <a:srgbClr val="000000"/>
                                    </a:solidFill>
                                    <a:latin typeface="Cambria Math" panose="02040503050406030204" pitchFamily="18" charset="0"/>
                                    <a:ea typeface="Cambria Math" panose="02040503050406030204" pitchFamily="18" charset="0"/>
                                  </a:rPr>
                                  <m:t>±</m:t>
                                </m:r>
                                <m:sSubSup>
                                  <m:sSubSupPr>
                                    <m:ctrlPr>
                                      <a:rPr lang="es-ES" sz="1800" i="1">
                                        <a:solidFill>
                                          <a:srgbClr val="000000"/>
                                        </a:solidFill>
                                        <a:latin typeface="Cambria Math" panose="02040503050406030204" pitchFamily="18" charset="0"/>
                                      </a:rPr>
                                    </m:ctrlPr>
                                  </m:sSubSupPr>
                                  <m:e>
                                    <m:r>
                                      <a:rPr lang="es-ES" sz="1800" b="1" i="0">
                                        <a:solidFill>
                                          <a:srgbClr val="000000"/>
                                        </a:solidFill>
                                        <a:latin typeface="Cambria Math"/>
                                      </a:rPr>
                                      <m:t>𝐭</m:t>
                                    </m:r>
                                  </m:e>
                                  <m:sub>
                                    <m:f>
                                      <m:fPr>
                                        <m:type m:val="lin"/>
                                        <m:ctrlPr>
                                          <a:rPr lang="es-ES" sz="1800" i="1">
                                            <a:solidFill>
                                              <a:srgbClr val="000000"/>
                                            </a:solidFill>
                                            <a:latin typeface="Cambria Math" panose="02040503050406030204" pitchFamily="18" charset="0"/>
                                          </a:rPr>
                                        </m:ctrlPr>
                                      </m:fPr>
                                      <m:num>
                                        <m:r>
                                          <a:rPr lang="es-ES" sz="1800" b="1" i="0">
                                            <a:solidFill>
                                              <a:srgbClr val="000000"/>
                                            </a:solidFill>
                                            <a:latin typeface="Cambria Math"/>
                                          </a:rPr>
                                          <m:t>𝛂</m:t>
                                        </m:r>
                                      </m:num>
                                      <m:den>
                                        <m:r>
                                          <a:rPr lang="es-ES" sz="1800" b="1" i="0">
                                            <a:solidFill>
                                              <a:srgbClr val="000000"/>
                                            </a:solidFill>
                                            <a:latin typeface="Cambria Math"/>
                                          </a:rPr>
                                          <m:t>𝟐</m:t>
                                        </m:r>
                                      </m:den>
                                    </m:f>
                                  </m:sub>
                                  <m:sup>
                                    <m:r>
                                      <a:rPr lang="es-ES" sz="1800" b="1" i="0">
                                        <a:solidFill>
                                          <a:srgbClr val="000000"/>
                                        </a:solidFill>
                                        <a:latin typeface="Cambria Math"/>
                                      </a:rPr>
                                      <m:t>𝐧</m:t>
                                    </m:r>
                                    <m:r>
                                      <a:rPr lang="es-ES" sz="1800" b="1" i="0">
                                        <a:solidFill>
                                          <a:srgbClr val="000000"/>
                                        </a:solidFill>
                                        <a:latin typeface="Cambria Math"/>
                                      </a:rPr>
                                      <m:t>−</m:t>
                                    </m:r>
                                    <m:r>
                                      <a:rPr lang="es-ES" sz="1800" b="1" i="0">
                                        <a:solidFill>
                                          <a:srgbClr val="000000"/>
                                        </a:solidFill>
                                        <a:latin typeface="Cambria Math"/>
                                      </a:rPr>
                                      <m:t>𝟏</m:t>
                                    </m:r>
                                  </m:sup>
                                </m:sSubSup>
                                <m:r>
                                  <a:rPr lang="es-ES" sz="1800" b="1" i="0">
                                    <a:solidFill>
                                      <a:srgbClr val="000000"/>
                                    </a:solidFill>
                                    <a:latin typeface="Cambria Math"/>
                                  </a:rPr>
                                  <m:t>∙</m:t>
                                </m:r>
                                <m:f>
                                  <m:fPr>
                                    <m:ctrlPr>
                                      <a:rPr lang="es-ES" sz="1800" i="1">
                                        <a:solidFill>
                                          <a:srgbClr val="000000"/>
                                        </a:solidFill>
                                        <a:latin typeface="Cambria Math" panose="02040503050406030204" pitchFamily="18" charset="0"/>
                                      </a:rPr>
                                    </m:ctrlPr>
                                  </m:fPr>
                                  <m:num>
                                    <m:r>
                                      <a:rPr lang="es-ES" sz="1800" b="1" i="0">
                                        <a:solidFill>
                                          <a:srgbClr val="000000"/>
                                        </a:solidFill>
                                        <a:latin typeface="Cambria Math"/>
                                      </a:rPr>
                                      <m:t>𝐬</m:t>
                                    </m:r>
                                  </m:num>
                                  <m:den>
                                    <m:rad>
                                      <m:radPr>
                                        <m:degHide m:val="on"/>
                                        <m:ctrlPr>
                                          <a:rPr lang="es-ES" sz="1800" i="1">
                                            <a:solidFill>
                                              <a:srgbClr val="000000"/>
                                            </a:solidFill>
                                            <a:latin typeface="Cambria Math" panose="02040503050406030204" pitchFamily="18" charset="0"/>
                                          </a:rPr>
                                        </m:ctrlPr>
                                      </m:radPr>
                                      <m:deg/>
                                      <m:e>
                                        <m:r>
                                          <a:rPr lang="es-ES" sz="1800" b="1" i="0">
                                            <a:solidFill>
                                              <a:srgbClr val="000000"/>
                                            </a:solidFill>
                                            <a:latin typeface="Cambria Math"/>
                                          </a:rPr>
                                          <m:t>𝐧</m:t>
                                        </m:r>
                                      </m:e>
                                    </m:rad>
                                  </m:den>
                                </m:f>
                              </m:oMath>
                            </m:oMathPara>
                          </a14:m>
                          <a:endParaRPr lang="es-ES" i="0" dirty="0" smtClean="0">
                            <a:latin typeface="Calibri" panose="020F0502020204030204" pitchFamily="34" charset="0"/>
                          </a:endParaRPr>
                        </a:p>
                      </a:txBody>
                      <a:tcPr anchor="ctr"/>
                    </a:tc>
                  </a:tr>
                  <a:tr h="1393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b="1" dirty="0" smtClean="0">
                              <a:solidFill>
                                <a:srgbClr val="000000"/>
                              </a:solidFill>
                              <a:latin typeface="Calibri" panose="020F0502020204030204" pitchFamily="34" charset="0"/>
                              <a:ea typeface="Cambria Math" panose="02040503050406030204" pitchFamily="18" charset="0"/>
                            </a:rPr>
                            <a:t>x</a:t>
                          </a:r>
                          <a14:m>
                            <m:oMath xmlns:m="http://schemas.openxmlformats.org/officeDocument/2006/math">
                              <m:r>
                                <m:rPr>
                                  <m:nor/>
                                </m:rPr>
                                <a:rPr lang="pt-BR" sz="1800" b="1" i="0" smtClean="0">
                                  <a:solidFill>
                                    <a:srgbClr val="000000"/>
                                  </a:solidFill>
                                  <a:latin typeface="Calibri" panose="020F0502020204030204" pitchFamily="34" charset="0"/>
                                  <a:ea typeface="Cambria Math" panose="02040503050406030204" pitchFamily="18" charset="0"/>
                                </a:rPr>
                                <m:t>→</m:t>
                              </m:r>
                              <m:r>
                                <m:rPr>
                                  <m:nor/>
                                </m:rPr>
                                <a:rPr lang="pt-BR" sz="1800" b="1" i="0" smtClean="0">
                                  <a:solidFill>
                                    <a:srgbClr val="000000"/>
                                  </a:solidFill>
                                  <a:latin typeface="Calibri" panose="020F0502020204030204" pitchFamily="34" charset="0"/>
                                  <a:ea typeface="Cambria Math" panose="02040503050406030204" pitchFamily="18" charset="0"/>
                                </a:rPr>
                                <m:t>N</m:t>
                              </m:r>
                              <m:d>
                                <m:dPr>
                                  <m:ctrlPr>
                                    <a:rPr lang="pt-BR" sz="1800" b="1" i="1" smtClean="0">
                                      <a:solidFill>
                                        <a:srgbClr val="000000"/>
                                      </a:solidFill>
                                      <a:latin typeface="Cambria Math" panose="02040503050406030204" pitchFamily="18" charset="0"/>
                                      <a:ea typeface="Cambria Math" panose="02040503050406030204" pitchFamily="18" charset="0"/>
                                    </a:rPr>
                                  </m:ctrlPr>
                                </m:dPr>
                                <m:e>
                                  <m:r>
                                    <m:rPr>
                                      <m:nor/>
                                    </m:rPr>
                                    <a:rPr lang="pt-BR" sz="1800" b="1" i="0" smtClean="0">
                                      <a:solidFill>
                                        <a:srgbClr val="000000"/>
                                      </a:solidFill>
                                      <a:latin typeface="Calibri" panose="020F0502020204030204" pitchFamily="34" charset="0"/>
                                      <a:ea typeface="Cambria Math" panose="02040503050406030204" pitchFamily="18" charset="0"/>
                                    </a:rPr>
                                    <m:t>μ</m:t>
                                  </m:r>
                                  <m:r>
                                    <m:rPr>
                                      <m:nor/>
                                    </m:rPr>
                                    <a:rPr lang="pt-BR" sz="1800" b="1" i="0" smtClean="0">
                                      <a:solidFill>
                                        <a:srgbClr val="000000"/>
                                      </a:solidFill>
                                      <a:latin typeface="Calibri" panose="020F0502020204030204" pitchFamily="34" charset="0"/>
                                      <a:ea typeface="Cambria Math" panose="02040503050406030204" pitchFamily="18" charset="0"/>
                                    </a:rPr>
                                    <m:t>,</m:t>
                                  </m:r>
                                  <m:r>
                                    <m:rPr>
                                      <m:nor/>
                                    </m:rPr>
                                    <a:rPr lang="pt-BR" sz="1800" b="1" i="0" smtClean="0">
                                      <a:solidFill>
                                        <a:srgbClr val="000000"/>
                                      </a:solidFill>
                                      <a:latin typeface="Calibri" panose="020F0502020204030204" pitchFamily="34" charset="0"/>
                                      <a:ea typeface="Cambria Math" panose="02040503050406030204" pitchFamily="18" charset="0"/>
                                    </a:rPr>
                                    <m:t>σ</m:t>
                                  </m:r>
                                </m:e>
                              </m:d>
                            </m:oMath>
                          </a14:m>
                          <a:r>
                            <a:rPr lang="pt-BR" sz="1800" b="1" dirty="0" smtClean="0">
                              <a:solidFill>
                                <a:srgbClr val="000000"/>
                              </a:solidFill>
                              <a:latin typeface="Calibri" panose="020F0502020204030204" pitchFamily="34" charset="0"/>
                            </a:rPr>
                            <a:t/>
                          </a:r>
                          <a:br>
                            <a:rPr lang="pt-BR" sz="1800" b="1" dirty="0" smtClean="0">
                              <a:solidFill>
                                <a:srgbClr val="000000"/>
                              </a:solidFill>
                              <a:latin typeface="Calibri" panose="020F0502020204030204" pitchFamily="34" charset="0"/>
                            </a:rPr>
                          </a:br>
                          <a14:m>
                            <m:oMathPara xmlns:m="http://schemas.openxmlformats.org/officeDocument/2006/math">
                              <m:oMathParaPr>
                                <m:jc m:val="centerGroup"/>
                              </m:oMathParaPr>
                              <m:oMath xmlns:m="http://schemas.openxmlformats.org/officeDocument/2006/math">
                                <m:r>
                                  <m:rPr>
                                    <m:nor/>
                                  </m:rPr>
                                  <a:rPr lang="es-ES" sz="1800" b="1" i="0" smtClean="0">
                                    <a:solidFill>
                                      <a:srgbClr val="000000"/>
                                    </a:solidFill>
                                    <a:latin typeface="Calibri" panose="020F0502020204030204" pitchFamily="34" charset="0"/>
                                    <a:ea typeface="Cambria Math" panose="02040503050406030204" pitchFamily="18" charset="0"/>
                                  </a:rPr>
                                  <m:t>μ</m:t>
                                </m:r>
                                <m:r>
                                  <m:rPr>
                                    <m:nor/>
                                  </m:rPr>
                                  <a:rPr lang="pt-BR" sz="1800" b="1" i="0" smtClean="0">
                                    <a:solidFill>
                                      <a:srgbClr val="000000"/>
                                    </a:solidFill>
                                    <a:latin typeface="Calibri" panose="020F0502020204030204" pitchFamily="34" charset="0"/>
                                    <a:ea typeface="Cambria Math" panose="02040503050406030204" pitchFamily="18" charset="0"/>
                                  </a:rPr>
                                  <m:t>−</m:t>
                                </m:r>
                                <m:r>
                                  <m:rPr>
                                    <m:nor/>
                                  </m:rPr>
                                  <a:rPr lang="es-ES" sz="1800" b="1" i="0" smtClean="0">
                                    <a:solidFill>
                                      <a:srgbClr val="000000"/>
                                    </a:solidFill>
                                    <a:latin typeface="Calibri" panose="020F0502020204030204" pitchFamily="34" charset="0"/>
                                    <a:ea typeface="Cambria Math" panose="02040503050406030204" pitchFamily="18" charset="0"/>
                                  </a:rPr>
                                  <m:t>?   </m:t>
                                </m:r>
                                <m:r>
                                  <m:rPr>
                                    <m:nor/>
                                  </m:rPr>
                                  <a:rPr lang="es-ES" sz="1800" b="1" i="0" smtClean="0">
                                    <a:solidFill>
                                      <a:srgbClr val="000000"/>
                                    </a:solidFill>
                                    <a:latin typeface="Calibri" panose="020F0502020204030204" pitchFamily="34" charset="0"/>
                                    <a:ea typeface="Cambria Math" panose="02040503050406030204" pitchFamily="18" charset="0"/>
                                  </a:rPr>
                                  <m:t>σ</m:t>
                                </m:r>
                                <m:r>
                                  <m:rPr>
                                    <m:nor/>
                                  </m:rPr>
                                  <a:rPr lang="es-ES" sz="1800" b="1" i="0" smtClean="0">
                                    <a:solidFill>
                                      <a:srgbClr val="000000"/>
                                    </a:solidFill>
                                    <a:latin typeface="Calibri" panose="020F0502020204030204" pitchFamily="34" charset="0"/>
                                    <a:ea typeface="Cambria Math" panose="02040503050406030204" pitchFamily="18" charset="0"/>
                                  </a:rPr>
                                  <m:t>−?</m:t>
                                </m:r>
                              </m:oMath>
                            </m:oMathPara>
                          </a14:m>
                          <a:endParaRPr lang="es-ES" sz="1800" b="1" dirty="0" smtClean="0">
                            <a:solidFill>
                              <a:srgbClr val="0000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000000"/>
                              </a:solidFill>
                              <a:latin typeface="Calibri" panose="020F0502020204030204" pitchFamily="34" charset="0"/>
                            </a:rPr>
                            <a:t>n</a:t>
                          </a:r>
                          <a:r>
                            <a:rPr lang="es-ES" sz="1800" b="1" dirty="0" smtClean="0">
                              <a:solidFill>
                                <a:srgbClr val="000000"/>
                              </a:solidFill>
                              <a:latin typeface="Calibri" panose="020F0502020204030204" pitchFamily="34" charset="0"/>
                              <a:sym typeface="Symbol" panose="05050102010706020507" pitchFamily="18" charset="2"/>
                            </a:rPr>
                            <a:t></a:t>
                          </a:r>
                          <a:r>
                            <a:rPr lang="es-ES" sz="1800" b="1" dirty="0" smtClean="0">
                              <a:solidFill>
                                <a:srgbClr val="000000"/>
                              </a:solidFill>
                              <a:latin typeface="Calibri" panose="020F0502020204030204" pitchFamily="34" charset="0"/>
                            </a:rPr>
                            <a:t>30</a:t>
                          </a:r>
                          <a:endParaRPr lang="es-ES" sz="1800" b="1" dirty="0">
                            <a:solidFill>
                              <a:srgbClr val="000000"/>
                            </a:solidFill>
                            <a:latin typeface="Calibri" panose="020F0502020204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m:rPr>
                                    <m:nor/>
                                  </m:rPr>
                                  <a:rPr lang="es-ES" sz="1800" b="1" i="0" smtClean="0">
                                    <a:solidFill>
                                      <a:srgbClr val="000000"/>
                                    </a:solidFill>
                                    <a:latin typeface="Cambria Math" panose="02040503050406030204" pitchFamily="18" charset="0"/>
                                  </a:rPr>
                                  <m:t>Z</m:t>
                                </m:r>
                                <m:r>
                                  <m:rPr>
                                    <m:nor/>
                                  </m:rPr>
                                  <a:rPr lang="es-ES" sz="1800" b="1" i="0" smtClean="0">
                                    <a:solidFill>
                                      <a:srgbClr val="000000"/>
                                    </a:solidFill>
                                    <a:latin typeface="Calibri" panose="020F0502020204030204" pitchFamily="34" charset="0"/>
                                  </a:rPr>
                                  <m:t>=</m:t>
                                </m:r>
                                <m:f>
                                  <m:fPr>
                                    <m:ctrlPr>
                                      <a:rPr lang="es-ES" sz="1800" b="1" i="1">
                                        <a:solidFill>
                                          <a:srgbClr val="000000"/>
                                        </a:solidFill>
                                        <a:latin typeface="Cambria Math" panose="02040503050406030204" pitchFamily="18" charset="0"/>
                                      </a:rPr>
                                    </m:ctrlPr>
                                  </m:fPr>
                                  <m:num>
                                    <m:acc>
                                      <m:accPr>
                                        <m:chr m:val="̅"/>
                                        <m:ctrlPr>
                                          <a:rPr lang="es-ES" sz="1800" b="1" i="1">
                                            <a:solidFill>
                                              <a:srgbClr val="000000"/>
                                            </a:solidFill>
                                            <a:latin typeface="Cambria Math" panose="02040503050406030204" pitchFamily="18" charset="0"/>
                                          </a:rPr>
                                        </m:ctrlPr>
                                      </m:accPr>
                                      <m:e>
                                        <m:r>
                                          <m:rPr>
                                            <m:nor/>
                                          </m:rPr>
                                          <a:rPr lang="es-ES" sz="1800" b="1" i="0">
                                            <a:solidFill>
                                              <a:srgbClr val="000000"/>
                                            </a:solidFill>
                                            <a:latin typeface="Calibri" panose="020F0502020204030204" pitchFamily="34" charset="0"/>
                                          </a:rPr>
                                          <m:t>X</m:t>
                                        </m:r>
                                      </m:e>
                                    </m:acc>
                                    <m:r>
                                      <m:rPr>
                                        <m:nor/>
                                      </m:rPr>
                                      <a:rPr lang="es-ES" sz="1800" b="1" i="0">
                                        <a:solidFill>
                                          <a:srgbClr val="000000"/>
                                        </a:solidFill>
                                        <a:latin typeface="Calibri" panose="020F0502020204030204" pitchFamily="34" charset="0"/>
                                      </a:rPr>
                                      <m:t>−</m:t>
                                    </m:r>
                                    <m:sSub>
                                      <m:sSubPr>
                                        <m:ctrlPr>
                                          <a:rPr lang="es-ES" sz="1800" b="1" i="1">
                                            <a:solidFill>
                                              <a:srgbClr val="000000"/>
                                            </a:solidFill>
                                            <a:latin typeface="Cambria Math" panose="02040503050406030204" pitchFamily="18" charset="0"/>
                                          </a:rPr>
                                        </m:ctrlPr>
                                      </m:sSubPr>
                                      <m:e>
                                        <m:r>
                                          <m:rPr>
                                            <m:nor/>
                                          </m:rPr>
                                          <a:rPr lang="es-ES" sz="1800" b="1" i="0">
                                            <a:solidFill>
                                              <a:srgbClr val="000000"/>
                                            </a:solidFill>
                                            <a:latin typeface="Calibri" panose="020F0502020204030204" pitchFamily="34" charset="0"/>
                                          </a:rPr>
                                          <m:t>μ</m:t>
                                        </m:r>
                                      </m:e>
                                      <m:sub>
                                        <m:r>
                                          <m:rPr>
                                            <m:nor/>
                                          </m:rPr>
                                          <a:rPr lang="pt-BR" sz="1800" b="1" i="0">
                                            <a:solidFill>
                                              <a:srgbClr val="000000"/>
                                            </a:solidFill>
                                            <a:latin typeface="Calibri" panose="020F0502020204030204" pitchFamily="34" charset="0"/>
                                          </a:rPr>
                                          <m:t>0</m:t>
                                        </m:r>
                                      </m:sub>
                                    </m:sSub>
                                  </m:num>
                                  <m:den>
                                    <m:f>
                                      <m:fPr>
                                        <m:ctrlPr>
                                          <a:rPr lang="es-ES" sz="1800" b="1" i="1">
                                            <a:solidFill>
                                              <a:srgbClr val="000000"/>
                                            </a:solidFill>
                                            <a:latin typeface="Cambria Math" panose="02040503050406030204" pitchFamily="18" charset="0"/>
                                          </a:rPr>
                                        </m:ctrlPr>
                                      </m:fPr>
                                      <m:num>
                                        <m:r>
                                          <m:rPr>
                                            <m:nor/>
                                          </m:rPr>
                                          <a:rPr lang="es-ES" sz="1800" b="1" i="0">
                                            <a:solidFill>
                                              <a:srgbClr val="000000"/>
                                            </a:solidFill>
                                            <a:latin typeface="Calibri" panose="020F0502020204030204" pitchFamily="34" charset="0"/>
                                          </a:rPr>
                                          <m:t>s</m:t>
                                        </m:r>
                                      </m:num>
                                      <m:den>
                                        <m:rad>
                                          <m:radPr>
                                            <m:degHide m:val="on"/>
                                            <m:ctrlPr>
                                              <a:rPr lang="es-ES" sz="1800" b="1" i="1">
                                                <a:solidFill>
                                                  <a:srgbClr val="000000"/>
                                                </a:solidFill>
                                                <a:latin typeface="Cambria Math" panose="02040503050406030204" pitchFamily="18" charset="0"/>
                                              </a:rPr>
                                            </m:ctrlPr>
                                          </m:radPr>
                                          <m:deg/>
                                          <m:e>
                                            <m:r>
                                              <m:rPr>
                                                <m:nor/>
                                              </m:rPr>
                                              <a:rPr lang="es-ES" sz="1800" b="1" i="0">
                                                <a:solidFill>
                                                  <a:srgbClr val="000000"/>
                                                </a:solidFill>
                                                <a:latin typeface="Calibri" panose="020F0502020204030204" pitchFamily="34" charset="0"/>
                                              </a:rPr>
                                              <m:t>n</m:t>
                                            </m:r>
                                          </m:e>
                                        </m:rad>
                                      </m:den>
                                    </m:f>
                                  </m:den>
                                </m:f>
                              </m:oMath>
                            </m:oMathPara>
                          </a14:m>
                          <a:endParaRPr lang="es-ES" b="1" dirty="0">
                            <a:latin typeface="Calibri" panose="020F050202020403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s-ES" sz="2000" b="1" i="1" smtClean="0">
                                    <a:solidFill>
                                      <a:srgbClr val="000000"/>
                                    </a:solidFill>
                                    <a:latin typeface="Cambria Math" panose="02040503050406030204" pitchFamily="18" charset="0"/>
                                    <a:ea typeface="Cambria Math" panose="02040503050406030204" pitchFamily="18" charset="0"/>
                                  </a:rPr>
                                  <m:t>𝛍</m:t>
                                </m:r>
                                <m:r>
                                  <a:rPr lang="es-ES" sz="2000" b="1" i="0" smtClean="0">
                                    <a:solidFill>
                                      <a:srgbClr val="000000"/>
                                    </a:solidFill>
                                    <a:latin typeface="Cambria Math"/>
                                  </a:rPr>
                                  <m:t>=</m:t>
                                </m:r>
                                <m:acc>
                                  <m:accPr>
                                    <m:chr m:val="̅"/>
                                    <m:ctrlPr>
                                      <a:rPr lang="es-ES" sz="2000" i="1">
                                        <a:solidFill>
                                          <a:srgbClr val="000000"/>
                                        </a:solidFill>
                                        <a:latin typeface="Cambria Math" panose="02040503050406030204" pitchFamily="18" charset="0"/>
                                      </a:rPr>
                                    </m:ctrlPr>
                                  </m:accPr>
                                  <m:e>
                                    <m:r>
                                      <a:rPr lang="es-ES" sz="2000" b="1" i="0">
                                        <a:solidFill>
                                          <a:srgbClr val="000000"/>
                                        </a:solidFill>
                                        <a:latin typeface="Cambria Math"/>
                                      </a:rPr>
                                      <m:t>𝐗</m:t>
                                    </m:r>
                                  </m:e>
                                </m:acc>
                                <m:r>
                                  <a:rPr lang="pt-BR" sz="2000" b="1" i="1" smtClean="0">
                                    <a:solidFill>
                                      <a:srgbClr val="000000"/>
                                    </a:solidFill>
                                    <a:latin typeface="Cambria Math" panose="02040503050406030204" pitchFamily="18" charset="0"/>
                                    <a:ea typeface="Cambria Math" panose="02040503050406030204" pitchFamily="18" charset="0"/>
                                  </a:rPr>
                                  <m:t>±</m:t>
                                </m:r>
                                <m:sSub>
                                  <m:sSubPr>
                                    <m:ctrlPr>
                                      <a:rPr lang="es-ES" sz="1800" b="1" i="1" smtClean="0">
                                        <a:solidFill>
                                          <a:srgbClr val="000000"/>
                                        </a:solidFill>
                                        <a:latin typeface="Cambria Math" panose="02040503050406030204" pitchFamily="18" charset="0"/>
                                      </a:rPr>
                                    </m:ctrlPr>
                                  </m:sSubPr>
                                  <m:e>
                                    <m:r>
                                      <a:rPr lang="es-ES" sz="1800" b="1" i="0">
                                        <a:solidFill>
                                          <a:srgbClr val="000000"/>
                                        </a:solidFill>
                                        <a:latin typeface="Cambria Math"/>
                                      </a:rPr>
                                      <m:t>𝐙</m:t>
                                    </m:r>
                                  </m:e>
                                  <m:sub>
                                    <m:r>
                                      <a:rPr lang="es-ES" sz="1800" b="1" i="0">
                                        <a:solidFill>
                                          <a:srgbClr val="000000"/>
                                        </a:solidFill>
                                        <a:latin typeface="Cambria Math"/>
                                      </a:rPr>
                                      <m:t>𝟏</m:t>
                                    </m:r>
                                    <m:r>
                                      <a:rPr lang="es-ES" sz="1800" b="1" i="0">
                                        <a:solidFill>
                                          <a:srgbClr val="000000"/>
                                        </a:solidFill>
                                        <a:latin typeface="Cambria Math"/>
                                      </a:rPr>
                                      <m:t>−</m:t>
                                    </m:r>
                                    <m:f>
                                      <m:fPr>
                                        <m:ctrlPr>
                                          <a:rPr lang="es-ES" sz="1800" b="1" i="1">
                                            <a:solidFill>
                                              <a:srgbClr val="000000"/>
                                            </a:solidFill>
                                            <a:latin typeface="Cambria Math" panose="02040503050406030204" pitchFamily="18" charset="0"/>
                                          </a:rPr>
                                        </m:ctrlPr>
                                      </m:fPr>
                                      <m:num>
                                        <m:r>
                                          <a:rPr lang="es-ES" sz="1800" b="1" i="0">
                                            <a:solidFill>
                                              <a:srgbClr val="000000"/>
                                            </a:solidFill>
                                            <a:latin typeface="Cambria Math"/>
                                          </a:rPr>
                                          <m:t>𝛂</m:t>
                                        </m:r>
                                      </m:num>
                                      <m:den>
                                        <m:r>
                                          <a:rPr lang="es-ES" sz="1800" b="1" i="0">
                                            <a:solidFill>
                                              <a:srgbClr val="000000"/>
                                            </a:solidFill>
                                            <a:latin typeface="Cambria Math"/>
                                          </a:rPr>
                                          <m:t>𝟐</m:t>
                                        </m:r>
                                      </m:den>
                                    </m:f>
                                  </m:sub>
                                </m:sSub>
                                <m:r>
                                  <a:rPr lang="es-ES" sz="2000" b="1" i="0">
                                    <a:solidFill>
                                      <a:srgbClr val="000000"/>
                                    </a:solidFill>
                                    <a:latin typeface="Cambria Math"/>
                                  </a:rPr>
                                  <m:t>∙</m:t>
                                </m:r>
                                <m:f>
                                  <m:fPr>
                                    <m:ctrlPr>
                                      <a:rPr lang="es-ES" sz="2000" i="1">
                                        <a:solidFill>
                                          <a:srgbClr val="000000"/>
                                        </a:solidFill>
                                        <a:latin typeface="Cambria Math" panose="02040503050406030204" pitchFamily="18" charset="0"/>
                                      </a:rPr>
                                    </m:ctrlPr>
                                  </m:fPr>
                                  <m:num>
                                    <m:r>
                                      <a:rPr lang="es-ES" sz="2000" b="1" i="0">
                                        <a:solidFill>
                                          <a:srgbClr val="000000"/>
                                        </a:solidFill>
                                        <a:latin typeface="Cambria Math"/>
                                      </a:rPr>
                                      <m:t>𝐬</m:t>
                                    </m:r>
                                  </m:num>
                                  <m:den>
                                    <m:rad>
                                      <m:radPr>
                                        <m:degHide m:val="on"/>
                                        <m:ctrlPr>
                                          <a:rPr lang="es-ES" sz="2000" i="1">
                                            <a:solidFill>
                                              <a:srgbClr val="000000"/>
                                            </a:solidFill>
                                            <a:latin typeface="Cambria Math" panose="02040503050406030204" pitchFamily="18" charset="0"/>
                                          </a:rPr>
                                        </m:ctrlPr>
                                      </m:radPr>
                                      <m:deg/>
                                      <m:e>
                                        <m:r>
                                          <a:rPr lang="es-ES" sz="2000" b="1" i="0">
                                            <a:solidFill>
                                              <a:srgbClr val="000000"/>
                                            </a:solidFill>
                                            <a:latin typeface="Cambria Math"/>
                                          </a:rPr>
                                          <m:t>𝐧</m:t>
                                        </m:r>
                                      </m:e>
                                    </m:rad>
                                  </m:den>
                                </m:f>
                              </m:oMath>
                            </m:oMathPara>
                          </a14:m>
                          <a:endParaRPr lang="es-ES" i="0" dirty="0" smtClean="0">
                            <a:latin typeface="Calibri" panose="020F0502020204030204" pitchFamily="34" charset="0"/>
                          </a:endParaRPr>
                        </a:p>
                      </a:txBody>
                      <a:tcPr anchor="ctr"/>
                    </a:tc>
                  </a:tr>
                  <a:tr h="14160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b="1" i="0" dirty="0" smtClean="0">
                              <a:solidFill>
                                <a:srgbClr val="000000"/>
                              </a:solidFill>
                              <a:latin typeface="Calibri" panose="020F0502020204030204" pitchFamily="34" charset="0"/>
                              <a:ea typeface="Cambria Math" panose="02040503050406030204" pitchFamily="18" charset="0"/>
                            </a:rPr>
                            <a:t>x</a:t>
                          </a:r>
                          <a14:m>
                            <m:oMath xmlns:m="http://schemas.openxmlformats.org/officeDocument/2006/math">
                              <m:r>
                                <m:rPr>
                                  <m:nor/>
                                </m:rPr>
                                <a:rPr lang="pt-BR" sz="1800" b="1" i="0" smtClean="0">
                                  <a:solidFill>
                                    <a:srgbClr val="000000"/>
                                  </a:solidFill>
                                  <a:latin typeface="Calibri" panose="020F0502020204030204" pitchFamily="34" charset="0"/>
                                  <a:ea typeface="Cambria Math" panose="02040503050406030204" pitchFamily="18" charset="0"/>
                                </a:rPr>
                                <m:t>→</m:t>
                              </m:r>
                              <m:r>
                                <m:rPr>
                                  <m:nor/>
                                </m:rPr>
                                <a:rPr lang="pt-BR" sz="1800" b="1" i="0" smtClean="0">
                                  <a:solidFill>
                                    <a:srgbClr val="000000"/>
                                  </a:solidFill>
                                  <a:latin typeface="Calibri" panose="020F0502020204030204" pitchFamily="34" charset="0"/>
                                  <a:ea typeface="Cambria Math" panose="02040503050406030204" pitchFamily="18" charset="0"/>
                                </a:rPr>
                                <m:t>B</m:t>
                              </m:r>
                              <m:d>
                                <m:dPr>
                                  <m:ctrlPr>
                                    <a:rPr lang="pt-BR" sz="1800" b="1" i="1" smtClean="0">
                                      <a:solidFill>
                                        <a:srgbClr val="000000"/>
                                      </a:solidFill>
                                      <a:latin typeface="Cambria Math" panose="02040503050406030204" pitchFamily="18" charset="0"/>
                                      <a:ea typeface="Cambria Math" panose="02040503050406030204" pitchFamily="18" charset="0"/>
                                    </a:rPr>
                                  </m:ctrlPr>
                                </m:dPr>
                                <m:e>
                                  <m:r>
                                    <m:rPr>
                                      <m:nor/>
                                    </m:rPr>
                                    <a:rPr lang="pt-BR" sz="1800" b="1" i="0" smtClean="0">
                                      <a:solidFill>
                                        <a:srgbClr val="000000"/>
                                      </a:solidFill>
                                      <a:latin typeface="Calibri" panose="020F0502020204030204" pitchFamily="34" charset="0"/>
                                      <a:ea typeface="Cambria Math" panose="02040503050406030204" pitchFamily="18" charset="0"/>
                                    </a:rPr>
                                    <m:t>N</m:t>
                                  </m:r>
                                  <m:r>
                                    <m:rPr>
                                      <m:nor/>
                                    </m:rPr>
                                    <a:rPr lang="pt-BR" sz="1800" b="1" i="0" smtClean="0">
                                      <a:solidFill>
                                        <a:srgbClr val="000000"/>
                                      </a:solidFill>
                                      <a:latin typeface="Calibri" panose="020F0502020204030204" pitchFamily="34" charset="0"/>
                                      <a:ea typeface="Cambria Math" panose="02040503050406030204" pitchFamily="18" charset="0"/>
                                    </a:rPr>
                                    <m:t>,</m:t>
                                  </m:r>
                                  <m:r>
                                    <m:rPr>
                                      <m:nor/>
                                    </m:rPr>
                                    <a:rPr lang="pt-BR" sz="1800" b="1" i="0" smtClean="0">
                                      <a:solidFill>
                                        <a:srgbClr val="000000"/>
                                      </a:solidFill>
                                      <a:latin typeface="Calibri" panose="020F0502020204030204" pitchFamily="34" charset="0"/>
                                      <a:ea typeface="Cambria Math" panose="02040503050406030204" pitchFamily="18" charset="0"/>
                                    </a:rPr>
                                    <m:t>P</m:t>
                                  </m:r>
                                </m:e>
                              </m:d>
                            </m:oMath>
                          </a14:m>
                          <a:endParaRPr lang="es-ES" sz="1800" b="1" i="0" dirty="0" smtClean="0">
                            <a:solidFill>
                              <a:srgbClr val="000000"/>
                            </a:solidFill>
                            <a:latin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nor/>
                                </m:rPr>
                                <a:rPr lang="pt-BR" sz="1800" b="1" i="0" smtClean="0">
                                  <a:solidFill>
                                    <a:srgbClr val="000000"/>
                                  </a:solidFill>
                                  <a:latin typeface="Calibri" panose="020F0502020204030204" pitchFamily="34" charset="0"/>
                                  <a:ea typeface="Cambria Math" panose="02040503050406030204" pitchFamily="18" charset="0"/>
                                </a:rPr>
                                <m:t>P</m:t>
                              </m:r>
                              <m:r>
                                <m:rPr>
                                  <m:nor/>
                                </m:rPr>
                                <a:rPr lang="pt-BR" sz="1800" b="1" i="0" smtClean="0">
                                  <a:solidFill>
                                    <a:srgbClr val="000000"/>
                                  </a:solidFill>
                                  <a:latin typeface="Calibri" panose="020F0502020204030204" pitchFamily="34" charset="0"/>
                                  <a:ea typeface="Cambria Math" panose="02040503050406030204" pitchFamily="18" charset="0"/>
                                </a:rPr>
                                <m:t>−? </m:t>
                              </m:r>
                              <m:r>
                                <m:rPr>
                                  <m:nor/>
                                </m:rPr>
                                <a:rPr lang="pt-BR" sz="1800" b="1" i="0" smtClean="0">
                                  <a:solidFill>
                                    <a:srgbClr val="000000"/>
                                  </a:solidFill>
                                  <a:latin typeface="Calibri" panose="020F0502020204030204" pitchFamily="34" charset="0"/>
                                  <a:ea typeface="Cambria Math" panose="02040503050406030204" pitchFamily="18" charset="0"/>
                                </a:rPr>
                                <m:t>N</m:t>
                              </m:r>
                              <m:r>
                                <m:rPr>
                                  <m:nor/>
                                </m:rPr>
                                <a:rPr lang="pt-BR" sz="1800" b="1" i="0" smtClean="0">
                                  <a:solidFill>
                                    <a:srgbClr val="000000"/>
                                  </a:solidFill>
                                  <a:latin typeface="Calibri" panose="020F0502020204030204" pitchFamily="34" charset="0"/>
                                  <a:ea typeface="Cambria Math" panose="02040503050406030204" pitchFamily="18" charset="0"/>
                                </a:rPr>
                                <m:t>−?</m:t>
                              </m:r>
                            </m:oMath>
                          </a14:m>
                          <a:r>
                            <a:rPr lang="es-ES" sz="1800" b="1" i="0" dirty="0" smtClean="0">
                              <a:solidFill>
                                <a:srgbClr val="000000"/>
                              </a:solidFill>
                              <a:latin typeface="Calibri" panose="020F0502020204030204" pitchFamily="34" charset="0"/>
                            </a:rPr>
                            <a:t> </a:t>
                          </a:r>
                          <a:endParaRPr lang="es-ES" sz="1800" b="1" i="0" dirty="0">
                            <a:solidFill>
                              <a:srgbClr val="000000"/>
                            </a:solidFill>
                            <a:latin typeface="Calibri" panose="020F0502020204030204" pitchFamily="34" charset="0"/>
                          </a:endParaRPr>
                        </a:p>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800" b="1" i="1" smtClean="0">
                                        <a:solidFill>
                                          <a:srgbClr val="000000"/>
                                        </a:solidFill>
                                        <a:latin typeface="Cambria Math" panose="02040503050406030204" pitchFamily="18" charset="0"/>
                                      </a:rPr>
                                    </m:ctrlPr>
                                  </m:mPr>
                                  <m:mr>
                                    <m:e>
                                      <m:r>
                                        <m:rPr>
                                          <m:nor/>
                                          <m:brk m:alnAt="7"/>
                                        </m:rPr>
                                        <a:rPr lang="pt-BR" sz="1800" b="1" i="0" smtClean="0">
                                          <a:solidFill>
                                            <a:srgbClr val="000000"/>
                                          </a:solidFill>
                                          <a:latin typeface="Calibri" panose="020F0502020204030204" pitchFamily="34" charset="0"/>
                                        </a:rPr>
                                        <m:t>n</m:t>
                                      </m:r>
                                      <m:acc>
                                        <m:accPr>
                                          <m:chr m:val="̂"/>
                                          <m:ctrlPr>
                                            <a:rPr lang="pt-BR" sz="1800" b="1" i="1" smtClean="0">
                                              <a:solidFill>
                                                <a:srgbClr val="000000"/>
                                              </a:solidFill>
                                              <a:latin typeface="Cambria Math" panose="02040503050406030204" pitchFamily="18" charset="0"/>
                                            </a:rPr>
                                          </m:ctrlPr>
                                        </m:accPr>
                                        <m:e>
                                          <m:r>
                                            <m:rPr>
                                              <m:nor/>
                                            </m:rPr>
                                            <a:rPr lang="pt-BR" sz="1800" b="1" i="0" smtClean="0">
                                              <a:solidFill>
                                                <a:srgbClr val="000000"/>
                                              </a:solidFill>
                                              <a:latin typeface="Calibri" panose="020F0502020204030204" pitchFamily="34" charset="0"/>
                                            </a:rPr>
                                            <m:t>p</m:t>
                                          </m:r>
                                        </m:e>
                                      </m:acc>
                                      <m:r>
                                        <m:rPr>
                                          <m:nor/>
                                          <m:brk m:alnAt="7"/>
                                        </m:rPr>
                                        <a:rPr lang="es-ES" sz="1800" b="1" i="0" smtClean="0">
                                          <a:solidFill>
                                            <a:srgbClr val="000000"/>
                                          </a:solidFill>
                                          <a:latin typeface="Cambria Math" panose="02040503050406030204" pitchFamily="18" charset="0"/>
                                          <a:ea typeface="Cambria Math" panose="02040503050406030204" pitchFamily="18" charset="0"/>
                                        </a:rPr>
                                        <m:t>≥</m:t>
                                      </m:r>
                                      <m:r>
                                        <m:rPr>
                                          <m:nor/>
                                        </m:rPr>
                                        <a:rPr lang="pt-BR" sz="1800" b="1" i="0" smtClean="0">
                                          <a:solidFill>
                                            <a:srgbClr val="000000"/>
                                          </a:solidFill>
                                          <a:latin typeface="Calibri" panose="020F0502020204030204" pitchFamily="34" charset="0"/>
                                          <a:ea typeface="Cambria Math" panose="02040503050406030204" pitchFamily="18" charset="0"/>
                                        </a:rPr>
                                        <m:t>5</m:t>
                                      </m:r>
                                    </m:e>
                                  </m:mr>
                                  <m:mr>
                                    <m:e>
                                      <m:r>
                                        <m:rPr>
                                          <m:nor/>
                                        </m:rPr>
                                        <a:rPr lang="pt-BR" sz="1800" b="1" i="0" smtClean="0">
                                          <a:solidFill>
                                            <a:srgbClr val="000000"/>
                                          </a:solidFill>
                                          <a:latin typeface="Calibri" panose="020F0502020204030204" pitchFamily="34" charset="0"/>
                                        </a:rPr>
                                        <m:t>n</m:t>
                                      </m:r>
                                      <m:d>
                                        <m:dPr>
                                          <m:ctrlPr>
                                            <a:rPr lang="pt-BR" sz="1800" b="1" i="1" smtClean="0">
                                              <a:solidFill>
                                                <a:srgbClr val="000000"/>
                                              </a:solidFill>
                                              <a:latin typeface="Cambria Math" panose="02040503050406030204" pitchFamily="18" charset="0"/>
                                            </a:rPr>
                                          </m:ctrlPr>
                                        </m:dPr>
                                        <m:e>
                                          <m:r>
                                            <m:rPr>
                                              <m:nor/>
                                            </m:rPr>
                                            <a:rPr lang="pt-BR" sz="1800" b="1" i="0" smtClean="0">
                                              <a:solidFill>
                                                <a:srgbClr val="000000"/>
                                              </a:solidFill>
                                              <a:latin typeface="Calibri" panose="020F0502020204030204" pitchFamily="34" charset="0"/>
                                            </a:rPr>
                                            <m:t>1−</m:t>
                                          </m:r>
                                          <m:acc>
                                            <m:accPr>
                                              <m:chr m:val="̂"/>
                                              <m:ctrlPr>
                                                <a:rPr lang="pt-BR" sz="1800" b="1" i="1" smtClean="0">
                                                  <a:solidFill>
                                                    <a:srgbClr val="000000"/>
                                                  </a:solidFill>
                                                  <a:latin typeface="Cambria Math" panose="02040503050406030204" pitchFamily="18" charset="0"/>
                                                </a:rPr>
                                              </m:ctrlPr>
                                            </m:accPr>
                                            <m:e>
                                              <m:r>
                                                <m:rPr>
                                                  <m:nor/>
                                                </m:rPr>
                                                <a:rPr lang="pt-BR" sz="1800" b="1" i="0" smtClean="0">
                                                  <a:solidFill>
                                                    <a:srgbClr val="000000"/>
                                                  </a:solidFill>
                                                  <a:latin typeface="Calibri" panose="020F0502020204030204" pitchFamily="34" charset="0"/>
                                                </a:rPr>
                                                <m:t>p</m:t>
                                              </m:r>
                                            </m:e>
                                          </m:acc>
                                        </m:e>
                                      </m:d>
                                      <m:r>
                                        <m:rPr>
                                          <m:nor/>
                                        </m:rPr>
                                        <a:rPr lang="pt-BR" sz="1800" b="1" i="0" smtClean="0">
                                          <a:solidFill>
                                            <a:srgbClr val="000000"/>
                                          </a:solidFill>
                                          <a:latin typeface="Cambria Math" panose="02040503050406030204" pitchFamily="18" charset="0"/>
                                          <a:ea typeface="Cambria Math" panose="02040503050406030204" pitchFamily="18" charset="0"/>
                                        </a:rPr>
                                        <m:t>≥</m:t>
                                      </m:r>
                                      <m:r>
                                        <m:rPr>
                                          <m:nor/>
                                        </m:rPr>
                                        <a:rPr lang="pt-BR" sz="1800" b="1" i="0" smtClean="0">
                                          <a:solidFill>
                                            <a:srgbClr val="000000"/>
                                          </a:solidFill>
                                          <a:latin typeface="Calibri" panose="020F0502020204030204" pitchFamily="34" charset="0"/>
                                          <a:ea typeface="Cambria Math" panose="02040503050406030204" pitchFamily="18" charset="0"/>
                                        </a:rPr>
                                        <m:t>5</m:t>
                                      </m:r>
                                    </m:e>
                                  </m:mr>
                                </m:m>
                              </m:oMath>
                            </m:oMathPara>
                          </a14:m>
                          <a:endParaRPr lang="es-ES" dirty="0" smtClean="0">
                            <a:latin typeface="Calibri" panose="020F0502020204030204" pitchFamily="34" charset="0"/>
                          </a:endParaRPr>
                        </a:p>
                        <a:p>
                          <a:pPr/>
                          <a14:m>
                            <m:oMathPara xmlns:m="http://schemas.openxmlformats.org/officeDocument/2006/math">
                              <m:oMathParaPr>
                                <m:jc m:val="centerGroup"/>
                              </m:oMathParaPr>
                              <m:oMath xmlns:m="http://schemas.openxmlformats.org/officeDocument/2006/math">
                                <m:r>
                                  <m:rPr>
                                    <m:nor/>
                                  </m:rPr>
                                  <a:rPr lang="es-ES" sz="1800" b="1" i="0" smtClean="0">
                                    <a:solidFill>
                                      <a:srgbClr val="000000"/>
                                    </a:solidFill>
                                    <a:latin typeface="Calibri" panose="020F0502020204030204" pitchFamily="34" charset="0"/>
                                  </a:rPr>
                                  <m:t>B</m:t>
                                </m:r>
                                <m:d>
                                  <m:dPr>
                                    <m:ctrlPr>
                                      <a:rPr lang="es-ES" sz="1800" b="1" i="1">
                                        <a:solidFill>
                                          <a:srgbClr val="000000"/>
                                        </a:solidFill>
                                        <a:latin typeface="Cambria Math" panose="02040503050406030204" pitchFamily="18" charset="0"/>
                                      </a:rPr>
                                    </m:ctrlPr>
                                  </m:dPr>
                                  <m:e>
                                    <m:r>
                                      <m:rPr>
                                        <m:nor/>
                                      </m:rPr>
                                      <a:rPr lang="pt-BR" sz="1800" b="1" i="0">
                                        <a:solidFill>
                                          <a:srgbClr val="000000"/>
                                        </a:solidFill>
                                        <a:latin typeface="Calibri" panose="020F0502020204030204" pitchFamily="34" charset="0"/>
                                      </a:rPr>
                                      <m:t>N</m:t>
                                    </m:r>
                                    <m:r>
                                      <m:rPr>
                                        <m:nor/>
                                      </m:rPr>
                                      <a:rPr lang="es-ES" sz="1800" b="1" i="0">
                                        <a:solidFill>
                                          <a:srgbClr val="000000"/>
                                        </a:solidFill>
                                        <a:latin typeface="Calibri" panose="020F0502020204030204" pitchFamily="34" charset="0"/>
                                      </a:rPr>
                                      <m:t>,</m:t>
                                    </m:r>
                                    <m:r>
                                      <m:rPr>
                                        <m:nor/>
                                      </m:rPr>
                                      <a:rPr lang="pt-BR" sz="1800" b="1" i="0">
                                        <a:solidFill>
                                          <a:srgbClr val="000000"/>
                                        </a:solidFill>
                                        <a:latin typeface="Calibri" panose="020F0502020204030204" pitchFamily="34" charset="0"/>
                                      </a:rPr>
                                      <m:t>P</m:t>
                                    </m:r>
                                    <m:r>
                                      <m:rPr>
                                        <m:nor/>
                                      </m:rPr>
                                      <a:rPr lang="es-ES" sz="1800" b="1" i="0">
                                        <a:solidFill>
                                          <a:srgbClr val="000000"/>
                                        </a:solidFill>
                                        <a:latin typeface="Calibri" panose="020F0502020204030204" pitchFamily="34" charset="0"/>
                                      </a:rPr>
                                      <m:t> </m:t>
                                    </m:r>
                                  </m:e>
                                </m:d>
                                <m:r>
                                  <m:rPr>
                                    <m:nor/>
                                  </m:rPr>
                                  <a:rPr lang="es-ES" sz="1800" b="1" i="0" smtClean="0">
                                    <a:solidFill>
                                      <a:srgbClr val="000000"/>
                                    </a:solidFill>
                                    <a:latin typeface="Calibri" panose="020F0502020204030204" pitchFamily="34" charset="0"/>
                                    <a:ea typeface="Cambria Math" panose="02040503050406030204" pitchFamily="18" charset="0"/>
                                  </a:rPr>
                                  <m:t>≅</m:t>
                                </m:r>
                                <m:r>
                                  <m:rPr>
                                    <m:nor/>
                                  </m:rPr>
                                  <a:rPr lang="pt-BR" sz="1800" b="1" i="0" smtClean="0">
                                    <a:solidFill>
                                      <a:srgbClr val="000000"/>
                                    </a:solidFill>
                                    <a:latin typeface="Calibri" panose="020F0502020204030204" pitchFamily="34" charset="0"/>
                                    <a:ea typeface="Cambria Math" panose="02040503050406030204" pitchFamily="18" charset="0"/>
                                  </a:rPr>
                                  <m:t>N</m:t>
                                </m:r>
                                <m:d>
                                  <m:dPr>
                                    <m:ctrlPr>
                                      <a:rPr lang="pt-BR" sz="1800" b="1" i="1" smtClean="0">
                                        <a:solidFill>
                                          <a:srgbClr val="000000"/>
                                        </a:solidFill>
                                        <a:latin typeface="Cambria Math" panose="02040503050406030204" pitchFamily="18" charset="0"/>
                                        <a:ea typeface="Cambria Math" panose="02040503050406030204" pitchFamily="18" charset="0"/>
                                      </a:rPr>
                                    </m:ctrlPr>
                                  </m:dPr>
                                  <m:e>
                                    <m:r>
                                      <m:rPr>
                                        <m:nor/>
                                      </m:rPr>
                                      <a:rPr lang="pt-BR" sz="1800" b="1" i="0" smtClean="0">
                                        <a:solidFill>
                                          <a:srgbClr val="000000"/>
                                        </a:solidFill>
                                        <a:latin typeface="Calibri" panose="020F0502020204030204" pitchFamily="34" charset="0"/>
                                        <a:ea typeface="Cambria Math" panose="02040503050406030204" pitchFamily="18" charset="0"/>
                                      </a:rPr>
                                      <m:t>0,1</m:t>
                                    </m:r>
                                  </m:e>
                                </m:d>
                              </m:oMath>
                            </m:oMathPara>
                          </a14:m>
                          <a:endParaRPr lang="es-ES" b="1" dirty="0">
                            <a:latin typeface="Calibri" panose="020F0502020204030204" pitchFamily="34" charset="0"/>
                          </a:endParaRPr>
                        </a:p>
                      </a:txBody>
                      <a:tcPr/>
                    </a:tc>
                    <a:tc>
                      <a:txBody>
                        <a:bodyPr/>
                        <a:lstStyle/>
                        <a:p>
                          <a:pPr/>
                          <a14:m>
                            <m:oMathPara xmlns:m="http://schemas.openxmlformats.org/officeDocument/2006/math">
                              <m:oMathParaPr>
                                <m:jc m:val="center"/>
                              </m:oMathParaPr>
                              <m:oMath xmlns:m="http://schemas.openxmlformats.org/officeDocument/2006/math">
                                <m:r>
                                  <m:rPr>
                                    <m:nor/>
                                  </m:rPr>
                                  <a:rPr lang="es-ES" sz="1800" b="1" i="0" smtClean="0">
                                    <a:solidFill>
                                      <a:srgbClr val="000000"/>
                                    </a:solidFill>
                                    <a:latin typeface="Calibri" panose="020F0502020204030204" pitchFamily="34" charset="0"/>
                                  </a:rPr>
                                  <m:t>Z</m:t>
                                </m:r>
                                <m:r>
                                  <m:rPr>
                                    <m:nor/>
                                  </m:rPr>
                                  <a:rPr lang="es-ES" sz="1800" b="1" i="0" smtClean="0">
                                    <a:solidFill>
                                      <a:srgbClr val="000000"/>
                                    </a:solidFill>
                                    <a:latin typeface="Calibri" panose="020F0502020204030204" pitchFamily="34" charset="0"/>
                                  </a:rPr>
                                  <m:t>=</m:t>
                                </m:r>
                                <m:f>
                                  <m:fPr>
                                    <m:ctrlPr>
                                      <a:rPr lang="es-ES" sz="1800" b="1" i="1">
                                        <a:solidFill>
                                          <a:srgbClr val="000000"/>
                                        </a:solidFill>
                                        <a:latin typeface="Cambria Math" panose="02040503050406030204" pitchFamily="18" charset="0"/>
                                      </a:rPr>
                                    </m:ctrlPr>
                                  </m:fPr>
                                  <m:num>
                                    <m:acc>
                                      <m:accPr>
                                        <m:chr m:val="̂"/>
                                        <m:ctrlPr>
                                          <a:rPr lang="es-ES" sz="1800" b="1" i="1">
                                            <a:solidFill>
                                              <a:srgbClr val="000000"/>
                                            </a:solidFill>
                                            <a:latin typeface="Cambria Math" panose="02040503050406030204" pitchFamily="18" charset="0"/>
                                          </a:rPr>
                                        </m:ctrlPr>
                                      </m:accPr>
                                      <m:e>
                                        <m:r>
                                          <m:rPr>
                                            <m:nor/>
                                          </m:rPr>
                                          <a:rPr lang="es-ES" sz="1800" b="1" i="0">
                                            <a:solidFill>
                                              <a:srgbClr val="000000"/>
                                            </a:solidFill>
                                            <a:latin typeface="Calibri" panose="020F0502020204030204" pitchFamily="34" charset="0"/>
                                          </a:rPr>
                                          <m:t>p</m:t>
                                        </m:r>
                                      </m:e>
                                    </m:acc>
                                    <m:r>
                                      <m:rPr>
                                        <m:nor/>
                                      </m:rPr>
                                      <a:rPr lang="es-ES" sz="1800" b="1" i="0">
                                        <a:solidFill>
                                          <a:srgbClr val="000000"/>
                                        </a:solidFill>
                                        <a:latin typeface="Calibri" panose="020F0502020204030204" pitchFamily="34" charset="0"/>
                                      </a:rPr>
                                      <m:t>−</m:t>
                                    </m:r>
                                    <m:sSub>
                                      <m:sSubPr>
                                        <m:ctrlPr>
                                          <a:rPr lang="es-ES" sz="1800" b="1" i="1">
                                            <a:solidFill>
                                              <a:srgbClr val="000000"/>
                                            </a:solidFill>
                                            <a:latin typeface="Cambria Math" panose="02040503050406030204" pitchFamily="18" charset="0"/>
                                          </a:rPr>
                                        </m:ctrlPr>
                                      </m:sSubPr>
                                      <m:e>
                                        <m:r>
                                          <m:rPr>
                                            <m:nor/>
                                          </m:rPr>
                                          <a:rPr lang="pt-BR" sz="1800" b="1" i="0">
                                            <a:solidFill>
                                              <a:srgbClr val="000000"/>
                                            </a:solidFill>
                                            <a:latin typeface="Calibri" panose="020F0502020204030204" pitchFamily="34" charset="0"/>
                                          </a:rPr>
                                          <m:t>P</m:t>
                                        </m:r>
                                      </m:e>
                                      <m:sub>
                                        <m:r>
                                          <m:rPr>
                                            <m:nor/>
                                          </m:rPr>
                                          <a:rPr lang="pt-BR" sz="1800" b="1" i="0">
                                            <a:solidFill>
                                              <a:srgbClr val="000000"/>
                                            </a:solidFill>
                                            <a:latin typeface="Calibri" panose="020F0502020204030204" pitchFamily="34" charset="0"/>
                                          </a:rPr>
                                          <m:t>0</m:t>
                                        </m:r>
                                      </m:sub>
                                    </m:sSub>
                                  </m:num>
                                  <m:den>
                                    <m:rad>
                                      <m:radPr>
                                        <m:degHide m:val="on"/>
                                        <m:ctrlPr>
                                          <a:rPr lang="es-ES" sz="1800" b="1" i="1">
                                            <a:solidFill>
                                              <a:srgbClr val="000000"/>
                                            </a:solidFill>
                                            <a:latin typeface="Cambria Math" panose="02040503050406030204" pitchFamily="18" charset="0"/>
                                          </a:rPr>
                                        </m:ctrlPr>
                                      </m:radPr>
                                      <m:deg/>
                                      <m:e>
                                        <m:f>
                                          <m:fPr>
                                            <m:ctrlPr>
                                              <a:rPr lang="es-ES" sz="1800" b="1" i="1">
                                                <a:solidFill>
                                                  <a:srgbClr val="000000"/>
                                                </a:solidFill>
                                                <a:latin typeface="Cambria Math" panose="02040503050406030204" pitchFamily="18" charset="0"/>
                                              </a:rPr>
                                            </m:ctrlPr>
                                          </m:fPr>
                                          <m:num>
                                            <m:acc>
                                              <m:accPr>
                                                <m:chr m:val="̂"/>
                                                <m:ctrlPr>
                                                  <a:rPr lang="es-ES" sz="1800" b="1" i="1">
                                                    <a:solidFill>
                                                      <a:srgbClr val="000000"/>
                                                    </a:solidFill>
                                                    <a:latin typeface="Cambria Math" panose="02040503050406030204" pitchFamily="18" charset="0"/>
                                                  </a:rPr>
                                                </m:ctrlPr>
                                              </m:accPr>
                                              <m:e>
                                                <m:r>
                                                  <m:rPr>
                                                    <m:nor/>
                                                  </m:rPr>
                                                  <a:rPr lang="pt-BR" sz="1800" b="1" i="0">
                                                    <a:solidFill>
                                                      <a:srgbClr val="000000"/>
                                                    </a:solidFill>
                                                    <a:latin typeface="Calibri" panose="020F0502020204030204" pitchFamily="34" charset="0"/>
                                                  </a:rPr>
                                                  <m:t>p</m:t>
                                                </m:r>
                                              </m:e>
                                            </m:acc>
                                            <m:d>
                                              <m:dPr>
                                                <m:ctrlPr>
                                                  <a:rPr lang="es-ES" sz="1800" b="1" i="1">
                                                    <a:solidFill>
                                                      <a:srgbClr val="000000"/>
                                                    </a:solidFill>
                                                    <a:latin typeface="Cambria Math" panose="02040503050406030204" pitchFamily="18" charset="0"/>
                                                  </a:rPr>
                                                </m:ctrlPr>
                                              </m:dPr>
                                              <m:e>
                                                <m:r>
                                                  <m:rPr>
                                                    <m:nor/>
                                                  </m:rPr>
                                                  <a:rPr lang="es-ES" sz="1800" b="1" i="0">
                                                    <a:solidFill>
                                                      <a:srgbClr val="000000"/>
                                                    </a:solidFill>
                                                    <a:latin typeface="Calibri" panose="020F0502020204030204" pitchFamily="34" charset="0"/>
                                                  </a:rPr>
                                                  <m:t>1−</m:t>
                                                </m:r>
                                                <m:acc>
                                                  <m:accPr>
                                                    <m:chr m:val="̂"/>
                                                    <m:ctrlPr>
                                                      <a:rPr lang="es-ES" sz="1800" b="1" i="1">
                                                        <a:solidFill>
                                                          <a:srgbClr val="000000"/>
                                                        </a:solidFill>
                                                        <a:latin typeface="Cambria Math" panose="02040503050406030204" pitchFamily="18" charset="0"/>
                                                      </a:rPr>
                                                    </m:ctrlPr>
                                                  </m:accPr>
                                                  <m:e>
                                                    <m:r>
                                                      <m:rPr>
                                                        <m:nor/>
                                                      </m:rPr>
                                                      <a:rPr lang="pt-BR" sz="1800" b="1" i="0">
                                                        <a:solidFill>
                                                          <a:srgbClr val="000000"/>
                                                        </a:solidFill>
                                                        <a:latin typeface="Calibri" panose="020F0502020204030204" pitchFamily="34" charset="0"/>
                                                      </a:rPr>
                                                      <m:t>p</m:t>
                                                    </m:r>
                                                  </m:e>
                                                </m:acc>
                                              </m:e>
                                            </m:d>
                                          </m:num>
                                          <m:den>
                                            <m:r>
                                              <m:rPr>
                                                <m:nor/>
                                              </m:rPr>
                                              <a:rPr lang="es-ES" sz="1800" b="1" i="0">
                                                <a:solidFill>
                                                  <a:srgbClr val="000000"/>
                                                </a:solidFill>
                                                <a:latin typeface="Calibri" panose="020F0502020204030204" pitchFamily="34" charset="0"/>
                                              </a:rPr>
                                              <m:t>n</m:t>
                                            </m:r>
                                          </m:den>
                                        </m:f>
                                      </m:e>
                                    </m:rad>
                                  </m:den>
                                </m:f>
                              </m:oMath>
                            </m:oMathPara>
                          </a14:m>
                          <a:endParaRPr lang="es-ES" b="1" dirty="0">
                            <a:latin typeface="Calibri" panose="020F0502020204030204" pitchFamily="34" charset="0"/>
                          </a:endParaRPr>
                        </a:p>
                      </a:txBody>
                      <a:tcPr anchor="ctr"/>
                    </a:tc>
                    <a:tc>
                      <a:txBody>
                        <a:bodyPr/>
                        <a:lstStyle/>
                        <a:p>
                          <a:pPr/>
                          <a14:m>
                            <m:oMathPara xmlns:m="http://schemas.openxmlformats.org/officeDocument/2006/math">
                              <m:oMathParaPr>
                                <m:jc m:val="centerGroup"/>
                              </m:oMathParaPr>
                              <m:oMath xmlns:m="http://schemas.openxmlformats.org/officeDocument/2006/math">
                                <m:r>
                                  <a:rPr lang="pt-BR" sz="1600" b="1" i="0" smtClean="0">
                                    <a:solidFill>
                                      <a:srgbClr val="000000"/>
                                    </a:solidFill>
                                    <a:latin typeface="Cambria Math" panose="02040503050406030204" pitchFamily="18" charset="0"/>
                                  </a:rPr>
                                  <m:t>𝐏</m:t>
                                </m:r>
                                <m:r>
                                  <a:rPr lang="es-ES" sz="1600" b="1" i="0">
                                    <a:solidFill>
                                      <a:srgbClr val="000000"/>
                                    </a:solidFill>
                                    <a:latin typeface="Cambria Math"/>
                                  </a:rPr>
                                  <m:t>=</m:t>
                                </m:r>
                                <m:acc>
                                  <m:accPr>
                                    <m:chr m:val="̂"/>
                                    <m:ctrlPr>
                                      <a:rPr lang="es-ES" sz="1600" b="1" i="1">
                                        <a:solidFill>
                                          <a:srgbClr val="000000"/>
                                        </a:solidFill>
                                        <a:latin typeface="Cambria Math" panose="02040503050406030204" pitchFamily="18" charset="0"/>
                                      </a:rPr>
                                    </m:ctrlPr>
                                  </m:accPr>
                                  <m:e>
                                    <m:r>
                                      <a:rPr lang="es-ES" sz="1600" b="1" i="0">
                                        <a:solidFill>
                                          <a:srgbClr val="000000"/>
                                        </a:solidFill>
                                        <a:latin typeface="Cambria Math"/>
                                      </a:rPr>
                                      <m:t>𝐩</m:t>
                                    </m:r>
                                  </m:e>
                                </m:acc>
                                <m:r>
                                  <a:rPr lang="pt-BR" sz="1600" b="1" i="1" smtClean="0">
                                    <a:solidFill>
                                      <a:srgbClr val="000000"/>
                                    </a:solidFill>
                                    <a:latin typeface="Cambria Math" panose="02040503050406030204" pitchFamily="18" charset="0"/>
                                    <a:ea typeface="Cambria Math" panose="02040503050406030204" pitchFamily="18" charset="0"/>
                                  </a:rPr>
                                  <m:t>±</m:t>
                                </m:r>
                                <m:sSub>
                                  <m:sSubPr>
                                    <m:ctrlPr>
                                      <a:rPr lang="es-ES" sz="1600" b="1" i="1">
                                        <a:solidFill>
                                          <a:srgbClr val="000000"/>
                                        </a:solidFill>
                                        <a:latin typeface="Cambria Math" panose="02040503050406030204" pitchFamily="18" charset="0"/>
                                      </a:rPr>
                                    </m:ctrlPr>
                                  </m:sSubPr>
                                  <m:e>
                                    <m:r>
                                      <a:rPr lang="es-ES" sz="1600" b="1" i="0">
                                        <a:solidFill>
                                          <a:srgbClr val="000000"/>
                                        </a:solidFill>
                                        <a:latin typeface="Cambria Math"/>
                                      </a:rPr>
                                      <m:t>𝐙</m:t>
                                    </m:r>
                                  </m:e>
                                  <m:sub>
                                    <m:r>
                                      <a:rPr lang="es-ES" sz="1600" b="1" i="0">
                                        <a:solidFill>
                                          <a:srgbClr val="000000"/>
                                        </a:solidFill>
                                        <a:latin typeface="Cambria Math"/>
                                      </a:rPr>
                                      <m:t>𝟏</m:t>
                                    </m:r>
                                    <m:r>
                                      <a:rPr lang="es-ES" sz="1600" b="1" i="0">
                                        <a:solidFill>
                                          <a:srgbClr val="000000"/>
                                        </a:solidFill>
                                        <a:latin typeface="Cambria Math"/>
                                      </a:rPr>
                                      <m:t>−</m:t>
                                    </m:r>
                                    <m:f>
                                      <m:fPr>
                                        <m:ctrlPr>
                                          <a:rPr lang="es-ES" sz="1600" b="1" i="1">
                                            <a:solidFill>
                                              <a:srgbClr val="000000"/>
                                            </a:solidFill>
                                            <a:latin typeface="Cambria Math" panose="02040503050406030204" pitchFamily="18" charset="0"/>
                                          </a:rPr>
                                        </m:ctrlPr>
                                      </m:fPr>
                                      <m:num>
                                        <m:r>
                                          <a:rPr lang="es-ES" sz="1600" b="1" i="0">
                                            <a:solidFill>
                                              <a:srgbClr val="000000"/>
                                            </a:solidFill>
                                            <a:latin typeface="Cambria Math"/>
                                          </a:rPr>
                                          <m:t>𝛂</m:t>
                                        </m:r>
                                      </m:num>
                                      <m:den>
                                        <m:r>
                                          <a:rPr lang="es-ES" sz="1600" b="1" i="0">
                                            <a:solidFill>
                                              <a:srgbClr val="000000"/>
                                            </a:solidFill>
                                            <a:latin typeface="Cambria Math"/>
                                          </a:rPr>
                                          <m:t>𝟐</m:t>
                                        </m:r>
                                      </m:den>
                                    </m:f>
                                  </m:sub>
                                </m:sSub>
                                <m:r>
                                  <a:rPr lang="es-ES" sz="1600" b="1" i="0">
                                    <a:solidFill>
                                      <a:srgbClr val="000000"/>
                                    </a:solidFill>
                                    <a:latin typeface="Cambria Math"/>
                                  </a:rPr>
                                  <m:t>∙</m:t>
                                </m:r>
                                <m:rad>
                                  <m:radPr>
                                    <m:degHide m:val="on"/>
                                    <m:ctrlPr>
                                      <a:rPr lang="es-ES" sz="1600" b="1" i="1">
                                        <a:solidFill>
                                          <a:srgbClr val="000000"/>
                                        </a:solidFill>
                                        <a:latin typeface="Cambria Math" panose="02040503050406030204" pitchFamily="18" charset="0"/>
                                      </a:rPr>
                                    </m:ctrlPr>
                                  </m:radPr>
                                  <m:deg/>
                                  <m:e>
                                    <m:f>
                                      <m:fPr>
                                        <m:ctrlPr>
                                          <a:rPr lang="es-ES" sz="1600" b="1" i="1">
                                            <a:solidFill>
                                              <a:srgbClr val="000000"/>
                                            </a:solidFill>
                                            <a:latin typeface="Cambria Math" panose="02040503050406030204" pitchFamily="18" charset="0"/>
                                          </a:rPr>
                                        </m:ctrlPr>
                                      </m:fPr>
                                      <m:num>
                                        <m:acc>
                                          <m:accPr>
                                            <m:chr m:val="̂"/>
                                            <m:ctrlPr>
                                              <a:rPr lang="es-ES" sz="1600" b="1" i="1">
                                                <a:solidFill>
                                                  <a:srgbClr val="000000"/>
                                                </a:solidFill>
                                                <a:latin typeface="Cambria Math" panose="02040503050406030204" pitchFamily="18" charset="0"/>
                                              </a:rPr>
                                            </m:ctrlPr>
                                          </m:accPr>
                                          <m:e>
                                            <m:r>
                                              <a:rPr lang="es-ES" sz="1600" b="1" i="0">
                                                <a:solidFill>
                                                  <a:srgbClr val="000000"/>
                                                </a:solidFill>
                                                <a:latin typeface="Cambria Math"/>
                                              </a:rPr>
                                              <m:t>𝐩</m:t>
                                            </m:r>
                                          </m:e>
                                        </m:acc>
                                        <m:d>
                                          <m:dPr>
                                            <m:ctrlPr>
                                              <a:rPr lang="es-ES" sz="1600" b="1" i="1">
                                                <a:solidFill>
                                                  <a:srgbClr val="000000"/>
                                                </a:solidFill>
                                                <a:latin typeface="Cambria Math" panose="02040503050406030204" pitchFamily="18" charset="0"/>
                                              </a:rPr>
                                            </m:ctrlPr>
                                          </m:dPr>
                                          <m:e>
                                            <m:r>
                                              <a:rPr lang="es-ES" sz="1600" b="1" i="0">
                                                <a:solidFill>
                                                  <a:srgbClr val="000000"/>
                                                </a:solidFill>
                                                <a:latin typeface="Cambria Math"/>
                                              </a:rPr>
                                              <m:t>𝟏</m:t>
                                            </m:r>
                                            <m:r>
                                              <a:rPr lang="es-ES" sz="1600" b="1" i="0">
                                                <a:solidFill>
                                                  <a:srgbClr val="000000"/>
                                                </a:solidFill>
                                                <a:latin typeface="Cambria Math"/>
                                              </a:rPr>
                                              <m:t>−</m:t>
                                            </m:r>
                                            <m:acc>
                                              <m:accPr>
                                                <m:chr m:val="̂"/>
                                                <m:ctrlPr>
                                                  <a:rPr lang="es-ES" sz="1600" b="1" i="1">
                                                    <a:solidFill>
                                                      <a:srgbClr val="000000"/>
                                                    </a:solidFill>
                                                    <a:latin typeface="Cambria Math" panose="02040503050406030204" pitchFamily="18" charset="0"/>
                                                  </a:rPr>
                                                </m:ctrlPr>
                                              </m:accPr>
                                              <m:e>
                                                <m:r>
                                                  <a:rPr lang="es-ES" sz="1600" b="1" i="0">
                                                    <a:solidFill>
                                                      <a:srgbClr val="000000"/>
                                                    </a:solidFill>
                                                    <a:latin typeface="Cambria Math"/>
                                                  </a:rPr>
                                                  <m:t>𝐩</m:t>
                                                </m:r>
                                              </m:e>
                                            </m:acc>
                                          </m:e>
                                        </m:d>
                                      </m:num>
                                      <m:den>
                                        <m:r>
                                          <a:rPr lang="es-ES" sz="1600" b="1" i="0">
                                            <a:solidFill>
                                              <a:srgbClr val="000000"/>
                                            </a:solidFill>
                                            <a:latin typeface="Cambria Math"/>
                                          </a:rPr>
                                          <m:t>𝐧</m:t>
                                        </m:r>
                                      </m:den>
                                    </m:f>
                                  </m:e>
                                </m:rad>
                              </m:oMath>
                            </m:oMathPara>
                          </a14:m>
                          <a:endParaRPr lang="es-ES" sz="1600" b="1" i="0" dirty="0" smtClean="0">
                            <a:latin typeface="Calibri" panose="020F0502020204030204" pitchFamily="34" charset="0"/>
                          </a:endParaRPr>
                        </a:p>
                      </a:txBody>
                      <a:tcPr anchor="ctr"/>
                    </a:tc>
                  </a:tr>
                </a:tbl>
              </a:graphicData>
            </a:graphic>
          </p:graphicFrame>
        </mc:Choice>
        <mc:Fallback xmlns="">
          <p:graphicFrame>
            <p:nvGraphicFramePr>
              <p:cNvPr id="3" name="Tabla 2"/>
              <p:cNvGraphicFramePr>
                <a:graphicFrameLocks noGrp="1"/>
              </p:cNvGraphicFramePr>
              <p:nvPr>
                <p:extLst>
                  <p:ext uri="{D42A27DB-BD31-4B8C-83A1-F6EECF244321}">
                    <p14:modId xmlns:p14="http://schemas.microsoft.com/office/powerpoint/2010/main" val="1903099091"/>
                  </p:ext>
                </p:extLst>
              </p:nvPr>
            </p:nvGraphicFramePr>
            <p:xfrm>
              <a:off x="827584" y="1484784"/>
              <a:ext cx="7560840" cy="4673362"/>
            </p:xfrm>
            <a:graphic>
              <a:graphicData uri="http://schemas.openxmlformats.org/drawingml/2006/table">
                <a:tbl>
                  <a:tblPr firstRow="1" bandRow="1">
                    <a:tableStyleId>{5C22544A-7EE6-4342-B048-85BDC9FD1C3A}</a:tableStyleId>
                  </a:tblPr>
                  <a:tblGrid>
                    <a:gridCol w="1504287"/>
                    <a:gridCol w="2550750"/>
                    <a:gridCol w="3505803"/>
                  </a:tblGrid>
                  <a:tr h="452515">
                    <a:tc>
                      <a:txBody>
                        <a:bodyPr/>
                        <a:lstStyle/>
                        <a:p>
                          <a:pPr algn="ctr"/>
                          <a:r>
                            <a:rPr lang="es-ES" dirty="0" smtClean="0">
                              <a:latin typeface="Calibri" panose="020F0502020204030204" pitchFamily="34" charset="0"/>
                            </a:rPr>
                            <a:t>VA</a:t>
                          </a:r>
                          <a:endParaRPr lang="es-ES" dirty="0">
                            <a:latin typeface="Calibri" panose="020F0502020204030204" pitchFamily="34" charset="0"/>
                          </a:endParaRPr>
                        </a:p>
                      </a:txBody>
                      <a:tcPr anchor="ctr"/>
                    </a:tc>
                    <a:tc>
                      <a:txBody>
                        <a:bodyPr/>
                        <a:lstStyle/>
                        <a:p>
                          <a:pPr algn="ctr"/>
                          <a:r>
                            <a:rPr lang="es-ES" dirty="0" smtClean="0">
                              <a:latin typeface="Calibri" panose="020F0502020204030204" pitchFamily="34" charset="0"/>
                            </a:rPr>
                            <a:t>ESTADÍGRAFO</a:t>
                          </a:r>
                          <a:endParaRPr lang="es-ES" dirty="0">
                            <a:latin typeface="Calibri" panose="020F0502020204030204" pitchFamily="34" charset="0"/>
                          </a:endParaRPr>
                        </a:p>
                      </a:txBody>
                      <a:tcPr anchor="ctr"/>
                    </a:tc>
                    <a:tc>
                      <a:txBody>
                        <a:bodyPr/>
                        <a:lstStyle/>
                        <a:p>
                          <a:pPr algn="ctr"/>
                          <a:r>
                            <a:rPr lang="es-ES" dirty="0" smtClean="0">
                              <a:latin typeface="Calibri" panose="020F0502020204030204" pitchFamily="34" charset="0"/>
                            </a:rPr>
                            <a:t>INTERVALO DE CONFIANZA</a:t>
                          </a:r>
                          <a:endParaRPr lang="es-ES" dirty="0">
                            <a:latin typeface="Calibri" panose="020F0502020204030204" pitchFamily="34" charset="0"/>
                          </a:endParaRPr>
                        </a:p>
                      </a:txBody>
                      <a:tcPr anchor="ctr"/>
                    </a:tc>
                  </a:tr>
                  <a:tr h="1393032">
                    <a:tc>
                      <a:txBody>
                        <a:bodyPr/>
                        <a:lstStyle/>
                        <a:p>
                          <a:endParaRPr lang="es-ES"/>
                        </a:p>
                      </a:txBody>
                      <a:tcPr anchor="ctr">
                        <a:blipFill rotWithShape="0">
                          <a:blip r:embed="rId2"/>
                          <a:stretch>
                            <a:fillRect l="-405" t="-32751" r="-404453" b="-204803"/>
                          </a:stretch>
                        </a:blipFill>
                      </a:tcPr>
                    </a:tc>
                    <a:tc>
                      <a:txBody>
                        <a:bodyPr/>
                        <a:lstStyle/>
                        <a:p>
                          <a:endParaRPr lang="es-ES"/>
                        </a:p>
                      </a:txBody>
                      <a:tcPr anchor="ctr">
                        <a:blipFill rotWithShape="0">
                          <a:blip r:embed="rId2"/>
                          <a:stretch>
                            <a:fillRect l="-59189" t="-32751" r="-138425" b="-204803"/>
                          </a:stretch>
                        </a:blipFill>
                      </a:tcPr>
                    </a:tc>
                    <a:tc>
                      <a:txBody>
                        <a:bodyPr/>
                        <a:lstStyle/>
                        <a:p>
                          <a:endParaRPr lang="es-ES"/>
                        </a:p>
                      </a:txBody>
                      <a:tcPr anchor="ctr">
                        <a:blipFill rotWithShape="0">
                          <a:blip r:embed="rId2"/>
                          <a:stretch>
                            <a:fillRect l="-115799" t="-32751" r="-694" b="-204803"/>
                          </a:stretch>
                        </a:blipFill>
                      </a:tcPr>
                    </a:tc>
                  </a:tr>
                  <a:tr h="1393032">
                    <a:tc>
                      <a:txBody>
                        <a:bodyPr/>
                        <a:lstStyle/>
                        <a:p>
                          <a:endParaRPr lang="es-ES"/>
                        </a:p>
                      </a:txBody>
                      <a:tcPr anchor="ctr">
                        <a:blipFill rotWithShape="0">
                          <a:blip r:embed="rId2"/>
                          <a:stretch>
                            <a:fillRect l="-405" t="-132751" r="-404453" b="-104803"/>
                          </a:stretch>
                        </a:blipFill>
                      </a:tcPr>
                    </a:tc>
                    <a:tc>
                      <a:txBody>
                        <a:bodyPr/>
                        <a:lstStyle/>
                        <a:p>
                          <a:endParaRPr lang="es-ES"/>
                        </a:p>
                      </a:txBody>
                      <a:tcPr anchor="ctr">
                        <a:blipFill rotWithShape="0">
                          <a:blip r:embed="rId2"/>
                          <a:stretch>
                            <a:fillRect l="-59189" t="-132751" r="-138425" b="-104803"/>
                          </a:stretch>
                        </a:blipFill>
                      </a:tcPr>
                    </a:tc>
                    <a:tc>
                      <a:txBody>
                        <a:bodyPr/>
                        <a:lstStyle/>
                        <a:p>
                          <a:endParaRPr lang="es-ES"/>
                        </a:p>
                      </a:txBody>
                      <a:tcPr anchor="ctr">
                        <a:blipFill rotWithShape="0">
                          <a:blip r:embed="rId2"/>
                          <a:stretch>
                            <a:fillRect l="-115799" t="-132751" r="-694" b="-104803"/>
                          </a:stretch>
                        </a:blipFill>
                      </a:tcPr>
                    </a:tc>
                  </a:tr>
                  <a:tr h="1434783">
                    <a:tc>
                      <a:txBody>
                        <a:bodyPr/>
                        <a:lstStyle/>
                        <a:p>
                          <a:endParaRPr lang="es-ES"/>
                        </a:p>
                      </a:txBody>
                      <a:tcPr>
                        <a:blipFill rotWithShape="0">
                          <a:blip r:embed="rId2"/>
                          <a:stretch>
                            <a:fillRect l="-405" t="-225847" r="-404453" b="-1695"/>
                          </a:stretch>
                        </a:blipFill>
                      </a:tcPr>
                    </a:tc>
                    <a:tc>
                      <a:txBody>
                        <a:bodyPr/>
                        <a:lstStyle/>
                        <a:p>
                          <a:endParaRPr lang="es-ES"/>
                        </a:p>
                      </a:txBody>
                      <a:tcPr anchor="ctr">
                        <a:blipFill rotWithShape="0">
                          <a:blip r:embed="rId2"/>
                          <a:stretch>
                            <a:fillRect l="-59189" t="-225847" r="-138425" b="-1695"/>
                          </a:stretch>
                        </a:blipFill>
                      </a:tcPr>
                    </a:tc>
                    <a:tc>
                      <a:txBody>
                        <a:bodyPr/>
                        <a:lstStyle/>
                        <a:p>
                          <a:endParaRPr lang="es-ES"/>
                        </a:p>
                      </a:txBody>
                      <a:tcPr anchor="ctr">
                        <a:blipFill rotWithShape="0">
                          <a:blip r:embed="rId2"/>
                          <a:stretch>
                            <a:fillRect l="-115799" t="-225847" r="-694" b="-1695"/>
                          </a:stretch>
                        </a:blipFill>
                      </a:tcPr>
                    </a:tc>
                  </a:tr>
                </a:tbl>
              </a:graphicData>
            </a:graphic>
          </p:graphicFrame>
        </mc:Fallback>
      </mc:AlternateContent>
    </p:spTree>
    <p:extLst>
      <p:ext uri="{BB962C8B-B14F-4D97-AF65-F5344CB8AC3E}">
        <p14:creationId xmlns:p14="http://schemas.microsoft.com/office/powerpoint/2010/main" val="28949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875897" y="3473175"/>
            <a:ext cx="1967911" cy="400110"/>
          </a:xfrm>
          <a:prstGeom prst="rect">
            <a:avLst/>
          </a:prstGeom>
        </p:spPr>
        <p:txBody>
          <a:bodyPr wrap="none">
            <a:spAutoFit/>
          </a:bodyPr>
          <a:lstStyle/>
          <a:p>
            <a:pPr eaLnBrk="1" fontAlgn="auto" hangingPunct="1">
              <a:spcBef>
                <a:spcPts val="0"/>
              </a:spcBef>
              <a:spcAft>
                <a:spcPts val="0"/>
              </a:spcAft>
            </a:pPr>
            <a:r>
              <a:rPr lang="es-ES" sz="2000" dirty="0" smtClean="0">
                <a:solidFill>
                  <a:srgbClr val="00007D"/>
                </a:solidFill>
                <a:latin typeface="Calibri" pitchFamily="34" charset="0"/>
                <a:cs typeface="Times New Roman" pitchFamily="18" charset="0"/>
              </a:rPr>
              <a:t>EXTRAER DATOS </a:t>
            </a:r>
            <a:endParaRPr lang="es-ES" sz="2000" dirty="0">
              <a:solidFill>
                <a:srgbClr val="00007D"/>
              </a:solidFill>
              <a:latin typeface="Arial"/>
            </a:endParaRPr>
          </a:p>
        </p:txBody>
      </p:sp>
      <p:sp>
        <p:nvSpPr>
          <p:cNvPr id="12" name="11 Rectángulo"/>
          <p:cNvSpPr/>
          <p:nvPr/>
        </p:nvSpPr>
        <p:spPr>
          <a:xfrm>
            <a:off x="294572" y="3941196"/>
            <a:ext cx="3989396" cy="2139047"/>
          </a:xfrm>
          <a:prstGeom prst="rect">
            <a:avLst/>
          </a:prstGeom>
        </p:spPr>
        <p:txBody>
          <a:bodyPr wrap="square">
            <a:spAutoFit/>
          </a:bodyPr>
          <a:lstStyle/>
          <a:p>
            <a:pPr algn="just" eaLnBrk="1" fontAlgn="auto" hangingPunct="1">
              <a:spcBef>
                <a:spcPts val="0"/>
              </a:spcBef>
              <a:spcAft>
                <a:spcPts val="0"/>
              </a:spcAft>
            </a:pPr>
            <a:r>
              <a:rPr lang="es-ES" sz="1900" dirty="0" smtClean="0">
                <a:solidFill>
                  <a:srgbClr val="00007D"/>
                </a:solidFill>
                <a:latin typeface="Calibri" pitchFamily="34" charset="0"/>
              </a:rPr>
              <a:t>VARIABLE: </a:t>
            </a:r>
            <a:r>
              <a:rPr lang="es-ES" sz="1900" dirty="0" smtClean="0">
                <a:solidFill>
                  <a:srgbClr val="000000"/>
                </a:solidFill>
                <a:latin typeface="Calibri" pitchFamily="34" charset="0"/>
              </a:rPr>
              <a:t>NAUS</a:t>
            </a:r>
          </a:p>
          <a:p>
            <a:pPr algn="just" eaLnBrk="1" fontAlgn="auto" hangingPunct="1">
              <a:spcBef>
                <a:spcPts val="0"/>
              </a:spcBef>
              <a:spcAft>
                <a:spcPts val="0"/>
              </a:spcAft>
            </a:pPr>
            <a:r>
              <a:rPr lang="pt-BR" sz="1900" dirty="0" smtClean="0">
                <a:solidFill>
                  <a:srgbClr val="00007D"/>
                </a:solidFill>
                <a:latin typeface="Calibri" pitchFamily="34" charset="0"/>
              </a:rPr>
              <a:t>CLASIFICACIÓN: C_</a:t>
            </a:r>
            <a:r>
              <a:rPr lang="pt-BR" sz="1900" dirty="0" smtClean="0">
                <a:solidFill>
                  <a:srgbClr val="000000"/>
                </a:solidFill>
                <a:latin typeface="Calibri" pitchFamily="34" charset="0"/>
              </a:rPr>
              <a:t>CONTINUA.</a:t>
            </a:r>
            <a:endParaRPr lang="es-ES" sz="1900" dirty="0" smtClean="0">
              <a:solidFill>
                <a:srgbClr val="000000"/>
              </a:solidFill>
              <a:latin typeface="Calibri" pitchFamily="34" charset="0"/>
            </a:endParaRPr>
          </a:p>
          <a:p>
            <a:pPr algn="just" eaLnBrk="1" fontAlgn="auto" hangingPunct="1">
              <a:spcBef>
                <a:spcPts val="0"/>
              </a:spcBef>
              <a:spcAft>
                <a:spcPts val="0"/>
              </a:spcAft>
            </a:pPr>
            <a:r>
              <a:rPr lang="es-ES" sz="1900" dirty="0" smtClean="0">
                <a:solidFill>
                  <a:srgbClr val="00007D"/>
                </a:solidFill>
                <a:latin typeface="Calibri" pitchFamily="34" charset="0"/>
              </a:rPr>
              <a:t>PARÁMETROS DE LA PRUEBA: </a:t>
            </a:r>
            <a:r>
              <a:rPr lang="es-ES" sz="1900" dirty="0" smtClean="0">
                <a:solidFill>
                  <a:srgbClr val="000000"/>
                </a:solidFill>
                <a:latin typeface="Calibri" pitchFamily="34" charset="0"/>
              </a:rPr>
              <a:t> </a:t>
            </a:r>
            <a:r>
              <a:rPr lang="es-ES" sz="1900" dirty="0" smtClean="0">
                <a:solidFill>
                  <a:srgbClr val="000000"/>
                </a:solidFill>
                <a:latin typeface="Calibri" pitchFamily="34" charset="0"/>
                <a:sym typeface="Symbol"/>
              </a:rPr>
              <a:t> y .</a:t>
            </a:r>
            <a:endParaRPr lang="es-ES" sz="1900" dirty="0">
              <a:solidFill>
                <a:srgbClr val="000000"/>
              </a:solidFill>
              <a:latin typeface="Calibri" pitchFamily="34" charset="0"/>
              <a:sym typeface="Symbol"/>
            </a:endParaRPr>
          </a:p>
          <a:p>
            <a:pPr algn="just" eaLnBrk="1" fontAlgn="auto" hangingPunct="1">
              <a:spcBef>
                <a:spcPts val="0"/>
              </a:spcBef>
              <a:spcAft>
                <a:spcPts val="0"/>
              </a:spcAft>
            </a:pPr>
            <a:r>
              <a:rPr lang="es-ES" sz="1900" dirty="0" smtClean="0">
                <a:solidFill>
                  <a:srgbClr val="000000"/>
                </a:solidFill>
                <a:latin typeface="Calibri" pitchFamily="34" charset="0"/>
              </a:rPr>
              <a:t>n = 16 &lt; 30.</a:t>
            </a:r>
          </a:p>
          <a:p>
            <a:pPr algn="just" eaLnBrk="1" fontAlgn="auto" hangingPunct="1">
              <a:spcBef>
                <a:spcPts val="0"/>
              </a:spcBef>
              <a:spcAft>
                <a:spcPts val="0"/>
              </a:spcAft>
            </a:pPr>
            <a:r>
              <a:rPr lang="es-ES" sz="1900" dirty="0" smtClean="0">
                <a:solidFill>
                  <a:srgbClr val="000000"/>
                </a:solidFill>
                <a:latin typeface="Calibri" pitchFamily="34" charset="0"/>
                <a:sym typeface="Symbol"/>
              </a:rPr>
              <a:t> </a:t>
            </a:r>
            <a:r>
              <a:rPr lang="es-ES" sz="1900" dirty="0" smtClean="0">
                <a:solidFill>
                  <a:srgbClr val="000000"/>
                </a:solidFill>
                <a:latin typeface="Calibri" pitchFamily="34" charset="0"/>
              </a:rPr>
              <a:t>= 0,05</a:t>
            </a:r>
          </a:p>
          <a:p>
            <a:pPr algn="just" eaLnBrk="1" fontAlgn="auto" hangingPunct="1">
              <a:spcBef>
                <a:spcPts val="0"/>
              </a:spcBef>
              <a:spcAft>
                <a:spcPts val="0"/>
              </a:spcAft>
            </a:pPr>
            <a:r>
              <a:rPr lang="es-ES" sz="1900" dirty="0" smtClean="0">
                <a:solidFill>
                  <a:srgbClr val="000000"/>
                </a:solidFill>
                <a:latin typeface="Calibri" pitchFamily="34" charset="0"/>
                <a:sym typeface="Symbol"/>
              </a:rPr>
              <a:t> = 0,95</a:t>
            </a:r>
            <a:r>
              <a:rPr lang="es-ES" sz="1900" dirty="0" smtClean="0">
                <a:solidFill>
                  <a:srgbClr val="000000"/>
                </a:solidFill>
                <a:latin typeface="Calibri" pitchFamily="34" charset="0"/>
              </a:rPr>
              <a:t>.</a:t>
            </a:r>
            <a:r>
              <a:rPr lang="es-ES" sz="1900" dirty="0" smtClean="0">
                <a:solidFill>
                  <a:srgbClr val="000000"/>
                </a:solidFill>
                <a:latin typeface="Calibri" pitchFamily="34" charset="0"/>
                <a:sym typeface="Symbol"/>
              </a:rPr>
              <a:t> </a:t>
            </a:r>
          </a:p>
          <a:p>
            <a:pPr algn="just" eaLnBrk="1" fontAlgn="auto" hangingPunct="1">
              <a:spcBef>
                <a:spcPts val="0"/>
              </a:spcBef>
              <a:spcAft>
                <a:spcPts val="0"/>
              </a:spcAft>
            </a:pPr>
            <a:r>
              <a:rPr lang="pt-BR" sz="1900" dirty="0" smtClean="0">
                <a:solidFill>
                  <a:srgbClr val="00007D"/>
                </a:solidFill>
                <a:latin typeface="Calibri" pitchFamily="34" charset="0"/>
                <a:sym typeface="Symbol"/>
              </a:rPr>
              <a:t>V_CONTRASTE </a:t>
            </a:r>
            <a:r>
              <a:rPr lang="pt-BR" sz="1900" dirty="0" smtClean="0">
                <a:solidFill>
                  <a:srgbClr val="000000"/>
                </a:solidFill>
                <a:latin typeface="Calibri" pitchFamily="34" charset="0"/>
                <a:sym typeface="Symbol"/>
              </a:rPr>
              <a:t></a:t>
            </a:r>
            <a:r>
              <a:rPr lang="pt-BR" sz="1900" baseline="-25000" dirty="0">
                <a:solidFill>
                  <a:srgbClr val="000000"/>
                </a:solidFill>
                <a:latin typeface="Calibri" pitchFamily="34" charset="0"/>
                <a:sym typeface="Symbol"/>
              </a:rPr>
              <a:t>O</a:t>
            </a:r>
            <a:r>
              <a:rPr lang="pt-BR" sz="1900" dirty="0">
                <a:solidFill>
                  <a:srgbClr val="000000"/>
                </a:solidFill>
                <a:latin typeface="Calibri" pitchFamily="34" charset="0"/>
                <a:sym typeface="Symbol"/>
              </a:rPr>
              <a:t>= 0,23 </a:t>
            </a:r>
            <a:r>
              <a:rPr lang="pt-BR" sz="1900" dirty="0" smtClean="0">
                <a:solidFill>
                  <a:srgbClr val="000000"/>
                </a:solidFill>
                <a:latin typeface="Calibri" pitchFamily="34" charset="0"/>
                <a:sym typeface="Symbol"/>
              </a:rPr>
              <a:t>mmol/l</a:t>
            </a:r>
          </a:p>
        </p:txBody>
      </p:sp>
      <p:sp>
        <p:nvSpPr>
          <p:cNvPr id="8" name="7 Rectángulo"/>
          <p:cNvSpPr/>
          <p:nvPr/>
        </p:nvSpPr>
        <p:spPr>
          <a:xfrm>
            <a:off x="845314" y="6221636"/>
            <a:ext cx="1616853" cy="400110"/>
          </a:xfrm>
          <a:prstGeom prst="rect">
            <a:avLst/>
          </a:prstGeom>
        </p:spPr>
        <p:txBody>
          <a:bodyPr wrap="none">
            <a:spAutoFit/>
          </a:bodyPr>
          <a:lstStyle/>
          <a:p>
            <a:pPr eaLnBrk="1" fontAlgn="auto" hangingPunct="1">
              <a:spcBef>
                <a:spcPts val="0"/>
              </a:spcBef>
              <a:spcAft>
                <a:spcPts val="0"/>
              </a:spcAft>
            </a:pPr>
            <a:r>
              <a:rPr lang="es-ES" sz="2000" dirty="0" smtClean="0">
                <a:solidFill>
                  <a:srgbClr val="00007D"/>
                </a:solidFill>
                <a:latin typeface="Calibri" panose="020F0502020204030204" pitchFamily="34" charset="0"/>
                <a:cs typeface="Times New Roman" pitchFamily="18" charset="0"/>
              </a:rPr>
              <a:t>DEMOSTRAR </a:t>
            </a:r>
            <a:endParaRPr lang="es-ES" sz="2000" dirty="0">
              <a:solidFill>
                <a:srgbClr val="00007D"/>
              </a:solidFill>
              <a:latin typeface="Calibri" panose="020F0502020204030204" pitchFamily="34" charset="0"/>
            </a:endParaRPr>
          </a:p>
        </p:txBody>
      </p:sp>
      <p:sp>
        <p:nvSpPr>
          <p:cNvPr id="9" name="8 Rectángulo"/>
          <p:cNvSpPr/>
          <p:nvPr/>
        </p:nvSpPr>
        <p:spPr>
          <a:xfrm>
            <a:off x="2511605" y="6187931"/>
            <a:ext cx="851515" cy="400110"/>
          </a:xfrm>
          <a:prstGeom prst="rect">
            <a:avLst/>
          </a:prstGeom>
        </p:spPr>
        <p:txBody>
          <a:bodyPr wrap="none">
            <a:spAutoFit/>
          </a:bodyPr>
          <a:lstStyle/>
          <a:p>
            <a:pPr eaLnBrk="1" fontAlgn="auto" hangingPunct="1">
              <a:spcBef>
                <a:spcPts val="0"/>
              </a:spcBef>
              <a:spcAft>
                <a:spcPts val="0"/>
              </a:spcAft>
            </a:pPr>
            <a:r>
              <a:rPr lang="es-ES" sz="2000" dirty="0" smtClean="0">
                <a:solidFill>
                  <a:srgbClr val="00007D"/>
                </a:solidFill>
                <a:latin typeface="Calibri" panose="020F0502020204030204" pitchFamily="34" charset="0"/>
                <a:sym typeface="Symbol"/>
              </a:rPr>
              <a:t>  </a:t>
            </a:r>
            <a:r>
              <a:rPr lang="es-ES" sz="2000" baseline="-25000" dirty="0" smtClean="0">
                <a:solidFill>
                  <a:srgbClr val="00007D"/>
                </a:solidFill>
                <a:latin typeface="Calibri" panose="020F0502020204030204" pitchFamily="34" charset="0"/>
                <a:sym typeface="Symbol"/>
              </a:rPr>
              <a:t>O</a:t>
            </a:r>
            <a:endParaRPr lang="es-ES" sz="2000" baseline="-25000" dirty="0">
              <a:solidFill>
                <a:srgbClr val="00007D"/>
              </a:solidFill>
              <a:latin typeface="Calibri" panose="020F0502020204030204" pitchFamily="34" charset="0"/>
            </a:endParaRPr>
          </a:p>
        </p:txBody>
      </p:sp>
      <p:sp>
        <p:nvSpPr>
          <p:cNvPr id="10" name="2 Rectángulo"/>
          <p:cNvSpPr/>
          <p:nvPr/>
        </p:nvSpPr>
        <p:spPr>
          <a:xfrm>
            <a:off x="294572" y="908720"/>
            <a:ext cx="8597908" cy="2554545"/>
          </a:xfrm>
          <a:prstGeom prst="rect">
            <a:avLst/>
          </a:prstGeom>
        </p:spPr>
        <p:txBody>
          <a:bodyPr wrap="square">
            <a:spAutoFit/>
          </a:bodyPr>
          <a:lstStyle/>
          <a:p>
            <a:pPr algn="just" eaLnBrk="1" fontAlgn="auto" hangingPunct="1">
              <a:spcBef>
                <a:spcPts val="0"/>
              </a:spcBef>
              <a:spcAft>
                <a:spcPts val="0"/>
              </a:spcAft>
            </a:pPr>
            <a:r>
              <a:rPr lang="es-ES" sz="2000" dirty="0" smtClean="0">
                <a:solidFill>
                  <a:srgbClr val="00007D"/>
                </a:solidFill>
                <a:latin typeface="Calibri" pitchFamily="34" charset="0"/>
                <a:cs typeface="Times New Roman" pitchFamily="18" charset="0"/>
              </a:rPr>
              <a:t>PROBLEMA 1:</a:t>
            </a:r>
            <a:r>
              <a:rPr lang="es-ES" sz="2000" dirty="0" smtClean="0">
                <a:solidFill>
                  <a:srgbClr val="000000"/>
                </a:solidFill>
                <a:latin typeface="Calibri" pitchFamily="34" charset="0"/>
                <a:cs typeface="Times New Roman" pitchFamily="18" charset="0"/>
              </a:rPr>
              <a:t> PARA ESTUDIAR LOS NAUS EN CIERTA POBLACIÓN CON ENFERMEDAD “X”, FUE ELEGIDA UNA MUESTRA DE 16 PACIENTES, A LOS QUE SE LES MIDIÓ LOS NAUS EN mmol/l. PARA EL NIVEL SE SIGNIFICACIÓN DEL 5%:</a:t>
            </a:r>
          </a:p>
          <a:p>
            <a:pPr algn="just" eaLnBrk="1" fontAlgn="auto" hangingPunct="1">
              <a:spcBef>
                <a:spcPts val="0"/>
              </a:spcBef>
              <a:spcAft>
                <a:spcPts val="0"/>
              </a:spcAft>
            </a:pPr>
            <a:endParaRPr lang="es-ES" sz="2000" dirty="0" smtClean="0">
              <a:solidFill>
                <a:srgbClr val="000000"/>
              </a:solidFill>
              <a:latin typeface="Calibri" pitchFamily="34" charset="0"/>
              <a:cs typeface="Times New Roman" pitchFamily="18" charset="0"/>
            </a:endParaRPr>
          </a:p>
          <a:p>
            <a:pPr marL="457200" indent="-457200" algn="just" eaLnBrk="1" fontAlgn="auto" hangingPunct="1">
              <a:spcBef>
                <a:spcPts val="0"/>
              </a:spcBef>
              <a:spcAft>
                <a:spcPts val="0"/>
              </a:spcAft>
              <a:buFont typeface="+mj-lt"/>
              <a:buAutoNum type="alphaLcParenR"/>
            </a:pPr>
            <a:r>
              <a:rPr lang="es-ES" sz="2000" dirty="0" smtClean="0">
                <a:solidFill>
                  <a:srgbClr val="000000"/>
                </a:solidFill>
                <a:latin typeface="Calibri" pitchFamily="34" charset="0"/>
              </a:rPr>
              <a:t>HALLE UN INTERVALO DE CONFIANZA PARA EL NAUS.</a:t>
            </a:r>
          </a:p>
          <a:p>
            <a:pPr marL="457200" indent="-457200" algn="just" eaLnBrk="1" fontAlgn="auto" hangingPunct="1">
              <a:spcBef>
                <a:spcPts val="0"/>
              </a:spcBef>
              <a:spcAft>
                <a:spcPts val="0"/>
              </a:spcAft>
              <a:buFont typeface="+mj-lt"/>
              <a:buAutoNum type="alphaLcParenR"/>
            </a:pPr>
            <a:r>
              <a:rPr lang="es-ES" sz="2000" dirty="0" smtClean="0">
                <a:solidFill>
                  <a:srgbClr val="000000"/>
                </a:solidFill>
                <a:latin typeface="Calibri" pitchFamily="34" charset="0"/>
              </a:rPr>
              <a:t>¿DIGA SI ES POSIBLE CONSIDERAR QUE PARA LA POBLACIÓN DE ESTUDIO, EL NAUS DIFIERE SIGNIFICATIVAMENTE DEL VALOR REPORTADO DE 0,23 mmol/l?</a:t>
            </a:r>
          </a:p>
        </p:txBody>
      </p:sp>
      <p:sp>
        <p:nvSpPr>
          <p:cNvPr id="14" name="Rectángulo 13"/>
          <p:cNvSpPr/>
          <p:nvPr/>
        </p:nvSpPr>
        <p:spPr>
          <a:xfrm>
            <a:off x="4750598" y="3698171"/>
            <a:ext cx="3960441" cy="2723823"/>
          </a:xfrm>
          <a:prstGeom prst="rect">
            <a:avLst/>
          </a:prstGeom>
        </p:spPr>
        <p:txBody>
          <a:bodyPr wrap="square">
            <a:spAutoFit/>
          </a:bodyPr>
          <a:lstStyle/>
          <a:p>
            <a:pPr algn="ctr">
              <a:spcAft>
                <a:spcPts val="0"/>
              </a:spcAft>
            </a:pPr>
            <a:r>
              <a:rPr lang="es-ES" sz="1900" dirty="0" smtClean="0">
                <a:solidFill>
                  <a:srgbClr val="002060"/>
                </a:solidFill>
                <a:latin typeface="Calibri" panose="020F0502020204030204" pitchFamily="34" charset="0"/>
                <a:cs typeface="Calibri" panose="020F0502020204030204" pitchFamily="34" charset="0"/>
              </a:rPr>
              <a:t>ALGORITMO DE SOLUCIÓN</a:t>
            </a:r>
          </a:p>
          <a:p>
            <a:pPr algn="ctr">
              <a:spcAft>
                <a:spcPts val="0"/>
              </a:spcAft>
            </a:pPr>
            <a:endParaRPr lang="es-ES" sz="1900" dirty="0" smtClean="0">
              <a:solidFill>
                <a:srgbClr val="002060"/>
              </a:solidFill>
              <a:latin typeface="Calibri" panose="020F0502020204030204" pitchFamily="34" charset="0"/>
              <a:cs typeface="Calibri" panose="020F0502020204030204" pitchFamily="34" charset="0"/>
            </a:endParaRPr>
          </a:p>
          <a:p>
            <a:pPr marL="457200" indent="-457200" algn="just">
              <a:spcAft>
                <a:spcPts val="0"/>
              </a:spcAft>
              <a:buFont typeface="+mj-lt"/>
              <a:buAutoNum type="arabicPeriod"/>
            </a:pPr>
            <a:r>
              <a:rPr lang="es-ES" sz="1900" dirty="0" smtClean="0">
                <a:solidFill>
                  <a:schemeClr val="tx1"/>
                </a:solidFill>
                <a:latin typeface="Calibri" panose="020F0502020204030204" pitchFamily="34" charset="0"/>
                <a:cs typeface="Calibri" panose="020F0502020204030204" pitchFamily="34" charset="0"/>
              </a:rPr>
              <a:t>PROBAR ALEATORIEDAD DE LA MUESTRA.</a:t>
            </a:r>
          </a:p>
          <a:p>
            <a:pPr marL="457200" indent="-457200" algn="just">
              <a:spcAft>
                <a:spcPts val="0"/>
              </a:spcAft>
              <a:buFont typeface="+mj-lt"/>
              <a:buAutoNum type="arabicPeriod"/>
            </a:pPr>
            <a:r>
              <a:rPr lang="es-ES" sz="1900" dirty="0" smtClean="0">
                <a:solidFill>
                  <a:schemeClr val="tx1"/>
                </a:solidFill>
                <a:latin typeface="Calibri" panose="020F0502020204030204" pitchFamily="34" charset="0"/>
                <a:cs typeface="Calibri" panose="020F0502020204030204" pitchFamily="34" charset="0"/>
              </a:rPr>
              <a:t>PROBAR NORMALIDAD DE LA VARIABLE DE ESTUDIO.</a:t>
            </a:r>
          </a:p>
          <a:p>
            <a:pPr marL="457200" indent="-457200" algn="just">
              <a:spcAft>
                <a:spcPts val="0"/>
              </a:spcAft>
              <a:buFont typeface="+mj-lt"/>
              <a:buAutoNum type="arabicPeriod"/>
            </a:pPr>
            <a:r>
              <a:rPr lang="es-MX" sz="1900" dirty="0" smtClean="0">
                <a:solidFill>
                  <a:schemeClr val="tx1"/>
                </a:solidFill>
                <a:latin typeface="Calibri" panose="020F0502020204030204" pitchFamily="34" charset="0"/>
                <a:cs typeface="Calibri" panose="020F0502020204030204" pitchFamily="34" charset="0"/>
              </a:rPr>
              <a:t>HALLAR IC PARA EL NAUS.</a:t>
            </a:r>
            <a:endParaRPr lang="es-ES" sz="1900" dirty="0" smtClean="0">
              <a:solidFill>
                <a:schemeClr val="tx1"/>
              </a:solidFill>
              <a:latin typeface="Calibri" panose="020F0502020204030204" pitchFamily="34" charset="0"/>
              <a:cs typeface="Calibri" panose="020F0502020204030204" pitchFamily="34" charset="0"/>
            </a:endParaRPr>
          </a:p>
          <a:p>
            <a:pPr marL="457200" indent="-457200" algn="just">
              <a:spcAft>
                <a:spcPts val="0"/>
              </a:spcAft>
              <a:buFont typeface="+mj-lt"/>
              <a:buAutoNum type="arabicPeriod"/>
            </a:pPr>
            <a:r>
              <a:rPr lang="es-ES" sz="1900" dirty="0" smtClean="0">
                <a:solidFill>
                  <a:schemeClr val="tx1"/>
                </a:solidFill>
                <a:latin typeface="Calibri" panose="020F0502020204030204" pitchFamily="34" charset="0"/>
              </a:rPr>
              <a:t>CALCULAR EL ESTADÍGRAFO Y EL  p-VALOR ASOCIADO A ÉL .</a:t>
            </a:r>
          </a:p>
        </p:txBody>
      </p:sp>
      <p:sp>
        <p:nvSpPr>
          <p:cNvPr id="15" name="Text Box 4"/>
          <p:cNvSpPr txBox="1">
            <a:spLocks noChangeArrowheads="1"/>
          </p:cNvSpPr>
          <p:nvPr/>
        </p:nvSpPr>
        <p:spPr bwMode="auto">
          <a:xfrm>
            <a:off x="611560" y="404664"/>
            <a:ext cx="8064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eaLnBrk="1" hangingPunct="1"/>
            <a:r>
              <a:rPr lang="es-MX" sz="2400" dirty="0">
                <a:solidFill>
                  <a:srgbClr val="00007D"/>
                </a:solidFill>
                <a:latin typeface="Calibri" pitchFamily="34" charset="0"/>
              </a:rPr>
              <a:t>ALGORITMO DE </a:t>
            </a:r>
            <a:r>
              <a:rPr lang="es-MX" sz="2400" dirty="0" smtClean="0">
                <a:solidFill>
                  <a:srgbClr val="00007D"/>
                </a:solidFill>
                <a:latin typeface="Calibri" pitchFamily="34" charset="0"/>
              </a:rPr>
              <a:t>SOLUCIÓN PARA PROBLEMAS SOBRE EIC Y CH</a:t>
            </a:r>
            <a:endParaRPr lang="es-MX" sz="2400" dirty="0">
              <a:solidFill>
                <a:srgbClr val="00007D"/>
              </a:solidFill>
              <a:latin typeface="Calibri" pitchFamily="34" charset="0"/>
            </a:endParaRPr>
          </a:p>
        </p:txBody>
      </p:sp>
    </p:spTree>
    <p:extLst>
      <p:ext uri="{BB962C8B-B14F-4D97-AF65-F5344CB8AC3E}">
        <p14:creationId xmlns:p14="http://schemas.microsoft.com/office/powerpoint/2010/main" val="331868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8" grpId="0"/>
      <p:bldP spid="9" grpId="0"/>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9 Rectángulo"/>
          <p:cNvSpPr/>
          <p:nvPr/>
        </p:nvSpPr>
        <p:spPr>
          <a:xfrm>
            <a:off x="251520" y="1030957"/>
            <a:ext cx="8640959" cy="1631216"/>
          </a:xfrm>
          <a:prstGeom prst="rect">
            <a:avLst/>
          </a:prstGeom>
        </p:spPr>
        <p:txBody>
          <a:bodyPr wrap="square">
            <a:spAutoFit/>
          </a:bodyPr>
          <a:lstStyle/>
          <a:p>
            <a:pPr marL="457200" lvl="0" indent="-457200" algn="just">
              <a:buFont typeface="+mj-lt"/>
              <a:buAutoNum type="arabicPeriod"/>
            </a:pPr>
            <a:r>
              <a:rPr lang="es-ES" sz="2000" b="1" dirty="0" smtClean="0">
                <a:solidFill>
                  <a:schemeClr val="bg2"/>
                </a:solidFill>
                <a:latin typeface="Calibri" pitchFamily="34" charset="0"/>
              </a:rPr>
              <a:t>PROBAR ALEATORIEDAD DE LA MUESTRA: </a:t>
            </a:r>
            <a:r>
              <a:rPr lang="es-ES" sz="2000" dirty="0" smtClean="0">
                <a:solidFill>
                  <a:schemeClr val="tx1"/>
                </a:solidFill>
                <a:latin typeface="Calibri" pitchFamily="34" charset="0"/>
              </a:rPr>
              <a:t>PARA ESTO SERÁ NECESARIO APLICAR EL TEST DE RACHA.</a:t>
            </a:r>
          </a:p>
          <a:p>
            <a:pPr lvl="0" algn="just"/>
            <a:endParaRPr lang="es-ES" sz="2000" b="1" dirty="0" smtClean="0">
              <a:solidFill>
                <a:schemeClr val="tx1"/>
              </a:solidFill>
              <a:latin typeface="Calibri" pitchFamily="34" charset="0"/>
            </a:endParaRPr>
          </a:p>
          <a:p>
            <a:pPr marL="1795463" lvl="0" algn="just"/>
            <a:r>
              <a:rPr lang="pt-BR" sz="2000" dirty="0" smtClean="0">
                <a:solidFill>
                  <a:schemeClr val="tx1"/>
                </a:solidFill>
                <a:latin typeface="Calibri" pitchFamily="34" charset="0"/>
              </a:rPr>
              <a:t>H</a:t>
            </a:r>
            <a:r>
              <a:rPr lang="pt-BR" sz="2000" baseline="-25000" dirty="0" smtClean="0">
                <a:solidFill>
                  <a:schemeClr val="tx1"/>
                </a:solidFill>
                <a:latin typeface="Calibri" pitchFamily="34" charset="0"/>
              </a:rPr>
              <a:t>O</a:t>
            </a:r>
            <a:r>
              <a:rPr lang="pt-BR" sz="2000" dirty="0" smtClean="0">
                <a:solidFill>
                  <a:schemeClr val="tx1"/>
                </a:solidFill>
                <a:latin typeface="Calibri" pitchFamily="34" charset="0"/>
              </a:rPr>
              <a:t>: LA MUESTRA ES ALEATORIA.</a:t>
            </a:r>
          </a:p>
          <a:p>
            <a:pPr marL="1795463" lvl="0" algn="just"/>
            <a:r>
              <a:rPr lang="pt-BR" sz="2000" b="1" dirty="0" smtClean="0">
                <a:solidFill>
                  <a:schemeClr val="tx1"/>
                </a:solidFill>
                <a:latin typeface="Calibri" pitchFamily="34" charset="0"/>
              </a:rPr>
              <a:t>H</a:t>
            </a:r>
            <a:r>
              <a:rPr lang="pt-BR" sz="2000" b="1" baseline="-25000" dirty="0" smtClean="0">
                <a:solidFill>
                  <a:schemeClr val="tx1"/>
                </a:solidFill>
                <a:latin typeface="Calibri" pitchFamily="34" charset="0"/>
              </a:rPr>
              <a:t>1</a:t>
            </a:r>
            <a:r>
              <a:rPr lang="pt-BR" sz="2000" b="1" dirty="0" smtClean="0">
                <a:solidFill>
                  <a:schemeClr val="tx1"/>
                </a:solidFill>
                <a:latin typeface="Calibri" pitchFamily="34" charset="0"/>
              </a:rPr>
              <a:t>: LA MUESRA NO ES ALEATORIA.</a:t>
            </a:r>
            <a:endParaRPr lang="es-ES" sz="2000" b="1" dirty="0" smtClean="0">
              <a:solidFill>
                <a:schemeClr val="bg2"/>
              </a:solidFill>
              <a:latin typeface="Calibri" pitchFamily="34" charset="0"/>
            </a:endParaRPr>
          </a:p>
        </p:txBody>
      </p:sp>
      <p:pic>
        <p:nvPicPr>
          <p:cNvPr id="4" name="Imagen 3"/>
          <p:cNvPicPr>
            <a:picLocks noChangeAspect="1"/>
          </p:cNvPicPr>
          <p:nvPr/>
        </p:nvPicPr>
        <p:blipFill>
          <a:blip r:embed="rId2"/>
          <a:stretch>
            <a:fillRect/>
          </a:stretch>
        </p:blipFill>
        <p:spPr>
          <a:xfrm>
            <a:off x="323528" y="2736793"/>
            <a:ext cx="3373978" cy="1628311"/>
          </a:xfrm>
          <a:prstGeom prst="rect">
            <a:avLst/>
          </a:prstGeom>
        </p:spPr>
      </p:pic>
      <p:pic>
        <p:nvPicPr>
          <p:cNvPr id="5" name="Imagen 4"/>
          <p:cNvPicPr>
            <a:picLocks noChangeAspect="1"/>
          </p:cNvPicPr>
          <p:nvPr/>
        </p:nvPicPr>
        <p:blipFill>
          <a:blip r:embed="rId3"/>
          <a:stretch>
            <a:fillRect/>
          </a:stretch>
        </p:blipFill>
        <p:spPr>
          <a:xfrm>
            <a:off x="3923928" y="3017203"/>
            <a:ext cx="2058343" cy="1052247"/>
          </a:xfrm>
          <a:prstGeom prst="rect">
            <a:avLst/>
          </a:prstGeom>
        </p:spPr>
      </p:pic>
      <p:sp>
        <p:nvSpPr>
          <p:cNvPr id="20" name="Text Box 4"/>
          <p:cNvSpPr txBox="1">
            <a:spLocks noChangeArrowheads="1"/>
          </p:cNvSpPr>
          <p:nvPr/>
        </p:nvSpPr>
        <p:spPr bwMode="auto">
          <a:xfrm>
            <a:off x="611560" y="404664"/>
            <a:ext cx="8064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eaLnBrk="1" hangingPunct="1"/>
            <a:r>
              <a:rPr lang="es-MX" sz="2400" dirty="0">
                <a:solidFill>
                  <a:srgbClr val="00007D"/>
                </a:solidFill>
                <a:latin typeface="Calibri" pitchFamily="34" charset="0"/>
              </a:rPr>
              <a:t>ALGORITMO DE </a:t>
            </a:r>
            <a:r>
              <a:rPr lang="es-MX" sz="2400" dirty="0" smtClean="0">
                <a:solidFill>
                  <a:srgbClr val="00007D"/>
                </a:solidFill>
                <a:latin typeface="Calibri" pitchFamily="34" charset="0"/>
              </a:rPr>
              <a:t>SOLUCIÓN PARA PROBLEMAS SOBRE EIC Y CH</a:t>
            </a:r>
            <a:endParaRPr lang="es-MX" sz="2400" dirty="0">
              <a:solidFill>
                <a:srgbClr val="00007D"/>
              </a:solidFill>
              <a:latin typeface="Calibri" pitchFamily="34" charset="0"/>
            </a:endParaRPr>
          </a:p>
        </p:txBody>
      </p:sp>
      <p:pic>
        <p:nvPicPr>
          <p:cNvPr id="6" name="Imagen 5"/>
          <p:cNvPicPr>
            <a:picLocks noChangeAspect="1"/>
          </p:cNvPicPr>
          <p:nvPr/>
        </p:nvPicPr>
        <p:blipFill>
          <a:blip r:embed="rId4"/>
          <a:stretch>
            <a:fillRect/>
          </a:stretch>
        </p:blipFill>
        <p:spPr>
          <a:xfrm>
            <a:off x="6432814" y="2533568"/>
            <a:ext cx="2083681" cy="1640773"/>
          </a:xfrm>
          <a:prstGeom prst="rect">
            <a:avLst/>
          </a:prstGeom>
        </p:spPr>
      </p:pic>
      <mc:AlternateContent xmlns:mc="http://schemas.openxmlformats.org/markup-compatibility/2006" xmlns:a14="http://schemas.microsoft.com/office/drawing/2010/main">
        <mc:Choice Requires="a14">
          <p:sp>
            <p:nvSpPr>
              <p:cNvPr id="7" name="CuadroTexto 6"/>
              <p:cNvSpPr txBox="1"/>
              <p:nvPr/>
            </p:nvSpPr>
            <p:spPr>
              <a:xfrm>
                <a:off x="6886898" y="4495342"/>
                <a:ext cx="1793761" cy="540917"/>
              </a:xfrm>
              <a:prstGeom prst="rect">
                <a:avLst/>
              </a:prstGeom>
              <a:noFill/>
            </p:spPr>
            <p:txBody>
              <a:bodyPr wrap="none" lIns="0" tIns="0" rIns="0" bIns="0" rtlCol="0">
                <a:spAutoFit/>
              </a:bodyPr>
              <a:lstStyle/>
              <a:p>
                <a:r>
                  <a:rPr lang="pt-BR" sz="2000" dirty="0" smtClean="0">
                    <a:solidFill>
                      <a:schemeClr val="tx1"/>
                    </a:solidFill>
                  </a:rPr>
                  <a:t>SI: </a:t>
                </a:r>
                <a14:m>
                  <m:oMath xmlns:m="http://schemas.openxmlformats.org/officeDocument/2006/math">
                    <m:m>
                      <m:mPr>
                        <m:mcs>
                          <m:mc>
                            <m:mcPr>
                              <m:count m:val="1"/>
                              <m:mcJc m:val="center"/>
                            </m:mcPr>
                          </m:mc>
                        </m:mcs>
                        <m:ctrlPr>
                          <a:rPr lang="pt-BR" sz="2000" b="1" i="1" smtClean="0">
                            <a:solidFill>
                              <a:schemeClr val="tx1"/>
                            </a:solidFill>
                            <a:latin typeface="Cambria Math" panose="02040503050406030204" pitchFamily="18" charset="0"/>
                          </a:rPr>
                        </m:ctrlPr>
                      </m:mPr>
                      <m:mr>
                        <m:e>
                          <m:r>
                            <m:rPr>
                              <m:nor/>
                              <m:brk m:alnAt="7"/>
                            </m:rPr>
                            <a:rPr lang="pt-BR" sz="2000" b="1" i="0" smtClean="0">
                              <a:solidFill>
                                <a:schemeClr val="tx1"/>
                              </a:solidFill>
                              <a:latin typeface="Calibri" panose="020F0502020204030204" pitchFamily="34" charset="0"/>
                            </a:rPr>
                            <m:t>p</m:t>
                          </m:r>
                          <m:r>
                            <m:rPr>
                              <m:nor/>
                            </m:rPr>
                            <a:rPr lang="pt-BR" sz="2000" b="1" i="0" smtClean="0">
                              <a:solidFill>
                                <a:schemeClr val="tx1"/>
                              </a:solidFill>
                              <a:latin typeface="Calibri" panose="020F0502020204030204" pitchFamily="34" charset="0"/>
                            </a:rPr>
                            <m:t>−</m:t>
                          </m:r>
                          <m:r>
                            <m:rPr>
                              <m:nor/>
                            </m:rPr>
                            <a:rPr lang="pt-BR" sz="2000" b="1" i="0" smtClean="0">
                              <a:solidFill>
                                <a:schemeClr val="tx1"/>
                              </a:solidFill>
                              <a:latin typeface="Calibri" panose="020F0502020204030204" pitchFamily="34" charset="0"/>
                            </a:rPr>
                            <m:t>VALOR</m:t>
                          </m:r>
                          <m:r>
                            <m:rPr>
                              <m:nor/>
                            </m:rPr>
                            <a:rPr lang="pt-BR" sz="2000" b="1" i="0" smtClean="0">
                              <a:solidFill>
                                <a:schemeClr val="tx1"/>
                              </a:solidFill>
                              <a:latin typeface="Calibri" panose="020F0502020204030204" pitchFamily="34" charset="0"/>
                            </a:rPr>
                            <m:t> </m:t>
                          </m:r>
                          <m:r>
                            <m:rPr>
                              <m:nor/>
                            </m:rPr>
                            <a:rPr lang="pt-BR" sz="2000" i="0">
                              <a:solidFill>
                                <a:schemeClr val="tx1"/>
                              </a:solidFill>
                              <a:latin typeface="Calibri" panose="020F0502020204030204" pitchFamily="34" charset="0"/>
                              <a:ea typeface="Cambria Math" panose="02040503050406030204" pitchFamily="18" charset="0"/>
                            </a:rPr>
                            <m:t>≥</m:t>
                          </m:r>
                          <m:r>
                            <m:rPr>
                              <m:nor/>
                            </m:rPr>
                            <a:rPr lang="pt-BR" sz="2000" b="1" i="0" smtClean="0">
                              <a:solidFill>
                                <a:schemeClr val="tx1"/>
                              </a:solidFill>
                              <a:latin typeface="Calibri" panose="020F0502020204030204" pitchFamily="34" charset="0"/>
                              <a:ea typeface="Cambria Math" panose="02040503050406030204" pitchFamily="18" charset="0"/>
                            </a:rPr>
                            <m:t> </m:t>
                          </m:r>
                          <m:r>
                            <m:rPr>
                              <m:nor/>
                            </m:rPr>
                            <a:rPr lang="pt-BR" sz="2000" i="0" smtClean="0">
                              <a:solidFill>
                                <a:schemeClr val="tx1"/>
                              </a:solidFill>
                              <a:latin typeface="Calibri" panose="020F0502020204030204" pitchFamily="34" charset="0"/>
                              <a:ea typeface="Cambria Math" panose="02040503050406030204" pitchFamily="18" charset="0"/>
                            </a:rPr>
                            <m:t>α</m:t>
                          </m:r>
                        </m:e>
                      </m:mr>
                      <m:mr>
                        <m:e>
                          <m:r>
                            <m:rPr>
                              <m:nor/>
                            </m:rPr>
                            <a:rPr lang="pt-BR" sz="2000" b="1" i="0" smtClean="0">
                              <a:solidFill>
                                <a:schemeClr val="tx1"/>
                              </a:solidFill>
                              <a:latin typeface="Cambria Math" panose="02040503050406030204" pitchFamily="18" charset="0"/>
                              <a:ea typeface="Cambria Math" panose="02040503050406030204" pitchFamily="18" charset="0"/>
                            </a:rPr>
                            <m:t>0,796</m:t>
                          </m:r>
                          <m:r>
                            <m:rPr>
                              <m:nor/>
                            </m:rPr>
                            <a:rPr lang="pt-BR" sz="2000" b="1" i="0" smtClean="0">
                              <a:solidFill>
                                <a:schemeClr val="tx1"/>
                              </a:solidFill>
                              <a:latin typeface="Calibri" panose="020F0502020204030204" pitchFamily="34" charset="0"/>
                            </a:rPr>
                            <m:t> </m:t>
                          </m:r>
                          <m:r>
                            <m:rPr>
                              <m:nor/>
                            </m:rPr>
                            <a:rPr lang="pt-BR" sz="2000" i="0">
                              <a:solidFill>
                                <a:schemeClr val="tx1"/>
                              </a:solidFill>
                              <a:latin typeface="Calibri" panose="020F0502020204030204" pitchFamily="34" charset="0"/>
                              <a:ea typeface="Cambria Math" panose="02040503050406030204" pitchFamily="18" charset="0"/>
                            </a:rPr>
                            <m:t>≥</m:t>
                          </m:r>
                          <m:r>
                            <m:rPr>
                              <m:nor/>
                            </m:rPr>
                            <a:rPr lang="pt-BR" sz="2000" b="1" i="0" smtClean="0">
                              <a:solidFill>
                                <a:schemeClr val="tx1"/>
                              </a:solidFill>
                              <a:latin typeface="Calibri" panose="020F0502020204030204" pitchFamily="34" charset="0"/>
                              <a:ea typeface="Cambria Math" panose="02040503050406030204" pitchFamily="18" charset="0"/>
                            </a:rPr>
                            <m:t> </m:t>
                          </m:r>
                          <m:r>
                            <m:rPr>
                              <m:nor/>
                            </m:rPr>
                            <a:rPr lang="pt-BR" sz="2000" i="0">
                              <a:solidFill>
                                <a:schemeClr val="tx1"/>
                              </a:solidFill>
                              <a:latin typeface="Calibri" panose="020F0502020204030204" pitchFamily="34" charset="0"/>
                              <a:ea typeface="Cambria Math" panose="02040503050406030204" pitchFamily="18" charset="0"/>
                            </a:rPr>
                            <m:t>0,0</m:t>
                          </m:r>
                          <m:r>
                            <m:rPr>
                              <m:nor/>
                            </m:rPr>
                            <a:rPr lang="pt-BR" sz="2000" b="1" i="0" smtClean="0">
                              <a:solidFill>
                                <a:schemeClr val="tx1"/>
                              </a:solidFill>
                              <a:latin typeface="Calibri" panose="020F0502020204030204" pitchFamily="34" charset="0"/>
                              <a:ea typeface="Cambria Math" panose="02040503050406030204" pitchFamily="18" charset="0"/>
                            </a:rPr>
                            <m:t>5</m:t>
                          </m:r>
                          <m:r>
                            <m:rPr>
                              <m:nor/>
                            </m:rPr>
                            <a:rPr lang="es-ES" sz="2000" dirty="0">
                              <a:solidFill>
                                <a:schemeClr val="tx1"/>
                              </a:solidFill>
                              <a:latin typeface="Calibri" panose="020F0502020204030204" pitchFamily="34" charset="0"/>
                            </a:rPr>
                            <m:t> </m:t>
                          </m:r>
                        </m:e>
                      </m:mr>
                    </m:m>
                  </m:oMath>
                </a14:m>
                <a:endParaRPr lang="es-ES" sz="2000" dirty="0">
                  <a:solidFill>
                    <a:schemeClr val="tx1"/>
                  </a:solidFill>
                  <a:latin typeface="Calibri" panose="020F0502020204030204" pitchFamily="34" charset="0"/>
                </a:endParaRPr>
              </a:p>
            </p:txBody>
          </p:sp>
        </mc:Choice>
        <mc:Fallback xmlns="">
          <p:sp>
            <p:nvSpPr>
              <p:cNvPr id="7" name="CuadroTexto 6"/>
              <p:cNvSpPr txBox="1">
                <a:spLocks noRot="1" noChangeAspect="1" noMove="1" noResize="1" noEditPoints="1" noAdjustHandles="1" noChangeArrowheads="1" noChangeShapeType="1" noTextEdit="1"/>
              </p:cNvSpPr>
              <p:nvPr/>
            </p:nvSpPr>
            <p:spPr>
              <a:xfrm>
                <a:off x="6886898" y="4495342"/>
                <a:ext cx="1793761" cy="540917"/>
              </a:xfrm>
              <a:prstGeom prst="rect">
                <a:avLst/>
              </a:prstGeom>
              <a:blipFill rotWithShape="0">
                <a:blip r:embed="rId5"/>
                <a:stretch>
                  <a:fillRect l="-8844" b="-6742"/>
                </a:stretch>
              </a:blipFill>
            </p:spPr>
            <p:txBody>
              <a:bodyPr/>
              <a:lstStyle/>
              <a:p>
                <a:r>
                  <a:rPr lang="es-ES">
                    <a:noFill/>
                  </a:rPr>
                  <a:t> </a:t>
                </a:r>
              </a:p>
            </p:txBody>
          </p:sp>
        </mc:Fallback>
      </mc:AlternateContent>
      <p:sp>
        <p:nvSpPr>
          <p:cNvPr id="8" name="Rectángulo 7"/>
          <p:cNvSpPr/>
          <p:nvPr/>
        </p:nvSpPr>
        <p:spPr>
          <a:xfrm>
            <a:off x="251520" y="5877272"/>
            <a:ext cx="8640959" cy="707886"/>
          </a:xfrm>
          <a:prstGeom prst="rect">
            <a:avLst/>
          </a:prstGeom>
        </p:spPr>
        <p:txBody>
          <a:bodyPr wrap="square">
            <a:spAutoFit/>
          </a:bodyPr>
          <a:lstStyle/>
          <a:p>
            <a:pPr algn="just"/>
            <a:r>
              <a:rPr lang="pt-BR" sz="2000" dirty="0" smtClean="0">
                <a:solidFill>
                  <a:srgbClr val="002060"/>
                </a:solidFill>
                <a:latin typeface="Calibri" pitchFamily="34" charset="0"/>
              </a:rPr>
              <a:t>INTERPRETACIÓN:</a:t>
            </a:r>
            <a:r>
              <a:rPr lang="pt-BR" sz="2000" dirty="0" smtClean="0">
                <a:solidFill>
                  <a:srgbClr val="000000"/>
                </a:solidFill>
                <a:latin typeface="Calibri" pitchFamily="34" charset="0"/>
              </a:rPr>
              <a:t> SE PUEDE PLANTEAR CON UN NIVEL DE SIGNIFICACIÓN DEL 5% QUE LA MUESTRA ES ALEATORIA</a:t>
            </a:r>
            <a:r>
              <a:rPr lang="pt-BR" sz="2000" dirty="0" smtClean="0">
                <a:solidFill>
                  <a:srgbClr val="000000"/>
                </a:solidFill>
                <a:latin typeface="Calibri" pitchFamily="34" charset="0"/>
                <a:sym typeface="Symbol" panose="05050102010706020507" pitchFamily="18" charset="2"/>
              </a:rPr>
              <a:t>.</a:t>
            </a:r>
            <a:endParaRPr lang="es-ES" sz="2000" dirty="0"/>
          </a:p>
        </p:txBody>
      </p:sp>
      <mc:AlternateContent xmlns:mc="http://schemas.openxmlformats.org/markup-compatibility/2006" xmlns:a14="http://schemas.microsoft.com/office/drawing/2010/main">
        <mc:Choice Requires="a14">
          <p:sp>
            <p:nvSpPr>
              <p:cNvPr id="9" name="Rectángulo 8"/>
              <p:cNvSpPr/>
              <p:nvPr/>
            </p:nvSpPr>
            <p:spPr>
              <a:xfrm>
                <a:off x="107504" y="4405265"/>
                <a:ext cx="6481139" cy="1399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MX" sz="1800" b="1" i="0" smtClean="0">
                          <a:solidFill>
                            <a:schemeClr val="tx1"/>
                          </a:solidFill>
                          <a:latin typeface="Cambria Math" panose="02040503050406030204" pitchFamily="18" charset="0"/>
                        </a:rPr>
                        <m:t>𝐒𝐈</m:t>
                      </m:r>
                      <m:r>
                        <a:rPr lang="es-MX" sz="1800" b="1" i="0" smtClean="0">
                          <a:solidFill>
                            <a:schemeClr val="tx1"/>
                          </a:solidFill>
                          <a:latin typeface="Cambria Math" panose="02040503050406030204" pitchFamily="18" charset="0"/>
                        </a:rPr>
                        <m:t> </m:t>
                      </m:r>
                      <m:r>
                        <a:rPr lang="es-MX" sz="1800" b="1" i="0" smtClean="0">
                          <a:solidFill>
                            <a:schemeClr val="tx1"/>
                          </a:solidFill>
                          <a:latin typeface="Cambria Math" panose="02040503050406030204" pitchFamily="18" charset="0"/>
                        </a:rPr>
                        <m:t>𝐧</m:t>
                      </m:r>
                      <m:r>
                        <a:rPr lang="es-MX" sz="1800" b="1" i="0" smtClean="0">
                          <a:solidFill>
                            <a:schemeClr val="tx1"/>
                          </a:solidFill>
                          <a:latin typeface="Cambria Math" panose="02040503050406030204" pitchFamily="18" charset="0"/>
                          <a:ea typeface="Cambria Math" panose="02040503050406030204" pitchFamily="18" charset="0"/>
                        </a:rPr>
                        <m:t>=</m:t>
                      </m:r>
                      <m:sSub>
                        <m:sSubPr>
                          <m:ctrlPr>
                            <a:rPr lang="es-MX" sz="1800" i="1" smtClean="0">
                              <a:solidFill>
                                <a:schemeClr val="tx1"/>
                              </a:solidFill>
                              <a:latin typeface="Cambria Math" panose="02040503050406030204" pitchFamily="18" charset="0"/>
                              <a:ea typeface="Cambria Math" panose="02040503050406030204" pitchFamily="18" charset="0"/>
                            </a:rPr>
                          </m:ctrlPr>
                        </m:sSubPr>
                        <m:e>
                          <m:r>
                            <a:rPr lang="es-MX" sz="1800" b="1" i="0" smtClean="0">
                              <a:solidFill>
                                <a:schemeClr val="tx1"/>
                              </a:solidFill>
                              <a:latin typeface="Cambria Math" panose="02040503050406030204" pitchFamily="18" charset="0"/>
                              <a:ea typeface="Cambria Math" panose="02040503050406030204" pitchFamily="18" charset="0"/>
                            </a:rPr>
                            <m:t>𝐧</m:t>
                          </m:r>
                        </m:e>
                        <m:sub>
                          <m:r>
                            <a:rPr lang="es-MX" sz="1800" b="1" i="0" smtClean="0">
                              <a:solidFill>
                                <a:schemeClr val="tx1"/>
                              </a:solidFill>
                              <a:latin typeface="Cambria Math" panose="02040503050406030204" pitchFamily="18" charset="0"/>
                              <a:ea typeface="Cambria Math" panose="02040503050406030204" pitchFamily="18" charset="0"/>
                            </a:rPr>
                            <m:t>𝟏</m:t>
                          </m:r>
                        </m:sub>
                      </m:sSub>
                      <m:r>
                        <a:rPr lang="es-MX" sz="1800" b="1" i="0" smtClean="0">
                          <a:solidFill>
                            <a:schemeClr val="tx1"/>
                          </a:solidFill>
                          <a:latin typeface="Cambria Math" panose="02040503050406030204" pitchFamily="18" charset="0"/>
                          <a:ea typeface="Cambria Math" panose="02040503050406030204" pitchFamily="18" charset="0"/>
                        </a:rPr>
                        <m:t>+</m:t>
                      </m:r>
                      <m:sSub>
                        <m:sSubPr>
                          <m:ctrlPr>
                            <a:rPr lang="es-MX" sz="1800" i="1" smtClean="0">
                              <a:solidFill>
                                <a:schemeClr val="tx1"/>
                              </a:solidFill>
                              <a:latin typeface="Cambria Math" panose="02040503050406030204" pitchFamily="18" charset="0"/>
                              <a:ea typeface="Cambria Math" panose="02040503050406030204" pitchFamily="18" charset="0"/>
                            </a:rPr>
                          </m:ctrlPr>
                        </m:sSubPr>
                        <m:e>
                          <m:r>
                            <a:rPr lang="es-MX" sz="1800" b="1" i="0" smtClean="0">
                              <a:solidFill>
                                <a:schemeClr val="tx1"/>
                              </a:solidFill>
                              <a:latin typeface="Cambria Math" panose="02040503050406030204" pitchFamily="18" charset="0"/>
                              <a:ea typeface="Cambria Math" panose="02040503050406030204" pitchFamily="18" charset="0"/>
                            </a:rPr>
                            <m:t>𝐧</m:t>
                          </m:r>
                        </m:e>
                        <m:sub>
                          <m:r>
                            <a:rPr lang="es-MX" sz="1800" b="1" i="0" smtClean="0">
                              <a:solidFill>
                                <a:schemeClr val="tx1"/>
                              </a:solidFill>
                              <a:latin typeface="Cambria Math" panose="02040503050406030204" pitchFamily="18" charset="0"/>
                              <a:ea typeface="Cambria Math" panose="02040503050406030204" pitchFamily="18" charset="0"/>
                            </a:rPr>
                            <m:t>𝟐</m:t>
                          </m:r>
                        </m:sub>
                      </m:sSub>
                      <m:r>
                        <a:rPr lang="es-MX" sz="1800" b="1" i="0" smtClean="0">
                          <a:solidFill>
                            <a:schemeClr val="tx1"/>
                          </a:solidFill>
                          <a:latin typeface="Cambria Math" panose="02040503050406030204" pitchFamily="18" charset="0"/>
                          <a:ea typeface="Cambria Math" panose="02040503050406030204" pitchFamily="18" charset="0"/>
                        </a:rPr>
                        <m:t>≤</m:t>
                      </m:r>
                      <m:r>
                        <a:rPr lang="es-MX" sz="1800" b="1" i="0" smtClean="0">
                          <a:solidFill>
                            <a:schemeClr val="tx1"/>
                          </a:solidFill>
                          <a:latin typeface="Cambria Math" panose="02040503050406030204" pitchFamily="18" charset="0"/>
                          <a:ea typeface="Cambria Math" panose="02040503050406030204" pitchFamily="18" charset="0"/>
                        </a:rPr>
                        <m:t>𝟓𝟎</m:t>
                      </m:r>
                      <m:r>
                        <a:rPr lang="es-MX" sz="1800" b="1" i="0" smtClean="0">
                          <a:solidFill>
                            <a:schemeClr val="tx1"/>
                          </a:solidFill>
                          <a:latin typeface="Cambria Math" panose="02040503050406030204" pitchFamily="18" charset="0"/>
                          <a:ea typeface="Cambria Math" panose="02040503050406030204" pitchFamily="18" charset="0"/>
                        </a:rPr>
                        <m:t>→</m:t>
                      </m:r>
                      <m:r>
                        <a:rPr lang="es-MX" sz="1800" b="1" i="0" smtClean="0">
                          <a:solidFill>
                            <a:schemeClr val="tx1"/>
                          </a:solidFill>
                          <a:latin typeface="Cambria Math" panose="02040503050406030204" pitchFamily="18" charset="0"/>
                        </a:rPr>
                        <m:t>𝐙</m:t>
                      </m:r>
                      <m:r>
                        <a:rPr lang="es-ES" sz="1800" b="1" i="0">
                          <a:solidFill>
                            <a:schemeClr val="tx1"/>
                          </a:solidFill>
                          <a:latin typeface="Cambria Math" panose="02040503050406030204" pitchFamily="18" charset="0"/>
                        </a:rPr>
                        <m:t>=</m:t>
                      </m:r>
                      <m:f>
                        <m:fPr>
                          <m:ctrlPr>
                            <a:rPr lang="es-ES" sz="1800" i="1">
                              <a:solidFill>
                                <a:schemeClr val="tx1"/>
                              </a:solidFill>
                              <a:latin typeface="Cambria Math" panose="02040503050406030204" pitchFamily="18" charset="0"/>
                            </a:rPr>
                          </m:ctrlPr>
                        </m:fPr>
                        <m:num>
                          <m:d>
                            <m:dPr>
                              <m:ctrlPr>
                                <a:rPr lang="es-ES" sz="1800" i="1">
                                  <a:solidFill>
                                    <a:schemeClr val="tx1"/>
                                  </a:solidFill>
                                  <a:latin typeface="Cambria Math" panose="02040503050406030204" pitchFamily="18" charset="0"/>
                                </a:rPr>
                              </m:ctrlPr>
                            </m:dPr>
                            <m:e>
                              <m:r>
                                <a:rPr lang="pt-BR" sz="1800" b="1" i="0">
                                  <a:solidFill>
                                    <a:schemeClr val="tx1"/>
                                  </a:solidFill>
                                  <a:latin typeface="Cambria Math" panose="02040503050406030204" pitchFamily="18" charset="0"/>
                                </a:rPr>
                                <m:t>𝐑</m:t>
                              </m:r>
                              <m:r>
                                <a:rPr lang="pt-BR" sz="1800" b="1" i="0">
                                  <a:solidFill>
                                    <a:schemeClr val="tx1"/>
                                  </a:solidFill>
                                  <a:latin typeface="Cambria Math" panose="02040503050406030204" pitchFamily="18" charset="0"/>
                                  <a:ea typeface="Cambria Math" panose="02040503050406030204" pitchFamily="18" charset="0"/>
                                </a:rPr>
                                <m:t>±</m:t>
                              </m:r>
                              <m:r>
                                <a:rPr lang="pt-BR" sz="1800" b="1" i="0">
                                  <a:solidFill>
                                    <a:schemeClr val="tx1"/>
                                  </a:solidFill>
                                  <a:latin typeface="Cambria Math" panose="02040503050406030204" pitchFamily="18" charset="0"/>
                                  <a:ea typeface="Cambria Math" panose="02040503050406030204" pitchFamily="18" charset="0"/>
                                </a:rPr>
                                <m:t>𝟎</m:t>
                              </m:r>
                              <m:r>
                                <a:rPr lang="pt-BR" sz="1800" b="1" i="0">
                                  <a:solidFill>
                                    <a:schemeClr val="tx1"/>
                                  </a:solidFill>
                                  <a:latin typeface="Cambria Math" panose="02040503050406030204" pitchFamily="18" charset="0"/>
                                  <a:ea typeface="Cambria Math" panose="02040503050406030204" pitchFamily="18" charset="0"/>
                                </a:rPr>
                                <m:t>,</m:t>
                              </m:r>
                              <m:r>
                                <a:rPr lang="pt-BR" sz="1800" b="1" i="0">
                                  <a:solidFill>
                                    <a:schemeClr val="tx1"/>
                                  </a:solidFill>
                                  <a:latin typeface="Cambria Math" panose="02040503050406030204" pitchFamily="18" charset="0"/>
                                  <a:ea typeface="Cambria Math" panose="02040503050406030204" pitchFamily="18" charset="0"/>
                                </a:rPr>
                                <m:t>𝟓</m:t>
                              </m:r>
                            </m:e>
                          </m:d>
                          <m:r>
                            <a:rPr lang="es-ES" sz="1800" b="1" i="0">
                              <a:solidFill>
                                <a:schemeClr val="tx1"/>
                              </a:solidFill>
                              <a:latin typeface="Cambria Math" panose="02040503050406030204" pitchFamily="18" charset="0"/>
                            </a:rPr>
                            <m:t>−</m:t>
                          </m:r>
                          <m:d>
                            <m:dPr>
                              <m:ctrlPr>
                                <a:rPr lang="es-ES" sz="1800" i="1">
                                  <a:solidFill>
                                    <a:schemeClr val="tx1"/>
                                  </a:solidFill>
                                  <a:latin typeface="Cambria Math" panose="02040503050406030204" pitchFamily="18" charset="0"/>
                                </a:rPr>
                              </m:ctrlPr>
                            </m:dPr>
                            <m:e>
                              <m:f>
                                <m:fPr>
                                  <m:ctrlPr>
                                    <a:rPr lang="es-ES" sz="1800" i="1">
                                      <a:solidFill>
                                        <a:schemeClr val="tx1"/>
                                      </a:solidFill>
                                      <a:latin typeface="Cambria Math" panose="02040503050406030204" pitchFamily="18" charset="0"/>
                                    </a:rPr>
                                  </m:ctrlPr>
                                </m:fPr>
                                <m:num>
                                  <m:r>
                                    <a:rPr lang="es-ES" sz="1800" b="1" i="0">
                                      <a:solidFill>
                                        <a:schemeClr val="tx1"/>
                                      </a:solidFill>
                                      <a:latin typeface="Cambria Math" panose="02040503050406030204" pitchFamily="18" charset="0"/>
                                    </a:rPr>
                                    <m:t>𝟐</m:t>
                                  </m:r>
                                  <m:sSub>
                                    <m:sSubPr>
                                      <m:ctrlPr>
                                        <a:rPr lang="es-ES" sz="1800" i="1">
                                          <a:solidFill>
                                            <a:schemeClr val="tx1"/>
                                          </a:solidFill>
                                          <a:latin typeface="Cambria Math" panose="02040503050406030204" pitchFamily="18" charset="0"/>
                                        </a:rPr>
                                      </m:ctrlPr>
                                    </m:sSubPr>
                                    <m:e>
                                      <m:r>
                                        <a:rPr lang="es-ES" sz="1800" b="1" i="0">
                                          <a:solidFill>
                                            <a:schemeClr val="tx1"/>
                                          </a:solidFill>
                                          <a:latin typeface="Cambria Math" panose="02040503050406030204" pitchFamily="18" charset="0"/>
                                        </a:rPr>
                                        <m:t>𝐧</m:t>
                                      </m:r>
                                    </m:e>
                                    <m:sub>
                                      <m:r>
                                        <a:rPr lang="es-ES" sz="1800" b="1" i="0">
                                          <a:solidFill>
                                            <a:schemeClr val="tx1"/>
                                          </a:solidFill>
                                          <a:latin typeface="Cambria Math" panose="02040503050406030204" pitchFamily="18" charset="0"/>
                                        </a:rPr>
                                        <m:t>𝟏</m:t>
                                      </m:r>
                                    </m:sub>
                                  </m:sSub>
                                  <m:sSub>
                                    <m:sSubPr>
                                      <m:ctrlPr>
                                        <a:rPr lang="es-ES" sz="1800" i="1">
                                          <a:solidFill>
                                            <a:schemeClr val="tx1"/>
                                          </a:solidFill>
                                          <a:latin typeface="Cambria Math" panose="02040503050406030204" pitchFamily="18" charset="0"/>
                                        </a:rPr>
                                      </m:ctrlPr>
                                    </m:sSubPr>
                                    <m:e>
                                      <m:r>
                                        <a:rPr lang="es-ES" sz="1800" b="1" i="0">
                                          <a:solidFill>
                                            <a:schemeClr val="tx1"/>
                                          </a:solidFill>
                                          <a:latin typeface="Cambria Math" panose="02040503050406030204" pitchFamily="18" charset="0"/>
                                        </a:rPr>
                                        <m:t>𝐧</m:t>
                                      </m:r>
                                    </m:e>
                                    <m:sub>
                                      <m:r>
                                        <a:rPr lang="es-ES" sz="1800" b="1" i="0">
                                          <a:solidFill>
                                            <a:schemeClr val="tx1"/>
                                          </a:solidFill>
                                          <a:latin typeface="Cambria Math" panose="02040503050406030204" pitchFamily="18" charset="0"/>
                                        </a:rPr>
                                        <m:t>𝟐</m:t>
                                      </m:r>
                                    </m:sub>
                                  </m:sSub>
                                </m:num>
                                <m:den>
                                  <m:r>
                                    <a:rPr lang="es-ES" sz="1800" b="1" i="0">
                                      <a:solidFill>
                                        <a:schemeClr val="tx1"/>
                                      </a:solidFill>
                                      <a:latin typeface="Cambria Math" panose="02040503050406030204" pitchFamily="18" charset="0"/>
                                    </a:rPr>
                                    <m:t>𝐧</m:t>
                                  </m:r>
                                </m:den>
                              </m:f>
                              <m:r>
                                <a:rPr lang="es-ES" sz="1800" b="1" i="0">
                                  <a:solidFill>
                                    <a:schemeClr val="tx1"/>
                                  </a:solidFill>
                                  <a:latin typeface="Cambria Math" panose="02040503050406030204" pitchFamily="18" charset="0"/>
                                </a:rPr>
                                <m:t>+</m:t>
                              </m:r>
                              <m:r>
                                <a:rPr lang="es-ES" sz="1800" b="1" i="0">
                                  <a:solidFill>
                                    <a:schemeClr val="tx1"/>
                                  </a:solidFill>
                                  <a:latin typeface="Cambria Math" panose="02040503050406030204" pitchFamily="18" charset="0"/>
                                </a:rPr>
                                <m:t>𝟏</m:t>
                              </m:r>
                            </m:e>
                          </m:d>
                        </m:num>
                        <m:den>
                          <m:rad>
                            <m:radPr>
                              <m:degHide m:val="on"/>
                              <m:ctrlPr>
                                <a:rPr lang="es-ES" sz="1800" i="1">
                                  <a:solidFill>
                                    <a:schemeClr val="tx1"/>
                                  </a:solidFill>
                                  <a:latin typeface="Cambria Math" panose="02040503050406030204" pitchFamily="18" charset="0"/>
                                </a:rPr>
                              </m:ctrlPr>
                            </m:radPr>
                            <m:deg/>
                            <m:e>
                              <m:f>
                                <m:fPr>
                                  <m:ctrlPr>
                                    <a:rPr lang="es-ES" sz="1800" i="1">
                                      <a:solidFill>
                                        <a:schemeClr val="tx1"/>
                                      </a:solidFill>
                                      <a:latin typeface="Cambria Math" panose="02040503050406030204" pitchFamily="18" charset="0"/>
                                    </a:rPr>
                                  </m:ctrlPr>
                                </m:fPr>
                                <m:num>
                                  <m:r>
                                    <a:rPr lang="es-ES" sz="1800" b="1" i="0">
                                      <a:solidFill>
                                        <a:schemeClr val="tx1"/>
                                      </a:solidFill>
                                      <a:latin typeface="Cambria Math" panose="02040503050406030204" pitchFamily="18" charset="0"/>
                                    </a:rPr>
                                    <m:t>𝟐</m:t>
                                  </m:r>
                                  <m:sSub>
                                    <m:sSubPr>
                                      <m:ctrlPr>
                                        <a:rPr lang="es-ES" sz="1800" i="1">
                                          <a:solidFill>
                                            <a:schemeClr val="tx1"/>
                                          </a:solidFill>
                                          <a:latin typeface="Cambria Math" panose="02040503050406030204" pitchFamily="18" charset="0"/>
                                        </a:rPr>
                                      </m:ctrlPr>
                                    </m:sSubPr>
                                    <m:e>
                                      <m:r>
                                        <a:rPr lang="es-ES" sz="1800" b="1" i="0">
                                          <a:solidFill>
                                            <a:schemeClr val="tx1"/>
                                          </a:solidFill>
                                          <a:latin typeface="Cambria Math" panose="02040503050406030204" pitchFamily="18" charset="0"/>
                                        </a:rPr>
                                        <m:t>𝐧</m:t>
                                      </m:r>
                                    </m:e>
                                    <m:sub>
                                      <m:r>
                                        <a:rPr lang="es-ES" sz="1800" b="1" i="0">
                                          <a:solidFill>
                                            <a:schemeClr val="tx1"/>
                                          </a:solidFill>
                                          <a:latin typeface="Cambria Math" panose="02040503050406030204" pitchFamily="18" charset="0"/>
                                        </a:rPr>
                                        <m:t>𝟏</m:t>
                                      </m:r>
                                    </m:sub>
                                  </m:sSub>
                                  <m:sSub>
                                    <m:sSubPr>
                                      <m:ctrlPr>
                                        <a:rPr lang="es-ES" sz="1800" i="1">
                                          <a:solidFill>
                                            <a:schemeClr val="tx1"/>
                                          </a:solidFill>
                                          <a:latin typeface="Cambria Math" panose="02040503050406030204" pitchFamily="18" charset="0"/>
                                        </a:rPr>
                                      </m:ctrlPr>
                                    </m:sSubPr>
                                    <m:e>
                                      <m:r>
                                        <a:rPr lang="es-ES" sz="1800" b="1" i="0">
                                          <a:solidFill>
                                            <a:schemeClr val="tx1"/>
                                          </a:solidFill>
                                          <a:latin typeface="Cambria Math" panose="02040503050406030204" pitchFamily="18" charset="0"/>
                                        </a:rPr>
                                        <m:t>𝐧</m:t>
                                      </m:r>
                                    </m:e>
                                    <m:sub>
                                      <m:r>
                                        <a:rPr lang="es-ES" sz="1800" b="1" i="0">
                                          <a:solidFill>
                                            <a:schemeClr val="tx1"/>
                                          </a:solidFill>
                                          <a:latin typeface="Cambria Math" panose="02040503050406030204" pitchFamily="18" charset="0"/>
                                        </a:rPr>
                                        <m:t>𝟐</m:t>
                                      </m:r>
                                    </m:sub>
                                  </m:sSub>
                                  <m:r>
                                    <a:rPr lang="es-ES" sz="1800" b="1" i="0">
                                      <a:solidFill>
                                        <a:schemeClr val="tx1"/>
                                      </a:solidFill>
                                      <a:latin typeface="Cambria Math" panose="02040503050406030204" pitchFamily="18" charset="0"/>
                                    </a:rPr>
                                    <m:t>∙</m:t>
                                  </m:r>
                                  <m:d>
                                    <m:dPr>
                                      <m:ctrlPr>
                                        <a:rPr lang="es-ES" sz="1800" i="1">
                                          <a:solidFill>
                                            <a:schemeClr val="tx1"/>
                                          </a:solidFill>
                                          <a:latin typeface="Cambria Math" panose="02040503050406030204" pitchFamily="18" charset="0"/>
                                        </a:rPr>
                                      </m:ctrlPr>
                                    </m:dPr>
                                    <m:e>
                                      <m:r>
                                        <a:rPr lang="es-ES" sz="1800" b="1" i="0">
                                          <a:solidFill>
                                            <a:schemeClr val="tx1"/>
                                          </a:solidFill>
                                          <a:latin typeface="Cambria Math" panose="02040503050406030204" pitchFamily="18" charset="0"/>
                                        </a:rPr>
                                        <m:t>𝟐</m:t>
                                      </m:r>
                                      <m:sSub>
                                        <m:sSubPr>
                                          <m:ctrlPr>
                                            <a:rPr lang="es-ES" sz="1800" i="1">
                                              <a:solidFill>
                                                <a:schemeClr val="tx1"/>
                                              </a:solidFill>
                                              <a:latin typeface="Cambria Math" panose="02040503050406030204" pitchFamily="18" charset="0"/>
                                            </a:rPr>
                                          </m:ctrlPr>
                                        </m:sSubPr>
                                        <m:e>
                                          <m:r>
                                            <a:rPr lang="es-ES" sz="1800" b="1" i="0">
                                              <a:solidFill>
                                                <a:schemeClr val="tx1"/>
                                              </a:solidFill>
                                              <a:latin typeface="Cambria Math" panose="02040503050406030204" pitchFamily="18" charset="0"/>
                                            </a:rPr>
                                            <m:t>𝐧</m:t>
                                          </m:r>
                                        </m:e>
                                        <m:sub>
                                          <m:r>
                                            <a:rPr lang="es-ES" sz="1800" b="1" i="0">
                                              <a:solidFill>
                                                <a:schemeClr val="tx1"/>
                                              </a:solidFill>
                                              <a:latin typeface="Cambria Math" panose="02040503050406030204" pitchFamily="18" charset="0"/>
                                            </a:rPr>
                                            <m:t>𝟏</m:t>
                                          </m:r>
                                        </m:sub>
                                      </m:sSub>
                                      <m:sSub>
                                        <m:sSubPr>
                                          <m:ctrlPr>
                                            <a:rPr lang="es-ES" sz="1800" i="1">
                                              <a:solidFill>
                                                <a:schemeClr val="tx1"/>
                                              </a:solidFill>
                                              <a:latin typeface="Cambria Math" panose="02040503050406030204" pitchFamily="18" charset="0"/>
                                            </a:rPr>
                                          </m:ctrlPr>
                                        </m:sSubPr>
                                        <m:e>
                                          <m:r>
                                            <a:rPr lang="es-ES" sz="1800" b="1" i="0">
                                              <a:solidFill>
                                                <a:schemeClr val="tx1"/>
                                              </a:solidFill>
                                              <a:latin typeface="Cambria Math" panose="02040503050406030204" pitchFamily="18" charset="0"/>
                                            </a:rPr>
                                            <m:t>𝐧</m:t>
                                          </m:r>
                                        </m:e>
                                        <m:sub>
                                          <m:r>
                                            <a:rPr lang="es-ES" sz="1800" b="1" i="0">
                                              <a:solidFill>
                                                <a:schemeClr val="tx1"/>
                                              </a:solidFill>
                                              <a:latin typeface="Cambria Math" panose="02040503050406030204" pitchFamily="18" charset="0"/>
                                            </a:rPr>
                                            <m:t>𝟐</m:t>
                                          </m:r>
                                        </m:sub>
                                      </m:sSub>
                                      <m:r>
                                        <a:rPr lang="es-ES" sz="1800" b="1" i="0">
                                          <a:solidFill>
                                            <a:schemeClr val="tx1"/>
                                          </a:solidFill>
                                          <a:latin typeface="Cambria Math" panose="02040503050406030204" pitchFamily="18" charset="0"/>
                                        </a:rPr>
                                        <m:t>−</m:t>
                                      </m:r>
                                      <m:r>
                                        <a:rPr lang="es-ES" sz="1800" b="1" i="0">
                                          <a:solidFill>
                                            <a:schemeClr val="tx1"/>
                                          </a:solidFill>
                                          <a:latin typeface="Cambria Math" panose="02040503050406030204" pitchFamily="18" charset="0"/>
                                        </a:rPr>
                                        <m:t>𝐧</m:t>
                                      </m:r>
                                    </m:e>
                                  </m:d>
                                </m:num>
                                <m:den>
                                  <m:sSup>
                                    <m:sSupPr>
                                      <m:ctrlPr>
                                        <a:rPr lang="es-ES" sz="1800" i="1">
                                          <a:solidFill>
                                            <a:schemeClr val="tx1"/>
                                          </a:solidFill>
                                          <a:latin typeface="Cambria Math" panose="02040503050406030204" pitchFamily="18" charset="0"/>
                                        </a:rPr>
                                      </m:ctrlPr>
                                    </m:sSupPr>
                                    <m:e>
                                      <m:r>
                                        <a:rPr lang="es-ES" sz="1800" b="1" i="0">
                                          <a:solidFill>
                                            <a:schemeClr val="tx1"/>
                                          </a:solidFill>
                                          <a:latin typeface="Cambria Math" panose="02040503050406030204" pitchFamily="18" charset="0"/>
                                        </a:rPr>
                                        <m:t>𝐧</m:t>
                                      </m:r>
                                    </m:e>
                                    <m:sup>
                                      <m:r>
                                        <a:rPr lang="es-ES" sz="1800" b="1" i="0">
                                          <a:solidFill>
                                            <a:schemeClr val="tx1"/>
                                          </a:solidFill>
                                          <a:latin typeface="Cambria Math" panose="02040503050406030204" pitchFamily="18" charset="0"/>
                                        </a:rPr>
                                        <m:t>𝟐</m:t>
                                      </m:r>
                                    </m:sup>
                                  </m:sSup>
                                  <m:r>
                                    <a:rPr lang="es-ES" sz="1800" b="1" i="0">
                                      <a:solidFill>
                                        <a:schemeClr val="tx1"/>
                                      </a:solidFill>
                                      <a:latin typeface="Cambria Math" panose="02040503050406030204" pitchFamily="18" charset="0"/>
                                    </a:rPr>
                                    <m:t>∙</m:t>
                                  </m:r>
                                  <m:d>
                                    <m:dPr>
                                      <m:ctrlPr>
                                        <a:rPr lang="es-ES" sz="1800" i="1">
                                          <a:solidFill>
                                            <a:schemeClr val="tx1"/>
                                          </a:solidFill>
                                          <a:latin typeface="Cambria Math" panose="02040503050406030204" pitchFamily="18" charset="0"/>
                                        </a:rPr>
                                      </m:ctrlPr>
                                    </m:dPr>
                                    <m:e>
                                      <m:r>
                                        <a:rPr lang="es-ES" sz="1800" b="1" i="0">
                                          <a:solidFill>
                                            <a:schemeClr val="tx1"/>
                                          </a:solidFill>
                                          <a:latin typeface="Cambria Math" panose="02040503050406030204" pitchFamily="18" charset="0"/>
                                        </a:rPr>
                                        <m:t>𝐧</m:t>
                                      </m:r>
                                      <m:r>
                                        <a:rPr lang="es-ES" sz="1800" b="1" i="0">
                                          <a:solidFill>
                                            <a:schemeClr val="tx1"/>
                                          </a:solidFill>
                                          <a:latin typeface="Cambria Math" panose="02040503050406030204" pitchFamily="18" charset="0"/>
                                        </a:rPr>
                                        <m:t>−</m:t>
                                      </m:r>
                                      <m:r>
                                        <a:rPr lang="es-ES" sz="1800" b="1" i="0">
                                          <a:solidFill>
                                            <a:schemeClr val="tx1"/>
                                          </a:solidFill>
                                          <a:latin typeface="Cambria Math" panose="02040503050406030204" pitchFamily="18" charset="0"/>
                                        </a:rPr>
                                        <m:t>𝟏</m:t>
                                      </m:r>
                                    </m:e>
                                  </m:d>
                                </m:den>
                              </m:f>
                            </m:e>
                          </m:rad>
                        </m:den>
                      </m:f>
                      <m:r>
                        <a:rPr lang="pt-BR" sz="1800" b="1" i="0" smtClean="0">
                          <a:solidFill>
                            <a:schemeClr val="tx1"/>
                          </a:solidFill>
                          <a:latin typeface="Cambria Math" panose="02040503050406030204" pitchFamily="18" charset="0"/>
                        </a:rPr>
                        <m:t>=</m:t>
                      </m:r>
                      <m:r>
                        <a:rPr lang="pt-BR" sz="1800" b="1" i="0" smtClean="0">
                          <a:solidFill>
                            <a:schemeClr val="tx1"/>
                          </a:solidFill>
                          <a:latin typeface="Cambria Math" panose="02040503050406030204" pitchFamily="18" charset="0"/>
                        </a:rPr>
                        <m:t>𝟎</m:t>
                      </m:r>
                      <m:r>
                        <a:rPr lang="pt-BR" sz="1800" b="1" i="0" smtClean="0">
                          <a:solidFill>
                            <a:schemeClr val="tx1"/>
                          </a:solidFill>
                          <a:latin typeface="Cambria Math" panose="02040503050406030204" pitchFamily="18" charset="0"/>
                        </a:rPr>
                        <m:t>,</m:t>
                      </m:r>
                      <m:r>
                        <a:rPr lang="pt-BR" sz="1800" b="1" i="0" smtClean="0">
                          <a:solidFill>
                            <a:schemeClr val="tx1"/>
                          </a:solidFill>
                          <a:latin typeface="Cambria Math" panose="02040503050406030204" pitchFamily="18" charset="0"/>
                        </a:rPr>
                        <m:t>𝟐𝟔</m:t>
                      </m:r>
                    </m:oMath>
                  </m:oMathPara>
                </a14:m>
                <a:endParaRPr lang="es-ES" sz="1800" dirty="0"/>
              </a:p>
            </p:txBody>
          </p:sp>
        </mc:Choice>
        <mc:Fallback xmlns="">
          <p:sp>
            <p:nvSpPr>
              <p:cNvPr id="9" name="Rectángulo 8"/>
              <p:cNvSpPr>
                <a:spLocks noRot="1" noChangeAspect="1" noMove="1" noResize="1" noEditPoints="1" noAdjustHandles="1" noChangeArrowheads="1" noChangeShapeType="1" noTextEdit="1"/>
              </p:cNvSpPr>
              <p:nvPr/>
            </p:nvSpPr>
            <p:spPr>
              <a:xfrm>
                <a:off x="107504" y="4405265"/>
                <a:ext cx="6481139" cy="1399999"/>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p:cNvSpPr/>
              <p:nvPr/>
            </p:nvSpPr>
            <p:spPr>
              <a:xfrm>
                <a:off x="6588643" y="5222630"/>
                <a:ext cx="230383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pt-BR" sz="2000">
                          <a:solidFill>
                            <a:schemeClr val="tx1"/>
                          </a:solidFill>
                          <a:latin typeface="Calibri" panose="020F0502020204030204" pitchFamily="34" charset="0"/>
                          <a:ea typeface="Cambria Math" panose="02040503050406030204" pitchFamily="18" charset="0"/>
                        </a:rPr>
                        <m:t>NO</m:t>
                      </m:r>
                      <m:r>
                        <m:rPr>
                          <m:nor/>
                        </m:rPr>
                        <a:rPr lang="pt-BR" sz="2000">
                          <a:solidFill>
                            <a:schemeClr val="tx1"/>
                          </a:solidFill>
                          <a:latin typeface="Calibri" panose="020F0502020204030204" pitchFamily="34" charset="0"/>
                          <a:ea typeface="Cambria Math" panose="02040503050406030204" pitchFamily="18" charset="0"/>
                        </a:rPr>
                        <m:t> </m:t>
                      </m:r>
                      <m:r>
                        <m:rPr>
                          <m:nor/>
                        </m:rPr>
                        <a:rPr lang="pt-BR" sz="2000">
                          <a:solidFill>
                            <a:schemeClr val="tx1"/>
                          </a:solidFill>
                          <a:latin typeface="Calibri" panose="020F0502020204030204" pitchFamily="34" charset="0"/>
                          <a:ea typeface="Cambria Math" panose="02040503050406030204" pitchFamily="18" charset="0"/>
                        </a:rPr>
                        <m:t>SE</m:t>
                      </m:r>
                      <m:r>
                        <m:rPr>
                          <m:nor/>
                        </m:rPr>
                        <a:rPr lang="pt-BR" sz="2000">
                          <a:solidFill>
                            <a:schemeClr val="tx1"/>
                          </a:solidFill>
                          <a:latin typeface="Calibri" panose="020F0502020204030204" pitchFamily="34" charset="0"/>
                          <a:ea typeface="Cambria Math" panose="02040503050406030204" pitchFamily="18" charset="0"/>
                        </a:rPr>
                        <m:t> </m:t>
                      </m:r>
                      <m:r>
                        <m:rPr>
                          <m:nor/>
                        </m:rPr>
                        <a:rPr lang="pt-BR" sz="2000">
                          <a:solidFill>
                            <a:schemeClr val="tx1"/>
                          </a:solidFill>
                          <a:latin typeface="Calibri" panose="020F0502020204030204" pitchFamily="34" charset="0"/>
                          <a:ea typeface="Cambria Math" panose="02040503050406030204" pitchFamily="18" charset="0"/>
                        </a:rPr>
                        <m:t>RECHAZA</m:t>
                      </m:r>
                      <m:r>
                        <m:rPr>
                          <m:nor/>
                        </m:rPr>
                        <a:rPr lang="pt-BR" sz="2000">
                          <a:solidFill>
                            <a:schemeClr val="tx1"/>
                          </a:solidFill>
                          <a:latin typeface="Calibri" panose="020F0502020204030204" pitchFamily="34" charset="0"/>
                          <a:ea typeface="Cambria Math" panose="02040503050406030204" pitchFamily="18" charset="0"/>
                        </a:rPr>
                        <m:t> </m:t>
                      </m:r>
                      <m:r>
                        <m:rPr>
                          <m:nor/>
                        </m:rPr>
                        <a:rPr lang="pt-BR" sz="2000">
                          <a:solidFill>
                            <a:schemeClr val="tx1"/>
                          </a:solidFill>
                          <a:latin typeface="Calibri" panose="020F0502020204030204" pitchFamily="34" charset="0"/>
                          <a:ea typeface="Cambria Math" panose="02040503050406030204" pitchFamily="18" charset="0"/>
                        </a:rPr>
                        <m:t>Ho</m:t>
                      </m:r>
                    </m:oMath>
                  </m:oMathPara>
                </a14:m>
                <a:endParaRPr lang="es-ES" sz="2000" dirty="0">
                  <a:solidFill>
                    <a:schemeClr val="tx1"/>
                  </a:solidFill>
                  <a:latin typeface="Calibri" panose="020F0502020204030204" pitchFamily="34"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6588643" y="5222630"/>
                <a:ext cx="2303836" cy="400110"/>
              </a:xfrm>
              <a:prstGeom prst="rect">
                <a:avLst/>
              </a:prstGeom>
              <a:blipFill rotWithShape="0">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40354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1000"/>
                                        <p:tgtEl>
                                          <p:spTgt spid="12">
                                            <p:txEl>
                                              <p:pRg st="3" end="3"/>
                                            </p:txEl>
                                          </p:spTgt>
                                        </p:tgtEl>
                                      </p:cBhvr>
                                    </p:animEffect>
                                    <p:anim calcmode="lin" valueType="num">
                                      <p:cBhvr>
                                        <p:cTn id="20"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anim calcmode="lin" valueType="num">
                                      <p:cBhvr>
                                        <p:cTn id="55" dur="1000" fill="hold"/>
                                        <p:tgtEl>
                                          <p:spTgt spid="7"/>
                                        </p:tgtEl>
                                        <p:attrNameLst>
                                          <p:attrName>ppt_x</p:attrName>
                                        </p:attrNameLst>
                                      </p:cBhvr>
                                      <p:tavLst>
                                        <p:tav tm="0">
                                          <p:val>
                                            <p:strVal val="#ppt_x"/>
                                          </p:val>
                                        </p:tav>
                                        <p:tav tm="100000">
                                          <p:val>
                                            <p:strVal val="#ppt_x"/>
                                          </p:val>
                                        </p:tav>
                                      </p:tavLst>
                                    </p:anim>
                                    <p:anim calcmode="lin" valueType="num">
                                      <p:cBhvr>
                                        <p:cTn id="5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1000"/>
                                        <p:tgtEl>
                                          <p:spTgt spid="2"/>
                                        </p:tgtEl>
                                      </p:cBhvr>
                                    </p:animEffect>
                                    <p:anim calcmode="lin" valueType="num">
                                      <p:cBhvr>
                                        <p:cTn id="62" dur="1000" fill="hold"/>
                                        <p:tgtEl>
                                          <p:spTgt spid="2"/>
                                        </p:tgtEl>
                                        <p:attrNameLst>
                                          <p:attrName>ppt_x</p:attrName>
                                        </p:attrNameLst>
                                      </p:cBhvr>
                                      <p:tavLst>
                                        <p:tav tm="0">
                                          <p:val>
                                            <p:strVal val="#ppt_x"/>
                                          </p:val>
                                        </p:tav>
                                        <p:tav tm="100000">
                                          <p:val>
                                            <p:strVal val="#ppt_x"/>
                                          </p:val>
                                        </p:tav>
                                      </p:tavLst>
                                    </p:anim>
                                    <p:anim calcmode="lin" valueType="num">
                                      <p:cBhvr>
                                        <p:cTn id="6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1000"/>
                                        <p:tgtEl>
                                          <p:spTgt spid="8"/>
                                        </p:tgtEl>
                                      </p:cBhvr>
                                    </p:animEffect>
                                    <p:anim calcmode="lin" valueType="num">
                                      <p:cBhvr>
                                        <p:cTn id="69" dur="1000" fill="hold"/>
                                        <p:tgtEl>
                                          <p:spTgt spid="8"/>
                                        </p:tgtEl>
                                        <p:attrNameLst>
                                          <p:attrName>ppt_x</p:attrName>
                                        </p:attrNameLst>
                                      </p:cBhvr>
                                      <p:tavLst>
                                        <p:tav tm="0">
                                          <p:val>
                                            <p:strVal val="#ppt_x"/>
                                          </p:val>
                                        </p:tav>
                                        <p:tav tm="100000">
                                          <p:val>
                                            <p:strVal val="#ppt_x"/>
                                          </p:val>
                                        </p:tav>
                                      </p:tavLst>
                                    </p:anim>
                                    <p:anim calcmode="lin" valueType="num">
                                      <p:cBhvr>
                                        <p:cTn id="7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1 Rectángulo"/>
          <p:cNvSpPr/>
          <p:nvPr/>
        </p:nvSpPr>
        <p:spPr>
          <a:xfrm>
            <a:off x="264296" y="980728"/>
            <a:ext cx="8337142" cy="430887"/>
          </a:xfrm>
          <a:prstGeom prst="rect">
            <a:avLst/>
          </a:prstGeom>
        </p:spPr>
        <p:txBody>
          <a:bodyPr wrap="square">
            <a:spAutoFit/>
          </a:bodyPr>
          <a:lstStyle/>
          <a:p>
            <a:pPr marL="457200" indent="-457200" algn="just" eaLnBrk="1" fontAlgn="auto" hangingPunct="1">
              <a:spcBef>
                <a:spcPts val="0"/>
              </a:spcBef>
              <a:spcAft>
                <a:spcPts val="0"/>
              </a:spcAft>
              <a:buFont typeface="+mj-lt"/>
              <a:buAutoNum type="arabicPeriod" startAt="2"/>
            </a:pPr>
            <a:r>
              <a:rPr lang="pt-BR" sz="2200" dirty="0" smtClean="0">
                <a:solidFill>
                  <a:srgbClr val="002060"/>
                </a:solidFill>
                <a:latin typeface="Calibri" pitchFamily="34" charset="0"/>
              </a:rPr>
              <a:t>PROBAR NORMALIDAD DE LA VARIABLE DE ESTUDIO.</a:t>
            </a:r>
          </a:p>
        </p:txBody>
      </p:sp>
      <p:sp>
        <p:nvSpPr>
          <p:cNvPr id="11" name="Rectángulo 10"/>
          <p:cNvSpPr/>
          <p:nvPr/>
        </p:nvSpPr>
        <p:spPr>
          <a:xfrm>
            <a:off x="1275880" y="1682926"/>
            <a:ext cx="6102424" cy="707886"/>
          </a:xfrm>
          <a:prstGeom prst="rect">
            <a:avLst/>
          </a:prstGeom>
        </p:spPr>
        <p:txBody>
          <a:bodyPr wrap="square">
            <a:spAutoFit/>
          </a:bodyPr>
          <a:lstStyle/>
          <a:p>
            <a:pPr lvl="0"/>
            <a:r>
              <a:rPr lang="es-ES" sz="2000" dirty="0">
                <a:solidFill>
                  <a:srgbClr val="000000"/>
                </a:solidFill>
                <a:latin typeface="Calibri" panose="020F0502020204030204" pitchFamily="34" charset="0"/>
                <a:cs typeface="Calibri" panose="020F0502020204030204" pitchFamily="34" charset="0"/>
              </a:rPr>
              <a:t>H</a:t>
            </a:r>
            <a:r>
              <a:rPr lang="es-ES" sz="2000" baseline="-25000" dirty="0">
                <a:solidFill>
                  <a:srgbClr val="000000"/>
                </a:solidFill>
                <a:latin typeface="Calibri" panose="020F0502020204030204" pitchFamily="34" charset="0"/>
                <a:cs typeface="Calibri" panose="020F0502020204030204" pitchFamily="34" charset="0"/>
              </a:rPr>
              <a:t>O</a:t>
            </a:r>
            <a:r>
              <a:rPr lang="es-ES" sz="2000" dirty="0">
                <a:solidFill>
                  <a:srgbClr val="000000"/>
                </a:solidFill>
                <a:latin typeface="Calibri" panose="020F0502020204030204" pitchFamily="34" charset="0"/>
                <a:cs typeface="Calibri" panose="020F0502020204030204" pitchFamily="34" charset="0"/>
              </a:rPr>
              <a:t>: LA VARIABLE SE DISTRIBUYE NORMALMENTE.</a:t>
            </a:r>
          </a:p>
          <a:p>
            <a:pPr lvl="0"/>
            <a:r>
              <a:rPr lang="es-ES" sz="2000" dirty="0">
                <a:solidFill>
                  <a:srgbClr val="000000"/>
                </a:solidFill>
                <a:latin typeface="Calibri" panose="020F0502020204030204" pitchFamily="34" charset="0"/>
                <a:cs typeface="Calibri" panose="020F0502020204030204" pitchFamily="34" charset="0"/>
              </a:rPr>
              <a:t>H</a:t>
            </a:r>
            <a:r>
              <a:rPr lang="es-ES" sz="2000" baseline="-25000" dirty="0">
                <a:solidFill>
                  <a:srgbClr val="000000"/>
                </a:solidFill>
                <a:latin typeface="Calibri" panose="020F0502020204030204" pitchFamily="34" charset="0"/>
                <a:cs typeface="Calibri" panose="020F0502020204030204" pitchFamily="34" charset="0"/>
              </a:rPr>
              <a:t>1</a:t>
            </a:r>
            <a:r>
              <a:rPr lang="es-ES" sz="2000" dirty="0">
                <a:solidFill>
                  <a:srgbClr val="000000"/>
                </a:solidFill>
                <a:latin typeface="Calibri" panose="020F0502020204030204" pitchFamily="34" charset="0"/>
                <a:cs typeface="Calibri" panose="020F0502020204030204" pitchFamily="34" charset="0"/>
              </a:rPr>
              <a:t>: LA VARIABLE NO SE DISTRIBUYE NORMALMENTE</a:t>
            </a:r>
            <a:r>
              <a:rPr lang="es-ES" sz="2000" dirty="0" smtClean="0">
                <a:solidFill>
                  <a:srgbClr val="000000"/>
                </a:solidFill>
                <a:latin typeface="Calibri" panose="020F0502020204030204" pitchFamily="34" charset="0"/>
                <a:cs typeface="Calibri" panose="020F0502020204030204" pitchFamily="34" charset="0"/>
              </a:rPr>
              <a:t>.</a:t>
            </a:r>
            <a:endParaRPr lang="es-ES" sz="2000" dirty="0">
              <a:solidFill>
                <a:srgbClr val="000000"/>
              </a:solidFill>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a:blip r:embed="rId2"/>
          <a:stretch>
            <a:fillRect/>
          </a:stretch>
        </p:blipFill>
        <p:spPr>
          <a:xfrm>
            <a:off x="585085" y="2857942"/>
            <a:ext cx="2446742" cy="1291138"/>
          </a:xfrm>
          <a:prstGeom prst="rect">
            <a:avLst/>
          </a:prstGeom>
        </p:spPr>
      </p:pic>
      <p:pic>
        <p:nvPicPr>
          <p:cNvPr id="5" name="Imagen 4"/>
          <p:cNvPicPr>
            <a:picLocks noChangeAspect="1"/>
          </p:cNvPicPr>
          <p:nvPr/>
        </p:nvPicPr>
        <p:blipFill>
          <a:blip r:embed="rId3"/>
          <a:stretch>
            <a:fillRect/>
          </a:stretch>
        </p:blipFill>
        <p:spPr>
          <a:xfrm>
            <a:off x="3275856" y="3085232"/>
            <a:ext cx="2102473" cy="919832"/>
          </a:xfrm>
          <a:prstGeom prst="rect">
            <a:avLst/>
          </a:prstGeom>
        </p:spPr>
      </p:pic>
      <p:pic>
        <p:nvPicPr>
          <p:cNvPr id="6" name="Imagen 5"/>
          <p:cNvPicPr>
            <a:picLocks noChangeAspect="1"/>
          </p:cNvPicPr>
          <p:nvPr/>
        </p:nvPicPr>
        <p:blipFill>
          <a:blip r:embed="rId4"/>
          <a:stretch>
            <a:fillRect/>
          </a:stretch>
        </p:blipFill>
        <p:spPr>
          <a:xfrm>
            <a:off x="5965366" y="2740548"/>
            <a:ext cx="2573131" cy="1480540"/>
          </a:xfrm>
          <a:prstGeom prst="rect">
            <a:avLst/>
          </a:prstGeom>
        </p:spPr>
      </p:pic>
      <mc:AlternateContent xmlns:mc="http://schemas.openxmlformats.org/markup-compatibility/2006" xmlns:a14="http://schemas.microsoft.com/office/drawing/2010/main">
        <mc:Choice Requires="a14">
          <p:sp>
            <p:nvSpPr>
              <p:cNvPr id="13" name="Rectángulo 12"/>
              <p:cNvSpPr/>
              <p:nvPr/>
            </p:nvSpPr>
            <p:spPr>
              <a:xfrm>
                <a:off x="585085" y="4439751"/>
                <a:ext cx="4269374" cy="4019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1800" b="1" i="1" smtClean="0">
                              <a:solidFill>
                                <a:srgbClr val="000000"/>
                              </a:solidFill>
                              <a:latin typeface="Cambria Math" panose="02040503050406030204" pitchFamily="18" charset="0"/>
                            </a:rPr>
                          </m:ctrlPr>
                        </m:sSubPr>
                        <m:e>
                          <m:r>
                            <a:rPr lang="pt-BR" sz="1800" b="1" i="0" smtClean="0">
                              <a:solidFill>
                                <a:srgbClr val="000000"/>
                              </a:solidFill>
                              <a:latin typeface="Cambria Math" panose="02040503050406030204" pitchFamily="18" charset="0"/>
                            </a:rPr>
                            <m:t>𝐙</m:t>
                          </m:r>
                        </m:e>
                        <m:sub>
                          <m:r>
                            <a:rPr lang="pt-BR" sz="1800" b="1" i="0" smtClean="0">
                              <a:solidFill>
                                <a:srgbClr val="000000"/>
                              </a:solidFill>
                              <a:latin typeface="Cambria Math" panose="02040503050406030204" pitchFamily="18" charset="0"/>
                            </a:rPr>
                            <m:t>𝐊𝐒</m:t>
                          </m:r>
                        </m:sub>
                      </m:sSub>
                      <m:r>
                        <a:rPr lang="pt-BR" sz="1800" b="1" i="0" smtClean="0">
                          <a:solidFill>
                            <a:srgbClr val="000000"/>
                          </a:solidFill>
                          <a:latin typeface="Cambria Math" panose="02040503050406030204" pitchFamily="18" charset="0"/>
                        </a:rPr>
                        <m:t>=</m:t>
                      </m:r>
                      <m:r>
                        <a:rPr lang="pt-BR" sz="1800" b="1" i="0" smtClean="0">
                          <a:solidFill>
                            <a:srgbClr val="000000"/>
                          </a:solidFill>
                          <a:latin typeface="Cambria Math" panose="02040503050406030204" pitchFamily="18" charset="0"/>
                        </a:rPr>
                        <m:t>𝐦</m:t>
                      </m:r>
                      <m:r>
                        <a:rPr lang="pt-BR" sz="1800" b="1" i="0" smtClean="0">
                          <a:solidFill>
                            <a:srgbClr val="000000"/>
                          </a:solidFill>
                          <a:latin typeface="Cambria Math" panose="02040503050406030204" pitchFamily="18" charset="0"/>
                        </a:rPr>
                        <m:t>á</m:t>
                      </m:r>
                      <m:r>
                        <a:rPr lang="pt-BR" sz="1800" b="1" i="0" smtClean="0">
                          <a:solidFill>
                            <a:srgbClr val="000000"/>
                          </a:solidFill>
                          <a:latin typeface="Cambria Math" panose="02040503050406030204" pitchFamily="18" charset="0"/>
                        </a:rPr>
                        <m:t>𝐱</m:t>
                      </m:r>
                      <m:d>
                        <m:dPr>
                          <m:begChr m:val="|"/>
                          <m:endChr m:val="|"/>
                          <m:ctrlPr>
                            <a:rPr lang="pt-BR" sz="1800" b="1" i="1" smtClean="0">
                              <a:solidFill>
                                <a:srgbClr val="000000"/>
                              </a:solidFill>
                              <a:latin typeface="Cambria Math" panose="02040503050406030204" pitchFamily="18" charset="0"/>
                            </a:rPr>
                          </m:ctrlPr>
                        </m:dPr>
                        <m:e>
                          <m:sSub>
                            <m:sSubPr>
                              <m:ctrlPr>
                                <a:rPr lang="pt-BR" sz="1800" b="1" i="1" smtClean="0">
                                  <a:solidFill>
                                    <a:srgbClr val="000000"/>
                                  </a:solidFill>
                                  <a:latin typeface="Cambria Math" panose="02040503050406030204" pitchFamily="18" charset="0"/>
                                </a:rPr>
                              </m:ctrlPr>
                            </m:sSubPr>
                            <m:e>
                              <m:r>
                                <a:rPr lang="pt-BR" sz="1800" b="1" i="0" smtClean="0">
                                  <a:solidFill>
                                    <a:srgbClr val="000000"/>
                                  </a:solidFill>
                                  <a:latin typeface="Cambria Math" panose="02040503050406030204" pitchFamily="18" charset="0"/>
                                </a:rPr>
                                <m:t>𝐃</m:t>
                              </m:r>
                            </m:e>
                            <m:sub>
                              <m:r>
                                <a:rPr lang="pt-BR" sz="1800" b="1" i="0" smtClean="0">
                                  <a:solidFill>
                                    <a:srgbClr val="000000"/>
                                  </a:solidFill>
                                  <a:latin typeface="Cambria Math" panose="02040503050406030204" pitchFamily="18" charset="0"/>
                                </a:rPr>
                                <m:t>𝐈</m:t>
                              </m:r>
                            </m:sub>
                          </m:sSub>
                        </m:e>
                      </m:d>
                      <m:r>
                        <a:rPr lang="pt-BR" sz="1800" i="0">
                          <a:solidFill>
                            <a:srgbClr val="000000"/>
                          </a:solidFill>
                          <a:latin typeface="Cambria Math" panose="02040503050406030204" pitchFamily="18" charset="0"/>
                        </a:rPr>
                        <m:t> </m:t>
                      </m:r>
                      <m:rad>
                        <m:radPr>
                          <m:degHide m:val="on"/>
                          <m:ctrlPr>
                            <a:rPr lang="pt-BR" sz="1800" i="1" smtClean="0">
                              <a:solidFill>
                                <a:srgbClr val="000000"/>
                              </a:solidFill>
                              <a:latin typeface="Cambria Math" panose="02040503050406030204" pitchFamily="18" charset="0"/>
                            </a:rPr>
                          </m:ctrlPr>
                        </m:radPr>
                        <m:deg/>
                        <m:e>
                          <m:r>
                            <a:rPr lang="pt-BR" sz="1800" b="1" i="0" smtClean="0">
                              <a:solidFill>
                                <a:srgbClr val="000000"/>
                              </a:solidFill>
                              <a:latin typeface="Cambria Math" panose="02040503050406030204" pitchFamily="18" charset="0"/>
                            </a:rPr>
                            <m:t>𝐧</m:t>
                          </m:r>
                        </m:e>
                      </m:rad>
                      <m:r>
                        <a:rPr lang="pt-BR" sz="1800" b="1" i="1" smtClean="0">
                          <a:solidFill>
                            <a:srgbClr val="000000"/>
                          </a:solidFill>
                          <a:latin typeface="Cambria Math" panose="02040503050406030204" pitchFamily="18" charset="0"/>
                        </a:rPr>
                        <m:t>=</m:t>
                      </m:r>
                      <m:r>
                        <a:rPr lang="pt-BR" sz="1800" b="1" i="1" smtClean="0">
                          <a:solidFill>
                            <a:srgbClr val="000000"/>
                          </a:solidFill>
                          <a:latin typeface="Cambria Math" panose="02040503050406030204" pitchFamily="18" charset="0"/>
                        </a:rPr>
                        <m:t>𝟎</m:t>
                      </m:r>
                      <m:r>
                        <a:rPr lang="pt-BR" sz="1800" b="1" i="1" smtClean="0">
                          <a:solidFill>
                            <a:srgbClr val="000000"/>
                          </a:solidFill>
                          <a:latin typeface="Cambria Math" panose="02040503050406030204" pitchFamily="18" charset="0"/>
                        </a:rPr>
                        <m:t>,</m:t>
                      </m:r>
                      <m:r>
                        <a:rPr lang="pt-BR" sz="1800" b="1" i="1" smtClean="0">
                          <a:solidFill>
                            <a:srgbClr val="000000"/>
                          </a:solidFill>
                          <a:latin typeface="Cambria Math" panose="02040503050406030204" pitchFamily="18" charset="0"/>
                        </a:rPr>
                        <m:t>𝟎𝟗</m:t>
                      </m:r>
                      <m:r>
                        <a:rPr lang="pt-BR" sz="1800" b="1" i="1" smtClean="0">
                          <a:solidFill>
                            <a:srgbClr val="000000"/>
                          </a:solidFill>
                          <a:latin typeface="Cambria Math" panose="02040503050406030204" pitchFamily="18" charset="0"/>
                          <a:ea typeface="Cambria Math" panose="02040503050406030204" pitchFamily="18" charset="0"/>
                        </a:rPr>
                        <m:t>∙</m:t>
                      </m:r>
                      <m:rad>
                        <m:radPr>
                          <m:degHide m:val="on"/>
                          <m:ctrlPr>
                            <a:rPr lang="pt-BR" sz="1800" b="1" i="1" smtClean="0">
                              <a:solidFill>
                                <a:srgbClr val="000000"/>
                              </a:solidFill>
                              <a:latin typeface="Cambria Math" panose="02040503050406030204" pitchFamily="18" charset="0"/>
                              <a:ea typeface="Cambria Math" panose="02040503050406030204" pitchFamily="18" charset="0"/>
                            </a:rPr>
                          </m:ctrlPr>
                        </m:radPr>
                        <m:deg/>
                        <m:e>
                          <m:r>
                            <a:rPr lang="pt-BR" sz="1800" b="1" i="1" smtClean="0">
                              <a:solidFill>
                                <a:srgbClr val="000000"/>
                              </a:solidFill>
                              <a:latin typeface="Cambria Math" panose="02040503050406030204" pitchFamily="18" charset="0"/>
                              <a:ea typeface="Cambria Math" panose="02040503050406030204" pitchFamily="18" charset="0"/>
                            </a:rPr>
                            <m:t>𝟏𝟔</m:t>
                          </m:r>
                        </m:e>
                      </m:rad>
                      <m:r>
                        <a:rPr lang="pt-BR" sz="1800" b="1" i="1" smtClean="0">
                          <a:solidFill>
                            <a:srgbClr val="000000"/>
                          </a:solidFill>
                          <a:latin typeface="Cambria Math" panose="02040503050406030204" pitchFamily="18" charset="0"/>
                          <a:ea typeface="Cambria Math" panose="02040503050406030204" pitchFamily="18" charset="0"/>
                        </a:rPr>
                        <m:t>=</m:t>
                      </m:r>
                      <m:r>
                        <a:rPr lang="pt-BR" sz="1800" b="1" i="1" smtClean="0">
                          <a:solidFill>
                            <a:srgbClr val="000000"/>
                          </a:solidFill>
                          <a:latin typeface="Cambria Math" panose="02040503050406030204" pitchFamily="18" charset="0"/>
                          <a:ea typeface="Cambria Math" panose="02040503050406030204" pitchFamily="18" charset="0"/>
                        </a:rPr>
                        <m:t>𝟎</m:t>
                      </m:r>
                      <m:r>
                        <a:rPr lang="pt-BR" sz="1800" b="1" i="1" smtClean="0">
                          <a:solidFill>
                            <a:srgbClr val="000000"/>
                          </a:solidFill>
                          <a:latin typeface="Cambria Math" panose="02040503050406030204" pitchFamily="18" charset="0"/>
                          <a:ea typeface="Cambria Math" panose="02040503050406030204" pitchFamily="18" charset="0"/>
                        </a:rPr>
                        <m:t>,</m:t>
                      </m:r>
                      <m:r>
                        <a:rPr lang="pt-BR" sz="1800" b="1" i="1" smtClean="0">
                          <a:solidFill>
                            <a:srgbClr val="000000"/>
                          </a:solidFill>
                          <a:latin typeface="Cambria Math" panose="02040503050406030204" pitchFamily="18" charset="0"/>
                          <a:ea typeface="Cambria Math" panose="02040503050406030204" pitchFamily="18" charset="0"/>
                        </a:rPr>
                        <m:t>𝟑𝟔</m:t>
                      </m:r>
                    </m:oMath>
                  </m:oMathPara>
                </a14:m>
                <a:endParaRPr lang="es-ES" sz="1800" dirty="0"/>
              </a:p>
            </p:txBody>
          </p:sp>
        </mc:Choice>
        <mc:Fallback xmlns="">
          <p:sp>
            <p:nvSpPr>
              <p:cNvPr id="13" name="Rectángulo 12"/>
              <p:cNvSpPr>
                <a:spLocks noRot="1" noChangeAspect="1" noMove="1" noResize="1" noEditPoints="1" noAdjustHandles="1" noChangeArrowheads="1" noChangeShapeType="1" noTextEdit="1"/>
              </p:cNvSpPr>
              <p:nvPr/>
            </p:nvSpPr>
            <p:spPr>
              <a:xfrm>
                <a:off x="585085" y="4439751"/>
                <a:ext cx="4269374" cy="401970"/>
              </a:xfrm>
              <a:prstGeom prst="rect">
                <a:avLst/>
              </a:prstGeom>
              <a:blipFill rotWithShape="0">
                <a:blip r:embed="rId5"/>
                <a:stretch>
                  <a:fillRect b="-303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5004049" y="4352003"/>
                <a:ext cx="1800200" cy="539763"/>
              </a:xfrm>
              <a:prstGeom prst="rect">
                <a:avLst/>
              </a:prstGeom>
              <a:noFill/>
            </p:spPr>
            <p:txBody>
              <a:bodyPr wrap="square" lIns="0" tIns="0" rIns="0" bIns="0" rtlCol="0">
                <a:spAutoFit/>
              </a:bodyPr>
              <a:lstStyle/>
              <a:p>
                <a:r>
                  <a:rPr lang="pt-BR" sz="2000" b="1" dirty="0" smtClean="0">
                    <a:solidFill>
                      <a:schemeClr val="tx1"/>
                    </a:solidFill>
                  </a:rPr>
                  <a:t>SI </a:t>
                </a:r>
                <a14:m>
                  <m:oMath xmlns:m="http://schemas.openxmlformats.org/officeDocument/2006/math">
                    <m:m>
                      <m:mPr>
                        <m:mcs>
                          <m:mc>
                            <m:mcPr>
                              <m:count m:val="1"/>
                              <m:mcJc m:val="center"/>
                            </m:mcPr>
                          </m:mc>
                        </m:mcs>
                        <m:ctrlPr>
                          <a:rPr lang="pt-BR" sz="2000" b="1" i="1" smtClean="0">
                            <a:solidFill>
                              <a:schemeClr val="tx1"/>
                            </a:solidFill>
                            <a:latin typeface="Cambria Math" panose="02040503050406030204" pitchFamily="18" charset="0"/>
                          </a:rPr>
                        </m:ctrlPr>
                      </m:mPr>
                      <m:mr>
                        <m:e>
                          <m:r>
                            <m:rPr>
                              <m:nor/>
                              <m:brk m:alnAt="7"/>
                            </m:rPr>
                            <a:rPr lang="pt-BR" sz="2000" b="1" i="0" smtClean="0">
                              <a:solidFill>
                                <a:schemeClr val="tx1"/>
                              </a:solidFill>
                              <a:latin typeface="Calibri" panose="020F0502020204030204" pitchFamily="34" charset="0"/>
                            </a:rPr>
                            <m:t>p</m:t>
                          </m:r>
                          <m:r>
                            <m:rPr>
                              <m:nor/>
                            </m:rPr>
                            <a:rPr lang="pt-BR" sz="2000" b="1" i="0" smtClean="0">
                              <a:solidFill>
                                <a:schemeClr val="tx1"/>
                              </a:solidFill>
                              <a:latin typeface="Calibri" panose="020F0502020204030204" pitchFamily="34" charset="0"/>
                            </a:rPr>
                            <m:t>−</m:t>
                          </m:r>
                          <m:r>
                            <m:rPr>
                              <m:nor/>
                            </m:rPr>
                            <a:rPr lang="pt-BR" sz="2000" b="1" i="0" smtClean="0">
                              <a:solidFill>
                                <a:schemeClr val="tx1"/>
                              </a:solidFill>
                              <a:latin typeface="Calibri" panose="020F0502020204030204" pitchFamily="34" charset="0"/>
                            </a:rPr>
                            <m:t>VALOR</m:t>
                          </m:r>
                          <m:r>
                            <m:rPr>
                              <m:nor/>
                            </m:rPr>
                            <a:rPr lang="pt-BR" sz="2000" b="1" i="0" smtClean="0">
                              <a:solidFill>
                                <a:schemeClr val="tx1"/>
                              </a:solidFill>
                              <a:latin typeface="Calibri" panose="020F0502020204030204" pitchFamily="34" charset="0"/>
                            </a:rPr>
                            <m:t> </m:t>
                          </m:r>
                          <m:r>
                            <m:rPr>
                              <m:nor/>
                            </m:rPr>
                            <a:rPr lang="pt-BR" sz="2000" i="0">
                              <a:solidFill>
                                <a:schemeClr val="tx1"/>
                              </a:solidFill>
                              <a:latin typeface="Calibri" panose="020F0502020204030204" pitchFamily="34" charset="0"/>
                              <a:ea typeface="Cambria Math" panose="02040503050406030204" pitchFamily="18" charset="0"/>
                            </a:rPr>
                            <m:t>≥</m:t>
                          </m:r>
                          <m:r>
                            <m:rPr>
                              <m:nor/>
                            </m:rPr>
                            <a:rPr lang="pt-BR" sz="2000" b="1" i="0" smtClean="0">
                              <a:solidFill>
                                <a:schemeClr val="tx1"/>
                              </a:solidFill>
                              <a:latin typeface="Calibri" panose="020F0502020204030204" pitchFamily="34" charset="0"/>
                              <a:ea typeface="Cambria Math" panose="02040503050406030204" pitchFamily="18" charset="0"/>
                            </a:rPr>
                            <m:t> </m:t>
                          </m:r>
                          <m:r>
                            <m:rPr>
                              <m:nor/>
                            </m:rPr>
                            <a:rPr lang="pt-BR" sz="2000" i="0" smtClean="0">
                              <a:solidFill>
                                <a:schemeClr val="tx1"/>
                              </a:solidFill>
                              <a:latin typeface="Calibri" panose="020F0502020204030204" pitchFamily="34" charset="0"/>
                              <a:ea typeface="Cambria Math" panose="02040503050406030204" pitchFamily="18" charset="0"/>
                            </a:rPr>
                            <m:t>α</m:t>
                          </m:r>
                        </m:e>
                      </m:mr>
                      <m:mr>
                        <m:e>
                          <m:r>
                            <m:rPr>
                              <m:nor/>
                            </m:rPr>
                            <a:rPr lang="pt-BR" sz="2000" b="1" i="0" smtClean="0">
                              <a:solidFill>
                                <a:schemeClr val="tx1"/>
                              </a:solidFill>
                              <a:latin typeface="Calibri" panose="020F0502020204030204" pitchFamily="34" charset="0"/>
                            </a:rPr>
                            <m:t>1,000 </m:t>
                          </m:r>
                          <m:r>
                            <m:rPr>
                              <m:nor/>
                            </m:rPr>
                            <a:rPr lang="pt-BR" sz="2000" i="0">
                              <a:solidFill>
                                <a:schemeClr val="tx1"/>
                              </a:solidFill>
                              <a:latin typeface="Calibri" panose="020F0502020204030204" pitchFamily="34" charset="0"/>
                              <a:ea typeface="Cambria Math" panose="02040503050406030204" pitchFamily="18" charset="0"/>
                            </a:rPr>
                            <m:t>≥</m:t>
                          </m:r>
                          <m:r>
                            <m:rPr>
                              <m:nor/>
                            </m:rPr>
                            <a:rPr lang="pt-BR" sz="2000" b="1" i="0" smtClean="0">
                              <a:solidFill>
                                <a:schemeClr val="tx1"/>
                              </a:solidFill>
                              <a:latin typeface="Calibri" panose="020F0502020204030204" pitchFamily="34" charset="0"/>
                              <a:ea typeface="Cambria Math" panose="02040503050406030204" pitchFamily="18" charset="0"/>
                            </a:rPr>
                            <m:t> </m:t>
                          </m:r>
                          <m:r>
                            <m:rPr>
                              <m:nor/>
                            </m:rPr>
                            <a:rPr lang="pt-BR" sz="2000" i="0">
                              <a:solidFill>
                                <a:schemeClr val="tx1"/>
                              </a:solidFill>
                              <a:latin typeface="Calibri" panose="020F0502020204030204" pitchFamily="34" charset="0"/>
                              <a:ea typeface="Cambria Math" panose="02040503050406030204" pitchFamily="18" charset="0"/>
                            </a:rPr>
                            <m:t>0,05</m:t>
                          </m:r>
                          <m:r>
                            <m:rPr>
                              <m:nor/>
                            </m:rPr>
                            <a:rPr lang="es-ES" sz="2000" dirty="0">
                              <a:solidFill>
                                <a:schemeClr val="tx1"/>
                              </a:solidFill>
                              <a:latin typeface="Calibri" panose="020F0502020204030204" pitchFamily="34" charset="0"/>
                            </a:rPr>
                            <m:t> </m:t>
                          </m:r>
                        </m:e>
                      </m:mr>
                    </m:m>
                  </m:oMath>
                </a14:m>
                <a:endParaRPr lang="es-ES" sz="2000" dirty="0">
                  <a:solidFill>
                    <a:schemeClr val="tx1"/>
                  </a:solidFill>
                  <a:latin typeface="Calibri" panose="020F0502020204030204" pitchFamily="34" charset="0"/>
                </a:endParaRPr>
              </a:p>
            </p:txBody>
          </p:sp>
        </mc:Choice>
        <mc:Fallback xmlns="">
          <p:sp>
            <p:nvSpPr>
              <p:cNvPr id="14" name="CuadroTexto 13"/>
              <p:cNvSpPr txBox="1">
                <a:spLocks noRot="1" noChangeAspect="1" noMove="1" noResize="1" noEditPoints="1" noAdjustHandles="1" noChangeArrowheads="1" noChangeShapeType="1" noTextEdit="1"/>
              </p:cNvSpPr>
              <p:nvPr/>
            </p:nvSpPr>
            <p:spPr>
              <a:xfrm>
                <a:off x="5004049" y="4352003"/>
                <a:ext cx="1800200" cy="539763"/>
              </a:xfrm>
              <a:prstGeom prst="rect">
                <a:avLst/>
              </a:prstGeom>
              <a:blipFill rotWithShape="0">
                <a:blip r:embed="rId6"/>
                <a:stretch>
                  <a:fillRect l="-8814" b="-6818"/>
                </a:stretch>
              </a:blipFill>
            </p:spPr>
            <p:txBody>
              <a:bodyPr/>
              <a:lstStyle/>
              <a:p>
                <a:r>
                  <a:rPr lang="es-ES">
                    <a:noFill/>
                  </a:rPr>
                  <a:t> </a:t>
                </a:r>
              </a:p>
            </p:txBody>
          </p:sp>
        </mc:Fallback>
      </mc:AlternateContent>
      <p:sp>
        <p:nvSpPr>
          <p:cNvPr id="15" name="Rectángulo 14"/>
          <p:cNvSpPr/>
          <p:nvPr/>
        </p:nvSpPr>
        <p:spPr>
          <a:xfrm>
            <a:off x="264297" y="5333997"/>
            <a:ext cx="8628184" cy="1015663"/>
          </a:xfrm>
          <a:prstGeom prst="rect">
            <a:avLst/>
          </a:prstGeom>
        </p:spPr>
        <p:txBody>
          <a:bodyPr wrap="square">
            <a:spAutoFit/>
          </a:bodyPr>
          <a:lstStyle/>
          <a:p>
            <a:pPr algn="just"/>
            <a:r>
              <a:rPr lang="pt-BR" sz="2000" dirty="0" smtClean="0">
                <a:solidFill>
                  <a:srgbClr val="002060"/>
                </a:solidFill>
                <a:latin typeface="Calibri" pitchFamily="34" charset="0"/>
              </a:rPr>
              <a:t>INTERPRETACIÓN:</a:t>
            </a:r>
            <a:r>
              <a:rPr lang="pt-BR" sz="2000" dirty="0" smtClean="0">
                <a:solidFill>
                  <a:srgbClr val="000000"/>
                </a:solidFill>
                <a:latin typeface="Calibri" pitchFamily="34" charset="0"/>
              </a:rPr>
              <a:t> SE PUEDE PLANTEAR CON UN NIVEL DE SIGNIFICACIÓN DEL 5% QUE LA VARIABLE NAUS SE DISTRIBUYE SIGUIENDO UMA DISTRIBUCIÓN N(</a:t>
            </a:r>
            <a:r>
              <a:rPr lang="pt-BR" sz="2000" dirty="0" smtClean="0">
                <a:solidFill>
                  <a:srgbClr val="000000"/>
                </a:solidFill>
                <a:latin typeface="Calibri" pitchFamily="34" charset="0"/>
                <a:sym typeface="Symbol" panose="05050102010706020507" pitchFamily="18" charset="2"/>
              </a:rPr>
              <a:t>,</a:t>
            </a:r>
            <a:r>
              <a:rPr lang="pt-BR" sz="2000" baseline="30000" dirty="0" smtClean="0">
                <a:solidFill>
                  <a:srgbClr val="000000"/>
                </a:solidFill>
                <a:latin typeface="Calibri" pitchFamily="34" charset="0"/>
                <a:sym typeface="Symbol" panose="05050102010706020507" pitchFamily="18" charset="2"/>
              </a:rPr>
              <a:t>2</a:t>
            </a:r>
            <a:r>
              <a:rPr lang="pt-BR" sz="2000" dirty="0" smtClean="0">
                <a:solidFill>
                  <a:srgbClr val="000000"/>
                </a:solidFill>
                <a:latin typeface="Calibri" pitchFamily="34" charset="0"/>
                <a:sym typeface="Symbol" panose="05050102010706020507" pitchFamily="18" charset="2"/>
              </a:rPr>
              <a:t>).</a:t>
            </a:r>
            <a:endParaRPr lang="es-ES" sz="2000" dirty="0"/>
          </a:p>
        </p:txBody>
      </p:sp>
      <p:sp>
        <p:nvSpPr>
          <p:cNvPr id="16" name="Text Box 4"/>
          <p:cNvSpPr txBox="1">
            <a:spLocks noChangeArrowheads="1"/>
          </p:cNvSpPr>
          <p:nvPr/>
        </p:nvSpPr>
        <p:spPr bwMode="auto">
          <a:xfrm>
            <a:off x="611560" y="404664"/>
            <a:ext cx="8064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eaLnBrk="1" hangingPunct="1"/>
            <a:r>
              <a:rPr lang="es-MX" sz="2400" dirty="0">
                <a:solidFill>
                  <a:srgbClr val="00007D"/>
                </a:solidFill>
                <a:latin typeface="Calibri" pitchFamily="34" charset="0"/>
              </a:rPr>
              <a:t>ALGORITMO DE </a:t>
            </a:r>
            <a:r>
              <a:rPr lang="es-MX" sz="2400" dirty="0" smtClean="0">
                <a:solidFill>
                  <a:srgbClr val="00007D"/>
                </a:solidFill>
                <a:latin typeface="Calibri" pitchFamily="34" charset="0"/>
              </a:rPr>
              <a:t>SOLUCIÓN PARA PROBLEMAS SOBRE EIC Y CH</a:t>
            </a:r>
            <a:endParaRPr lang="es-MX" sz="2400" dirty="0">
              <a:solidFill>
                <a:srgbClr val="00007D"/>
              </a:solidFill>
              <a:latin typeface="Calibri" pitchFamily="34" charset="0"/>
            </a:endParaRPr>
          </a:p>
        </p:txBody>
      </p:sp>
      <mc:AlternateContent xmlns:mc="http://schemas.openxmlformats.org/markup-compatibility/2006" xmlns:a14="http://schemas.microsoft.com/office/drawing/2010/main">
        <mc:Choice Requires="a14">
          <p:sp>
            <p:nvSpPr>
              <p:cNvPr id="2" name="Rectángulo 1"/>
              <p:cNvSpPr/>
              <p:nvPr/>
            </p:nvSpPr>
            <p:spPr>
              <a:xfrm>
                <a:off x="6799133" y="4421829"/>
                <a:ext cx="230383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pt-BR" sz="2000">
                          <a:solidFill>
                            <a:schemeClr val="tx1"/>
                          </a:solidFill>
                          <a:latin typeface="Calibri" panose="020F0502020204030204" pitchFamily="34" charset="0"/>
                          <a:ea typeface="Cambria Math" panose="02040503050406030204" pitchFamily="18" charset="0"/>
                        </a:rPr>
                        <m:t>NO</m:t>
                      </m:r>
                      <m:r>
                        <m:rPr>
                          <m:nor/>
                        </m:rPr>
                        <a:rPr lang="pt-BR" sz="2000">
                          <a:solidFill>
                            <a:schemeClr val="tx1"/>
                          </a:solidFill>
                          <a:latin typeface="Calibri" panose="020F0502020204030204" pitchFamily="34" charset="0"/>
                          <a:ea typeface="Cambria Math" panose="02040503050406030204" pitchFamily="18" charset="0"/>
                        </a:rPr>
                        <m:t> </m:t>
                      </m:r>
                      <m:r>
                        <m:rPr>
                          <m:nor/>
                        </m:rPr>
                        <a:rPr lang="pt-BR" sz="2000">
                          <a:solidFill>
                            <a:schemeClr val="tx1"/>
                          </a:solidFill>
                          <a:latin typeface="Calibri" panose="020F0502020204030204" pitchFamily="34" charset="0"/>
                          <a:ea typeface="Cambria Math" panose="02040503050406030204" pitchFamily="18" charset="0"/>
                        </a:rPr>
                        <m:t>SE</m:t>
                      </m:r>
                      <m:r>
                        <m:rPr>
                          <m:nor/>
                        </m:rPr>
                        <a:rPr lang="pt-BR" sz="2000">
                          <a:solidFill>
                            <a:schemeClr val="tx1"/>
                          </a:solidFill>
                          <a:latin typeface="Calibri" panose="020F0502020204030204" pitchFamily="34" charset="0"/>
                          <a:ea typeface="Cambria Math" panose="02040503050406030204" pitchFamily="18" charset="0"/>
                        </a:rPr>
                        <m:t> </m:t>
                      </m:r>
                      <m:r>
                        <m:rPr>
                          <m:nor/>
                        </m:rPr>
                        <a:rPr lang="pt-BR" sz="2000">
                          <a:solidFill>
                            <a:schemeClr val="tx1"/>
                          </a:solidFill>
                          <a:latin typeface="Calibri" panose="020F0502020204030204" pitchFamily="34" charset="0"/>
                          <a:ea typeface="Cambria Math" panose="02040503050406030204" pitchFamily="18" charset="0"/>
                        </a:rPr>
                        <m:t>RECHAZA</m:t>
                      </m:r>
                      <m:r>
                        <m:rPr>
                          <m:nor/>
                        </m:rPr>
                        <a:rPr lang="pt-BR" sz="2000">
                          <a:solidFill>
                            <a:schemeClr val="tx1"/>
                          </a:solidFill>
                          <a:latin typeface="Calibri" panose="020F0502020204030204" pitchFamily="34" charset="0"/>
                          <a:ea typeface="Cambria Math" panose="02040503050406030204" pitchFamily="18" charset="0"/>
                        </a:rPr>
                        <m:t> </m:t>
                      </m:r>
                      <m:r>
                        <m:rPr>
                          <m:nor/>
                        </m:rPr>
                        <a:rPr lang="pt-BR" sz="2000">
                          <a:solidFill>
                            <a:schemeClr val="tx1"/>
                          </a:solidFill>
                          <a:latin typeface="Calibri" panose="020F0502020204030204" pitchFamily="34" charset="0"/>
                          <a:ea typeface="Cambria Math" panose="02040503050406030204" pitchFamily="18" charset="0"/>
                        </a:rPr>
                        <m:t>Ho</m:t>
                      </m:r>
                    </m:oMath>
                  </m:oMathPara>
                </a14:m>
                <a:endParaRPr lang="es-ES" sz="2000" dirty="0">
                  <a:solidFill>
                    <a:schemeClr val="tx1"/>
                  </a:solidFill>
                  <a:latin typeface="Calibri" panose="020F0502020204030204" pitchFamily="34"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6799133" y="4421829"/>
                <a:ext cx="2303836" cy="400110"/>
              </a:xfrm>
              <a:prstGeom prst="rect">
                <a:avLst/>
              </a:prstGeom>
              <a:blipFill rotWithShape="0">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00461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fade">
                                      <p:cBhvr>
                                        <p:cTn id="54" dur="1000"/>
                                        <p:tgtEl>
                                          <p:spTgt spid="2"/>
                                        </p:tgtEl>
                                      </p:cBhvr>
                                    </p:animEffect>
                                    <p:anim calcmode="lin" valueType="num">
                                      <p:cBhvr>
                                        <p:cTn id="55" dur="1000" fill="hold"/>
                                        <p:tgtEl>
                                          <p:spTgt spid="2"/>
                                        </p:tgtEl>
                                        <p:attrNameLst>
                                          <p:attrName>ppt_x</p:attrName>
                                        </p:attrNameLst>
                                      </p:cBhvr>
                                      <p:tavLst>
                                        <p:tav tm="0">
                                          <p:val>
                                            <p:strVal val="#ppt_x"/>
                                          </p:val>
                                        </p:tav>
                                        <p:tav tm="100000">
                                          <p:val>
                                            <p:strVal val="#ppt_x"/>
                                          </p:val>
                                        </p:tav>
                                      </p:tavLst>
                                    </p:anim>
                                    <p:anim calcmode="lin" valueType="num">
                                      <p:cBhvr>
                                        <p:cTn id="5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9 Rectángulo"/>
          <p:cNvSpPr/>
          <p:nvPr/>
        </p:nvSpPr>
        <p:spPr>
          <a:xfrm>
            <a:off x="251520" y="908720"/>
            <a:ext cx="8640959" cy="430887"/>
          </a:xfrm>
          <a:prstGeom prst="rect">
            <a:avLst/>
          </a:prstGeom>
        </p:spPr>
        <p:txBody>
          <a:bodyPr wrap="square">
            <a:spAutoFit/>
          </a:bodyPr>
          <a:lstStyle/>
          <a:p>
            <a:pPr marL="457200" lvl="0" indent="-457200" algn="just">
              <a:buFont typeface="+mj-lt"/>
              <a:buAutoNum type="arabicPeriod" startAt="3"/>
            </a:pPr>
            <a:r>
              <a:rPr lang="pt-BR" sz="2200" dirty="0" smtClean="0">
                <a:solidFill>
                  <a:srgbClr val="002060"/>
                </a:solidFill>
                <a:latin typeface="Calibri" pitchFamily="34" charset="0"/>
              </a:rPr>
              <a:t>CALCULAR INTERVALO DE CONFIANZA</a:t>
            </a:r>
            <a:r>
              <a:rPr lang="pt-BR" sz="2200" dirty="0" smtClean="0">
                <a:solidFill>
                  <a:schemeClr val="tx1"/>
                </a:solidFill>
                <a:latin typeface="Calibri" pitchFamily="34" charset="0"/>
              </a:rPr>
              <a:t>.</a:t>
            </a:r>
          </a:p>
        </p:txBody>
      </p:sp>
      <p:pic>
        <p:nvPicPr>
          <p:cNvPr id="2" name="Imagen 1"/>
          <p:cNvPicPr>
            <a:picLocks noChangeAspect="1"/>
          </p:cNvPicPr>
          <p:nvPr/>
        </p:nvPicPr>
        <p:blipFill>
          <a:blip r:embed="rId2"/>
          <a:stretch>
            <a:fillRect/>
          </a:stretch>
        </p:blipFill>
        <p:spPr>
          <a:xfrm>
            <a:off x="299240" y="1553540"/>
            <a:ext cx="3768705" cy="842007"/>
          </a:xfrm>
          <a:prstGeom prst="rect">
            <a:avLst/>
          </a:prstGeom>
        </p:spPr>
      </p:pic>
      <p:pic>
        <p:nvPicPr>
          <p:cNvPr id="4" name="Imagen 3"/>
          <p:cNvPicPr>
            <a:picLocks noChangeAspect="1"/>
          </p:cNvPicPr>
          <p:nvPr/>
        </p:nvPicPr>
        <p:blipFill>
          <a:blip r:embed="rId3"/>
          <a:stretch>
            <a:fillRect/>
          </a:stretch>
        </p:blipFill>
        <p:spPr>
          <a:xfrm>
            <a:off x="7026503" y="1553540"/>
            <a:ext cx="1740896" cy="943229"/>
          </a:xfrm>
          <a:prstGeom prst="rect">
            <a:avLst/>
          </a:prstGeom>
        </p:spPr>
      </p:pic>
      <p:sp>
        <p:nvSpPr>
          <p:cNvPr id="23" name="Text Box 4"/>
          <p:cNvSpPr txBox="1">
            <a:spLocks noChangeArrowheads="1"/>
          </p:cNvSpPr>
          <p:nvPr/>
        </p:nvSpPr>
        <p:spPr bwMode="auto">
          <a:xfrm>
            <a:off x="611560" y="404664"/>
            <a:ext cx="8064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eaLnBrk="1" hangingPunct="1"/>
            <a:r>
              <a:rPr lang="es-MX" sz="2400" dirty="0">
                <a:solidFill>
                  <a:srgbClr val="00007D"/>
                </a:solidFill>
                <a:latin typeface="Calibri" pitchFamily="34" charset="0"/>
              </a:rPr>
              <a:t>ALGORITMO DE </a:t>
            </a:r>
            <a:r>
              <a:rPr lang="es-MX" sz="2400" dirty="0" smtClean="0">
                <a:solidFill>
                  <a:srgbClr val="00007D"/>
                </a:solidFill>
                <a:latin typeface="Calibri" pitchFamily="34" charset="0"/>
              </a:rPr>
              <a:t>SOLUCIÓN PARA PROBLEMAS SOBRE EIC Y CH</a:t>
            </a:r>
            <a:endParaRPr lang="es-MX" sz="2400" dirty="0">
              <a:solidFill>
                <a:srgbClr val="00007D"/>
              </a:solidFill>
              <a:latin typeface="Calibri" pitchFamily="34" charset="0"/>
            </a:endParaRPr>
          </a:p>
        </p:txBody>
      </p:sp>
      <mc:AlternateContent xmlns:mc="http://schemas.openxmlformats.org/markup-compatibility/2006" xmlns:a14="http://schemas.microsoft.com/office/drawing/2010/main">
        <mc:Choice Requires="a14">
          <p:sp>
            <p:nvSpPr>
              <p:cNvPr id="8" name="Rectángulo 7"/>
              <p:cNvSpPr/>
              <p:nvPr/>
            </p:nvSpPr>
            <p:spPr>
              <a:xfrm>
                <a:off x="4502266" y="3240604"/>
                <a:ext cx="1740926" cy="5118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400" i="1" smtClean="0">
                              <a:solidFill>
                                <a:schemeClr val="tx1"/>
                              </a:solidFill>
                              <a:latin typeface="Cambria Math" panose="02040503050406030204" pitchFamily="18" charset="0"/>
                            </a:rPr>
                          </m:ctrlPr>
                        </m:accPr>
                        <m:e>
                          <m:r>
                            <a:rPr lang="pt-BR" sz="1400">
                              <a:solidFill>
                                <a:schemeClr val="tx1"/>
                              </a:solidFill>
                              <a:latin typeface="Cambria Math"/>
                            </a:rPr>
                            <m:t>𝐗</m:t>
                          </m:r>
                        </m:e>
                      </m:acc>
                      <m:r>
                        <a:rPr lang="pt-BR" sz="1400">
                          <a:solidFill>
                            <a:schemeClr val="tx1"/>
                          </a:solidFill>
                          <a:latin typeface="Cambria Math"/>
                        </a:rPr>
                        <m:t>=</m:t>
                      </m:r>
                      <m:f>
                        <m:fPr>
                          <m:ctrlPr>
                            <a:rPr lang="pt-BR" sz="1400" i="1">
                              <a:solidFill>
                                <a:schemeClr val="tx1"/>
                              </a:solidFill>
                              <a:latin typeface="Cambria Math" panose="02040503050406030204" pitchFamily="18" charset="0"/>
                            </a:rPr>
                          </m:ctrlPr>
                        </m:fPr>
                        <m:num>
                          <m:nary>
                            <m:naryPr>
                              <m:chr m:val="∑"/>
                              <m:ctrlPr>
                                <a:rPr lang="pt-BR" sz="1400" i="1" smtClean="0">
                                  <a:solidFill>
                                    <a:schemeClr val="tx1"/>
                                  </a:solidFill>
                                  <a:latin typeface="Cambria Math" panose="02040503050406030204" pitchFamily="18" charset="0"/>
                                </a:rPr>
                              </m:ctrlPr>
                            </m:naryPr>
                            <m:sub>
                              <m:r>
                                <m:rPr>
                                  <m:brk m:alnAt="23"/>
                                </m:rPr>
                                <a:rPr lang="es-MX" sz="1400" b="1" i="1" smtClean="0">
                                  <a:solidFill>
                                    <a:schemeClr val="tx1"/>
                                  </a:solidFill>
                                  <a:latin typeface="Cambria Math" panose="02040503050406030204" pitchFamily="18" charset="0"/>
                                </a:rPr>
                                <m:t>𝒊</m:t>
                              </m:r>
                              <m:r>
                                <a:rPr lang="es-MX" sz="1400" b="1" i="1" smtClean="0">
                                  <a:solidFill>
                                    <a:schemeClr val="tx1"/>
                                  </a:solidFill>
                                  <a:latin typeface="Cambria Math" panose="02040503050406030204" pitchFamily="18" charset="0"/>
                                </a:rPr>
                                <m:t>=</m:t>
                              </m:r>
                              <m:r>
                                <a:rPr lang="es-MX" sz="1400" b="1" i="1" smtClean="0">
                                  <a:solidFill>
                                    <a:schemeClr val="tx1"/>
                                  </a:solidFill>
                                  <a:latin typeface="Cambria Math" panose="02040503050406030204" pitchFamily="18" charset="0"/>
                                </a:rPr>
                                <m:t>𝟏</m:t>
                              </m:r>
                            </m:sub>
                            <m:sup>
                              <m:r>
                                <a:rPr lang="es-MX" sz="1400" b="1" i="1" smtClean="0">
                                  <a:solidFill>
                                    <a:schemeClr val="tx1"/>
                                  </a:solidFill>
                                  <a:latin typeface="Cambria Math" panose="02040503050406030204" pitchFamily="18" charset="0"/>
                                </a:rPr>
                                <m:t>𝒏</m:t>
                              </m:r>
                            </m:sup>
                            <m:e>
                              <m:sSub>
                                <m:sSubPr>
                                  <m:ctrlPr>
                                    <a:rPr lang="pt-BR" sz="1400" i="1" smtClean="0">
                                      <a:solidFill>
                                        <a:schemeClr val="tx1"/>
                                      </a:solidFill>
                                      <a:latin typeface="Cambria Math" panose="02040503050406030204" pitchFamily="18" charset="0"/>
                                    </a:rPr>
                                  </m:ctrlPr>
                                </m:sSubPr>
                                <m:e>
                                  <m:r>
                                    <a:rPr lang="es-MX" sz="1400" b="1" i="1" smtClean="0">
                                      <a:solidFill>
                                        <a:schemeClr val="tx1"/>
                                      </a:solidFill>
                                      <a:latin typeface="Cambria Math" panose="02040503050406030204" pitchFamily="18" charset="0"/>
                                    </a:rPr>
                                    <m:t>𝒙</m:t>
                                  </m:r>
                                </m:e>
                                <m:sub>
                                  <m:r>
                                    <a:rPr lang="es-MX" sz="1400" b="1" i="1" smtClean="0">
                                      <a:solidFill>
                                        <a:schemeClr val="tx1"/>
                                      </a:solidFill>
                                      <a:latin typeface="Cambria Math" panose="02040503050406030204" pitchFamily="18" charset="0"/>
                                    </a:rPr>
                                    <m:t>𝒊</m:t>
                                  </m:r>
                                </m:sub>
                              </m:sSub>
                            </m:e>
                          </m:nary>
                        </m:num>
                        <m:den>
                          <m:r>
                            <a:rPr lang="pt-BR" sz="1400">
                              <a:solidFill>
                                <a:schemeClr val="tx1"/>
                              </a:solidFill>
                              <a:latin typeface="Cambria Math"/>
                            </a:rPr>
                            <m:t>𝐧</m:t>
                          </m:r>
                        </m:den>
                      </m:f>
                      <m:r>
                        <a:rPr lang="pt-BR" sz="1400" b="1" i="1" smtClean="0">
                          <a:solidFill>
                            <a:schemeClr val="tx1"/>
                          </a:solidFill>
                          <a:latin typeface="Cambria Math" panose="02040503050406030204" pitchFamily="18" charset="0"/>
                        </a:rPr>
                        <m:t>=</m:t>
                      </m:r>
                      <m:r>
                        <a:rPr lang="es-MX" sz="1400" b="1" i="1" smtClean="0">
                          <a:solidFill>
                            <a:schemeClr val="tx1"/>
                          </a:solidFill>
                          <a:latin typeface="Cambria Math" panose="02040503050406030204" pitchFamily="18" charset="0"/>
                        </a:rPr>
                        <m:t>𝟎</m:t>
                      </m:r>
                      <m:r>
                        <a:rPr lang="es-MX" sz="1400" b="1" i="1" smtClean="0">
                          <a:solidFill>
                            <a:schemeClr val="tx1"/>
                          </a:solidFill>
                          <a:latin typeface="Cambria Math" panose="02040503050406030204" pitchFamily="18" charset="0"/>
                        </a:rPr>
                        <m:t>,</m:t>
                      </m:r>
                      <m:r>
                        <a:rPr lang="es-MX" sz="1400" b="1" i="1" smtClean="0">
                          <a:solidFill>
                            <a:schemeClr val="tx1"/>
                          </a:solidFill>
                          <a:latin typeface="Cambria Math" panose="02040503050406030204" pitchFamily="18" charset="0"/>
                        </a:rPr>
                        <m:t>𝟑𝟒</m:t>
                      </m:r>
                    </m:oMath>
                  </m:oMathPara>
                </a14:m>
                <a:endParaRPr lang="es-ES" sz="1400" dirty="0">
                  <a:solidFill>
                    <a:schemeClr val="tx1"/>
                  </a:solidFill>
                </a:endParaRPr>
              </a:p>
            </p:txBody>
          </p:sp>
        </mc:Choice>
        <mc:Fallback xmlns="">
          <p:sp>
            <p:nvSpPr>
              <p:cNvPr id="8" name="Rectángulo 7"/>
              <p:cNvSpPr>
                <a:spLocks noRot="1" noChangeAspect="1" noMove="1" noResize="1" noEditPoints="1" noAdjustHandles="1" noChangeArrowheads="1" noChangeShapeType="1" noTextEdit="1"/>
              </p:cNvSpPr>
              <p:nvPr/>
            </p:nvSpPr>
            <p:spPr>
              <a:xfrm>
                <a:off x="4502266" y="3240604"/>
                <a:ext cx="1740926" cy="511807"/>
              </a:xfrm>
              <a:prstGeom prst="rect">
                <a:avLst/>
              </a:prstGeom>
              <a:blipFill rotWithShape="0">
                <a:blip r:embed="rId4"/>
                <a:stretch>
                  <a:fillRect t="-61905" b="-5595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300192" y="2654672"/>
                <a:ext cx="2439066" cy="72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smtClean="0">
                          <a:solidFill>
                            <a:schemeClr val="tx1"/>
                          </a:solidFill>
                          <a:latin typeface="Cambria Math"/>
                        </a:rPr>
                        <m:t>𝐬</m:t>
                      </m:r>
                      <m:r>
                        <a:rPr lang="es-ES" sz="1400" smtClean="0">
                          <a:solidFill>
                            <a:schemeClr val="tx1"/>
                          </a:solidFill>
                          <a:latin typeface="Cambria Math"/>
                        </a:rPr>
                        <m:t>=</m:t>
                      </m:r>
                      <m:rad>
                        <m:radPr>
                          <m:degHide m:val="on"/>
                          <m:ctrlPr>
                            <a:rPr lang="es-ES" sz="1400" i="1">
                              <a:solidFill>
                                <a:schemeClr val="tx1"/>
                              </a:solidFill>
                              <a:latin typeface="Cambria Math" panose="02040503050406030204" pitchFamily="18" charset="0"/>
                            </a:rPr>
                          </m:ctrlPr>
                        </m:radPr>
                        <m:deg/>
                        <m:e>
                          <m:f>
                            <m:fPr>
                              <m:ctrlPr>
                                <a:rPr lang="es-ES" sz="1400" i="1">
                                  <a:solidFill>
                                    <a:schemeClr val="tx1"/>
                                  </a:solidFill>
                                  <a:latin typeface="Cambria Math" panose="02040503050406030204" pitchFamily="18" charset="0"/>
                                </a:rPr>
                              </m:ctrlPr>
                            </m:fPr>
                            <m:num>
                              <m:sSup>
                                <m:sSupPr>
                                  <m:ctrlPr>
                                    <a:rPr lang="es-ES" sz="1400" i="1">
                                      <a:solidFill>
                                        <a:schemeClr val="tx1"/>
                                      </a:solidFill>
                                      <a:latin typeface="Cambria Math" panose="02040503050406030204" pitchFamily="18" charset="0"/>
                                    </a:rPr>
                                  </m:ctrlPr>
                                </m:sSupPr>
                                <m:e>
                                  <m:nary>
                                    <m:naryPr>
                                      <m:chr m:val="∑"/>
                                      <m:ctrlPr>
                                        <a:rPr lang="es-ES" sz="1400" i="1">
                                          <a:solidFill>
                                            <a:schemeClr val="tx1"/>
                                          </a:solidFill>
                                          <a:latin typeface="Cambria Math" panose="02040503050406030204" pitchFamily="18" charset="0"/>
                                        </a:rPr>
                                      </m:ctrlPr>
                                    </m:naryPr>
                                    <m:sub>
                                      <m:r>
                                        <m:rPr>
                                          <m:brk m:alnAt="23"/>
                                        </m:rPr>
                                        <a:rPr lang="pt-BR" sz="1400">
                                          <a:solidFill>
                                            <a:schemeClr val="tx1"/>
                                          </a:solidFill>
                                          <a:latin typeface="Cambria Math"/>
                                        </a:rPr>
                                        <m:t>𝐢</m:t>
                                      </m:r>
                                      <m:r>
                                        <a:rPr lang="pt-BR" sz="1400">
                                          <a:solidFill>
                                            <a:schemeClr val="tx1"/>
                                          </a:solidFill>
                                          <a:latin typeface="Cambria Math"/>
                                        </a:rPr>
                                        <m:t>=</m:t>
                                      </m:r>
                                      <m:r>
                                        <a:rPr lang="pt-BR" sz="1400">
                                          <a:solidFill>
                                            <a:schemeClr val="tx1"/>
                                          </a:solidFill>
                                          <a:latin typeface="Cambria Math"/>
                                        </a:rPr>
                                        <m:t>𝟏</m:t>
                                      </m:r>
                                    </m:sub>
                                    <m:sup>
                                      <m:r>
                                        <a:rPr lang="pt-BR" sz="1400">
                                          <a:solidFill>
                                            <a:schemeClr val="tx1"/>
                                          </a:solidFill>
                                          <a:latin typeface="Cambria Math"/>
                                        </a:rPr>
                                        <m:t>𝐧</m:t>
                                      </m:r>
                                    </m:sup>
                                    <m:e>
                                      <m:sSup>
                                        <m:sSupPr>
                                          <m:ctrlPr>
                                            <a:rPr lang="es-ES" sz="1400" i="1">
                                              <a:solidFill>
                                                <a:schemeClr val="tx1"/>
                                              </a:solidFill>
                                              <a:latin typeface="Cambria Math" panose="02040503050406030204" pitchFamily="18" charset="0"/>
                                            </a:rPr>
                                          </m:ctrlPr>
                                        </m:sSupPr>
                                        <m:e>
                                          <m:d>
                                            <m:dPr>
                                              <m:ctrlPr>
                                                <a:rPr lang="es-ES" sz="1400" i="1">
                                                  <a:solidFill>
                                                    <a:schemeClr val="tx1"/>
                                                  </a:solidFill>
                                                  <a:latin typeface="Cambria Math" panose="02040503050406030204" pitchFamily="18" charset="0"/>
                                                </a:rPr>
                                              </m:ctrlPr>
                                            </m:dPr>
                                            <m:e>
                                              <m:sSub>
                                                <m:sSubPr>
                                                  <m:ctrlPr>
                                                    <a:rPr lang="es-ES" sz="1400" i="1">
                                                      <a:solidFill>
                                                        <a:schemeClr val="tx1"/>
                                                      </a:solidFill>
                                                      <a:latin typeface="Cambria Math" panose="02040503050406030204" pitchFamily="18" charset="0"/>
                                                    </a:rPr>
                                                  </m:ctrlPr>
                                                </m:sSubPr>
                                                <m:e>
                                                  <m:r>
                                                    <a:rPr lang="pt-BR" sz="1400">
                                                      <a:solidFill>
                                                        <a:schemeClr val="tx1"/>
                                                      </a:solidFill>
                                                      <a:latin typeface="Cambria Math"/>
                                                    </a:rPr>
                                                    <m:t>𝐱</m:t>
                                                  </m:r>
                                                </m:e>
                                                <m:sub>
                                                  <m:r>
                                                    <a:rPr lang="pt-BR" sz="1400">
                                                      <a:solidFill>
                                                        <a:schemeClr val="tx1"/>
                                                      </a:solidFill>
                                                      <a:latin typeface="Cambria Math"/>
                                                    </a:rPr>
                                                    <m:t>𝐢</m:t>
                                                  </m:r>
                                                </m:sub>
                                              </m:sSub>
                                              <m:r>
                                                <a:rPr lang="pt-BR" sz="1400">
                                                  <a:solidFill>
                                                    <a:schemeClr val="tx1"/>
                                                  </a:solidFill>
                                                  <a:latin typeface="Cambria Math"/>
                                                </a:rPr>
                                                <m:t>−</m:t>
                                              </m:r>
                                              <m:acc>
                                                <m:accPr>
                                                  <m:chr m:val="̅"/>
                                                  <m:ctrlPr>
                                                    <a:rPr lang="pt-BR" sz="1400" i="1">
                                                      <a:solidFill>
                                                        <a:schemeClr val="tx1"/>
                                                      </a:solidFill>
                                                      <a:latin typeface="Cambria Math" panose="02040503050406030204" pitchFamily="18" charset="0"/>
                                                      <a:ea typeface="Cambria Math"/>
                                                    </a:rPr>
                                                  </m:ctrlPr>
                                                </m:accPr>
                                                <m:e>
                                                  <m:r>
                                                    <a:rPr lang="pt-BR" sz="1400">
                                                      <a:solidFill>
                                                        <a:schemeClr val="tx1"/>
                                                      </a:solidFill>
                                                      <a:latin typeface="Cambria Math"/>
                                                      <a:ea typeface="Cambria Math"/>
                                                    </a:rPr>
                                                    <m:t>𝐱</m:t>
                                                  </m:r>
                                                </m:e>
                                              </m:acc>
                                            </m:e>
                                          </m:d>
                                        </m:e>
                                        <m:sup>
                                          <m:r>
                                            <a:rPr lang="pt-BR" sz="1400">
                                              <a:solidFill>
                                                <a:schemeClr val="tx1"/>
                                              </a:solidFill>
                                              <a:latin typeface="Cambria Math"/>
                                            </a:rPr>
                                            <m:t>𝟐</m:t>
                                          </m:r>
                                        </m:sup>
                                      </m:sSup>
                                    </m:e>
                                  </m:nary>
                                </m:e>
                                <m:sup>
                                  <m:r>
                                    <a:rPr lang="es-ES" sz="1400">
                                      <a:solidFill>
                                        <a:schemeClr val="tx1"/>
                                      </a:solidFill>
                                      <a:latin typeface="Cambria Math"/>
                                    </a:rPr>
                                    <m:t>𝟐</m:t>
                                  </m:r>
                                </m:sup>
                              </m:sSup>
                            </m:num>
                            <m:den>
                              <m:r>
                                <a:rPr lang="es-ES" sz="1400">
                                  <a:solidFill>
                                    <a:schemeClr val="tx1"/>
                                  </a:solidFill>
                                  <a:latin typeface="Cambria Math"/>
                                </a:rPr>
                                <m:t>𝐧</m:t>
                              </m:r>
                              <m:r>
                                <a:rPr lang="es-ES" sz="1400">
                                  <a:solidFill>
                                    <a:schemeClr val="tx1"/>
                                  </a:solidFill>
                                  <a:latin typeface="Cambria Math"/>
                                </a:rPr>
                                <m:t>−</m:t>
                              </m:r>
                              <m:r>
                                <a:rPr lang="es-ES" sz="1400">
                                  <a:solidFill>
                                    <a:schemeClr val="tx1"/>
                                  </a:solidFill>
                                  <a:latin typeface="Cambria Math"/>
                                </a:rPr>
                                <m:t>𝟏</m:t>
                              </m:r>
                            </m:den>
                          </m:f>
                        </m:e>
                      </m:rad>
                      <m:r>
                        <a:rPr lang="pt-BR" sz="1400" b="1" i="1" smtClean="0">
                          <a:solidFill>
                            <a:schemeClr val="tx1"/>
                          </a:solidFill>
                          <a:latin typeface="Cambria Math" panose="02040503050406030204" pitchFamily="18" charset="0"/>
                        </a:rPr>
                        <m:t>=</m:t>
                      </m:r>
                      <m:r>
                        <a:rPr lang="es-MX" sz="1400" b="1" i="1" smtClean="0">
                          <a:solidFill>
                            <a:schemeClr val="tx1"/>
                          </a:solidFill>
                          <a:latin typeface="Cambria Math" panose="02040503050406030204" pitchFamily="18" charset="0"/>
                        </a:rPr>
                        <m:t>𝟎</m:t>
                      </m:r>
                      <m:r>
                        <a:rPr lang="es-MX" sz="1400" b="1" i="1" smtClean="0">
                          <a:solidFill>
                            <a:schemeClr val="tx1"/>
                          </a:solidFill>
                          <a:latin typeface="Cambria Math" panose="02040503050406030204" pitchFamily="18" charset="0"/>
                        </a:rPr>
                        <m:t>,</m:t>
                      </m:r>
                      <m:r>
                        <a:rPr lang="es-MX" sz="1400" b="1" i="1" smtClean="0">
                          <a:solidFill>
                            <a:schemeClr val="tx1"/>
                          </a:solidFill>
                          <a:latin typeface="Cambria Math" panose="02040503050406030204" pitchFamily="18" charset="0"/>
                        </a:rPr>
                        <m:t>𝟏𝟑</m:t>
                      </m:r>
                    </m:oMath>
                  </m:oMathPara>
                </a14:m>
                <a:endParaRPr lang="es-ES" sz="1400" dirty="0">
                  <a:solidFill>
                    <a:schemeClr val="tx1"/>
                  </a:solidFill>
                </a:endParaRPr>
              </a:p>
            </p:txBody>
          </p:sp>
        </mc:Choice>
        <mc:Fallback xmlns="">
          <p:sp>
            <p:nvSpPr>
              <p:cNvPr id="10" name="Rectángulo 9"/>
              <p:cNvSpPr>
                <a:spLocks noRot="1" noChangeAspect="1" noMove="1" noResize="1" noEditPoints="1" noAdjustHandles="1" noChangeArrowheads="1" noChangeShapeType="1" noTextEdit="1"/>
              </p:cNvSpPr>
              <p:nvPr/>
            </p:nvSpPr>
            <p:spPr>
              <a:xfrm>
                <a:off x="6300192" y="2654672"/>
                <a:ext cx="2439066" cy="728854"/>
              </a:xfrm>
              <a:prstGeom prst="rect">
                <a:avLst/>
              </a:prstGeom>
              <a:blipFill rotWithShape="0">
                <a:blip r:embed="rId5"/>
                <a:stretch>
                  <a:fillRect/>
                </a:stretch>
              </a:blipFill>
            </p:spPr>
            <p:txBody>
              <a:bodyPr/>
              <a:lstStyle/>
              <a:p>
                <a:r>
                  <a:rPr lang="es-ES">
                    <a:noFill/>
                  </a:rPr>
                  <a:t> </a:t>
                </a:r>
              </a:p>
            </p:txBody>
          </p:sp>
        </mc:Fallback>
      </mc:AlternateContent>
      <p:sp>
        <p:nvSpPr>
          <p:cNvPr id="11" name="Rectángulo 10"/>
          <p:cNvSpPr/>
          <p:nvPr/>
        </p:nvSpPr>
        <p:spPr>
          <a:xfrm>
            <a:off x="3908896" y="2809000"/>
            <a:ext cx="1045479" cy="400110"/>
          </a:xfrm>
          <a:prstGeom prst="rect">
            <a:avLst/>
          </a:prstGeom>
        </p:spPr>
        <p:txBody>
          <a:bodyPr wrap="none">
            <a:spAutoFit/>
          </a:bodyPr>
          <a:lstStyle/>
          <a:p>
            <a:r>
              <a:rPr lang="es-ES" sz="2000" dirty="0" smtClean="0">
                <a:solidFill>
                  <a:srgbClr val="000000"/>
                </a:solidFill>
                <a:latin typeface="Calibri" pitchFamily="34" charset="0"/>
                <a:cs typeface="Times New Roman" pitchFamily="18" charset="0"/>
              </a:rPr>
              <a:t>DÓNDE:</a:t>
            </a:r>
            <a:endParaRPr lang="es-ES" sz="2000" dirty="0"/>
          </a:p>
        </p:txBody>
      </p:sp>
      <mc:AlternateContent xmlns:mc="http://schemas.openxmlformats.org/markup-compatibility/2006" xmlns:a14="http://schemas.microsoft.com/office/drawing/2010/main">
        <mc:Choice Requires="a14">
          <p:sp>
            <p:nvSpPr>
              <p:cNvPr id="12" name="Rectángulo 11"/>
              <p:cNvSpPr/>
              <p:nvPr/>
            </p:nvSpPr>
            <p:spPr>
              <a:xfrm>
                <a:off x="4101308" y="3985452"/>
                <a:ext cx="2302553"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S" sz="1600" i="1" smtClean="0">
                              <a:solidFill>
                                <a:schemeClr val="tx1"/>
                              </a:solidFill>
                              <a:latin typeface="Cambria Math" panose="02040503050406030204" pitchFamily="18" charset="0"/>
                            </a:rPr>
                          </m:ctrlPr>
                        </m:sSubSupPr>
                        <m:e>
                          <m:r>
                            <a:rPr lang="es-ES" sz="1600">
                              <a:solidFill>
                                <a:schemeClr val="tx1"/>
                              </a:solidFill>
                              <a:latin typeface="Cambria Math"/>
                            </a:rPr>
                            <m:t>𝐭</m:t>
                          </m:r>
                        </m:e>
                        <m:sub>
                          <m:f>
                            <m:fPr>
                              <m:type m:val="lin"/>
                              <m:ctrlPr>
                                <a:rPr lang="es-ES" sz="1600" i="1">
                                  <a:solidFill>
                                    <a:schemeClr val="tx1"/>
                                  </a:solidFill>
                                  <a:latin typeface="Cambria Math" panose="02040503050406030204" pitchFamily="18" charset="0"/>
                                </a:rPr>
                              </m:ctrlPr>
                            </m:fPr>
                            <m:num>
                              <m:r>
                                <a:rPr lang="es-ES" sz="1600">
                                  <a:solidFill>
                                    <a:schemeClr val="tx1"/>
                                  </a:solidFill>
                                  <a:latin typeface="Cambria Math"/>
                                </a:rPr>
                                <m:t>𝛂</m:t>
                              </m:r>
                            </m:num>
                            <m:den>
                              <m:r>
                                <a:rPr lang="es-ES" sz="1600">
                                  <a:solidFill>
                                    <a:schemeClr val="tx1"/>
                                  </a:solidFill>
                                  <a:latin typeface="Cambria Math"/>
                                </a:rPr>
                                <m:t>𝟐</m:t>
                              </m:r>
                            </m:den>
                          </m:f>
                        </m:sub>
                        <m:sup>
                          <m:r>
                            <a:rPr lang="es-ES" sz="1600">
                              <a:solidFill>
                                <a:schemeClr val="tx1"/>
                              </a:solidFill>
                              <a:latin typeface="Cambria Math"/>
                            </a:rPr>
                            <m:t>𝐧</m:t>
                          </m:r>
                          <m:r>
                            <a:rPr lang="es-ES" sz="1600">
                              <a:solidFill>
                                <a:schemeClr val="tx1"/>
                              </a:solidFill>
                              <a:latin typeface="Cambria Math"/>
                            </a:rPr>
                            <m:t>−</m:t>
                          </m:r>
                          <m:r>
                            <a:rPr lang="es-ES" sz="1600">
                              <a:solidFill>
                                <a:schemeClr val="tx1"/>
                              </a:solidFill>
                              <a:latin typeface="Cambria Math"/>
                            </a:rPr>
                            <m:t>𝟏</m:t>
                          </m:r>
                        </m:sup>
                      </m:sSubSup>
                      <m:r>
                        <a:rPr lang="pt-BR" sz="1600" b="1" i="1" smtClean="0">
                          <a:solidFill>
                            <a:schemeClr val="tx1"/>
                          </a:solidFill>
                          <a:latin typeface="Cambria Math" panose="02040503050406030204" pitchFamily="18" charset="0"/>
                        </a:rPr>
                        <m:t>=</m:t>
                      </m:r>
                      <m:sSubSup>
                        <m:sSubSupPr>
                          <m:ctrlPr>
                            <a:rPr lang="es-ES" sz="1600" i="1">
                              <a:solidFill>
                                <a:schemeClr val="tx1"/>
                              </a:solidFill>
                              <a:latin typeface="Cambria Math" panose="02040503050406030204" pitchFamily="18" charset="0"/>
                            </a:rPr>
                          </m:ctrlPr>
                        </m:sSubSupPr>
                        <m:e>
                          <m:r>
                            <a:rPr lang="es-ES" sz="1600">
                              <a:solidFill>
                                <a:schemeClr val="tx1"/>
                              </a:solidFill>
                              <a:latin typeface="Cambria Math"/>
                            </a:rPr>
                            <m:t>𝐭</m:t>
                          </m:r>
                        </m:e>
                        <m:sub>
                          <m:f>
                            <m:fPr>
                              <m:type m:val="lin"/>
                              <m:ctrlPr>
                                <a:rPr lang="es-ES" sz="1600" i="1">
                                  <a:solidFill>
                                    <a:schemeClr val="tx1"/>
                                  </a:solidFill>
                                  <a:latin typeface="Cambria Math" panose="02040503050406030204" pitchFamily="18" charset="0"/>
                                </a:rPr>
                              </m:ctrlPr>
                            </m:fPr>
                            <m:num>
                              <m:r>
                                <a:rPr lang="pt-BR" sz="1600" b="1" i="1" smtClean="0">
                                  <a:solidFill>
                                    <a:schemeClr val="tx1"/>
                                  </a:solidFill>
                                  <a:latin typeface="Cambria Math" panose="02040503050406030204" pitchFamily="18" charset="0"/>
                                </a:rPr>
                                <m:t>𝟎</m:t>
                              </m:r>
                              <m:r>
                                <a:rPr lang="pt-BR" sz="1600" b="1" i="1" smtClean="0">
                                  <a:solidFill>
                                    <a:schemeClr val="tx1"/>
                                  </a:solidFill>
                                  <a:latin typeface="Cambria Math" panose="02040503050406030204" pitchFamily="18" charset="0"/>
                                </a:rPr>
                                <m:t>,</m:t>
                              </m:r>
                              <m:r>
                                <a:rPr lang="pt-BR" sz="1600" b="1" i="1" smtClean="0">
                                  <a:solidFill>
                                    <a:schemeClr val="tx1"/>
                                  </a:solidFill>
                                  <a:latin typeface="Cambria Math" panose="02040503050406030204" pitchFamily="18" charset="0"/>
                                </a:rPr>
                                <m:t>𝟎𝟓</m:t>
                              </m:r>
                            </m:num>
                            <m:den>
                              <m:r>
                                <a:rPr lang="es-ES" sz="1600">
                                  <a:solidFill>
                                    <a:schemeClr val="tx1"/>
                                  </a:solidFill>
                                  <a:latin typeface="Cambria Math"/>
                                </a:rPr>
                                <m:t>𝟐</m:t>
                              </m:r>
                            </m:den>
                          </m:f>
                        </m:sub>
                        <m:sup>
                          <m:r>
                            <a:rPr lang="es-MX" sz="1600" b="1" i="1" smtClean="0">
                              <a:solidFill>
                                <a:schemeClr val="tx1"/>
                              </a:solidFill>
                              <a:latin typeface="Cambria Math" panose="02040503050406030204" pitchFamily="18" charset="0"/>
                            </a:rPr>
                            <m:t>𝟏𝟔</m:t>
                          </m:r>
                          <m:r>
                            <a:rPr lang="pt-BR" sz="1600" b="1" i="1" smtClean="0">
                              <a:solidFill>
                                <a:schemeClr val="tx1"/>
                              </a:solidFill>
                              <a:latin typeface="Cambria Math" panose="02040503050406030204" pitchFamily="18" charset="0"/>
                            </a:rPr>
                            <m:t>−</m:t>
                          </m:r>
                          <m:r>
                            <a:rPr lang="pt-BR" sz="1600" b="1" i="1" smtClean="0">
                              <a:solidFill>
                                <a:schemeClr val="tx1"/>
                              </a:solidFill>
                              <a:latin typeface="Cambria Math" panose="02040503050406030204" pitchFamily="18" charset="0"/>
                            </a:rPr>
                            <m:t>𝟏</m:t>
                          </m:r>
                        </m:sup>
                      </m:sSubSup>
                      <m:r>
                        <a:rPr lang="pt-BR" sz="1600" b="1" i="1" smtClean="0">
                          <a:solidFill>
                            <a:schemeClr val="tx1"/>
                          </a:solidFill>
                          <a:latin typeface="Cambria Math" panose="02040503050406030204" pitchFamily="18" charset="0"/>
                        </a:rPr>
                        <m:t>=</m:t>
                      </m:r>
                      <m:sSubSup>
                        <m:sSubSupPr>
                          <m:ctrlPr>
                            <a:rPr lang="es-ES" sz="1600" i="1">
                              <a:solidFill>
                                <a:schemeClr val="tx1"/>
                              </a:solidFill>
                              <a:latin typeface="Cambria Math" panose="02040503050406030204" pitchFamily="18" charset="0"/>
                            </a:rPr>
                          </m:ctrlPr>
                        </m:sSubSupPr>
                        <m:e>
                          <m:r>
                            <a:rPr lang="es-ES" sz="1600">
                              <a:solidFill>
                                <a:schemeClr val="tx1"/>
                              </a:solidFill>
                              <a:latin typeface="Cambria Math"/>
                            </a:rPr>
                            <m:t>𝐭</m:t>
                          </m:r>
                        </m:e>
                        <m:sub>
                          <m:r>
                            <a:rPr lang="pt-BR" sz="1600" b="1" i="1" smtClean="0">
                              <a:solidFill>
                                <a:schemeClr val="tx1"/>
                              </a:solidFill>
                              <a:latin typeface="Cambria Math" panose="02040503050406030204" pitchFamily="18" charset="0"/>
                            </a:rPr>
                            <m:t>𝟎</m:t>
                          </m:r>
                          <m:r>
                            <a:rPr lang="pt-BR" sz="1600" b="1" i="1" smtClean="0">
                              <a:solidFill>
                                <a:schemeClr val="tx1"/>
                              </a:solidFill>
                              <a:latin typeface="Cambria Math" panose="02040503050406030204" pitchFamily="18" charset="0"/>
                            </a:rPr>
                            <m:t>,</m:t>
                          </m:r>
                          <m:r>
                            <a:rPr lang="pt-BR" sz="1600" b="1" i="1" smtClean="0">
                              <a:solidFill>
                                <a:schemeClr val="tx1"/>
                              </a:solidFill>
                              <a:latin typeface="Cambria Math" panose="02040503050406030204" pitchFamily="18" charset="0"/>
                            </a:rPr>
                            <m:t>𝟎𝟐𝟓</m:t>
                          </m:r>
                        </m:sub>
                        <m:sup>
                          <m:r>
                            <a:rPr lang="pt-BR" sz="1600" b="1" i="1" smtClean="0">
                              <a:solidFill>
                                <a:schemeClr val="tx1"/>
                              </a:solidFill>
                              <a:latin typeface="Cambria Math" panose="02040503050406030204" pitchFamily="18" charset="0"/>
                            </a:rPr>
                            <m:t>𝟏</m:t>
                          </m:r>
                          <m:r>
                            <a:rPr lang="es-MX" sz="1600" b="1" i="1" smtClean="0">
                              <a:solidFill>
                                <a:schemeClr val="tx1"/>
                              </a:solidFill>
                              <a:latin typeface="Cambria Math" panose="02040503050406030204" pitchFamily="18" charset="0"/>
                            </a:rPr>
                            <m:t>𝟓</m:t>
                          </m:r>
                        </m:sup>
                      </m:sSubSup>
                    </m:oMath>
                  </m:oMathPara>
                </a14:m>
                <a:endParaRPr lang="es-ES" sz="1600" dirty="0"/>
              </a:p>
            </p:txBody>
          </p:sp>
        </mc:Choice>
        <mc:Fallback xmlns="">
          <p:sp>
            <p:nvSpPr>
              <p:cNvPr id="12" name="Rectángulo 11"/>
              <p:cNvSpPr>
                <a:spLocks noRot="1" noChangeAspect="1" noMove="1" noResize="1" noEditPoints="1" noAdjustHandles="1" noChangeArrowheads="1" noChangeShapeType="1" noTextEdit="1"/>
              </p:cNvSpPr>
              <p:nvPr/>
            </p:nvSpPr>
            <p:spPr>
              <a:xfrm>
                <a:off x="4101308" y="3985452"/>
                <a:ext cx="2302553" cy="390748"/>
              </a:xfrm>
              <a:prstGeom prst="rect">
                <a:avLst/>
              </a:prstGeom>
              <a:blipFill rotWithShape="0">
                <a:blip r:embed="rId6"/>
                <a:stretch>
                  <a:fillRect t="-26563" b="-104688"/>
                </a:stretch>
              </a:blipFill>
            </p:spPr>
            <p:txBody>
              <a:bodyPr/>
              <a:lstStyle/>
              <a:p>
                <a:r>
                  <a:rPr lang="es-ES">
                    <a:noFill/>
                  </a:rPr>
                  <a:t> </a:t>
                </a:r>
              </a:p>
            </p:txBody>
          </p:sp>
        </mc:Fallback>
      </mc:AlternateContent>
      <p:sp>
        <p:nvSpPr>
          <p:cNvPr id="13" name="16 Rectángulo">
            <a:hlinkClick r:id="" action="ppaction://noaction"/>
          </p:cNvPr>
          <p:cNvSpPr/>
          <p:nvPr/>
        </p:nvSpPr>
        <p:spPr>
          <a:xfrm>
            <a:off x="6394564" y="3976090"/>
            <a:ext cx="2536326" cy="400110"/>
          </a:xfrm>
          <a:prstGeom prst="rect">
            <a:avLst/>
          </a:prstGeom>
        </p:spPr>
        <p:txBody>
          <a:bodyPr wrap="square">
            <a:spAutoFit/>
          </a:bodyPr>
          <a:lstStyle/>
          <a:p>
            <a:pPr algn="ctr"/>
            <a:r>
              <a:rPr lang="pt-BR" sz="2000" b="1" u="sng" dirty="0" smtClean="0">
                <a:solidFill>
                  <a:schemeClr val="bg2"/>
                </a:solidFill>
                <a:latin typeface="Calibri" pitchFamily="34" charset="0"/>
                <a:hlinkClick r:id="rId7" action="ppaction://hlinksldjump"/>
              </a:rPr>
              <a:t>DIST. T DE STUDENT</a:t>
            </a:r>
            <a:endParaRPr lang="es-ES" sz="2000" b="1" u="sng" dirty="0">
              <a:solidFill>
                <a:schemeClr val="bg2"/>
              </a:solidFill>
            </a:endParaRPr>
          </a:p>
        </p:txBody>
      </p:sp>
      <mc:AlternateContent xmlns:mc="http://schemas.openxmlformats.org/markup-compatibility/2006" xmlns:a14="http://schemas.microsoft.com/office/drawing/2010/main">
        <mc:Choice Requires="a14">
          <p:sp>
            <p:nvSpPr>
              <p:cNvPr id="14" name="Rectángulo 13"/>
              <p:cNvSpPr/>
              <p:nvPr/>
            </p:nvSpPr>
            <p:spPr>
              <a:xfrm>
                <a:off x="5639423" y="4437754"/>
                <a:ext cx="1564467" cy="3830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s-ES" sz="1600" i="1" smtClean="0">
                              <a:solidFill>
                                <a:schemeClr val="tx1"/>
                              </a:solidFill>
                              <a:latin typeface="Cambria Math" panose="02040503050406030204" pitchFamily="18" charset="0"/>
                            </a:rPr>
                          </m:ctrlPr>
                        </m:sSubSupPr>
                        <m:e>
                          <m:r>
                            <a:rPr lang="es-ES" sz="1600">
                              <a:solidFill>
                                <a:schemeClr val="tx1"/>
                              </a:solidFill>
                              <a:latin typeface="Cambria Math"/>
                            </a:rPr>
                            <m:t>𝐭</m:t>
                          </m:r>
                        </m:e>
                        <m:sub>
                          <m:r>
                            <a:rPr lang="pt-BR" sz="1600" i="1">
                              <a:solidFill>
                                <a:schemeClr val="tx1"/>
                              </a:solidFill>
                              <a:latin typeface="Cambria Math" panose="02040503050406030204" pitchFamily="18" charset="0"/>
                            </a:rPr>
                            <m:t>𝟎</m:t>
                          </m:r>
                          <m:r>
                            <a:rPr lang="pt-BR" sz="1600" i="1">
                              <a:solidFill>
                                <a:schemeClr val="tx1"/>
                              </a:solidFill>
                              <a:latin typeface="Cambria Math" panose="02040503050406030204" pitchFamily="18" charset="0"/>
                            </a:rPr>
                            <m:t>,</m:t>
                          </m:r>
                          <m:r>
                            <a:rPr lang="pt-BR" sz="1600" i="1">
                              <a:solidFill>
                                <a:schemeClr val="tx1"/>
                              </a:solidFill>
                              <a:latin typeface="Cambria Math" panose="02040503050406030204" pitchFamily="18" charset="0"/>
                            </a:rPr>
                            <m:t>𝟎𝟐𝟓</m:t>
                          </m:r>
                        </m:sub>
                        <m:sup>
                          <m:r>
                            <a:rPr lang="pt-BR" sz="1600" i="1">
                              <a:solidFill>
                                <a:schemeClr val="tx1"/>
                              </a:solidFill>
                              <a:latin typeface="Cambria Math" panose="02040503050406030204" pitchFamily="18" charset="0"/>
                            </a:rPr>
                            <m:t>𝟏</m:t>
                          </m:r>
                          <m:r>
                            <a:rPr lang="es-MX" sz="1600" b="1" i="1" smtClean="0">
                              <a:solidFill>
                                <a:schemeClr val="tx1"/>
                              </a:solidFill>
                              <a:latin typeface="Cambria Math" panose="02040503050406030204" pitchFamily="18" charset="0"/>
                            </a:rPr>
                            <m:t>𝟓</m:t>
                          </m:r>
                        </m:sup>
                      </m:sSubSup>
                      <m:r>
                        <a:rPr lang="pt-BR" sz="1600" b="1" i="1" smtClean="0">
                          <a:solidFill>
                            <a:schemeClr val="tx1"/>
                          </a:solidFill>
                          <a:latin typeface="Cambria Math" panose="02040503050406030204" pitchFamily="18" charset="0"/>
                        </a:rPr>
                        <m:t>=</m:t>
                      </m:r>
                      <m:r>
                        <a:rPr lang="pt-BR" sz="1600" b="1" i="1" smtClean="0">
                          <a:solidFill>
                            <a:schemeClr val="tx1"/>
                          </a:solidFill>
                          <a:latin typeface="Cambria Math" panose="02040503050406030204" pitchFamily="18" charset="0"/>
                        </a:rPr>
                        <m:t>𝟐</m:t>
                      </m:r>
                      <m:r>
                        <a:rPr lang="pt-BR" sz="1600" b="1" i="1" smtClean="0">
                          <a:solidFill>
                            <a:schemeClr val="tx1"/>
                          </a:solidFill>
                          <a:latin typeface="Cambria Math" panose="02040503050406030204" pitchFamily="18" charset="0"/>
                        </a:rPr>
                        <m:t>,</m:t>
                      </m:r>
                      <m:r>
                        <a:rPr lang="es-MX" sz="1600" b="1" i="1" smtClean="0">
                          <a:solidFill>
                            <a:schemeClr val="tx1"/>
                          </a:solidFill>
                          <a:latin typeface="Cambria Math" panose="02040503050406030204" pitchFamily="18" charset="0"/>
                        </a:rPr>
                        <m:t>𝟏𝟑𝟏</m:t>
                      </m:r>
                    </m:oMath>
                  </m:oMathPara>
                </a14:m>
                <a:endParaRPr lang="es-ES" sz="1600" dirty="0"/>
              </a:p>
            </p:txBody>
          </p:sp>
        </mc:Choice>
        <mc:Fallback xmlns="">
          <p:sp>
            <p:nvSpPr>
              <p:cNvPr id="14" name="Rectángulo 13"/>
              <p:cNvSpPr>
                <a:spLocks noRot="1" noChangeAspect="1" noMove="1" noResize="1" noEditPoints="1" noAdjustHandles="1" noChangeArrowheads="1" noChangeShapeType="1" noTextEdit="1"/>
              </p:cNvSpPr>
              <p:nvPr/>
            </p:nvSpPr>
            <p:spPr>
              <a:xfrm>
                <a:off x="5639423" y="4437754"/>
                <a:ext cx="1564467" cy="383054"/>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6904788" y="4878707"/>
                <a:ext cx="173746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smtClean="0">
                          <a:solidFill>
                            <a:srgbClr val="000000"/>
                          </a:solidFill>
                          <a:latin typeface="Cambria Math" panose="02040503050406030204" pitchFamily="18" charset="0"/>
                          <a:ea typeface="Cambria Math" panose="02040503050406030204" pitchFamily="18" charset="0"/>
                        </a:rPr>
                        <m:t>𝛍</m:t>
                      </m:r>
                      <m:r>
                        <a:rPr lang="pt-BR" sz="1600" i="1">
                          <a:solidFill>
                            <a:srgbClr val="000000"/>
                          </a:solidFill>
                          <a:latin typeface="Cambria Math" panose="02040503050406030204" pitchFamily="18" charset="0"/>
                          <a:ea typeface="Cambria Math" panose="02040503050406030204" pitchFamily="18" charset="0"/>
                        </a:rPr>
                        <m:t>∈</m:t>
                      </m:r>
                      <m:d>
                        <m:dPr>
                          <m:begChr m:val="["/>
                          <m:endChr m:val="]"/>
                          <m:ctrlPr>
                            <a:rPr lang="pt-BR" sz="1600" i="1" smtClean="0">
                              <a:solidFill>
                                <a:srgbClr val="000000"/>
                              </a:solidFill>
                              <a:latin typeface="Cambria Math" panose="02040503050406030204" pitchFamily="18" charset="0"/>
                              <a:ea typeface="Cambria Math" panose="02040503050406030204" pitchFamily="18" charset="0"/>
                            </a:rPr>
                          </m:ctrlPr>
                        </m:dPr>
                        <m:e>
                          <m:r>
                            <a:rPr lang="es-MX" sz="1600" b="1" i="1" smtClean="0">
                              <a:solidFill>
                                <a:srgbClr val="000000"/>
                              </a:solidFill>
                              <a:latin typeface="Cambria Math" panose="02040503050406030204" pitchFamily="18" charset="0"/>
                              <a:ea typeface="Cambria Math" panose="02040503050406030204" pitchFamily="18" charset="0"/>
                            </a:rPr>
                            <m:t>𝟎</m:t>
                          </m:r>
                          <m:r>
                            <a:rPr lang="es-MX" sz="1600" b="1" i="1" smtClean="0">
                              <a:solidFill>
                                <a:srgbClr val="000000"/>
                              </a:solidFill>
                              <a:latin typeface="Cambria Math" panose="02040503050406030204" pitchFamily="18" charset="0"/>
                              <a:ea typeface="Cambria Math" panose="02040503050406030204" pitchFamily="18" charset="0"/>
                            </a:rPr>
                            <m:t>,</m:t>
                          </m:r>
                          <m:r>
                            <a:rPr lang="es-MX" sz="1600" b="1" i="1" smtClean="0">
                              <a:solidFill>
                                <a:srgbClr val="000000"/>
                              </a:solidFill>
                              <a:latin typeface="Cambria Math" panose="02040503050406030204" pitchFamily="18" charset="0"/>
                              <a:ea typeface="Cambria Math" panose="02040503050406030204" pitchFamily="18" charset="0"/>
                            </a:rPr>
                            <m:t>𝟐𝟕</m:t>
                          </m:r>
                          <m:r>
                            <a:rPr lang="pt-BR" sz="1600" b="1" i="1" smtClean="0">
                              <a:solidFill>
                                <a:srgbClr val="000000"/>
                              </a:solidFill>
                              <a:latin typeface="Cambria Math" panose="02040503050406030204" pitchFamily="18" charset="0"/>
                              <a:ea typeface="Cambria Math" panose="02040503050406030204" pitchFamily="18" charset="0"/>
                            </a:rPr>
                            <m:t>;</m:t>
                          </m:r>
                          <m:r>
                            <a:rPr lang="es-MX" sz="1600" b="1" i="1" smtClean="0">
                              <a:solidFill>
                                <a:srgbClr val="000000"/>
                              </a:solidFill>
                              <a:latin typeface="Cambria Math" panose="02040503050406030204" pitchFamily="18" charset="0"/>
                              <a:ea typeface="Cambria Math" panose="02040503050406030204" pitchFamily="18" charset="0"/>
                            </a:rPr>
                            <m:t>𝟎</m:t>
                          </m:r>
                          <m:r>
                            <a:rPr lang="es-MX" sz="1600" b="1" i="1" smtClean="0">
                              <a:solidFill>
                                <a:srgbClr val="000000"/>
                              </a:solidFill>
                              <a:latin typeface="Cambria Math" panose="02040503050406030204" pitchFamily="18" charset="0"/>
                              <a:ea typeface="Cambria Math" panose="02040503050406030204" pitchFamily="18" charset="0"/>
                            </a:rPr>
                            <m:t>,</m:t>
                          </m:r>
                          <m:r>
                            <a:rPr lang="es-MX" sz="1600" b="1" i="1" smtClean="0">
                              <a:solidFill>
                                <a:srgbClr val="000000"/>
                              </a:solidFill>
                              <a:latin typeface="Cambria Math" panose="02040503050406030204" pitchFamily="18" charset="0"/>
                              <a:ea typeface="Cambria Math" panose="02040503050406030204" pitchFamily="18" charset="0"/>
                            </a:rPr>
                            <m:t>𝟒𝟏</m:t>
                          </m:r>
                        </m:e>
                      </m:d>
                    </m:oMath>
                  </m:oMathPara>
                </a14:m>
                <a:endParaRPr lang="es-ES" sz="1600" dirty="0"/>
              </a:p>
            </p:txBody>
          </p:sp>
        </mc:Choice>
        <mc:Fallback xmlns="">
          <p:sp>
            <p:nvSpPr>
              <p:cNvPr id="15" name="Rectángulo 14"/>
              <p:cNvSpPr>
                <a:spLocks noRot="1" noChangeAspect="1" noMove="1" noResize="1" noEditPoints="1" noAdjustHandles="1" noChangeArrowheads="1" noChangeShapeType="1" noTextEdit="1"/>
              </p:cNvSpPr>
              <p:nvPr/>
            </p:nvSpPr>
            <p:spPr>
              <a:xfrm>
                <a:off x="6904788" y="4878707"/>
                <a:ext cx="1737463" cy="338554"/>
              </a:xfrm>
              <a:prstGeom prst="rect">
                <a:avLst/>
              </a:prstGeom>
              <a:blipFill rotWithShape="0">
                <a:blip r:embed="rId9"/>
                <a:stretch>
                  <a:fillRect b="-178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4204511" y="4797152"/>
                <a:ext cx="2494337" cy="338554"/>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1600" smtClean="0">
                          <a:solidFill>
                            <a:srgbClr val="000000"/>
                          </a:solidFill>
                          <a:latin typeface="Cambria Math" panose="02040503050406030204" pitchFamily="18" charset="0"/>
                          <a:ea typeface="Cambria Math" panose="02040503050406030204" pitchFamily="18" charset="0"/>
                        </a:rPr>
                        <m:t>𝛍</m:t>
                      </m:r>
                      <m:r>
                        <a:rPr lang="pt-BR" sz="1600">
                          <a:solidFill>
                            <a:srgbClr val="000000"/>
                          </a:solidFill>
                          <a:latin typeface="Cambria Math" panose="02040503050406030204" pitchFamily="18" charset="0"/>
                          <a:ea typeface="Cambria Math" panose="02040503050406030204" pitchFamily="18" charset="0"/>
                        </a:rPr>
                        <m:t>=</m:t>
                      </m:r>
                      <m:r>
                        <a:rPr lang="es-MX" sz="1600" b="1" i="0" smtClean="0">
                          <a:solidFill>
                            <a:srgbClr val="000000"/>
                          </a:solidFill>
                          <a:latin typeface="Cambria Math" panose="02040503050406030204" pitchFamily="18" charset="0"/>
                          <a:ea typeface="Cambria Math" panose="02040503050406030204" pitchFamily="18" charset="0"/>
                        </a:rPr>
                        <m:t>𝟎</m:t>
                      </m:r>
                      <m:r>
                        <a:rPr lang="es-MX" sz="1600" b="1" i="0" smtClean="0">
                          <a:solidFill>
                            <a:srgbClr val="000000"/>
                          </a:solidFill>
                          <a:latin typeface="Cambria Math" panose="02040503050406030204" pitchFamily="18" charset="0"/>
                          <a:ea typeface="Cambria Math" panose="02040503050406030204" pitchFamily="18" charset="0"/>
                        </a:rPr>
                        <m:t>,</m:t>
                      </m:r>
                      <m:r>
                        <a:rPr lang="es-MX" sz="1600" b="1" i="0" smtClean="0">
                          <a:solidFill>
                            <a:srgbClr val="000000"/>
                          </a:solidFill>
                          <a:latin typeface="Cambria Math" panose="02040503050406030204" pitchFamily="18" charset="0"/>
                          <a:ea typeface="Cambria Math" panose="02040503050406030204" pitchFamily="18" charset="0"/>
                        </a:rPr>
                        <m:t>𝟑𝟒</m:t>
                      </m:r>
                      <m:r>
                        <a:rPr lang="es-ES" sz="1600">
                          <a:solidFill>
                            <a:srgbClr val="000000"/>
                          </a:solidFill>
                          <a:latin typeface="Cambria Math" panose="02040503050406030204" pitchFamily="18" charset="0"/>
                          <a:ea typeface="Cambria Math" panose="02040503050406030204" pitchFamily="18" charset="0"/>
                        </a:rPr>
                        <m:t>±</m:t>
                      </m:r>
                      <m:r>
                        <a:rPr lang="pt-BR" sz="1600" b="1" i="0" smtClean="0">
                          <a:solidFill>
                            <a:srgbClr val="000000"/>
                          </a:solidFill>
                          <a:latin typeface="Cambria Math" panose="02040503050406030204" pitchFamily="18" charset="0"/>
                          <a:ea typeface="Cambria Math" panose="02040503050406030204" pitchFamily="18" charset="0"/>
                        </a:rPr>
                        <m:t>𝟐</m:t>
                      </m:r>
                      <m:r>
                        <a:rPr lang="pt-BR" sz="1600" b="1" i="0" smtClean="0">
                          <a:solidFill>
                            <a:srgbClr val="000000"/>
                          </a:solidFill>
                          <a:latin typeface="Cambria Math" panose="02040503050406030204" pitchFamily="18" charset="0"/>
                          <a:ea typeface="Cambria Math" panose="02040503050406030204" pitchFamily="18" charset="0"/>
                        </a:rPr>
                        <m:t>,</m:t>
                      </m:r>
                      <m:r>
                        <a:rPr lang="es-MX" sz="1600" b="1" i="0" smtClean="0">
                          <a:solidFill>
                            <a:srgbClr val="000000"/>
                          </a:solidFill>
                          <a:latin typeface="Cambria Math" panose="02040503050406030204" pitchFamily="18" charset="0"/>
                          <a:ea typeface="Cambria Math" panose="02040503050406030204" pitchFamily="18" charset="0"/>
                        </a:rPr>
                        <m:t>𝟏𝟑𝟏</m:t>
                      </m:r>
                      <m:r>
                        <a:rPr lang="es-ES" sz="1600">
                          <a:solidFill>
                            <a:srgbClr val="000000"/>
                          </a:solidFill>
                          <a:latin typeface="Cambria Math" panose="02040503050406030204" pitchFamily="18" charset="0"/>
                          <a:ea typeface="Cambria Math" panose="02040503050406030204" pitchFamily="18" charset="0"/>
                        </a:rPr>
                        <m:t>∙</m:t>
                      </m:r>
                      <m:r>
                        <a:rPr lang="es-MX" sz="1600" b="1" i="1" smtClean="0">
                          <a:solidFill>
                            <a:srgbClr val="000000"/>
                          </a:solidFill>
                          <a:latin typeface="Cambria Math" panose="02040503050406030204" pitchFamily="18" charset="0"/>
                          <a:ea typeface="Cambria Math" panose="02040503050406030204" pitchFamily="18" charset="0"/>
                        </a:rPr>
                        <m:t>𝟎</m:t>
                      </m:r>
                      <m:r>
                        <a:rPr lang="es-MX" sz="1600" b="1" i="1" smtClean="0">
                          <a:solidFill>
                            <a:srgbClr val="000000"/>
                          </a:solidFill>
                          <a:latin typeface="Cambria Math" panose="02040503050406030204" pitchFamily="18" charset="0"/>
                          <a:ea typeface="Cambria Math" panose="02040503050406030204" pitchFamily="18" charset="0"/>
                        </a:rPr>
                        <m:t>,</m:t>
                      </m:r>
                      <m:r>
                        <a:rPr lang="es-MX" sz="1600" b="1" i="1" smtClean="0">
                          <a:solidFill>
                            <a:srgbClr val="000000"/>
                          </a:solidFill>
                          <a:latin typeface="Cambria Math" panose="02040503050406030204" pitchFamily="18" charset="0"/>
                          <a:ea typeface="Cambria Math" panose="02040503050406030204" pitchFamily="18" charset="0"/>
                        </a:rPr>
                        <m:t>𝟎𝟑</m:t>
                      </m:r>
                    </m:oMath>
                  </m:oMathPara>
                </a14:m>
                <a:endParaRPr lang="es-ES" sz="1600" b="0" dirty="0">
                  <a:solidFill>
                    <a:srgbClr val="000000"/>
                  </a:solidFill>
                  <a:latin typeface="Arial"/>
                </a:endParaRPr>
              </a:p>
            </p:txBody>
          </p:sp>
        </mc:Choice>
        <mc:Fallback xmlns="">
          <p:sp>
            <p:nvSpPr>
              <p:cNvPr id="16" name="Rectángulo 15"/>
              <p:cNvSpPr>
                <a:spLocks noRot="1" noChangeAspect="1" noMove="1" noResize="1" noEditPoints="1" noAdjustHandles="1" noChangeArrowheads="1" noChangeShapeType="1" noTextEdit="1"/>
              </p:cNvSpPr>
              <p:nvPr/>
            </p:nvSpPr>
            <p:spPr>
              <a:xfrm>
                <a:off x="4204511" y="4797152"/>
                <a:ext cx="2494337" cy="338554"/>
              </a:xfrm>
              <a:prstGeom prst="rect">
                <a:avLst/>
              </a:prstGeom>
              <a:blipFill rotWithShape="0">
                <a:blip r:embed="rId10"/>
                <a:stretch>
                  <a:fillRect b="-36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5792722" y="836712"/>
                <a:ext cx="1807354" cy="5636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a:solidFill>
                            <a:srgbClr val="000000"/>
                          </a:solidFill>
                          <a:latin typeface="Cambria Math"/>
                        </a:rPr>
                        <m:t>𝛍</m:t>
                      </m:r>
                      <m:r>
                        <a:rPr lang="es-ES" sz="1600">
                          <a:solidFill>
                            <a:srgbClr val="000000"/>
                          </a:solidFill>
                          <a:latin typeface="Cambria Math"/>
                        </a:rPr>
                        <m:t>=</m:t>
                      </m:r>
                      <m:acc>
                        <m:accPr>
                          <m:chr m:val="̅"/>
                          <m:ctrlPr>
                            <a:rPr lang="es-ES" sz="1600" i="1">
                              <a:solidFill>
                                <a:srgbClr val="000000"/>
                              </a:solidFill>
                              <a:latin typeface="Cambria Math" panose="02040503050406030204" pitchFamily="18" charset="0"/>
                            </a:rPr>
                          </m:ctrlPr>
                        </m:accPr>
                        <m:e>
                          <m:r>
                            <a:rPr lang="es-ES" sz="1600">
                              <a:solidFill>
                                <a:srgbClr val="000000"/>
                              </a:solidFill>
                              <a:latin typeface="Cambria Math"/>
                            </a:rPr>
                            <m:t>𝐗</m:t>
                          </m:r>
                        </m:e>
                      </m:acc>
                      <m:r>
                        <a:rPr lang="es-ES" sz="1600">
                          <a:solidFill>
                            <a:srgbClr val="000000"/>
                          </a:solidFill>
                          <a:latin typeface="Cambria Math"/>
                        </a:rPr>
                        <m:t>±</m:t>
                      </m:r>
                      <m:sSubSup>
                        <m:sSubSupPr>
                          <m:ctrlPr>
                            <a:rPr lang="es-ES" sz="1600" i="1">
                              <a:solidFill>
                                <a:srgbClr val="000000"/>
                              </a:solidFill>
                              <a:latin typeface="Cambria Math" panose="02040503050406030204" pitchFamily="18" charset="0"/>
                            </a:rPr>
                          </m:ctrlPr>
                        </m:sSubSupPr>
                        <m:e>
                          <m:r>
                            <a:rPr lang="es-ES" sz="1600">
                              <a:solidFill>
                                <a:srgbClr val="000000"/>
                              </a:solidFill>
                              <a:latin typeface="Cambria Math"/>
                            </a:rPr>
                            <m:t>𝐭</m:t>
                          </m:r>
                        </m:e>
                        <m:sub>
                          <m:f>
                            <m:fPr>
                              <m:type m:val="lin"/>
                              <m:ctrlPr>
                                <a:rPr lang="es-ES" sz="1600" i="1">
                                  <a:solidFill>
                                    <a:srgbClr val="000000"/>
                                  </a:solidFill>
                                  <a:latin typeface="Cambria Math" panose="02040503050406030204" pitchFamily="18" charset="0"/>
                                </a:rPr>
                              </m:ctrlPr>
                            </m:fPr>
                            <m:num>
                              <m:r>
                                <a:rPr lang="es-ES" sz="1600">
                                  <a:solidFill>
                                    <a:srgbClr val="000000"/>
                                  </a:solidFill>
                                  <a:latin typeface="Cambria Math"/>
                                </a:rPr>
                                <m:t>𝛂</m:t>
                              </m:r>
                            </m:num>
                            <m:den>
                              <m:r>
                                <a:rPr lang="es-ES" sz="1600">
                                  <a:solidFill>
                                    <a:srgbClr val="000000"/>
                                  </a:solidFill>
                                  <a:latin typeface="Cambria Math"/>
                                </a:rPr>
                                <m:t>𝟐</m:t>
                              </m:r>
                            </m:den>
                          </m:f>
                        </m:sub>
                        <m:sup>
                          <m:r>
                            <a:rPr lang="es-ES" sz="1600">
                              <a:solidFill>
                                <a:srgbClr val="000000"/>
                              </a:solidFill>
                              <a:latin typeface="Cambria Math"/>
                            </a:rPr>
                            <m:t>𝐧</m:t>
                          </m:r>
                          <m:r>
                            <a:rPr lang="es-ES" sz="1600">
                              <a:solidFill>
                                <a:srgbClr val="000000"/>
                              </a:solidFill>
                              <a:latin typeface="Cambria Math"/>
                            </a:rPr>
                            <m:t>−</m:t>
                          </m:r>
                          <m:r>
                            <a:rPr lang="es-ES" sz="1600">
                              <a:solidFill>
                                <a:srgbClr val="000000"/>
                              </a:solidFill>
                              <a:latin typeface="Cambria Math"/>
                            </a:rPr>
                            <m:t>𝟏</m:t>
                          </m:r>
                        </m:sup>
                      </m:sSubSup>
                      <m:r>
                        <a:rPr lang="es-ES" sz="1600">
                          <a:solidFill>
                            <a:srgbClr val="000000"/>
                          </a:solidFill>
                          <a:latin typeface="Cambria Math"/>
                        </a:rPr>
                        <m:t>∙</m:t>
                      </m:r>
                      <m:f>
                        <m:fPr>
                          <m:ctrlPr>
                            <a:rPr lang="es-ES" sz="1600" i="1">
                              <a:solidFill>
                                <a:srgbClr val="000000"/>
                              </a:solidFill>
                              <a:latin typeface="Cambria Math" panose="02040503050406030204" pitchFamily="18" charset="0"/>
                            </a:rPr>
                          </m:ctrlPr>
                        </m:fPr>
                        <m:num>
                          <m:r>
                            <a:rPr lang="es-ES" sz="1600">
                              <a:solidFill>
                                <a:srgbClr val="000000"/>
                              </a:solidFill>
                              <a:latin typeface="Cambria Math"/>
                            </a:rPr>
                            <m:t>𝐬</m:t>
                          </m:r>
                        </m:num>
                        <m:den>
                          <m:rad>
                            <m:radPr>
                              <m:degHide m:val="on"/>
                              <m:ctrlPr>
                                <a:rPr lang="es-ES" sz="1600" i="1">
                                  <a:solidFill>
                                    <a:srgbClr val="000000"/>
                                  </a:solidFill>
                                  <a:latin typeface="Cambria Math" panose="02040503050406030204" pitchFamily="18" charset="0"/>
                                </a:rPr>
                              </m:ctrlPr>
                            </m:radPr>
                            <m:deg/>
                            <m:e>
                              <m:r>
                                <a:rPr lang="es-ES" sz="1600">
                                  <a:solidFill>
                                    <a:srgbClr val="000000"/>
                                  </a:solidFill>
                                  <a:latin typeface="Cambria Math"/>
                                </a:rPr>
                                <m:t>𝐧</m:t>
                              </m:r>
                            </m:e>
                          </m:rad>
                        </m:den>
                      </m:f>
                    </m:oMath>
                  </m:oMathPara>
                </a14:m>
                <a:endParaRPr lang="es-ES" sz="1600" dirty="0"/>
              </a:p>
            </p:txBody>
          </p:sp>
        </mc:Choice>
        <mc:Fallback xmlns="">
          <p:sp>
            <p:nvSpPr>
              <p:cNvPr id="17" name="Rectángulo 16"/>
              <p:cNvSpPr>
                <a:spLocks noRot="1" noChangeAspect="1" noMove="1" noResize="1" noEditPoints="1" noAdjustHandles="1" noChangeArrowheads="1" noChangeShapeType="1" noTextEdit="1"/>
              </p:cNvSpPr>
              <p:nvPr/>
            </p:nvSpPr>
            <p:spPr>
              <a:xfrm>
                <a:off x="5792722" y="836712"/>
                <a:ext cx="1807354" cy="563616"/>
              </a:xfrm>
              <a:prstGeom prst="rect">
                <a:avLst/>
              </a:prstGeom>
              <a:blipFill rotWithShape="0">
                <a:blip r:embed="rId11"/>
                <a:stretch>
                  <a:fillRect t="-6452" b="-52688"/>
                </a:stretch>
              </a:blipFill>
            </p:spPr>
            <p:txBody>
              <a:bodyPr/>
              <a:lstStyle/>
              <a:p>
                <a:r>
                  <a:rPr lang="es-ES">
                    <a:noFill/>
                  </a:rPr>
                  <a:t> </a:t>
                </a:r>
              </a:p>
            </p:txBody>
          </p:sp>
        </mc:Fallback>
      </mc:AlternateContent>
      <p:sp>
        <p:nvSpPr>
          <p:cNvPr id="18" name="Rectángulo 17"/>
          <p:cNvSpPr/>
          <p:nvPr/>
        </p:nvSpPr>
        <p:spPr>
          <a:xfrm>
            <a:off x="217204" y="5445224"/>
            <a:ext cx="8712968" cy="1015663"/>
          </a:xfrm>
          <a:prstGeom prst="rect">
            <a:avLst/>
          </a:prstGeom>
        </p:spPr>
        <p:txBody>
          <a:bodyPr wrap="square">
            <a:spAutoFit/>
          </a:bodyPr>
          <a:lstStyle/>
          <a:p>
            <a:pPr algn="just"/>
            <a:r>
              <a:rPr lang="pt-BR" sz="2000" dirty="0" smtClean="0">
                <a:solidFill>
                  <a:srgbClr val="002060"/>
                </a:solidFill>
                <a:latin typeface="Calibri" pitchFamily="34" charset="0"/>
              </a:rPr>
              <a:t>INTERPRETACIÓN:</a:t>
            </a:r>
            <a:r>
              <a:rPr lang="pt-BR" sz="2000" dirty="0" smtClean="0">
                <a:solidFill>
                  <a:srgbClr val="000000"/>
                </a:solidFill>
                <a:latin typeface="Calibri" pitchFamily="34" charset="0"/>
              </a:rPr>
              <a:t> SE PUEDE PLANTEAR CON UN NIVEL DE CONFIANZA DEL 95% Y 15 GL QUE EL VERDADERO VALOR MEDIO DE LOS NAUS EN LA POBLACIÓN DE ESTUDIO SE ENCUENTRA EN EL INTERVALO [0,27; 0,41] </a:t>
            </a:r>
            <a:r>
              <a:rPr lang="pt-BR" sz="2000" dirty="0" err="1" smtClean="0">
                <a:solidFill>
                  <a:srgbClr val="000000"/>
                </a:solidFill>
                <a:latin typeface="Calibri" pitchFamily="34" charset="0"/>
              </a:rPr>
              <a:t>mmol</a:t>
            </a:r>
            <a:r>
              <a:rPr lang="pt-BR" sz="2000" dirty="0" smtClean="0">
                <a:solidFill>
                  <a:srgbClr val="000000"/>
                </a:solidFill>
                <a:latin typeface="Calibri" pitchFamily="34" charset="0"/>
              </a:rPr>
              <a:t>/l.</a:t>
            </a:r>
            <a:endParaRPr lang="es-ES" sz="2000" dirty="0"/>
          </a:p>
        </p:txBody>
      </p:sp>
      <p:pic>
        <p:nvPicPr>
          <p:cNvPr id="5" name="Imagen 4"/>
          <p:cNvPicPr>
            <a:picLocks noChangeAspect="1"/>
          </p:cNvPicPr>
          <p:nvPr/>
        </p:nvPicPr>
        <p:blipFill>
          <a:blip r:embed="rId12"/>
          <a:stretch>
            <a:fillRect/>
          </a:stretch>
        </p:blipFill>
        <p:spPr>
          <a:xfrm>
            <a:off x="4396586" y="1316675"/>
            <a:ext cx="1936709" cy="1412184"/>
          </a:xfrm>
          <a:prstGeom prst="rect">
            <a:avLst/>
          </a:prstGeom>
        </p:spPr>
      </p:pic>
      <p:pic>
        <p:nvPicPr>
          <p:cNvPr id="19" name="Imagen 18"/>
          <p:cNvPicPr>
            <a:picLocks noChangeAspect="1"/>
          </p:cNvPicPr>
          <p:nvPr/>
        </p:nvPicPr>
        <p:blipFill>
          <a:blip r:embed="rId13"/>
          <a:stretch>
            <a:fillRect/>
          </a:stretch>
        </p:blipFill>
        <p:spPr>
          <a:xfrm>
            <a:off x="217204" y="2881170"/>
            <a:ext cx="3711451" cy="2216481"/>
          </a:xfrm>
          <a:prstGeom prst="rect">
            <a:avLst/>
          </a:prstGeom>
        </p:spPr>
      </p:pic>
      <mc:AlternateContent xmlns:mc="http://schemas.openxmlformats.org/markup-compatibility/2006" xmlns:a14="http://schemas.microsoft.com/office/drawing/2010/main">
        <mc:Choice Requires="a14">
          <p:sp>
            <p:nvSpPr>
              <p:cNvPr id="20" name="CuadroTexto 19"/>
              <p:cNvSpPr txBox="1"/>
              <p:nvPr/>
            </p:nvSpPr>
            <p:spPr>
              <a:xfrm>
                <a:off x="6662362" y="3429000"/>
                <a:ext cx="1951303" cy="4449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solidFill>
                                <a:schemeClr val="tx1"/>
                              </a:solidFill>
                              <a:latin typeface="Cambria Math" panose="02040503050406030204" pitchFamily="18" charset="0"/>
                            </a:rPr>
                          </m:ctrlPr>
                        </m:sSubPr>
                        <m:e>
                          <m:r>
                            <a:rPr lang="es-ES" sz="1400" i="1" smtClean="0">
                              <a:solidFill>
                                <a:schemeClr val="tx1"/>
                              </a:solidFill>
                              <a:latin typeface="Cambria Math" panose="02040503050406030204" pitchFamily="18" charset="0"/>
                              <a:ea typeface="Cambria Math" panose="02040503050406030204" pitchFamily="18" charset="0"/>
                            </a:rPr>
                            <m:t>𝜹</m:t>
                          </m:r>
                        </m:e>
                        <m:sub>
                          <m:acc>
                            <m:accPr>
                              <m:chr m:val="̅"/>
                              <m:ctrlPr>
                                <a:rPr lang="es-ES" sz="1400" i="1" smtClean="0">
                                  <a:solidFill>
                                    <a:schemeClr val="tx1"/>
                                  </a:solidFill>
                                  <a:latin typeface="Cambria Math" panose="02040503050406030204" pitchFamily="18" charset="0"/>
                                </a:rPr>
                              </m:ctrlPr>
                            </m:accPr>
                            <m:e>
                              <m:r>
                                <a:rPr lang="es-MX" sz="1400" b="1" i="1" smtClean="0">
                                  <a:solidFill>
                                    <a:schemeClr val="tx1"/>
                                  </a:solidFill>
                                  <a:latin typeface="Cambria Math" panose="02040503050406030204" pitchFamily="18" charset="0"/>
                                </a:rPr>
                                <m:t>𝒙</m:t>
                              </m:r>
                            </m:e>
                          </m:acc>
                        </m:sub>
                      </m:sSub>
                      <m:r>
                        <a:rPr lang="es-MX" sz="1400" b="1" i="1" smtClean="0">
                          <a:solidFill>
                            <a:schemeClr val="tx1"/>
                          </a:solidFill>
                          <a:latin typeface="Cambria Math" panose="02040503050406030204" pitchFamily="18" charset="0"/>
                        </a:rPr>
                        <m:t>=</m:t>
                      </m:r>
                      <m:f>
                        <m:fPr>
                          <m:ctrlPr>
                            <a:rPr lang="es-MX" sz="1400" b="1" i="1" smtClean="0">
                              <a:solidFill>
                                <a:schemeClr val="tx1"/>
                              </a:solidFill>
                              <a:latin typeface="Cambria Math" panose="02040503050406030204" pitchFamily="18" charset="0"/>
                            </a:rPr>
                          </m:ctrlPr>
                        </m:fPr>
                        <m:num>
                          <m:r>
                            <a:rPr lang="es-MX" sz="1400" b="1" i="1" smtClean="0">
                              <a:solidFill>
                                <a:schemeClr val="tx1"/>
                              </a:solidFill>
                              <a:latin typeface="Cambria Math" panose="02040503050406030204" pitchFamily="18" charset="0"/>
                            </a:rPr>
                            <m:t>𝒔</m:t>
                          </m:r>
                        </m:num>
                        <m:den>
                          <m:rad>
                            <m:radPr>
                              <m:degHide m:val="on"/>
                              <m:ctrlPr>
                                <a:rPr lang="es-MX" sz="1400" b="1" i="1" smtClean="0">
                                  <a:solidFill>
                                    <a:schemeClr val="tx1"/>
                                  </a:solidFill>
                                  <a:latin typeface="Cambria Math" panose="02040503050406030204" pitchFamily="18" charset="0"/>
                                </a:rPr>
                              </m:ctrlPr>
                            </m:radPr>
                            <m:deg/>
                            <m:e>
                              <m:r>
                                <a:rPr lang="es-MX" sz="1400" b="1" i="1" smtClean="0">
                                  <a:solidFill>
                                    <a:schemeClr val="tx1"/>
                                  </a:solidFill>
                                  <a:latin typeface="Cambria Math" panose="02040503050406030204" pitchFamily="18" charset="0"/>
                                </a:rPr>
                                <m:t>𝒏</m:t>
                              </m:r>
                            </m:e>
                          </m:rad>
                        </m:den>
                      </m:f>
                      <m:r>
                        <a:rPr lang="es-MX" sz="1400" b="1" i="1" smtClean="0">
                          <a:solidFill>
                            <a:schemeClr val="tx1"/>
                          </a:solidFill>
                          <a:latin typeface="Cambria Math" panose="02040503050406030204" pitchFamily="18" charset="0"/>
                        </a:rPr>
                        <m:t>=</m:t>
                      </m:r>
                      <m:f>
                        <m:fPr>
                          <m:ctrlPr>
                            <a:rPr lang="es-MX" sz="1400" b="1" i="1" smtClean="0">
                              <a:solidFill>
                                <a:schemeClr val="tx1"/>
                              </a:solidFill>
                              <a:latin typeface="Cambria Math" panose="02040503050406030204" pitchFamily="18" charset="0"/>
                            </a:rPr>
                          </m:ctrlPr>
                        </m:fPr>
                        <m:num>
                          <m:r>
                            <a:rPr lang="es-MX" sz="1400" b="1" i="1" smtClean="0">
                              <a:solidFill>
                                <a:schemeClr val="tx1"/>
                              </a:solidFill>
                              <a:latin typeface="Cambria Math" panose="02040503050406030204" pitchFamily="18" charset="0"/>
                            </a:rPr>
                            <m:t>𝟎</m:t>
                          </m:r>
                          <m:r>
                            <a:rPr lang="es-MX" sz="1400" b="1" i="1" smtClean="0">
                              <a:solidFill>
                                <a:schemeClr val="tx1"/>
                              </a:solidFill>
                              <a:latin typeface="Cambria Math" panose="02040503050406030204" pitchFamily="18" charset="0"/>
                            </a:rPr>
                            <m:t>,</m:t>
                          </m:r>
                          <m:r>
                            <a:rPr lang="es-MX" sz="1400" b="1" i="1" smtClean="0">
                              <a:solidFill>
                                <a:schemeClr val="tx1"/>
                              </a:solidFill>
                              <a:latin typeface="Cambria Math" panose="02040503050406030204" pitchFamily="18" charset="0"/>
                            </a:rPr>
                            <m:t>𝟏𝟑</m:t>
                          </m:r>
                        </m:num>
                        <m:den>
                          <m:rad>
                            <m:radPr>
                              <m:degHide m:val="on"/>
                              <m:ctrlPr>
                                <a:rPr lang="es-MX" sz="1400" b="1" i="1" smtClean="0">
                                  <a:solidFill>
                                    <a:schemeClr val="tx1"/>
                                  </a:solidFill>
                                  <a:latin typeface="Cambria Math" panose="02040503050406030204" pitchFamily="18" charset="0"/>
                                </a:rPr>
                              </m:ctrlPr>
                            </m:radPr>
                            <m:deg/>
                            <m:e>
                              <m:r>
                                <a:rPr lang="es-MX" sz="1400" b="1" i="1" smtClean="0">
                                  <a:solidFill>
                                    <a:schemeClr val="tx1"/>
                                  </a:solidFill>
                                  <a:latin typeface="Cambria Math" panose="02040503050406030204" pitchFamily="18" charset="0"/>
                                </a:rPr>
                                <m:t>𝟏𝟔</m:t>
                              </m:r>
                            </m:e>
                          </m:rad>
                        </m:den>
                      </m:f>
                      <m:r>
                        <a:rPr lang="es-MX" sz="1400" b="1" i="1" smtClean="0">
                          <a:solidFill>
                            <a:schemeClr val="tx1"/>
                          </a:solidFill>
                          <a:latin typeface="Cambria Math" panose="02040503050406030204" pitchFamily="18" charset="0"/>
                        </a:rPr>
                        <m:t>=</m:t>
                      </m:r>
                      <m:r>
                        <a:rPr lang="es-MX" sz="1400" b="1" i="1" smtClean="0">
                          <a:solidFill>
                            <a:schemeClr val="tx1"/>
                          </a:solidFill>
                          <a:latin typeface="Cambria Math" panose="02040503050406030204" pitchFamily="18" charset="0"/>
                        </a:rPr>
                        <m:t>𝟎</m:t>
                      </m:r>
                      <m:r>
                        <a:rPr lang="es-MX" sz="1400" b="1" i="1" smtClean="0">
                          <a:solidFill>
                            <a:schemeClr val="tx1"/>
                          </a:solidFill>
                          <a:latin typeface="Cambria Math" panose="02040503050406030204" pitchFamily="18" charset="0"/>
                        </a:rPr>
                        <m:t>,</m:t>
                      </m:r>
                      <m:r>
                        <a:rPr lang="es-MX" sz="1400" b="1" i="1" smtClean="0">
                          <a:solidFill>
                            <a:schemeClr val="tx1"/>
                          </a:solidFill>
                          <a:latin typeface="Cambria Math" panose="02040503050406030204" pitchFamily="18" charset="0"/>
                        </a:rPr>
                        <m:t>𝟎𝟑</m:t>
                      </m:r>
                    </m:oMath>
                  </m:oMathPara>
                </a14:m>
                <a:endParaRPr lang="es-ES" sz="1400" dirty="0">
                  <a:solidFill>
                    <a:schemeClr val="tx1"/>
                  </a:solidFill>
                </a:endParaRPr>
              </a:p>
            </p:txBody>
          </p:sp>
        </mc:Choice>
        <mc:Fallback xmlns="">
          <p:sp>
            <p:nvSpPr>
              <p:cNvPr id="20" name="CuadroTexto 19"/>
              <p:cNvSpPr txBox="1">
                <a:spLocks noRot="1" noChangeAspect="1" noMove="1" noResize="1" noEditPoints="1" noAdjustHandles="1" noChangeArrowheads="1" noChangeShapeType="1" noTextEdit="1"/>
              </p:cNvSpPr>
              <p:nvPr/>
            </p:nvSpPr>
            <p:spPr>
              <a:xfrm>
                <a:off x="6662362" y="3429000"/>
                <a:ext cx="1951303" cy="444994"/>
              </a:xfrm>
              <a:prstGeom prst="rect">
                <a:avLst/>
              </a:prstGeom>
              <a:blipFill rotWithShape="0">
                <a:blip r:embed="rId14"/>
                <a:stretch>
                  <a:fillRect l="-1563" t="-1389" r="-1250" b="-11111"/>
                </a:stretch>
              </a:blipFill>
            </p:spPr>
            <p:txBody>
              <a:bodyPr/>
              <a:lstStyle/>
              <a:p>
                <a:r>
                  <a:rPr lang="es-ES">
                    <a:noFill/>
                  </a:rPr>
                  <a:t> </a:t>
                </a:r>
              </a:p>
            </p:txBody>
          </p:sp>
        </mc:Fallback>
      </mc:AlternateContent>
    </p:spTree>
    <p:extLst>
      <p:ext uri="{BB962C8B-B14F-4D97-AF65-F5344CB8AC3E}">
        <p14:creationId xmlns:p14="http://schemas.microsoft.com/office/powerpoint/2010/main" val="356926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1000"/>
                                        <p:tgtEl>
                                          <p:spTgt spid="20"/>
                                        </p:tgtEl>
                                      </p:cBhvr>
                                    </p:animEffect>
                                    <p:anim calcmode="lin" valueType="num">
                                      <p:cBhvr>
                                        <p:cTn id="67" dur="1000" fill="hold"/>
                                        <p:tgtEl>
                                          <p:spTgt spid="20"/>
                                        </p:tgtEl>
                                        <p:attrNameLst>
                                          <p:attrName>ppt_x</p:attrName>
                                        </p:attrNameLst>
                                      </p:cBhvr>
                                      <p:tavLst>
                                        <p:tav tm="0">
                                          <p:val>
                                            <p:strVal val="#ppt_x"/>
                                          </p:val>
                                        </p:tav>
                                        <p:tav tm="100000">
                                          <p:val>
                                            <p:strVal val="#ppt_x"/>
                                          </p:val>
                                        </p:tav>
                                      </p:tavLst>
                                    </p:anim>
                                    <p:anim calcmode="lin" valueType="num">
                                      <p:cBhvr>
                                        <p:cTn id="6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1000"/>
                                        <p:tgtEl>
                                          <p:spTgt spid="12"/>
                                        </p:tgtEl>
                                      </p:cBhvr>
                                    </p:animEffect>
                                    <p:anim calcmode="lin" valueType="num">
                                      <p:cBhvr>
                                        <p:cTn id="74" dur="1000" fill="hold"/>
                                        <p:tgtEl>
                                          <p:spTgt spid="12"/>
                                        </p:tgtEl>
                                        <p:attrNameLst>
                                          <p:attrName>ppt_x</p:attrName>
                                        </p:attrNameLst>
                                      </p:cBhvr>
                                      <p:tavLst>
                                        <p:tav tm="0">
                                          <p:val>
                                            <p:strVal val="#ppt_x"/>
                                          </p:val>
                                        </p:tav>
                                        <p:tav tm="100000">
                                          <p:val>
                                            <p:strVal val="#ppt_x"/>
                                          </p:val>
                                        </p:tav>
                                      </p:tavLst>
                                    </p:anim>
                                    <p:anim calcmode="lin" valueType="num">
                                      <p:cBhvr>
                                        <p:cTn id="7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1000"/>
                                        <p:tgtEl>
                                          <p:spTgt spid="13"/>
                                        </p:tgtEl>
                                      </p:cBhvr>
                                    </p:animEffect>
                                    <p:anim calcmode="lin" valueType="num">
                                      <p:cBhvr>
                                        <p:cTn id="81" dur="1000" fill="hold"/>
                                        <p:tgtEl>
                                          <p:spTgt spid="13"/>
                                        </p:tgtEl>
                                        <p:attrNameLst>
                                          <p:attrName>ppt_x</p:attrName>
                                        </p:attrNameLst>
                                      </p:cBhvr>
                                      <p:tavLst>
                                        <p:tav tm="0">
                                          <p:val>
                                            <p:strVal val="#ppt_x"/>
                                          </p:val>
                                        </p:tav>
                                        <p:tav tm="100000">
                                          <p:val>
                                            <p:strVal val="#ppt_x"/>
                                          </p:val>
                                        </p:tav>
                                      </p:tavLst>
                                    </p:anim>
                                    <p:anim calcmode="lin" valueType="num">
                                      <p:cBhvr>
                                        <p:cTn id="8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1000"/>
                                        <p:tgtEl>
                                          <p:spTgt spid="14"/>
                                        </p:tgtEl>
                                      </p:cBhvr>
                                    </p:animEffect>
                                    <p:anim calcmode="lin" valueType="num">
                                      <p:cBhvr>
                                        <p:cTn id="88" dur="1000" fill="hold"/>
                                        <p:tgtEl>
                                          <p:spTgt spid="14"/>
                                        </p:tgtEl>
                                        <p:attrNameLst>
                                          <p:attrName>ppt_x</p:attrName>
                                        </p:attrNameLst>
                                      </p:cBhvr>
                                      <p:tavLst>
                                        <p:tav tm="0">
                                          <p:val>
                                            <p:strVal val="#ppt_x"/>
                                          </p:val>
                                        </p:tav>
                                        <p:tav tm="100000">
                                          <p:val>
                                            <p:strVal val="#ppt_x"/>
                                          </p:val>
                                        </p:tav>
                                      </p:tavLst>
                                    </p:anim>
                                    <p:anim calcmode="lin" valueType="num">
                                      <p:cBhvr>
                                        <p:cTn id="8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fade">
                                      <p:cBhvr>
                                        <p:cTn id="94" dur="1000"/>
                                        <p:tgtEl>
                                          <p:spTgt spid="16"/>
                                        </p:tgtEl>
                                      </p:cBhvr>
                                    </p:animEffect>
                                    <p:anim calcmode="lin" valueType="num">
                                      <p:cBhvr>
                                        <p:cTn id="95" dur="1000" fill="hold"/>
                                        <p:tgtEl>
                                          <p:spTgt spid="16"/>
                                        </p:tgtEl>
                                        <p:attrNameLst>
                                          <p:attrName>ppt_x</p:attrName>
                                        </p:attrNameLst>
                                      </p:cBhvr>
                                      <p:tavLst>
                                        <p:tav tm="0">
                                          <p:val>
                                            <p:strVal val="#ppt_x"/>
                                          </p:val>
                                        </p:tav>
                                        <p:tav tm="100000">
                                          <p:val>
                                            <p:strVal val="#ppt_x"/>
                                          </p:val>
                                        </p:tav>
                                      </p:tavLst>
                                    </p:anim>
                                    <p:anim calcmode="lin" valueType="num">
                                      <p:cBhvr>
                                        <p:cTn id="9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1000"/>
                                        <p:tgtEl>
                                          <p:spTgt spid="15"/>
                                        </p:tgtEl>
                                      </p:cBhvr>
                                    </p:animEffect>
                                    <p:anim calcmode="lin" valueType="num">
                                      <p:cBhvr>
                                        <p:cTn id="102" dur="1000" fill="hold"/>
                                        <p:tgtEl>
                                          <p:spTgt spid="15"/>
                                        </p:tgtEl>
                                        <p:attrNameLst>
                                          <p:attrName>ppt_x</p:attrName>
                                        </p:attrNameLst>
                                      </p:cBhvr>
                                      <p:tavLst>
                                        <p:tav tm="0">
                                          <p:val>
                                            <p:strVal val="#ppt_x"/>
                                          </p:val>
                                        </p:tav>
                                        <p:tav tm="100000">
                                          <p:val>
                                            <p:strVal val="#ppt_x"/>
                                          </p:val>
                                        </p:tav>
                                      </p:tavLst>
                                    </p:anim>
                                    <p:anim calcmode="lin" valueType="num">
                                      <p:cBhvr>
                                        <p:cTn id="10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1000"/>
                                        <p:tgtEl>
                                          <p:spTgt spid="18"/>
                                        </p:tgtEl>
                                      </p:cBhvr>
                                    </p:animEffect>
                                    <p:anim calcmode="lin" valueType="num">
                                      <p:cBhvr>
                                        <p:cTn id="109" dur="1000" fill="hold"/>
                                        <p:tgtEl>
                                          <p:spTgt spid="18"/>
                                        </p:tgtEl>
                                        <p:attrNameLst>
                                          <p:attrName>ppt_x</p:attrName>
                                        </p:attrNameLst>
                                      </p:cBhvr>
                                      <p:tavLst>
                                        <p:tav tm="0">
                                          <p:val>
                                            <p:strVal val="#ppt_x"/>
                                          </p:val>
                                        </p:tav>
                                        <p:tav tm="100000">
                                          <p:val>
                                            <p:strVal val="#ppt_x"/>
                                          </p:val>
                                        </p:tav>
                                      </p:tavLst>
                                    </p:anim>
                                    <p:anim calcmode="lin" valueType="num">
                                      <p:cBhvr>
                                        <p:cTn id="11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p:bldP spid="17" grpId="0"/>
      <p:bldP spid="18"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1 Rectángulo"/>
              <p:cNvSpPr/>
              <p:nvPr/>
            </p:nvSpPr>
            <p:spPr>
              <a:xfrm>
                <a:off x="1177808" y="1369278"/>
                <a:ext cx="6830068" cy="707886"/>
              </a:xfrm>
              <a:prstGeom prst="rect">
                <a:avLst/>
              </a:prstGeom>
            </p:spPr>
            <p:txBody>
              <a:bodyPr wrap="square">
                <a:spAutoFit/>
              </a:bodyPr>
              <a:lstStyle/>
              <a:p>
                <a:pPr algn="just" eaLnBrk="1" fontAlgn="auto" hangingPunct="1">
                  <a:spcBef>
                    <a:spcPts val="0"/>
                  </a:spcBef>
                  <a:spcAft>
                    <a:spcPts val="0"/>
                  </a:spcAft>
                </a:pPr>
                <a:r>
                  <a:rPr lang="es-ES" sz="2000" dirty="0" smtClean="0">
                    <a:solidFill>
                      <a:srgbClr val="000000"/>
                    </a:solidFill>
                    <a:latin typeface="Calibri" pitchFamily="34" charset="0"/>
                  </a:rPr>
                  <a:t>H</a:t>
                </a:r>
                <a:r>
                  <a:rPr lang="es-ES" sz="2000" baseline="-25000" dirty="0" smtClean="0">
                    <a:solidFill>
                      <a:srgbClr val="000000"/>
                    </a:solidFill>
                    <a:latin typeface="Calibri" pitchFamily="34" charset="0"/>
                  </a:rPr>
                  <a:t>O</a:t>
                </a:r>
                <a:r>
                  <a:rPr lang="es-ES" sz="2000" dirty="0" smtClean="0">
                    <a:solidFill>
                      <a:srgbClr val="000000"/>
                    </a:solidFill>
                    <a:latin typeface="Calibri" pitchFamily="34" charset="0"/>
                  </a:rPr>
                  <a:t>: EL </a:t>
                </a:r>
                <a14:m>
                  <m:oMath xmlns:m="http://schemas.openxmlformats.org/officeDocument/2006/math">
                    <m:acc>
                      <m:accPr>
                        <m:chr m:val="̅"/>
                        <m:ctrlPr>
                          <a:rPr lang="es-ES" sz="2000" i="1" smtClean="0">
                            <a:solidFill>
                              <a:srgbClr val="000000"/>
                            </a:solidFill>
                            <a:latin typeface="Cambria Math" panose="02040503050406030204" pitchFamily="18" charset="0"/>
                          </a:rPr>
                        </m:ctrlPr>
                      </m:accPr>
                      <m:e>
                        <m:r>
                          <m:rPr>
                            <m:nor/>
                          </m:rPr>
                          <a:rPr lang="pt-BR" sz="2000" b="1" i="0" smtClean="0">
                            <a:solidFill>
                              <a:srgbClr val="000000"/>
                            </a:solidFill>
                            <a:latin typeface="Calibri" panose="020F0502020204030204" pitchFamily="34" charset="0"/>
                          </a:rPr>
                          <m:t>NAUS</m:t>
                        </m:r>
                      </m:e>
                    </m:acc>
                  </m:oMath>
                </a14:m>
                <a:r>
                  <a:rPr lang="es-ES" sz="2000" dirty="0" smtClean="0">
                    <a:solidFill>
                      <a:srgbClr val="000000"/>
                    </a:solidFill>
                    <a:latin typeface="Calibri" pitchFamily="34" charset="0"/>
                  </a:rPr>
                  <a:t> EN LA POBLACIONAL NO DIFIERE </a:t>
                </a:r>
                <a:r>
                  <a:rPr lang="es-ES" sz="2000" dirty="0">
                    <a:solidFill>
                      <a:srgbClr val="000000"/>
                    </a:solidFill>
                    <a:latin typeface="Calibri" pitchFamily="34" charset="0"/>
                  </a:rPr>
                  <a:t>DE 0,23 </a:t>
                </a:r>
                <a:r>
                  <a:rPr lang="es-ES" sz="2000" dirty="0" smtClean="0">
                    <a:solidFill>
                      <a:srgbClr val="000000"/>
                    </a:solidFill>
                    <a:latin typeface="Calibri" pitchFamily="34" charset="0"/>
                  </a:rPr>
                  <a:t>mmol/l</a:t>
                </a:r>
                <a:r>
                  <a:rPr lang="es-ES" sz="2000" dirty="0">
                    <a:solidFill>
                      <a:srgbClr val="000000"/>
                    </a:solidFill>
                    <a:latin typeface="Calibri" pitchFamily="34" charset="0"/>
                  </a:rPr>
                  <a:t>.</a:t>
                </a:r>
                <a:endParaRPr lang="es-ES" sz="2000" dirty="0" smtClean="0">
                  <a:solidFill>
                    <a:srgbClr val="000000"/>
                  </a:solidFill>
                  <a:latin typeface="Calibri" pitchFamily="34" charset="0"/>
                </a:endParaRPr>
              </a:p>
              <a:p>
                <a:pPr algn="just" eaLnBrk="1" fontAlgn="auto" hangingPunct="1">
                  <a:spcBef>
                    <a:spcPts val="0"/>
                  </a:spcBef>
                  <a:spcAft>
                    <a:spcPts val="0"/>
                  </a:spcAft>
                </a:pPr>
                <a:r>
                  <a:rPr lang="es-ES" sz="2000" dirty="0" smtClean="0">
                    <a:solidFill>
                      <a:srgbClr val="000000"/>
                    </a:solidFill>
                    <a:latin typeface="Calibri" pitchFamily="34" charset="0"/>
                  </a:rPr>
                  <a:t>H</a:t>
                </a:r>
                <a:r>
                  <a:rPr lang="es-ES" sz="2000" baseline="-25000" dirty="0" smtClean="0">
                    <a:solidFill>
                      <a:srgbClr val="000000"/>
                    </a:solidFill>
                    <a:latin typeface="Calibri" pitchFamily="34" charset="0"/>
                  </a:rPr>
                  <a:t>1</a:t>
                </a:r>
                <a:r>
                  <a:rPr lang="es-ES" sz="2000" dirty="0" smtClean="0">
                    <a:solidFill>
                      <a:srgbClr val="000000"/>
                    </a:solidFill>
                    <a:latin typeface="Calibri" pitchFamily="34" charset="0"/>
                  </a:rPr>
                  <a:t>: EL </a:t>
                </a:r>
                <a14:m>
                  <m:oMath xmlns:m="http://schemas.openxmlformats.org/officeDocument/2006/math">
                    <m:acc>
                      <m:accPr>
                        <m:chr m:val="̅"/>
                        <m:ctrlPr>
                          <a:rPr lang="es-ES" sz="2000" i="1">
                            <a:solidFill>
                              <a:srgbClr val="000000"/>
                            </a:solidFill>
                            <a:latin typeface="Cambria Math" panose="02040503050406030204" pitchFamily="18" charset="0"/>
                          </a:rPr>
                        </m:ctrlPr>
                      </m:accPr>
                      <m:e>
                        <m:r>
                          <m:rPr>
                            <m:nor/>
                          </m:rPr>
                          <a:rPr lang="pt-BR" sz="2000">
                            <a:solidFill>
                              <a:srgbClr val="000000"/>
                            </a:solidFill>
                            <a:latin typeface="Calibri" panose="020F0502020204030204" pitchFamily="34" charset="0"/>
                          </a:rPr>
                          <m:t>NAUS</m:t>
                        </m:r>
                      </m:e>
                    </m:acc>
                  </m:oMath>
                </a14:m>
                <a:r>
                  <a:rPr lang="es-ES" sz="2000" dirty="0" smtClean="0">
                    <a:solidFill>
                      <a:srgbClr val="000000"/>
                    </a:solidFill>
                    <a:latin typeface="Calibri" pitchFamily="34" charset="0"/>
                  </a:rPr>
                  <a:t> EN LA POBLACIONAL SI DIFIERE </a:t>
                </a:r>
                <a:r>
                  <a:rPr lang="es-ES" sz="2000" dirty="0">
                    <a:solidFill>
                      <a:srgbClr val="000000"/>
                    </a:solidFill>
                    <a:latin typeface="Calibri" pitchFamily="34" charset="0"/>
                  </a:rPr>
                  <a:t>DE 0,23 </a:t>
                </a:r>
                <a:r>
                  <a:rPr lang="es-ES" sz="2000" dirty="0" smtClean="0">
                    <a:solidFill>
                      <a:srgbClr val="000000"/>
                    </a:solidFill>
                    <a:latin typeface="Calibri" pitchFamily="34" charset="0"/>
                  </a:rPr>
                  <a:t>mmol/l</a:t>
                </a:r>
                <a:r>
                  <a:rPr lang="es-ES" sz="2000" dirty="0">
                    <a:solidFill>
                      <a:srgbClr val="000000"/>
                    </a:solidFill>
                    <a:latin typeface="Calibri" pitchFamily="34" charset="0"/>
                  </a:rPr>
                  <a:t>.</a:t>
                </a:r>
              </a:p>
            </p:txBody>
          </p:sp>
        </mc:Choice>
        <mc:Fallback xmlns="">
          <p:sp>
            <p:nvSpPr>
              <p:cNvPr id="17" name="1 Rectángulo"/>
              <p:cNvSpPr>
                <a:spLocks noRot="1" noChangeAspect="1" noMove="1" noResize="1" noEditPoints="1" noAdjustHandles="1" noChangeArrowheads="1" noChangeShapeType="1" noTextEdit="1"/>
              </p:cNvSpPr>
              <p:nvPr/>
            </p:nvSpPr>
            <p:spPr>
              <a:xfrm>
                <a:off x="1177808" y="1369278"/>
                <a:ext cx="6830068" cy="707886"/>
              </a:xfrm>
              <a:prstGeom prst="rect">
                <a:avLst/>
              </a:prstGeom>
              <a:blipFill rotWithShape="0">
                <a:blip r:embed="rId2"/>
                <a:stretch>
                  <a:fillRect l="-892" t="-5172" b="-14655"/>
                </a:stretch>
              </a:blipFill>
            </p:spPr>
            <p:txBody>
              <a:bodyPr/>
              <a:lstStyle/>
              <a:p>
                <a:r>
                  <a:rPr lang="es-ES">
                    <a:noFill/>
                  </a:rPr>
                  <a:t> </a:t>
                </a:r>
              </a:p>
            </p:txBody>
          </p:sp>
        </mc:Fallback>
      </mc:AlternateContent>
      <p:sp>
        <p:nvSpPr>
          <p:cNvPr id="3" name="Rectángulo 2"/>
          <p:cNvSpPr/>
          <p:nvPr/>
        </p:nvSpPr>
        <p:spPr>
          <a:xfrm>
            <a:off x="293206" y="891686"/>
            <a:ext cx="8599275" cy="400110"/>
          </a:xfrm>
          <a:prstGeom prst="rect">
            <a:avLst/>
          </a:prstGeom>
        </p:spPr>
        <p:txBody>
          <a:bodyPr wrap="square">
            <a:spAutoFit/>
          </a:bodyPr>
          <a:lstStyle/>
          <a:p>
            <a:pPr marL="457200" lvl="0" indent="-457200" algn="just">
              <a:spcAft>
                <a:spcPts val="0"/>
              </a:spcAft>
              <a:buFont typeface="+mj-lt"/>
              <a:buAutoNum type="arabicPeriod" startAt="4"/>
            </a:pPr>
            <a:r>
              <a:rPr lang="es-ES" sz="2000" dirty="0">
                <a:solidFill>
                  <a:srgbClr val="000000"/>
                </a:solidFill>
                <a:latin typeface="Calibri" panose="020F0502020204030204" pitchFamily="34" charset="0"/>
              </a:rPr>
              <a:t>APLICAR PRUEBA T PARA </a:t>
            </a:r>
            <a:r>
              <a:rPr lang="es-ES" sz="2000" dirty="0" smtClean="0">
                <a:solidFill>
                  <a:srgbClr val="000000"/>
                </a:solidFill>
                <a:latin typeface="Calibri" panose="020F0502020204030204" pitchFamily="34" charset="0"/>
              </a:rPr>
              <a:t>CALCULAR </a:t>
            </a:r>
            <a:r>
              <a:rPr lang="es-ES" sz="2000" dirty="0">
                <a:solidFill>
                  <a:srgbClr val="000000"/>
                </a:solidFill>
                <a:latin typeface="Calibri" panose="020F0502020204030204" pitchFamily="34" charset="0"/>
              </a:rPr>
              <a:t>EL ESTADÍGRAFO Y </a:t>
            </a:r>
            <a:r>
              <a:rPr lang="es-ES" sz="2000" dirty="0" smtClean="0">
                <a:solidFill>
                  <a:srgbClr val="000000"/>
                </a:solidFill>
                <a:latin typeface="Calibri" panose="020F0502020204030204" pitchFamily="34" charset="0"/>
              </a:rPr>
              <a:t>SU p-VALOR.</a:t>
            </a:r>
            <a:endParaRPr lang="es-ES" sz="2000" dirty="0">
              <a:solidFill>
                <a:srgbClr val="000000"/>
              </a:solidFill>
              <a:latin typeface="Calibri" panose="020F0502020204030204" pitchFamily="34" charset="0"/>
            </a:endParaRPr>
          </a:p>
        </p:txBody>
      </p:sp>
      <p:pic>
        <p:nvPicPr>
          <p:cNvPr id="13" name="Imagen 12"/>
          <p:cNvPicPr>
            <a:picLocks noChangeAspect="1"/>
          </p:cNvPicPr>
          <p:nvPr/>
        </p:nvPicPr>
        <p:blipFill>
          <a:blip r:embed="rId3"/>
          <a:stretch>
            <a:fillRect/>
          </a:stretch>
        </p:blipFill>
        <p:spPr>
          <a:xfrm>
            <a:off x="248112" y="2443898"/>
            <a:ext cx="4395896" cy="1137276"/>
          </a:xfrm>
          <a:prstGeom prst="rect">
            <a:avLst/>
          </a:prstGeom>
        </p:spPr>
      </p:pic>
      <p:pic>
        <p:nvPicPr>
          <p:cNvPr id="16" name="Imagen 15"/>
          <p:cNvPicPr>
            <a:picLocks noChangeAspect="1"/>
          </p:cNvPicPr>
          <p:nvPr/>
        </p:nvPicPr>
        <p:blipFill>
          <a:blip r:embed="rId4"/>
          <a:stretch>
            <a:fillRect/>
          </a:stretch>
        </p:blipFill>
        <p:spPr>
          <a:xfrm>
            <a:off x="5357047" y="2154646"/>
            <a:ext cx="2634959" cy="1119397"/>
          </a:xfrm>
          <a:prstGeom prst="rect">
            <a:avLst/>
          </a:prstGeom>
        </p:spPr>
      </p:pic>
      <p:pic>
        <p:nvPicPr>
          <p:cNvPr id="19" name="Imagen 18"/>
          <p:cNvPicPr>
            <a:picLocks noChangeAspect="1"/>
          </p:cNvPicPr>
          <p:nvPr/>
        </p:nvPicPr>
        <p:blipFill>
          <a:blip r:embed="rId5"/>
          <a:stretch>
            <a:fillRect/>
          </a:stretch>
        </p:blipFill>
        <p:spPr>
          <a:xfrm>
            <a:off x="5301873" y="3351525"/>
            <a:ext cx="2745305" cy="798634"/>
          </a:xfrm>
          <a:prstGeom prst="rect">
            <a:avLst/>
          </a:prstGeom>
        </p:spPr>
      </p:pic>
      <p:sp>
        <p:nvSpPr>
          <p:cNvPr id="24" name="Text Box 4"/>
          <p:cNvSpPr txBox="1">
            <a:spLocks noChangeArrowheads="1"/>
          </p:cNvSpPr>
          <p:nvPr/>
        </p:nvSpPr>
        <p:spPr bwMode="auto">
          <a:xfrm>
            <a:off x="611560" y="404664"/>
            <a:ext cx="8064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eaLnBrk="1" hangingPunct="1"/>
            <a:r>
              <a:rPr lang="es-MX" sz="2400" dirty="0">
                <a:solidFill>
                  <a:srgbClr val="00007D"/>
                </a:solidFill>
                <a:latin typeface="Calibri" pitchFamily="34" charset="0"/>
              </a:rPr>
              <a:t>ALGORITMO DE </a:t>
            </a:r>
            <a:r>
              <a:rPr lang="es-MX" sz="2400" dirty="0" smtClean="0">
                <a:solidFill>
                  <a:srgbClr val="00007D"/>
                </a:solidFill>
                <a:latin typeface="Calibri" pitchFamily="34" charset="0"/>
              </a:rPr>
              <a:t>SOLUCIÓN PARA PROBLEMAS SOBRE EIC Y CH</a:t>
            </a:r>
            <a:endParaRPr lang="es-MX" sz="2400" dirty="0">
              <a:solidFill>
                <a:srgbClr val="00007D"/>
              </a:solidFill>
              <a:latin typeface="Calibri" pitchFamily="34" charset="0"/>
            </a:endParaRPr>
          </a:p>
        </p:txBody>
      </p:sp>
      <p:pic>
        <p:nvPicPr>
          <p:cNvPr id="8" name="Imagen 7"/>
          <p:cNvPicPr>
            <a:picLocks noChangeAspect="1"/>
          </p:cNvPicPr>
          <p:nvPr/>
        </p:nvPicPr>
        <p:blipFill>
          <a:blip r:embed="rId6"/>
          <a:stretch>
            <a:fillRect/>
          </a:stretch>
        </p:blipFill>
        <p:spPr>
          <a:xfrm>
            <a:off x="293205" y="2987277"/>
            <a:ext cx="4887882" cy="1345586"/>
          </a:xfrm>
          <a:prstGeom prst="rect">
            <a:avLst/>
          </a:prstGeom>
        </p:spPr>
      </p:pic>
      <mc:AlternateContent xmlns:mc="http://schemas.openxmlformats.org/markup-compatibility/2006" xmlns:a14="http://schemas.microsoft.com/office/drawing/2010/main">
        <mc:Choice Requires="a14">
          <p:sp>
            <p:nvSpPr>
              <p:cNvPr id="9" name="Rectángulo 8"/>
              <p:cNvSpPr/>
              <p:nvPr/>
            </p:nvSpPr>
            <p:spPr>
              <a:xfrm>
                <a:off x="1541930" y="4487661"/>
                <a:ext cx="2716256" cy="775469"/>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1500" smtClean="0">
                          <a:solidFill>
                            <a:srgbClr val="000000"/>
                          </a:solidFill>
                          <a:latin typeface="Cambria Math"/>
                        </a:rPr>
                        <m:t>𝐓</m:t>
                      </m:r>
                      <m:r>
                        <a:rPr lang="es-ES" sz="1500" smtClean="0">
                          <a:solidFill>
                            <a:srgbClr val="000000"/>
                          </a:solidFill>
                          <a:latin typeface="Cambria Math"/>
                        </a:rPr>
                        <m:t>=</m:t>
                      </m:r>
                      <m:f>
                        <m:fPr>
                          <m:ctrlPr>
                            <a:rPr lang="es-ES" sz="1500" i="1">
                              <a:solidFill>
                                <a:srgbClr val="000000"/>
                              </a:solidFill>
                              <a:latin typeface="Cambria Math" panose="02040503050406030204" pitchFamily="18" charset="0"/>
                            </a:rPr>
                          </m:ctrlPr>
                        </m:fPr>
                        <m:num>
                          <m:r>
                            <a:rPr lang="pt-BR" sz="1500" b="1" i="1" smtClean="0">
                              <a:solidFill>
                                <a:srgbClr val="000000"/>
                              </a:solidFill>
                              <a:latin typeface="Cambria Math" panose="02040503050406030204" pitchFamily="18" charset="0"/>
                            </a:rPr>
                            <m:t>𝟎</m:t>
                          </m:r>
                          <m:r>
                            <a:rPr lang="pt-BR" sz="1500" b="1" i="1" smtClean="0">
                              <a:solidFill>
                                <a:srgbClr val="000000"/>
                              </a:solidFill>
                              <a:latin typeface="Cambria Math" panose="02040503050406030204" pitchFamily="18" charset="0"/>
                            </a:rPr>
                            <m:t>,</m:t>
                          </m:r>
                          <m:r>
                            <a:rPr lang="pt-BR" sz="1500" b="1" i="1" smtClean="0">
                              <a:solidFill>
                                <a:srgbClr val="000000"/>
                              </a:solidFill>
                              <a:latin typeface="Cambria Math" panose="02040503050406030204" pitchFamily="18" charset="0"/>
                            </a:rPr>
                            <m:t>𝟑𝟒</m:t>
                          </m:r>
                          <m:r>
                            <a:rPr lang="es-ES" sz="1500">
                              <a:solidFill>
                                <a:srgbClr val="000000"/>
                              </a:solidFill>
                              <a:latin typeface="Cambria Math"/>
                            </a:rPr>
                            <m:t>−</m:t>
                          </m:r>
                          <m:r>
                            <a:rPr lang="pt-BR" sz="1500" b="1" i="1" smtClean="0">
                              <a:solidFill>
                                <a:srgbClr val="000000"/>
                              </a:solidFill>
                              <a:latin typeface="Cambria Math" panose="02040503050406030204" pitchFamily="18" charset="0"/>
                            </a:rPr>
                            <m:t>𝟎</m:t>
                          </m:r>
                          <m:r>
                            <a:rPr lang="pt-BR" sz="1500" b="1" i="1" smtClean="0">
                              <a:solidFill>
                                <a:srgbClr val="000000"/>
                              </a:solidFill>
                              <a:latin typeface="Cambria Math" panose="02040503050406030204" pitchFamily="18" charset="0"/>
                            </a:rPr>
                            <m:t>,</m:t>
                          </m:r>
                          <m:r>
                            <a:rPr lang="pt-BR" sz="1500" b="1" i="1" smtClean="0">
                              <a:solidFill>
                                <a:srgbClr val="000000"/>
                              </a:solidFill>
                              <a:latin typeface="Cambria Math" panose="02040503050406030204" pitchFamily="18" charset="0"/>
                            </a:rPr>
                            <m:t>𝟐𝟑</m:t>
                          </m:r>
                        </m:num>
                        <m:den>
                          <m:f>
                            <m:fPr>
                              <m:ctrlPr>
                                <a:rPr lang="es-ES" sz="1500" i="1">
                                  <a:solidFill>
                                    <a:srgbClr val="000000"/>
                                  </a:solidFill>
                                  <a:latin typeface="Cambria Math" panose="02040503050406030204" pitchFamily="18" charset="0"/>
                                </a:rPr>
                              </m:ctrlPr>
                            </m:fPr>
                            <m:num>
                              <m:r>
                                <a:rPr lang="pt-BR" sz="1500" b="1" i="1" smtClean="0">
                                  <a:solidFill>
                                    <a:srgbClr val="000000"/>
                                  </a:solidFill>
                                  <a:latin typeface="Cambria Math" panose="02040503050406030204" pitchFamily="18" charset="0"/>
                                </a:rPr>
                                <m:t>𝟎</m:t>
                              </m:r>
                              <m:r>
                                <a:rPr lang="pt-BR" sz="1500" b="1" i="1" smtClean="0">
                                  <a:solidFill>
                                    <a:srgbClr val="000000"/>
                                  </a:solidFill>
                                  <a:latin typeface="Cambria Math" panose="02040503050406030204" pitchFamily="18" charset="0"/>
                                </a:rPr>
                                <m:t>,</m:t>
                              </m:r>
                              <m:r>
                                <a:rPr lang="pt-BR" sz="1500" b="1" i="1" smtClean="0">
                                  <a:solidFill>
                                    <a:srgbClr val="000000"/>
                                  </a:solidFill>
                                  <a:latin typeface="Cambria Math" panose="02040503050406030204" pitchFamily="18" charset="0"/>
                                </a:rPr>
                                <m:t>𝟏𝟑</m:t>
                              </m:r>
                            </m:num>
                            <m:den>
                              <m:rad>
                                <m:radPr>
                                  <m:degHide m:val="on"/>
                                  <m:ctrlPr>
                                    <a:rPr lang="es-ES" sz="1500" i="1">
                                      <a:solidFill>
                                        <a:srgbClr val="000000"/>
                                      </a:solidFill>
                                      <a:latin typeface="Cambria Math" panose="02040503050406030204" pitchFamily="18" charset="0"/>
                                    </a:rPr>
                                  </m:ctrlPr>
                                </m:radPr>
                                <m:deg/>
                                <m:e>
                                  <m:r>
                                    <a:rPr lang="pt-BR" sz="1500" b="1" i="1" smtClean="0">
                                      <a:solidFill>
                                        <a:srgbClr val="000000"/>
                                      </a:solidFill>
                                      <a:latin typeface="Cambria Math" panose="02040503050406030204" pitchFamily="18" charset="0"/>
                                    </a:rPr>
                                    <m:t>𝟏𝟔</m:t>
                                  </m:r>
                                </m:e>
                              </m:rad>
                            </m:den>
                          </m:f>
                        </m:den>
                      </m:f>
                      <m:r>
                        <a:rPr lang="pt-BR" sz="1500" b="1" i="1" smtClean="0">
                          <a:solidFill>
                            <a:srgbClr val="000000"/>
                          </a:solidFill>
                          <a:latin typeface="Cambria Math" panose="02040503050406030204" pitchFamily="18" charset="0"/>
                        </a:rPr>
                        <m:t>=</m:t>
                      </m:r>
                      <m:r>
                        <a:rPr lang="pt-BR" sz="1500" b="1" i="1" smtClean="0">
                          <a:solidFill>
                            <a:srgbClr val="000000"/>
                          </a:solidFill>
                          <a:latin typeface="Cambria Math" panose="02040503050406030204" pitchFamily="18" charset="0"/>
                        </a:rPr>
                        <m:t>𝟑</m:t>
                      </m:r>
                      <m:r>
                        <a:rPr lang="pt-BR" sz="1500" b="1" i="1" smtClean="0">
                          <a:solidFill>
                            <a:srgbClr val="000000"/>
                          </a:solidFill>
                          <a:latin typeface="Cambria Math" panose="02040503050406030204" pitchFamily="18" charset="0"/>
                        </a:rPr>
                        <m:t>,</m:t>
                      </m:r>
                      <m:r>
                        <a:rPr lang="pt-BR" sz="1500" b="1" i="1" smtClean="0">
                          <a:solidFill>
                            <a:srgbClr val="000000"/>
                          </a:solidFill>
                          <a:latin typeface="Cambria Math" panose="02040503050406030204" pitchFamily="18" charset="0"/>
                        </a:rPr>
                        <m:t>𝟑𝟏</m:t>
                      </m:r>
                      <m:r>
                        <a:rPr lang="pt-BR" sz="1500" b="1" i="1" smtClean="0">
                          <a:solidFill>
                            <a:srgbClr val="000000"/>
                          </a:solidFill>
                          <a:latin typeface="Cambria Math" panose="02040503050406030204" pitchFamily="18" charset="0"/>
                        </a:rPr>
                        <m:t>&gt;</m:t>
                      </m:r>
                      <m:r>
                        <a:rPr lang="pt-BR" sz="1500" b="1" i="1" smtClean="0">
                          <a:solidFill>
                            <a:srgbClr val="000000"/>
                          </a:solidFill>
                          <a:latin typeface="Cambria Math" panose="02040503050406030204" pitchFamily="18" charset="0"/>
                        </a:rPr>
                        <m:t>𝟎</m:t>
                      </m:r>
                    </m:oMath>
                  </m:oMathPara>
                </a14:m>
                <a:endParaRPr lang="es-ES" sz="1500" b="0" dirty="0">
                  <a:solidFill>
                    <a:srgbClr val="000000"/>
                  </a:solidFill>
                  <a:latin typeface="Arial"/>
                </a:endParaRPr>
              </a:p>
            </p:txBody>
          </p:sp>
        </mc:Choice>
        <mc:Fallback xmlns="">
          <p:sp>
            <p:nvSpPr>
              <p:cNvPr id="9" name="Rectángulo 8"/>
              <p:cNvSpPr>
                <a:spLocks noRot="1" noChangeAspect="1" noMove="1" noResize="1" noEditPoints="1" noAdjustHandles="1" noChangeArrowheads="1" noChangeShapeType="1" noTextEdit="1"/>
              </p:cNvSpPr>
              <p:nvPr/>
            </p:nvSpPr>
            <p:spPr>
              <a:xfrm>
                <a:off x="1541930" y="4487661"/>
                <a:ext cx="2716256" cy="775469"/>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341960" y="4488385"/>
                <a:ext cx="1173718" cy="769698"/>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1500">
                          <a:solidFill>
                            <a:srgbClr val="000000"/>
                          </a:solidFill>
                          <a:latin typeface="Cambria Math"/>
                        </a:rPr>
                        <m:t>𝐓</m:t>
                      </m:r>
                      <m:r>
                        <a:rPr lang="es-ES" sz="1500">
                          <a:solidFill>
                            <a:srgbClr val="000000"/>
                          </a:solidFill>
                          <a:latin typeface="Cambria Math"/>
                        </a:rPr>
                        <m:t>=</m:t>
                      </m:r>
                      <m:f>
                        <m:fPr>
                          <m:ctrlPr>
                            <a:rPr lang="es-ES" sz="1500" i="1">
                              <a:solidFill>
                                <a:srgbClr val="000000"/>
                              </a:solidFill>
                              <a:latin typeface="Cambria Math" panose="02040503050406030204" pitchFamily="18" charset="0"/>
                            </a:rPr>
                          </m:ctrlPr>
                        </m:fPr>
                        <m:num>
                          <m:acc>
                            <m:accPr>
                              <m:chr m:val="̅"/>
                              <m:ctrlPr>
                                <a:rPr lang="es-ES" sz="1500" i="1">
                                  <a:solidFill>
                                    <a:srgbClr val="000000"/>
                                  </a:solidFill>
                                  <a:latin typeface="Cambria Math" panose="02040503050406030204" pitchFamily="18" charset="0"/>
                                </a:rPr>
                              </m:ctrlPr>
                            </m:accPr>
                            <m:e>
                              <m:r>
                                <a:rPr lang="es-ES" sz="1500">
                                  <a:solidFill>
                                    <a:srgbClr val="000000"/>
                                  </a:solidFill>
                                  <a:latin typeface="Cambria Math"/>
                                </a:rPr>
                                <m:t>𝐗</m:t>
                              </m:r>
                            </m:e>
                          </m:acc>
                          <m:r>
                            <a:rPr lang="es-ES" sz="1500">
                              <a:solidFill>
                                <a:srgbClr val="000000"/>
                              </a:solidFill>
                              <a:latin typeface="Cambria Math"/>
                            </a:rPr>
                            <m:t>−</m:t>
                          </m:r>
                          <m:sSub>
                            <m:sSubPr>
                              <m:ctrlPr>
                                <a:rPr lang="es-ES" sz="1500" i="1">
                                  <a:solidFill>
                                    <a:srgbClr val="000000"/>
                                  </a:solidFill>
                                  <a:latin typeface="Cambria Math" panose="02040503050406030204" pitchFamily="18" charset="0"/>
                                </a:rPr>
                              </m:ctrlPr>
                            </m:sSubPr>
                            <m:e>
                              <m:r>
                                <a:rPr lang="es-ES" sz="1500">
                                  <a:solidFill>
                                    <a:srgbClr val="000000"/>
                                  </a:solidFill>
                                  <a:latin typeface="Cambria Math"/>
                                </a:rPr>
                                <m:t>𝛍</m:t>
                              </m:r>
                            </m:e>
                            <m:sub>
                              <m:r>
                                <a:rPr lang="pt-BR" sz="1500" i="1">
                                  <a:solidFill>
                                    <a:srgbClr val="000000"/>
                                  </a:solidFill>
                                  <a:latin typeface="Cambria Math" panose="02040503050406030204" pitchFamily="18" charset="0"/>
                                </a:rPr>
                                <m:t>𝟎</m:t>
                              </m:r>
                            </m:sub>
                          </m:sSub>
                        </m:num>
                        <m:den>
                          <m:f>
                            <m:fPr>
                              <m:ctrlPr>
                                <a:rPr lang="es-ES" sz="1500" i="1">
                                  <a:solidFill>
                                    <a:srgbClr val="000000"/>
                                  </a:solidFill>
                                  <a:latin typeface="Cambria Math" panose="02040503050406030204" pitchFamily="18" charset="0"/>
                                </a:rPr>
                              </m:ctrlPr>
                            </m:fPr>
                            <m:num>
                              <m:r>
                                <a:rPr lang="es-ES" sz="1500">
                                  <a:solidFill>
                                    <a:srgbClr val="000000"/>
                                  </a:solidFill>
                                  <a:latin typeface="Cambria Math"/>
                                </a:rPr>
                                <m:t>𝐬</m:t>
                              </m:r>
                            </m:num>
                            <m:den>
                              <m:rad>
                                <m:radPr>
                                  <m:degHide m:val="on"/>
                                  <m:ctrlPr>
                                    <a:rPr lang="es-ES" sz="1500" i="1">
                                      <a:solidFill>
                                        <a:srgbClr val="000000"/>
                                      </a:solidFill>
                                      <a:latin typeface="Cambria Math" panose="02040503050406030204" pitchFamily="18" charset="0"/>
                                    </a:rPr>
                                  </m:ctrlPr>
                                </m:radPr>
                                <m:deg/>
                                <m:e>
                                  <m:r>
                                    <a:rPr lang="es-ES" sz="1500">
                                      <a:solidFill>
                                        <a:srgbClr val="000000"/>
                                      </a:solidFill>
                                      <a:latin typeface="Cambria Math"/>
                                    </a:rPr>
                                    <m:t>𝐧</m:t>
                                  </m:r>
                                </m:e>
                              </m:rad>
                            </m:den>
                          </m:f>
                        </m:den>
                      </m:f>
                    </m:oMath>
                  </m:oMathPara>
                </a14:m>
                <a:endParaRPr lang="es-ES" sz="1500" b="0" dirty="0">
                  <a:solidFill>
                    <a:srgbClr val="000000"/>
                  </a:solidFill>
                  <a:latin typeface="Arial"/>
                </a:endParaRPr>
              </a:p>
            </p:txBody>
          </p:sp>
        </mc:Choice>
        <mc:Fallback xmlns="">
          <p:sp>
            <p:nvSpPr>
              <p:cNvPr id="10" name="Rectángulo 9"/>
              <p:cNvSpPr>
                <a:spLocks noRot="1" noChangeAspect="1" noMove="1" noResize="1" noEditPoints="1" noAdjustHandles="1" noChangeArrowheads="1" noChangeShapeType="1" noTextEdit="1"/>
              </p:cNvSpPr>
              <p:nvPr/>
            </p:nvSpPr>
            <p:spPr>
              <a:xfrm>
                <a:off x="341960" y="4488385"/>
                <a:ext cx="1173718" cy="769698"/>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195857" y="5417929"/>
                <a:ext cx="8696623" cy="1200329"/>
              </a:xfrm>
              <a:prstGeom prst="rect">
                <a:avLst/>
              </a:prstGeom>
            </p:spPr>
            <p:txBody>
              <a:bodyPr wrap="square">
                <a:spAutoFit/>
              </a:bodyPr>
              <a:lstStyle/>
              <a:p>
                <a:pPr lvl="0" algn="just" eaLnBrk="1" fontAlgn="auto" hangingPunct="1">
                  <a:spcBef>
                    <a:spcPts val="0"/>
                  </a:spcBef>
                  <a:spcAft>
                    <a:spcPts val="0"/>
                  </a:spcAft>
                </a:pPr>
                <a:r>
                  <a:rPr lang="es-ES" sz="1800" dirty="0">
                    <a:solidFill>
                      <a:srgbClr val="002060"/>
                    </a:solidFill>
                    <a:latin typeface="Calibri" panose="020F0502020204030204" pitchFamily="34" charset="0"/>
                    <a:cs typeface="Calibri" panose="020F0502020204030204" pitchFamily="34" charset="0"/>
                  </a:rPr>
                  <a:t>INTERPRETACIÓN: </a:t>
                </a:r>
                <a:r>
                  <a:rPr lang="es-ES" sz="1800" dirty="0">
                    <a:solidFill>
                      <a:srgbClr val="000000"/>
                    </a:solidFill>
                    <a:latin typeface="Calibri" panose="020F0502020204030204" pitchFamily="34" charset="0"/>
                    <a:cs typeface="Calibri" panose="020F0502020204030204" pitchFamily="34" charset="0"/>
                  </a:rPr>
                  <a:t>CON </a:t>
                </a:r>
                <a:r>
                  <a:rPr lang="es-ES" sz="1800" dirty="0" smtClean="0">
                    <a:solidFill>
                      <a:srgbClr val="000000"/>
                    </a:solidFill>
                    <a:latin typeface="Calibri" panose="020F0502020204030204" pitchFamily="34" charset="0"/>
                    <a:cs typeface="Calibri" panose="020F0502020204030204" pitchFamily="34" charset="0"/>
                  </a:rPr>
                  <a:t>UN NIVEL DE SIGNIFICACIÓN </a:t>
                </a:r>
                <a:r>
                  <a:rPr lang="es-ES" sz="1800" dirty="0">
                    <a:solidFill>
                      <a:srgbClr val="000000"/>
                    </a:solidFill>
                    <a:latin typeface="Calibri" panose="020F0502020204030204" pitchFamily="34" charset="0"/>
                    <a:cs typeface="Calibri" panose="020F0502020204030204" pitchFamily="34" charset="0"/>
                  </a:rPr>
                  <a:t>DEL 5%  Y 15 º DE LIBERTAD, EL </a:t>
                </a:r>
                <a14:m>
                  <m:oMath xmlns:m="http://schemas.openxmlformats.org/officeDocument/2006/math">
                    <m:acc>
                      <m:accPr>
                        <m:chr m:val="̅"/>
                        <m:ctrlPr>
                          <a:rPr lang="es-ES" sz="1800" i="1">
                            <a:solidFill>
                              <a:srgbClr val="000000"/>
                            </a:solidFill>
                            <a:latin typeface="Cambria Math" panose="02040503050406030204" pitchFamily="18" charset="0"/>
                          </a:rPr>
                        </m:ctrlPr>
                      </m:accPr>
                      <m:e>
                        <m:r>
                          <m:rPr>
                            <m:nor/>
                          </m:rPr>
                          <a:rPr lang="pt-BR" sz="1800">
                            <a:solidFill>
                              <a:srgbClr val="000000"/>
                            </a:solidFill>
                            <a:latin typeface="Calibri" panose="020F0502020204030204" pitchFamily="34" charset="0"/>
                          </a:rPr>
                          <m:t>NAUS</m:t>
                        </m:r>
                      </m:e>
                    </m:acc>
                  </m:oMath>
                </a14:m>
                <a:r>
                  <a:rPr lang="es-ES" sz="1800" dirty="0" smtClean="0">
                    <a:solidFill>
                      <a:srgbClr val="000000"/>
                    </a:solidFill>
                    <a:latin typeface="Calibri" panose="020F0502020204030204" pitchFamily="34" charset="0"/>
                    <a:cs typeface="Calibri" panose="020F0502020204030204" pitchFamily="34" charset="0"/>
                  </a:rPr>
                  <a:t> EN </a:t>
                </a:r>
                <a:r>
                  <a:rPr lang="es-ES" sz="1800" dirty="0">
                    <a:solidFill>
                      <a:srgbClr val="000000"/>
                    </a:solidFill>
                    <a:latin typeface="Calibri" panose="020F0502020204030204" pitchFamily="34" charset="0"/>
                    <a:cs typeface="Calibri" panose="020F0502020204030204" pitchFamily="34" charset="0"/>
                  </a:rPr>
                  <a:t>LA POBLACIÓN DE LA CUAL FUE EXTRAÍDA LA MUESTRA NO SOLO DIFIERE </a:t>
                </a:r>
                <a:r>
                  <a:rPr lang="es-ES" sz="1800" dirty="0" smtClean="0">
                    <a:solidFill>
                      <a:srgbClr val="000000"/>
                    </a:solidFill>
                    <a:latin typeface="Calibri" panose="020F0502020204030204" pitchFamily="34" charset="0"/>
                    <a:cs typeface="Calibri" panose="020F0502020204030204" pitchFamily="34" charset="0"/>
                  </a:rPr>
                  <a:t>SIGNIFI-CATIVAMENTE </a:t>
                </a:r>
                <a:r>
                  <a:rPr lang="es-ES" sz="1800" dirty="0">
                    <a:solidFill>
                      <a:srgbClr val="000000"/>
                    </a:solidFill>
                    <a:latin typeface="Calibri" panose="020F0502020204030204" pitchFamily="34" charset="0"/>
                    <a:cs typeface="Calibri" panose="020F0502020204030204" pitchFamily="34" charset="0"/>
                  </a:rPr>
                  <a:t>DEL VALOR REPORTADO DE 0,23 mmol/l, SINO QUE ES </a:t>
                </a:r>
                <a:r>
                  <a:rPr lang="es-ES" sz="1800" dirty="0" smtClean="0">
                    <a:solidFill>
                      <a:srgbClr val="000000"/>
                    </a:solidFill>
                    <a:latin typeface="Calibri" panose="020F0502020204030204" pitchFamily="34" charset="0"/>
                    <a:cs typeface="Calibri" panose="020F0502020204030204" pitchFamily="34" charset="0"/>
                  </a:rPr>
                  <a:t>SIGNIFICATI-VAMENTE </a:t>
                </a:r>
                <a:r>
                  <a:rPr lang="es-ES" sz="1800" dirty="0">
                    <a:solidFill>
                      <a:srgbClr val="000000"/>
                    </a:solidFill>
                    <a:latin typeface="Calibri" panose="020F0502020204030204" pitchFamily="34" charset="0"/>
                    <a:cs typeface="Calibri" panose="020F0502020204030204" pitchFamily="34" charset="0"/>
                  </a:rPr>
                  <a:t>MAYOR.  </a:t>
                </a:r>
              </a:p>
            </p:txBody>
          </p:sp>
        </mc:Choice>
        <mc:Fallback xmlns="">
          <p:sp>
            <p:nvSpPr>
              <p:cNvPr id="11" name="Rectángulo 10"/>
              <p:cNvSpPr>
                <a:spLocks noRot="1" noChangeAspect="1" noMove="1" noResize="1" noEditPoints="1" noAdjustHandles="1" noChangeArrowheads="1" noChangeShapeType="1" noTextEdit="1"/>
              </p:cNvSpPr>
              <p:nvPr/>
            </p:nvSpPr>
            <p:spPr>
              <a:xfrm>
                <a:off x="195857" y="5417929"/>
                <a:ext cx="8696623" cy="1200329"/>
              </a:xfrm>
              <a:prstGeom prst="rect">
                <a:avLst/>
              </a:prstGeom>
              <a:blipFill rotWithShape="0">
                <a:blip r:embed="rId9"/>
                <a:stretch>
                  <a:fillRect l="-561" t="-3046" r="-561" b="-710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5164567" y="4627077"/>
                <a:ext cx="3012043" cy="4923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pt-BR" sz="1800" b="1" i="1" smtClean="0">
                              <a:solidFill>
                                <a:schemeClr val="tx1"/>
                              </a:solidFill>
                              <a:latin typeface="Cambria Math" panose="02040503050406030204" pitchFamily="18" charset="0"/>
                            </a:rPr>
                          </m:ctrlPr>
                        </m:mPr>
                        <m:mr>
                          <m:e>
                            <m:r>
                              <m:rPr>
                                <m:nor/>
                                <m:brk m:alnAt="7"/>
                              </m:rPr>
                              <a:rPr lang="pt-BR" sz="1800" b="1" i="0" smtClean="0">
                                <a:solidFill>
                                  <a:schemeClr val="tx1"/>
                                </a:solidFill>
                                <a:latin typeface="Calibri" panose="020F0502020204030204" pitchFamily="34" charset="0"/>
                              </a:rPr>
                              <m:t>p</m:t>
                            </m:r>
                            <m:r>
                              <m:rPr>
                                <m:nor/>
                              </m:rPr>
                              <a:rPr lang="pt-BR" sz="1800" b="1" i="0" smtClean="0">
                                <a:solidFill>
                                  <a:schemeClr val="tx1"/>
                                </a:solidFill>
                                <a:latin typeface="Calibri" panose="020F0502020204030204" pitchFamily="34" charset="0"/>
                              </a:rPr>
                              <m:t>−</m:t>
                            </m:r>
                            <m:r>
                              <m:rPr>
                                <m:nor/>
                              </m:rPr>
                              <a:rPr lang="pt-BR" sz="1800" b="1" i="0" smtClean="0">
                                <a:solidFill>
                                  <a:schemeClr val="tx1"/>
                                </a:solidFill>
                                <a:latin typeface="Calibri" panose="020F0502020204030204" pitchFamily="34" charset="0"/>
                              </a:rPr>
                              <m:t>VALOR</m:t>
                            </m:r>
                            <m:r>
                              <m:rPr>
                                <m:nor/>
                              </m:rPr>
                              <a:rPr lang="pt-BR" sz="1800" b="1" i="0" smtClean="0">
                                <a:solidFill>
                                  <a:schemeClr val="tx1"/>
                                </a:solidFill>
                                <a:latin typeface="Calibri" panose="020F0502020204030204" pitchFamily="34" charset="0"/>
                              </a:rPr>
                              <m:t> &lt; </m:t>
                            </m:r>
                            <m:r>
                              <m:rPr>
                                <m:nor/>
                              </m:rPr>
                              <a:rPr lang="pt-BR" sz="1800" i="0" smtClean="0">
                                <a:solidFill>
                                  <a:schemeClr val="tx1"/>
                                </a:solidFill>
                                <a:latin typeface="Calibri" panose="020F0502020204030204" pitchFamily="34" charset="0"/>
                                <a:ea typeface="Cambria Math" panose="02040503050406030204" pitchFamily="18" charset="0"/>
                              </a:rPr>
                              <m:t>α</m:t>
                            </m:r>
                          </m:e>
                        </m:mr>
                        <m:mr>
                          <m:e>
                            <m:r>
                              <m:rPr>
                                <m:nor/>
                              </m:rPr>
                              <a:rPr lang="pt-BR" sz="1800" b="1" i="0" smtClean="0">
                                <a:solidFill>
                                  <a:schemeClr val="tx1"/>
                                </a:solidFill>
                                <a:latin typeface="Cambria Math" panose="02040503050406030204" pitchFamily="18" charset="0"/>
                                <a:ea typeface="Cambria Math" panose="02040503050406030204" pitchFamily="18" charset="0"/>
                              </a:rPr>
                              <m:t>0,005</m:t>
                            </m:r>
                            <m:r>
                              <m:rPr>
                                <m:nor/>
                              </m:rPr>
                              <a:rPr lang="pt-BR" sz="1800" b="1" i="0" smtClean="0">
                                <a:solidFill>
                                  <a:schemeClr val="tx1"/>
                                </a:solidFill>
                                <a:latin typeface="Calibri" panose="020F0502020204030204" pitchFamily="34" charset="0"/>
                              </a:rPr>
                              <m:t> &lt; </m:t>
                            </m:r>
                            <m:r>
                              <m:rPr>
                                <m:nor/>
                              </m:rPr>
                              <a:rPr lang="pt-BR" sz="1800" i="0">
                                <a:solidFill>
                                  <a:schemeClr val="tx1"/>
                                </a:solidFill>
                                <a:latin typeface="Calibri" panose="020F0502020204030204" pitchFamily="34" charset="0"/>
                                <a:ea typeface="Cambria Math" panose="02040503050406030204" pitchFamily="18" charset="0"/>
                              </a:rPr>
                              <m:t>0,0</m:t>
                            </m:r>
                            <m:r>
                              <m:rPr>
                                <m:nor/>
                              </m:rPr>
                              <a:rPr lang="pt-BR" sz="1800" b="1" i="0" smtClean="0">
                                <a:solidFill>
                                  <a:schemeClr val="tx1"/>
                                </a:solidFill>
                                <a:latin typeface="Calibri" panose="020F0502020204030204" pitchFamily="34" charset="0"/>
                                <a:ea typeface="Cambria Math" panose="02040503050406030204" pitchFamily="18" charset="0"/>
                              </a:rPr>
                              <m:t>5</m:t>
                            </m:r>
                            <m:r>
                              <m:rPr>
                                <m:nor/>
                              </m:rPr>
                              <a:rPr lang="es-ES" sz="1800" dirty="0">
                                <a:solidFill>
                                  <a:schemeClr val="tx1"/>
                                </a:solidFill>
                                <a:latin typeface="Calibri" panose="020F0502020204030204" pitchFamily="34" charset="0"/>
                              </a:rPr>
                              <m:t> </m:t>
                            </m:r>
                          </m:e>
                        </m:mr>
                      </m:m>
                      <m:r>
                        <m:rPr>
                          <m:nor/>
                        </m:rPr>
                        <a:rPr lang="pt-BR" sz="1800" b="1" i="0" smtClean="0">
                          <a:solidFill>
                            <a:schemeClr val="tx1"/>
                          </a:solidFill>
                          <a:latin typeface="Calibri" panose="020F0502020204030204" pitchFamily="34" charset="0"/>
                          <a:ea typeface="Cambria Math" panose="02040503050406030204" pitchFamily="18" charset="0"/>
                        </a:rPr>
                        <m:t>→</m:t>
                      </m:r>
                      <m:r>
                        <m:rPr>
                          <m:nor/>
                        </m:rPr>
                        <a:rPr lang="pt-BR" sz="1800" b="1" i="0" smtClean="0">
                          <a:solidFill>
                            <a:schemeClr val="tx1"/>
                          </a:solidFill>
                          <a:latin typeface="Calibri" panose="020F0502020204030204" pitchFamily="34" charset="0"/>
                          <a:ea typeface="Cambria Math" panose="02040503050406030204" pitchFamily="18" charset="0"/>
                        </a:rPr>
                        <m:t>SE</m:t>
                      </m:r>
                      <m:r>
                        <m:rPr>
                          <m:nor/>
                        </m:rPr>
                        <a:rPr lang="pt-BR" sz="1800" b="1" i="0" smtClean="0">
                          <a:solidFill>
                            <a:schemeClr val="tx1"/>
                          </a:solidFill>
                          <a:latin typeface="Calibri" panose="020F0502020204030204" pitchFamily="34" charset="0"/>
                          <a:ea typeface="Cambria Math" panose="02040503050406030204" pitchFamily="18" charset="0"/>
                        </a:rPr>
                        <m:t> </m:t>
                      </m:r>
                      <m:r>
                        <m:rPr>
                          <m:nor/>
                        </m:rPr>
                        <a:rPr lang="pt-BR" sz="1800" b="1" i="0" smtClean="0">
                          <a:solidFill>
                            <a:schemeClr val="tx1"/>
                          </a:solidFill>
                          <a:latin typeface="Calibri" panose="020F0502020204030204" pitchFamily="34" charset="0"/>
                          <a:ea typeface="Cambria Math" panose="02040503050406030204" pitchFamily="18" charset="0"/>
                        </a:rPr>
                        <m:t>RECHAZA</m:t>
                      </m:r>
                      <m:r>
                        <m:rPr>
                          <m:nor/>
                        </m:rPr>
                        <a:rPr lang="pt-BR" sz="1800" b="1" i="0" smtClean="0">
                          <a:solidFill>
                            <a:schemeClr val="tx1"/>
                          </a:solidFill>
                          <a:latin typeface="Calibri" panose="020F0502020204030204" pitchFamily="34" charset="0"/>
                          <a:ea typeface="Cambria Math" panose="02040503050406030204" pitchFamily="18" charset="0"/>
                        </a:rPr>
                        <m:t> </m:t>
                      </m:r>
                      <m:r>
                        <m:rPr>
                          <m:nor/>
                        </m:rPr>
                        <a:rPr lang="pt-BR" sz="1800" b="1" i="0" smtClean="0">
                          <a:solidFill>
                            <a:schemeClr val="tx1"/>
                          </a:solidFill>
                          <a:latin typeface="Calibri" panose="020F0502020204030204" pitchFamily="34" charset="0"/>
                          <a:ea typeface="Cambria Math" panose="02040503050406030204" pitchFamily="18" charset="0"/>
                        </a:rPr>
                        <m:t>Ho</m:t>
                      </m:r>
                    </m:oMath>
                  </m:oMathPara>
                </a14:m>
                <a:endParaRPr lang="es-ES" sz="1800" dirty="0">
                  <a:solidFill>
                    <a:schemeClr val="tx1"/>
                  </a:solidFill>
                  <a:latin typeface="Calibri" panose="020F0502020204030204" pitchFamily="34" charset="0"/>
                </a:endParaRPr>
              </a:p>
            </p:txBody>
          </p:sp>
        </mc:Choice>
        <mc:Fallback xmlns="">
          <p:sp>
            <p:nvSpPr>
              <p:cNvPr id="15" name="CuadroTexto 14"/>
              <p:cNvSpPr txBox="1">
                <a:spLocks noRot="1" noChangeAspect="1" noMove="1" noResize="1" noEditPoints="1" noAdjustHandles="1" noChangeArrowheads="1" noChangeShapeType="1" noTextEdit="1"/>
              </p:cNvSpPr>
              <p:nvPr/>
            </p:nvSpPr>
            <p:spPr>
              <a:xfrm>
                <a:off x="5164567" y="4627077"/>
                <a:ext cx="3012043" cy="492314"/>
              </a:xfrm>
              <a:prstGeom prst="rect">
                <a:avLst/>
              </a:prstGeom>
              <a:blipFill rotWithShape="0">
                <a:blip r:embed="rId10"/>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6566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1000"/>
                                        <p:tgtEl>
                                          <p:spTgt spid="12"/>
                                        </p:tgtEl>
                                      </p:cBhvr>
                                    </p:animEffect>
                                    <p:anim calcmode="lin" valueType="num">
                                      <p:cBhvr>
                                        <p:cTn id="64" dur="1000" fill="hold"/>
                                        <p:tgtEl>
                                          <p:spTgt spid="12"/>
                                        </p:tgtEl>
                                        <p:attrNameLst>
                                          <p:attrName>ppt_x</p:attrName>
                                        </p:attrNameLst>
                                      </p:cBhvr>
                                      <p:tavLst>
                                        <p:tav tm="0">
                                          <p:val>
                                            <p:strVal val="#ppt_x"/>
                                          </p:val>
                                        </p:tav>
                                        <p:tav tm="100000">
                                          <p:val>
                                            <p:strVal val="#ppt_x"/>
                                          </p:val>
                                        </p:tav>
                                      </p:tavLst>
                                    </p:anim>
                                    <p:anim calcmode="lin" valueType="num">
                                      <p:cBhvr>
                                        <p:cTn id="6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1521" y="980728"/>
            <a:ext cx="8640960" cy="2246769"/>
          </a:xfrm>
          <a:prstGeom prst="rect">
            <a:avLst/>
          </a:prstGeom>
        </p:spPr>
        <p:txBody>
          <a:bodyPr wrap="square">
            <a:spAutoFit/>
          </a:bodyPr>
          <a:lstStyle/>
          <a:p>
            <a:pPr algn="just" eaLnBrk="1" fontAlgn="auto" hangingPunct="1">
              <a:spcBef>
                <a:spcPts val="0"/>
              </a:spcBef>
              <a:spcAft>
                <a:spcPts val="0"/>
              </a:spcAft>
            </a:pPr>
            <a:r>
              <a:rPr lang="es-ES" sz="2000" dirty="0" smtClean="0">
                <a:solidFill>
                  <a:srgbClr val="00007D"/>
                </a:solidFill>
                <a:latin typeface="Calibri" pitchFamily="34" charset="0"/>
                <a:cs typeface="Times New Roman" pitchFamily="18" charset="0"/>
              </a:rPr>
              <a:t>PROBLEMA 2:</a:t>
            </a:r>
            <a:r>
              <a:rPr lang="es-ES" sz="2000" dirty="0" smtClean="0">
                <a:solidFill>
                  <a:srgbClr val="000000"/>
                </a:solidFill>
                <a:latin typeface="Calibri" pitchFamily="34" charset="0"/>
                <a:cs typeface="Times New Roman" pitchFamily="18" charset="0"/>
              </a:rPr>
              <a:t> </a:t>
            </a:r>
            <a:r>
              <a:rPr lang="es-ES" sz="2000" dirty="0" smtClean="0">
                <a:solidFill>
                  <a:srgbClr val="000000"/>
                </a:solidFill>
                <a:latin typeface="Calibri" pitchFamily="34" charset="0"/>
              </a:rPr>
              <a:t>SE SABE QUE EL % DE CIERTA E_RESPIRATORIA EN UNA POBLACIÓN INFANTIL ES DE UN 30%. EN EL PRESENTE AÑO EN UNA MUESTRA ALEATORIA DE 3000 NIÑOS, 600 REGISTRARÓN DICHA ENFERMEDAD. </a:t>
            </a:r>
            <a:r>
              <a:rPr lang="es-ES" sz="2000" dirty="0">
                <a:solidFill>
                  <a:srgbClr val="000000"/>
                </a:solidFill>
                <a:latin typeface="Calibri" pitchFamily="34" charset="0"/>
                <a:cs typeface="Times New Roman" pitchFamily="18" charset="0"/>
              </a:rPr>
              <a:t>PARA EL NIVEL SE SIGNIFICACIÓN DEL 5</a:t>
            </a:r>
            <a:r>
              <a:rPr lang="es-ES" sz="2000" dirty="0" smtClean="0">
                <a:solidFill>
                  <a:srgbClr val="000000"/>
                </a:solidFill>
                <a:latin typeface="Calibri" pitchFamily="34" charset="0"/>
                <a:cs typeface="Times New Roman" pitchFamily="18" charset="0"/>
              </a:rPr>
              <a:t>%:</a:t>
            </a:r>
          </a:p>
          <a:p>
            <a:pPr algn="just" eaLnBrk="1" fontAlgn="auto" hangingPunct="1">
              <a:spcBef>
                <a:spcPts val="0"/>
              </a:spcBef>
              <a:spcAft>
                <a:spcPts val="0"/>
              </a:spcAft>
            </a:pPr>
            <a:r>
              <a:rPr lang="es-MX" sz="2000" dirty="0" smtClean="0">
                <a:solidFill>
                  <a:srgbClr val="000000"/>
                </a:solidFill>
                <a:latin typeface="Calibri" pitchFamily="34" charset="0"/>
                <a:cs typeface="Times New Roman" pitchFamily="18" charset="0"/>
              </a:rPr>
              <a:t>HALLE UN INTERVALO DE CONFIANZA  PARA DICHA E_RESPIRATORIA.</a:t>
            </a:r>
            <a:endParaRPr lang="es-ES" sz="2000" dirty="0">
              <a:solidFill>
                <a:srgbClr val="000000"/>
              </a:solidFill>
              <a:latin typeface="Calibri" pitchFamily="34" charset="0"/>
              <a:cs typeface="Times New Roman" pitchFamily="18" charset="0"/>
            </a:endParaRPr>
          </a:p>
          <a:p>
            <a:pPr algn="just" eaLnBrk="1" fontAlgn="auto" hangingPunct="1">
              <a:spcBef>
                <a:spcPts val="0"/>
              </a:spcBef>
              <a:spcAft>
                <a:spcPts val="0"/>
              </a:spcAft>
            </a:pPr>
            <a:r>
              <a:rPr lang="es-ES" sz="2000" dirty="0" smtClean="0">
                <a:solidFill>
                  <a:srgbClr val="000000"/>
                </a:solidFill>
                <a:latin typeface="Calibri" pitchFamily="34" charset="0"/>
              </a:rPr>
              <a:t>¿DIGA SI EN EL PRESENTE AÑO EL % DE NIÑOS AFECTADOS CON DICHA PATOLOGÍA DIFIERE DEL %  REPORTADO?</a:t>
            </a:r>
          </a:p>
        </p:txBody>
      </p:sp>
      <p:sp>
        <p:nvSpPr>
          <p:cNvPr id="7" name="6 Rectángulo"/>
          <p:cNvSpPr/>
          <p:nvPr/>
        </p:nvSpPr>
        <p:spPr>
          <a:xfrm>
            <a:off x="244327" y="3909823"/>
            <a:ext cx="3994439" cy="2431435"/>
          </a:xfrm>
          <a:prstGeom prst="rect">
            <a:avLst/>
          </a:prstGeom>
        </p:spPr>
        <p:txBody>
          <a:bodyPr wrap="square">
            <a:spAutoFit/>
          </a:bodyPr>
          <a:lstStyle/>
          <a:p>
            <a:pPr algn="just" eaLnBrk="1" fontAlgn="auto" hangingPunct="1">
              <a:spcBef>
                <a:spcPts val="0"/>
              </a:spcBef>
              <a:spcAft>
                <a:spcPts val="0"/>
              </a:spcAft>
            </a:pPr>
            <a:r>
              <a:rPr lang="es-ES" sz="1900" dirty="0" smtClean="0">
                <a:solidFill>
                  <a:srgbClr val="00007D"/>
                </a:solidFill>
                <a:latin typeface="Calibri" pitchFamily="34" charset="0"/>
              </a:rPr>
              <a:t>VARIABLE: </a:t>
            </a:r>
            <a:r>
              <a:rPr lang="es-ES" sz="1900" dirty="0" smtClean="0">
                <a:solidFill>
                  <a:schemeClr val="tx1"/>
                </a:solidFill>
                <a:latin typeface="Calibri" pitchFamily="34" charset="0"/>
              </a:rPr>
              <a:t>E_RES</a:t>
            </a:r>
            <a:r>
              <a:rPr lang="es-ES" sz="1900" dirty="0" smtClean="0">
                <a:solidFill>
                  <a:srgbClr val="000000"/>
                </a:solidFill>
                <a:latin typeface="Calibri" pitchFamily="34" charset="0"/>
              </a:rPr>
              <a:t>PIRATORIA.</a:t>
            </a:r>
          </a:p>
          <a:p>
            <a:pPr algn="just" eaLnBrk="1" fontAlgn="auto" hangingPunct="1">
              <a:spcBef>
                <a:spcPts val="0"/>
              </a:spcBef>
              <a:spcAft>
                <a:spcPts val="0"/>
              </a:spcAft>
            </a:pPr>
            <a:r>
              <a:rPr lang="pt-BR" sz="1900" dirty="0" smtClean="0">
                <a:solidFill>
                  <a:srgbClr val="00007D"/>
                </a:solidFill>
                <a:latin typeface="Calibri" pitchFamily="34" charset="0"/>
              </a:rPr>
              <a:t>CLASIFICACIÓN: </a:t>
            </a:r>
            <a:r>
              <a:rPr lang="pt-BR" sz="1900" dirty="0" smtClean="0">
                <a:solidFill>
                  <a:srgbClr val="000000"/>
                </a:solidFill>
                <a:latin typeface="Calibri" pitchFamily="34" charset="0"/>
              </a:rPr>
              <a:t>C_NOMINAL.</a:t>
            </a:r>
            <a:endParaRPr lang="es-ES" sz="1900" dirty="0" smtClean="0">
              <a:solidFill>
                <a:srgbClr val="000000"/>
              </a:solidFill>
              <a:latin typeface="Calibri" pitchFamily="34" charset="0"/>
            </a:endParaRPr>
          </a:p>
          <a:p>
            <a:pPr algn="just" eaLnBrk="1" fontAlgn="auto" hangingPunct="1">
              <a:spcBef>
                <a:spcPts val="0"/>
              </a:spcBef>
              <a:spcAft>
                <a:spcPts val="0"/>
              </a:spcAft>
            </a:pPr>
            <a:r>
              <a:rPr lang="es-ES" sz="1900" dirty="0" smtClean="0">
                <a:solidFill>
                  <a:srgbClr val="00007D"/>
                </a:solidFill>
                <a:latin typeface="Calibri" pitchFamily="34" charset="0"/>
              </a:rPr>
              <a:t>PARÁMETRO A CONTRASTAR: </a:t>
            </a:r>
            <a:r>
              <a:rPr lang="es-ES" sz="1900" dirty="0" smtClean="0">
                <a:solidFill>
                  <a:srgbClr val="000000"/>
                </a:solidFill>
                <a:latin typeface="Calibri" pitchFamily="34" charset="0"/>
              </a:rPr>
              <a:t> </a:t>
            </a:r>
            <a:r>
              <a:rPr lang="es-ES" sz="1900" dirty="0" smtClean="0">
                <a:solidFill>
                  <a:srgbClr val="000000"/>
                </a:solidFill>
                <a:latin typeface="Calibri" pitchFamily="34" charset="0"/>
                <a:sym typeface="Symbol"/>
              </a:rPr>
              <a:t>P</a:t>
            </a:r>
          </a:p>
          <a:p>
            <a:pPr algn="just" eaLnBrk="1" fontAlgn="auto" hangingPunct="1">
              <a:spcBef>
                <a:spcPts val="0"/>
              </a:spcBef>
              <a:spcAft>
                <a:spcPts val="0"/>
              </a:spcAft>
            </a:pPr>
            <a:r>
              <a:rPr lang="pt-BR" sz="1900" dirty="0" smtClean="0">
                <a:solidFill>
                  <a:srgbClr val="000000"/>
                </a:solidFill>
                <a:latin typeface="Calibri" pitchFamily="34" charset="0"/>
                <a:sym typeface="Symbol"/>
              </a:rPr>
              <a:t>x =600 NIÑOS CON E_RESPIRATORIA.</a:t>
            </a:r>
            <a:endParaRPr lang="es-ES" sz="1900" dirty="0">
              <a:solidFill>
                <a:srgbClr val="000000"/>
              </a:solidFill>
              <a:latin typeface="Calibri" pitchFamily="34" charset="0"/>
              <a:sym typeface="Symbol"/>
            </a:endParaRPr>
          </a:p>
          <a:p>
            <a:pPr algn="just" eaLnBrk="1" fontAlgn="auto" hangingPunct="1">
              <a:spcBef>
                <a:spcPts val="0"/>
              </a:spcBef>
              <a:spcAft>
                <a:spcPts val="0"/>
              </a:spcAft>
            </a:pPr>
            <a:r>
              <a:rPr lang="es-ES" sz="1900" dirty="0" smtClean="0">
                <a:solidFill>
                  <a:srgbClr val="000000"/>
                </a:solidFill>
                <a:latin typeface="Calibri" pitchFamily="34" charset="0"/>
              </a:rPr>
              <a:t>n = 3000 NIÑOS.</a:t>
            </a:r>
          </a:p>
          <a:p>
            <a:pPr algn="just" eaLnBrk="1" fontAlgn="auto" hangingPunct="1">
              <a:spcBef>
                <a:spcPts val="0"/>
              </a:spcBef>
              <a:spcAft>
                <a:spcPts val="0"/>
              </a:spcAft>
            </a:pPr>
            <a:r>
              <a:rPr lang="es-ES" sz="1900" dirty="0" smtClean="0">
                <a:solidFill>
                  <a:srgbClr val="000000"/>
                </a:solidFill>
                <a:latin typeface="Calibri" pitchFamily="34" charset="0"/>
                <a:sym typeface="Symbol"/>
              </a:rPr>
              <a:t> </a:t>
            </a:r>
            <a:r>
              <a:rPr lang="es-ES" sz="1900" dirty="0" smtClean="0">
                <a:solidFill>
                  <a:srgbClr val="000000"/>
                </a:solidFill>
                <a:latin typeface="Calibri" pitchFamily="34" charset="0"/>
              </a:rPr>
              <a:t>= 0,01 </a:t>
            </a:r>
          </a:p>
          <a:p>
            <a:pPr algn="just" eaLnBrk="1" fontAlgn="auto" hangingPunct="1">
              <a:spcBef>
                <a:spcPts val="0"/>
              </a:spcBef>
              <a:spcAft>
                <a:spcPts val="0"/>
              </a:spcAft>
            </a:pPr>
            <a:r>
              <a:rPr lang="es-ES" sz="1900" dirty="0" smtClean="0">
                <a:solidFill>
                  <a:srgbClr val="000000"/>
                </a:solidFill>
                <a:latin typeface="Calibri" pitchFamily="34" charset="0"/>
                <a:sym typeface="Symbol"/>
              </a:rPr>
              <a:t> = 0,99</a:t>
            </a:r>
            <a:r>
              <a:rPr lang="es-ES" sz="1900" dirty="0" smtClean="0">
                <a:solidFill>
                  <a:srgbClr val="000000"/>
                </a:solidFill>
                <a:latin typeface="Calibri" pitchFamily="34" charset="0"/>
              </a:rPr>
              <a:t>.</a:t>
            </a:r>
            <a:r>
              <a:rPr lang="es-ES" sz="1900" dirty="0" smtClean="0">
                <a:solidFill>
                  <a:srgbClr val="000000"/>
                </a:solidFill>
                <a:latin typeface="Calibri" pitchFamily="34" charset="0"/>
                <a:sym typeface="Symbol"/>
              </a:rPr>
              <a:t> </a:t>
            </a:r>
          </a:p>
          <a:p>
            <a:pPr algn="just" eaLnBrk="1" fontAlgn="auto" hangingPunct="1">
              <a:spcBef>
                <a:spcPts val="0"/>
              </a:spcBef>
              <a:spcAft>
                <a:spcPts val="0"/>
              </a:spcAft>
            </a:pPr>
            <a:r>
              <a:rPr lang="pt-BR" sz="1900" dirty="0">
                <a:solidFill>
                  <a:srgbClr val="00007D"/>
                </a:solidFill>
                <a:latin typeface="Calibri" pitchFamily="34" charset="0"/>
                <a:sym typeface="Symbol"/>
              </a:rPr>
              <a:t>VALOR  </a:t>
            </a:r>
            <a:r>
              <a:rPr lang="pt-BR" sz="1900" dirty="0" smtClean="0">
                <a:solidFill>
                  <a:srgbClr val="00007D"/>
                </a:solidFill>
                <a:latin typeface="Calibri" pitchFamily="34" charset="0"/>
                <a:sym typeface="Symbol"/>
              </a:rPr>
              <a:t>DE CONTYRASTE: </a:t>
            </a:r>
            <a:r>
              <a:rPr lang="pt-BR" sz="1900" dirty="0" smtClean="0">
                <a:solidFill>
                  <a:srgbClr val="000000"/>
                </a:solidFill>
                <a:latin typeface="Calibri" pitchFamily="34" charset="0"/>
                <a:sym typeface="Symbol"/>
              </a:rPr>
              <a:t>P</a:t>
            </a:r>
            <a:r>
              <a:rPr lang="pt-BR" sz="1900" baseline="-25000" dirty="0" smtClean="0">
                <a:solidFill>
                  <a:srgbClr val="000000"/>
                </a:solidFill>
                <a:latin typeface="Calibri" pitchFamily="34" charset="0"/>
                <a:sym typeface="Symbol"/>
              </a:rPr>
              <a:t>O</a:t>
            </a:r>
            <a:r>
              <a:rPr lang="pt-BR" sz="1900" dirty="0">
                <a:solidFill>
                  <a:srgbClr val="000000"/>
                </a:solidFill>
                <a:latin typeface="Calibri" pitchFamily="34" charset="0"/>
                <a:sym typeface="Symbol"/>
              </a:rPr>
              <a:t>= </a:t>
            </a:r>
            <a:r>
              <a:rPr lang="pt-BR" sz="1900" dirty="0" smtClean="0">
                <a:solidFill>
                  <a:srgbClr val="000000"/>
                </a:solidFill>
                <a:latin typeface="Calibri" pitchFamily="34" charset="0"/>
                <a:sym typeface="Symbol"/>
              </a:rPr>
              <a:t>0,30</a:t>
            </a:r>
            <a:endParaRPr lang="es-ES" sz="1900" dirty="0">
              <a:solidFill>
                <a:srgbClr val="000000"/>
              </a:solidFill>
              <a:latin typeface="Calibri" pitchFamily="34" charset="0"/>
            </a:endParaRPr>
          </a:p>
        </p:txBody>
      </p:sp>
      <p:sp>
        <p:nvSpPr>
          <p:cNvPr id="10" name="10 Rectángulo"/>
          <p:cNvSpPr/>
          <p:nvPr/>
        </p:nvSpPr>
        <p:spPr>
          <a:xfrm>
            <a:off x="1111644" y="3457699"/>
            <a:ext cx="1788503" cy="369332"/>
          </a:xfrm>
          <a:prstGeom prst="rect">
            <a:avLst/>
          </a:prstGeom>
        </p:spPr>
        <p:txBody>
          <a:bodyPr wrap="none">
            <a:spAutoFit/>
          </a:bodyPr>
          <a:lstStyle/>
          <a:p>
            <a:pPr eaLnBrk="1" fontAlgn="auto" hangingPunct="1">
              <a:spcBef>
                <a:spcPts val="0"/>
              </a:spcBef>
              <a:spcAft>
                <a:spcPts val="0"/>
              </a:spcAft>
            </a:pPr>
            <a:r>
              <a:rPr lang="es-ES" sz="1800" dirty="0" smtClean="0">
                <a:solidFill>
                  <a:srgbClr val="00007D"/>
                </a:solidFill>
                <a:latin typeface="Calibri" pitchFamily="34" charset="0"/>
                <a:cs typeface="Times New Roman" pitchFamily="18" charset="0"/>
              </a:rPr>
              <a:t>EXTRAER DATOS </a:t>
            </a:r>
            <a:endParaRPr lang="es-ES" sz="1800" dirty="0">
              <a:solidFill>
                <a:srgbClr val="00007D"/>
              </a:solidFill>
              <a:latin typeface="Arial"/>
            </a:endParaRPr>
          </a:p>
        </p:txBody>
      </p:sp>
      <p:sp>
        <p:nvSpPr>
          <p:cNvPr id="8" name="7 Rectángulo"/>
          <p:cNvSpPr/>
          <p:nvPr/>
        </p:nvSpPr>
        <p:spPr>
          <a:xfrm>
            <a:off x="794907" y="6341258"/>
            <a:ext cx="1616853" cy="400110"/>
          </a:xfrm>
          <a:prstGeom prst="rect">
            <a:avLst/>
          </a:prstGeom>
        </p:spPr>
        <p:txBody>
          <a:bodyPr wrap="none">
            <a:spAutoFit/>
          </a:bodyPr>
          <a:lstStyle/>
          <a:p>
            <a:pPr eaLnBrk="1" fontAlgn="auto" hangingPunct="1">
              <a:spcBef>
                <a:spcPts val="0"/>
              </a:spcBef>
              <a:spcAft>
                <a:spcPts val="0"/>
              </a:spcAft>
            </a:pPr>
            <a:r>
              <a:rPr lang="es-ES" sz="2000" dirty="0" smtClean="0">
                <a:solidFill>
                  <a:srgbClr val="00007D"/>
                </a:solidFill>
                <a:latin typeface="Calibri" pitchFamily="34" charset="0"/>
                <a:cs typeface="Times New Roman" pitchFamily="18" charset="0"/>
              </a:rPr>
              <a:t>DEMOSTRAR </a:t>
            </a:r>
            <a:endParaRPr lang="es-ES" sz="2000" dirty="0">
              <a:solidFill>
                <a:srgbClr val="00007D"/>
              </a:solidFill>
              <a:latin typeface="Arial"/>
            </a:endParaRPr>
          </a:p>
        </p:txBody>
      </p:sp>
      <p:sp>
        <p:nvSpPr>
          <p:cNvPr id="11" name="10 Rectángulo"/>
          <p:cNvSpPr/>
          <p:nvPr/>
        </p:nvSpPr>
        <p:spPr>
          <a:xfrm>
            <a:off x="2411760" y="6341258"/>
            <a:ext cx="938270" cy="400110"/>
          </a:xfrm>
          <a:prstGeom prst="rect">
            <a:avLst/>
          </a:prstGeom>
        </p:spPr>
        <p:txBody>
          <a:bodyPr wrap="none">
            <a:spAutoFit/>
          </a:bodyPr>
          <a:lstStyle/>
          <a:p>
            <a:pPr eaLnBrk="1" fontAlgn="auto" hangingPunct="1">
              <a:spcBef>
                <a:spcPts val="0"/>
              </a:spcBef>
              <a:spcAft>
                <a:spcPts val="0"/>
              </a:spcAft>
            </a:pPr>
            <a:r>
              <a:rPr lang="es-ES" sz="2000" dirty="0" smtClean="0">
                <a:solidFill>
                  <a:srgbClr val="00007D"/>
                </a:solidFill>
                <a:latin typeface="Arial"/>
                <a:sym typeface="Symbol"/>
              </a:rPr>
              <a:t>P  P</a:t>
            </a:r>
            <a:r>
              <a:rPr lang="es-ES" sz="2000" baseline="-25000" dirty="0" smtClean="0">
                <a:solidFill>
                  <a:srgbClr val="00007D"/>
                </a:solidFill>
                <a:latin typeface="Arial"/>
                <a:sym typeface="Symbol"/>
              </a:rPr>
              <a:t>O</a:t>
            </a:r>
            <a:endParaRPr lang="es-ES" sz="2000" baseline="-25000" dirty="0">
              <a:solidFill>
                <a:srgbClr val="00007D"/>
              </a:solidFill>
              <a:latin typeface="Arial"/>
            </a:endParaRPr>
          </a:p>
        </p:txBody>
      </p:sp>
      <p:sp>
        <p:nvSpPr>
          <p:cNvPr id="13" name="Text Box 4"/>
          <p:cNvSpPr txBox="1">
            <a:spLocks noChangeArrowheads="1"/>
          </p:cNvSpPr>
          <p:nvPr/>
        </p:nvSpPr>
        <p:spPr bwMode="auto">
          <a:xfrm>
            <a:off x="611560" y="404664"/>
            <a:ext cx="8064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eaLnBrk="1" hangingPunct="1"/>
            <a:r>
              <a:rPr lang="es-MX" sz="2400" dirty="0">
                <a:solidFill>
                  <a:srgbClr val="00007D"/>
                </a:solidFill>
                <a:latin typeface="Calibri" pitchFamily="34" charset="0"/>
              </a:rPr>
              <a:t>ALGORITMO DE </a:t>
            </a:r>
            <a:r>
              <a:rPr lang="es-MX" sz="2400" dirty="0" smtClean="0">
                <a:solidFill>
                  <a:srgbClr val="00007D"/>
                </a:solidFill>
                <a:latin typeface="Calibri" pitchFamily="34" charset="0"/>
              </a:rPr>
              <a:t>SOLUCIÓN PARA PROBLEMAS SOBRE EIC Y CH</a:t>
            </a:r>
            <a:endParaRPr lang="es-MX" sz="2400" dirty="0">
              <a:solidFill>
                <a:srgbClr val="00007D"/>
              </a:solidFill>
              <a:latin typeface="Calibri" pitchFamily="34" charset="0"/>
            </a:endParaRPr>
          </a:p>
        </p:txBody>
      </p:sp>
      <p:sp>
        <p:nvSpPr>
          <p:cNvPr id="9" name="Rectángulo 8"/>
          <p:cNvSpPr/>
          <p:nvPr/>
        </p:nvSpPr>
        <p:spPr>
          <a:xfrm>
            <a:off x="4750598" y="3698171"/>
            <a:ext cx="3960441" cy="2723823"/>
          </a:xfrm>
          <a:prstGeom prst="rect">
            <a:avLst/>
          </a:prstGeom>
        </p:spPr>
        <p:txBody>
          <a:bodyPr wrap="square">
            <a:spAutoFit/>
          </a:bodyPr>
          <a:lstStyle/>
          <a:p>
            <a:pPr algn="ctr">
              <a:spcAft>
                <a:spcPts val="0"/>
              </a:spcAft>
            </a:pPr>
            <a:r>
              <a:rPr lang="es-ES" sz="1900" dirty="0" smtClean="0">
                <a:solidFill>
                  <a:srgbClr val="002060"/>
                </a:solidFill>
                <a:latin typeface="Calibri" panose="020F0502020204030204" pitchFamily="34" charset="0"/>
                <a:cs typeface="Calibri" panose="020F0502020204030204" pitchFamily="34" charset="0"/>
              </a:rPr>
              <a:t>ALGORITMO DE SOLUCIÓN</a:t>
            </a:r>
          </a:p>
          <a:p>
            <a:pPr algn="ctr">
              <a:spcAft>
                <a:spcPts val="0"/>
              </a:spcAft>
            </a:pPr>
            <a:endParaRPr lang="es-ES" sz="1900" dirty="0" smtClean="0">
              <a:solidFill>
                <a:srgbClr val="002060"/>
              </a:solidFill>
              <a:latin typeface="Calibri" panose="020F0502020204030204" pitchFamily="34" charset="0"/>
              <a:cs typeface="Calibri" panose="020F0502020204030204" pitchFamily="34" charset="0"/>
            </a:endParaRPr>
          </a:p>
          <a:p>
            <a:pPr marL="457200" indent="-457200" algn="just">
              <a:spcAft>
                <a:spcPts val="0"/>
              </a:spcAft>
              <a:buFont typeface="+mj-lt"/>
              <a:buAutoNum type="arabicPeriod"/>
            </a:pPr>
            <a:r>
              <a:rPr lang="es-ES" sz="1900" dirty="0" smtClean="0">
                <a:solidFill>
                  <a:schemeClr val="tx1"/>
                </a:solidFill>
                <a:latin typeface="Calibri" panose="020F0502020204030204" pitchFamily="34" charset="0"/>
                <a:cs typeface="Calibri" panose="020F0502020204030204" pitchFamily="34" charset="0"/>
              </a:rPr>
              <a:t>PROBAR ALEATORIEDAD DE LA MUESTRA.</a:t>
            </a:r>
          </a:p>
          <a:p>
            <a:pPr marL="457200" indent="-457200" algn="just">
              <a:spcAft>
                <a:spcPts val="0"/>
              </a:spcAft>
              <a:buFont typeface="+mj-lt"/>
              <a:buAutoNum type="arabicPeriod"/>
            </a:pPr>
            <a:r>
              <a:rPr lang="es-ES" sz="1900" dirty="0" smtClean="0">
                <a:solidFill>
                  <a:schemeClr val="tx1"/>
                </a:solidFill>
                <a:latin typeface="Calibri" panose="020F0502020204030204" pitchFamily="34" charset="0"/>
                <a:cs typeface="Calibri" panose="020F0502020204030204" pitchFamily="34" charset="0"/>
              </a:rPr>
              <a:t>PROBAR QUE X→B(</a:t>
            </a:r>
            <a:r>
              <a:rPr lang="es-ES" sz="1900" dirty="0" err="1" smtClean="0">
                <a:solidFill>
                  <a:schemeClr val="tx1"/>
                </a:solidFill>
                <a:latin typeface="Calibri" panose="020F0502020204030204" pitchFamily="34" charset="0"/>
                <a:cs typeface="Calibri" panose="020F0502020204030204" pitchFamily="34" charset="0"/>
              </a:rPr>
              <a:t>n,p</a:t>
            </a:r>
            <a:r>
              <a:rPr lang="es-ES" sz="1900" dirty="0" smtClean="0">
                <a:solidFill>
                  <a:schemeClr val="tx1"/>
                </a:solidFill>
                <a:latin typeface="Calibri" panose="020F0502020204030204" pitchFamily="34" charset="0"/>
                <a:cs typeface="Calibri" panose="020F0502020204030204" pitchFamily="34" charset="0"/>
              </a:rPr>
              <a:t>) </a:t>
            </a:r>
            <a:r>
              <a:rPr lang="es-ES" sz="1900" dirty="0" smtClean="0">
                <a:solidFill>
                  <a:schemeClr val="tx1"/>
                </a:solidFill>
                <a:latin typeface="Calibri" panose="020F0502020204030204" pitchFamily="34" charset="0"/>
                <a:cs typeface="Calibri" panose="020F0502020204030204" pitchFamily="34" charset="0"/>
                <a:sym typeface="Symbol" panose="05050102010706020507" pitchFamily="18" charset="2"/>
              </a:rPr>
              <a:t> N(,)</a:t>
            </a:r>
            <a:r>
              <a:rPr lang="es-ES" sz="1900" dirty="0" smtClean="0">
                <a:solidFill>
                  <a:schemeClr val="tx1"/>
                </a:solidFill>
                <a:latin typeface="Calibri" panose="020F0502020204030204" pitchFamily="34" charset="0"/>
                <a:cs typeface="Calibri" panose="020F0502020204030204" pitchFamily="34" charset="0"/>
              </a:rPr>
              <a:t> </a:t>
            </a:r>
          </a:p>
          <a:p>
            <a:pPr marL="457200" indent="-457200" algn="just">
              <a:spcAft>
                <a:spcPts val="0"/>
              </a:spcAft>
              <a:buFont typeface="+mj-lt"/>
              <a:buAutoNum type="arabicPeriod"/>
            </a:pPr>
            <a:r>
              <a:rPr lang="es-MX" sz="1900" dirty="0" smtClean="0">
                <a:solidFill>
                  <a:schemeClr val="tx1"/>
                </a:solidFill>
                <a:latin typeface="Calibri" panose="020F0502020204030204" pitchFamily="34" charset="0"/>
                <a:cs typeface="Calibri" panose="020F0502020204030204" pitchFamily="34" charset="0"/>
              </a:rPr>
              <a:t>HALLAR IC PARA LA E_RESPIRA-TORIA.</a:t>
            </a:r>
            <a:endParaRPr lang="es-ES" sz="1900" dirty="0" smtClean="0">
              <a:solidFill>
                <a:schemeClr val="tx1"/>
              </a:solidFill>
              <a:latin typeface="Calibri" panose="020F0502020204030204" pitchFamily="34" charset="0"/>
              <a:cs typeface="Calibri" panose="020F0502020204030204" pitchFamily="34" charset="0"/>
            </a:endParaRPr>
          </a:p>
          <a:p>
            <a:pPr marL="457200" indent="-457200" algn="just">
              <a:spcAft>
                <a:spcPts val="0"/>
              </a:spcAft>
              <a:buFont typeface="+mj-lt"/>
              <a:buAutoNum type="arabicPeriod"/>
            </a:pPr>
            <a:r>
              <a:rPr lang="es-ES" sz="1900" dirty="0" smtClean="0">
                <a:solidFill>
                  <a:schemeClr val="tx1"/>
                </a:solidFill>
                <a:latin typeface="Calibri" panose="020F0502020204030204" pitchFamily="34" charset="0"/>
              </a:rPr>
              <a:t>CALCULAR EL ESTADÍGRAFO Y EL  p-VALOR ASOCIADO A ÉL .</a:t>
            </a:r>
          </a:p>
        </p:txBody>
      </p:sp>
    </p:spTree>
    <p:extLst>
      <p:ext uri="{BB962C8B-B14F-4D97-AF65-F5344CB8AC3E}">
        <p14:creationId xmlns:p14="http://schemas.microsoft.com/office/powerpoint/2010/main" val="877015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8"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27750679"/>
              </p:ext>
            </p:extLst>
          </p:nvPr>
        </p:nvGraphicFramePr>
        <p:xfrm>
          <a:off x="323528" y="908720"/>
          <a:ext cx="8568952" cy="5760720"/>
        </p:xfrm>
        <a:graphic>
          <a:graphicData uri="http://schemas.openxmlformats.org/drawingml/2006/table">
            <a:tbl>
              <a:tblPr firstRow="1" firstCol="1" bandRow="1">
                <a:tableStyleId>{5940675A-B579-460E-94D1-54222C63F5DA}</a:tableStyleId>
              </a:tblPr>
              <a:tblGrid>
                <a:gridCol w="466749"/>
                <a:gridCol w="8102203"/>
              </a:tblGrid>
              <a:tr h="0">
                <a:tc>
                  <a:txBody>
                    <a:bodyPr/>
                    <a:lstStyle/>
                    <a:p>
                      <a:pPr algn="ctr">
                        <a:lnSpc>
                          <a:spcPct val="107000"/>
                        </a:lnSpc>
                        <a:spcAft>
                          <a:spcPts val="0"/>
                        </a:spcAft>
                      </a:pPr>
                      <a:r>
                        <a:rPr lang="es-ES" sz="1800" b="1" dirty="0" smtClean="0">
                          <a:effectLst/>
                          <a:latin typeface="Calibri" panose="020F0502020204030204" pitchFamily="34" charset="0"/>
                          <a:ea typeface="Calibri" panose="020F0502020204030204" pitchFamily="34" charset="0"/>
                          <a:cs typeface="Times New Roman" panose="02020603050405020304" pitchFamily="18" charset="0"/>
                        </a:rPr>
                        <a:t>__</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1"/>
                          </a:solidFill>
                          <a:latin typeface="Calibri" pitchFamily="34" charset="0"/>
                          <a:cs typeface="Calibri" pitchFamily="34" charset="0"/>
                        </a:rPr>
                        <a:t>LOS </a:t>
                      </a:r>
                      <a:r>
                        <a:rPr lang="es-ES" sz="1800" b="1" u="none" dirty="0" smtClean="0">
                          <a:solidFill>
                            <a:schemeClr val="tx1"/>
                          </a:solidFill>
                          <a:latin typeface="Calibri" pitchFamily="34" charset="0"/>
                          <a:cs typeface="Calibri" pitchFamily="34" charset="0"/>
                        </a:rPr>
                        <a:t>MÉTODOS PARAMÉTRICOS,</a:t>
                      </a:r>
                      <a:r>
                        <a:rPr lang="es-ES" sz="1800" b="1" u="none" baseline="0" dirty="0" smtClean="0">
                          <a:solidFill>
                            <a:schemeClr val="tx1"/>
                          </a:solidFill>
                          <a:latin typeface="Calibri" pitchFamily="34" charset="0"/>
                          <a:cs typeface="Calibri" pitchFamily="34" charset="0"/>
                        </a:rPr>
                        <a:t> SON ÚT</a:t>
                      </a:r>
                      <a:r>
                        <a:rPr lang="es-ES" sz="1800" b="1" u="none" dirty="0" smtClean="0">
                          <a:solidFill>
                            <a:srgbClr val="000000"/>
                          </a:solidFill>
                          <a:latin typeface="Calibri" pitchFamily="34" charset="0"/>
                          <a:cs typeface="Calibri" pitchFamily="34" charset="0"/>
                        </a:rPr>
                        <a:t>ILES</a:t>
                      </a:r>
                      <a:r>
                        <a:rPr lang="es-ES" sz="1800" b="1" u="none" dirty="0" smtClean="0">
                          <a:solidFill>
                            <a:srgbClr val="00007D"/>
                          </a:solidFill>
                          <a:latin typeface="Calibri" pitchFamily="34" charset="0"/>
                          <a:cs typeface="Calibri" pitchFamily="34" charset="0"/>
                        </a:rPr>
                        <a:t> </a:t>
                      </a:r>
                      <a:r>
                        <a:rPr lang="es-ES" sz="1800" b="1" u="none" dirty="0" smtClean="0">
                          <a:solidFill>
                            <a:srgbClr val="000000"/>
                          </a:solidFill>
                          <a:latin typeface="Calibri" pitchFamily="34" charset="0"/>
                          <a:cs typeface="Calibri" pitchFamily="34" charset="0"/>
                        </a:rPr>
                        <a:t>EN EL ANÁLISIS DE DATOS DE VARIABLES CUALITATIVAS, REPRESENTADAS EN ESCALAS NOMINALES U ORDINALES, QUE SE BASAN EN LAS LEYES DE LA DISTRIBUCIÓN NORMAL, A PARTIR DE UNA MUESTRA ALEATORIA, CUYO TAMAÑO MUESTRAL ES MENOR O IGUAL A 30.</a:t>
                      </a:r>
                    </a:p>
                  </a:txBody>
                  <a:tcPr marL="68580" marR="68580" marT="0" marB="0" anchor="ctr"/>
                </a:tc>
              </a:tr>
              <a:tr h="0">
                <a:tc>
                  <a:txBody>
                    <a:bodyPr/>
                    <a:lstStyle/>
                    <a:p>
                      <a:pPr algn="ctr">
                        <a:lnSpc>
                          <a:spcPct val="107000"/>
                        </a:lnSpc>
                        <a:spcAft>
                          <a:spcPts val="0"/>
                        </a:spcAft>
                      </a:pPr>
                      <a:r>
                        <a:rPr lang="es-ES" sz="1800" b="1" dirty="0" smtClean="0">
                          <a:effectLst/>
                          <a:latin typeface="Calibri" panose="020F0502020204030204" pitchFamily="34" charset="0"/>
                          <a:ea typeface="Calibri" panose="020F0502020204030204" pitchFamily="34" charset="0"/>
                          <a:cs typeface="Times New Roman" panose="02020603050405020304" pitchFamily="18" charset="0"/>
                        </a:rPr>
                        <a:t>__</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S" sz="1800" b="1" dirty="0" smtClean="0">
                          <a:effectLst/>
                          <a:latin typeface="Calibri" panose="020F0502020204030204" pitchFamily="34" charset="0"/>
                        </a:rPr>
                        <a:t>LA PRUEBA DE ALEATORIEDAD ES UNA PRUEBA NO PARAMÉTRICA, ÚTIL PARA PROBAR LA ALEATORIEDAD DE LOS ELEMENTOS QUE CONFORMAN UNA MUESTRA.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s-ES" sz="1800" b="1" dirty="0" smtClean="0">
                          <a:effectLst/>
                          <a:latin typeface="Calibri" panose="020F0502020204030204" pitchFamily="34" charset="0"/>
                          <a:ea typeface="Calibri" panose="020F0502020204030204" pitchFamily="34" charset="0"/>
                          <a:cs typeface="Times New Roman" panose="02020603050405020304" pitchFamily="18" charset="0"/>
                        </a:rPr>
                        <a:t>__</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S" sz="1800" b="1">
                          <a:effectLst/>
                          <a:latin typeface="Calibri" panose="020F0502020204030204" pitchFamily="34" charset="0"/>
                        </a:rPr>
                        <a:t>EL ERROR DE TIPO II  (β) APARECE CUANDO EL INVESTIGADOR TOMA UNA DECISIÓN ERRÓNEA, AL RECHAZAR H</a:t>
                      </a:r>
                      <a:r>
                        <a:rPr lang="es-ES" sz="1800" b="1" baseline="-25000">
                          <a:effectLst/>
                          <a:latin typeface="Calibri" panose="020F0502020204030204" pitchFamily="34" charset="0"/>
                        </a:rPr>
                        <a:t>O</a:t>
                      </a:r>
                      <a:r>
                        <a:rPr lang="es-ES" sz="1800" b="1">
                          <a:effectLst/>
                          <a:latin typeface="Calibri" panose="020F0502020204030204" pitchFamily="34" charset="0"/>
                        </a:rPr>
                        <a:t>, SIENDO ESTA CIERTA.</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9720">
                <a:tc>
                  <a:txBody>
                    <a:bodyPr/>
                    <a:lstStyle/>
                    <a:p>
                      <a:pPr algn="ctr">
                        <a:lnSpc>
                          <a:spcPct val="107000"/>
                        </a:lnSpc>
                        <a:spcAft>
                          <a:spcPts val="0"/>
                        </a:spcAft>
                      </a:pPr>
                      <a:r>
                        <a:rPr lang="es-ES" sz="1800" b="1" dirty="0" smtClean="0">
                          <a:effectLst/>
                          <a:latin typeface="Calibri" panose="020F0502020204030204" pitchFamily="34" charset="0"/>
                          <a:ea typeface="Calibri" panose="020F0502020204030204" pitchFamily="34" charset="0"/>
                          <a:cs typeface="Times New Roman" panose="02020603050405020304" pitchFamily="18" charset="0"/>
                        </a:rPr>
                        <a:t>__</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S" sz="1800" b="1">
                          <a:effectLst/>
                          <a:latin typeface="Calibri" panose="020F0502020204030204" pitchFamily="34" charset="0"/>
                        </a:rPr>
                        <a:t>LA PRUEBA DE NORMALIDAD ES UNA PRUEBA NO PARAMÉTRICA, ÚTIL PARA PROBAR LA NORMALIDAD DE LA VARIABLE DE ESTUDIO EN PROBLEMAS DE PROPORCIÓN  POBLACIONAL.</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s-ES" sz="1800" b="1" dirty="0" smtClean="0">
                          <a:effectLst/>
                          <a:latin typeface="Calibri" panose="020F0502020204030204" pitchFamily="34" charset="0"/>
                          <a:ea typeface="Calibri" panose="020F0502020204030204" pitchFamily="34" charset="0"/>
                          <a:cs typeface="Times New Roman" panose="02020603050405020304" pitchFamily="18" charset="0"/>
                        </a:rPr>
                        <a:t>__</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S" sz="1800" b="1">
                          <a:effectLst/>
                          <a:latin typeface="Calibri" panose="020F0502020204030204" pitchFamily="34" charset="0"/>
                        </a:rPr>
                        <a:t>PARA VALORAR LOS POSIBLES ERRORES DURANTE EL CONTRASTE DE HIPÓTESIS SE FIJA EL VALOR DEL ERROR DE TIPO I Y SE DISMUINUYE EL ERROR DE TIPO II, AUMENTANDO LA POTENCIA DE LA PRUEBA.</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s-ES" sz="1800" b="1" dirty="0" smtClean="0">
                          <a:effectLst/>
                          <a:latin typeface="Calibri" panose="020F0502020204030204" pitchFamily="34" charset="0"/>
                          <a:ea typeface="Calibri" panose="020F0502020204030204" pitchFamily="34" charset="0"/>
                          <a:cs typeface="Times New Roman" panose="02020603050405020304" pitchFamily="18" charset="0"/>
                        </a:rPr>
                        <a:t>__</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S" sz="1800" b="1" dirty="0" smtClean="0">
                          <a:effectLst/>
                          <a:latin typeface="Calibri" panose="020F0502020204030204" pitchFamily="34" charset="0"/>
                        </a:rPr>
                        <a:t>LA </a:t>
                      </a:r>
                      <a:r>
                        <a:rPr lang="es-ES" sz="1800" b="1" dirty="0">
                          <a:effectLst/>
                          <a:latin typeface="Calibri" panose="020F0502020204030204" pitchFamily="34" charset="0"/>
                        </a:rPr>
                        <a:t>DISTRIBUCIÓN BINOMIAL ASOCIADA A LA VARIABLE DE ESTUDIO SE APROXIMA A LA DISTRIBUCIÓN </a:t>
                      </a:r>
                      <a:r>
                        <a:rPr lang="es-ES" sz="1800" b="1" dirty="0" smtClean="0">
                          <a:effectLst/>
                          <a:latin typeface="Calibri" panose="020F0502020204030204" pitchFamily="34" charset="0"/>
                        </a:rPr>
                        <a:t>NORMAL, CUANDO LA </a:t>
                      </a:r>
                      <a:r>
                        <a:rPr lang="es-ES" sz="1800" b="1" dirty="0">
                          <a:effectLst/>
                          <a:latin typeface="Calibri" panose="020F0502020204030204" pitchFamily="34" charset="0"/>
                        </a:rPr>
                        <a:t>MUESTRA </a:t>
                      </a:r>
                      <a:r>
                        <a:rPr lang="es-ES" sz="1800" b="1" dirty="0" smtClean="0">
                          <a:effectLst/>
                          <a:latin typeface="Calibri" panose="020F0502020204030204" pitchFamily="34" charset="0"/>
                        </a:rPr>
                        <a:t>SELECCIONADA </a:t>
                      </a:r>
                      <a:r>
                        <a:rPr lang="es-ES" sz="1800" b="1" dirty="0">
                          <a:effectLst/>
                          <a:latin typeface="Calibri" panose="020F0502020204030204" pitchFamily="34" charset="0"/>
                        </a:rPr>
                        <a:t>ES GRANDE.</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s-ES" sz="1800" b="1" dirty="0" smtClean="0">
                          <a:effectLst/>
                          <a:latin typeface="Calibri" panose="020F0502020204030204" pitchFamily="34" charset="0"/>
                          <a:ea typeface="Calibri" panose="020F0502020204030204" pitchFamily="34" charset="0"/>
                          <a:cs typeface="Times New Roman" panose="02020603050405020304" pitchFamily="18" charset="0"/>
                        </a:rPr>
                        <a:t>__</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S" sz="1800" b="1">
                          <a:effectLst/>
                          <a:latin typeface="Calibri" panose="020F0502020204030204" pitchFamily="34" charset="0"/>
                        </a:rPr>
                        <a:t>EL ERROR DE TIPO I (α) APARECE CUANDO EL INVESTIGADOR TOMA UNA DECISIÓN ERRÓNEA, AL ACEPTAR H</a:t>
                      </a:r>
                      <a:r>
                        <a:rPr lang="es-ES" sz="1800" b="1" baseline="-25000">
                          <a:effectLst/>
                          <a:latin typeface="Calibri" panose="020F0502020204030204" pitchFamily="34" charset="0"/>
                        </a:rPr>
                        <a:t>O</a:t>
                      </a:r>
                      <a:r>
                        <a:rPr lang="es-ES" sz="1800" b="1">
                          <a:effectLst/>
                          <a:latin typeface="Calibri" panose="020F0502020204030204" pitchFamily="34" charset="0"/>
                        </a:rPr>
                        <a:t>, SIENDO ÉSTA FALSA.</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1950">
                <a:tc>
                  <a:txBody>
                    <a:bodyPr/>
                    <a:lstStyle/>
                    <a:p>
                      <a:pPr algn="ctr">
                        <a:lnSpc>
                          <a:spcPct val="107000"/>
                        </a:lnSpc>
                        <a:spcAft>
                          <a:spcPts val="0"/>
                        </a:spcAft>
                      </a:pPr>
                      <a:r>
                        <a:rPr lang="es-ES" sz="1800" b="1" dirty="0" smtClean="0">
                          <a:effectLst/>
                          <a:latin typeface="Calibri" panose="020F0502020204030204" pitchFamily="34" charset="0"/>
                          <a:ea typeface="Calibri" panose="020F0502020204030204" pitchFamily="34" charset="0"/>
                          <a:cs typeface="Times New Roman" panose="02020603050405020304" pitchFamily="18" charset="0"/>
                        </a:rPr>
                        <a:t>__</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b="1" kern="1200" dirty="0" smtClean="0">
                          <a:effectLst/>
                          <a:latin typeface="Calibri" panose="020F0502020204030204" pitchFamily="34" charset="0"/>
                        </a:rPr>
                        <a:t>EL CONTRASTE BILATERAL (DE 2 COLAS), SE APLICA CUANDO EL INTERÉS DEL INVESTIGADOR ES PROBAR LA DESIGUALDAD, YA QUE EL ANÁLISIS SE HACE EN LOS 2 SENTIDOS DE LA CURVA NORMAL, EVALUÁNDOSE AMBAS REGIONES.</a:t>
                      </a:r>
                      <a:endParaRPr lang="es-ES" sz="1800" b="1" dirty="0" smtClean="0">
                        <a:effectLst/>
                        <a:latin typeface="Calibri" panose="020F0502020204030204" pitchFamily="34" charset="0"/>
                        <a:ea typeface="Times New Roman" panose="02020603050405020304" pitchFamily="18" charset="0"/>
                      </a:endParaRPr>
                    </a:p>
                  </a:txBody>
                  <a:tcPr marL="68580" marR="68580" marT="0" marB="0" anchor="ctr"/>
                </a:tc>
              </a:tr>
            </a:tbl>
          </a:graphicData>
        </a:graphic>
      </p:graphicFrame>
      <p:sp>
        <p:nvSpPr>
          <p:cNvPr id="3" name="Rectangle 1"/>
          <p:cNvSpPr>
            <a:spLocks noChangeArrowheads="1"/>
          </p:cNvSpPr>
          <p:nvPr/>
        </p:nvSpPr>
        <p:spPr bwMode="auto">
          <a:xfrm>
            <a:off x="691493" y="420053"/>
            <a:ext cx="776885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pt-BR"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t>
            </a:r>
            <a:r>
              <a:rPr kumimoji="0" lang="pt-BR" sz="2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ELECCIONE VERDADERO (V) O FALSO (F) SEGÚN CORRESPONDA.</a:t>
            </a:r>
            <a:endParaRPr kumimoji="0" lang="es-ES" sz="2200" b="0" i="0" u="none" strike="noStrike" cap="none" normalizeH="0" baseline="0" dirty="0" smtClean="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7611555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899592" y="404664"/>
            <a:ext cx="75608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eaLnBrk="1" fontAlgn="auto" hangingPunct="1">
              <a:spcBef>
                <a:spcPts val="0"/>
              </a:spcBef>
              <a:spcAft>
                <a:spcPts val="0"/>
              </a:spcAft>
            </a:pPr>
            <a:r>
              <a:rPr lang="es-MX" sz="2400" dirty="0">
                <a:solidFill>
                  <a:srgbClr val="00007D"/>
                </a:solidFill>
                <a:latin typeface="Calibri" pitchFamily="34" charset="0"/>
              </a:rPr>
              <a:t>ALGORITMO DE </a:t>
            </a:r>
            <a:r>
              <a:rPr lang="es-MX" sz="2400" dirty="0" smtClean="0">
                <a:solidFill>
                  <a:srgbClr val="00007D"/>
                </a:solidFill>
                <a:latin typeface="Calibri" pitchFamily="34" charset="0"/>
              </a:rPr>
              <a:t>SOLUCIÓN PARA PROBLEMAS DE CH</a:t>
            </a:r>
            <a:endParaRPr lang="es-MX" sz="2400" dirty="0">
              <a:solidFill>
                <a:srgbClr val="00007D"/>
              </a:solidFill>
              <a:latin typeface="Calibri" pitchFamily="34" charset="0"/>
            </a:endParaRPr>
          </a:p>
        </p:txBody>
      </p:sp>
      <p:sp>
        <p:nvSpPr>
          <p:cNvPr id="11" name="9 Rectángulo"/>
          <p:cNvSpPr/>
          <p:nvPr/>
        </p:nvSpPr>
        <p:spPr>
          <a:xfrm>
            <a:off x="251520" y="1030957"/>
            <a:ext cx="8640959" cy="1631216"/>
          </a:xfrm>
          <a:prstGeom prst="rect">
            <a:avLst/>
          </a:prstGeom>
        </p:spPr>
        <p:txBody>
          <a:bodyPr wrap="square">
            <a:spAutoFit/>
          </a:bodyPr>
          <a:lstStyle/>
          <a:p>
            <a:pPr marL="457200" lvl="0" indent="-457200" algn="just">
              <a:buFont typeface="+mj-lt"/>
              <a:buAutoNum type="arabicPeriod"/>
            </a:pPr>
            <a:r>
              <a:rPr lang="es-ES" sz="2000" b="1" dirty="0" smtClean="0">
                <a:solidFill>
                  <a:schemeClr val="bg2"/>
                </a:solidFill>
                <a:latin typeface="Calibri" pitchFamily="34" charset="0"/>
              </a:rPr>
              <a:t>PROBAR ALEATORIEDAD DE LA MUESTRA: </a:t>
            </a:r>
            <a:r>
              <a:rPr lang="es-ES" sz="2000" dirty="0" smtClean="0">
                <a:solidFill>
                  <a:schemeClr val="tx1"/>
                </a:solidFill>
                <a:latin typeface="Calibri" pitchFamily="34" charset="0"/>
              </a:rPr>
              <a:t>PARA ESTO SERÁ NECESARIO APLICAR EL TEST DE RACHA.</a:t>
            </a:r>
            <a:endParaRPr lang="es-ES" sz="2000" b="1" dirty="0" smtClean="0">
              <a:solidFill>
                <a:schemeClr val="tx1"/>
              </a:solidFill>
              <a:latin typeface="Calibri" pitchFamily="34" charset="0"/>
            </a:endParaRPr>
          </a:p>
          <a:p>
            <a:pPr lvl="0" algn="just"/>
            <a:endParaRPr lang="es-ES" sz="2000" b="1" dirty="0" smtClean="0">
              <a:solidFill>
                <a:schemeClr val="tx1"/>
              </a:solidFill>
              <a:latin typeface="Calibri" pitchFamily="34" charset="0"/>
            </a:endParaRPr>
          </a:p>
          <a:p>
            <a:pPr marL="1795463" lvl="0" algn="just"/>
            <a:r>
              <a:rPr lang="pt-BR" sz="2000" dirty="0" smtClean="0">
                <a:solidFill>
                  <a:schemeClr val="tx1"/>
                </a:solidFill>
                <a:latin typeface="Calibri" pitchFamily="34" charset="0"/>
              </a:rPr>
              <a:t>H</a:t>
            </a:r>
            <a:r>
              <a:rPr lang="pt-BR" sz="2000" baseline="-25000" dirty="0" smtClean="0">
                <a:solidFill>
                  <a:schemeClr val="tx1"/>
                </a:solidFill>
                <a:latin typeface="Calibri" pitchFamily="34" charset="0"/>
              </a:rPr>
              <a:t>O</a:t>
            </a:r>
            <a:r>
              <a:rPr lang="pt-BR" sz="2000" dirty="0" smtClean="0">
                <a:solidFill>
                  <a:schemeClr val="tx1"/>
                </a:solidFill>
                <a:latin typeface="Calibri" pitchFamily="34" charset="0"/>
              </a:rPr>
              <a:t>: LA MUESTRA ES ALEATORIA.</a:t>
            </a:r>
          </a:p>
          <a:p>
            <a:pPr marL="1795463" lvl="0" algn="just"/>
            <a:r>
              <a:rPr lang="pt-BR" sz="2000" b="1" dirty="0" smtClean="0">
                <a:solidFill>
                  <a:schemeClr val="tx1"/>
                </a:solidFill>
                <a:latin typeface="Calibri" pitchFamily="34" charset="0"/>
              </a:rPr>
              <a:t>H</a:t>
            </a:r>
            <a:r>
              <a:rPr lang="pt-BR" sz="2000" b="1" baseline="-25000" dirty="0" smtClean="0">
                <a:solidFill>
                  <a:schemeClr val="tx1"/>
                </a:solidFill>
                <a:latin typeface="Calibri" pitchFamily="34" charset="0"/>
              </a:rPr>
              <a:t>1</a:t>
            </a:r>
            <a:r>
              <a:rPr lang="pt-BR" sz="2000" b="1" dirty="0" smtClean="0">
                <a:solidFill>
                  <a:schemeClr val="tx1"/>
                </a:solidFill>
                <a:latin typeface="Calibri" pitchFamily="34" charset="0"/>
              </a:rPr>
              <a:t>: LA MUESRA NO ES ALEATORIA.</a:t>
            </a:r>
            <a:endParaRPr lang="es-ES" sz="2000" b="1" dirty="0" smtClean="0">
              <a:solidFill>
                <a:schemeClr val="bg2"/>
              </a:solidFill>
              <a:latin typeface="Calibri" pitchFamily="34" charset="0"/>
            </a:endParaRPr>
          </a:p>
        </p:txBody>
      </p:sp>
      <p:pic>
        <p:nvPicPr>
          <p:cNvPr id="2" name="Imagen 1"/>
          <p:cNvPicPr>
            <a:picLocks noChangeAspect="1"/>
          </p:cNvPicPr>
          <p:nvPr/>
        </p:nvPicPr>
        <p:blipFill>
          <a:blip r:embed="rId2"/>
          <a:stretch>
            <a:fillRect/>
          </a:stretch>
        </p:blipFill>
        <p:spPr>
          <a:xfrm>
            <a:off x="539552" y="2691719"/>
            <a:ext cx="3177056" cy="1549334"/>
          </a:xfrm>
          <a:prstGeom prst="rect">
            <a:avLst/>
          </a:prstGeom>
        </p:spPr>
      </p:pic>
      <p:pic>
        <p:nvPicPr>
          <p:cNvPr id="3" name="Imagen 2"/>
          <p:cNvPicPr>
            <a:picLocks noChangeAspect="1"/>
          </p:cNvPicPr>
          <p:nvPr/>
        </p:nvPicPr>
        <p:blipFill>
          <a:blip r:embed="rId3"/>
          <a:stretch>
            <a:fillRect/>
          </a:stretch>
        </p:blipFill>
        <p:spPr>
          <a:xfrm>
            <a:off x="4012914" y="2883333"/>
            <a:ext cx="2289030" cy="1152128"/>
          </a:xfrm>
          <a:prstGeom prst="rect">
            <a:avLst/>
          </a:prstGeom>
        </p:spPr>
      </p:pic>
      <mc:AlternateContent xmlns:mc="http://schemas.openxmlformats.org/markup-compatibility/2006" xmlns:a14="http://schemas.microsoft.com/office/drawing/2010/main">
        <mc:Choice Requires="a14">
          <p:sp>
            <p:nvSpPr>
              <p:cNvPr id="6" name="CuadroTexto 5"/>
              <p:cNvSpPr txBox="1"/>
              <p:nvPr/>
            </p:nvSpPr>
            <p:spPr>
              <a:xfrm>
                <a:off x="6948264" y="4528750"/>
                <a:ext cx="1308050" cy="4867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pt-BR" sz="1800" b="1" i="1" smtClean="0">
                              <a:solidFill>
                                <a:schemeClr val="tx1"/>
                              </a:solidFill>
                              <a:latin typeface="Cambria Math" panose="02040503050406030204" pitchFamily="18" charset="0"/>
                            </a:rPr>
                          </m:ctrlPr>
                        </m:mPr>
                        <m:mr>
                          <m:e>
                            <m:r>
                              <m:rPr>
                                <m:nor/>
                                <m:brk m:alnAt="7"/>
                              </m:rPr>
                              <a:rPr lang="pt-BR" sz="1800" b="1" i="0" smtClean="0">
                                <a:solidFill>
                                  <a:schemeClr val="tx1"/>
                                </a:solidFill>
                                <a:latin typeface="Calibri" panose="020F0502020204030204" pitchFamily="34" charset="0"/>
                              </a:rPr>
                              <m:t>p</m:t>
                            </m:r>
                            <m:r>
                              <m:rPr>
                                <m:nor/>
                              </m:rPr>
                              <a:rPr lang="pt-BR" sz="1800" b="1" i="0" smtClean="0">
                                <a:solidFill>
                                  <a:schemeClr val="tx1"/>
                                </a:solidFill>
                                <a:latin typeface="Calibri" panose="020F0502020204030204" pitchFamily="34" charset="0"/>
                              </a:rPr>
                              <m:t>−</m:t>
                            </m:r>
                            <m:r>
                              <m:rPr>
                                <m:nor/>
                              </m:rPr>
                              <a:rPr lang="pt-BR" sz="1800" b="1" i="0" smtClean="0">
                                <a:solidFill>
                                  <a:schemeClr val="tx1"/>
                                </a:solidFill>
                                <a:latin typeface="Calibri" panose="020F0502020204030204" pitchFamily="34" charset="0"/>
                              </a:rPr>
                              <m:t>VALOR</m:t>
                            </m:r>
                            <m:r>
                              <m:rPr>
                                <m:nor/>
                              </m:rPr>
                              <a:rPr lang="pt-BR" sz="1800" b="1" i="0" smtClean="0">
                                <a:solidFill>
                                  <a:schemeClr val="tx1"/>
                                </a:solidFill>
                                <a:latin typeface="Calibri" panose="020F0502020204030204" pitchFamily="34" charset="0"/>
                              </a:rPr>
                              <m:t> </m:t>
                            </m:r>
                            <m:r>
                              <m:rPr>
                                <m:nor/>
                              </m:rPr>
                              <a:rPr lang="pt-BR" sz="1800" i="0">
                                <a:solidFill>
                                  <a:schemeClr val="tx1"/>
                                </a:solidFill>
                                <a:latin typeface="Calibri" panose="020F0502020204030204" pitchFamily="34" charset="0"/>
                                <a:ea typeface="Cambria Math" panose="02040503050406030204" pitchFamily="18" charset="0"/>
                              </a:rPr>
                              <m:t>≥</m:t>
                            </m:r>
                            <m:r>
                              <m:rPr>
                                <m:nor/>
                              </m:rPr>
                              <a:rPr lang="pt-BR" sz="1800" b="1" i="0" smtClean="0">
                                <a:solidFill>
                                  <a:schemeClr val="tx1"/>
                                </a:solidFill>
                                <a:latin typeface="Calibri" panose="020F0502020204030204" pitchFamily="34" charset="0"/>
                                <a:ea typeface="Cambria Math" panose="02040503050406030204" pitchFamily="18" charset="0"/>
                              </a:rPr>
                              <m:t> </m:t>
                            </m:r>
                            <m:r>
                              <m:rPr>
                                <m:nor/>
                              </m:rPr>
                              <a:rPr lang="pt-BR" sz="1800" i="0" smtClean="0">
                                <a:solidFill>
                                  <a:schemeClr val="tx1"/>
                                </a:solidFill>
                                <a:latin typeface="Calibri" panose="020F0502020204030204" pitchFamily="34" charset="0"/>
                                <a:ea typeface="Cambria Math" panose="02040503050406030204" pitchFamily="18" charset="0"/>
                              </a:rPr>
                              <m:t>α</m:t>
                            </m:r>
                          </m:e>
                        </m:mr>
                        <m:mr>
                          <m:e>
                            <m:r>
                              <m:rPr>
                                <m:nor/>
                              </m:rPr>
                              <a:rPr lang="pt-BR" sz="1800" b="1" i="0" smtClean="0">
                                <a:solidFill>
                                  <a:schemeClr val="tx1"/>
                                </a:solidFill>
                                <a:latin typeface="Cambria Math" panose="02040503050406030204" pitchFamily="18" charset="0"/>
                                <a:ea typeface="Cambria Math" panose="02040503050406030204" pitchFamily="18" charset="0"/>
                              </a:rPr>
                              <m:t>1,846</m:t>
                            </m:r>
                            <m:r>
                              <m:rPr>
                                <m:nor/>
                              </m:rPr>
                              <a:rPr lang="pt-BR" sz="1800" b="1" i="0" smtClean="0">
                                <a:solidFill>
                                  <a:schemeClr val="tx1"/>
                                </a:solidFill>
                                <a:latin typeface="Calibri" panose="020F0502020204030204" pitchFamily="34" charset="0"/>
                              </a:rPr>
                              <m:t> </m:t>
                            </m:r>
                            <m:r>
                              <m:rPr>
                                <m:nor/>
                              </m:rPr>
                              <a:rPr lang="pt-BR" sz="1800" i="0">
                                <a:solidFill>
                                  <a:schemeClr val="tx1"/>
                                </a:solidFill>
                                <a:latin typeface="Calibri" panose="020F0502020204030204" pitchFamily="34" charset="0"/>
                                <a:ea typeface="Cambria Math" panose="02040503050406030204" pitchFamily="18" charset="0"/>
                              </a:rPr>
                              <m:t>≥</m:t>
                            </m:r>
                            <m:r>
                              <m:rPr>
                                <m:nor/>
                              </m:rPr>
                              <a:rPr lang="pt-BR" sz="1800" b="1" i="0" smtClean="0">
                                <a:solidFill>
                                  <a:schemeClr val="tx1"/>
                                </a:solidFill>
                                <a:latin typeface="Calibri" panose="020F0502020204030204" pitchFamily="34" charset="0"/>
                                <a:ea typeface="Cambria Math" panose="02040503050406030204" pitchFamily="18" charset="0"/>
                              </a:rPr>
                              <m:t> </m:t>
                            </m:r>
                            <m:r>
                              <m:rPr>
                                <m:nor/>
                              </m:rPr>
                              <a:rPr lang="pt-BR" sz="1800" i="0">
                                <a:solidFill>
                                  <a:schemeClr val="tx1"/>
                                </a:solidFill>
                                <a:latin typeface="Calibri" panose="020F0502020204030204" pitchFamily="34" charset="0"/>
                                <a:ea typeface="Cambria Math" panose="02040503050406030204" pitchFamily="18" charset="0"/>
                              </a:rPr>
                              <m:t>0,0</m:t>
                            </m:r>
                            <m:r>
                              <m:rPr>
                                <m:nor/>
                              </m:rPr>
                              <a:rPr lang="pt-BR" sz="1800" b="1" i="0" smtClean="0">
                                <a:solidFill>
                                  <a:schemeClr val="tx1"/>
                                </a:solidFill>
                                <a:latin typeface="Calibri" panose="020F0502020204030204" pitchFamily="34" charset="0"/>
                                <a:ea typeface="Cambria Math" panose="02040503050406030204" pitchFamily="18" charset="0"/>
                              </a:rPr>
                              <m:t>5</m:t>
                            </m:r>
                            <m:r>
                              <m:rPr>
                                <m:nor/>
                              </m:rPr>
                              <a:rPr lang="es-ES" sz="1800" dirty="0">
                                <a:solidFill>
                                  <a:schemeClr val="tx1"/>
                                </a:solidFill>
                                <a:latin typeface="Calibri" panose="020F0502020204030204" pitchFamily="34" charset="0"/>
                              </a:rPr>
                              <m:t> </m:t>
                            </m:r>
                          </m:e>
                        </m:mr>
                      </m:m>
                    </m:oMath>
                  </m:oMathPara>
                </a14:m>
                <a:endParaRPr lang="es-ES" sz="1800" dirty="0">
                  <a:solidFill>
                    <a:schemeClr val="tx1"/>
                  </a:solidFill>
                  <a:latin typeface="Calibri" panose="020F0502020204030204" pitchFamily="34" charset="0"/>
                </a:endParaRPr>
              </a:p>
            </p:txBody>
          </p:sp>
        </mc:Choice>
        <mc:Fallback xmlns="">
          <p:sp>
            <p:nvSpPr>
              <p:cNvPr id="6" name="CuadroTexto 5"/>
              <p:cNvSpPr txBox="1">
                <a:spLocks noRot="1" noChangeAspect="1" noMove="1" noResize="1" noEditPoints="1" noAdjustHandles="1" noChangeArrowheads="1" noChangeShapeType="1" noTextEdit="1"/>
              </p:cNvSpPr>
              <p:nvPr/>
            </p:nvSpPr>
            <p:spPr>
              <a:xfrm>
                <a:off x="6948264" y="4528750"/>
                <a:ext cx="1308050" cy="486736"/>
              </a:xfrm>
              <a:prstGeom prst="rect">
                <a:avLst/>
              </a:prstGeom>
              <a:blipFill rotWithShape="0">
                <a:blip r:embed="rId4"/>
                <a:stretch>
                  <a:fillRect/>
                </a:stretch>
              </a:blipFill>
            </p:spPr>
            <p:txBody>
              <a:bodyPr/>
              <a:lstStyle/>
              <a:p>
                <a:r>
                  <a:rPr lang="es-ES">
                    <a:noFill/>
                  </a:rPr>
                  <a:t> </a:t>
                </a:r>
              </a:p>
            </p:txBody>
          </p:sp>
        </mc:Fallback>
      </mc:AlternateContent>
      <p:sp>
        <p:nvSpPr>
          <p:cNvPr id="8" name="Rectángulo 7"/>
          <p:cNvSpPr/>
          <p:nvPr/>
        </p:nvSpPr>
        <p:spPr>
          <a:xfrm>
            <a:off x="300089" y="5877272"/>
            <a:ext cx="8592390" cy="707886"/>
          </a:xfrm>
          <a:prstGeom prst="rect">
            <a:avLst/>
          </a:prstGeom>
        </p:spPr>
        <p:txBody>
          <a:bodyPr wrap="square">
            <a:spAutoFit/>
          </a:bodyPr>
          <a:lstStyle/>
          <a:p>
            <a:pPr algn="just"/>
            <a:r>
              <a:rPr lang="pt-BR" sz="2000" dirty="0" smtClean="0">
                <a:solidFill>
                  <a:srgbClr val="002060"/>
                </a:solidFill>
                <a:latin typeface="Calibri" pitchFamily="34" charset="0"/>
              </a:rPr>
              <a:t>INTERPRETACIÓN:</a:t>
            </a:r>
            <a:r>
              <a:rPr lang="pt-BR" sz="2000" dirty="0" smtClean="0">
                <a:solidFill>
                  <a:srgbClr val="000000"/>
                </a:solidFill>
                <a:latin typeface="Calibri" pitchFamily="34" charset="0"/>
              </a:rPr>
              <a:t> SE PUEDE PLANTEAR CON UN NIVEL DE SIGNIFICACIÓN DEL 5% QUE LA MUESTRA ES ALEATORIA</a:t>
            </a:r>
            <a:r>
              <a:rPr lang="pt-BR" sz="2000" dirty="0" smtClean="0">
                <a:solidFill>
                  <a:srgbClr val="000000"/>
                </a:solidFill>
                <a:latin typeface="Calibri" pitchFamily="34" charset="0"/>
                <a:sym typeface="Symbol" panose="05050102010706020507" pitchFamily="18" charset="2"/>
              </a:rPr>
              <a:t>.</a:t>
            </a:r>
            <a:endParaRPr lang="es-ES" sz="2000" dirty="0"/>
          </a:p>
        </p:txBody>
      </p:sp>
      <p:pic>
        <p:nvPicPr>
          <p:cNvPr id="9" name="Imagen 8"/>
          <p:cNvPicPr>
            <a:picLocks noChangeAspect="1"/>
          </p:cNvPicPr>
          <p:nvPr/>
        </p:nvPicPr>
        <p:blipFill>
          <a:blip r:embed="rId5"/>
          <a:stretch>
            <a:fillRect/>
          </a:stretch>
        </p:blipFill>
        <p:spPr>
          <a:xfrm>
            <a:off x="6759391" y="2802982"/>
            <a:ext cx="1944216" cy="1247233"/>
          </a:xfrm>
          <a:prstGeom prst="rect">
            <a:avLst/>
          </a:prstGeom>
        </p:spPr>
      </p:pic>
      <mc:AlternateContent xmlns:mc="http://schemas.openxmlformats.org/markup-compatibility/2006" xmlns:a14="http://schemas.microsoft.com/office/drawing/2010/main">
        <mc:Choice Requires="a14">
          <p:sp>
            <p:nvSpPr>
              <p:cNvPr id="10" name="Rectángulo 9"/>
              <p:cNvSpPr/>
              <p:nvPr/>
            </p:nvSpPr>
            <p:spPr>
              <a:xfrm>
                <a:off x="521976" y="4416978"/>
                <a:ext cx="5610190" cy="12547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1600" b="1" i="0" smtClean="0">
                          <a:solidFill>
                            <a:srgbClr val="000000"/>
                          </a:solidFill>
                          <a:latin typeface="Cambria Math" panose="02040503050406030204" pitchFamily="18" charset="0"/>
                        </a:rPr>
                        <m:t>𝐒𝐈</m:t>
                      </m:r>
                      <m:r>
                        <a:rPr lang="es-MX" sz="1600" b="1" i="0" smtClean="0">
                          <a:solidFill>
                            <a:srgbClr val="000000"/>
                          </a:solidFill>
                          <a:latin typeface="Cambria Math" panose="02040503050406030204" pitchFamily="18" charset="0"/>
                        </a:rPr>
                        <m:t> </m:t>
                      </m:r>
                      <m:r>
                        <a:rPr lang="es-MX" sz="1600" b="1" i="0" smtClean="0">
                          <a:solidFill>
                            <a:srgbClr val="000000"/>
                          </a:solidFill>
                          <a:latin typeface="Cambria Math" panose="02040503050406030204" pitchFamily="18" charset="0"/>
                        </a:rPr>
                        <m:t>𝐧</m:t>
                      </m:r>
                      <m:r>
                        <a:rPr lang="es-MX" sz="1600" b="1" i="0" smtClean="0">
                          <a:solidFill>
                            <a:srgbClr val="000000"/>
                          </a:solidFill>
                          <a:latin typeface="Cambria Math" panose="02040503050406030204" pitchFamily="18" charset="0"/>
                        </a:rPr>
                        <m:t>=</m:t>
                      </m:r>
                      <m:sSub>
                        <m:sSubPr>
                          <m:ctrlPr>
                            <a:rPr lang="es-MX" sz="1600" i="1" smtClean="0">
                              <a:solidFill>
                                <a:srgbClr val="000000"/>
                              </a:solidFill>
                              <a:latin typeface="Cambria Math" panose="02040503050406030204" pitchFamily="18" charset="0"/>
                            </a:rPr>
                          </m:ctrlPr>
                        </m:sSubPr>
                        <m:e>
                          <m:r>
                            <a:rPr lang="es-MX" sz="1600" b="1" i="0" smtClean="0">
                              <a:solidFill>
                                <a:srgbClr val="000000"/>
                              </a:solidFill>
                              <a:latin typeface="Cambria Math" panose="02040503050406030204" pitchFamily="18" charset="0"/>
                            </a:rPr>
                            <m:t>𝐧</m:t>
                          </m:r>
                        </m:e>
                        <m:sub>
                          <m:r>
                            <a:rPr lang="es-MX" sz="1600" b="1" i="0" smtClean="0">
                              <a:solidFill>
                                <a:srgbClr val="000000"/>
                              </a:solidFill>
                              <a:latin typeface="Cambria Math" panose="02040503050406030204" pitchFamily="18" charset="0"/>
                            </a:rPr>
                            <m:t>𝟏</m:t>
                          </m:r>
                        </m:sub>
                      </m:sSub>
                      <m:r>
                        <a:rPr lang="es-MX" sz="1600" b="1" i="0" smtClean="0">
                          <a:solidFill>
                            <a:srgbClr val="000000"/>
                          </a:solidFill>
                          <a:latin typeface="Cambria Math" panose="02040503050406030204" pitchFamily="18" charset="0"/>
                        </a:rPr>
                        <m:t>+</m:t>
                      </m:r>
                      <m:sSub>
                        <m:sSubPr>
                          <m:ctrlPr>
                            <a:rPr lang="es-MX" sz="1600" i="1" smtClean="0">
                              <a:solidFill>
                                <a:srgbClr val="000000"/>
                              </a:solidFill>
                              <a:latin typeface="Cambria Math" panose="02040503050406030204" pitchFamily="18" charset="0"/>
                            </a:rPr>
                          </m:ctrlPr>
                        </m:sSubPr>
                        <m:e>
                          <m:r>
                            <a:rPr lang="es-MX" sz="1600" b="1" i="0" smtClean="0">
                              <a:solidFill>
                                <a:srgbClr val="000000"/>
                              </a:solidFill>
                              <a:latin typeface="Cambria Math" panose="02040503050406030204" pitchFamily="18" charset="0"/>
                            </a:rPr>
                            <m:t>𝐧</m:t>
                          </m:r>
                        </m:e>
                        <m:sub>
                          <m:r>
                            <a:rPr lang="es-MX" sz="1600" b="1" i="0" smtClean="0">
                              <a:solidFill>
                                <a:srgbClr val="000000"/>
                              </a:solidFill>
                              <a:latin typeface="Cambria Math" panose="02040503050406030204" pitchFamily="18" charset="0"/>
                            </a:rPr>
                            <m:t>𝟐</m:t>
                          </m:r>
                        </m:sub>
                      </m:sSub>
                      <m:r>
                        <a:rPr lang="es-MX" sz="1600" b="1" i="0" smtClean="0">
                          <a:solidFill>
                            <a:srgbClr val="000000"/>
                          </a:solidFill>
                          <a:latin typeface="Cambria Math" panose="02040503050406030204" pitchFamily="18" charset="0"/>
                          <a:ea typeface="Cambria Math" panose="02040503050406030204" pitchFamily="18" charset="0"/>
                        </a:rPr>
                        <m:t>≥</m:t>
                      </m:r>
                      <m:r>
                        <a:rPr lang="es-MX" sz="1600" b="1" i="0" smtClean="0">
                          <a:solidFill>
                            <a:srgbClr val="000000"/>
                          </a:solidFill>
                          <a:latin typeface="Cambria Math" panose="02040503050406030204" pitchFamily="18" charset="0"/>
                          <a:ea typeface="Cambria Math" panose="02040503050406030204" pitchFamily="18" charset="0"/>
                        </a:rPr>
                        <m:t>𝟓𝟎</m:t>
                      </m:r>
                      <m:r>
                        <a:rPr lang="es-MX" sz="1600" b="1" i="0" smtClean="0">
                          <a:solidFill>
                            <a:srgbClr val="000000"/>
                          </a:solidFill>
                          <a:latin typeface="Cambria Math" panose="02040503050406030204" pitchFamily="18" charset="0"/>
                          <a:ea typeface="Cambria Math" panose="02040503050406030204" pitchFamily="18" charset="0"/>
                        </a:rPr>
                        <m:t>→</m:t>
                      </m:r>
                      <m:r>
                        <a:rPr lang="es-ES" sz="1600" b="1" i="0" smtClean="0">
                          <a:solidFill>
                            <a:srgbClr val="000000"/>
                          </a:solidFill>
                          <a:latin typeface="Cambria Math" panose="02040503050406030204" pitchFamily="18" charset="0"/>
                        </a:rPr>
                        <m:t>𝐙</m:t>
                      </m:r>
                      <m:r>
                        <a:rPr lang="es-ES" sz="1600" b="1" i="0">
                          <a:solidFill>
                            <a:srgbClr val="000000"/>
                          </a:solidFill>
                          <a:latin typeface="Cambria Math" panose="02040503050406030204" pitchFamily="18" charset="0"/>
                        </a:rPr>
                        <m:t>=</m:t>
                      </m:r>
                      <m:f>
                        <m:fPr>
                          <m:ctrlPr>
                            <a:rPr lang="es-ES" sz="1600" i="1">
                              <a:solidFill>
                                <a:srgbClr val="000000"/>
                              </a:solidFill>
                              <a:latin typeface="Cambria Math" panose="02040503050406030204" pitchFamily="18" charset="0"/>
                            </a:rPr>
                          </m:ctrlPr>
                        </m:fPr>
                        <m:num>
                          <m:r>
                            <a:rPr lang="es-ES" sz="1600" b="1" i="0">
                              <a:solidFill>
                                <a:srgbClr val="000000"/>
                              </a:solidFill>
                              <a:latin typeface="Cambria Math" panose="02040503050406030204" pitchFamily="18" charset="0"/>
                            </a:rPr>
                            <m:t>𝐑</m:t>
                          </m:r>
                          <m:r>
                            <a:rPr lang="es-ES" sz="1600" b="1" i="0">
                              <a:solidFill>
                                <a:srgbClr val="000000"/>
                              </a:solidFill>
                              <a:latin typeface="Cambria Math" panose="02040503050406030204" pitchFamily="18" charset="0"/>
                            </a:rPr>
                            <m:t>−</m:t>
                          </m:r>
                          <m:d>
                            <m:dPr>
                              <m:ctrlPr>
                                <a:rPr lang="es-ES" sz="1600" i="1">
                                  <a:solidFill>
                                    <a:srgbClr val="000000"/>
                                  </a:solidFill>
                                  <a:latin typeface="Cambria Math" panose="02040503050406030204" pitchFamily="18" charset="0"/>
                                </a:rPr>
                              </m:ctrlPr>
                            </m:dPr>
                            <m:e>
                              <m:f>
                                <m:fPr>
                                  <m:ctrlPr>
                                    <a:rPr lang="es-ES" sz="1600" i="1">
                                      <a:solidFill>
                                        <a:srgbClr val="000000"/>
                                      </a:solidFill>
                                      <a:latin typeface="Cambria Math" panose="02040503050406030204" pitchFamily="18" charset="0"/>
                                    </a:rPr>
                                  </m:ctrlPr>
                                </m:fPr>
                                <m:num>
                                  <m:r>
                                    <a:rPr lang="es-ES" sz="1600" b="1" i="0">
                                      <a:solidFill>
                                        <a:srgbClr val="000000"/>
                                      </a:solidFill>
                                      <a:latin typeface="Cambria Math" panose="02040503050406030204" pitchFamily="18" charset="0"/>
                                    </a:rPr>
                                    <m:t>𝟐</m:t>
                                  </m:r>
                                  <m:sSub>
                                    <m:sSubPr>
                                      <m:ctrlPr>
                                        <a:rPr lang="es-ES" sz="1600" i="1">
                                          <a:solidFill>
                                            <a:srgbClr val="000000"/>
                                          </a:solidFill>
                                          <a:latin typeface="Cambria Math" panose="02040503050406030204" pitchFamily="18" charset="0"/>
                                        </a:rPr>
                                      </m:ctrlPr>
                                    </m:sSubPr>
                                    <m:e>
                                      <m:r>
                                        <a:rPr lang="es-ES" sz="1600" b="1" i="0">
                                          <a:solidFill>
                                            <a:srgbClr val="000000"/>
                                          </a:solidFill>
                                          <a:latin typeface="Cambria Math" panose="02040503050406030204" pitchFamily="18" charset="0"/>
                                        </a:rPr>
                                        <m:t>𝐧</m:t>
                                      </m:r>
                                    </m:e>
                                    <m:sub>
                                      <m:r>
                                        <a:rPr lang="es-ES" sz="1600" b="1" i="0">
                                          <a:solidFill>
                                            <a:srgbClr val="000000"/>
                                          </a:solidFill>
                                          <a:latin typeface="Cambria Math" panose="02040503050406030204" pitchFamily="18" charset="0"/>
                                        </a:rPr>
                                        <m:t>𝟏</m:t>
                                      </m:r>
                                    </m:sub>
                                  </m:sSub>
                                  <m:sSub>
                                    <m:sSubPr>
                                      <m:ctrlPr>
                                        <a:rPr lang="es-ES" sz="1600" i="1">
                                          <a:solidFill>
                                            <a:srgbClr val="000000"/>
                                          </a:solidFill>
                                          <a:latin typeface="Cambria Math" panose="02040503050406030204" pitchFamily="18" charset="0"/>
                                        </a:rPr>
                                      </m:ctrlPr>
                                    </m:sSubPr>
                                    <m:e>
                                      <m:r>
                                        <a:rPr lang="es-ES" sz="1600" b="1" i="0">
                                          <a:solidFill>
                                            <a:srgbClr val="000000"/>
                                          </a:solidFill>
                                          <a:latin typeface="Cambria Math" panose="02040503050406030204" pitchFamily="18" charset="0"/>
                                        </a:rPr>
                                        <m:t>𝐧</m:t>
                                      </m:r>
                                    </m:e>
                                    <m:sub>
                                      <m:r>
                                        <a:rPr lang="es-ES" sz="1600" b="1" i="0">
                                          <a:solidFill>
                                            <a:srgbClr val="000000"/>
                                          </a:solidFill>
                                          <a:latin typeface="Cambria Math" panose="02040503050406030204" pitchFamily="18" charset="0"/>
                                        </a:rPr>
                                        <m:t>𝟐</m:t>
                                      </m:r>
                                    </m:sub>
                                  </m:sSub>
                                </m:num>
                                <m:den>
                                  <m:r>
                                    <a:rPr lang="es-ES" sz="1600" b="1" i="0">
                                      <a:solidFill>
                                        <a:srgbClr val="000000"/>
                                      </a:solidFill>
                                      <a:latin typeface="Cambria Math" panose="02040503050406030204" pitchFamily="18" charset="0"/>
                                    </a:rPr>
                                    <m:t>𝐧</m:t>
                                  </m:r>
                                </m:den>
                              </m:f>
                              <m:r>
                                <a:rPr lang="es-ES" sz="1600" b="1" i="0">
                                  <a:solidFill>
                                    <a:srgbClr val="000000"/>
                                  </a:solidFill>
                                  <a:latin typeface="Cambria Math" panose="02040503050406030204" pitchFamily="18" charset="0"/>
                                </a:rPr>
                                <m:t>+</m:t>
                              </m:r>
                              <m:r>
                                <a:rPr lang="es-ES" sz="1600" b="1" i="0">
                                  <a:solidFill>
                                    <a:srgbClr val="000000"/>
                                  </a:solidFill>
                                  <a:latin typeface="Cambria Math" panose="02040503050406030204" pitchFamily="18" charset="0"/>
                                </a:rPr>
                                <m:t>𝟏</m:t>
                              </m:r>
                            </m:e>
                          </m:d>
                        </m:num>
                        <m:den>
                          <m:rad>
                            <m:radPr>
                              <m:degHide m:val="on"/>
                              <m:ctrlPr>
                                <a:rPr lang="es-ES" sz="1600" i="1">
                                  <a:solidFill>
                                    <a:srgbClr val="000000"/>
                                  </a:solidFill>
                                  <a:latin typeface="Cambria Math" panose="02040503050406030204" pitchFamily="18" charset="0"/>
                                </a:rPr>
                              </m:ctrlPr>
                            </m:radPr>
                            <m:deg/>
                            <m:e>
                              <m:f>
                                <m:fPr>
                                  <m:ctrlPr>
                                    <a:rPr lang="es-ES" sz="1600" i="1">
                                      <a:solidFill>
                                        <a:srgbClr val="000000"/>
                                      </a:solidFill>
                                      <a:latin typeface="Cambria Math" panose="02040503050406030204" pitchFamily="18" charset="0"/>
                                    </a:rPr>
                                  </m:ctrlPr>
                                </m:fPr>
                                <m:num>
                                  <m:r>
                                    <a:rPr lang="es-ES" sz="1600" b="1" i="0">
                                      <a:solidFill>
                                        <a:srgbClr val="000000"/>
                                      </a:solidFill>
                                      <a:latin typeface="Cambria Math" panose="02040503050406030204" pitchFamily="18" charset="0"/>
                                    </a:rPr>
                                    <m:t>𝟐</m:t>
                                  </m:r>
                                  <m:sSub>
                                    <m:sSubPr>
                                      <m:ctrlPr>
                                        <a:rPr lang="es-ES" sz="1600" i="1">
                                          <a:solidFill>
                                            <a:srgbClr val="000000"/>
                                          </a:solidFill>
                                          <a:latin typeface="Cambria Math" panose="02040503050406030204" pitchFamily="18" charset="0"/>
                                        </a:rPr>
                                      </m:ctrlPr>
                                    </m:sSubPr>
                                    <m:e>
                                      <m:r>
                                        <a:rPr lang="es-ES" sz="1600" b="1" i="0">
                                          <a:solidFill>
                                            <a:srgbClr val="000000"/>
                                          </a:solidFill>
                                          <a:latin typeface="Cambria Math" panose="02040503050406030204" pitchFamily="18" charset="0"/>
                                        </a:rPr>
                                        <m:t>𝐧</m:t>
                                      </m:r>
                                    </m:e>
                                    <m:sub>
                                      <m:r>
                                        <a:rPr lang="es-ES" sz="1600" b="1" i="0">
                                          <a:solidFill>
                                            <a:srgbClr val="000000"/>
                                          </a:solidFill>
                                          <a:latin typeface="Cambria Math" panose="02040503050406030204" pitchFamily="18" charset="0"/>
                                        </a:rPr>
                                        <m:t>𝟏</m:t>
                                      </m:r>
                                    </m:sub>
                                  </m:sSub>
                                  <m:sSub>
                                    <m:sSubPr>
                                      <m:ctrlPr>
                                        <a:rPr lang="es-ES" sz="1600" i="1">
                                          <a:solidFill>
                                            <a:srgbClr val="000000"/>
                                          </a:solidFill>
                                          <a:latin typeface="Cambria Math" panose="02040503050406030204" pitchFamily="18" charset="0"/>
                                        </a:rPr>
                                      </m:ctrlPr>
                                    </m:sSubPr>
                                    <m:e>
                                      <m:r>
                                        <a:rPr lang="es-ES" sz="1600" b="1" i="0">
                                          <a:solidFill>
                                            <a:srgbClr val="000000"/>
                                          </a:solidFill>
                                          <a:latin typeface="Cambria Math" panose="02040503050406030204" pitchFamily="18" charset="0"/>
                                        </a:rPr>
                                        <m:t>𝐧</m:t>
                                      </m:r>
                                    </m:e>
                                    <m:sub>
                                      <m:r>
                                        <a:rPr lang="es-ES" sz="1600" b="1" i="0">
                                          <a:solidFill>
                                            <a:srgbClr val="000000"/>
                                          </a:solidFill>
                                          <a:latin typeface="Cambria Math" panose="02040503050406030204" pitchFamily="18" charset="0"/>
                                        </a:rPr>
                                        <m:t>𝟐</m:t>
                                      </m:r>
                                    </m:sub>
                                  </m:sSub>
                                  <m:r>
                                    <a:rPr lang="es-ES" sz="1600" b="1" i="0">
                                      <a:solidFill>
                                        <a:srgbClr val="000000"/>
                                      </a:solidFill>
                                      <a:latin typeface="Cambria Math" panose="02040503050406030204" pitchFamily="18" charset="0"/>
                                    </a:rPr>
                                    <m:t>∙</m:t>
                                  </m:r>
                                  <m:d>
                                    <m:dPr>
                                      <m:ctrlPr>
                                        <a:rPr lang="es-ES" sz="1600" i="1">
                                          <a:solidFill>
                                            <a:srgbClr val="000000"/>
                                          </a:solidFill>
                                          <a:latin typeface="Cambria Math" panose="02040503050406030204" pitchFamily="18" charset="0"/>
                                        </a:rPr>
                                      </m:ctrlPr>
                                    </m:dPr>
                                    <m:e>
                                      <m:r>
                                        <a:rPr lang="es-ES" sz="1600" b="1" i="0">
                                          <a:solidFill>
                                            <a:srgbClr val="000000"/>
                                          </a:solidFill>
                                          <a:latin typeface="Cambria Math" panose="02040503050406030204" pitchFamily="18" charset="0"/>
                                        </a:rPr>
                                        <m:t>𝟐</m:t>
                                      </m:r>
                                      <m:sSub>
                                        <m:sSubPr>
                                          <m:ctrlPr>
                                            <a:rPr lang="es-ES" sz="1600" i="1">
                                              <a:solidFill>
                                                <a:srgbClr val="000000"/>
                                              </a:solidFill>
                                              <a:latin typeface="Cambria Math" panose="02040503050406030204" pitchFamily="18" charset="0"/>
                                            </a:rPr>
                                          </m:ctrlPr>
                                        </m:sSubPr>
                                        <m:e>
                                          <m:r>
                                            <a:rPr lang="es-ES" sz="1600" b="1" i="0">
                                              <a:solidFill>
                                                <a:srgbClr val="000000"/>
                                              </a:solidFill>
                                              <a:latin typeface="Cambria Math" panose="02040503050406030204" pitchFamily="18" charset="0"/>
                                            </a:rPr>
                                            <m:t>𝐧</m:t>
                                          </m:r>
                                        </m:e>
                                        <m:sub>
                                          <m:r>
                                            <a:rPr lang="es-ES" sz="1600" b="1" i="0">
                                              <a:solidFill>
                                                <a:srgbClr val="000000"/>
                                              </a:solidFill>
                                              <a:latin typeface="Cambria Math" panose="02040503050406030204" pitchFamily="18" charset="0"/>
                                            </a:rPr>
                                            <m:t>𝟏</m:t>
                                          </m:r>
                                        </m:sub>
                                      </m:sSub>
                                      <m:sSub>
                                        <m:sSubPr>
                                          <m:ctrlPr>
                                            <a:rPr lang="es-ES" sz="1600" i="1">
                                              <a:solidFill>
                                                <a:srgbClr val="000000"/>
                                              </a:solidFill>
                                              <a:latin typeface="Cambria Math" panose="02040503050406030204" pitchFamily="18" charset="0"/>
                                            </a:rPr>
                                          </m:ctrlPr>
                                        </m:sSubPr>
                                        <m:e>
                                          <m:r>
                                            <a:rPr lang="es-ES" sz="1600" b="1" i="0">
                                              <a:solidFill>
                                                <a:srgbClr val="000000"/>
                                              </a:solidFill>
                                              <a:latin typeface="Cambria Math" panose="02040503050406030204" pitchFamily="18" charset="0"/>
                                            </a:rPr>
                                            <m:t>𝐧</m:t>
                                          </m:r>
                                        </m:e>
                                        <m:sub>
                                          <m:r>
                                            <a:rPr lang="es-ES" sz="1600" b="1" i="0">
                                              <a:solidFill>
                                                <a:srgbClr val="000000"/>
                                              </a:solidFill>
                                              <a:latin typeface="Cambria Math" panose="02040503050406030204" pitchFamily="18" charset="0"/>
                                            </a:rPr>
                                            <m:t>𝟐</m:t>
                                          </m:r>
                                        </m:sub>
                                      </m:sSub>
                                      <m:r>
                                        <a:rPr lang="es-ES" sz="1600" b="1" i="0">
                                          <a:solidFill>
                                            <a:srgbClr val="000000"/>
                                          </a:solidFill>
                                          <a:latin typeface="Cambria Math" panose="02040503050406030204" pitchFamily="18" charset="0"/>
                                        </a:rPr>
                                        <m:t>−</m:t>
                                      </m:r>
                                      <m:r>
                                        <a:rPr lang="es-ES" sz="1600" b="1" i="0">
                                          <a:solidFill>
                                            <a:srgbClr val="000000"/>
                                          </a:solidFill>
                                          <a:latin typeface="Cambria Math" panose="02040503050406030204" pitchFamily="18" charset="0"/>
                                        </a:rPr>
                                        <m:t>𝐧</m:t>
                                      </m:r>
                                    </m:e>
                                  </m:d>
                                </m:num>
                                <m:den>
                                  <m:sSup>
                                    <m:sSupPr>
                                      <m:ctrlPr>
                                        <a:rPr lang="es-ES" sz="1600" i="1">
                                          <a:solidFill>
                                            <a:srgbClr val="000000"/>
                                          </a:solidFill>
                                          <a:latin typeface="Cambria Math" panose="02040503050406030204" pitchFamily="18" charset="0"/>
                                        </a:rPr>
                                      </m:ctrlPr>
                                    </m:sSupPr>
                                    <m:e>
                                      <m:r>
                                        <a:rPr lang="es-ES" sz="1600" b="1" i="0">
                                          <a:solidFill>
                                            <a:srgbClr val="000000"/>
                                          </a:solidFill>
                                          <a:latin typeface="Cambria Math" panose="02040503050406030204" pitchFamily="18" charset="0"/>
                                        </a:rPr>
                                        <m:t>𝐧</m:t>
                                      </m:r>
                                    </m:e>
                                    <m:sup>
                                      <m:r>
                                        <a:rPr lang="es-ES" sz="1600" b="1" i="0">
                                          <a:solidFill>
                                            <a:srgbClr val="000000"/>
                                          </a:solidFill>
                                          <a:latin typeface="Cambria Math" panose="02040503050406030204" pitchFamily="18" charset="0"/>
                                        </a:rPr>
                                        <m:t>𝟐</m:t>
                                      </m:r>
                                    </m:sup>
                                  </m:sSup>
                                  <m:r>
                                    <a:rPr lang="es-ES" sz="1600" b="1" i="0">
                                      <a:solidFill>
                                        <a:srgbClr val="000000"/>
                                      </a:solidFill>
                                      <a:latin typeface="Cambria Math" panose="02040503050406030204" pitchFamily="18" charset="0"/>
                                    </a:rPr>
                                    <m:t>∙</m:t>
                                  </m:r>
                                  <m:d>
                                    <m:dPr>
                                      <m:ctrlPr>
                                        <a:rPr lang="es-ES" sz="1600" i="1">
                                          <a:solidFill>
                                            <a:srgbClr val="000000"/>
                                          </a:solidFill>
                                          <a:latin typeface="Cambria Math" panose="02040503050406030204" pitchFamily="18" charset="0"/>
                                        </a:rPr>
                                      </m:ctrlPr>
                                    </m:dPr>
                                    <m:e>
                                      <m:r>
                                        <a:rPr lang="es-ES" sz="1600" b="1" i="0">
                                          <a:solidFill>
                                            <a:srgbClr val="000000"/>
                                          </a:solidFill>
                                          <a:latin typeface="Cambria Math" panose="02040503050406030204" pitchFamily="18" charset="0"/>
                                        </a:rPr>
                                        <m:t>𝐧</m:t>
                                      </m:r>
                                      <m:r>
                                        <a:rPr lang="es-ES" sz="1600" b="1" i="0">
                                          <a:solidFill>
                                            <a:srgbClr val="000000"/>
                                          </a:solidFill>
                                          <a:latin typeface="Cambria Math" panose="02040503050406030204" pitchFamily="18" charset="0"/>
                                        </a:rPr>
                                        <m:t>−</m:t>
                                      </m:r>
                                      <m:r>
                                        <a:rPr lang="es-ES" sz="1600" b="1" i="0">
                                          <a:solidFill>
                                            <a:srgbClr val="000000"/>
                                          </a:solidFill>
                                          <a:latin typeface="Cambria Math" panose="02040503050406030204" pitchFamily="18" charset="0"/>
                                        </a:rPr>
                                        <m:t>𝟏</m:t>
                                      </m:r>
                                    </m:e>
                                  </m:d>
                                </m:den>
                              </m:f>
                            </m:e>
                          </m:rad>
                        </m:den>
                      </m:f>
                      <m:r>
                        <a:rPr lang="pt-BR" sz="1600" b="1" i="0" smtClean="0">
                          <a:solidFill>
                            <a:srgbClr val="000000"/>
                          </a:solidFill>
                          <a:latin typeface="Cambria Math" panose="02040503050406030204" pitchFamily="18" charset="0"/>
                        </a:rPr>
                        <m:t>=−</m:t>
                      </m:r>
                      <m:r>
                        <a:rPr lang="pt-BR" sz="1600" b="1" i="0" smtClean="0">
                          <a:solidFill>
                            <a:srgbClr val="000000"/>
                          </a:solidFill>
                          <a:latin typeface="Cambria Math" panose="02040503050406030204" pitchFamily="18" charset="0"/>
                        </a:rPr>
                        <m:t>𝟏</m:t>
                      </m:r>
                      <m:r>
                        <a:rPr lang="pt-BR" sz="1600" b="1" i="0" smtClean="0">
                          <a:solidFill>
                            <a:srgbClr val="000000"/>
                          </a:solidFill>
                          <a:latin typeface="Cambria Math" panose="02040503050406030204" pitchFamily="18" charset="0"/>
                        </a:rPr>
                        <m:t>,</m:t>
                      </m:r>
                      <m:r>
                        <a:rPr lang="pt-BR" sz="1600" b="1" i="0" smtClean="0">
                          <a:solidFill>
                            <a:srgbClr val="000000"/>
                          </a:solidFill>
                          <a:latin typeface="Cambria Math" panose="02040503050406030204" pitchFamily="18" charset="0"/>
                        </a:rPr>
                        <m:t>𝟒𝟑</m:t>
                      </m:r>
                    </m:oMath>
                  </m:oMathPara>
                </a14:m>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521976" y="4416978"/>
                <a:ext cx="5610190" cy="1254702"/>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ángulo 3"/>
              <p:cNvSpPr/>
              <p:nvPr/>
            </p:nvSpPr>
            <p:spPr>
              <a:xfrm>
                <a:off x="6729654" y="5155467"/>
                <a:ext cx="188384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pt-BR" sz="1600">
                          <a:solidFill>
                            <a:schemeClr val="tx1"/>
                          </a:solidFill>
                          <a:latin typeface="Calibri" panose="020F0502020204030204" pitchFamily="34" charset="0"/>
                          <a:ea typeface="Cambria Math" panose="02040503050406030204" pitchFamily="18" charset="0"/>
                        </a:rPr>
                        <m:t>NO</m:t>
                      </m:r>
                      <m:r>
                        <m:rPr>
                          <m:nor/>
                        </m:rPr>
                        <a:rPr lang="pt-BR" sz="1600">
                          <a:solidFill>
                            <a:schemeClr val="tx1"/>
                          </a:solidFill>
                          <a:latin typeface="Calibri" panose="020F0502020204030204" pitchFamily="34" charset="0"/>
                          <a:ea typeface="Cambria Math" panose="02040503050406030204" pitchFamily="18" charset="0"/>
                        </a:rPr>
                        <m:t> </m:t>
                      </m:r>
                      <m:r>
                        <m:rPr>
                          <m:nor/>
                        </m:rPr>
                        <a:rPr lang="pt-BR" sz="1600">
                          <a:solidFill>
                            <a:schemeClr val="tx1"/>
                          </a:solidFill>
                          <a:latin typeface="Calibri" panose="020F0502020204030204" pitchFamily="34" charset="0"/>
                          <a:ea typeface="Cambria Math" panose="02040503050406030204" pitchFamily="18" charset="0"/>
                        </a:rPr>
                        <m:t>SE</m:t>
                      </m:r>
                      <m:r>
                        <m:rPr>
                          <m:nor/>
                        </m:rPr>
                        <a:rPr lang="pt-BR" sz="1600">
                          <a:solidFill>
                            <a:schemeClr val="tx1"/>
                          </a:solidFill>
                          <a:latin typeface="Calibri" panose="020F0502020204030204" pitchFamily="34" charset="0"/>
                          <a:ea typeface="Cambria Math" panose="02040503050406030204" pitchFamily="18" charset="0"/>
                        </a:rPr>
                        <m:t> </m:t>
                      </m:r>
                      <m:r>
                        <m:rPr>
                          <m:nor/>
                        </m:rPr>
                        <a:rPr lang="pt-BR" sz="1600">
                          <a:solidFill>
                            <a:schemeClr val="tx1"/>
                          </a:solidFill>
                          <a:latin typeface="Calibri" panose="020F0502020204030204" pitchFamily="34" charset="0"/>
                          <a:ea typeface="Cambria Math" panose="02040503050406030204" pitchFamily="18" charset="0"/>
                        </a:rPr>
                        <m:t>RECHAZA</m:t>
                      </m:r>
                      <m:r>
                        <m:rPr>
                          <m:nor/>
                        </m:rPr>
                        <a:rPr lang="pt-BR" sz="1600">
                          <a:solidFill>
                            <a:schemeClr val="tx1"/>
                          </a:solidFill>
                          <a:latin typeface="Calibri" panose="020F0502020204030204" pitchFamily="34" charset="0"/>
                          <a:ea typeface="Cambria Math" panose="02040503050406030204" pitchFamily="18" charset="0"/>
                        </a:rPr>
                        <m:t> </m:t>
                      </m:r>
                      <m:r>
                        <m:rPr>
                          <m:nor/>
                        </m:rPr>
                        <a:rPr lang="pt-BR" sz="1600">
                          <a:solidFill>
                            <a:schemeClr val="tx1"/>
                          </a:solidFill>
                          <a:latin typeface="Calibri" panose="020F0502020204030204" pitchFamily="34" charset="0"/>
                          <a:ea typeface="Cambria Math" panose="02040503050406030204" pitchFamily="18" charset="0"/>
                        </a:rPr>
                        <m:t>Ho</m:t>
                      </m:r>
                    </m:oMath>
                  </m:oMathPara>
                </a14:m>
                <a:endParaRPr lang="es-ES" sz="1600" dirty="0">
                  <a:solidFill>
                    <a:schemeClr val="tx1"/>
                  </a:solidFill>
                  <a:latin typeface="Calibri" panose="020F0502020204030204" pitchFamily="34"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6729654" y="5155467"/>
                <a:ext cx="1883849" cy="338554"/>
              </a:xfrm>
              <a:prstGeom prst="rect">
                <a:avLst/>
              </a:prstGeom>
              <a:blipFill rotWithShape="0">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93272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fade">
                                      <p:cBhvr>
                                        <p:cTn id="14" dur="1000"/>
                                        <p:tgtEl>
                                          <p:spTgt spid="11">
                                            <p:txEl>
                                              <p:pRg st="2" end="2"/>
                                            </p:txEl>
                                          </p:spTgt>
                                        </p:tgtEl>
                                      </p:cBhvr>
                                    </p:animEffect>
                                    <p:anim calcmode="lin" valueType="num">
                                      <p:cBhvr>
                                        <p:cTn id="1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fade">
                                      <p:cBhvr>
                                        <p:cTn id="19" dur="1000"/>
                                        <p:tgtEl>
                                          <p:spTgt spid="11">
                                            <p:txEl>
                                              <p:pRg st="3" end="3"/>
                                            </p:txEl>
                                          </p:spTgt>
                                        </p:tgtEl>
                                      </p:cBhvr>
                                    </p:animEffect>
                                    <p:anim calcmode="lin" valueType="num">
                                      <p:cBhvr>
                                        <p:cTn id="20"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down)">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899592" y="404664"/>
            <a:ext cx="75608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eaLnBrk="1" fontAlgn="auto" hangingPunct="1">
              <a:spcBef>
                <a:spcPts val="0"/>
              </a:spcBef>
              <a:spcAft>
                <a:spcPts val="0"/>
              </a:spcAft>
            </a:pPr>
            <a:r>
              <a:rPr lang="es-MX" sz="2400" dirty="0">
                <a:solidFill>
                  <a:srgbClr val="00007D"/>
                </a:solidFill>
                <a:latin typeface="Calibri" pitchFamily="34" charset="0"/>
              </a:rPr>
              <a:t>ALGORITMO DE </a:t>
            </a:r>
            <a:r>
              <a:rPr lang="es-MX" sz="2400" dirty="0" smtClean="0">
                <a:solidFill>
                  <a:srgbClr val="00007D"/>
                </a:solidFill>
                <a:latin typeface="Calibri" pitchFamily="34" charset="0"/>
              </a:rPr>
              <a:t>SOLUCIÓN PARA PROBLEMAS DE CH</a:t>
            </a:r>
            <a:endParaRPr lang="es-MX" sz="2400" dirty="0">
              <a:solidFill>
                <a:srgbClr val="00007D"/>
              </a:solidFill>
              <a:latin typeface="Calibri" pitchFamily="34" charset="0"/>
            </a:endParaRPr>
          </a:p>
        </p:txBody>
      </p:sp>
      <p:sp>
        <p:nvSpPr>
          <p:cNvPr id="11" name="9 Rectángulo"/>
          <p:cNvSpPr/>
          <p:nvPr/>
        </p:nvSpPr>
        <p:spPr>
          <a:xfrm>
            <a:off x="251520" y="1052736"/>
            <a:ext cx="8640959" cy="769441"/>
          </a:xfrm>
          <a:prstGeom prst="rect">
            <a:avLst/>
          </a:prstGeom>
        </p:spPr>
        <p:txBody>
          <a:bodyPr wrap="square">
            <a:spAutoFit/>
          </a:bodyPr>
          <a:lstStyle/>
          <a:p>
            <a:pPr marL="457200" lvl="0" indent="-457200" algn="just">
              <a:buFont typeface="+mj-lt"/>
              <a:buAutoNum type="arabicPeriod" startAt="2"/>
            </a:pPr>
            <a:r>
              <a:rPr lang="pt-BR" sz="2200" dirty="0" smtClean="0">
                <a:solidFill>
                  <a:srgbClr val="002060"/>
                </a:solidFill>
                <a:latin typeface="Calibri" pitchFamily="34" charset="0"/>
              </a:rPr>
              <a:t>PROBAR SI LA DISTRIBUCIÓN BINOMIAL ASOCIADA A LA VARIABLE DE ESTUDIO SE APROXIMA O NO A LA NORMAL.</a:t>
            </a:r>
            <a:endParaRPr lang="pt-BR" sz="2200" dirty="0" smtClean="0">
              <a:solidFill>
                <a:schemeClr val="tx1"/>
              </a:solidFill>
              <a:latin typeface="Calibri" pitchFamily="34" charset="0"/>
            </a:endParaRPr>
          </a:p>
        </p:txBody>
      </p:sp>
      <mc:AlternateContent xmlns:mc="http://schemas.openxmlformats.org/markup-compatibility/2006" xmlns:a14="http://schemas.microsoft.com/office/drawing/2010/main">
        <mc:Choice Requires="a14">
          <p:sp>
            <p:nvSpPr>
              <p:cNvPr id="12" name="CuadroTexto 11"/>
              <p:cNvSpPr txBox="1"/>
              <p:nvPr/>
            </p:nvSpPr>
            <p:spPr>
              <a:xfrm>
                <a:off x="2604645" y="2780928"/>
                <a:ext cx="1576907" cy="6362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800" i="1" smtClean="0">
                              <a:solidFill>
                                <a:schemeClr val="tx1"/>
                              </a:solidFill>
                              <a:latin typeface="Cambria Math" panose="02040503050406030204" pitchFamily="18" charset="0"/>
                            </a:rPr>
                          </m:ctrlPr>
                        </m:mPr>
                        <m:mr>
                          <m:e>
                            <m:r>
                              <m:rPr>
                                <m:brk m:alnAt="7"/>
                              </m:rPr>
                              <a:rPr lang="pt-BR" sz="1800" b="1" i="0" smtClean="0">
                                <a:solidFill>
                                  <a:schemeClr val="tx1"/>
                                </a:solidFill>
                                <a:latin typeface="Cambria Math" panose="02040503050406030204" pitchFamily="18" charset="0"/>
                              </a:rPr>
                              <m:t>𝐧</m:t>
                            </m:r>
                            <m:r>
                              <a:rPr lang="pt-BR" sz="1800" b="1" i="0" smtClean="0">
                                <a:solidFill>
                                  <a:schemeClr val="tx1"/>
                                </a:solidFill>
                                <a:latin typeface="Cambria Math" panose="02040503050406030204" pitchFamily="18" charset="0"/>
                                <a:ea typeface="Cambria Math" panose="02040503050406030204" pitchFamily="18" charset="0"/>
                              </a:rPr>
                              <m:t>∙</m:t>
                            </m:r>
                            <m:acc>
                              <m:accPr>
                                <m:chr m:val="̂"/>
                                <m:ctrlPr>
                                  <a:rPr lang="pt-BR" sz="1800" b="1" i="1" smtClean="0">
                                    <a:solidFill>
                                      <a:schemeClr val="tx1"/>
                                    </a:solidFill>
                                    <a:latin typeface="Cambria Math" panose="02040503050406030204" pitchFamily="18" charset="0"/>
                                  </a:rPr>
                                </m:ctrlPr>
                              </m:accPr>
                              <m:e>
                                <m:r>
                                  <a:rPr lang="pt-BR" sz="1800" b="1" i="0" smtClean="0">
                                    <a:solidFill>
                                      <a:schemeClr val="tx1"/>
                                    </a:solidFill>
                                    <a:latin typeface="Cambria Math" panose="02040503050406030204" pitchFamily="18" charset="0"/>
                                  </a:rPr>
                                  <m:t>𝐩</m:t>
                                </m:r>
                              </m:e>
                            </m:acc>
                            <m:r>
                              <m:rPr>
                                <m:brk m:alnAt="7"/>
                              </m:rPr>
                              <a:rPr lang="es-ES" sz="1800" i="0" smtClean="0">
                                <a:solidFill>
                                  <a:schemeClr val="tx1"/>
                                </a:solidFill>
                                <a:latin typeface="Cambria Math" panose="02040503050406030204" pitchFamily="18" charset="0"/>
                                <a:ea typeface="Cambria Math" panose="02040503050406030204" pitchFamily="18" charset="0"/>
                              </a:rPr>
                              <m:t>≥</m:t>
                            </m:r>
                            <m:r>
                              <m:rPr>
                                <m:brk m:alnAt="7"/>
                              </m:rPr>
                              <a:rPr lang="pt-BR" sz="1800" b="1" i="0" smtClean="0">
                                <a:solidFill>
                                  <a:schemeClr val="tx1"/>
                                </a:solidFill>
                                <a:latin typeface="Cambria Math" panose="02040503050406030204" pitchFamily="18" charset="0"/>
                                <a:ea typeface="Cambria Math" panose="02040503050406030204" pitchFamily="18" charset="0"/>
                              </a:rPr>
                              <m:t>𝟓</m:t>
                            </m:r>
                          </m:e>
                        </m:mr>
                        <m:mr>
                          <m:e>
                            <m:r>
                              <a:rPr lang="pt-BR" sz="1800" b="1" i="0" smtClean="0">
                                <a:solidFill>
                                  <a:schemeClr val="tx1"/>
                                </a:solidFill>
                                <a:latin typeface="Cambria Math" panose="02040503050406030204" pitchFamily="18" charset="0"/>
                              </a:rPr>
                              <m:t>𝐧</m:t>
                            </m:r>
                            <m:d>
                              <m:dPr>
                                <m:ctrlPr>
                                  <a:rPr lang="pt-BR" sz="1800" b="1" i="1" smtClean="0">
                                    <a:solidFill>
                                      <a:schemeClr val="tx1"/>
                                    </a:solidFill>
                                    <a:latin typeface="Cambria Math" panose="02040503050406030204" pitchFamily="18" charset="0"/>
                                  </a:rPr>
                                </m:ctrlPr>
                              </m:dPr>
                              <m:e>
                                <m:r>
                                  <a:rPr lang="pt-BR" sz="1800" b="1" i="0" smtClean="0">
                                    <a:solidFill>
                                      <a:schemeClr val="tx1"/>
                                    </a:solidFill>
                                    <a:latin typeface="Cambria Math" panose="02040503050406030204" pitchFamily="18" charset="0"/>
                                  </a:rPr>
                                  <m:t>𝟏</m:t>
                                </m:r>
                                <m:r>
                                  <a:rPr lang="pt-BR" sz="1800" b="1" i="0" smtClean="0">
                                    <a:solidFill>
                                      <a:schemeClr val="tx1"/>
                                    </a:solidFill>
                                    <a:latin typeface="Cambria Math" panose="02040503050406030204" pitchFamily="18" charset="0"/>
                                  </a:rPr>
                                  <m:t>−</m:t>
                                </m:r>
                                <m:acc>
                                  <m:accPr>
                                    <m:chr m:val="̂"/>
                                    <m:ctrlPr>
                                      <a:rPr lang="pt-BR" sz="1800" b="1" i="1" smtClean="0">
                                        <a:solidFill>
                                          <a:schemeClr val="tx1"/>
                                        </a:solidFill>
                                        <a:latin typeface="Cambria Math" panose="02040503050406030204" pitchFamily="18" charset="0"/>
                                      </a:rPr>
                                    </m:ctrlPr>
                                  </m:accPr>
                                  <m:e>
                                    <m:r>
                                      <a:rPr lang="pt-BR" sz="1800" b="1" i="0" smtClean="0">
                                        <a:solidFill>
                                          <a:schemeClr val="tx1"/>
                                        </a:solidFill>
                                        <a:latin typeface="Cambria Math" panose="02040503050406030204" pitchFamily="18" charset="0"/>
                                      </a:rPr>
                                      <m:t>𝐩</m:t>
                                    </m:r>
                                  </m:e>
                                </m:acc>
                              </m:e>
                            </m:d>
                            <m:r>
                              <a:rPr lang="pt-BR" sz="1800" b="1" i="0" smtClean="0">
                                <a:solidFill>
                                  <a:schemeClr val="tx1"/>
                                </a:solidFill>
                                <a:latin typeface="Cambria Math" panose="02040503050406030204" pitchFamily="18" charset="0"/>
                                <a:ea typeface="Cambria Math" panose="02040503050406030204" pitchFamily="18" charset="0"/>
                              </a:rPr>
                              <m:t>≥</m:t>
                            </m:r>
                            <m:r>
                              <a:rPr lang="pt-BR" sz="1800" b="1" i="0" smtClean="0">
                                <a:solidFill>
                                  <a:schemeClr val="tx1"/>
                                </a:solidFill>
                                <a:latin typeface="Cambria Math" panose="02040503050406030204" pitchFamily="18" charset="0"/>
                                <a:ea typeface="Cambria Math" panose="02040503050406030204" pitchFamily="18" charset="0"/>
                              </a:rPr>
                              <m:t>𝟓</m:t>
                            </m:r>
                          </m:e>
                        </m:mr>
                      </m:m>
                    </m:oMath>
                  </m:oMathPara>
                </a14:m>
                <a:endParaRPr lang="es-ES" sz="1800" dirty="0">
                  <a:solidFill>
                    <a:schemeClr val="tx1"/>
                  </a:solidFill>
                </a:endParaRPr>
              </a:p>
            </p:txBody>
          </p:sp>
        </mc:Choice>
        <mc:Fallback xmlns="">
          <p:sp>
            <p:nvSpPr>
              <p:cNvPr id="12" name="CuadroTexto 11"/>
              <p:cNvSpPr txBox="1">
                <a:spLocks noRot="1" noChangeAspect="1" noMove="1" noResize="1" noEditPoints="1" noAdjustHandles="1" noChangeArrowheads="1" noChangeShapeType="1" noTextEdit="1"/>
              </p:cNvSpPr>
              <p:nvPr/>
            </p:nvSpPr>
            <p:spPr>
              <a:xfrm>
                <a:off x="2604645" y="2780928"/>
                <a:ext cx="1576907" cy="636264"/>
              </a:xfrm>
              <a:prstGeom prst="rect">
                <a:avLst/>
              </a:prstGeom>
              <a:blipFill rotWithShape="0">
                <a:blip r:embed="rId2"/>
                <a:stretch>
                  <a:fillRect/>
                </a:stretch>
              </a:blipFill>
            </p:spPr>
            <p:txBody>
              <a:bodyPr/>
              <a:lstStyle/>
              <a:p>
                <a:r>
                  <a:rPr lang="es-ES">
                    <a:noFill/>
                  </a:rPr>
                  <a:t> </a:t>
                </a:r>
              </a:p>
            </p:txBody>
          </p:sp>
        </mc:Fallback>
      </mc:AlternateContent>
      <p:sp>
        <p:nvSpPr>
          <p:cNvPr id="15" name="9 Rectángulo"/>
          <p:cNvSpPr/>
          <p:nvPr/>
        </p:nvSpPr>
        <p:spPr>
          <a:xfrm>
            <a:off x="2137052" y="2899005"/>
            <a:ext cx="467593" cy="369332"/>
          </a:xfrm>
          <a:prstGeom prst="rect">
            <a:avLst/>
          </a:prstGeom>
        </p:spPr>
        <p:txBody>
          <a:bodyPr wrap="square">
            <a:spAutoFit/>
          </a:bodyPr>
          <a:lstStyle/>
          <a:p>
            <a:pPr algn="just" eaLnBrk="1" fontAlgn="auto" hangingPunct="1">
              <a:spcBef>
                <a:spcPts val="0"/>
              </a:spcBef>
              <a:spcAft>
                <a:spcPts val="0"/>
              </a:spcAft>
            </a:pPr>
            <a:r>
              <a:rPr lang="es-ES" sz="1800" dirty="0" smtClean="0">
                <a:solidFill>
                  <a:srgbClr val="00007D"/>
                </a:solidFill>
                <a:latin typeface="Calibri" pitchFamily="34" charset="0"/>
              </a:rPr>
              <a:t>SI:</a:t>
            </a:r>
          </a:p>
        </p:txBody>
      </p:sp>
      <p:sp>
        <p:nvSpPr>
          <p:cNvPr id="17" name="9 Rectángulo"/>
          <p:cNvSpPr/>
          <p:nvPr/>
        </p:nvSpPr>
        <p:spPr>
          <a:xfrm>
            <a:off x="4181552" y="2891883"/>
            <a:ext cx="3126752" cy="369332"/>
          </a:xfrm>
          <a:prstGeom prst="rect">
            <a:avLst/>
          </a:prstGeom>
        </p:spPr>
        <p:txBody>
          <a:bodyPr wrap="square">
            <a:spAutoFit/>
          </a:bodyPr>
          <a:lstStyle/>
          <a:p>
            <a:pPr algn="just" eaLnBrk="1" fontAlgn="auto" hangingPunct="1">
              <a:spcBef>
                <a:spcPts val="0"/>
              </a:spcBef>
              <a:spcAft>
                <a:spcPts val="0"/>
              </a:spcAft>
            </a:pPr>
            <a:r>
              <a:rPr lang="es-ES" sz="1800" dirty="0" smtClean="0">
                <a:solidFill>
                  <a:srgbClr val="00007D"/>
                </a:solidFill>
                <a:latin typeface="Calibri" pitchFamily="34" charset="0"/>
                <a:sym typeface="Symbol" panose="05050102010706020507" pitchFamily="18" charset="2"/>
              </a:rPr>
              <a:t>  </a:t>
            </a:r>
            <a:r>
              <a:rPr lang="es-ES" sz="1800" dirty="0" smtClean="0">
                <a:solidFill>
                  <a:schemeClr val="tx1"/>
                </a:solidFill>
                <a:latin typeface="Calibri" pitchFamily="34" charset="0"/>
                <a:sym typeface="Symbol" panose="05050102010706020507" pitchFamily="18" charset="2"/>
              </a:rPr>
              <a:t>MÉTODO APROXIMADO</a:t>
            </a:r>
            <a:endParaRPr lang="es-ES" sz="1800" dirty="0" smtClean="0">
              <a:solidFill>
                <a:schemeClr val="tx1"/>
              </a:solidFill>
              <a:latin typeface="Calibri" pitchFamily="34" charset="0"/>
            </a:endParaRPr>
          </a:p>
        </p:txBody>
      </p:sp>
      <mc:AlternateContent xmlns:mc="http://schemas.openxmlformats.org/markup-compatibility/2006" xmlns:a14="http://schemas.microsoft.com/office/drawing/2010/main">
        <mc:Choice Requires="a14">
          <p:sp>
            <p:nvSpPr>
              <p:cNvPr id="20" name="23 CuadroTexto"/>
              <p:cNvSpPr txBox="1"/>
              <p:nvPr/>
            </p:nvSpPr>
            <p:spPr>
              <a:xfrm>
                <a:off x="467544" y="1961633"/>
                <a:ext cx="833882" cy="567078"/>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pt-BR" sz="1800" i="1" smtClean="0">
                              <a:solidFill>
                                <a:srgbClr val="000000"/>
                              </a:solidFill>
                              <a:latin typeface="Cambria Math" panose="02040503050406030204" pitchFamily="18" charset="0"/>
                            </a:rPr>
                          </m:ctrlPr>
                        </m:accPr>
                        <m:e>
                          <m:r>
                            <a:rPr lang="pt-BR" sz="1800" smtClean="0">
                              <a:solidFill>
                                <a:srgbClr val="000000"/>
                              </a:solidFill>
                              <a:latin typeface="Cambria Math"/>
                            </a:rPr>
                            <m:t>𝐩</m:t>
                          </m:r>
                        </m:e>
                      </m:acc>
                      <m:r>
                        <a:rPr lang="pt-BR" sz="1800" smtClean="0">
                          <a:solidFill>
                            <a:srgbClr val="000000"/>
                          </a:solidFill>
                          <a:latin typeface="Cambria Math"/>
                        </a:rPr>
                        <m:t>=</m:t>
                      </m:r>
                      <m:f>
                        <m:fPr>
                          <m:ctrlPr>
                            <a:rPr lang="pt-BR" sz="1800" i="1" smtClean="0">
                              <a:solidFill>
                                <a:srgbClr val="000000"/>
                              </a:solidFill>
                              <a:latin typeface="Cambria Math" panose="02040503050406030204" pitchFamily="18" charset="0"/>
                            </a:rPr>
                          </m:ctrlPr>
                        </m:fPr>
                        <m:num>
                          <m:r>
                            <a:rPr lang="pt-BR" sz="1800" smtClean="0">
                              <a:solidFill>
                                <a:srgbClr val="000000"/>
                              </a:solidFill>
                              <a:latin typeface="Cambria Math"/>
                            </a:rPr>
                            <m:t>𝐱</m:t>
                          </m:r>
                        </m:num>
                        <m:den>
                          <m:r>
                            <a:rPr lang="pt-BR" sz="1800" smtClean="0">
                              <a:solidFill>
                                <a:srgbClr val="000000"/>
                              </a:solidFill>
                              <a:latin typeface="Cambria Math"/>
                            </a:rPr>
                            <m:t>𝐧</m:t>
                          </m:r>
                        </m:den>
                      </m:f>
                    </m:oMath>
                  </m:oMathPara>
                </a14:m>
                <a:endParaRPr lang="es-ES" sz="1800" dirty="0">
                  <a:solidFill>
                    <a:srgbClr val="000000"/>
                  </a:solidFill>
                  <a:latin typeface="Arial"/>
                </a:endParaRPr>
              </a:p>
            </p:txBody>
          </p:sp>
        </mc:Choice>
        <mc:Fallback xmlns="">
          <p:sp>
            <p:nvSpPr>
              <p:cNvPr id="20" name="23 CuadroTexto"/>
              <p:cNvSpPr txBox="1">
                <a:spLocks noRot="1" noChangeAspect="1" noMove="1" noResize="1" noEditPoints="1" noAdjustHandles="1" noChangeArrowheads="1" noChangeShapeType="1" noTextEdit="1"/>
              </p:cNvSpPr>
              <p:nvPr/>
            </p:nvSpPr>
            <p:spPr>
              <a:xfrm>
                <a:off x="467544" y="1961633"/>
                <a:ext cx="833882" cy="567078"/>
              </a:xfrm>
              <a:prstGeom prst="rect">
                <a:avLst/>
              </a:prstGeom>
              <a:blipFill rotWithShape="0">
                <a:blip r:embed="rId3"/>
                <a:stretch>
                  <a:fillRect/>
                </a:stretch>
              </a:blipFill>
            </p:spPr>
            <p:txBody>
              <a:bodyPr/>
              <a:lstStyle/>
              <a:p>
                <a:r>
                  <a:rPr lang="es-ES">
                    <a:noFill/>
                  </a:rPr>
                  <a:t> </a:t>
                </a:r>
              </a:p>
            </p:txBody>
          </p:sp>
        </mc:Fallback>
      </mc:AlternateContent>
      <p:sp>
        <p:nvSpPr>
          <p:cNvPr id="21" name="Rectángulo 20"/>
          <p:cNvSpPr/>
          <p:nvPr/>
        </p:nvSpPr>
        <p:spPr>
          <a:xfrm>
            <a:off x="1691680" y="1916832"/>
            <a:ext cx="5345020" cy="707886"/>
          </a:xfrm>
          <a:prstGeom prst="rect">
            <a:avLst/>
          </a:prstGeom>
        </p:spPr>
        <p:txBody>
          <a:bodyPr wrap="square">
            <a:spAutoFit/>
          </a:bodyPr>
          <a:lstStyle/>
          <a:p>
            <a:pPr eaLnBrk="1" fontAlgn="auto" hangingPunct="1">
              <a:spcBef>
                <a:spcPts val="0"/>
              </a:spcBef>
              <a:spcAft>
                <a:spcPts val="0"/>
              </a:spcAft>
            </a:pPr>
            <a:r>
              <a:rPr lang="es-ES" sz="2000" dirty="0">
                <a:solidFill>
                  <a:srgbClr val="000000"/>
                </a:solidFill>
                <a:latin typeface="Calibri" pitchFamily="34" charset="0"/>
                <a:cs typeface="Times New Roman" pitchFamily="18" charset="0"/>
              </a:rPr>
              <a:t>x</a:t>
            </a:r>
            <a:r>
              <a:rPr lang="es-ES" sz="2000" dirty="0" smtClean="0">
                <a:solidFill>
                  <a:srgbClr val="000000"/>
                </a:solidFill>
                <a:latin typeface="Calibri" pitchFamily="34" charset="0"/>
                <a:cs typeface="Times New Roman" pitchFamily="18" charset="0"/>
              </a:rPr>
              <a:t>: NÚMERO DE CASOS QUE USAN DIAFRAGMA.</a:t>
            </a:r>
          </a:p>
          <a:p>
            <a:pPr eaLnBrk="1" fontAlgn="auto" hangingPunct="1">
              <a:spcBef>
                <a:spcPts val="0"/>
              </a:spcBef>
              <a:spcAft>
                <a:spcPts val="0"/>
              </a:spcAft>
            </a:pPr>
            <a:r>
              <a:rPr lang="es-ES" sz="2000" dirty="0" smtClean="0">
                <a:solidFill>
                  <a:srgbClr val="000000"/>
                </a:solidFill>
                <a:latin typeface="Calibri" pitchFamily="34" charset="0"/>
                <a:cs typeface="Times New Roman" pitchFamily="18" charset="0"/>
              </a:rPr>
              <a:t>n:  TAMAÑO DE LA MUESTRA.</a:t>
            </a:r>
            <a:endParaRPr lang="es-ES" sz="2000" b="0" dirty="0">
              <a:solidFill>
                <a:srgbClr val="000000"/>
              </a:solidFill>
              <a:latin typeface="Arial"/>
            </a:endParaRPr>
          </a:p>
        </p:txBody>
      </p:sp>
      <mc:AlternateContent xmlns:mc="http://schemas.openxmlformats.org/markup-compatibility/2006" xmlns:a14="http://schemas.microsoft.com/office/drawing/2010/main">
        <mc:Choice Requires="a14">
          <p:sp>
            <p:nvSpPr>
              <p:cNvPr id="22" name="23 CuadroTexto"/>
              <p:cNvSpPr txBox="1"/>
              <p:nvPr/>
            </p:nvSpPr>
            <p:spPr>
              <a:xfrm>
                <a:off x="7055247" y="1937708"/>
                <a:ext cx="1719637" cy="554960"/>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pt-BR" sz="1600" i="1" smtClean="0">
                              <a:solidFill>
                                <a:srgbClr val="000000"/>
                              </a:solidFill>
                              <a:latin typeface="Cambria Math" panose="02040503050406030204" pitchFamily="18" charset="0"/>
                            </a:rPr>
                          </m:ctrlPr>
                        </m:accPr>
                        <m:e>
                          <m:r>
                            <a:rPr lang="pt-BR" sz="1600" smtClean="0">
                              <a:solidFill>
                                <a:srgbClr val="000000"/>
                              </a:solidFill>
                              <a:latin typeface="Cambria Math"/>
                            </a:rPr>
                            <m:t>𝐩</m:t>
                          </m:r>
                        </m:e>
                      </m:acc>
                      <m:r>
                        <a:rPr lang="pt-BR" sz="1600" smtClean="0">
                          <a:solidFill>
                            <a:srgbClr val="000000"/>
                          </a:solidFill>
                          <a:latin typeface="Cambria Math"/>
                        </a:rPr>
                        <m:t>=</m:t>
                      </m:r>
                      <m:f>
                        <m:fPr>
                          <m:ctrlPr>
                            <a:rPr lang="pt-BR" sz="1600" i="1" smtClean="0">
                              <a:solidFill>
                                <a:srgbClr val="000000"/>
                              </a:solidFill>
                              <a:latin typeface="Cambria Math" panose="02040503050406030204" pitchFamily="18" charset="0"/>
                            </a:rPr>
                          </m:ctrlPr>
                        </m:fPr>
                        <m:num>
                          <m:r>
                            <a:rPr lang="pt-BR" sz="1600" b="1" i="1" smtClean="0">
                              <a:solidFill>
                                <a:srgbClr val="000000"/>
                              </a:solidFill>
                              <a:latin typeface="Cambria Math" panose="02040503050406030204" pitchFamily="18" charset="0"/>
                            </a:rPr>
                            <m:t>𝟔𝟎𝟎</m:t>
                          </m:r>
                        </m:num>
                        <m:den>
                          <m:r>
                            <a:rPr lang="pt-BR" sz="1600" b="1" i="1" smtClean="0">
                              <a:solidFill>
                                <a:srgbClr val="000000"/>
                              </a:solidFill>
                              <a:latin typeface="Cambria Math" panose="02040503050406030204" pitchFamily="18" charset="0"/>
                            </a:rPr>
                            <m:t>𝟑𝟎𝟎𝟎</m:t>
                          </m:r>
                        </m:den>
                      </m:f>
                      <m:r>
                        <a:rPr lang="pt-BR" sz="1600" b="1" i="1" smtClean="0">
                          <a:solidFill>
                            <a:srgbClr val="000000"/>
                          </a:solidFill>
                          <a:latin typeface="Cambria Math" panose="02040503050406030204" pitchFamily="18" charset="0"/>
                        </a:rPr>
                        <m:t>=</m:t>
                      </m:r>
                      <m:r>
                        <a:rPr lang="pt-BR" sz="1600" b="1" i="1" smtClean="0">
                          <a:solidFill>
                            <a:srgbClr val="000000"/>
                          </a:solidFill>
                          <a:latin typeface="Cambria Math" panose="02040503050406030204" pitchFamily="18" charset="0"/>
                        </a:rPr>
                        <m:t>𝟎</m:t>
                      </m:r>
                      <m:r>
                        <a:rPr lang="pt-BR" sz="1600" b="1" i="1" smtClean="0">
                          <a:solidFill>
                            <a:srgbClr val="000000"/>
                          </a:solidFill>
                          <a:latin typeface="Cambria Math" panose="02040503050406030204" pitchFamily="18" charset="0"/>
                        </a:rPr>
                        <m:t>,</m:t>
                      </m:r>
                      <m:r>
                        <a:rPr lang="pt-BR" sz="1600" b="1" i="1" smtClean="0">
                          <a:solidFill>
                            <a:srgbClr val="000000"/>
                          </a:solidFill>
                          <a:latin typeface="Cambria Math" panose="02040503050406030204" pitchFamily="18" charset="0"/>
                        </a:rPr>
                        <m:t>𝟐</m:t>
                      </m:r>
                    </m:oMath>
                  </m:oMathPara>
                </a14:m>
                <a:endParaRPr lang="es-ES" sz="1600" dirty="0">
                  <a:solidFill>
                    <a:srgbClr val="000000"/>
                  </a:solidFill>
                  <a:latin typeface="Arial"/>
                </a:endParaRPr>
              </a:p>
            </p:txBody>
          </p:sp>
        </mc:Choice>
        <mc:Fallback xmlns="">
          <p:sp>
            <p:nvSpPr>
              <p:cNvPr id="22" name="23 CuadroTexto"/>
              <p:cNvSpPr txBox="1">
                <a:spLocks noRot="1" noChangeAspect="1" noMove="1" noResize="1" noEditPoints="1" noAdjustHandles="1" noChangeArrowheads="1" noChangeShapeType="1" noTextEdit="1"/>
              </p:cNvSpPr>
              <p:nvPr/>
            </p:nvSpPr>
            <p:spPr>
              <a:xfrm>
                <a:off x="7055247" y="1937708"/>
                <a:ext cx="1719637" cy="554960"/>
              </a:xfrm>
              <a:prstGeom prst="rect">
                <a:avLst/>
              </a:prstGeom>
              <a:blipFill rotWithShape="0">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CuadroTexto 23"/>
              <p:cNvSpPr txBox="1"/>
              <p:nvPr/>
            </p:nvSpPr>
            <p:spPr>
              <a:xfrm>
                <a:off x="971974" y="3528147"/>
                <a:ext cx="7200048" cy="12749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800" i="1" smtClean="0">
                              <a:solidFill>
                                <a:schemeClr val="tx1"/>
                              </a:solidFill>
                              <a:latin typeface="Cambria Math" panose="02040503050406030204" pitchFamily="18" charset="0"/>
                            </a:rPr>
                          </m:ctrlPr>
                        </m:mPr>
                        <m:mr>
                          <m:e>
                            <m:r>
                              <m:rPr>
                                <m:brk m:alnAt="7"/>
                              </m:rPr>
                              <a:rPr lang="pt-BR" sz="1800" b="1" i="1" smtClean="0">
                                <a:solidFill>
                                  <a:schemeClr val="tx1"/>
                                </a:solidFill>
                                <a:latin typeface="Cambria Math" panose="02040503050406030204" pitchFamily="18" charset="0"/>
                              </a:rPr>
                              <m:t>𝟑</m:t>
                            </m:r>
                            <m:r>
                              <a:rPr lang="pt-BR" sz="1800" b="1" i="1" smtClean="0">
                                <a:solidFill>
                                  <a:schemeClr val="tx1"/>
                                </a:solidFill>
                                <a:latin typeface="Cambria Math" panose="02040503050406030204" pitchFamily="18" charset="0"/>
                              </a:rPr>
                              <m:t>𝟎𝟎𝟎</m:t>
                            </m:r>
                            <m:r>
                              <a:rPr lang="pt-BR" sz="1800" b="1" i="1" smtClean="0">
                                <a:solidFill>
                                  <a:schemeClr val="tx1"/>
                                </a:solidFill>
                                <a:latin typeface="Cambria Math" panose="02040503050406030204" pitchFamily="18" charset="0"/>
                                <a:ea typeface="Cambria Math" panose="02040503050406030204" pitchFamily="18" charset="0"/>
                              </a:rPr>
                              <m:t>∙</m:t>
                            </m:r>
                            <m:f>
                              <m:fPr>
                                <m:ctrlPr>
                                  <a:rPr lang="pt-BR" sz="1800" b="1" i="1" smtClean="0">
                                    <a:solidFill>
                                      <a:schemeClr val="tx1"/>
                                    </a:solidFill>
                                    <a:latin typeface="Cambria Math" panose="02040503050406030204" pitchFamily="18" charset="0"/>
                                    <a:ea typeface="Cambria Math" panose="02040503050406030204" pitchFamily="18" charset="0"/>
                                  </a:rPr>
                                </m:ctrlPr>
                              </m:fPr>
                              <m:num>
                                <m:r>
                                  <a:rPr lang="pt-BR" sz="1800" b="1" i="1" smtClean="0">
                                    <a:solidFill>
                                      <a:schemeClr val="tx1"/>
                                    </a:solidFill>
                                    <a:latin typeface="Cambria Math" panose="02040503050406030204" pitchFamily="18" charset="0"/>
                                    <a:ea typeface="Cambria Math" panose="02040503050406030204" pitchFamily="18" charset="0"/>
                                  </a:rPr>
                                  <m:t>𝟔𝟎𝟎</m:t>
                                </m:r>
                              </m:num>
                              <m:den>
                                <m:r>
                                  <a:rPr lang="pt-BR" sz="1800" b="1" i="1" smtClean="0">
                                    <a:solidFill>
                                      <a:schemeClr val="tx1"/>
                                    </a:solidFill>
                                    <a:latin typeface="Cambria Math" panose="02040503050406030204" pitchFamily="18" charset="0"/>
                                    <a:ea typeface="Cambria Math" panose="02040503050406030204" pitchFamily="18" charset="0"/>
                                  </a:rPr>
                                  <m:t>𝟑𝟎𝟎𝟎</m:t>
                                </m:r>
                              </m:den>
                            </m:f>
                            <m:r>
                              <m:rPr>
                                <m:brk m:alnAt="7"/>
                              </m:rPr>
                              <a:rPr lang="pt-BR" sz="1800" b="1" i="1" smtClean="0">
                                <a:solidFill>
                                  <a:schemeClr val="tx1"/>
                                </a:solidFill>
                                <a:latin typeface="Cambria Math" panose="02040503050406030204" pitchFamily="18" charset="0"/>
                                <a:ea typeface="Cambria Math" panose="02040503050406030204" pitchFamily="18" charset="0"/>
                              </a:rPr>
                              <m:t>=</m:t>
                            </m:r>
                            <m:r>
                              <a:rPr lang="pt-BR" sz="1800" b="1" i="1" smtClean="0">
                                <a:solidFill>
                                  <a:schemeClr val="tx1"/>
                                </a:solidFill>
                                <a:latin typeface="Cambria Math" panose="02040503050406030204" pitchFamily="18" charset="0"/>
                                <a:ea typeface="Cambria Math" panose="02040503050406030204" pitchFamily="18" charset="0"/>
                              </a:rPr>
                              <m:t>𝟔𝟎𝟎</m:t>
                            </m:r>
                            <m:r>
                              <m:rPr>
                                <m:brk m:alnAt="7"/>
                              </m:rPr>
                              <a:rPr lang="es-ES" sz="1800" i="0" smtClean="0">
                                <a:solidFill>
                                  <a:schemeClr val="tx1"/>
                                </a:solidFill>
                                <a:latin typeface="Cambria Math" panose="02040503050406030204" pitchFamily="18" charset="0"/>
                                <a:ea typeface="Cambria Math" panose="02040503050406030204" pitchFamily="18" charset="0"/>
                              </a:rPr>
                              <m:t>≥</m:t>
                            </m:r>
                            <m:r>
                              <m:rPr>
                                <m:brk m:alnAt="7"/>
                              </m:rPr>
                              <a:rPr lang="pt-BR" sz="1800" b="1" i="0" smtClean="0">
                                <a:solidFill>
                                  <a:schemeClr val="tx1"/>
                                </a:solidFill>
                                <a:latin typeface="Cambria Math" panose="02040503050406030204" pitchFamily="18" charset="0"/>
                                <a:ea typeface="Cambria Math" panose="02040503050406030204" pitchFamily="18" charset="0"/>
                              </a:rPr>
                              <m:t>𝟓</m:t>
                            </m:r>
                          </m:e>
                        </m:mr>
                        <m:mr>
                          <m:e>
                            <m:r>
                              <a:rPr lang="pt-BR" sz="1800" b="1" i="1" smtClean="0">
                                <a:solidFill>
                                  <a:schemeClr val="tx1"/>
                                </a:solidFill>
                                <a:latin typeface="Cambria Math" panose="02040503050406030204" pitchFamily="18" charset="0"/>
                                <a:ea typeface="Cambria Math" panose="02040503050406030204" pitchFamily="18" charset="0"/>
                              </a:rPr>
                              <m:t>𝟑𝟎𝟎𝟎</m:t>
                            </m:r>
                            <m:d>
                              <m:dPr>
                                <m:ctrlPr>
                                  <a:rPr lang="pt-BR" sz="1800" b="1" i="1" smtClean="0">
                                    <a:solidFill>
                                      <a:schemeClr val="tx1"/>
                                    </a:solidFill>
                                    <a:latin typeface="Cambria Math" panose="02040503050406030204" pitchFamily="18" charset="0"/>
                                  </a:rPr>
                                </m:ctrlPr>
                              </m:dPr>
                              <m:e>
                                <m:r>
                                  <a:rPr lang="pt-BR" sz="1800" b="1" i="0" smtClean="0">
                                    <a:solidFill>
                                      <a:schemeClr val="tx1"/>
                                    </a:solidFill>
                                    <a:latin typeface="Cambria Math" panose="02040503050406030204" pitchFamily="18" charset="0"/>
                                  </a:rPr>
                                  <m:t>𝟏</m:t>
                                </m:r>
                                <m:r>
                                  <a:rPr lang="pt-BR" sz="1800" b="1" i="0" smtClean="0">
                                    <a:solidFill>
                                      <a:schemeClr val="tx1"/>
                                    </a:solidFill>
                                    <a:latin typeface="Cambria Math" panose="02040503050406030204" pitchFamily="18" charset="0"/>
                                  </a:rPr>
                                  <m:t>−</m:t>
                                </m:r>
                                <m:f>
                                  <m:fPr>
                                    <m:ctrlPr>
                                      <a:rPr lang="pt-BR" sz="1800" b="1" i="1" smtClean="0">
                                        <a:solidFill>
                                          <a:schemeClr val="tx1"/>
                                        </a:solidFill>
                                        <a:latin typeface="Cambria Math" panose="02040503050406030204" pitchFamily="18" charset="0"/>
                                      </a:rPr>
                                    </m:ctrlPr>
                                  </m:fPr>
                                  <m:num>
                                    <m:r>
                                      <a:rPr lang="pt-BR" sz="1800" b="1" i="1" smtClean="0">
                                        <a:solidFill>
                                          <a:schemeClr val="tx1"/>
                                        </a:solidFill>
                                        <a:latin typeface="Cambria Math" panose="02040503050406030204" pitchFamily="18" charset="0"/>
                                      </a:rPr>
                                      <m:t>𝟔𝟎𝟎</m:t>
                                    </m:r>
                                  </m:num>
                                  <m:den>
                                    <m:r>
                                      <a:rPr lang="pt-BR" sz="1800" b="1" i="1" smtClean="0">
                                        <a:solidFill>
                                          <a:schemeClr val="tx1"/>
                                        </a:solidFill>
                                        <a:latin typeface="Cambria Math" panose="02040503050406030204" pitchFamily="18" charset="0"/>
                                      </a:rPr>
                                      <m:t>𝟑𝟎𝟎𝟎</m:t>
                                    </m:r>
                                  </m:den>
                                </m:f>
                              </m:e>
                            </m:d>
                            <m:r>
                              <a:rPr lang="pt-BR" sz="1800" b="1" i="1" smtClean="0">
                                <a:solidFill>
                                  <a:schemeClr val="tx1"/>
                                </a:solidFill>
                                <a:latin typeface="Cambria Math" panose="02040503050406030204" pitchFamily="18" charset="0"/>
                              </a:rPr>
                              <m:t>=</m:t>
                            </m:r>
                            <m:r>
                              <a:rPr lang="pt-BR" sz="1800" b="1" i="1" smtClean="0">
                                <a:solidFill>
                                  <a:schemeClr val="tx1"/>
                                </a:solidFill>
                                <a:latin typeface="Cambria Math" panose="02040503050406030204" pitchFamily="18" charset="0"/>
                              </a:rPr>
                              <m:t>𝟑𝟎𝟎𝟎</m:t>
                            </m:r>
                            <m:d>
                              <m:dPr>
                                <m:ctrlPr>
                                  <a:rPr lang="pt-BR" sz="1800" b="1" i="1" smtClean="0">
                                    <a:solidFill>
                                      <a:schemeClr val="tx1"/>
                                    </a:solidFill>
                                    <a:latin typeface="Cambria Math" panose="02040503050406030204" pitchFamily="18" charset="0"/>
                                  </a:rPr>
                                </m:ctrlPr>
                              </m:dPr>
                              <m:e>
                                <m:f>
                                  <m:fPr>
                                    <m:ctrlPr>
                                      <a:rPr lang="pt-BR" sz="1800" b="1" i="1" smtClean="0">
                                        <a:solidFill>
                                          <a:schemeClr val="tx1"/>
                                        </a:solidFill>
                                        <a:latin typeface="Cambria Math" panose="02040503050406030204" pitchFamily="18" charset="0"/>
                                      </a:rPr>
                                    </m:ctrlPr>
                                  </m:fPr>
                                  <m:num>
                                    <m:r>
                                      <a:rPr lang="pt-BR" sz="1800" b="1" i="1" smtClean="0">
                                        <a:solidFill>
                                          <a:schemeClr val="tx1"/>
                                        </a:solidFill>
                                        <a:latin typeface="Cambria Math" panose="02040503050406030204" pitchFamily="18" charset="0"/>
                                      </a:rPr>
                                      <m:t>𝟑𝟎𝟎𝟎</m:t>
                                    </m:r>
                                    <m:r>
                                      <a:rPr lang="pt-BR" sz="1800" b="1" i="1" smtClean="0">
                                        <a:solidFill>
                                          <a:schemeClr val="tx1"/>
                                        </a:solidFill>
                                        <a:latin typeface="Cambria Math" panose="02040503050406030204" pitchFamily="18" charset="0"/>
                                      </a:rPr>
                                      <m:t>−</m:t>
                                    </m:r>
                                    <m:r>
                                      <a:rPr lang="pt-BR" sz="1800" b="1" i="1" smtClean="0">
                                        <a:solidFill>
                                          <a:schemeClr val="tx1"/>
                                        </a:solidFill>
                                        <a:latin typeface="Cambria Math" panose="02040503050406030204" pitchFamily="18" charset="0"/>
                                      </a:rPr>
                                      <m:t>𝟔𝟎𝟎</m:t>
                                    </m:r>
                                  </m:num>
                                  <m:den>
                                    <m:r>
                                      <a:rPr lang="pt-BR" sz="1800" b="1" i="1" smtClean="0">
                                        <a:solidFill>
                                          <a:schemeClr val="tx1"/>
                                        </a:solidFill>
                                        <a:latin typeface="Cambria Math" panose="02040503050406030204" pitchFamily="18" charset="0"/>
                                      </a:rPr>
                                      <m:t>𝟑𝟎𝟎𝟎</m:t>
                                    </m:r>
                                  </m:den>
                                </m:f>
                              </m:e>
                            </m:d>
                            <m:r>
                              <a:rPr lang="pt-BR" sz="1800" b="1" i="1" smtClean="0">
                                <a:solidFill>
                                  <a:schemeClr val="tx1"/>
                                </a:solidFill>
                                <a:latin typeface="Cambria Math" panose="02040503050406030204" pitchFamily="18" charset="0"/>
                              </a:rPr>
                              <m:t>=</m:t>
                            </m:r>
                            <m:r>
                              <a:rPr lang="pt-BR" sz="1800" b="1" i="1" smtClean="0">
                                <a:solidFill>
                                  <a:schemeClr val="tx1"/>
                                </a:solidFill>
                                <a:latin typeface="Cambria Math" panose="02040503050406030204" pitchFamily="18" charset="0"/>
                              </a:rPr>
                              <m:t>𝟑𝟎𝟎𝟎</m:t>
                            </m:r>
                            <m:f>
                              <m:fPr>
                                <m:ctrlPr>
                                  <a:rPr lang="pt-BR" sz="1800" b="1" i="1" smtClean="0">
                                    <a:solidFill>
                                      <a:schemeClr val="tx1"/>
                                    </a:solidFill>
                                    <a:latin typeface="Cambria Math" panose="02040503050406030204" pitchFamily="18" charset="0"/>
                                  </a:rPr>
                                </m:ctrlPr>
                              </m:fPr>
                              <m:num>
                                <m:r>
                                  <a:rPr lang="pt-BR" sz="1800" b="1" i="1" smtClean="0">
                                    <a:solidFill>
                                      <a:schemeClr val="tx1"/>
                                    </a:solidFill>
                                    <a:latin typeface="Cambria Math" panose="02040503050406030204" pitchFamily="18" charset="0"/>
                                  </a:rPr>
                                  <m:t>𝟐𝟒𝟎𝟎</m:t>
                                </m:r>
                              </m:num>
                              <m:den>
                                <m:r>
                                  <a:rPr lang="pt-BR" sz="1800" b="1" i="1" smtClean="0">
                                    <a:solidFill>
                                      <a:schemeClr val="tx1"/>
                                    </a:solidFill>
                                    <a:latin typeface="Cambria Math" panose="02040503050406030204" pitchFamily="18" charset="0"/>
                                  </a:rPr>
                                  <m:t>𝟑𝟎𝟎𝟎</m:t>
                                </m:r>
                              </m:den>
                            </m:f>
                            <m:r>
                              <a:rPr lang="pt-BR" sz="1800" b="1" i="1" smtClean="0">
                                <a:solidFill>
                                  <a:schemeClr val="tx1"/>
                                </a:solidFill>
                                <a:latin typeface="Cambria Math" panose="02040503050406030204" pitchFamily="18" charset="0"/>
                              </a:rPr>
                              <m:t>=</m:t>
                            </m:r>
                            <m:r>
                              <a:rPr lang="pt-BR" sz="1800" b="1" i="1" smtClean="0">
                                <a:solidFill>
                                  <a:schemeClr val="tx1"/>
                                </a:solidFill>
                                <a:latin typeface="Cambria Math" panose="02040503050406030204" pitchFamily="18" charset="0"/>
                              </a:rPr>
                              <m:t>𝟐𝟒𝟎𝟎</m:t>
                            </m:r>
                            <m:r>
                              <a:rPr lang="pt-BR" sz="1800" b="1" i="0" smtClean="0">
                                <a:solidFill>
                                  <a:schemeClr val="tx1"/>
                                </a:solidFill>
                                <a:latin typeface="Cambria Math" panose="02040503050406030204" pitchFamily="18" charset="0"/>
                                <a:ea typeface="Cambria Math" panose="02040503050406030204" pitchFamily="18" charset="0"/>
                              </a:rPr>
                              <m:t>≥</m:t>
                            </m:r>
                            <m:r>
                              <a:rPr lang="pt-BR" sz="1800" b="1" i="0" smtClean="0">
                                <a:solidFill>
                                  <a:schemeClr val="tx1"/>
                                </a:solidFill>
                                <a:latin typeface="Cambria Math" panose="02040503050406030204" pitchFamily="18" charset="0"/>
                                <a:ea typeface="Cambria Math" panose="02040503050406030204" pitchFamily="18" charset="0"/>
                              </a:rPr>
                              <m:t>𝟓</m:t>
                            </m:r>
                          </m:e>
                        </m:mr>
                      </m:m>
                    </m:oMath>
                  </m:oMathPara>
                </a14:m>
                <a:endParaRPr lang="es-ES" sz="1800" dirty="0">
                  <a:solidFill>
                    <a:schemeClr val="tx1"/>
                  </a:solidFill>
                </a:endParaRPr>
              </a:p>
            </p:txBody>
          </p:sp>
        </mc:Choice>
        <mc:Fallback xmlns="">
          <p:sp>
            <p:nvSpPr>
              <p:cNvPr id="24" name="CuadroTexto 23"/>
              <p:cNvSpPr txBox="1">
                <a:spLocks noRot="1" noChangeAspect="1" noMove="1" noResize="1" noEditPoints="1" noAdjustHandles="1" noChangeArrowheads="1" noChangeShapeType="1" noTextEdit="1"/>
              </p:cNvSpPr>
              <p:nvPr/>
            </p:nvSpPr>
            <p:spPr>
              <a:xfrm>
                <a:off x="971974" y="3528147"/>
                <a:ext cx="7200048" cy="1274901"/>
              </a:xfrm>
              <a:prstGeom prst="rect">
                <a:avLst/>
              </a:prstGeom>
              <a:blipFill rotWithShape="0">
                <a:blip r:embed="rId5"/>
                <a:stretch>
                  <a:fillRect/>
                </a:stretch>
              </a:blipFill>
            </p:spPr>
            <p:txBody>
              <a:bodyPr/>
              <a:lstStyle/>
              <a:p>
                <a:r>
                  <a:rPr lang="es-ES">
                    <a:noFill/>
                  </a:rPr>
                  <a:t> </a:t>
                </a:r>
              </a:p>
            </p:txBody>
          </p:sp>
        </mc:Fallback>
      </mc:AlternateContent>
      <p:sp>
        <p:nvSpPr>
          <p:cNvPr id="25" name="Rectángulo 24"/>
          <p:cNvSpPr/>
          <p:nvPr/>
        </p:nvSpPr>
        <p:spPr>
          <a:xfrm>
            <a:off x="251519" y="4985881"/>
            <a:ext cx="8640959" cy="1323439"/>
          </a:xfrm>
          <a:prstGeom prst="rect">
            <a:avLst/>
          </a:prstGeom>
        </p:spPr>
        <p:txBody>
          <a:bodyPr wrap="square">
            <a:spAutoFit/>
          </a:bodyPr>
          <a:lstStyle/>
          <a:p>
            <a:pPr algn="just"/>
            <a:r>
              <a:rPr lang="es-ES" sz="2000" dirty="0" smtClean="0">
                <a:solidFill>
                  <a:srgbClr val="002060"/>
                </a:solidFill>
                <a:latin typeface="Calibri" pitchFamily="34" charset="0"/>
                <a:cs typeface="Times New Roman" pitchFamily="18" charset="0"/>
              </a:rPr>
              <a:t>INTERPRETACIÓN: </a:t>
            </a:r>
            <a:r>
              <a:rPr lang="es-ES" sz="2000" dirty="0" smtClean="0">
                <a:solidFill>
                  <a:srgbClr val="000000"/>
                </a:solidFill>
                <a:latin typeface="Calibri" pitchFamily="34" charset="0"/>
                <a:cs typeface="Times New Roman" pitchFamily="18" charset="0"/>
              </a:rPr>
              <a:t>YA QUE SE CUMPLEN AMBAS CONDICIONES, PODEMOS DECIR QUE LA DISTRIBUCIÓN BINOMIAL ASOCIADA A LA VARIABLE ENFERMEDAD RESPIRATORIA SE APROXIMA A LA NORMAL, POR LO QUE PUEDE SER UTILIZADO EL MÉTODO APROXIMADO.</a:t>
            </a:r>
            <a:endParaRPr lang="es-ES" sz="2000" dirty="0"/>
          </a:p>
        </p:txBody>
      </p:sp>
    </p:spTree>
    <p:extLst>
      <p:ext uri="{BB962C8B-B14F-4D97-AF65-F5344CB8AC3E}">
        <p14:creationId xmlns:p14="http://schemas.microsoft.com/office/powerpoint/2010/main" val="315818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anim calcmode="lin" valueType="num">
                                      <p:cBhvr>
                                        <p:cTn id="60" dur="1000" fill="hold"/>
                                        <p:tgtEl>
                                          <p:spTgt spid="25"/>
                                        </p:tgtEl>
                                        <p:attrNameLst>
                                          <p:attrName>ppt_x</p:attrName>
                                        </p:attrNameLst>
                                      </p:cBhvr>
                                      <p:tavLst>
                                        <p:tav tm="0">
                                          <p:val>
                                            <p:strVal val="#ppt_x"/>
                                          </p:val>
                                        </p:tav>
                                        <p:tav tm="100000">
                                          <p:val>
                                            <p:strVal val="#ppt_x"/>
                                          </p:val>
                                        </p:tav>
                                      </p:tavLst>
                                    </p:anim>
                                    <p:anim calcmode="lin" valueType="num">
                                      <p:cBhvr>
                                        <p:cTn id="6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P spid="20" grpId="0"/>
      <p:bldP spid="21" grpId="0"/>
      <p:bldP spid="22"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9 Rectángulo"/>
          <p:cNvSpPr/>
          <p:nvPr/>
        </p:nvSpPr>
        <p:spPr>
          <a:xfrm>
            <a:off x="179511" y="981889"/>
            <a:ext cx="8640959" cy="430887"/>
          </a:xfrm>
          <a:prstGeom prst="rect">
            <a:avLst/>
          </a:prstGeom>
        </p:spPr>
        <p:txBody>
          <a:bodyPr wrap="square">
            <a:spAutoFit/>
          </a:bodyPr>
          <a:lstStyle/>
          <a:p>
            <a:pPr marL="457200" lvl="0" indent="-457200" algn="just">
              <a:buFont typeface="+mj-lt"/>
              <a:buAutoNum type="arabicPeriod" startAt="3"/>
            </a:pPr>
            <a:r>
              <a:rPr lang="pt-BR" sz="2200" dirty="0" smtClean="0">
                <a:solidFill>
                  <a:srgbClr val="002060"/>
                </a:solidFill>
                <a:latin typeface="Calibri" pitchFamily="34" charset="0"/>
              </a:rPr>
              <a:t>CALCULAR EL INTERVALO DE CONFIANZA.</a:t>
            </a:r>
            <a:endParaRPr lang="pt-BR" sz="2200" dirty="0" smtClean="0">
              <a:solidFill>
                <a:schemeClr val="tx1"/>
              </a:solidFill>
              <a:latin typeface="Calibri" pitchFamily="34" charset="0"/>
            </a:endParaRPr>
          </a:p>
        </p:txBody>
      </p:sp>
      <p:pic>
        <p:nvPicPr>
          <p:cNvPr id="2" name="Imagen 1"/>
          <p:cNvPicPr>
            <a:picLocks noChangeAspect="1"/>
          </p:cNvPicPr>
          <p:nvPr/>
        </p:nvPicPr>
        <p:blipFill>
          <a:blip r:embed="rId2"/>
          <a:stretch>
            <a:fillRect/>
          </a:stretch>
        </p:blipFill>
        <p:spPr>
          <a:xfrm>
            <a:off x="395536" y="1556792"/>
            <a:ext cx="3701470" cy="793577"/>
          </a:xfrm>
          <a:prstGeom prst="rect">
            <a:avLst/>
          </a:prstGeom>
        </p:spPr>
      </p:pic>
      <p:pic>
        <p:nvPicPr>
          <p:cNvPr id="4" name="Imagen 3"/>
          <p:cNvPicPr>
            <a:picLocks noChangeAspect="1"/>
          </p:cNvPicPr>
          <p:nvPr/>
        </p:nvPicPr>
        <p:blipFill>
          <a:blip r:embed="rId3"/>
          <a:stretch>
            <a:fillRect/>
          </a:stretch>
        </p:blipFill>
        <p:spPr>
          <a:xfrm>
            <a:off x="6868595" y="1556792"/>
            <a:ext cx="1952740" cy="1035744"/>
          </a:xfrm>
          <a:prstGeom prst="rect">
            <a:avLst/>
          </a:prstGeom>
        </p:spPr>
      </p:pic>
      <p:sp>
        <p:nvSpPr>
          <p:cNvPr id="25" name="Text Box 4"/>
          <p:cNvSpPr txBox="1">
            <a:spLocks noChangeArrowheads="1"/>
          </p:cNvSpPr>
          <p:nvPr/>
        </p:nvSpPr>
        <p:spPr bwMode="auto">
          <a:xfrm>
            <a:off x="611560" y="404664"/>
            <a:ext cx="8064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eaLnBrk="1" hangingPunct="1"/>
            <a:r>
              <a:rPr lang="es-MX" sz="2400" dirty="0">
                <a:solidFill>
                  <a:srgbClr val="00007D"/>
                </a:solidFill>
                <a:latin typeface="Calibri" pitchFamily="34" charset="0"/>
              </a:rPr>
              <a:t>ALGORITMO DE </a:t>
            </a:r>
            <a:r>
              <a:rPr lang="es-MX" sz="2400" dirty="0" smtClean="0">
                <a:solidFill>
                  <a:srgbClr val="00007D"/>
                </a:solidFill>
                <a:latin typeface="Calibri" pitchFamily="34" charset="0"/>
              </a:rPr>
              <a:t>SOLUCIÓN PARA PROBLEMAS SOBRE EIC Y CH</a:t>
            </a:r>
            <a:endParaRPr lang="es-MX" sz="2400" dirty="0">
              <a:solidFill>
                <a:srgbClr val="00007D"/>
              </a:solidFill>
              <a:latin typeface="Calibri" pitchFamily="34" charset="0"/>
            </a:endParaRPr>
          </a:p>
        </p:txBody>
      </p:sp>
      <mc:AlternateContent xmlns:mc="http://schemas.openxmlformats.org/markup-compatibility/2006" xmlns:a14="http://schemas.microsoft.com/office/drawing/2010/main">
        <mc:Choice Requires="a14">
          <p:sp>
            <p:nvSpPr>
              <p:cNvPr id="9" name="22 Rectángulo"/>
              <p:cNvSpPr/>
              <p:nvPr/>
            </p:nvSpPr>
            <p:spPr>
              <a:xfrm>
                <a:off x="5796136" y="805897"/>
                <a:ext cx="2368084" cy="7743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500" b="1" i="1" smtClean="0">
                          <a:solidFill>
                            <a:schemeClr val="tx1"/>
                          </a:solidFill>
                          <a:latin typeface="Cambria Math"/>
                        </a:rPr>
                        <m:t>𝐏</m:t>
                      </m:r>
                      <m:r>
                        <a:rPr lang="es-ES" sz="1500" b="1" smtClean="0">
                          <a:solidFill>
                            <a:schemeClr val="tx1"/>
                          </a:solidFill>
                          <a:latin typeface="Cambria Math"/>
                        </a:rPr>
                        <m:t>=</m:t>
                      </m:r>
                      <m:acc>
                        <m:accPr>
                          <m:chr m:val="̂"/>
                          <m:ctrlPr>
                            <a:rPr lang="es-ES" sz="1500" b="1" i="1">
                              <a:solidFill>
                                <a:schemeClr val="tx1"/>
                              </a:solidFill>
                              <a:latin typeface="Cambria Math" panose="02040503050406030204" pitchFamily="18" charset="0"/>
                            </a:rPr>
                          </m:ctrlPr>
                        </m:accPr>
                        <m:e>
                          <m:r>
                            <a:rPr lang="es-ES" sz="1500" b="1" i="1">
                              <a:solidFill>
                                <a:schemeClr val="tx1"/>
                              </a:solidFill>
                              <a:latin typeface="Cambria Math"/>
                            </a:rPr>
                            <m:t>𝐩</m:t>
                          </m:r>
                        </m:e>
                      </m:acc>
                      <m:r>
                        <a:rPr lang="es-ES" sz="1500" b="1">
                          <a:solidFill>
                            <a:schemeClr val="tx1"/>
                          </a:solidFill>
                          <a:latin typeface="Cambria Math"/>
                        </a:rPr>
                        <m:t>±</m:t>
                      </m:r>
                      <m:sSub>
                        <m:sSubPr>
                          <m:ctrlPr>
                            <a:rPr lang="es-ES" sz="1500" b="1" i="1">
                              <a:solidFill>
                                <a:schemeClr val="tx1"/>
                              </a:solidFill>
                              <a:latin typeface="Cambria Math" panose="02040503050406030204" pitchFamily="18" charset="0"/>
                            </a:rPr>
                          </m:ctrlPr>
                        </m:sSubPr>
                        <m:e>
                          <m:r>
                            <a:rPr lang="es-ES" sz="1500" b="1" i="1">
                              <a:solidFill>
                                <a:schemeClr val="tx1"/>
                              </a:solidFill>
                              <a:latin typeface="Cambria Math"/>
                            </a:rPr>
                            <m:t>𝐙</m:t>
                          </m:r>
                        </m:e>
                        <m:sub>
                          <m:r>
                            <a:rPr lang="es-ES" sz="1500" b="1" i="1">
                              <a:solidFill>
                                <a:schemeClr val="tx1"/>
                              </a:solidFill>
                              <a:latin typeface="Cambria Math"/>
                            </a:rPr>
                            <m:t>𝟏</m:t>
                          </m:r>
                          <m:r>
                            <a:rPr lang="es-ES" sz="1500" b="1" i="1">
                              <a:solidFill>
                                <a:schemeClr val="tx1"/>
                              </a:solidFill>
                              <a:latin typeface="Cambria Math"/>
                            </a:rPr>
                            <m:t>−</m:t>
                          </m:r>
                          <m:f>
                            <m:fPr>
                              <m:ctrlPr>
                                <a:rPr lang="es-ES" sz="1500" b="1" i="1">
                                  <a:solidFill>
                                    <a:schemeClr val="tx1"/>
                                  </a:solidFill>
                                  <a:latin typeface="Cambria Math" panose="02040503050406030204" pitchFamily="18" charset="0"/>
                                </a:rPr>
                              </m:ctrlPr>
                            </m:fPr>
                            <m:num>
                              <m:r>
                                <a:rPr lang="es-ES" sz="1500" b="1" i="1">
                                  <a:solidFill>
                                    <a:schemeClr val="tx1"/>
                                  </a:solidFill>
                                  <a:latin typeface="Cambria Math"/>
                                </a:rPr>
                                <m:t>𝛂</m:t>
                              </m:r>
                            </m:num>
                            <m:den>
                              <m:r>
                                <a:rPr lang="es-ES" sz="1500" b="1" i="1">
                                  <a:solidFill>
                                    <a:schemeClr val="tx1"/>
                                  </a:solidFill>
                                  <a:latin typeface="Cambria Math"/>
                                </a:rPr>
                                <m:t>𝟐</m:t>
                              </m:r>
                            </m:den>
                          </m:f>
                        </m:sub>
                      </m:sSub>
                      <m:r>
                        <a:rPr lang="es-ES" sz="1500" b="1">
                          <a:solidFill>
                            <a:schemeClr val="tx1"/>
                          </a:solidFill>
                          <a:latin typeface="Cambria Math"/>
                        </a:rPr>
                        <m:t>∙</m:t>
                      </m:r>
                      <m:rad>
                        <m:radPr>
                          <m:degHide m:val="on"/>
                          <m:ctrlPr>
                            <a:rPr lang="es-ES" sz="1500" b="1" i="1">
                              <a:solidFill>
                                <a:schemeClr val="tx1"/>
                              </a:solidFill>
                              <a:latin typeface="Cambria Math" panose="02040503050406030204" pitchFamily="18" charset="0"/>
                            </a:rPr>
                          </m:ctrlPr>
                        </m:radPr>
                        <m:deg/>
                        <m:e>
                          <m:f>
                            <m:fPr>
                              <m:ctrlPr>
                                <a:rPr lang="es-ES" sz="1500" b="1" i="1">
                                  <a:solidFill>
                                    <a:schemeClr val="tx1"/>
                                  </a:solidFill>
                                  <a:latin typeface="Cambria Math" panose="02040503050406030204" pitchFamily="18" charset="0"/>
                                </a:rPr>
                              </m:ctrlPr>
                            </m:fPr>
                            <m:num>
                              <m:acc>
                                <m:accPr>
                                  <m:chr m:val="̂"/>
                                  <m:ctrlPr>
                                    <a:rPr lang="es-ES" sz="1500" b="1" i="1">
                                      <a:solidFill>
                                        <a:schemeClr val="tx1"/>
                                      </a:solidFill>
                                      <a:latin typeface="Cambria Math" panose="02040503050406030204" pitchFamily="18" charset="0"/>
                                    </a:rPr>
                                  </m:ctrlPr>
                                </m:accPr>
                                <m:e>
                                  <m:r>
                                    <a:rPr lang="es-ES" sz="1500" b="1" i="1">
                                      <a:solidFill>
                                        <a:schemeClr val="tx1"/>
                                      </a:solidFill>
                                      <a:latin typeface="Cambria Math"/>
                                    </a:rPr>
                                    <m:t>𝐩</m:t>
                                  </m:r>
                                </m:e>
                              </m:acc>
                              <m:d>
                                <m:dPr>
                                  <m:ctrlPr>
                                    <a:rPr lang="es-ES" sz="1500" b="1" i="1">
                                      <a:solidFill>
                                        <a:schemeClr val="tx1"/>
                                      </a:solidFill>
                                      <a:latin typeface="Cambria Math" panose="02040503050406030204" pitchFamily="18" charset="0"/>
                                    </a:rPr>
                                  </m:ctrlPr>
                                </m:dPr>
                                <m:e>
                                  <m:r>
                                    <a:rPr lang="es-ES" sz="1500" b="1" i="1">
                                      <a:solidFill>
                                        <a:schemeClr val="tx1"/>
                                      </a:solidFill>
                                      <a:latin typeface="Cambria Math"/>
                                    </a:rPr>
                                    <m:t>𝟏</m:t>
                                  </m:r>
                                  <m:r>
                                    <a:rPr lang="es-ES" sz="1500" b="1" i="1">
                                      <a:solidFill>
                                        <a:schemeClr val="tx1"/>
                                      </a:solidFill>
                                      <a:latin typeface="Cambria Math"/>
                                    </a:rPr>
                                    <m:t>−</m:t>
                                  </m:r>
                                  <m:acc>
                                    <m:accPr>
                                      <m:chr m:val="̂"/>
                                      <m:ctrlPr>
                                        <a:rPr lang="es-ES" sz="1500" b="1" i="1">
                                          <a:solidFill>
                                            <a:schemeClr val="tx1"/>
                                          </a:solidFill>
                                          <a:latin typeface="Cambria Math" panose="02040503050406030204" pitchFamily="18" charset="0"/>
                                        </a:rPr>
                                      </m:ctrlPr>
                                    </m:accPr>
                                    <m:e>
                                      <m:r>
                                        <a:rPr lang="es-ES" sz="1500" b="1" i="1">
                                          <a:solidFill>
                                            <a:schemeClr val="tx1"/>
                                          </a:solidFill>
                                          <a:latin typeface="Cambria Math"/>
                                        </a:rPr>
                                        <m:t>𝐩</m:t>
                                      </m:r>
                                    </m:e>
                                  </m:acc>
                                </m:e>
                              </m:d>
                            </m:num>
                            <m:den>
                              <m:r>
                                <a:rPr lang="pt-BR" sz="1500" b="1" i="0" smtClean="0">
                                  <a:solidFill>
                                    <a:schemeClr val="tx1"/>
                                  </a:solidFill>
                                  <a:latin typeface="Cambria Math"/>
                                </a:rPr>
                                <m:t>𝐧</m:t>
                              </m:r>
                            </m:den>
                          </m:f>
                        </m:e>
                      </m:rad>
                    </m:oMath>
                  </m:oMathPara>
                </a14:m>
                <a:endParaRPr lang="es-ES" sz="1500" b="1" dirty="0">
                  <a:solidFill>
                    <a:schemeClr val="tx1"/>
                  </a:solidFill>
                  <a:latin typeface="Calibri" pitchFamily="34" charset="0"/>
                </a:endParaRPr>
              </a:p>
            </p:txBody>
          </p:sp>
        </mc:Choice>
        <mc:Fallback xmlns="">
          <p:sp>
            <p:nvSpPr>
              <p:cNvPr id="9" name="22 Rectángulo"/>
              <p:cNvSpPr>
                <a:spLocks noRot="1" noChangeAspect="1" noMove="1" noResize="1" noEditPoints="1" noAdjustHandles="1" noChangeArrowheads="1" noChangeShapeType="1" noTextEdit="1"/>
              </p:cNvSpPr>
              <p:nvPr/>
            </p:nvSpPr>
            <p:spPr>
              <a:xfrm>
                <a:off x="5796136" y="805897"/>
                <a:ext cx="2368084" cy="774315"/>
              </a:xfrm>
              <a:prstGeom prst="rect">
                <a:avLst/>
              </a:prstGeom>
              <a:blipFill rotWithShape="0">
                <a:blip r:embed="rId4"/>
                <a:stretch>
                  <a:fillRect/>
                </a:stretch>
              </a:blipFill>
            </p:spPr>
            <p:txBody>
              <a:bodyPr/>
              <a:lstStyle/>
              <a:p>
                <a:r>
                  <a:rPr lang="es-ES">
                    <a:noFill/>
                  </a:rPr>
                  <a:t> </a:t>
                </a:r>
              </a:p>
            </p:txBody>
          </p:sp>
        </mc:Fallback>
      </mc:AlternateContent>
      <p:sp>
        <p:nvSpPr>
          <p:cNvPr id="10" name="Rectángulo 9"/>
          <p:cNvSpPr/>
          <p:nvPr/>
        </p:nvSpPr>
        <p:spPr>
          <a:xfrm>
            <a:off x="5238778" y="3084406"/>
            <a:ext cx="832279" cy="323165"/>
          </a:xfrm>
          <a:prstGeom prst="rect">
            <a:avLst/>
          </a:prstGeom>
        </p:spPr>
        <p:txBody>
          <a:bodyPr wrap="none">
            <a:spAutoFit/>
          </a:bodyPr>
          <a:lstStyle/>
          <a:p>
            <a:r>
              <a:rPr lang="es-ES" sz="1500" dirty="0" smtClean="0">
                <a:solidFill>
                  <a:srgbClr val="000000"/>
                </a:solidFill>
                <a:latin typeface="Calibri" pitchFamily="34" charset="0"/>
                <a:cs typeface="Times New Roman" pitchFamily="18" charset="0"/>
              </a:rPr>
              <a:t>DÓNDE:</a:t>
            </a:r>
            <a:endParaRPr lang="es-ES" sz="1500" dirty="0"/>
          </a:p>
        </p:txBody>
      </p:sp>
      <mc:AlternateContent xmlns:mc="http://schemas.openxmlformats.org/markup-compatibility/2006" xmlns:a14="http://schemas.microsoft.com/office/drawing/2010/main">
        <mc:Choice Requires="a14">
          <p:sp>
            <p:nvSpPr>
              <p:cNvPr id="11" name="23 CuadroTexto"/>
              <p:cNvSpPr txBox="1"/>
              <p:nvPr/>
            </p:nvSpPr>
            <p:spPr>
              <a:xfrm>
                <a:off x="6223560" y="2928187"/>
                <a:ext cx="1621406" cy="525978"/>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pt-BR" sz="1500" i="1" smtClean="0">
                              <a:solidFill>
                                <a:srgbClr val="000000"/>
                              </a:solidFill>
                              <a:latin typeface="Cambria Math" panose="02040503050406030204" pitchFamily="18" charset="0"/>
                            </a:rPr>
                          </m:ctrlPr>
                        </m:accPr>
                        <m:e>
                          <m:r>
                            <a:rPr lang="pt-BR" sz="1500" smtClean="0">
                              <a:solidFill>
                                <a:srgbClr val="000000"/>
                              </a:solidFill>
                              <a:latin typeface="Cambria Math"/>
                            </a:rPr>
                            <m:t>𝐩</m:t>
                          </m:r>
                        </m:e>
                      </m:acc>
                      <m:r>
                        <a:rPr lang="pt-BR" sz="1500" smtClean="0">
                          <a:solidFill>
                            <a:srgbClr val="000000"/>
                          </a:solidFill>
                          <a:latin typeface="Cambria Math"/>
                        </a:rPr>
                        <m:t>=</m:t>
                      </m:r>
                      <m:f>
                        <m:fPr>
                          <m:ctrlPr>
                            <a:rPr lang="pt-BR" sz="1500" i="1" smtClean="0">
                              <a:solidFill>
                                <a:srgbClr val="000000"/>
                              </a:solidFill>
                              <a:latin typeface="Cambria Math" panose="02040503050406030204" pitchFamily="18" charset="0"/>
                            </a:rPr>
                          </m:ctrlPr>
                        </m:fPr>
                        <m:num>
                          <m:r>
                            <a:rPr lang="es-MX" sz="1500" b="1" i="1" smtClean="0">
                              <a:solidFill>
                                <a:srgbClr val="000000"/>
                              </a:solidFill>
                              <a:latin typeface="Cambria Math" panose="02040503050406030204" pitchFamily="18" charset="0"/>
                            </a:rPr>
                            <m:t>𝟔𝟎𝟎</m:t>
                          </m:r>
                        </m:num>
                        <m:den>
                          <m:r>
                            <a:rPr lang="es-MX" sz="1500" b="1" i="1" smtClean="0">
                              <a:solidFill>
                                <a:srgbClr val="000000"/>
                              </a:solidFill>
                              <a:latin typeface="Cambria Math" panose="02040503050406030204" pitchFamily="18" charset="0"/>
                            </a:rPr>
                            <m:t>𝟑𝟎𝟎</m:t>
                          </m:r>
                          <m:r>
                            <a:rPr lang="pt-BR" sz="1500" b="1" i="1" smtClean="0">
                              <a:solidFill>
                                <a:srgbClr val="000000"/>
                              </a:solidFill>
                              <a:latin typeface="Cambria Math" panose="02040503050406030204" pitchFamily="18" charset="0"/>
                            </a:rPr>
                            <m:t>𝟎</m:t>
                          </m:r>
                        </m:den>
                      </m:f>
                      <m:r>
                        <a:rPr lang="pt-BR" sz="1500" b="1" i="1" smtClean="0">
                          <a:solidFill>
                            <a:srgbClr val="000000"/>
                          </a:solidFill>
                          <a:latin typeface="Cambria Math" panose="02040503050406030204" pitchFamily="18" charset="0"/>
                        </a:rPr>
                        <m:t>=</m:t>
                      </m:r>
                      <m:r>
                        <a:rPr lang="pt-BR" sz="1500" b="1" i="1" smtClean="0">
                          <a:solidFill>
                            <a:srgbClr val="000000"/>
                          </a:solidFill>
                          <a:latin typeface="Cambria Math" panose="02040503050406030204" pitchFamily="18" charset="0"/>
                        </a:rPr>
                        <m:t>𝟎</m:t>
                      </m:r>
                      <m:r>
                        <a:rPr lang="pt-BR" sz="1500" b="1" i="1" smtClean="0">
                          <a:solidFill>
                            <a:srgbClr val="000000"/>
                          </a:solidFill>
                          <a:latin typeface="Cambria Math" panose="02040503050406030204" pitchFamily="18" charset="0"/>
                        </a:rPr>
                        <m:t>,</m:t>
                      </m:r>
                      <m:r>
                        <a:rPr lang="es-MX" sz="1500" b="1" i="1" smtClean="0">
                          <a:solidFill>
                            <a:srgbClr val="000000"/>
                          </a:solidFill>
                          <a:latin typeface="Cambria Math" panose="02040503050406030204" pitchFamily="18" charset="0"/>
                        </a:rPr>
                        <m:t>𝟐</m:t>
                      </m:r>
                    </m:oMath>
                  </m:oMathPara>
                </a14:m>
                <a:endParaRPr lang="es-ES" sz="1500" dirty="0">
                  <a:solidFill>
                    <a:srgbClr val="000000"/>
                  </a:solidFill>
                  <a:latin typeface="Arial"/>
                </a:endParaRPr>
              </a:p>
            </p:txBody>
          </p:sp>
        </mc:Choice>
        <mc:Fallback xmlns="">
          <p:sp>
            <p:nvSpPr>
              <p:cNvPr id="11" name="23 CuadroTexto"/>
              <p:cNvSpPr txBox="1">
                <a:spLocks noRot="1" noChangeAspect="1" noMove="1" noResize="1" noEditPoints="1" noAdjustHandles="1" noChangeArrowheads="1" noChangeShapeType="1" noTextEdit="1"/>
              </p:cNvSpPr>
              <p:nvPr/>
            </p:nvSpPr>
            <p:spPr>
              <a:xfrm>
                <a:off x="6223560" y="2928187"/>
                <a:ext cx="1621406" cy="525978"/>
              </a:xfrm>
              <a:prstGeom prst="rect">
                <a:avLst/>
              </a:prstGeom>
              <a:blipFill rotWithShape="0">
                <a:blip r:embed="rId5"/>
                <a:stretch>
                  <a:fillRect b="-2299"/>
                </a:stretch>
              </a:blipFill>
            </p:spPr>
            <p:txBody>
              <a:bodyPr/>
              <a:lstStyle/>
              <a:p>
                <a:r>
                  <a:rPr lang="es-ES">
                    <a:noFill/>
                  </a:rPr>
                  <a:t> </a:t>
                </a:r>
              </a:p>
            </p:txBody>
          </p:sp>
        </mc:Fallback>
      </mc:AlternateContent>
      <p:sp>
        <p:nvSpPr>
          <p:cNvPr id="12" name="16 Rectángulo">
            <a:hlinkClick r:id="" action="ppaction://noaction"/>
          </p:cNvPr>
          <p:cNvSpPr/>
          <p:nvPr/>
        </p:nvSpPr>
        <p:spPr>
          <a:xfrm>
            <a:off x="3629651" y="4121752"/>
            <a:ext cx="3817423" cy="369332"/>
          </a:xfrm>
          <a:prstGeom prst="rect">
            <a:avLst/>
          </a:prstGeom>
        </p:spPr>
        <p:txBody>
          <a:bodyPr wrap="square">
            <a:spAutoFit/>
          </a:bodyPr>
          <a:lstStyle/>
          <a:p>
            <a:pPr algn="ctr"/>
            <a:r>
              <a:rPr lang="pt-BR" sz="1800" b="1" u="sng" dirty="0" smtClean="0">
                <a:solidFill>
                  <a:schemeClr val="bg2"/>
                </a:solidFill>
                <a:latin typeface="Calibri" pitchFamily="34" charset="0"/>
                <a:hlinkClick r:id="rId6" action="ppaction://hlinksldjump"/>
              </a:rPr>
              <a:t>DISTRIBUCIÓN. NORMAL ESTÁNDAR</a:t>
            </a:r>
            <a:endParaRPr lang="es-ES" sz="1800" b="1" u="sng" dirty="0">
              <a:solidFill>
                <a:schemeClr val="bg2"/>
              </a:solidFill>
            </a:endParaRPr>
          </a:p>
        </p:txBody>
      </p:sp>
      <mc:AlternateContent xmlns:mc="http://schemas.openxmlformats.org/markup-compatibility/2006" xmlns:a14="http://schemas.microsoft.com/office/drawing/2010/main">
        <mc:Choice Requires="a14">
          <p:sp>
            <p:nvSpPr>
              <p:cNvPr id="14" name="Rectángulo 13"/>
              <p:cNvSpPr/>
              <p:nvPr/>
            </p:nvSpPr>
            <p:spPr>
              <a:xfrm>
                <a:off x="4954219" y="3521107"/>
                <a:ext cx="3722237" cy="5225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800" i="1" smtClean="0">
                              <a:solidFill>
                                <a:schemeClr val="tx1"/>
                              </a:solidFill>
                              <a:latin typeface="Cambria Math" panose="02040503050406030204" pitchFamily="18" charset="0"/>
                            </a:rPr>
                          </m:ctrlPr>
                        </m:sSubPr>
                        <m:e>
                          <m:r>
                            <a:rPr lang="es-ES" sz="1800" i="1">
                              <a:solidFill>
                                <a:schemeClr val="tx1"/>
                              </a:solidFill>
                              <a:latin typeface="Cambria Math"/>
                            </a:rPr>
                            <m:t>𝐙</m:t>
                          </m:r>
                        </m:e>
                        <m:sub>
                          <m:r>
                            <a:rPr lang="es-ES" sz="1800" i="1">
                              <a:solidFill>
                                <a:schemeClr val="tx1"/>
                              </a:solidFill>
                              <a:latin typeface="Cambria Math"/>
                            </a:rPr>
                            <m:t>𝟏</m:t>
                          </m:r>
                          <m:r>
                            <a:rPr lang="es-ES" sz="1800" i="1">
                              <a:solidFill>
                                <a:schemeClr val="tx1"/>
                              </a:solidFill>
                              <a:latin typeface="Cambria Math"/>
                            </a:rPr>
                            <m:t>−</m:t>
                          </m:r>
                          <m:f>
                            <m:fPr>
                              <m:ctrlPr>
                                <a:rPr lang="es-ES" sz="1800" i="1">
                                  <a:solidFill>
                                    <a:schemeClr val="tx1"/>
                                  </a:solidFill>
                                  <a:latin typeface="Cambria Math" panose="02040503050406030204" pitchFamily="18" charset="0"/>
                                </a:rPr>
                              </m:ctrlPr>
                            </m:fPr>
                            <m:num>
                              <m:r>
                                <a:rPr lang="es-ES" sz="1800" i="1">
                                  <a:solidFill>
                                    <a:schemeClr val="tx1"/>
                                  </a:solidFill>
                                  <a:latin typeface="Cambria Math"/>
                                </a:rPr>
                                <m:t>𝛂</m:t>
                              </m:r>
                            </m:num>
                            <m:den>
                              <m:r>
                                <a:rPr lang="es-ES" sz="1800" i="1">
                                  <a:solidFill>
                                    <a:schemeClr val="tx1"/>
                                  </a:solidFill>
                                  <a:latin typeface="Cambria Math"/>
                                </a:rPr>
                                <m:t>𝟐</m:t>
                              </m:r>
                            </m:den>
                          </m:f>
                        </m:sub>
                      </m:sSub>
                      <m:r>
                        <a:rPr lang="pt-BR" sz="1800" b="1" i="1" smtClean="0">
                          <a:solidFill>
                            <a:schemeClr val="tx1"/>
                          </a:solidFill>
                          <a:latin typeface="Cambria Math" panose="02040503050406030204" pitchFamily="18" charset="0"/>
                        </a:rPr>
                        <m:t>=</m:t>
                      </m:r>
                      <m:sSub>
                        <m:sSubPr>
                          <m:ctrlPr>
                            <a:rPr lang="es-ES" sz="1800" i="1">
                              <a:solidFill>
                                <a:schemeClr val="tx1"/>
                              </a:solidFill>
                              <a:latin typeface="Cambria Math" panose="02040503050406030204" pitchFamily="18" charset="0"/>
                            </a:rPr>
                          </m:ctrlPr>
                        </m:sSubPr>
                        <m:e>
                          <m:r>
                            <a:rPr lang="es-ES" sz="1800" i="1">
                              <a:solidFill>
                                <a:schemeClr val="tx1"/>
                              </a:solidFill>
                              <a:latin typeface="Cambria Math"/>
                            </a:rPr>
                            <m:t>𝐙</m:t>
                          </m:r>
                        </m:e>
                        <m:sub>
                          <m:r>
                            <a:rPr lang="es-ES" sz="1800" i="1">
                              <a:solidFill>
                                <a:schemeClr val="tx1"/>
                              </a:solidFill>
                              <a:latin typeface="Cambria Math"/>
                            </a:rPr>
                            <m:t>𝟏</m:t>
                          </m:r>
                          <m:r>
                            <a:rPr lang="es-ES" sz="1800" i="1">
                              <a:solidFill>
                                <a:schemeClr val="tx1"/>
                              </a:solidFill>
                              <a:latin typeface="Cambria Math"/>
                            </a:rPr>
                            <m:t>−</m:t>
                          </m:r>
                          <m:f>
                            <m:fPr>
                              <m:ctrlPr>
                                <a:rPr lang="es-ES" sz="1800" i="1">
                                  <a:solidFill>
                                    <a:schemeClr val="tx1"/>
                                  </a:solidFill>
                                  <a:latin typeface="Cambria Math" panose="02040503050406030204" pitchFamily="18" charset="0"/>
                                </a:rPr>
                              </m:ctrlPr>
                            </m:fPr>
                            <m:num>
                              <m:r>
                                <a:rPr lang="pt-BR" sz="1800" b="1" i="1" smtClean="0">
                                  <a:solidFill>
                                    <a:schemeClr val="tx1"/>
                                  </a:solidFill>
                                  <a:latin typeface="Cambria Math" panose="02040503050406030204" pitchFamily="18" charset="0"/>
                                </a:rPr>
                                <m:t>𝟎</m:t>
                              </m:r>
                              <m:r>
                                <a:rPr lang="pt-BR" sz="1800" b="1" i="1" smtClean="0">
                                  <a:solidFill>
                                    <a:schemeClr val="tx1"/>
                                  </a:solidFill>
                                  <a:latin typeface="Cambria Math" panose="02040503050406030204" pitchFamily="18" charset="0"/>
                                </a:rPr>
                                <m:t>,</m:t>
                              </m:r>
                              <m:r>
                                <a:rPr lang="pt-BR" sz="1800" b="1" i="1" smtClean="0">
                                  <a:solidFill>
                                    <a:schemeClr val="tx1"/>
                                  </a:solidFill>
                                  <a:latin typeface="Cambria Math" panose="02040503050406030204" pitchFamily="18" charset="0"/>
                                </a:rPr>
                                <m:t>𝟎𝟏</m:t>
                              </m:r>
                            </m:num>
                            <m:den>
                              <m:r>
                                <a:rPr lang="es-ES" sz="1800" i="1">
                                  <a:solidFill>
                                    <a:schemeClr val="tx1"/>
                                  </a:solidFill>
                                  <a:latin typeface="Cambria Math"/>
                                </a:rPr>
                                <m:t>𝟐</m:t>
                              </m:r>
                            </m:den>
                          </m:f>
                        </m:sub>
                      </m:sSub>
                      <m:r>
                        <a:rPr lang="pt-BR" sz="1800" b="1" i="1" smtClean="0">
                          <a:solidFill>
                            <a:schemeClr val="tx1"/>
                          </a:solidFill>
                          <a:latin typeface="Cambria Math" panose="02040503050406030204" pitchFamily="18" charset="0"/>
                        </a:rPr>
                        <m:t>=</m:t>
                      </m:r>
                      <m:sSub>
                        <m:sSubPr>
                          <m:ctrlPr>
                            <a:rPr lang="es-ES" sz="1800" i="1">
                              <a:solidFill>
                                <a:schemeClr val="tx1"/>
                              </a:solidFill>
                              <a:latin typeface="Cambria Math" panose="02040503050406030204" pitchFamily="18" charset="0"/>
                            </a:rPr>
                          </m:ctrlPr>
                        </m:sSubPr>
                        <m:e>
                          <m:r>
                            <a:rPr lang="es-ES" sz="1800" i="1">
                              <a:solidFill>
                                <a:schemeClr val="tx1"/>
                              </a:solidFill>
                              <a:latin typeface="Cambria Math"/>
                            </a:rPr>
                            <m:t>𝐙</m:t>
                          </m:r>
                        </m:e>
                        <m:sub>
                          <m:r>
                            <a:rPr lang="es-ES" sz="1800" i="1">
                              <a:solidFill>
                                <a:schemeClr val="tx1"/>
                              </a:solidFill>
                              <a:latin typeface="Cambria Math"/>
                            </a:rPr>
                            <m:t>𝟏</m:t>
                          </m:r>
                          <m:r>
                            <a:rPr lang="es-ES" sz="1800" i="1">
                              <a:solidFill>
                                <a:schemeClr val="tx1"/>
                              </a:solidFill>
                              <a:latin typeface="Cambria Math"/>
                            </a:rPr>
                            <m:t>−</m:t>
                          </m:r>
                          <m:r>
                            <a:rPr lang="pt-BR" sz="1800" b="1" i="1" smtClean="0">
                              <a:solidFill>
                                <a:schemeClr val="tx1"/>
                              </a:solidFill>
                              <a:latin typeface="Cambria Math" panose="02040503050406030204" pitchFamily="18" charset="0"/>
                            </a:rPr>
                            <m:t>𝟎</m:t>
                          </m:r>
                          <m:r>
                            <a:rPr lang="pt-BR" sz="1800" b="1" i="1" smtClean="0">
                              <a:solidFill>
                                <a:schemeClr val="tx1"/>
                              </a:solidFill>
                              <a:latin typeface="Cambria Math" panose="02040503050406030204" pitchFamily="18" charset="0"/>
                            </a:rPr>
                            <m:t>,</m:t>
                          </m:r>
                          <m:r>
                            <a:rPr lang="pt-BR" sz="1800" b="1" i="1" smtClean="0">
                              <a:solidFill>
                                <a:schemeClr val="tx1"/>
                              </a:solidFill>
                              <a:latin typeface="Cambria Math" panose="02040503050406030204" pitchFamily="18" charset="0"/>
                            </a:rPr>
                            <m:t>𝟎𝟎𝟓</m:t>
                          </m:r>
                        </m:sub>
                      </m:sSub>
                      <m:r>
                        <a:rPr lang="pt-BR" sz="1800" b="1" i="1" smtClean="0">
                          <a:solidFill>
                            <a:schemeClr val="tx1"/>
                          </a:solidFill>
                          <a:latin typeface="Cambria Math" panose="02040503050406030204" pitchFamily="18" charset="0"/>
                        </a:rPr>
                        <m:t>=</m:t>
                      </m:r>
                      <m:sSub>
                        <m:sSubPr>
                          <m:ctrlPr>
                            <a:rPr lang="es-ES" sz="1800" i="1">
                              <a:solidFill>
                                <a:schemeClr val="tx1"/>
                              </a:solidFill>
                              <a:latin typeface="Cambria Math" panose="02040503050406030204" pitchFamily="18" charset="0"/>
                            </a:rPr>
                          </m:ctrlPr>
                        </m:sSubPr>
                        <m:e>
                          <m:r>
                            <a:rPr lang="es-ES" sz="1800" i="1">
                              <a:solidFill>
                                <a:schemeClr val="tx1"/>
                              </a:solidFill>
                              <a:latin typeface="Cambria Math"/>
                            </a:rPr>
                            <m:t>𝐙</m:t>
                          </m:r>
                        </m:e>
                        <m:sub>
                          <m:r>
                            <a:rPr lang="pt-BR" sz="1800" b="1" i="1" smtClean="0">
                              <a:solidFill>
                                <a:schemeClr val="tx1"/>
                              </a:solidFill>
                              <a:latin typeface="Cambria Math" panose="02040503050406030204" pitchFamily="18" charset="0"/>
                            </a:rPr>
                            <m:t>𝟎</m:t>
                          </m:r>
                          <m:r>
                            <a:rPr lang="pt-BR" sz="1800" b="1" i="1" smtClean="0">
                              <a:solidFill>
                                <a:schemeClr val="tx1"/>
                              </a:solidFill>
                              <a:latin typeface="Cambria Math" panose="02040503050406030204" pitchFamily="18" charset="0"/>
                            </a:rPr>
                            <m:t>,</m:t>
                          </m:r>
                          <m:r>
                            <a:rPr lang="pt-BR" sz="1800" b="1" i="1" smtClean="0">
                              <a:solidFill>
                                <a:schemeClr val="tx1"/>
                              </a:solidFill>
                              <a:latin typeface="Cambria Math" panose="02040503050406030204" pitchFamily="18" charset="0"/>
                            </a:rPr>
                            <m:t>𝟗𝟗𝟓</m:t>
                          </m:r>
                        </m:sub>
                      </m:sSub>
                    </m:oMath>
                  </m:oMathPara>
                </a14:m>
                <a:endParaRPr lang="es-ES" sz="1800" dirty="0"/>
              </a:p>
            </p:txBody>
          </p:sp>
        </mc:Choice>
        <mc:Fallback xmlns="">
          <p:sp>
            <p:nvSpPr>
              <p:cNvPr id="14" name="Rectángulo 13"/>
              <p:cNvSpPr>
                <a:spLocks noRot="1" noChangeAspect="1" noMove="1" noResize="1" noEditPoints="1" noAdjustHandles="1" noChangeArrowheads="1" noChangeShapeType="1" noTextEdit="1"/>
              </p:cNvSpPr>
              <p:nvPr/>
            </p:nvSpPr>
            <p:spPr>
              <a:xfrm>
                <a:off x="4954219" y="3521107"/>
                <a:ext cx="3722237" cy="522579"/>
              </a:xfrm>
              <a:prstGeom prst="rect">
                <a:avLst/>
              </a:prstGeom>
              <a:blipFill rotWithShape="0">
                <a:blip r:embed="rId7"/>
                <a:stretch>
                  <a:fillRect b="-235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7347361" y="4095714"/>
                <a:ext cx="1633717"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800" i="1" smtClean="0">
                              <a:solidFill>
                                <a:schemeClr val="tx1"/>
                              </a:solidFill>
                              <a:latin typeface="Cambria Math" panose="02040503050406030204" pitchFamily="18" charset="0"/>
                            </a:rPr>
                          </m:ctrlPr>
                        </m:sSubPr>
                        <m:e>
                          <m:r>
                            <a:rPr lang="es-ES" sz="1800" i="1">
                              <a:solidFill>
                                <a:schemeClr val="tx1"/>
                              </a:solidFill>
                              <a:latin typeface="Cambria Math"/>
                            </a:rPr>
                            <m:t>𝐙</m:t>
                          </m:r>
                        </m:e>
                        <m:sub>
                          <m:r>
                            <a:rPr lang="pt-BR" sz="1800" i="1">
                              <a:solidFill>
                                <a:schemeClr val="tx1"/>
                              </a:solidFill>
                              <a:latin typeface="Cambria Math" panose="02040503050406030204" pitchFamily="18" charset="0"/>
                            </a:rPr>
                            <m:t>𝟎</m:t>
                          </m:r>
                          <m:r>
                            <a:rPr lang="pt-BR" sz="1800" i="1">
                              <a:solidFill>
                                <a:schemeClr val="tx1"/>
                              </a:solidFill>
                              <a:latin typeface="Cambria Math" panose="02040503050406030204" pitchFamily="18" charset="0"/>
                            </a:rPr>
                            <m:t>,</m:t>
                          </m:r>
                          <m:r>
                            <a:rPr lang="pt-BR" sz="1800" i="1">
                              <a:solidFill>
                                <a:schemeClr val="tx1"/>
                              </a:solidFill>
                              <a:latin typeface="Cambria Math" panose="02040503050406030204" pitchFamily="18" charset="0"/>
                            </a:rPr>
                            <m:t>𝟗𝟗𝟓</m:t>
                          </m:r>
                        </m:sub>
                      </m:sSub>
                      <m:r>
                        <a:rPr lang="pt-BR" sz="1800" b="1" i="1" smtClean="0">
                          <a:solidFill>
                            <a:schemeClr val="tx1"/>
                          </a:solidFill>
                          <a:latin typeface="Cambria Math" panose="02040503050406030204" pitchFamily="18" charset="0"/>
                        </a:rPr>
                        <m:t>=</m:t>
                      </m:r>
                      <m:r>
                        <a:rPr lang="pt-BR" sz="1800" b="1" i="1" smtClean="0">
                          <a:solidFill>
                            <a:schemeClr val="tx1"/>
                          </a:solidFill>
                          <a:latin typeface="Cambria Math" panose="02040503050406030204" pitchFamily="18" charset="0"/>
                        </a:rPr>
                        <m:t>𝟐</m:t>
                      </m:r>
                      <m:r>
                        <a:rPr lang="pt-BR" sz="1800" b="1" i="1" smtClean="0">
                          <a:solidFill>
                            <a:schemeClr val="tx1"/>
                          </a:solidFill>
                          <a:latin typeface="Cambria Math" panose="02040503050406030204" pitchFamily="18" charset="0"/>
                        </a:rPr>
                        <m:t>,</m:t>
                      </m:r>
                      <m:r>
                        <a:rPr lang="pt-BR" sz="1800" b="1" i="1" smtClean="0">
                          <a:solidFill>
                            <a:schemeClr val="tx1"/>
                          </a:solidFill>
                          <a:latin typeface="Cambria Math" panose="02040503050406030204" pitchFamily="18" charset="0"/>
                        </a:rPr>
                        <m:t>𝟓𝟖</m:t>
                      </m:r>
                    </m:oMath>
                  </m:oMathPara>
                </a14:m>
                <a:endParaRPr lang="es-ES" sz="1800" dirty="0"/>
              </a:p>
            </p:txBody>
          </p:sp>
        </mc:Choice>
        <mc:Fallback xmlns="">
          <p:sp>
            <p:nvSpPr>
              <p:cNvPr id="15" name="Rectángulo 14"/>
              <p:cNvSpPr>
                <a:spLocks noRot="1" noChangeAspect="1" noMove="1" noResize="1" noEditPoints="1" noAdjustHandles="1" noChangeArrowheads="1" noChangeShapeType="1" noTextEdit="1"/>
              </p:cNvSpPr>
              <p:nvPr/>
            </p:nvSpPr>
            <p:spPr>
              <a:xfrm>
                <a:off x="7347361" y="4095714"/>
                <a:ext cx="1633717" cy="381515"/>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22 Rectángulo"/>
              <p:cNvSpPr/>
              <p:nvPr/>
            </p:nvSpPr>
            <p:spPr>
              <a:xfrm>
                <a:off x="1142816" y="4634034"/>
                <a:ext cx="3501536" cy="8198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1" i="1" smtClean="0">
                          <a:solidFill>
                            <a:schemeClr val="tx1"/>
                          </a:solidFill>
                          <a:latin typeface="Cambria Math"/>
                        </a:rPr>
                        <m:t>𝐏</m:t>
                      </m:r>
                      <m:r>
                        <a:rPr lang="es-ES" sz="1600" b="1" smtClean="0">
                          <a:solidFill>
                            <a:schemeClr val="tx1"/>
                          </a:solidFill>
                          <a:latin typeface="Cambria Math"/>
                        </a:rPr>
                        <m:t>=</m:t>
                      </m:r>
                      <m:r>
                        <a:rPr lang="pt-BR" sz="1600" b="1" i="0" smtClean="0">
                          <a:solidFill>
                            <a:schemeClr val="tx1"/>
                          </a:solidFill>
                          <a:latin typeface="Cambria Math" panose="02040503050406030204" pitchFamily="18" charset="0"/>
                        </a:rPr>
                        <m:t>𝟎</m:t>
                      </m:r>
                      <m:r>
                        <a:rPr lang="pt-BR" sz="1600" b="1" i="0" smtClean="0">
                          <a:solidFill>
                            <a:schemeClr val="tx1"/>
                          </a:solidFill>
                          <a:latin typeface="Cambria Math" panose="02040503050406030204" pitchFamily="18" charset="0"/>
                        </a:rPr>
                        <m:t>,</m:t>
                      </m:r>
                      <m:r>
                        <a:rPr lang="es-MX" sz="1600" b="1" i="0" smtClean="0">
                          <a:solidFill>
                            <a:schemeClr val="tx1"/>
                          </a:solidFill>
                          <a:latin typeface="Cambria Math" panose="02040503050406030204" pitchFamily="18" charset="0"/>
                        </a:rPr>
                        <m:t>𝟐𝟎</m:t>
                      </m:r>
                      <m:r>
                        <a:rPr lang="es-ES" sz="1600" b="1">
                          <a:solidFill>
                            <a:schemeClr val="tx1"/>
                          </a:solidFill>
                          <a:latin typeface="Cambria Math"/>
                        </a:rPr>
                        <m:t>±</m:t>
                      </m:r>
                      <m:r>
                        <a:rPr lang="pt-BR" sz="1600" b="1" i="1" smtClean="0">
                          <a:solidFill>
                            <a:schemeClr val="tx1"/>
                          </a:solidFill>
                          <a:latin typeface="Cambria Math" panose="02040503050406030204" pitchFamily="18" charset="0"/>
                        </a:rPr>
                        <m:t>𝟐</m:t>
                      </m:r>
                      <m:r>
                        <a:rPr lang="pt-BR" sz="1600" b="1" i="1" smtClean="0">
                          <a:solidFill>
                            <a:schemeClr val="tx1"/>
                          </a:solidFill>
                          <a:latin typeface="Cambria Math" panose="02040503050406030204" pitchFamily="18" charset="0"/>
                        </a:rPr>
                        <m:t>,</m:t>
                      </m:r>
                      <m:r>
                        <a:rPr lang="pt-BR" sz="1600" b="1" i="1" smtClean="0">
                          <a:solidFill>
                            <a:schemeClr val="tx1"/>
                          </a:solidFill>
                          <a:latin typeface="Cambria Math" panose="02040503050406030204" pitchFamily="18" charset="0"/>
                        </a:rPr>
                        <m:t>𝟓𝟖</m:t>
                      </m:r>
                      <m:r>
                        <a:rPr lang="es-ES" sz="1600" b="1">
                          <a:solidFill>
                            <a:schemeClr val="tx1"/>
                          </a:solidFill>
                          <a:latin typeface="Cambria Math"/>
                        </a:rPr>
                        <m:t>∙</m:t>
                      </m:r>
                      <m:rad>
                        <m:radPr>
                          <m:degHide m:val="on"/>
                          <m:ctrlPr>
                            <a:rPr lang="es-ES" sz="1600" b="1" i="1">
                              <a:solidFill>
                                <a:schemeClr val="tx1"/>
                              </a:solidFill>
                              <a:latin typeface="Cambria Math" panose="02040503050406030204" pitchFamily="18" charset="0"/>
                            </a:rPr>
                          </m:ctrlPr>
                        </m:radPr>
                        <m:deg/>
                        <m:e>
                          <m:f>
                            <m:fPr>
                              <m:ctrlPr>
                                <a:rPr lang="es-ES" sz="1600" b="1" i="1">
                                  <a:solidFill>
                                    <a:schemeClr val="tx1"/>
                                  </a:solidFill>
                                  <a:latin typeface="Cambria Math" panose="02040503050406030204" pitchFamily="18" charset="0"/>
                                </a:rPr>
                              </m:ctrlPr>
                            </m:fPr>
                            <m:num>
                              <m:r>
                                <a:rPr lang="pt-BR" sz="1600" b="1" i="1" smtClean="0">
                                  <a:solidFill>
                                    <a:schemeClr val="tx1"/>
                                  </a:solidFill>
                                  <a:latin typeface="Cambria Math" panose="02040503050406030204" pitchFamily="18" charset="0"/>
                                </a:rPr>
                                <m:t>𝟎</m:t>
                              </m:r>
                              <m:r>
                                <a:rPr lang="pt-BR" sz="1600" b="1" i="1" smtClean="0">
                                  <a:solidFill>
                                    <a:schemeClr val="tx1"/>
                                  </a:solidFill>
                                  <a:latin typeface="Cambria Math" panose="02040503050406030204" pitchFamily="18" charset="0"/>
                                </a:rPr>
                                <m:t>,</m:t>
                              </m:r>
                              <m:r>
                                <a:rPr lang="es-MX" sz="1600" b="1" i="1" smtClean="0">
                                  <a:solidFill>
                                    <a:schemeClr val="tx1"/>
                                  </a:solidFill>
                                  <a:latin typeface="Cambria Math" panose="02040503050406030204" pitchFamily="18" charset="0"/>
                                </a:rPr>
                                <m:t>𝟐𝟎</m:t>
                              </m:r>
                              <m:d>
                                <m:dPr>
                                  <m:ctrlPr>
                                    <a:rPr lang="es-ES" sz="1600" b="1" i="1">
                                      <a:solidFill>
                                        <a:schemeClr val="tx1"/>
                                      </a:solidFill>
                                      <a:latin typeface="Cambria Math" panose="02040503050406030204" pitchFamily="18" charset="0"/>
                                    </a:rPr>
                                  </m:ctrlPr>
                                </m:dPr>
                                <m:e>
                                  <m:r>
                                    <a:rPr lang="es-ES" sz="1600" b="1" i="1">
                                      <a:solidFill>
                                        <a:schemeClr val="tx1"/>
                                      </a:solidFill>
                                      <a:latin typeface="Cambria Math"/>
                                    </a:rPr>
                                    <m:t>𝟏</m:t>
                                  </m:r>
                                  <m:r>
                                    <a:rPr lang="es-ES" sz="1600" b="1" i="1">
                                      <a:solidFill>
                                        <a:schemeClr val="tx1"/>
                                      </a:solidFill>
                                      <a:latin typeface="Cambria Math"/>
                                    </a:rPr>
                                    <m:t>−</m:t>
                                  </m:r>
                                  <m:r>
                                    <a:rPr lang="pt-BR" sz="1600" b="1" i="1" smtClean="0">
                                      <a:solidFill>
                                        <a:schemeClr val="tx1"/>
                                      </a:solidFill>
                                      <a:latin typeface="Cambria Math" panose="02040503050406030204" pitchFamily="18" charset="0"/>
                                    </a:rPr>
                                    <m:t>𝟎</m:t>
                                  </m:r>
                                  <m:r>
                                    <a:rPr lang="pt-BR" sz="1600" b="1" i="1" smtClean="0">
                                      <a:solidFill>
                                        <a:schemeClr val="tx1"/>
                                      </a:solidFill>
                                      <a:latin typeface="Cambria Math" panose="02040503050406030204" pitchFamily="18" charset="0"/>
                                    </a:rPr>
                                    <m:t>,</m:t>
                                  </m:r>
                                  <m:r>
                                    <a:rPr lang="es-MX" sz="1600" b="1" i="1" smtClean="0">
                                      <a:solidFill>
                                        <a:schemeClr val="tx1"/>
                                      </a:solidFill>
                                      <a:latin typeface="Cambria Math" panose="02040503050406030204" pitchFamily="18" charset="0"/>
                                    </a:rPr>
                                    <m:t>𝟐𝟎</m:t>
                                  </m:r>
                                </m:e>
                              </m:d>
                            </m:num>
                            <m:den>
                              <m:r>
                                <a:rPr lang="es-MX" sz="1600" b="1" i="1" smtClean="0">
                                  <a:solidFill>
                                    <a:schemeClr val="tx1"/>
                                  </a:solidFill>
                                  <a:latin typeface="Cambria Math" panose="02040503050406030204" pitchFamily="18" charset="0"/>
                                </a:rPr>
                                <m:t>𝟑𝟎𝟎</m:t>
                              </m:r>
                              <m:r>
                                <a:rPr lang="pt-BR" sz="1600" b="1" i="1" smtClean="0">
                                  <a:solidFill>
                                    <a:schemeClr val="tx1"/>
                                  </a:solidFill>
                                  <a:latin typeface="Cambria Math" panose="02040503050406030204" pitchFamily="18" charset="0"/>
                                </a:rPr>
                                <m:t>𝟎</m:t>
                              </m:r>
                            </m:den>
                          </m:f>
                        </m:e>
                      </m:rad>
                    </m:oMath>
                  </m:oMathPara>
                </a14:m>
                <a:endParaRPr lang="es-ES" sz="1600" b="1" dirty="0">
                  <a:solidFill>
                    <a:schemeClr val="tx1"/>
                  </a:solidFill>
                  <a:latin typeface="Calibri" pitchFamily="34" charset="0"/>
                </a:endParaRPr>
              </a:p>
            </p:txBody>
          </p:sp>
        </mc:Choice>
        <mc:Fallback xmlns="">
          <p:sp>
            <p:nvSpPr>
              <p:cNvPr id="16" name="22 Rectángulo"/>
              <p:cNvSpPr>
                <a:spLocks noRot="1" noChangeAspect="1" noMove="1" noResize="1" noEditPoints="1" noAdjustHandles="1" noChangeArrowheads="1" noChangeShapeType="1" noTextEdit="1"/>
              </p:cNvSpPr>
              <p:nvPr/>
            </p:nvSpPr>
            <p:spPr>
              <a:xfrm>
                <a:off x="1142816" y="4634034"/>
                <a:ext cx="3501536" cy="819840"/>
              </a:xfrm>
              <a:prstGeom prst="rect">
                <a:avLst/>
              </a:prstGeom>
              <a:blipFill rotWithShape="0">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5007170" y="4868461"/>
                <a:ext cx="173746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solidFill>
                            <a:schemeClr val="tx1"/>
                          </a:solidFill>
                          <a:latin typeface="Cambria Math"/>
                        </a:rPr>
                        <m:t>𝐏</m:t>
                      </m:r>
                      <m:r>
                        <a:rPr lang="es-ES" sz="1600" smtClean="0">
                          <a:solidFill>
                            <a:schemeClr val="tx1"/>
                          </a:solidFill>
                          <a:latin typeface="Cambria Math"/>
                          <a:ea typeface="Cambria Math" panose="02040503050406030204" pitchFamily="18" charset="0"/>
                        </a:rPr>
                        <m:t>∈</m:t>
                      </m:r>
                      <m:d>
                        <m:dPr>
                          <m:begChr m:val="["/>
                          <m:endChr m:val="]"/>
                          <m:ctrlPr>
                            <a:rPr lang="es-ES" sz="1600" i="1" smtClean="0">
                              <a:solidFill>
                                <a:schemeClr val="tx1"/>
                              </a:solidFill>
                              <a:latin typeface="Cambria Math" panose="02040503050406030204" pitchFamily="18" charset="0"/>
                              <a:ea typeface="Cambria Math" panose="02040503050406030204" pitchFamily="18" charset="0"/>
                            </a:rPr>
                          </m:ctrlPr>
                        </m:dPr>
                        <m:e>
                          <m:r>
                            <a:rPr lang="pt-BR" sz="1600" b="1" i="1" smtClean="0">
                              <a:solidFill>
                                <a:schemeClr val="tx1"/>
                              </a:solidFill>
                              <a:latin typeface="Cambria Math" panose="02040503050406030204" pitchFamily="18" charset="0"/>
                              <a:ea typeface="Cambria Math" panose="02040503050406030204" pitchFamily="18" charset="0"/>
                            </a:rPr>
                            <m:t>𝟎</m:t>
                          </m:r>
                          <m:r>
                            <a:rPr lang="pt-BR" sz="1600" b="1" i="1" smtClean="0">
                              <a:solidFill>
                                <a:schemeClr val="tx1"/>
                              </a:solidFill>
                              <a:latin typeface="Cambria Math" panose="02040503050406030204" pitchFamily="18" charset="0"/>
                              <a:ea typeface="Cambria Math" panose="02040503050406030204" pitchFamily="18" charset="0"/>
                            </a:rPr>
                            <m:t>,</m:t>
                          </m:r>
                          <m:r>
                            <a:rPr lang="es-MX" sz="1600" b="1" i="1" smtClean="0">
                              <a:solidFill>
                                <a:schemeClr val="tx1"/>
                              </a:solidFill>
                              <a:latin typeface="Cambria Math" panose="02040503050406030204" pitchFamily="18" charset="0"/>
                              <a:ea typeface="Cambria Math" panose="02040503050406030204" pitchFamily="18" charset="0"/>
                            </a:rPr>
                            <m:t>𝟏𝟗</m:t>
                          </m:r>
                          <m:r>
                            <a:rPr lang="pt-BR" sz="1600" b="1" i="1" smtClean="0">
                              <a:solidFill>
                                <a:schemeClr val="tx1"/>
                              </a:solidFill>
                              <a:latin typeface="Cambria Math" panose="02040503050406030204" pitchFamily="18" charset="0"/>
                              <a:ea typeface="Cambria Math" panose="02040503050406030204" pitchFamily="18" charset="0"/>
                            </a:rPr>
                            <m:t>;</m:t>
                          </m:r>
                          <m:r>
                            <a:rPr lang="pt-BR" sz="1600" b="1" i="1" smtClean="0">
                              <a:solidFill>
                                <a:schemeClr val="tx1"/>
                              </a:solidFill>
                              <a:latin typeface="Cambria Math" panose="02040503050406030204" pitchFamily="18" charset="0"/>
                              <a:ea typeface="Cambria Math" panose="02040503050406030204" pitchFamily="18" charset="0"/>
                            </a:rPr>
                            <m:t>𝟎</m:t>
                          </m:r>
                          <m:r>
                            <a:rPr lang="pt-BR" sz="1600" b="1" i="1" smtClean="0">
                              <a:solidFill>
                                <a:schemeClr val="tx1"/>
                              </a:solidFill>
                              <a:latin typeface="Cambria Math" panose="02040503050406030204" pitchFamily="18" charset="0"/>
                              <a:ea typeface="Cambria Math" panose="02040503050406030204" pitchFamily="18" charset="0"/>
                            </a:rPr>
                            <m:t>,</m:t>
                          </m:r>
                          <m:r>
                            <a:rPr lang="pt-BR" sz="1600" b="1" i="1" smtClean="0">
                              <a:solidFill>
                                <a:schemeClr val="tx1"/>
                              </a:solidFill>
                              <a:latin typeface="Cambria Math" panose="02040503050406030204" pitchFamily="18" charset="0"/>
                              <a:ea typeface="Cambria Math" panose="02040503050406030204" pitchFamily="18" charset="0"/>
                            </a:rPr>
                            <m:t>𝟐𝟏</m:t>
                          </m:r>
                        </m:e>
                      </m:d>
                    </m:oMath>
                  </m:oMathPara>
                </a14:m>
                <a:endParaRPr lang="es-ES" sz="1600" dirty="0"/>
              </a:p>
            </p:txBody>
          </p:sp>
        </mc:Choice>
        <mc:Fallback xmlns="">
          <p:sp>
            <p:nvSpPr>
              <p:cNvPr id="17" name="Rectángulo 16"/>
              <p:cNvSpPr>
                <a:spLocks noRot="1" noChangeAspect="1" noMove="1" noResize="1" noEditPoints="1" noAdjustHandles="1" noChangeArrowheads="1" noChangeShapeType="1" noTextEdit="1"/>
              </p:cNvSpPr>
              <p:nvPr/>
            </p:nvSpPr>
            <p:spPr>
              <a:xfrm>
                <a:off x="5007170" y="4868461"/>
                <a:ext cx="1737463" cy="338554"/>
              </a:xfrm>
              <a:prstGeom prst="rect">
                <a:avLst/>
              </a:prstGeom>
              <a:blipFill rotWithShape="0">
                <a:blip r:embed="rId10"/>
                <a:stretch>
                  <a:fillRect/>
                </a:stretch>
              </a:blipFill>
            </p:spPr>
            <p:txBody>
              <a:bodyPr/>
              <a:lstStyle/>
              <a:p>
                <a:r>
                  <a:rPr lang="es-ES">
                    <a:noFill/>
                  </a:rPr>
                  <a:t> </a:t>
                </a:r>
              </a:p>
            </p:txBody>
          </p:sp>
        </mc:Fallback>
      </mc:AlternateContent>
      <p:sp>
        <p:nvSpPr>
          <p:cNvPr id="18" name="Rectángulo 17"/>
          <p:cNvSpPr/>
          <p:nvPr/>
        </p:nvSpPr>
        <p:spPr>
          <a:xfrm>
            <a:off x="251520" y="5581689"/>
            <a:ext cx="8712968" cy="1015663"/>
          </a:xfrm>
          <a:prstGeom prst="rect">
            <a:avLst/>
          </a:prstGeom>
        </p:spPr>
        <p:txBody>
          <a:bodyPr wrap="square">
            <a:spAutoFit/>
          </a:bodyPr>
          <a:lstStyle/>
          <a:p>
            <a:pPr algn="just"/>
            <a:r>
              <a:rPr lang="pt-BR" sz="2000" dirty="0" smtClean="0">
                <a:solidFill>
                  <a:srgbClr val="002060"/>
                </a:solidFill>
                <a:latin typeface="Calibri" pitchFamily="34" charset="0"/>
              </a:rPr>
              <a:t>INTERPRETACIÓN:</a:t>
            </a:r>
            <a:r>
              <a:rPr lang="pt-BR" sz="2000" dirty="0" smtClean="0">
                <a:solidFill>
                  <a:srgbClr val="000000"/>
                </a:solidFill>
                <a:latin typeface="Calibri" pitchFamily="34" charset="0"/>
              </a:rPr>
              <a:t> SE PUEDE PLANTEAR CON UN CONFIANZA DEL 95% QUE EL </a:t>
            </a:r>
            <a:r>
              <a:rPr lang="es-ES" sz="2000" dirty="0" smtClean="0">
                <a:solidFill>
                  <a:schemeClr val="tx1"/>
                </a:solidFill>
                <a:latin typeface="Calibri" panose="020F0502020204030204" pitchFamily="34" charset="0"/>
              </a:rPr>
              <a:t> </a:t>
            </a:r>
            <a:r>
              <a:rPr lang="es-ES" sz="2000" dirty="0">
                <a:solidFill>
                  <a:schemeClr val="tx1"/>
                </a:solidFill>
                <a:latin typeface="Calibri" panose="020F0502020204030204" pitchFamily="34" charset="0"/>
              </a:rPr>
              <a:t>VERDADERO VALOR DEL % </a:t>
            </a:r>
            <a:r>
              <a:rPr lang="es-ES" sz="2000" dirty="0">
                <a:solidFill>
                  <a:srgbClr val="000000"/>
                </a:solidFill>
                <a:latin typeface="Calibri" pitchFamily="34" charset="0"/>
              </a:rPr>
              <a:t>DE </a:t>
            </a:r>
            <a:r>
              <a:rPr lang="es-ES" sz="2000" dirty="0" smtClean="0">
                <a:solidFill>
                  <a:srgbClr val="000000"/>
                </a:solidFill>
                <a:latin typeface="Calibri" pitchFamily="34" charset="0"/>
              </a:rPr>
              <a:t>NIÑOS CON E_RESPIRATORIA </a:t>
            </a:r>
            <a:r>
              <a:rPr lang="es-ES" sz="2000" dirty="0" smtClean="0">
                <a:solidFill>
                  <a:srgbClr val="000000"/>
                </a:solidFill>
                <a:latin typeface="Calibri" pitchFamily="34" charset="0"/>
                <a:cs typeface="Times New Roman" pitchFamily="18" charset="0"/>
              </a:rPr>
              <a:t>SE </a:t>
            </a:r>
            <a:r>
              <a:rPr lang="es-ES" sz="2000" dirty="0">
                <a:solidFill>
                  <a:srgbClr val="000000"/>
                </a:solidFill>
                <a:latin typeface="Calibri" pitchFamily="34" charset="0"/>
                <a:cs typeface="Times New Roman" pitchFamily="18" charset="0"/>
              </a:rPr>
              <a:t>ENCUENTRAN EN EL INTERVALO </a:t>
            </a:r>
            <a:r>
              <a:rPr lang="es-ES" sz="2000" dirty="0" smtClean="0">
                <a:solidFill>
                  <a:srgbClr val="000000"/>
                </a:solidFill>
                <a:latin typeface="Calibri" pitchFamily="34" charset="0"/>
                <a:cs typeface="Times New Roman" pitchFamily="18" charset="0"/>
              </a:rPr>
              <a:t>[19%;21%]</a:t>
            </a:r>
            <a:endParaRPr lang="es-ES" sz="2000" dirty="0">
              <a:solidFill>
                <a:schemeClr val="tx1"/>
              </a:solidFill>
              <a:latin typeface="Calibri" panose="020F0502020204030204" pitchFamily="34" charset="0"/>
            </a:endParaRPr>
          </a:p>
        </p:txBody>
      </p:sp>
      <p:pic>
        <p:nvPicPr>
          <p:cNvPr id="5" name="Imagen 4"/>
          <p:cNvPicPr>
            <a:picLocks noChangeAspect="1"/>
          </p:cNvPicPr>
          <p:nvPr/>
        </p:nvPicPr>
        <p:blipFill>
          <a:blip r:embed="rId11"/>
          <a:stretch>
            <a:fillRect/>
          </a:stretch>
        </p:blipFill>
        <p:spPr>
          <a:xfrm>
            <a:off x="4352222" y="1539126"/>
            <a:ext cx="2043546" cy="1517696"/>
          </a:xfrm>
          <a:prstGeom prst="rect">
            <a:avLst/>
          </a:prstGeom>
        </p:spPr>
      </p:pic>
      <p:pic>
        <p:nvPicPr>
          <p:cNvPr id="6" name="Imagen 5"/>
          <p:cNvPicPr>
            <a:picLocks noChangeAspect="1"/>
          </p:cNvPicPr>
          <p:nvPr/>
        </p:nvPicPr>
        <p:blipFill>
          <a:blip r:embed="rId12"/>
          <a:stretch>
            <a:fillRect/>
          </a:stretch>
        </p:blipFill>
        <p:spPr>
          <a:xfrm>
            <a:off x="246636" y="2592536"/>
            <a:ext cx="3405369" cy="2059060"/>
          </a:xfrm>
          <a:prstGeom prst="rect">
            <a:avLst/>
          </a:prstGeom>
        </p:spPr>
      </p:pic>
    </p:spTree>
    <p:extLst>
      <p:ext uri="{BB962C8B-B14F-4D97-AF65-F5344CB8AC3E}">
        <p14:creationId xmlns:p14="http://schemas.microsoft.com/office/powerpoint/2010/main" val="342223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anim calcmode="lin" valueType="num">
                                      <p:cBhvr>
                                        <p:cTn id="85" dur="1000" fill="hold"/>
                                        <p:tgtEl>
                                          <p:spTgt spid="16"/>
                                        </p:tgtEl>
                                        <p:attrNameLst>
                                          <p:attrName>ppt_x</p:attrName>
                                        </p:attrNameLst>
                                      </p:cBhvr>
                                      <p:tavLst>
                                        <p:tav tm="0">
                                          <p:val>
                                            <p:strVal val="#ppt_x"/>
                                          </p:val>
                                        </p:tav>
                                        <p:tav tm="100000">
                                          <p:val>
                                            <p:strVal val="#ppt_x"/>
                                          </p:val>
                                        </p:tav>
                                      </p:tavLst>
                                    </p:anim>
                                    <p:anim calcmode="lin" valueType="num">
                                      <p:cBhvr>
                                        <p:cTn id="8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1000"/>
                                        <p:tgtEl>
                                          <p:spTgt spid="17"/>
                                        </p:tgtEl>
                                      </p:cBhvr>
                                    </p:animEffect>
                                    <p:anim calcmode="lin" valueType="num">
                                      <p:cBhvr>
                                        <p:cTn id="92" dur="1000" fill="hold"/>
                                        <p:tgtEl>
                                          <p:spTgt spid="17"/>
                                        </p:tgtEl>
                                        <p:attrNameLst>
                                          <p:attrName>ppt_x</p:attrName>
                                        </p:attrNameLst>
                                      </p:cBhvr>
                                      <p:tavLst>
                                        <p:tav tm="0">
                                          <p:val>
                                            <p:strVal val="#ppt_x"/>
                                          </p:val>
                                        </p:tav>
                                        <p:tav tm="100000">
                                          <p:val>
                                            <p:strVal val="#ppt_x"/>
                                          </p:val>
                                        </p:tav>
                                      </p:tavLst>
                                    </p:anim>
                                    <p:anim calcmode="lin" valueType="num">
                                      <p:cBhvr>
                                        <p:cTn id="9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1000"/>
                                        <p:tgtEl>
                                          <p:spTgt spid="18"/>
                                        </p:tgtEl>
                                      </p:cBhvr>
                                    </p:animEffect>
                                    <p:anim calcmode="lin" valueType="num">
                                      <p:cBhvr>
                                        <p:cTn id="99" dur="1000" fill="hold"/>
                                        <p:tgtEl>
                                          <p:spTgt spid="18"/>
                                        </p:tgtEl>
                                        <p:attrNameLst>
                                          <p:attrName>ppt_x</p:attrName>
                                        </p:attrNameLst>
                                      </p:cBhvr>
                                      <p:tavLst>
                                        <p:tav tm="0">
                                          <p:val>
                                            <p:strVal val="#ppt_x"/>
                                          </p:val>
                                        </p:tav>
                                        <p:tav tm="100000">
                                          <p:val>
                                            <p:strVal val="#ppt_x"/>
                                          </p:val>
                                        </p:tav>
                                      </p:tavLst>
                                    </p:anim>
                                    <p:anim calcmode="lin" valueType="num">
                                      <p:cBhvr>
                                        <p:cTn id="10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0" grpId="0"/>
      <p:bldP spid="11" grpId="0"/>
      <p:bldP spid="12" grpId="0"/>
      <p:bldP spid="14" grpId="0"/>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 Rectángulo"/>
          <p:cNvSpPr/>
          <p:nvPr/>
        </p:nvSpPr>
        <p:spPr>
          <a:xfrm>
            <a:off x="1187624" y="1316003"/>
            <a:ext cx="6580697" cy="677108"/>
          </a:xfrm>
          <a:prstGeom prst="rect">
            <a:avLst/>
          </a:prstGeom>
        </p:spPr>
        <p:txBody>
          <a:bodyPr wrap="square">
            <a:spAutoFit/>
          </a:bodyPr>
          <a:lstStyle/>
          <a:p>
            <a:pPr algn="just" eaLnBrk="1" fontAlgn="auto" hangingPunct="1">
              <a:spcBef>
                <a:spcPts val="0"/>
              </a:spcBef>
              <a:spcAft>
                <a:spcPts val="0"/>
              </a:spcAft>
            </a:pPr>
            <a:r>
              <a:rPr lang="es-ES" sz="1900" dirty="0" smtClean="0">
                <a:solidFill>
                  <a:srgbClr val="000000"/>
                </a:solidFill>
                <a:latin typeface="Calibri" pitchFamily="34" charset="0"/>
                <a:cs typeface="Calibri" pitchFamily="34" charset="0"/>
              </a:rPr>
              <a:t>H</a:t>
            </a:r>
            <a:r>
              <a:rPr lang="es-ES" sz="1900" baseline="-25000" dirty="0" smtClean="0">
                <a:solidFill>
                  <a:srgbClr val="000000"/>
                </a:solidFill>
                <a:latin typeface="Calibri" pitchFamily="34" charset="0"/>
                <a:cs typeface="Calibri" pitchFamily="34" charset="0"/>
              </a:rPr>
              <a:t>O</a:t>
            </a:r>
            <a:r>
              <a:rPr lang="es-ES" sz="1900" dirty="0" smtClean="0">
                <a:solidFill>
                  <a:srgbClr val="000000"/>
                </a:solidFill>
                <a:latin typeface="Calibri" pitchFamily="34" charset="0"/>
                <a:cs typeface="Calibri" pitchFamily="34" charset="0"/>
              </a:rPr>
              <a:t>: EL % DE NIÑOS CON E_RESPIRATORIA NO DIFIERE DEL 30%.</a:t>
            </a:r>
          </a:p>
          <a:p>
            <a:pPr algn="just" eaLnBrk="1" fontAlgn="auto" hangingPunct="1">
              <a:spcBef>
                <a:spcPts val="0"/>
              </a:spcBef>
              <a:spcAft>
                <a:spcPts val="0"/>
              </a:spcAft>
            </a:pPr>
            <a:r>
              <a:rPr lang="es-ES" sz="1900" dirty="0" smtClean="0">
                <a:solidFill>
                  <a:srgbClr val="000000"/>
                </a:solidFill>
                <a:latin typeface="Calibri" pitchFamily="34" charset="0"/>
                <a:cs typeface="Calibri" pitchFamily="34" charset="0"/>
              </a:rPr>
              <a:t>H</a:t>
            </a:r>
            <a:r>
              <a:rPr lang="es-ES" sz="1900" baseline="-25000" dirty="0" smtClean="0">
                <a:solidFill>
                  <a:srgbClr val="000000"/>
                </a:solidFill>
                <a:latin typeface="Calibri" pitchFamily="34" charset="0"/>
                <a:cs typeface="Calibri" pitchFamily="34" charset="0"/>
              </a:rPr>
              <a:t>1</a:t>
            </a:r>
            <a:r>
              <a:rPr lang="es-ES" sz="1900" dirty="0" smtClean="0">
                <a:solidFill>
                  <a:srgbClr val="000000"/>
                </a:solidFill>
                <a:latin typeface="Calibri" pitchFamily="34" charset="0"/>
                <a:cs typeface="Calibri" pitchFamily="34" charset="0"/>
              </a:rPr>
              <a:t>: EL % </a:t>
            </a:r>
            <a:r>
              <a:rPr lang="es-ES" sz="1900" dirty="0">
                <a:solidFill>
                  <a:srgbClr val="000000"/>
                </a:solidFill>
                <a:latin typeface="Calibri" pitchFamily="34" charset="0"/>
                <a:cs typeface="Calibri" pitchFamily="34" charset="0"/>
              </a:rPr>
              <a:t>DE NIÑOS CON </a:t>
            </a:r>
            <a:r>
              <a:rPr lang="es-ES" sz="1900" dirty="0" smtClean="0">
                <a:solidFill>
                  <a:srgbClr val="000000"/>
                </a:solidFill>
                <a:latin typeface="Calibri" pitchFamily="34" charset="0"/>
                <a:cs typeface="Calibri" pitchFamily="34" charset="0"/>
              </a:rPr>
              <a:t>E_RESPIRATORIA SI </a:t>
            </a:r>
            <a:r>
              <a:rPr lang="es-ES" sz="1900" dirty="0">
                <a:solidFill>
                  <a:srgbClr val="000000"/>
                </a:solidFill>
                <a:latin typeface="Calibri" pitchFamily="34" charset="0"/>
                <a:cs typeface="Calibri" pitchFamily="34" charset="0"/>
              </a:rPr>
              <a:t>DIFIERE </a:t>
            </a:r>
            <a:r>
              <a:rPr lang="es-ES" sz="1900" dirty="0" smtClean="0">
                <a:solidFill>
                  <a:srgbClr val="000000"/>
                </a:solidFill>
                <a:latin typeface="Calibri" pitchFamily="34" charset="0"/>
                <a:cs typeface="Calibri" pitchFamily="34" charset="0"/>
              </a:rPr>
              <a:t>DEL 30%.</a:t>
            </a:r>
            <a:endParaRPr lang="es-ES" sz="1900" dirty="0">
              <a:solidFill>
                <a:srgbClr val="000000"/>
              </a:solidFill>
              <a:latin typeface="Calibri" pitchFamily="34" charset="0"/>
              <a:cs typeface="Calibri" pitchFamily="34" charset="0"/>
            </a:endParaRPr>
          </a:p>
        </p:txBody>
      </p:sp>
      <p:sp>
        <p:nvSpPr>
          <p:cNvPr id="7" name="Text Box 4"/>
          <p:cNvSpPr txBox="1">
            <a:spLocks noChangeArrowheads="1"/>
          </p:cNvSpPr>
          <p:nvPr/>
        </p:nvSpPr>
        <p:spPr bwMode="auto">
          <a:xfrm>
            <a:off x="899592" y="404664"/>
            <a:ext cx="75608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just" eaLnBrk="1" fontAlgn="auto" hangingPunct="1">
              <a:spcBef>
                <a:spcPts val="0"/>
              </a:spcBef>
              <a:spcAft>
                <a:spcPts val="0"/>
              </a:spcAft>
            </a:pPr>
            <a:r>
              <a:rPr lang="es-MX" sz="2400" dirty="0">
                <a:solidFill>
                  <a:srgbClr val="00007D"/>
                </a:solidFill>
                <a:latin typeface="Calibri" pitchFamily="34" charset="0"/>
              </a:rPr>
              <a:t>ALGORITMO DE </a:t>
            </a:r>
            <a:r>
              <a:rPr lang="es-MX" sz="2400" dirty="0" smtClean="0">
                <a:solidFill>
                  <a:srgbClr val="00007D"/>
                </a:solidFill>
                <a:latin typeface="Calibri" pitchFamily="34" charset="0"/>
              </a:rPr>
              <a:t>SOLUCIÓN PARA PROBLEMAS DE CH</a:t>
            </a:r>
            <a:endParaRPr lang="es-MX" sz="2400" dirty="0">
              <a:solidFill>
                <a:srgbClr val="00007D"/>
              </a:solidFill>
              <a:latin typeface="Calibri" pitchFamily="34" charset="0"/>
            </a:endParaRPr>
          </a:p>
        </p:txBody>
      </p:sp>
      <p:pic>
        <p:nvPicPr>
          <p:cNvPr id="2" name="Imagen 1"/>
          <p:cNvPicPr>
            <a:picLocks noChangeAspect="1"/>
          </p:cNvPicPr>
          <p:nvPr/>
        </p:nvPicPr>
        <p:blipFill>
          <a:blip r:embed="rId2"/>
          <a:stretch>
            <a:fillRect/>
          </a:stretch>
        </p:blipFill>
        <p:spPr>
          <a:xfrm>
            <a:off x="288031" y="2187299"/>
            <a:ext cx="4026401" cy="1247880"/>
          </a:xfrm>
          <a:prstGeom prst="rect">
            <a:avLst/>
          </a:prstGeom>
        </p:spPr>
      </p:pic>
      <p:pic>
        <p:nvPicPr>
          <p:cNvPr id="3" name="Imagen 2"/>
          <p:cNvPicPr>
            <a:picLocks noChangeAspect="1"/>
          </p:cNvPicPr>
          <p:nvPr/>
        </p:nvPicPr>
        <p:blipFill>
          <a:blip r:embed="rId3"/>
          <a:stretch>
            <a:fillRect/>
          </a:stretch>
        </p:blipFill>
        <p:spPr>
          <a:xfrm>
            <a:off x="4406834" y="2407224"/>
            <a:ext cx="2135109" cy="886201"/>
          </a:xfrm>
          <a:prstGeom prst="rect">
            <a:avLst/>
          </a:prstGeom>
        </p:spPr>
      </p:pic>
      <p:pic>
        <p:nvPicPr>
          <p:cNvPr id="4" name="Imagen 3"/>
          <p:cNvPicPr>
            <a:picLocks noChangeAspect="1"/>
          </p:cNvPicPr>
          <p:nvPr/>
        </p:nvPicPr>
        <p:blipFill>
          <a:blip r:embed="rId4"/>
          <a:stretch>
            <a:fillRect/>
          </a:stretch>
        </p:blipFill>
        <p:spPr>
          <a:xfrm>
            <a:off x="6683738" y="2561383"/>
            <a:ext cx="2222834" cy="650586"/>
          </a:xfrm>
          <a:prstGeom prst="rect">
            <a:avLst/>
          </a:prstGeom>
        </p:spPr>
      </p:pic>
      <p:sp>
        <p:nvSpPr>
          <p:cNvPr id="17" name="Rectángulo 16"/>
          <p:cNvSpPr/>
          <p:nvPr/>
        </p:nvSpPr>
        <p:spPr>
          <a:xfrm>
            <a:off x="293206" y="891686"/>
            <a:ext cx="8599275" cy="400110"/>
          </a:xfrm>
          <a:prstGeom prst="rect">
            <a:avLst/>
          </a:prstGeom>
        </p:spPr>
        <p:txBody>
          <a:bodyPr wrap="square">
            <a:spAutoFit/>
          </a:bodyPr>
          <a:lstStyle/>
          <a:p>
            <a:pPr marL="457200" lvl="0" indent="-457200" algn="just">
              <a:spcAft>
                <a:spcPts val="0"/>
              </a:spcAft>
              <a:buFont typeface="+mj-lt"/>
              <a:buAutoNum type="arabicPeriod" startAt="4"/>
            </a:pPr>
            <a:r>
              <a:rPr lang="es-ES" sz="2000" dirty="0">
                <a:solidFill>
                  <a:srgbClr val="000000"/>
                </a:solidFill>
                <a:latin typeface="Calibri" panose="020F0502020204030204" pitchFamily="34" charset="0"/>
              </a:rPr>
              <a:t>APLICAR PRUEBA T PARA </a:t>
            </a:r>
            <a:r>
              <a:rPr lang="es-ES" sz="2000" dirty="0" smtClean="0">
                <a:solidFill>
                  <a:srgbClr val="000000"/>
                </a:solidFill>
                <a:latin typeface="Calibri" panose="020F0502020204030204" pitchFamily="34" charset="0"/>
              </a:rPr>
              <a:t>CALCULAR </a:t>
            </a:r>
            <a:r>
              <a:rPr lang="es-ES" sz="2000" dirty="0">
                <a:solidFill>
                  <a:srgbClr val="000000"/>
                </a:solidFill>
                <a:latin typeface="Calibri" panose="020F0502020204030204" pitchFamily="34" charset="0"/>
              </a:rPr>
              <a:t>EL ESTADÍGRAFO Y </a:t>
            </a:r>
            <a:r>
              <a:rPr lang="es-ES" sz="2000" dirty="0" smtClean="0">
                <a:solidFill>
                  <a:srgbClr val="000000"/>
                </a:solidFill>
                <a:latin typeface="Calibri" panose="020F0502020204030204" pitchFamily="34" charset="0"/>
              </a:rPr>
              <a:t>SU p-VALOR.</a:t>
            </a:r>
            <a:endParaRPr lang="es-ES" sz="2000" dirty="0">
              <a:solidFill>
                <a:srgbClr val="000000"/>
              </a:solidFill>
              <a:latin typeface="Calibri" panose="020F0502020204030204" pitchFamily="34" charset="0"/>
            </a:endParaRPr>
          </a:p>
        </p:txBody>
      </p:sp>
      <p:pic>
        <p:nvPicPr>
          <p:cNvPr id="8" name="Imagen 7"/>
          <p:cNvPicPr>
            <a:picLocks noChangeAspect="1"/>
          </p:cNvPicPr>
          <p:nvPr/>
        </p:nvPicPr>
        <p:blipFill>
          <a:blip r:embed="rId5"/>
          <a:stretch>
            <a:fillRect/>
          </a:stretch>
        </p:blipFill>
        <p:spPr>
          <a:xfrm>
            <a:off x="431723" y="3715301"/>
            <a:ext cx="5452120" cy="1496969"/>
          </a:xfrm>
          <a:prstGeom prst="rect">
            <a:avLst/>
          </a:prstGeom>
        </p:spPr>
      </p:pic>
      <mc:AlternateContent xmlns:mc="http://schemas.openxmlformats.org/markup-compatibility/2006" xmlns:a14="http://schemas.microsoft.com/office/drawing/2010/main">
        <mc:Choice Requires="a14">
          <p:sp>
            <p:nvSpPr>
              <p:cNvPr id="9" name="23 Rectángulo"/>
              <p:cNvSpPr/>
              <p:nvPr/>
            </p:nvSpPr>
            <p:spPr>
              <a:xfrm>
                <a:off x="6615922" y="3938068"/>
                <a:ext cx="2358466" cy="861198"/>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1600" smtClean="0">
                          <a:solidFill>
                            <a:srgbClr val="000000"/>
                          </a:solidFill>
                          <a:latin typeface="Cambria Math"/>
                        </a:rPr>
                        <m:t>𝐙</m:t>
                      </m:r>
                      <m:r>
                        <a:rPr lang="es-ES" sz="1600" smtClean="0">
                          <a:solidFill>
                            <a:srgbClr val="000000"/>
                          </a:solidFill>
                          <a:latin typeface="Cambria Math"/>
                        </a:rPr>
                        <m:t>=</m:t>
                      </m:r>
                      <m:f>
                        <m:fPr>
                          <m:ctrlPr>
                            <a:rPr lang="pt-BR" sz="1600" i="1" smtClean="0">
                              <a:solidFill>
                                <a:srgbClr val="000000"/>
                              </a:solidFill>
                              <a:latin typeface="Cambria Math" panose="02040503050406030204" pitchFamily="18" charset="0"/>
                            </a:rPr>
                          </m:ctrlPr>
                        </m:fPr>
                        <m:num>
                          <m:r>
                            <a:rPr lang="pt-BR" sz="1600" i="1" smtClean="0">
                              <a:solidFill>
                                <a:srgbClr val="000000"/>
                              </a:solidFill>
                              <a:latin typeface="Cambria Math" panose="02040503050406030204" pitchFamily="18" charset="0"/>
                            </a:rPr>
                            <m:t>𝟎</m:t>
                          </m:r>
                          <m:r>
                            <a:rPr lang="pt-BR" sz="1600" i="1" smtClean="0">
                              <a:solidFill>
                                <a:srgbClr val="000000"/>
                              </a:solidFill>
                              <a:latin typeface="Cambria Math" panose="02040503050406030204" pitchFamily="18" charset="0"/>
                            </a:rPr>
                            <m:t>,</m:t>
                          </m:r>
                          <m:r>
                            <a:rPr lang="pt-BR" sz="1600" i="1" smtClean="0">
                              <a:solidFill>
                                <a:srgbClr val="000000"/>
                              </a:solidFill>
                              <a:latin typeface="Cambria Math" panose="02040503050406030204" pitchFamily="18" charset="0"/>
                            </a:rPr>
                            <m:t>𝟐</m:t>
                          </m:r>
                          <m:r>
                            <a:rPr lang="pt-BR" sz="1600" i="1" smtClean="0">
                              <a:solidFill>
                                <a:srgbClr val="000000"/>
                              </a:solidFill>
                              <a:latin typeface="Cambria Math" panose="02040503050406030204" pitchFamily="18" charset="0"/>
                            </a:rPr>
                            <m:t>−</m:t>
                          </m:r>
                          <m:r>
                            <a:rPr lang="pt-BR" sz="1600" i="1" smtClean="0">
                              <a:solidFill>
                                <a:srgbClr val="000000"/>
                              </a:solidFill>
                              <a:latin typeface="Cambria Math" panose="02040503050406030204" pitchFamily="18" charset="0"/>
                            </a:rPr>
                            <m:t>𝟎</m:t>
                          </m:r>
                          <m:r>
                            <a:rPr lang="pt-BR" sz="1600" i="1" smtClean="0">
                              <a:solidFill>
                                <a:srgbClr val="000000"/>
                              </a:solidFill>
                              <a:latin typeface="Cambria Math" panose="02040503050406030204" pitchFamily="18" charset="0"/>
                            </a:rPr>
                            <m:t>,</m:t>
                          </m:r>
                          <m:r>
                            <a:rPr lang="pt-BR" sz="1600" i="1" smtClean="0">
                              <a:solidFill>
                                <a:srgbClr val="000000"/>
                              </a:solidFill>
                              <a:latin typeface="Cambria Math" panose="02040503050406030204" pitchFamily="18" charset="0"/>
                            </a:rPr>
                            <m:t>𝟑𝟎</m:t>
                          </m:r>
                        </m:num>
                        <m:den>
                          <m:rad>
                            <m:radPr>
                              <m:degHide m:val="on"/>
                              <m:ctrlPr>
                                <a:rPr lang="pt-BR" sz="1600" i="1" smtClean="0">
                                  <a:solidFill>
                                    <a:srgbClr val="000000"/>
                                  </a:solidFill>
                                  <a:latin typeface="Cambria Math" panose="02040503050406030204" pitchFamily="18" charset="0"/>
                                </a:rPr>
                              </m:ctrlPr>
                            </m:radPr>
                            <m:deg/>
                            <m:e>
                              <m:f>
                                <m:fPr>
                                  <m:ctrlPr>
                                    <a:rPr lang="pt-BR" sz="1600" i="1" smtClean="0">
                                      <a:solidFill>
                                        <a:srgbClr val="000000"/>
                                      </a:solidFill>
                                      <a:latin typeface="Cambria Math" panose="02040503050406030204" pitchFamily="18" charset="0"/>
                                    </a:rPr>
                                  </m:ctrlPr>
                                </m:fPr>
                                <m:num>
                                  <m:r>
                                    <a:rPr lang="pt-BR" sz="1600" i="1" smtClean="0">
                                      <a:solidFill>
                                        <a:srgbClr val="000000"/>
                                      </a:solidFill>
                                      <a:latin typeface="Cambria Math" panose="02040503050406030204" pitchFamily="18" charset="0"/>
                                    </a:rPr>
                                    <m:t>𝟎</m:t>
                                  </m:r>
                                  <m:r>
                                    <a:rPr lang="pt-BR" sz="1600" i="1" smtClean="0">
                                      <a:solidFill>
                                        <a:srgbClr val="000000"/>
                                      </a:solidFill>
                                      <a:latin typeface="Cambria Math" panose="02040503050406030204" pitchFamily="18" charset="0"/>
                                    </a:rPr>
                                    <m:t>,</m:t>
                                  </m:r>
                                  <m:r>
                                    <a:rPr lang="pt-BR" sz="1600" i="1" smtClean="0">
                                      <a:solidFill>
                                        <a:srgbClr val="000000"/>
                                      </a:solidFill>
                                      <a:latin typeface="Cambria Math" panose="02040503050406030204" pitchFamily="18" charset="0"/>
                                    </a:rPr>
                                    <m:t>𝟐</m:t>
                                  </m:r>
                                  <m:d>
                                    <m:dPr>
                                      <m:ctrlPr>
                                        <a:rPr lang="pt-BR" sz="1600" i="1" smtClean="0">
                                          <a:solidFill>
                                            <a:srgbClr val="000000"/>
                                          </a:solidFill>
                                          <a:latin typeface="Cambria Math" panose="02040503050406030204" pitchFamily="18" charset="0"/>
                                        </a:rPr>
                                      </m:ctrlPr>
                                    </m:dPr>
                                    <m:e>
                                      <m:r>
                                        <a:rPr lang="pt-BR" sz="1600" i="1" smtClean="0">
                                          <a:solidFill>
                                            <a:srgbClr val="000000"/>
                                          </a:solidFill>
                                          <a:latin typeface="Cambria Math" panose="02040503050406030204" pitchFamily="18" charset="0"/>
                                        </a:rPr>
                                        <m:t>𝟏</m:t>
                                      </m:r>
                                      <m:r>
                                        <a:rPr lang="pt-BR" sz="1600" i="1" smtClean="0">
                                          <a:solidFill>
                                            <a:srgbClr val="000000"/>
                                          </a:solidFill>
                                          <a:latin typeface="Cambria Math" panose="02040503050406030204" pitchFamily="18" charset="0"/>
                                        </a:rPr>
                                        <m:t>−</m:t>
                                      </m:r>
                                      <m:r>
                                        <a:rPr lang="pt-BR" sz="1600" i="1" smtClean="0">
                                          <a:solidFill>
                                            <a:srgbClr val="000000"/>
                                          </a:solidFill>
                                          <a:latin typeface="Cambria Math" panose="02040503050406030204" pitchFamily="18" charset="0"/>
                                        </a:rPr>
                                        <m:t>𝟎</m:t>
                                      </m:r>
                                      <m:r>
                                        <a:rPr lang="pt-BR" sz="1600" i="1" smtClean="0">
                                          <a:solidFill>
                                            <a:srgbClr val="000000"/>
                                          </a:solidFill>
                                          <a:latin typeface="Cambria Math" panose="02040503050406030204" pitchFamily="18" charset="0"/>
                                        </a:rPr>
                                        <m:t>,</m:t>
                                      </m:r>
                                      <m:r>
                                        <a:rPr lang="pt-BR" sz="1600" i="1" smtClean="0">
                                          <a:solidFill>
                                            <a:srgbClr val="000000"/>
                                          </a:solidFill>
                                          <a:latin typeface="Cambria Math" panose="02040503050406030204" pitchFamily="18" charset="0"/>
                                        </a:rPr>
                                        <m:t>𝟐</m:t>
                                      </m:r>
                                    </m:e>
                                  </m:d>
                                </m:num>
                                <m:den>
                                  <m:r>
                                    <a:rPr lang="pt-BR" sz="1600" i="1" smtClean="0">
                                      <a:solidFill>
                                        <a:srgbClr val="000000"/>
                                      </a:solidFill>
                                      <a:latin typeface="Cambria Math" panose="02040503050406030204" pitchFamily="18" charset="0"/>
                                    </a:rPr>
                                    <m:t>𝟑𝟎𝟎𝟎</m:t>
                                  </m:r>
                                </m:den>
                              </m:f>
                            </m:e>
                          </m:rad>
                        </m:den>
                      </m:f>
                      <m:r>
                        <a:rPr lang="pt-BR" sz="1600" i="1" smtClean="0">
                          <a:solidFill>
                            <a:srgbClr val="000000"/>
                          </a:solidFill>
                          <a:latin typeface="Cambria Math" panose="02040503050406030204" pitchFamily="18" charset="0"/>
                          <a:ea typeface="Cambria Math" panose="02040503050406030204" pitchFamily="18" charset="0"/>
                        </a:rPr>
                        <m:t>&lt;</m:t>
                      </m:r>
                      <m:r>
                        <a:rPr lang="pt-BR" sz="1600" i="1" smtClean="0">
                          <a:solidFill>
                            <a:srgbClr val="000000"/>
                          </a:solidFill>
                          <a:latin typeface="Cambria Math" panose="02040503050406030204" pitchFamily="18" charset="0"/>
                          <a:ea typeface="Cambria Math" panose="02040503050406030204" pitchFamily="18" charset="0"/>
                        </a:rPr>
                        <m:t>𝟎</m:t>
                      </m:r>
                    </m:oMath>
                  </m:oMathPara>
                </a14:m>
                <a:endParaRPr lang="es-ES" sz="1600" dirty="0">
                  <a:solidFill>
                    <a:srgbClr val="000000"/>
                  </a:solidFill>
                  <a:latin typeface="Arial"/>
                </a:endParaRPr>
              </a:p>
            </p:txBody>
          </p:sp>
        </mc:Choice>
        <mc:Fallback xmlns="">
          <p:sp>
            <p:nvSpPr>
              <p:cNvPr id="9" name="23 Rectángulo"/>
              <p:cNvSpPr>
                <a:spLocks noRot="1" noChangeAspect="1" noMove="1" noResize="1" noEditPoints="1" noAdjustHandles="1" noChangeArrowheads="1" noChangeShapeType="1" noTextEdit="1"/>
              </p:cNvSpPr>
              <p:nvPr/>
            </p:nvSpPr>
            <p:spPr>
              <a:xfrm>
                <a:off x="6615922" y="3938068"/>
                <a:ext cx="2358466" cy="861198"/>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4116723" y="3443595"/>
                <a:ext cx="1229247" cy="867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s-ES" sz="1600">
                          <a:solidFill>
                            <a:srgbClr val="000000"/>
                          </a:solidFill>
                          <a:latin typeface="Calibri" panose="020F0502020204030204" pitchFamily="34" charset="0"/>
                        </a:rPr>
                        <m:t>Z</m:t>
                      </m:r>
                      <m:r>
                        <m:rPr>
                          <m:nor/>
                        </m:rPr>
                        <a:rPr lang="es-ES" sz="1600">
                          <a:solidFill>
                            <a:srgbClr val="000000"/>
                          </a:solidFill>
                          <a:latin typeface="Calibri" panose="020F0502020204030204" pitchFamily="34" charset="0"/>
                        </a:rPr>
                        <m:t>=</m:t>
                      </m:r>
                      <m:f>
                        <m:fPr>
                          <m:ctrlPr>
                            <a:rPr lang="es-ES" sz="1600" i="1">
                              <a:solidFill>
                                <a:srgbClr val="000000"/>
                              </a:solidFill>
                              <a:latin typeface="Cambria Math" panose="02040503050406030204" pitchFamily="18" charset="0"/>
                            </a:rPr>
                          </m:ctrlPr>
                        </m:fPr>
                        <m:num>
                          <m:acc>
                            <m:accPr>
                              <m:chr m:val="̂"/>
                              <m:ctrlPr>
                                <a:rPr lang="es-ES" sz="1600" i="1">
                                  <a:solidFill>
                                    <a:srgbClr val="000000"/>
                                  </a:solidFill>
                                  <a:latin typeface="Cambria Math" panose="02040503050406030204" pitchFamily="18" charset="0"/>
                                </a:rPr>
                              </m:ctrlPr>
                            </m:accPr>
                            <m:e>
                              <m:r>
                                <m:rPr>
                                  <m:nor/>
                                </m:rPr>
                                <a:rPr lang="es-ES" sz="1600">
                                  <a:solidFill>
                                    <a:srgbClr val="000000"/>
                                  </a:solidFill>
                                  <a:latin typeface="Calibri" panose="020F0502020204030204" pitchFamily="34" charset="0"/>
                                </a:rPr>
                                <m:t>p</m:t>
                              </m:r>
                            </m:e>
                          </m:acc>
                          <m:r>
                            <m:rPr>
                              <m:nor/>
                            </m:rPr>
                            <a:rPr lang="es-ES" sz="1600">
                              <a:solidFill>
                                <a:srgbClr val="000000"/>
                              </a:solidFill>
                              <a:latin typeface="Calibri" panose="020F0502020204030204" pitchFamily="34" charset="0"/>
                            </a:rPr>
                            <m:t>−</m:t>
                          </m:r>
                          <m:sSub>
                            <m:sSubPr>
                              <m:ctrlPr>
                                <a:rPr lang="es-ES" sz="1600" i="1">
                                  <a:solidFill>
                                    <a:srgbClr val="000000"/>
                                  </a:solidFill>
                                  <a:latin typeface="Cambria Math" panose="02040503050406030204" pitchFamily="18" charset="0"/>
                                </a:rPr>
                              </m:ctrlPr>
                            </m:sSubPr>
                            <m:e>
                              <m:r>
                                <m:rPr>
                                  <m:nor/>
                                </m:rPr>
                                <a:rPr lang="pt-BR" sz="1600">
                                  <a:solidFill>
                                    <a:srgbClr val="000000"/>
                                  </a:solidFill>
                                  <a:latin typeface="Calibri" panose="020F0502020204030204" pitchFamily="34" charset="0"/>
                                </a:rPr>
                                <m:t>P</m:t>
                              </m:r>
                            </m:e>
                            <m:sub>
                              <m:r>
                                <m:rPr>
                                  <m:nor/>
                                </m:rPr>
                                <a:rPr lang="pt-BR" sz="1600">
                                  <a:solidFill>
                                    <a:srgbClr val="000000"/>
                                  </a:solidFill>
                                  <a:latin typeface="Calibri" panose="020F0502020204030204" pitchFamily="34" charset="0"/>
                                </a:rPr>
                                <m:t>0</m:t>
                              </m:r>
                            </m:sub>
                          </m:sSub>
                        </m:num>
                        <m:den>
                          <m:rad>
                            <m:radPr>
                              <m:degHide m:val="on"/>
                              <m:ctrlPr>
                                <a:rPr lang="es-ES" sz="1600" i="1">
                                  <a:solidFill>
                                    <a:srgbClr val="000000"/>
                                  </a:solidFill>
                                  <a:latin typeface="Cambria Math" panose="02040503050406030204" pitchFamily="18" charset="0"/>
                                </a:rPr>
                              </m:ctrlPr>
                            </m:radPr>
                            <m:deg/>
                            <m:e>
                              <m:f>
                                <m:fPr>
                                  <m:ctrlPr>
                                    <a:rPr lang="es-ES" sz="1600" i="1">
                                      <a:solidFill>
                                        <a:srgbClr val="000000"/>
                                      </a:solidFill>
                                      <a:latin typeface="Cambria Math" panose="02040503050406030204" pitchFamily="18" charset="0"/>
                                    </a:rPr>
                                  </m:ctrlPr>
                                </m:fPr>
                                <m:num>
                                  <m:acc>
                                    <m:accPr>
                                      <m:chr m:val="̂"/>
                                      <m:ctrlPr>
                                        <a:rPr lang="es-ES" sz="1600" i="1">
                                          <a:solidFill>
                                            <a:srgbClr val="000000"/>
                                          </a:solidFill>
                                          <a:latin typeface="Cambria Math" panose="02040503050406030204" pitchFamily="18" charset="0"/>
                                        </a:rPr>
                                      </m:ctrlPr>
                                    </m:accPr>
                                    <m:e>
                                      <m:r>
                                        <m:rPr>
                                          <m:nor/>
                                        </m:rPr>
                                        <a:rPr lang="pt-BR" sz="1600">
                                          <a:solidFill>
                                            <a:srgbClr val="000000"/>
                                          </a:solidFill>
                                          <a:latin typeface="Calibri" panose="020F0502020204030204" pitchFamily="34" charset="0"/>
                                        </a:rPr>
                                        <m:t>p</m:t>
                                      </m:r>
                                    </m:e>
                                  </m:acc>
                                  <m:d>
                                    <m:dPr>
                                      <m:ctrlPr>
                                        <a:rPr lang="es-ES" sz="1600" i="1">
                                          <a:solidFill>
                                            <a:srgbClr val="000000"/>
                                          </a:solidFill>
                                          <a:latin typeface="Cambria Math" panose="02040503050406030204" pitchFamily="18" charset="0"/>
                                        </a:rPr>
                                      </m:ctrlPr>
                                    </m:dPr>
                                    <m:e>
                                      <m:r>
                                        <m:rPr>
                                          <m:nor/>
                                        </m:rPr>
                                        <a:rPr lang="es-ES" sz="1600">
                                          <a:solidFill>
                                            <a:srgbClr val="000000"/>
                                          </a:solidFill>
                                          <a:latin typeface="Calibri" panose="020F0502020204030204" pitchFamily="34" charset="0"/>
                                        </a:rPr>
                                        <m:t>1−</m:t>
                                      </m:r>
                                      <m:acc>
                                        <m:accPr>
                                          <m:chr m:val="̂"/>
                                          <m:ctrlPr>
                                            <a:rPr lang="es-ES" sz="1600" i="1">
                                              <a:solidFill>
                                                <a:srgbClr val="000000"/>
                                              </a:solidFill>
                                              <a:latin typeface="Cambria Math" panose="02040503050406030204" pitchFamily="18" charset="0"/>
                                            </a:rPr>
                                          </m:ctrlPr>
                                        </m:accPr>
                                        <m:e>
                                          <m:r>
                                            <m:rPr>
                                              <m:nor/>
                                            </m:rPr>
                                            <a:rPr lang="pt-BR" sz="1600">
                                              <a:solidFill>
                                                <a:srgbClr val="000000"/>
                                              </a:solidFill>
                                              <a:latin typeface="Calibri" panose="020F0502020204030204" pitchFamily="34" charset="0"/>
                                            </a:rPr>
                                            <m:t>p</m:t>
                                          </m:r>
                                        </m:e>
                                      </m:acc>
                                    </m:e>
                                  </m:d>
                                </m:num>
                                <m:den>
                                  <m:r>
                                    <m:rPr>
                                      <m:nor/>
                                    </m:rPr>
                                    <a:rPr lang="es-ES" sz="1600">
                                      <a:solidFill>
                                        <a:srgbClr val="000000"/>
                                      </a:solidFill>
                                      <a:latin typeface="Calibri" panose="020F0502020204030204" pitchFamily="34" charset="0"/>
                                    </a:rPr>
                                    <m:t>n</m:t>
                                  </m:r>
                                </m:den>
                              </m:f>
                            </m:e>
                          </m:rad>
                        </m:den>
                      </m:f>
                    </m:oMath>
                  </m:oMathPara>
                </a14:m>
                <a:endParaRPr lang="es-ES" sz="1600" dirty="0"/>
              </a:p>
            </p:txBody>
          </p:sp>
        </mc:Choice>
        <mc:Fallback xmlns="">
          <p:sp>
            <p:nvSpPr>
              <p:cNvPr id="10" name="Rectángulo 9"/>
              <p:cNvSpPr>
                <a:spLocks noRot="1" noChangeAspect="1" noMove="1" noResize="1" noEditPoints="1" noAdjustHandles="1" noChangeArrowheads="1" noChangeShapeType="1" noTextEdit="1"/>
              </p:cNvSpPr>
              <p:nvPr/>
            </p:nvSpPr>
            <p:spPr>
              <a:xfrm>
                <a:off x="4116723" y="3443595"/>
                <a:ext cx="1229247" cy="867995"/>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23 CuadroTexto"/>
              <p:cNvSpPr txBox="1"/>
              <p:nvPr/>
            </p:nvSpPr>
            <p:spPr>
              <a:xfrm>
                <a:off x="6947166" y="3392023"/>
                <a:ext cx="1352550" cy="514372"/>
              </a:xfrm>
              <a:prstGeom prst="rect">
                <a:avLst/>
              </a:prstGeom>
              <a:noFill/>
            </p:spPr>
            <p:txBody>
              <a:bodyPr wrap="none" rtlCol="0">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pt-BR" sz="1600" i="1" smtClean="0">
                              <a:solidFill>
                                <a:srgbClr val="000000"/>
                              </a:solidFill>
                              <a:latin typeface="Cambria Math" panose="02040503050406030204" pitchFamily="18" charset="0"/>
                            </a:rPr>
                          </m:ctrlPr>
                        </m:accPr>
                        <m:e>
                          <m:r>
                            <a:rPr lang="pt-BR" sz="1600" smtClean="0">
                              <a:solidFill>
                                <a:srgbClr val="000000"/>
                              </a:solidFill>
                              <a:latin typeface="Cambria Math"/>
                            </a:rPr>
                            <m:t>𝐩</m:t>
                          </m:r>
                        </m:e>
                      </m:acc>
                      <m:r>
                        <a:rPr lang="pt-BR" sz="1600" smtClean="0">
                          <a:solidFill>
                            <a:srgbClr val="000000"/>
                          </a:solidFill>
                          <a:latin typeface="Cambria Math"/>
                        </a:rPr>
                        <m:t>=</m:t>
                      </m:r>
                      <m:f>
                        <m:fPr>
                          <m:ctrlPr>
                            <a:rPr lang="pt-BR" sz="1600" i="1" smtClean="0">
                              <a:solidFill>
                                <a:srgbClr val="000000"/>
                              </a:solidFill>
                              <a:latin typeface="Cambria Math" panose="02040503050406030204" pitchFamily="18" charset="0"/>
                            </a:rPr>
                          </m:ctrlPr>
                        </m:fPr>
                        <m:num>
                          <m:r>
                            <a:rPr lang="pt-BR" sz="1600" smtClean="0">
                              <a:solidFill>
                                <a:srgbClr val="000000"/>
                              </a:solidFill>
                              <a:latin typeface="Cambria Math"/>
                            </a:rPr>
                            <m:t>𝐱</m:t>
                          </m:r>
                        </m:num>
                        <m:den>
                          <m:r>
                            <a:rPr lang="pt-BR" sz="1600" smtClean="0">
                              <a:solidFill>
                                <a:srgbClr val="000000"/>
                              </a:solidFill>
                              <a:latin typeface="Cambria Math"/>
                            </a:rPr>
                            <m:t>𝐧</m:t>
                          </m:r>
                        </m:den>
                      </m:f>
                      <m:r>
                        <a:rPr lang="pt-BR" sz="1600" b="1" i="1" smtClean="0">
                          <a:solidFill>
                            <a:srgbClr val="000000"/>
                          </a:solidFill>
                          <a:latin typeface="Cambria Math" panose="02040503050406030204" pitchFamily="18" charset="0"/>
                        </a:rPr>
                        <m:t>=</m:t>
                      </m:r>
                      <m:r>
                        <a:rPr lang="pt-BR" sz="1600" b="1" i="0" smtClean="0">
                          <a:solidFill>
                            <a:srgbClr val="000000"/>
                          </a:solidFill>
                          <a:latin typeface="Cambria Math" panose="02040503050406030204" pitchFamily="18" charset="0"/>
                        </a:rPr>
                        <m:t>𝟎</m:t>
                      </m:r>
                      <m:r>
                        <a:rPr lang="pt-BR" sz="1600" b="1" i="0" smtClean="0">
                          <a:solidFill>
                            <a:srgbClr val="000000"/>
                          </a:solidFill>
                          <a:latin typeface="Cambria Math" panose="02040503050406030204" pitchFamily="18" charset="0"/>
                        </a:rPr>
                        <m:t>,</m:t>
                      </m:r>
                      <m:r>
                        <a:rPr lang="pt-BR" sz="1600" b="1" i="0" smtClean="0">
                          <a:solidFill>
                            <a:srgbClr val="000000"/>
                          </a:solidFill>
                          <a:latin typeface="Cambria Math" panose="02040503050406030204" pitchFamily="18" charset="0"/>
                        </a:rPr>
                        <m:t>𝟐</m:t>
                      </m:r>
                    </m:oMath>
                  </m:oMathPara>
                </a14:m>
                <a:endParaRPr lang="es-ES" sz="1600" dirty="0">
                  <a:solidFill>
                    <a:srgbClr val="000000"/>
                  </a:solidFill>
                  <a:latin typeface="Arial"/>
                </a:endParaRPr>
              </a:p>
            </p:txBody>
          </p:sp>
        </mc:Choice>
        <mc:Fallback xmlns="">
          <p:sp>
            <p:nvSpPr>
              <p:cNvPr id="11" name="23 CuadroTexto"/>
              <p:cNvSpPr txBox="1">
                <a:spLocks noRot="1" noChangeAspect="1" noMove="1" noResize="1" noEditPoints="1" noAdjustHandles="1" noChangeArrowheads="1" noChangeShapeType="1" noTextEdit="1"/>
              </p:cNvSpPr>
              <p:nvPr/>
            </p:nvSpPr>
            <p:spPr>
              <a:xfrm>
                <a:off x="6947166" y="3392023"/>
                <a:ext cx="1352550" cy="514372"/>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5946984" y="4788852"/>
                <a:ext cx="3012043" cy="4867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pt-BR" sz="1800" b="1" i="1" smtClean="0">
                              <a:solidFill>
                                <a:schemeClr val="tx1"/>
                              </a:solidFill>
                              <a:latin typeface="Cambria Math" panose="02040503050406030204" pitchFamily="18" charset="0"/>
                            </a:rPr>
                          </m:ctrlPr>
                        </m:mPr>
                        <m:mr>
                          <m:e>
                            <m:r>
                              <m:rPr>
                                <m:nor/>
                                <m:brk m:alnAt="7"/>
                              </m:rPr>
                              <a:rPr lang="pt-BR" sz="1800" b="1" i="0" smtClean="0">
                                <a:solidFill>
                                  <a:schemeClr val="tx1"/>
                                </a:solidFill>
                                <a:latin typeface="Calibri" panose="020F0502020204030204" pitchFamily="34" charset="0"/>
                              </a:rPr>
                              <m:t>p</m:t>
                            </m:r>
                            <m:r>
                              <m:rPr>
                                <m:nor/>
                              </m:rPr>
                              <a:rPr lang="pt-BR" sz="1800" b="1" i="0" smtClean="0">
                                <a:solidFill>
                                  <a:schemeClr val="tx1"/>
                                </a:solidFill>
                                <a:latin typeface="Calibri" panose="020F0502020204030204" pitchFamily="34" charset="0"/>
                              </a:rPr>
                              <m:t>−</m:t>
                            </m:r>
                            <m:r>
                              <m:rPr>
                                <m:nor/>
                              </m:rPr>
                              <a:rPr lang="pt-BR" sz="1800" b="1" i="0" smtClean="0">
                                <a:solidFill>
                                  <a:schemeClr val="tx1"/>
                                </a:solidFill>
                                <a:latin typeface="Calibri" panose="020F0502020204030204" pitchFamily="34" charset="0"/>
                              </a:rPr>
                              <m:t>VALOR</m:t>
                            </m:r>
                            <m:r>
                              <m:rPr>
                                <m:nor/>
                              </m:rPr>
                              <a:rPr lang="pt-BR" sz="1800" b="1" i="0" smtClean="0">
                                <a:solidFill>
                                  <a:schemeClr val="tx1"/>
                                </a:solidFill>
                                <a:latin typeface="Calibri" panose="020F0502020204030204" pitchFamily="34" charset="0"/>
                              </a:rPr>
                              <m:t> &lt; </m:t>
                            </m:r>
                            <m:r>
                              <m:rPr>
                                <m:nor/>
                              </m:rPr>
                              <a:rPr lang="pt-BR" sz="1800" i="0" smtClean="0">
                                <a:solidFill>
                                  <a:schemeClr val="tx1"/>
                                </a:solidFill>
                                <a:latin typeface="Calibri" panose="020F0502020204030204" pitchFamily="34" charset="0"/>
                                <a:ea typeface="Cambria Math" panose="02040503050406030204" pitchFamily="18" charset="0"/>
                              </a:rPr>
                              <m:t>α</m:t>
                            </m:r>
                          </m:e>
                        </m:mr>
                        <m:mr>
                          <m:e>
                            <m:r>
                              <m:rPr>
                                <m:nor/>
                              </m:rPr>
                              <a:rPr lang="pt-BR" sz="1800" b="1" i="0" smtClean="0">
                                <a:solidFill>
                                  <a:schemeClr val="tx1"/>
                                </a:solidFill>
                                <a:latin typeface="Cambria Math" panose="02040503050406030204" pitchFamily="18" charset="0"/>
                                <a:ea typeface="Cambria Math" panose="02040503050406030204" pitchFamily="18" charset="0"/>
                              </a:rPr>
                              <m:t>0,000</m:t>
                            </m:r>
                            <m:r>
                              <m:rPr>
                                <m:nor/>
                              </m:rPr>
                              <a:rPr lang="pt-BR" sz="1800" b="1" i="0" smtClean="0">
                                <a:solidFill>
                                  <a:schemeClr val="tx1"/>
                                </a:solidFill>
                                <a:latin typeface="Calibri" panose="020F0502020204030204" pitchFamily="34" charset="0"/>
                              </a:rPr>
                              <m:t> &lt;</m:t>
                            </m:r>
                            <m:r>
                              <m:rPr>
                                <m:nor/>
                              </m:rPr>
                              <a:rPr lang="pt-BR" sz="1800" b="1" i="0" smtClean="0">
                                <a:solidFill>
                                  <a:schemeClr val="tx1"/>
                                </a:solidFill>
                                <a:latin typeface="Calibri" panose="020F0502020204030204" pitchFamily="34" charset="0"/>
                                <a:ea typeface="Cambria Math" panose="02040503050406030204" pitchFamily="18" charset="0"/>
                              </a:rPr>
                              <m:t> </m:t>
                            </m:r>
                            <m:r>
                              <m:rPr>
                                <m:nor/>
                              </m:rPr>
                              <a:rPr lang="pt-BR" sz="1800" i="0">
                                <a:solidFill>
                                  <a:schemeClr val="tx1"/>
                                </a:solidFill>
                                <a:latin typeface="Calibri" panose="020F0502020204030204" pitchFamily="34" charset="0"/>
                                <a:ea typeface="Cambria Math" panose="02040503050406030204" pitchFamily="18" charset="0"/>
                              </a:rPr>
                              <m:t>0,0</m:t>
                            </m:r>
                            <m:r>
                              <m:rPr>
                                <m:nor/>
                              </m:rPr>
                              <a:rPr lang="pt-BR" sz="1800" b="1" i="0" smtClean="0">
                                <a:solidFill>
                                  <a:schemeClr val="tx1"/>
                                </a:solidFill>
                                <a:latin typeface="Calibri" panose="020F0502020204030204" pitchFamily="34" charset="0"/>
                                <a:ea typeface="Cambria Math" panose="02040503050406030204" pitchFamily="18" charset="0"/>
                              </a:rPr>
                              <m:t>1</m:t>
                            </m:r>
                            <m:r>
                              <m:rPr>
                                <m:nor/>
                              </m:rPr>
                              <a:rPr lang="es-ES" sz="1800" dirty="0">
                                <a:solidFill>
                                  <a:schemeClr val="tx1"/>
                                </a:solidFill>
                                <a:latin typeface="Calibri" panose="020F0502020204030204" pitchFamily="34" charset="0"/>
                              </a:rPr>
                              <m:t> </m:t>
                            </m:r>
                          </m:e>
                        </m:mr>
                      </m:m>
                      <m:r>
                        <m:rPr>
                          <m:nor/>
                        </m:rPr>
                        <a:rPr lang="pt-BR" sz="1800" b="1" i="0" smtClean="0">
                          <a:solidFill>
                            <a:schemeClr val="tx1"/>
                          </a:solidFill>
                          <a:latin typeface="Calibri" panose="020F0502020204030204" pitchFamily="34" charset="0"/>
                          <a:ea typeface="Cambria Math" panose="02040503050406030204" pitchFamily="18" charset="0"/>
                        </a:rPr>
                        <m:t>→</m:t>
                      </m:r>
                      <m:r>
                        <m:rPr>
                          <m:nor/>
                        </m:rPr>
                        <a:rPr lang="pt-BR" sz="1800" b="1" i="0" smtClean="0">
                          <a:solidFill>
                            <a:schemeClr val="tx1"/>
                          </a:solidFill>
                          <a:latin typeface="Calibri" panose="020F0502020204030204" pitchFamily="34" charset="0"/>
                          <a:ea typeface="Cambria Math" panose="02040503050406030204" pitchFamily="18" charset="0"/>
                        </a:rPr>
                        <m:t>SE</m:t>
                      </m:r>
                      <m:r>
                        <m:rPr>
                          <m:nor/>
                        </m:rPr>
                        <a:rPr lang="pt-BR" sz="1800" b="1" i="0" smtClean="0">
                          <a:solidFill>
                            <a:schemeClr val="tx1"/>
                          </a:solidFill>
                          <a:latin typeface="Calibri" panose="020F0502020204030204" pitchFamily="34" charset="0"/>
                          <a:ea typeface="Cambria Math" panose="02040503050406030204" pitchFamily="18" charset="0"/>
                        </a:rPr>
                        <m:t> </m:t>
                      </m:r>
                      <m:r>
                        <m:rPr>
                          <m:nor/>
                        </m:rPr>
                        <a:rPr lang="pt-BR" sz="1800" b="1" i="0" smtClean="0">
                          <a:solidFill>
                            <a:schemeClr val="tx1"/>
                          </a:solidFill>
                          <a:latin typeface="Calibri" panose="020F0502020204030204" pitchFamily="34" charset="0"/>
                          <a:ea typeface="Cambria Math" panose="02040503050406030204" pitchFamily="18" charset="0"/>
                        </a:rPr>
                        <m:t>RECHAZA</m:t>
                      </m:r>
                      <m:r>
                        <m:rPr>
                          <m:nor/>
                        </m:rPr>
                        <a:rPr lang="pt-BR" sz="1800" b="1" i="0" smtClean="0">
                          <a:solidFill>
                            <a:schemeClr val="tx1"/>
                          </a:solidFill>
                          <a:latin typeface="Calibri" panose="020F0502020204030204" pitchFamily="34" charset="0"/>
                          <a:ea typeface="Cambria Math" panose="02040503050406030204" pitchFamily="18" charset="0"/>
                        </a:rPr>
                        <m:t> </m:t>
                      </m:r>
                      <m:r>
                        <m:rPr>
                          <m:nor/>
                        </m:rPr>
                        <a:rPr lang="pt-BR" sz="1800" b="1" i="0" smtClean="0">
                          <a:solidFill>
                            <a:schemeClr val="tx1"/>
                          </a:solidFill>
                          <a:latin typeface="Calibri" panose="020F0502020204030204" pitchFamily="34" charset="0"/>
                          <a:ea typeface="Cambria Math" panose="02040503050406030204" pitchFamily="18" charset="0"/>
                        </a:rPr>
                        <m:t>Ho</m:t>
                      </m:r>
                    </m:oMath>
                  </m:oMathPara>
                </a14:m>
                <a:endParaRPr lang="es-ES" sz="1800" dirty="0">
                  <a:solidFill>
                    <a:schemeClr val="tx1"/>
                  </a:solidFill>
                  <a:latin typeface="Calibri" panose="020F0502020204030204" pitchFamily="34" charset="0"/>
                </a:endParaRPr>
              </a:p>
            </p:txBody>
          </p:sp>
        </mc:Choice>
        <mc:Fallback xmlns="">
          <p:sp>
            <p:nvSpPr>
              <p:cNvPr id="12" name="CuadroTexto 11"/>
              <p:cNvSpPr txBox="1">
                <a:spLocks noRot="1" noChangeAspect="1" noMove="1" noResize="1" noEditPoints="1" noAdjustHandles="1" noChangeArrowheads="1" noChangeShapeType="1" noTextEdit="1"/>
              </p:cNvSpPr>
              <p:nvPr/>
            </p:nvSpPr>
            <p:spPr>
              <a:xfrm>
                <a:off x="5946984" y="4788852"/>
                <a:ext cx="3012043" cy="486736"/>
              </a:xfrm>
              <a:prstGeom prst="rect">
                <a:avLst/>
              </a:prstGeom>
              <a:blipFill rotWithShape="0">
                <a:blip r:embed="rId9"/>
                <a:stretch>
                  <a:fillRect/>
                </a:stretch>
              </a:blipFill>
            </p:spPr>
            <p:txBody>
              <a:bodyPr/>
              <a:lstStyle/>
              <a:p>
                <a:r>
                  <a:rPr lang="es-ES">
                    <a:noFill/>
                  </a:rPr>
                  <a:t> </a:t>
                </a:r>
              </a:p>
            </p:txBody>
          </p:sp>
        </mc:Fallback>
      </mc:AlternateContent>
      <p:sp>
        <p:nvSpPr>
          <p:cNvPr id="13" name="Rectángulo 12"/>
          <p:cNvSpPr/>
          <p:nvPr/>
        </p:nvSpPr>
        <p:spPr>
          <a:xfrm>
            <a:off x="288031" y="5445224"/>
            <a:ext cx="8604449" cy="1200329"/>
          </a:xfrm>
          <a:prstGeom prst="rect">
            <a:avLst/>
          </a:prstGeom>
        </p:spPr>
        <p:txBody>
          <a:bodyPr wrap="square">
            <a:spAutoFit/>
          </a:bodyPr>
          <a:lstStyle/>
          <a:p>
            <a:pPr lvl="0" algn="just" eaLnBrk="1" fontAlgn="auto" hangingPunct="1">
              <a:spcBef>
                <a:spcPts val="0"/>
              </a:spcBef>
              <a:spcAft>
                <a:spcPts val="0"/>
              </a:spcAft>
            </a:pPr>
            <a:r>
              <a:rPr lang="es-ES" sz="1800" dirty="0">
                <a:solidFill>
                  <a:srgbClr val="002060"/>
                </a:solidFill>
                <a:latin typeface="Calibri" pitchFamily="34" charset="0"/>
                <a:cs typeface="Times New Roman" pitchFamily="18" charset="0"/>
              </a:rPr>
              <a:t>INTERPRETACIÓN: </a:t>
            </a:r>
            <a:r>
              <a:rPr lang="es-ES" sz="1800" dirty="0">
                <a:solidFill>
                  <a:srgbClr val="000000"/>
                </a:solidFill>
                <a:latin typeface="Calibri" pitchFamily="34" charset="0"/>
                <a:cs typeface="Times New Roman" pitchFamily="18" charset="0"/>
              </a:rPr>
              <a:t>CON </a:t>
            </a:r>
            <a:r>
              <a:rPr lang="es-ES" sz="1800" dirty="0" smtClean="0">
                <a:solidFill>
                  <a:srgbClr val="000000"/>
                </a:solidFill>
                <a:latin typeface="Calibri" pitchFamily="34" charset="0"/>
                <a:cs typeface="Times New Roman" pitchFamily="18" charset="0"/>
              </a:rPr>
              <a:t>UNA SIGNIFICACIÓN DEL 1% Y 2999 º DE LIBERTAD </a:t>
            </a:r>
            <a:r>
              <a:rPr lang="es-ES" sz="1800" dirty="0">
                <a:solidFill>
                  <a:srgbClr val="000000"/>
                </a:solidFill>
                <a:latin typeface="Calibri" pitchFamily="34" charset="0"/>
                <a:cs typeface="Times New Roman" pitchFamily="18" charset="0"/>
              </a:rPr>
              <a:t>EL % DE ENFERMOS CON CIERTA PATOLOGÍA RESPIRATORIA EN LA POBLACIÓN DE LA CUAL FUE EXTRAÍDA LA MUESTRA NO SOLO DIFIERE SIGNIFICAMENTE DEL 30%, SINO QUE ES </a:t>
            </a:r>
            <a:r>
              <a:rPr lang="es-ES" sz="1800" dirty="0" smtClean="0">
                <a:solidFill>
                  <a:srgbClr val="000000"/>
                </a:solidFill>
                <a:latin typeface="Calibri" pitchFamily="34" charset="0"/>
                <a:cs typeface="Times New Roman" pitchFamily="18" charset="0"/>
              </a:rPr>
              <a:t>SIG-NIFICATIVAMENTE </a:t>
            </a:r>
            <a:r>
              <a:rPr lang="es-ES" sz="1800" dirty="0">
                <a:solidFill>
                  <a:srgbClr val="000000"/>
                </a:solidFill>
                <a:latin typeface="Calibri" pitchFamily="34" charset="0"/>
                <a:cs typeface="Times New Roman" pitchFamily="18" charset="0"/>
              </a:rPr>
              <a:t>MENOR. </a:t>
            </a:r>
          </a:p>
        </p:txBody>
      </p:sp>
      <p:sp>
        <p:nvSpPr>
          <p:cNvPr id="15" name="Rectángulo 14"/>
          <p:cNvSpPr/>
          <p:nvPr/>
        </p:nvSpPr>
        <p:spPr>
          <a:xfrm>
            <a:off x="5510006" y="3747297"/>
            <a:ext cx="873957" cy="338554"/>
          </a:xfrm>
          <a:prstGeom prst="rect">
            <a:avLst/>
          </a:prstGeom>
        </p:spPr>
        <p:txBody>
          <a:bodyPr wrap="none">
            <a:spAutoFit/>
          </a:bodyPr>
          <a:lstStyle/>
          <a:p>
            <a:pPr eaLnBrk="1" fontAlgn="auto" hangingPunct="1">
              <a:spcBef>
                <a:spcPts val="0"/>
              </a:spcBef>
              <a:spcAft>
                <a:spcPts val="0"/>
              </a:spcAft>
            </a:pPr>
            <a:r>
              <a:rPr lang="es-ES" sz="1600" dirty="0" smtClean="0">
                <a:solidFill>
                  <a:srgbClr val="000000"/>
                </a:solidFill>
                <a:latin typeface="Calibri" pitchFamily="34" charset="0"/>
                <a:cs typeface="Times New Roman" pitchFamily="18" charset="0"/>
              </a:rPr>
              <a:t>DÓNDE:</a:t>
            </a:r>
            <a:endParaRPr lang="es-ES" sz="1600" dirty="0">
              <a:solidFill>
                <a:srgbClr val="000000"/>
              </a:solidFill>
              <a:latin typeface="Arial"/>
            </a:endParaRPr>
          </a:p>
        </p:txBody>
      </p:sp>
    </p:spTree>
    <p:extLst>
      <p:ext uri="{BB962C8B-B14F-4D97-AF65-F5344CB8AC3E}">
        <p14:creationId xmlns:p14="http://schemas.microsoft.com/office/powerpoint/2010/main" val="351809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9" grpId="0"/>
      <p:bldP spid="10" grpId="0"/>
      <p:bldP spid="11" grpId="0"/>
      <p:bldP spid="12" grpId="0"/>
      <p:bldP spid="13"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4"/>
          <p:cNvSpPr txBox="1">
            <a:spLocks noChangeArrowheads="1"/>
          </p:cNvSpPr>
          <p:nvPr/>
        </p:nvSpPr>
        <p:spPr bwMode="auto">
          <a:xfrm>
            <a:off x="827584" y="40152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s-MX" sz="2400" dirty="0" smtClean="0">
                <a:solidFill>
                  <a:srgbClr val="00007D"/>
                </a:solidFill>
                <a:latin typeface="Calibri" pitchFamily="34" charset="0"/>
              </a:rPr>
              <a:t>TAMAÑO DE LA MUESTRA </a:t>
            </a:r>
            <a:r>
              <a:rPr lang="es-ES" sz="2400" dirty="0">
                <a:solidFill>
                  <a:srgbClr val="00007D"/>
                </a:solidFill>
                <a:latin typeface="Calibri" pitchFamily="34" charset="0"/>
              </a:rPr>
              <a:t>EN PROBLEMAS SOBRE </a:t>
            </a:r>
            <a:r>
              <a:rPr lang="es-ES" sz="2400" dirty="0" smtClean="0">
                <a:solidFill>
                  <a:srgbClr val="00007D"/>
                </a:solidFill>
                <a:latin typeface="Calibri" pitchFamily="34" charset="0"/>
              </a:rPr>
              <a:t>EIC Y CH.</a:t>
            </a:r>
            <a:endParaRPr lang="es-MX" sz="2400" dirty="0">
              <a:solidFill>
                <a:srgbClr val="00007D"/>
              </a:solidFill>
              <a:latin typeface="Calibri" pitchFamily="34" charset="0"/>
            </a:endParaRPr>
          </a:p>
        </p:txBody>
      </p:sp>
      <mc:AlternateContent xmlns:mc="http://schemas.openxmlformats.org/markup-compatibility/2006" xmlns:a14="http://schemas.microsoft.com/office/drawing/2010/main">
        <mc:Choice Requires="a14">
          <p:graphicFrame>
            <p:nvGraphicFramePr>
              <p:cNvPr id="7" name="4 Tabla"/>
              <p:cNvGraphicFramePr>
                <a:graphicFrameLocks noGrp="1"/>
              </p:cNvGraphicFramePr>
              <p:nvPr>
                <p:extLst>
                  <p:ext uri="{D42A27DB-BD31-4B8C-83A1-F6EECF244321}">
                    <p14:modId xmlns:p14="http://schemas.microsoft.com/office/powerpoint/2010/main" val="1097654525"/>
                  </p:ext>
                </p:extLst>
              </p:nvPr>
            </p:nvGraphicFramePr>
            <p:xfrm>
              <a:off x="251520" y="996724"/>
              <a:ext cx="8622958" cy="2831175"/>
            </p:xfrm>
            <a:graphic>
              <a:graphicData uri="http://schemas.openxmlformats.org/drawingml/2006/table">
                <a:tbl>
                  <a:tblPr firstRow="1" bandRow="1">
                    <a:tableStyleId>{5940675A-B579-460E-94D1-54222C63F5DA}</a:tableStyleId>
                  </a:tblPr>
                  <a:tblGrid>
                    <a:gridCol w="4631389"/>
                    <a:gridCol w="3991569"/>
                  </a:tblGrid>
                  <a:tr h="413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PARA LA µ POBLACIONAL: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PARA LA P</a:t>
                          </a:r>
                          <a:r>
                            <a:rPr lang="es-ES" sz="2000" b="1" baseline="0" dirty="0" smtClean="0">
                              <a:solidFill>
                                <a:schemeClr val="tx1"/>
                              </a:solidFill>
                              <a:latin typeface="Calibri" pitchFamily="34" charset="0"/>
                            </a:rPr>
                            <a:t> POBLACIONAL</a:t>
                          </a:r>
                          <a:r>
                            <a:rPr lang="es-ES" sz="2000" b="1" dirty="0" smtClean="0">
                              <a:solidFill>
                                <a:schemeClr val="tx1"/>
                              </a:solidFill>
                              <a:latin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t-BR" sz="1800" b="1" i="0" smtClean="0">
                                    <a:solidFill>
                                      <a:srgbClr val="000000"/>
                                    </a:solidFill>
                                    <a:latin typeface="Cambria Math"/>
                                    <a:ea typeface="Cambria Math" pitchFamily="18" charset="0"/>
                                  </a:rPr>
                                  <m:t>𝐧</m:t>
                                </m:r>
                                <m:r>
                                  <a:rPr lang="pt-BR" sz="1800" b="1" i="0">
                                    <a:solidFill>
                                      <a:srgbClr val="000000"/>
                                    </a:solidFill>
                                    <a:latin typeface="Cambria Math" pitchFamily="18" charset="0"/>
                                    <a:ea typeface="Cambria Math" pitchFamily="18" charset="0"/>
                                  </a:rPr>
                                  <m:t>=</m:t>
                                </m:r>
                                <m:r>
                                  <a:rPr lang="pt-BR" sz="1800" b="1" i="0" smtClean="0">
                                    <a:solidFill>
                                      <a:srgbClr val="000000"/>
                                    </a:solidFill>
                                    <a:latin typeface="Cambria Math"/>
                                    <a:ea typeface="Cambria Math" pitchFamily="18" charset="0"/>
                                  </a:rPr>
                                  <m:t>𝐤</m:t>
                                </m:r>
                                <m:r>
                                  <a:rPr lang="pt-BR" sz="1800" b="1" i="0" smtClean="0">
                                    <a:solidFill>
                                      <a:srgbClr val="000000"/>
                                    </a:solidFill>
                                    <a:latin typeface="Cambria Math"/>
                                    <a:ea typeface="Cambria Math"/>
                                  </a:rPr>
                                  <m:t>∙</m:t>
                                </m:r>
                                <m:sSup>
                                  <m:sSupPr>
                                    <m:ctrlPr>
                                      <a:rPr lang="pt-BR" sz="1800" b="1" i="1" smtClean="0">
                                        <a:solidFill>
                                          <a:srgbClr val="000000"/>
                                        </a:solidFill>
                                        <a:latin typeface="Cambria Math" panose="02040503050406030204" pitchFamily="18" charset="0"/>
                                        <a:ea typeface="Cambria Math"/>
                                      </a:rPr>
                                    </m:ctrlPr>
                                  </m:sSupPr>
                                  <m:e>
                                    <m:d>
                                      <m:dPr>
                                        <m:ctrlPr>
                                          <a:rPr lang="pt-BR" sz="1800" b="1" i="1" smtClean="0">
                                            <a:solidFill>
                                              <a:srgbClr val="000000"/>
                                            </a:solidFill>
                                            <a:latin typeface="Cambria Math" panose="02040503050406030204" pitchFamily="18" charset="0"/>
                                            <a:ea typeface="Cambria Math"/>
                                          </a:rPr>
                                        </m:ctrlPr>
                                      </m:dPr>
                                      <m:e>
                                        <m:d>
                                          <m:dPr>
                                            <m:ctrlPr>
                                              <a:rPr lang="pt-BR" sz="1800" b="1" i="1" smtClean="0">
                                                <a:solidFill>
                                                  <a:srgbClr val="000000"/>
                                                </a:solidFill>
                                                <a:latin typeface="Cambria Math" panose="02040503050406030204" pitchFamily="18" charset="0"/>
                                                <a:ea typeface="Cambria Math"/>
                                              </a:rPr>
                                            </m:ctrlPr>
                                          </m:dPr>
                                          <m:e>
                                            <m:sSub>
                                              <m:sSubPr>
                                                <m:ctrlPr>
                                                  <a:rPr lang="pt-BR" sz="1800" b="1" i="1" smtClean="0">
                                                    <a:solidFill>
                                                      <a:srgbClr val="000000"/>
                                                    </a:solidFill>
                                                    <a:latin typeface="Cambria Math" panose="02040503050406030204" pitchFamily="18" charset="0"/>
                                                    <a:ea typeface="Cambria Math" pitchFamily="18" charset="0"/>
                                                  </a:rPr>
                                                </m:ctrlPr>
                                              </m:sSubPr>
                                              <m:e>
                                                <m:r>
                                                  <a:rPr lang="pt-BR" sz="1800" b="1" i="0">
                                                    <a:solidFill>
                                                      <a:srgbClr val="000000"/>
                                                    </a:solidFill>
                                                    <a:latin typeface="Cambria Math" pitchFamily="18" charset="0"/>
                                                    <a:ea typeface="Cambria Math" pitchFamily="18" charset="0"/>
                                                  </a:rPr>
                                                  <m:t>𝐙</m:t>
                                                </m:r>
                                              </m:e>
                                              <m:sub>
                                                <m:r>
                                                  <a:rPr lang="pt-BR" sz="1800" b="1" i="0">
                                                    <a:solidFill>
                                                      <a:srgbClr val="000000"/>
                                                    </a:solidFill>
                                                    <a:latin typeface="Cambria Math" pitchFamily="18" charset="0"/>
                                                    <a:ea typeface="Cambria Math" pitchFamily="18" charset="0"/>
                                                  </a:rPr>
                                                  <m:t>𝟏</m:t>
                                                </m:r>
                                                <m:r>
                                                  <a:rPr lang="pt-BR" sz="1800" b="1" i="0">
                                                    <a:solidFill>
                                                      <a:srgbClr val="000000"/>
                                                    </a:solidFill>
                                                    <a:latin typeface="Cambria Math" pitchFamily="18" charset="0"/>
                                                    <a:ea typeface="Cambria Math" pitchFamily="18" charset="0"/>
                                                  </a:rPr>
                                                  <m:t>−</m:t>
                                                </m:r>
                                                <m:f>
                                                  <m:fPr>
                                                    <m:ctrlPr>
                                                      <a:rPr lang="pt-BR" sz="1800" b="1" i="1">
                                                        <a:solidFill>
                                                          <a:srgbClr val="000000"/>
                                                        </a:solidFill>
                                                        <a:latin typeface="Cambria Math" pitchFamily="18" charset="0"/>
                                                        <a:ea typeface="Cambria Math" pitchFamily="18" charset="0"/>
                                                      </a:rPr>
                                                    </m:ctrlPr>
                                                  </m:fPr>
                                                  <m:num>
                                                    <m:r>
                                                      <a:rPr lang="pt-BR" sz="1800" b="1" i="0">
                                                        <a:solidFill>
                                                          <a:srgbClr val="000000"/>
                                                        </a:solidFill>
                                                        <a:latin typeface="Cambria Math" pitchFamily="18" charset="0"/>
                                                        <a:ea typeface="Cambria Math" pitchFamily="18" charset="0"/>
                                                      </a:rPr>
                                                      <m:t>𝛂</m:t>
                                                    </m:r>
                                                  </m:num>
                                                  <m:den>
                                                    <m:r>
                                                      <a:rPr lang="pt-BR" sz="1800" b="1" i="0">
                                                        <a:solidFill>
                                                          <a:srgbClr val="000000"/>
                                                        </a:solidFill>
                                                        <a:latin typeface="Cambria Math" pitchFamily="18" charset="0"/>
                                                        <a:ea typeface="Cambria Math" pitchFamily="18" charset="0"/>
                                                      </a:rPr>
                                                      <m:t>𝟐</m:t>
                                                    </m:r>
                                                  </m:den>
                                                </m:f>
                                              </m:sub>
                                            </m:sSub>
                                            <m:r>
                                              <a:rPr lang="pt-BR" sz="1800" b="1" i="0">
                                                <a:solidFill>
                                                  <a:srgbClr val="000000"/>
                                                </a:solidFill>
                                                <a:latin typeface="Cambria Math" pitchFamily="18" charset="0"/>
                                                <a:ea typeface="Cambria Math" pitchFamily="18" charset="0"/>
                                              </a:rPr>
                                              <m:t>+</m:t>
                                            </m:r>
                                            <m:sSub>
                                              <m:sSubPr>
                                                <m:ctrlPr>
                                                  <a:rPr lang="pt-BR" sz="1800" b="1" i="1">
                                                    <a:solidFill>
                                                      <a:srgbClr val="000000"/>
                                                    </a:solidFill>
                                                    <a:latin typeface="Cambria Math" pitchFamily="18" charset="0"/>
                                                    <a:ea typeface="Cambria Math" pitchFamily="18" charset="0"/>
                                                  </a:rPr>
                                                </m:ctrlPr>
                                              </m:sSubPr>
                                              <m:e>
                                                <m:r>
                                                  <a:rPr lang="pt-BR" sz="1800" b="1" i="0">
                                                    <a:solidFill>
                                                      <a:srgbClr val="000000"/>
                                                    </a:solidFill>
                                                    <a:latin typeface="Cambria Math" pitchFamily="18" charset="0"/>
                                                    <a:ea typeface="Cambria Math" pitchFamily="18" charset="0"/>
                                                  </a:rPr>
                                                  <m:t>𝐙</m:t>
                                                </m:r>
                                              </m:e>
                                              <m:sub>
                                                <m:r>
                                                  <a:rPr lang="pt-BR" sz="1800" b="1" i="0">
                                                    <a:solidFill>
                                                      <a:srgbClr val="000000"/>
                                                    </a:solidFill>
                                                    <a:latin typeface="Cambria Math" pitchFamily="18" charset="0"/>
                                                    <a:ea typeface="Cambria Math" pitchFamily="18" charset="0"/>
                                                  </a:rPr>
                                                  <m:t>𝟏</m:t>
                                                </m:r>
                                                <m:r>
                                                  <a:rPr lang="pt-BR" sz="1800" b="1" i="0">
                                                    <a:solidFill>
                                                      <a:srgbClr val="000000"/>
                                                    </a:solidFill>
                                                    <a:latin typeface="Cambria Math" pitchFamily="18" charset="0"/>
                                                    <a:ea typeface="Cambria Math" pitchFamily="18" charset="0"/>
                                                  </a:rPr>
                                                  <m:t>−</m:t>
                                                </m:r>
                                                <m:r>
                                                  <a:rPr lang="pt-BR" sz="1800" b="1" i="0">
                                                    <a:solidFill>
                                                      <a:srgbClr val="000000"/>
                                                    </a:solidFill>
                                                    <a:latin typeface="Cambria Math" pitchFamily="18" charset="0"/>
                                                    <a:ea typeface="Cambria Math" pitchFamily="18" charset="0"/>
                                                  </a:rPr>
                                                  <m:t>𝛃</m:t>
                                                </m:r>
                                              </m:sub>
                                            </m:sSub>
                                          </m:e>
                                        </m:d>
                                        <m:r>
                                          <a:rPr lang="pt-BR" sz="1800" b="1" i="0" smtClean="0">
                                            <a:solidFill>
                                              <a:srgbClr val="000000"/>
                                            </a:solidFill>
                                            <a:latin typeface="Cambria Math" pitchFamily="18" charset="0"/>
                                            <a:ea typeface="Cambria Math" pitchFamily="18" charset="0"/>
                                          </a:rPr>
                                          <m:t>∙</m:t>
                                        </m:r>
                                        <m:f>
                                          <m:fPr>
                                            <m:ctrlPr>
                                              <a:rPr lang="pt-BR" sz="1800" b="1" i="1" smtClean="0">
                                                <a:solidFill>
                                                  <a:srgbClr val="000000"/>
                                                </a:solidFill>
                                                <a:latin typeface="Cambria Math" pitchFamily="18" charset="0"/>
                                                <a:ea typeface="Cambria Math" pitchFamily="18" charset="0"/>
                                              </a:rPr>
                                            </m:ctrlPr>
                                          </m:fPr>
                                          <m:num>
                                            <m:r>
                                              <a:rPr lang="pt-BR" sz="1800" b="1" i="0" smtClean="0">
                                                <a:solidFill>
                                                  <a:srgbClr val="000000"/>
                                                </a:solidFill>
                                                <a:latin typeface="Cambria Math" pitchFamily="18" charset="0"/>
                                                <a:ea typeface="Cambria Math" pitchFamily="18" charset="0"/>
                                              </a:rPr>
                                              <m:t>𝐬</m:t>
                                            </m:r>
                                          </m:num>
                                          <m:den>
                                            <m:r>
                                              <a:rPr lang="pt-BR" sz="1800" b="1" i="0" smtClean="0">
                                                <a:solidFill>
                                                  <a:srgbClr val="000000"/>
                                                </a:solidFill>
                                                <a:latin typeface="Cambria Math" pitchFamily="18" charset="0"/>
                                                <a:ea typeface="Cambria Math" pitchFamily="18" charset="0"/>
                                              </a:rPr>
                                              <m:t>𝐝</m:t>
                                            </m:r>
                                          </m:den>
                                        </m:f>
                                      </m:e>
                                    </m:d>
                                  </m:e>
                                  <m:sup>
                                    <m:r>
                                      <a:rPr lang="pt-BR" sz="1800" b="1" i="0" smtClean="0">
                                        <a:solidFill>
                                          <a:srgbClr val="000000"/>
                                        </a:solidFill>
                                        <a:latin typeface="Cambria Math" panose="02040503050406030204" pitchFamily="18" charset="0"/>
                                        <a:ea typeface="Cambria Math"/>
                                      </a:rPr>
                                      <m:t>𝟐</m:t>
                                    </m:r>
                                  </m:sup>
                                </m:sSup>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smtClean="0">
                                    <a:solidFill>
                                      <a:srgbClr val="000000"/>
                                    </a:solidFill>
                                    <a:latin typeface="Cambria Math"/>
                                  </a:rPr>
                                  <m:t>𝐧</m:t>
                                </m:r>
                                <m:r>
                                  <a:rPr lang="es-ES" sz="1800" smtClean="0">
                                    <a:solidFill>
                                      <a:srgbClr val="000000"/>
                                    </a:solidFill>
                                    <a:latin typeface="Cambria Math"/>
                                  </a:rPr>
                                  <m:t>=</m:t>
                                </m:r>
                                <m:r>
                                  <a:rPr lang="pt-BR" sz="1800" smtClean="0">
                                    <a:solidFill>
                                      <a:srgbClr val="000000"/>
                                    </a:solidFill>
                                    <a:latin typeface="Cambria Math"/>
                                  </a:rPr>
                                  <m:t>𝐤</m:t>
                                </m:r>
                                <m:r>
                                  <a:rPr lang="pt-BR" sz="1800">
                                    <a:solidFill>
                                      <a:srgbClr val="000000"/>
                                    </a:solidFill>
                                    <a:latin typeface="Cambria Math"/>
                                    <a:ea typeface="Cambria Math"/>
                                  </a:rPr>
                                  <m:t>∙</m:t>
                                </m:r>
                                <m:sSup>
                                  <m:sSupPr>
                                    <m:ctrlPr>
                                      <a:rPr lang="es-ES" sz="1800" i="1">
                                        <a:solidFill>
                                          <a:srgbClr val="000000"/>
                                        </a:solidFill>
                                        <a:latin typeface="Cambria Math" panose="02040503050406030204" pitchFamily="18" charset="0"/>
                                      </a:rPr>
                                    </m:ctrlPr>
                                  </m:sSupPr>
                                  <m:e>
                                    <m:d>
                                      <m:dPr>
                                        <m:ctrlPr>
                                          <a:rPr lang="es-ES" sz="1800" i="1">
                                            <a:solidFill>
                                              <a:srgbClr val="000000"/>
                                            </a:solidFill>
                                            <a:latin typeface="Cambria Math" panose="02040503050406030204" pitchFamily="18" charset="0"/>
                                          </a:rPr>
                                        </m:ctrlPr>
                                      </m:dPr>
                                      <m:e>
                                        <m:f>
                                          <m:fPr>
                                            <m:ctrlPr>
                                              <a:rPr lang="es-ES" sz="1800" i="1">
                                                <a:solidFill>
                                                  <a:srgbClr val="000000"/>
                                                </a:solidFill>
                                                <a:latin typeface="Cambria Math" panose="02040503050406030204" pitchFamily="18" charset="0"/>
                                              </a:rPr>
                                            </m:ctrlPr>
                                          </m:fPr>
                                          <m:num>
                                            <m:sSub>
                                              <m:sSubPr>
                                                <m:ctrlPr>
                                                  <a:rPr lang="es-ES" sz="1800" i="1">
                                                    <a:solidFill>
                                                      <a:srgbClr val="000000"/>
                                                    </a:solidFill>
                                                    <a:latin typeface="Cambria Math" panose="02040503050406030204" pitchFamily="18" charset="0"/>
                                                  </a:rPr>
                                                </m:ctrlPr>
                                              </m:sSubPr>
                                              <m:e>
                                                <m:r>
                                                  <a:rPr lang="es-ES" sz="1800">
                                                    <a:solidFill>
                                                      <a:srgbClr val="000000"/>
                                                    </a:solidFill>
                                                    <a:latin typeface="Cambria Math"/>
                                                  </a:rPr>
                                                  <m:t>𝐙</m:t>
                                                </m:r>
                                              </m:e>
                                              <m:sub>
                                                <m:r>
                                                  <a:rPr lang="es-ES" sz="1800">
                                                    <a:solidFill>
                                                      <a:srgbClr val="000000"/>
                                                    </a:solidFill>
                                                    <a:latin typeface="Cambria Math"/>
                                                  </a:rPr>
                                                  <m:t>𝟏</m:t>
                                                </m:r>
                                                <m:r>
                                                  <a:rPr lang="es-ES" sz="1800">
                                                    <a:solidFill>
                                                      <a:srgbClr val="000000"/>
                                                    </a:solidFill>
                                                    <a:latin typeface="Cambria Math"/>
                                                  </a:rPr>
                                                  <m:t>−</m:t>
                                                </m:r>
                                                <m:f>
                                                  <m:fPr>
                                                    <m:ctrlPr>
                                                      <a:rPr lang="es-ES" sz="1800" i="1">
                                                        <a:solidFill>
                                                          <a:srgbClr val="000000"/>
                                                        </a:solidFill>
                                                        <a:latin typeface="Cambria Math" panose="02040503050406030204" pitchFamily="18" charset="0"/>
                                                      </a:rPr>
                                                    </m:ctrlPr>
                                                  </m:fPr>
                                                  <m:num>
                                                    <m:r>
                                                      <a:rPr lang="es-ES" sz="1800">
                                                        <a:solidFill>
                                                          <a:srgbClr val="000000"/>
                                                        </a:solidFill>
                                                        <a:latin typeface="Cambria Math"/>
                                                      </a:rPr>
                                                      <m:t>𝛂</m:t>
                                                    </m:r>
                                                  </m:num>
                                                  <m:den>
                                                    <m:r>
                                                      <a:rPr lang="es-ES" sz="1800">
                                                        <a:solidFill>
                                                          <a:srgbClr val="000000"/>
                                                        </a:solidFill>
                                                        <a:latin typeface="Cambria Math"/>
                                                      </a:rPr>
                                                      <m:t>𝟐</m:t>
                                                    </m:r>
                                                  </m:den>
                                                </m:f>
                                              </m:sub>
                                            </m:sSub>
                                            <m:r>
                                              <a:rPr lang="pt-BR" sz="1800">
                                                <a:solidFill>
                                                  <a:srgbClr val="000000"/>
                                                </a:solidFill>
                                                <a:latin typeface="Cambria Math" pitchFamily="18" charset="0"/>
                                                <a:ea typeface="Cambria Math" pitchFamily="18" charset="0"/>
                                              </a:rPr>
                                              <m:t>+</m:t>
                                            </m:r>
                                            <m:sSub>
                                              <m:sSubPr>
                                                <m:ctrlPr>
                                                  <a:rPr lang="pt-BR" sz="1800" i="1">
                                                    <a:solidFill>
                                                      <a:srgbClr val="000000"/>
                                                    </a:solidFill>
                                                    <a:latin typeface="Cambria Math" panose="02040503050406030204" pitchFamily="18" charset="0"/>
                                                    <a:ea typeface="Cambria Math" pitchFamily="18" charset="0"/>
                                                  </a:rPr>
                                                </m:ctrlPr>
                                              </m:sSubPr>
                                              <m:e>
                                                <m:r>
                                                  <a:rPr lang="pt-BR" sz="1800">
                                                    <a:solidFill>
                                                      <a:srgbClr val="000000"/>
                                                    </a:solidFill>
                                                    <a:latin typeface="Cambria Math" pitchFamily="18" charset="0"/>
                                                    <a:ea typeface="Cambria Math" pitchFamily="18" charset="0"/>
                                                  </a:rPr>
                                                  <m:t>𝐙</m:t>
                                                </m:r>
                                              </m:e>
                                              <m:sub>
                                                <m:r>
                                                  <a:rPr lang="pt-BR" sz="1800">
                                                    <a:solidFill>
                                                      <a:srgbClr val="000000"/>
                                                    </a:solidFill>
                                                    <a:latin typeface="Cambria Math" pitchFamily="18" charset="0"/>
                                                    <a:ea typeface="Cambria Math" pitchFamily="18" charset="0"/>
                                                  </a:rPr>
                                                  <m:t>𝟏</m:t>
                                                </m:r>
                                                <m:r>
                                                  <a:rPr lang="pt-BR" sz="1800">
                                                    <a:solidFill>
                                                      <a:srgbClr val="000000"/>
                                                    </a:solidFill>
                                                    <a:latin typeface="Cambria Math" pitchFamily="18" charset="0"/>
                                                    <a:ea typeface="Cambria Math" pitchFamily="18" charset="0"/>
                                                  </a:rPr>
                                                  <m:t>−</m:t>
                                                </m:r>
                                                <m:r>
                                                  <a:rPr lang="pt-BR" sz="1800">
                                                    <a:solidFill>
                                                      <a:srgbClr val="000000"/>
                                                    </a:solidFill>
                                                    <a:latin typeface="Cambria Math" pitchFamily="18" charset="0"/>
                                                    <a:ea typeface="Cambria Math" pitchFamily="18" charset="0"/>
                                                  </a:rPr>
                                                  <m:t>𝛃</m:t>
                                                </m:r>
                                              </m:sub>
                                            </m:sSub>
                                          </m:num>
                                          <m:den>
                                            <m:r>
                                              <a:rPr lang="es-ES" sz="1800">
                                                <a:solidFill>
                                                  <a:srgbClr val="000000"/>
                                                </a:solidFill>
                                                <a:latin typeface="Cambria Math"/>
                                              </a:rPr>
                                              <m:t>𝐝</m:t>
                                            </m:r>
                                          </m:den>
                                        </m:f>
                                      </m:e>
                                    </m:d>
                                  </m:e>
                                  <m:sup>
                                    <m:r>
                                      <a:rPr lang="es-ES" sz="1800">
                                        <a:solidFill>
                                          <a:srgbClr val="000000"/>
                                        </a:solidFill>
                                        <a:latin typeface="Cambria Math"/>
                                      </a:rPr>
                                      <m:t>𝟐</m:t>
                                    </m:r>
                                  </m:sup>
                                </m:sSup>
                                <m:r>
                                  <a:rPr lang="es-ES" sz="180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a:solidFill>
                                          <a:srgbClr val="000000"/>
                                        </a:solidFill>
                                        <a:latin typeface="Cambria Math"/>
                                      </a:rPr>
                                      <m:t>𝐩</m:t>
                                    </m:r>
                                  </m:e>
                                </m:acc>
                                <m:d>
                                  <m:dPr>
                                    <m:ctrlPr>
                                      <a:rPr lang="es-ES" sz="1800" i="1">
                                        <a:solidFill>
                                          <a:srgbClr val="000000"/>
                                        </a:solidFill>
                                        <a:latin typeface="Cambria Math" panose="02040503050406030204" pitchFamily="18" charset="0"/>
                                      </a:rPr>
                                    </m:ctrlPr>
                                  </m:dPr>
                                  <m:e>
                                    <m:r>
                                      <a:rPr lang="es-ES" sz="1800">
                                        <a:solidFill>
                                          <a:srgbClr val="000000"/>
                                        </a:solidFill>
                                        <a:latin typeface="Cambria Math"/>
                                      </a:rPr>
                                      <m:t>𝟏</m:t>
                                    </m:r>
                                    <m:r>
                                      <a:rPr lang="es-ES" sz="180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a:solidFill>
                                              <a:srgbClr val="000000"/>
                                            </a:solidFill>
                                            <a:latin typeface="Cambria Math"/>
                                          </a:rPr>
                                          <m:t>𝐩</m:t>
                                        </m:r>
                                      </m:e>
                                    </m:acc>
                                  </m:e>
                                </m:d>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µ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P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b="1" i="0" kern="1200" smtClean="0">
                                    <a:solidFill>
                                      <a:schemeClr val="tx1"/>
                                    </a:solidFill>
                                    <a:effectLst/>
                                    <a:latin typeface="Cambria Math"/>
                                    <a:ea typeface="+mn-ea"/>
                                    <a:cs typeface="+mn-cs"/>
                                  </a:rPr>
                                  <m:t>𝐧</m:t>
                                </m:r>
                                <m:r>
                                  <a:rPr lang="es-ES" sz="1800" b="1" i="0" kern="1200" smtClean="0">
                                    <a:solidFill>
                                      <a:schemeClr val="tx1"/>
                                    </a:solidFill>
                                    <a:effectLst/>
                                    <a:latin typeface="Cambria Math"/>
                                    <a:ea typeface="+mn-ea"/>
                                    <a:cs typeface="+mn-cs"/>
                                  </a:rPr>
                                  <m:t>=</m:t>
                                </m:r>
                                <m:sSup>
                                  <m:sSupPr>
                                    <m:ctrlPr>
                                      <a:rPr lang="es-ES" sz="1800" b="1" i="1" kern="1200">
                                        <a:solidFill>
                                          <a:schemeClr val="tx1"/>
                                        </a:solidFill>
                                        <a:effectLst/>
                                        <a:latin typeface="Cambria Math" panose="02040503050406030204" pitchFamily="18" charset="0"/>
                                        <a:ea typeface="+mn-ea"/>
                                        <a:cs typeface="+mn-cs"/>
                                      </a:rPr>
                                    </m:ctrlPr>
                                  </m:sSupPr>
                                  <m:e>
                                    <m:r>
                                      <a:rPr lang="pt-BR" sz="1800" b="1" i="0" kern="1200" smtClean="0">
                                        <a:solidFill>
                                          <a:schemeClr val="tx1"/>
                                        </a:solidFill>
                                        <a:effectLst/>
                                        <a:latin typeface="Cambria Math"/>
                                        <a:ea typeface="+mn-ea"/>
                                        <a:cs typeface="+mn-cs"/>
                                      </a:rPr>
                                      <m:t>𝐤</m:t>
                                    </m:r>
                                    <m:r>
                                      <a:rPr lang="pt-BR" sz="1800" b="1" i="0" kern="1200" smtClean="0">
                                        <a:solidFill>
                                          <a:schemeClr val="tx1"/>
                                        </a:solidFill>
                                        <a:effectLst/>
                                        <a:latin typeface="Cambria Math"/>
                                        <a:ea typeface="Cambria Math"/>
                                        <a:cs typeface="+mn-cs"/>
                                      </a:rPr>
                                      <m:t>∙</m:t>
                                    </m:r>
                                    <m:d>
                                      <m:dPr>
                                        <m:ctrlPr>
                                          <a:rPr lang="es-ES" sz="1800" b="1" i="1" kern="1200">
                                            <a:solidFill>
                                              <a:schemeClr val="tx1"/>
                                            </a:solidFill>
                                            <a:effectLst/>
                                            <a:latin typeface="Cambria Math" panose="02040503050406030204" pitchFamily="18" charset="0"/>
                                            <a:ea typeface="+mn-ea"/>
                                            <a:cs typeface="+mn-cs"/>
                                          </a:rPr>
                                        </m:ctrlPr>
                                      </m:dPr>
                                      <m:e>
                                        <m:sSub>
                                          <m:sSubPr>
                                            <m:ctrlPr>
                                              <a:rPr lang="es-ES" sz="1800" b="1" i="1" kern="1200" smtClean="0">
                                                <a:solidFill>
                                                  <a:schemeClr val="tx1"/>
                                                </a:solidFill>
                                                <a:effectLst/>
                                                <a:latin typeface="Cambria Math" panose="02040503050406030204" pitchFamily="18" charset="0"/>
                                                <a:ea typeface="+mn-ea"/>
                                                <a:cs typeface="+mn-cs"/>
                                              </a:rPr>
                                            </m:ctrlPr>
                                          </m:sSubPr>
                                          <m:e>
                                            <m:r>
                                              <a:rPr lang="es-ES" sz="1800" b="1" i="1" kern="1200">
                                                <a:solidFill>
                                                  <a:schemeClr val="tx1"/>
                                                </a:solidFill>
                                                <a:effectLst/>
                                                <a:latin typeface="Cambria Math"/>
                                                <a:ea typeface="+mn-ea"/>
                                                <a:cs typeface="+mn-cs"/>
                                              </a:rPr>
                                              <m:t>𝐙</m:t>
                                            </m:r>
                                          </m:e>
                                          <m:sub>
                                            <m:r>
                                              <a:rPr lang="es-ES" sz="1800" b="1" i="1" kern="1200">
                                                <a:solidFill>
                                                  <a:schemeClr val="tx1"/>
                                                </a:solidFill>
                                                <a:effectLst/>
                                                <a:latin typeface="Cambria Math"/>
                                                <a:ea typeface="+mn-ea"/>
                                                <a:cs typeface="+mn-cs"/>
                                              </a:rPr>
                                              <m:t>𝟏</m:t>
                                            </m:r>
                                            <m:r>
                                              <a:rPr lang="es-ES" sz="1800" b="1" i="1"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1" kern="1200">
                                                    <a:solidFill>
                                                      <a:schemeClr val="tx1"/>
                                                    </a:solidFill>
                                                    <a:effectLst/>
                                                    <a:latin typeface="Cambria Math"/>
                                                    <a:ea typeface="+mn-ea"/>
                                                    <a:cs typeface="+mn-cs"/>
                                                  </a:rPr>
                                                  <m:t>𝛂</m:t>
                                                </m:r>
                                              </m:num>
                                              <m:den>
                                                <m:r>
                                                  <a:rPr lang="es-ES" sz="1800" b="1" i="1" kern="1200">
                                                    <a:solidFill>
                                                      <a:schemeClr val="tx1"/>
                                                    </a:solidFill>
                                                    <a:effectLst/>
                                                    <a:latin typeface="Cambria Math"/>
                                                    <a:ea typeface="+mn-ea"/>
                                                    <a:cs typeface="+mn-cs"/>
                                                  </a:rPr>
                                                  <m:t>𝟐</m:t>
                                                </m:r>
                                              </m:den>
                                            </m:f>
                                          </m:sub>
                                        </m:sSub>
                                        <m:r>
                                          <a:rPr lang="es-ES" sz="1800" b="1" i="0"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0" kern="1200">
                                                <a:solidFill>
                                                  <a:schemeClr val="tx1"/>
                                                </a:solidFill>
                                                <a:effectLst/>
                                                <a:latin typeface="Cambria Math"/>
                                                <a:ea typeface="+mn-ea"/>
                                                <a:cs typeface="+mn-cs"/>
                                              </a:rPr>
                                              <m:t>𝐬</m:t>
                                            </m:r>
                                          </m:num>
                                          <m:den>
                                            <m:r>
                                              <a:rPr lang="es-ES" sz="1800" b="1" i="0" kern="1200">
                                                <a:solidFill>
                                                  <a:schemeClr val="tx1"/>
                                                </a:solidFill>
                                                <a:effectLst/>
                                                <a:latin typeface="Cambria Math"/>
                                                <a:ea typeface="+mn-ea"/>
                                                <a:cs typeface="+mn-cs"/>
                                              </a:rPr>
                                              <m:t>𝐝</m:t>
                                            </m:r>
                                          </m:den>
                                        </m:f>
                                      </m:e>
                                    </m:d>
                                  </m:e>
                                  <m:sup>
                                    <m:r>
                                      <a:rPr lang="es-ES" sz="1800" b="1" i="0" kern="1200">
                                        <a:solidFill>
                                          <a:schemeClr val="tx1"/>
                                        </a:solidFill>
                                        <a:effectLst/>
                                        <a:latin typeface="Cambria Math"/>
                                        <a:ea typeface="+mn-ea"/>
                                        <a:cs typeface="+mn-cs"/>
                                      </a:rPr>
                                      <m:t>𝟐</m:t>
                                    </m:r>
                                  </m:sup>
                                </m:sSup>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s-ES" sz="1800" b="1" i="0" kern="1200" smtClean="0">
                                    <a:solidFill>
                                      <a:schemeClr val="tx1"/>
                                    </a:solidFill>
                                    <a:effectLst/>
                                    <a:latin typeface="Cambria Math"/>
                                    <a:ea typeface="+mn-ea"/>
                                    <a:cs typeface="+mn-cs"/>
                                  </a:rPr>
                                  <m:t>𝐧</m:t>
                                </m:r>
                                <m:r>
                                  <a:rPr lang="es-ES" sz="1800" b="1" i="0" kern="1200" smtClean="0">
                                    <a:solidFill>
                                      <a:schemeClr val="tx1"/>
                                    </a:solidFill>
                                    <a:effectLst/>
                                    <a:latin typeface="Cambria Math"/>
                                    <a:ea typeface="+mn-ea"/>
                                    <a:cs typeface="+mn-cs"/>
                                  </a:rPr>
                                  <m:t>=</m:t>
                                </m:r>
                                <m:r>
                                  <a:rPr lang="pt-BR" sz="1800" b="1" i="0" kern="1200" smtClean="0">
                                    <a:solidFill>
                                      <a:schemeClr val="tx1"/>
                                    </a:solidFill>
                                    <a:effectLst/>
                                    <a:latin typeface="Cambria Math"/>
                                    <a:ea typeface="+mn-ea"/>
                                    <a:cs typeface="+mn-cs"/>
                                  </a:rPr>
                                  <m:t>𝐤</m:t>
                                </m:r>
                                <m:r>
                                  <a:rPr lang="pt-BR" sz="1800" b="1" i="0" kern="1200" smtClean="0">
                                    <a:solidFill>
                                      <a:schemeClr val="tx1"/>
                                    </a:solidFill>
                                    <a:effectLst/>
                                    <a:latin typeface="Cambria Math"/>
                                    <a:ea typeface="Cambria Math"/>
                                    <a:cs typeface="+mn-cs"/>
                                  </a:rPr>
                                  <m:t>∙</m:t>
                                </m:r>
                                <m:sSup>
                                  <m:sSupPr>
                                    <m:ctrlPr>
                                      <a:rPr lang="es-ES" sz="1800" b="1" i="1" kern="1200">
                                        <a:solidFill>
                                          <a:schemeClr val="tx1"/>
                                        </a:solidFill>
                                        <a:effectLst/>
                                        <a:latin typeface="Cambria Math" panose="02040503050406030204" pitchFamily="18" charset="0"/>
                                        <a:ea typeface="+mn-ea"/>
                                        <a:cs typeface="+mn-cs"/>
                                      </a:rPr>
                                    </m:ctrlPr>
                                  </m:sSupPr>
                                  <m:e>
                                    <m:d>
                                      <m:dPr>
                                        <m:ctrlPr>
                                          <a:rPr lang="es-ES" sz="1800" b="1" i="1" kern="1200">
                                            <a:solidFill>
                                              <a:schemeClr val="tx1"/>
                                            </a:solidFill>
                                            <a:effectLst/>
                                            <a:latin typeface="Cambria Math" panose="02040503050406030204" pitchFamily="18" charset="0"/>
                                            <a:ea typeface="+mn-ea"/>
                                            <a:cs typeface="+mn-cs"/>
                                          </a:rPr>
                                        </m:ctrlPr>
                                      </m:dPr>
                                      <m:e>
                                        <m:f>
                                          <m:fPr>
                                            <m:ctrlPr>
                                              <a:rPr lang="es-ES" sz="1800" b="1" i="1" kern="1200">
                                                <a:solidFill>
                                                  <a:schemeClr val="tx1"/>
                                                </a:solidFill>
                                                <a:effectLst/>
                                                <a:latin typeface="Cambria Math" panose="02040503050406030204" pitchFamily="18" charset="0"/>
                                                <a:ea typeface="+mn-ea"/>
                                                <a:cs typeface="+mn-cs"/>
                                              </a:rPr>
                                            </m:ctrlPr>
                                          </m:fPr>
                                          <m:num>
                                            <m:sSub>
                                              <m:sSubPr>
                                                <m:ctrlPr>
                                                  <a:rPr lang="es-ES" sz="1800" b="1" i="1" kern="1200">
                                                    <a:solidFill>
                                                      <a:schemeClr val="tx1"/>
                                                    </a:solidFill>
                                                    <a:effectLst/>
                                                    <a:latin typeface="Cambria Math" panose="02040503050406030204" pitchFamily="18" charset="0"/>
                                                    <a:ea typeface="+mn-ea"/>
                                                    <a:cs typeface="+mn-cs"/>
                                                  </a:rPr>
                                                </m:ctrlPr>
                                              </m:sSubPr>
                                              <m:e>
                                                <m:r>
                                                  <a:rPr lang="es-ES" sz="1800" b="1" i="0" kern="1200">
                                                    <a:solidFill>
                                                      <a:schemeClr val="tx1"/>
                                                    </a:solidFill>
                                                    <a:effectLst/>
                                                    <a:latin typeface="Cambria Math"/>
                                                    <a:ea typeface="+mn-ea"/>
                                                    <a:cs typeface="+mn-cs"/>
                                                  </a:rPr>
                                                  <m:t>𝐙</m:t>
                                                </m:r>
                                              </m:e>
                                              <m:sub>
                                                <m:r>
                                                  <a:rPr lang="es-ES" sz="1800" b="1" i="0" kern="1200">
                                                    <a:solidFill>
                                                      <a:schemeClr val="tx1"/>
                                                    </a:solidFill>
                                                    <a:effectLst/>
                                                    <a:latin typeface="Cambria Math"/>
                                                    <a:ea typeface="+mn-ea"/>
                                                    <a:cs typeface="+mn-cs"/>
                                                  </a:rPr>
                                                  <m:t>𝟏</m:t>
                                                </m:r>
                                                <m:r>
                                                  <a:rPr lang="es-ES" sz="1800" b="1" i="0"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0" kern="1200">
                                                        <a:solidFill>
                                                          <a:schemeClr val="tx1"/>
                                                        </a:solidFill>
                                                        <a:effectLst/>
                                                        <a:latin typeface="Cambria Math"/>
                                                        <a:ea typeface="+mn-ea"/>
                                                        <a:cs typeface="+mn-cs"/>
                                                      </a:rPr>
                                                      <m:t>𝛂</m:t>
                                                    </m:r>
                                                  </m:num>
                                                  <m:den>
                                                    <m:r>
                                                      <a:rPr lang="es-ES" sz="1800" b="1" i="0" kern="1200">
                                                        <a:solidFill>
                                                          <a:schemeClr val="tx1"/>
                                                        </a:solidFill>
                                                        <a:effectLst/>
                                                        <a:latin typeface="Cambria Math"/>
                                                        <a:ea typeface="+mn-ea"/>
                                                        <a:cs typeface="+mn-cs"/>
                                                      </a:rPr>
                                                      <m:t>𝟐</m:t>
                                                    </m:r>
                                                  </m:den>
                                                </m:f>
                                              </m:sub>
                                            </m:sSub>
                                          </m:num>
                                          <m:den>
                                            <m:r>
                                              <a:rPr lang="es-ES" sz="1800" b="1" i="0" kern="1200">
                                                <a:solidFill>
                                                  <a:schemeClr val="tx1"/>
                                                </a:solidFill>
                                                <a:effectLst/>
                                                <a:latin typeface="Cambria Math"/>
                                                <a:ea typeface="+mn-ea"/>
                                                <a:cs typeface="+mn-cs"/>
                                              </a:rPr>
                                              <m:t>𝐝</m:t>
                                            </m:r>
                                          </m:den>
                                        </m:f>
                                      </m:e>
                                    </m:d>
                                  </m:e>
                                  <m:sup>
                                    <m:r>
                                      <a:rPr lang="es-ES" sz="1800" b="1" i="0" kern="1200">
                                        <a:solidFill>
                                          <a:schemeClr val="tx1"/>
                                        </a:solidFill>
                                        <a:effectLst/>
                                        <a:latin typeface="Cambria Math"/>
                                        <a:ea typeface="+mn-ea"/>
                                        <a:cs typeface="+mn-cs"/>
                                      </a:rPr>
                                      <m:t>𝟐</m:t>
                                    </m:r>
                                  </m:sup>
                                </m:sSup>
                                <m:r>
                                  <a:rPr lang="es-ES" sz="1800" b="1" i="0" kern="1200">
                                    <a:solidFill>
                                      <a:schemeClr val="tx1"/>
                                    </a:solidFill>
                                    <a:effectLst/>
                                    <a:latin typeface="Cambria Math"/>
                                    <a:ea typeface="+mn-ea"/>
                                    <a:cs typeface="+mn-cs"/>
                                  </a:rPr>
                                  <m:t>∙</m:t>
                                </m:r>
                                <m:acc>
                                  <m:accPr>
                                    <m:chr m:val="̂"/>
                                    <m:ctrlPr>
                                      <a:rPr lang="es-ES" sz="1800" b="1" i="1" kern="1200">
                                        <a:solidFill>
                                          <a:schemeClr val="tx1"/>
                                        </a:solidFill>
                                        <a:effectLst/>
                                        <a:latin typeface="Cambria Math" panose="02040503050406030204" pitchFamily="18" charset="0"/>
                                        <a:ea typeface="+mn-ea"/>
                                        <a:cs typeface="+mn-cs"/>
                                      </a:rPr>
                                    </m:ctrlPr>
                                  </m:accPr>
                                  <m:e>
                                    <m:r>
                                      <a:rPr lang="es-ES" sz="1800" b="1" i="0" kern="1200">
                                        <a:solidFill>
                                          <a:schemeClr val="tx1"/>
                                        </a:solidFill>
                                        <a:effectLst/>
                                        <a:latin typeface="Cambria Math"/>
                                        <a:ea typeface="+mn-ea"/>
                                        <a:cs typeface="+mn-cs"/>
                                      </a:rPr>
                                      <m:t>𝐩</m:t>
                                    </m:r>
                                  </m:e>
                                </m:acc>
                                <m:d>
                                  <m:dPr>
                                    <m:ctrlPr>
                                      <a:rPr lang="es-ES" sz="1800" b="1" i="1" kern="1200">
                                        <a:solidFill>
                                          <a:schemeClr val="tx1"/>
                                        </a:solidFill>
                                        <a:effectLst/>
                                        <a:latin typeface="Cambria Math" panose="02040503050406030204" pitchFamily="18" charset="0"/>
                                        <a:ea typeface="+mn-ea"/>
                                        <a:cs typeface="+mn-cs"/>
                                      </a:rPr>
                                    </m:ctrlPr>
                                  </m:dPr>
                                  <m:e>
                                    <m:r>
                                      <a:rPr lang="es-ES" sz="1800" b="1" i="0" kern="1200">
                                        <a:solidFill>
                                          <a:schemeClr val="tx1"/>
                                        </a:solidFill>
                                        <a:effectLst/>
                                        <a:latin typeface="Cambria Math"/>
                                        <a:ea typeface="+mn-ea"/>
                                        <a:cs typeface="+mn-cs"/>
                                      </a:rPr>
                                      <m:t>𝟏</m:t>
                                    </m:r>
                                    <m:r>
                                      <a:rPr lang="es-ES" sz="1800" b="1" i="0" kern="1200">
                                        <a:solidFill>
                                          <a:schemeClr val="tx1"/>
                                        </a:solidFill>
                                        <a:effectLst/>
                                        <a:latin typeface="Cambria Math"/>
                                        <a:ea typeface="+mn-ea"/>
                                        <a:cs typeface="+mn-cs"/>
                                      </a:rPr>
                                      <m:t>−</m:t>
                                    </m:r>
                                    <m:acc>
                                      <m:accPr>
                                        <m:chr m:val="̂"/>
                                        <m:ctrlPr>
                                          <a:rPr lang="es-ES" sz="1800" b="1" i="1" kern="1200">
                                            <a:solidFill>
                                              <a:schemeClr val="tx1"/>
                                            </a:solidFill>
                                            <a:effectLst/>
                                            <a:latin typeface="Cambria Math" panose="02040503050406030204" pitchFamily="18" charset="0"/>
                                            <a:ea typeface="+mn-ea"/>
                                            <a:cs typeface="+mn-cs"/>
                                          </a:rPr>
                                        </m:ctrlPr>
                                      </m:accPr>
                                      <m:e>
                                        <m:r>
                                          <a:rPr lang="es-ES" sz="1800" b="1" i="0" kern="1200">
                                            <a:solidFill>
                                              <a:schemeClr val="tx1"/>
                                            </a:solidFill>
                                            <a:effectLst/>
                                            <a:latin typeface="Cambria Math"/>
                                            <a:ea typeface="+mn-ea"/>
                                            <a:cs typeface="+mn-cs"/>
                                          </a:rPr>
                                          <m:t>𝐩</m:t>
                                        </m:r>
                                      </m:e>
                                    </m:acc>
                                  </m:e>
                                </m:d>
                                <m:r>
                                  <a:rPr lang="es-ES" sz="1800" b="1" i="0" kern="1200">
                                    <a:solidFill>
                                      <a:schemeClr val="tx1"/>
                                    </a:solidFill>
                                    <a:effectLst/>
                                    <a:latin typeface="Cambria Math"/>
                                    <a:ea typeface="+mn-ea"/>
                                    <a:cs typeface="+mn-cs"/>
                                  </a:rPr>
                                  <m:t> </m:t>
                                </m:r>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4 Tabla"/>
              <p:cNvGraphicFramePr>
                <a:graphicFrameLocks noGrp="1"/>
              </p:cNvGraphicFramePr>
              <p:nvPr>
                <p:extLst>
                  <p:ext uri="{D42A27DB-BD31-4B8C-83A1-F6EECF244321}">
                    <p14:modId xmlns:p14="http://schemas.microsoft.com/office/powerpoint/2010/main" val="1097654525"/>
                  </p:ext>
                </p:extLst>
              </p:nvPr>
            </p:nvGraphicFramePr>
            <p:xfrm>
              <a:off x="251520" y="996724"/>
              <a:ext cx="8622958" cy="2831175"/>
            </p:xfrm>
            <a:graphic>
              <a:graphicData uri="http://schemas.openxmlformats.org/drawingml/2006/table">
                <a:tbl>
                  <a:tblPr firstRow="1" bandRow="1">
                    <a:tableStyleId>{5940675A-B579-460E-94D1-54222C63F5DA}</a:tableStyleId>
                  </a:tblPr>
                  <a:tblGrid>
                    <a:gridCol w="4631389"/>
                    <a:gridCol w="3991569"/>
                  </a:tblGrid>
                  <a:tr h="413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a:t>
                          </a:r>
                          <a:r>
                            <a:rPr lang="es-ES" sz="2000" b="1" dirty="0" smtClean="0">
                              <a:solidFill>
                                <a:schemeClr val="tx1"/>
                              </a:solidFill>
                              <a:latin typeface="Calibri" pitchFamily="34" charset="0"/>
                            </a:rPr>
                            <a:t>PARA LA µ POBLACIONAL: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a:t>
                          </a:r>
                          <a:r>
                            <a:rPr lang="es-ES" sz="2000" b="1" dirty="0" smtClean="0">
                              <a:solidFill>
                                <a:schemeClr val="tx1"/>
                              </a:solidFill>
                              <a:latin typeface="Calibri" pitchFamily="34" charset="0"/>
                            </a:rPr>
                            <a:t>PARA LA P</a:t>
                          </a:r>
                          <a:r>
                            <a:rPr lang="es-ES" sz="2000" b="1" baseline="0" dirty="0" smtClean="0">
                              <a:solidFill>
                                <a:schemeClr val="tx1"/>
                              </a:solidFill>
                              <a:latin typeface="Calibri" pitchFamily="34" charset="0"/>
                            </a:rPr>
                            <a:t> POBLACIONAL</a:t>
                          </a:r>
                          <a:r>
                            <a:rPr lang="es-ES" sz="2000" b="1" dirty="0" smtClean="0">
                              <a:solidFill>
                                <a:schemeClr val="tx1"/>
                              </a:solidFill>
                              <a:latin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2" t="-43976" r="-86447" b="-140964"/>
                          </a:stretch>
                        </a:blipFill>
                      </a:tcPr>
                    </a:tc>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183" t="-43976" r="-305" b="-140964"/>
                          </a:stretch>
                        </a:blipFill>
                      </a:tcPr>
                    </a:tc>
                  </a:tr>
                  <a:tr h="3962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µ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P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2" t="-183133" r="-86447" b="-1807"/>
                          </a:stretch>
                        </a:blipFill>
                      </a:tcPr>
                    </a:tc>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183" t="-183133" r="-305" b="-1807"/>
                          </a:stretch>
                        </a:blipFill>
                      </a:tcPr>
                    </a:tc>
                  </a:tr>
                </a:tbl>
              </a:graphicData>
            </a:graphic>
          </p:graphicFrame>
        </mc:Fallback>
      </mc:AlternateContent>
      <p:sp>
        <p:nvSpPr>
          <p:cNvPr id="9" name="Text Box 4"/>
          <p:cNvSpPr txBox="1">
            <a:spLocks noChangeArrowheads="1"/>
          </p:cNvSpPr>
          <p:nvPr/>
        </p:nvSpPr>
        <p:spPr bwMode="auto">
          <a:xfrm>
            <a:off x="107504" y="4017258"/>
            <a:ext cx="8640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auto" hangingPunct="1">
              <a:spcBef>
                <a:spcPts val="500"/>
              </a:spcBef>
              <a:spcAft>
                <a:spcPts val="500"/>
              </a:spcAft>
            </a:pPr>
            <a:r>
              <a:rPr lang="es-ES" sz="2000" dirty="0" smtClean="0">
                <a:solidFill>
                  <a:srgbClr val="00007D"/>
                </a:solidFill>
                <a:latin typeface="Calibri" pitchFamily="34" charset="0"/>
              </a:rPr>
              <a:t>¿DE QUÉ FACTORES DEPENDE EL TAMAÑO DE LA MUESTRA EN LOS DISEÑOS DE  CONTRASTE DE HIPÓTESIS Y ESTIMACIÓN POR INTERVALO DE CONFIANZA?</a:t>
            </a:r>
            <a:endParaRPr lang="es-ES" sz="2000" dirty="0">
              <a:solidFill>
                <a:srgbClr val="00007D"/>
              </a:solidFill>
              <a:latin typeface="Calibri" pitchFamily="34" charset="0"/>
            </a:endParaRPr>
          </a:p>
        </p:txBody>
      </p:sp>
      <mc:AlternateContent xmlns:mc="http://schemas.openxmlformats.org/markup-compatibility/2006" xmlns:a14="http://schemas.microsoft.com/office/drawing/2010/main">
        <mc:Choice Requires="a14">
          <p:sp>
            <p:nvSpPr>
              <p:cNvPr id="10" name="3 Rectángulo"/>
              <p:cNvSpPr/>
              <p:nvPr/>
            </p:nvSpPr>
            <p:spPr>
              <a:xfrm>
                <a:off x="271220" y="4941168"/>
                <a:ext cx="8640960" cy="1631216"/>
              </a:xfrm>
              <a:prstGeom prst="rect">
                <a:avLst/>
              </a:prstGeom>
            </p:spPr>
            <p:txBody>
              <a:bodyPr wrap="square">
                <a:spAutoFit/>
              </a:bodyPr>
              <a:lstStyle/>
              <a:p>
                <a:pPr marL="342900" indent="-342900" algn="just" eaLnBrk="1" fontAlgn="auto" hangingPunct="1">
                  <a:spcBef>
                    <a:spcPts val="0"/>
                  </a:spcBef>
                  <a:spcAft>
                    <a:spcPts val="0"/>
                  </a:spcAft>
                  <a:buFont typeface="+mj-lt"/>
                  <a:buAutoNum type="arabicPeriod"/>
                </a:pPr>
                <a:r>
                  <a:rPr lang="es-ES" sz="2000" dirty="0" smtClean="0">
                    <a:solidFill>
                      <a:srgbClr val="00007D"/>
                    </a:solidFill>
                    <a:latin typeface="Calibri" pitchFamily="34" charset="0"/>
                  </a:rPr>
                  <a:t>DE </a:t>
                </a:r>
                <a:r>
                  <a:rPr lang="es-ES" sz="2000" dirty="0">
                    <a:solidFill>
                      <a:srgbClr val="00007D"/>
                    </a:solidFill>
                    <a:latin typeface="Calibri" pitchFamily="34" charset="0"/>
                  </a:rPr>
                  <a:t>LA </a:t>
                </a:r>
                <a:r>
                  <a:rPr lang="es-ES" sz="2000" dirty="0" smtClean="0">
                    <a:solidFill>
                      <a:srgbClr val="00007D"/>
                    </a:solidFill>
                    <a:latin typeface="Calibri" pitchFamily="34" charset="0"/>
                  </a:rPr>
                  <a:t>PRECISIÓN (</a:t>
                </a:r>
                <a14:m>
                  <m:oMath xmlns:m="http://schemas.openxmlformats.org/officeDocument/2006/math">
                    <m:r>
                      <a:rPr lang="pt-BR" sz="2000">
                        <a:solidFill>
                          <a:srgbClr val="000000"/>
                        </a:solidFill>
                        <a:latin typeface="Cambria Math" panose="02040503050406030204" pitchFamily="18" charset="0"/>
                      </a:rPr>
                      <m:t>𝐝</m:t>
                    </m:r>
                    <m:r>
                      <a:rPr lang="pt-BR" sz="2000">
                        <a:solidFill>
                          <a:srgbClr val="000000"/>
                        </a:solidFill>
                        <a:latin typeface="Cambria Math" panose="02040503050406030204" pitchFamily="18" charset="0"/>
                      </a:rPr>
                      <m:t>=</m:t>
                    </m:r>
                    <m:d>
                      <m:dPr>
                        <m:begChr m:val="|"/>
                        <m:endChr m:val="|"/>
                        <m:ctrlPr>
                          <a:rPr lang="pt-BR" sz="2000" i="1">
                            <a:solidFill>
                              <a:srgbClr val="000000"/>
                            </a:solidFill>
                            <a:latin typeface="Cambria Math" panose="02040503050406030204" pitchFamily="18" charset="0"/>
                          </a:rPr>
                        </m:ctrlPr>
                      </m:dPr>
                      <m:e>
                        <m:acc>
                          <m:accPr>
                            <m:chr m:val="̅"/>
                            <m:ctrlPr>
                              <a:rPr lang="pt-BR" sz="2000" i="1" smtClean="0">
                                <a:solidFill>
                                  <a:srgbClr val="000000"/>
                                </a:solidFill>
                                <a:latin typeface="Cambria Math" panose="02040503050406030204" pitchFamily="18" charset="0"/>
                              </a:rPr>
                            </m:ctrlPr>
                          </m:accPr>
                          <m:e>
                            <m:r>
                              <a:rPr lang="pt-BR" sz="2000" b="1" i="1" smtClean="0">
                                <a:solidFill>
                                  <a:srgbClr val="000000"/>
                                </a:solidFill>
                                <a:latin typeface="Cambria Math" panose="02040503050406030204" pitchFamily="18" charset="0"/>
                              </a:rPr>
                              <m:t>𝒙</m:t>
                            </m:r>
                          </m:e>
                        </m:acc>
                        <m:r>
                          <a:rPr lang="pt-BR" sz="2000">
                            <a:solidFill>
                              <a:srgbClr val="000000"/>
                            </a:solidFill>
                            <a:latin typeface="Cambria Math" panose="02040503050406030204" pitchFamily="18" charset="0"/>
                          </a:rPr>
                          <m:t>−</m:t>
                        </m:r>
                        <m:r>
                          <a:rPr lang="pt-BR" sz="2000">
                            <a:solidFill>
                              <a:srgbClr val="000000"/>
                            </a:solidFill>
                            <a:latin typeface="Cambria Math" panose="02040503050406030204" pitchFamily="18" charset="0"/>
                            <a:ea typeface="Cambria Math" panose="02040503050406030204" pitchFamily="18" charset="0"/>
                          </a:rPr>
                          <m:t>𝛍</m:t>
                        </m:r>
                      </m:e>
                    </m:d>
                  </m:oMath>
                </a14:m>
                <a:r>
                  <a:rPr lang="es-ES" sz="2000" dirty="0" smtClean="0">
                    <a:solidFill>
                      <a:srgbClr val="00007D"/>
                    </a:solidFill>
                    <a:latin typeface="Calibri" pitchFamily="34" charset="0"/>
                  </a:rPr>
                  <a:t>): </a:t>
                </a:r>
                <a:r>
                  <a:rPr lang="es-ES" sz="2000" dirty="0" smtClean="0">
                    <a:solidFill>
                      <a:schemeClr val="tx1"/>
                    </a:solidFill>
                    <a:latin typeface="Calibri" pitchFamily="34" charset="0"/>
                  </a:rPr>
                  <a:t>LA CUAL SE MIDE A PARTIR DEL ERROR DEL MUESTREO Y DEBE SER FIJADO POR EL INVESTIGADOR, YA QUE ES ÉL QUIEN MEJOR IDENTIFICA LAS CONCECUENCIAS PRÁCTICAS DEL ERROR. MIENTRÁS MAYOR SEA LA PRECISIÓN (MENOR SEA EL GRADO DE ERROR ADMISIBLE), MAYOR SERÁ EL TAMAÑO DE LA MUESTRA.</a:t>
                </a:r>
              </a:p>
            </p:txBody>
          </p:sp>
        </mc:Choice>
        <mc:Fallback xmlns="">
          <p:sp>
            <p:nvSpPr>
              <p:cNvPr id="10" name="3 Rectángulo"/>
              <p:cNvSpPr>
                <a:spLocks noRot="1" noChangeAspect="1" noMove="1" noResize="1" noEditPoints="1" noAdjustHandles="1" noChangeArrowheads="1" noChangeShapeType="1" noTextEdit="1"/>
              </p:cNvSpPr>
              <p:nvPr/>
            </p:nvSpPr>
            <p:spPr>
              <a:xfrm>
                <a:off x="271220" y="4941168"/>
                <a:ext cx="8640960" cy="1631216"/>
              </a:xfrm>
              <a:prstGeom prst="rect">
                <a:avLst/>
              </a:prstGeom>
              <a:blipFill rotWithShape="0">
                <a:blip r:embed="rId3"/>
                <a:stretch>
                  <a:fillRect l="-776" t="-2622" r="-705" b="-5993"/>
                </a:stretch>
              </a:blipFill>
            </p:spPr>
            <p:txBody>
              <a:bodyPr/>
              <a:lstStyle/>
              <a:p>
                <a:r>
                  <a:rPr lang="es-ES">
                    <a:noFill/>
                  </a:rPr>
                  <a:t> </a:t>
                </a:r>
              </a:p>
            </p:txBody>
          </p:sp>
        </mc:Fallback>
      </mc:AlternateContent>
    </p:spTree>
    <p:extLst>
      <p:ext uri="{BB962C8B-B14F-4D97-AF65-F5344CB8AC3E}">
        <p14:creationId xmlns:p14="http://schemas.microsoft.com/office/powerpoint/2010/main" val="347464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4"/>
          <p:cNvSpPr txBox="1">
            <a:spLocks noChangeArrowheads="1"/>
          </p:cNvSpPr>
          <p:nvPr/>
        </p:nvSpPr>
        <p:spPr bwMode="auto">
          <a:xfrm>
            <a:off x="827584" y="40152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s-MX" sz="2400" dirty="0" smtClean="0">
                <a:solidFill>
                  <a:srgbClr val="00007D"/>
                </a:solidFill>
                <a:latin typeface="Calibri" pitchFamily="34" charset="0"/>
              </a:rPr>
              <a:t>TAMAÑO DE LA MUESTRA </a:t>
            </a:r>
            <a:r>
              <a:rPr lang="es-ES" sz="2400" dirty="0">
                <a:solidFill>
                  <a:srgbClr val="00007D"/>
                </a:solidFill>
                <a:latin typeface="Calibri" pitchFamily="34" charset="0"/>
              </a:rPr>
              <a:t>EN PROBLEMAS SOBRE </a:t>
            </a:r>
            <a:r>
              <a:rPr lang="es-ES" sz="2400" dirty="0" smtClean="0">
                <a:solidFill>
                  <a:srgbClr val="00007D"/>
                </a:solidFill>
                <a:latin typeface="Calibri" pitchFamily="34" charset="0"/>
              </a:rPr>
              <a:t>EIC Y CH.</a:t>
            </a:r>
            <a:endParaRPr lang="es-MX" sz="2400" dirty="0">
              <a:solidFill>
                <a:srgbClr val="00007D"/>
              </a:solidFill>
              <a:latin typeface="Calibri" pitchFamily="34" charset="0"/>
            </a:endParaRPr>
          </a:p>
        </p:txBody>
      </p:sp>
      <mc:AlternateContent xmlns:mc="http://schemas.openxmlformats.org/markup-compatibility/2006" xmlns:a14="http://schemas.microsoft.com/office/drawing/2010/main">
        <mc:Choice Requires="a14">
          <p:graphicFrame>
            <p:nvGraphicFramePr>
              <p:cNvPr id="7" name="4 Tabla"/>
              <p:cNvGraphicFramePr>
                <a:graphicFrameLocks noGrp="1"/>
              </p:cNvGraphicFramePr>
              <p:nvPr>
                <p:extLst>
                  <p:ext uri="{D42A27DB-BD31-4B8C-83A1-F6EECF244321}">
                    <p14:modId xmlns:p14="http://schemas.microsoft.com/office/powerpoint/2010/main" val="1097654525"/>
                  </p:ext>
                </p:extLst>
              </p:nvPr>
            </p:nvGraphicFramePr>
            <p:xfrm>
              <a:off x="251520" y="996724"/>
              <a:ext cx="8622958" cy="2831175"/>
            </p:xfrm>
            <a:graphic>
              <a:graphicData uri="http://schemas.openxmlformats.org/drawingml/2006/table">
                <a:tbl>
                  <a:tblPr firstRow="1" bandRow="1">
                    <a:tableStyleId>{5940675A-B579-460E-94D1-54222C63F5DA}</a:tableStyleId>
                  </a:tblPr>
                  <a:tblGrid>
                    <a:gridCol w="4631389"/>
                    <a:gridCol w="3991569"/>
                  </a:tblGrid>
                  <a:tr h="413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PARA LA µ POBLACIONAL: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PARA LA P</a:t>
                          </a:r>
                          <a:r>
                            <a:rPr lang="es-ES" sz="2000" b="1" baseline="0" dirty="0" smtClean="0">
                              <a:solidFill>
                                <a:schemeClr val="tx1"/>
                              </a:solidFill>
                              <a:latin typeface="Calibri" pitchFamily="34" charset="0"/>
                            </a:rPr>
                            <a:t> POBLACIONAL</a:t>
                          </a:r>
                          <a:r>
                            <a:rPr lang="es-ES" sz="2000" b="1" dirty="0" smtClean="0">
                              <a:solidFill>
                                <a:schemeClr val="tx1"/>
                              </a:solidFill>
                              <a:latin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t-BR" sz="1800" b="1" i="0" smtClean="0">
                                    <a:solidFill>
                                      <a:srgbClr val="000000"/>
                                    </a:solidFill>
                                    <a:latin typeface="Cambria Math"/>
                                    <a:ea typeface="Cambria Math" pitchFamily="18" charset="0"/>
                                  </a:rPr>
                                  <m:t>𝐧</m:t>
                                </m:r>
                                <m:r>
                                  <a:rPr lang="pt-BR" sz="1800" b="1" i="0">
                                    <a:solidFill>
                                      <a:srgbClr val="000000"/>
                                    </a:solidFill>
                                    <a:latin typeface="Cambria Math" pitchFamily="18" charset="0"/>
                                    <a:ea typeface="Cambria Math" pitchFamily="18" charset="0"/>
                                  </a:rPr>
                                  <m:t>=</m:t>
                                </m:r>
                                <m:r>
                                  <a:rPr lang="pt-BR" sz="1800" b="1" i="0" smtClean="0">
                                    <a:solidFill>
                                      <a:srgbClr val="000000"/>
                                    </a:solidFill>
                                    <a:latin typeface="Cambria Math"/>
                                    <a:ea typeface="Cambria Math" pitchFamily="18" charset="0"/>
                                  </a:rPr>
                                  <m:t>𝐤</m:t>
                                </m:r>
                                <m:r>
                                  <a:rPr lang="pt-BR" sz="1800" b="1" i="0" smtClean="0">
                                    <a:solidFill>
                                      <a:srgbClr val="000000"/>
                                    </a:solidFill>
                                    <a:latin typeface="Cambria Math"/>
                                    <a:ea typeface="Cambria Math"/>
                                  </a:rPr>
                                  <m:t>∙</m:t>
                                </m:r>
                                <m:sSup>
                                  <m:sSupPr>
                                    <m:ctrlPr>
                                      <a:rPr lang="pt-BR" sz="1800" b="1" i="1" smtClean="0">
                                        <a:solidFill>
                                          <a:srgbClr val="000000"/>
                                        </a:solidFill>
                                        <a:latin typeface="Cambria Math" panose="02040503050406030204" pitchFamily="18" charset="0"/>
                                        <a:ea typeface="Cambria Math"/>
                                      </a:rPr>
                                    </m:ctrlPr>
                                  </m:sSupPr>
                                  <m:e>
                                    <m:d>
                                      <m:dPr>
                                        <m:ctrlPr>
                                          <a:rPr lang="pt-BR" sz="1800" b="1" i="1" smtClean="0">
                                            <a:solidFill>
                                              <a:srgbClr val="000000"/>
                                            </a:solidFill>
                                            <a:latin typeface="Cambria Math" panose="02040503050406030204" pitchFamily="18" charset="0"/>
                                            <a:ea typeface="Cambria Math"/>
                                          </a:rPr>
                                        </m:ctrlPr>
                                      </m:dPr>
                                      <m:e>
                                        <m:d>
                                          <m:dPr>
                                            <m:ctrlPr>
                                              <a:rPr lang="pt-BR" sz="1800" b="1" i="1" smtClean="0">
                                                <a:solidFill>
                                                  <a:srgbClr val="000000"/>
                                                </a:solidFill>
                                                <a:latin typeface="Cambria Math" panose="02040503050406030204" pitchFamily="18" charset="0"/>
                                                <a:ea typeface="Cambria Math"/>
                                              </a:rPr>
                                            </m:ctrlPr>
                                          </m:dPr>
                                          <m:e>
                                            <m:sSub>
                                              <m:sSubPr>
                                                <m:ctrlPr>
                                                  <a:rPr lang="pt-BR" sz="1800" b="1" i="1" smtClean="0">
                                                    <a:solidFill>
                                                      <a:srgbClr val="000000"/>
                                                    </a:solidFill>
                                                    <a:latin typeface="Cambria Math" panose="02040503050406030204" pitchFamily="18" charset="0"/>
                                                    <a:ea typeface="Cambria Math" pitchFamily="18" charset="0"/>
                                                  </a:rPr>
                                                </m:ctrlPr>
                                              </m:sSubPr>
                                              <m:e>
                                                <m:r>
                                                  <a:rPr lang="pt-BR" sz="1800" b="1" i="0">
                                                    <a:solidFill>
                                                      <a:srgbClr val="000000"/>
                                                    </a:solidFill>
                                                    <a:latin typeface="Cambria Math" pitchFamily="18" charset="0"/>
                                                    <a:ea typeface="Cambria Math" pitchFamily="18" charset="0"/>
                                                  </a:rPr>
                                                  <m:t>𝐙</m:t>
                                                </m:r>
                                              </m:e>
                                              <m:sub>
                                                <m:r>
                                                  <a:rPr lang="pt-BR" sz="1800" b="1" i="0">
                                                    <a:solidFill>
                                                      <a:srgbClr val="000000"/>
                                                    </a:solidFill>
                                                    <a:latin typeface="Cambria Math" pitchFamily="18" charset="0"/>
                                                    <a:ea typeface="Cambria Math" pitchFamily="18" charset="0"/>
                                                  </a:rPr>
                                                  <m:t>𝟏</m:t>
                                                </m:r>
                                                <m:r>
                                                  <a:rPr lang="pt-BR" sz="1800" b="1" i="0">
                                                    <a:solidFill>
                                                      <a:srgbClr val="000000"/>
                                                    </a:solidFill>
                                                    <a:latin typeface="Cambria Math" pitchFamily="18" charset="0"/>
                                                    <a:ea typeface="Cambria Math" pitchFamily="18" charset="0"/>
                                                  </a:rPr>
                                                  <m:t>−</m:t>
                                                </m:r>
                                                <m:f>
                                                  <m:fPr>
                                                    <m:ctrlPr>
                                                      <a:rPr lang="pt-BR" sz="1800" b="1" i="1">
                                                        <a:solidFill>
                                                          <a:srgbClr val="000000"/>
                                                        </a:solidFill>
                                                        <a:latin typeface="Cambria Math" pitchFamily="18" charset="0"/>
                                                        <a:ea typeface="Cambria Math" pitchFamily="18" charset="0"/>
                                                      </a:rPr>
                                                    </m:ctrlPr>
                                                  </m:fPr>
                                                  <m:num>
                                                    <m:r>
                                                      <a:rPr lang="pt-BR" sz="1800" b="1" i="0">
                                                        <a:solidFill>
                                                          <a:srgbClr val="000000"/>
                                                        </a:solidFill>
                                                        <a:latin typeface="Cambria Math" pitchFamily="18" charset="0"/>
                                                        <a:ea typeface="Cambria Math" pitchFamily="18" charset="0"/>
                                                      </a:rPr>
                                                      <m:t>𝛂</m:t>
                                                    </m:r>
                                                  </m:num>
                                                  <m:den>
                                                    <m:r>
                                                      <a:rPr lang="pt-BR" sz="1800" b="1" i="0">
                                                        <a:solidFill>
                                                          <a:srgbClr val="000000"/>
                                                        </a:solidFill>
                                                        <a:latin typeface="Cambria Math" pitchFamily="18" charset="0"/>
                                                        <a:ea typeface="Cambria Math" pitchFamily="18" charset="0"/>
                                                      </a:rPr>
                                                      <m:t>𝟐</m:t>
                                                    </m:r>
                                                  </m:den>
                                                </m:f>
                                              </m:sub>
                                            </m:sSub>
                                            <m:r>
                                              <a:rPr lang="pt-BR" sz="1800" b="1" i="0">
                                                <a:solidFill>
                                                  <a:srgbClr val="000000"/>
                                                </a:solidFill>
                                                <a:latin typeface="Cambria Math" pitchFamily="18" charset="0"/>
                                                <a:ea typeface="Cambria Math" pitchFamily="18" charset="0"/>
                                              </a:rPr>
                                              <m:t>+</m:t>
                                            </m:r>
                                            <m:sSub>
                                              <m:sSubPr>
                                                <m:ctrlPr>
                                                  <a:rPr lang="pt-BR" sz="1800" b="1" i="1">
                                                    <a:solidFill>
                                                      <a:srgbClr val="000000"/>
                                                    </a:solidFill>
                                                    <a:latin typeface="Cambria Math" pitchFamily="18" charset="0"/>
                                                    <a:ea typeface="Cambria Math" pitchFamily="18" charset="0"/>
                                                  </a:rPr>
                                                </m:ctrlPr>
                                              </m:sSubPr>
                                              <m:e>
                                                <m:r>
                                                  <a:rPr lang="pt-BR" sz="1800" b="1" i="0">
                                                    <a:solidFill>
                                                      <a:srgbClr val="000000"/>
                                                    </a:solidFill>
                                                    <a:latin typeface="Cambria Math" pitchFamily="18" charset="0"/>
                                                    <a:ea typeface="Cambria Math" pitchFamily="18" charset="0"/>
                                                  </a:rPr>
                                                  <m:t>𝐙</m:t>
                                                </m:r>
                                              </m:e>
                                              <m:sub>
                                                <m:r>
                                                  <a:rPr lang="pt-BR" sz="1800" b="1" i="0">
                                                    <a:solidFill>
                                                      <a:srgbClr val="000000"/>
                                                    </a:solidFill>
                                                    <a:latin typeface="Cambria Math" pitchFamily="18" charset="0"/>
                                                    <a:ea typeface="Cambria Math" pitchFamily="18" charset="0"/>
                                                  </a:rPr>
                                                  <m:t>𝟏</m:t>
                                                </m:r>
                                                <m:r>
                                                  <a:rPr lang="pt-BR" sz="1800" b="1" i="0">
                                                    <a:solidFill>
                                                      <a:srgbClr val="000000"/>
                                                    </a:solidFill>
                                                    <a:latin typeface="Cambria Math" pitchFamily="18" charset="0"/>
                                                    <a:ea typeface="Cambria Math" pitchFamily="18" charset="0"/>
                                                  </a:rPr>
                                                  <m:t>−</m:t>
                                                </m:r>
                                                <m:r>
                                                  <a:rPr lang="pt-BR" sz="1800" b="1" i="0">
                                                    <a:solidFill>
                                                      <a:srgbClr val="000000"/>
                                                    </a:solidFill>
                                                    <a:latin typeface="Cambria Math" pitchFamily="18" charset="0"/>
                                                    <a:ea typeface="Cambria Math" pitchFamily="18" charset="0"/>
                                                  </a:rPr>
                                                  <m:t>𝛃</m:t>
                                                </m:r>
                                              </m:sub>
                                            </m:sSub>
                                          </m:e>
                                        </m:d>
                                        <m:r>
                                          <a:rPr lang="pt-BR" sz="1800" b="1" i="0" smtClean="0">
                                            <a:solidFill>
                                              <a:srgbClr val="000000"/>
                                            </a:solidFill>
                                            <a:latin typeface="Cambria Math" pitchFamily="18" charset="0"/>
                                            <a:ea typeface="Cambria Math" pitchFamily="18" charset="0"/>
                                          </a:rPr>
                                          <m:t>∙</m:t>
                                        </m:r>
                                        <m:f>
                                          <m:fPr>
                                            <m:ctrlPr>
                                              <a:rPr lang="pt-BR" sz="1800" b="1" i="1" smtClean="0">
                                                <a:solidFill>
                                                  <a:srgbClr val="000000"/>
                                                </a:solidFill>
                                                <a:latin typeface="Cambria Math" pitchFamily="18" charset="0"/>
                                                <a:ea typeface="Cambria Math" pitchFamily="18" charset="0"/>
                                              </a:rPr>
                                            </m:ctrlPr>
                                          </m:fPr>
                                          <m:num>
                                            <m:r>
                                              <a:rPr lang="pt-BR" sz="1800" b="1" i="0" smtClean="0">
                                                <a:solidFill>
                                                  <a:srgbClr val="000000"/>
                                                </a:solidFill>
                                                <a:latin typeface="Cambria Math" pitchFamily="18" charset="0"/>
                                                <a:ea typeface="Cambria Math" pitchFamily="18" charset="0"/>
                                              </a:rPr>
                                              <m:t>𝐬</m:t>
                                            </m:r>
                                          </m:num>
                                          <m:den>
                                            <m:r>
                                              <a:rPr lang="pt-BR" sz="1800" b="1" i="0" smtClean="0">
                                                <a:solidFill>
                                                  <a:srgbClr val="000000"/>
                                                </a:solidFill>
                                                <a:latin typeface="Cambria Math" pitchFamily="18" charset="0"/>
                                                <a:ea typeface="Cambria Math" pitchFamily="18" charset="0"/>
                                              </a:rPr>
                                              <m:t>𝐝</m:t>
                                            </m:r>
                                          </m:den>
                                        </m:f>
                                      </m:e>
                                    </m:d>
                                  </m:e>
                                  <m:sup>
                                    <m:r>
                                      <a:rPr lang="pt-BR" sz="1800" b="1" i="0" smtClean="0">
                                        <a:solidFill>
                                          <a:srgbClr val="000000"/>
                                        </a:solidFill>
                                        <a:latin typeface="Cambria Math" panose="02040503050406030204" pitchFamily="18" charset="0"/>
                                        <a:ea typeface="Cambria Math"/>
                                      </a:rPr>
                                      <m:t>𝟐</m:t>
                                    </m:r>
                                  </m:sup>
                                </m:sSup>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smtClean="0">
                                    <a:solidFill>
                                      <a:srgbClr val="000000"/>
                                    </a:solidFill>
                                    <a:latin typeface="Cambria Math"/>
                                  </a:rPr>
                                  <m:t>𝐧</m:t>
                                </m:r>
                                <m:r>
                                  <a:rPr lang="es-ES" sz="1800" smtClean="0">
                                    <a:solidFill>
                                      <a:srgbClr val="000000"/>
                                    </a:solidFill>
                                    <a:latin typeface="Cambria Math"/>
                                  </a:rPr>
                                  <m:t>=</m:t>
                                </m:r>
                                <m:r>
                                  <a:rPr lang="pt-BR" sz="1800" smtClean="0">
                                    <a:solidFill>
                                      <a:srgbClr val="000000"/>
                                    </a:solidFill>
                                    <a:latin typeface="Cambria Math"/>
                                  </a:rPr>
                                  <m:t>𝐤</m:t>
                                </m:r>
                                <m:r>
                                  <a:rPr lang="pt-BR" sz="1800">
                                    <a:solidFill>
                                      <a:srgbClr val="000000"/>
                                    </a:solidFill>
                                    <a:latin typeface="Cambria Math"/>
                                    <a:ea typeface="Cambria Math"/>
                                  </a:rPr>
                                  <m:t>∙</m:t>
                                </m:r>
                                <m:sSup>
                                  <m:sSupPr>
                                    <m:ctrlPr>
                                      <a:rPr lang="es-ES" sz="1800" i="1">
                                        <a:solidFill>
                                          <a:srgbClr val="000000"/>
                                        </a:solidFill>
                                        <a:latin typeface="Cambria Math" panose="02040503050406030204" pitchFamily="18" charset="0"/>
                                      </a:rPr>
                                    </m:ctrlPr>
                                  </m:sSupPr>
                                  <m:e>
                                    <m:d>
                                      <m:dPr>
                                        <m:ctrlPr>
                                          <a:rPr lang="es-ES" sz="1800" i="1">
                                            <a:solidFill>
                                              <a:srgbClr val="000000"/>
                                            </a:solidFill>
                                            <a:latin typeface="Cambria Math" panose="02040503050406030204" pitchFamily="18" charset="0"/>
                                          </a:rPr>
                                        </m:ctrlPr>
                                      </m:dPr>
                                      <m:e>
                                        <m:f>
                                          <m:fPr>
                                            <m:ctrlPr>
                                              <a:rPr lang="es-ES" sz="1800" i="1">
                                                <a:solidFill>
                                                  <a:srgbClr val="000000"/>
                                                </a:solidFill>
                                                <a:latin typeface="Cambria Math" panose="02040503050406030204" pitchFamily="18" charset="0"/>
                                              </a:rPr>
                                            </m:ctrlPr>
                                          </m:fPr>
                                          <m:num>
                                            <m:sSub>
                                              <m:sSubPr>
                                                <m:ctrlPr>
                                                  <a:rPr lang="es-ES" sz="1800" i="1">
                                                    <a:solidFill>
                                                      <a:srgbClr val="000000"/>
                                                    </a:solidFill>
                                                    <a:latin typeface="Cambria Math" panose="02040503050406030204" pitchFamily="18" charset="0"/>
                                                  </a:rPr>
                                                </m:ctrlPr>
                                              </m:sSubPr>
                                              <m:e>
                                                <m:r>
                                                  <a:rPr lang="es-ES" sz="1800">
                                                    <a:solidFill>
                                                      <a:srgbClr val="000000"/>
                                                    </a:solidFill>
                                                    <a:latin typeface="Cambria Math"/>
                                                  </a:rPr>
                                                  <m:t>𝐙</m:t>
                                                </m:r>
                                              </m:e>
                                              <m:sub>
                                                <m:r>
                                                  <a:rPr lang="es-ES" sz="1800">
                                                    <a:solidFill>
                                                      <a:srgbClr val="000000"/>
                                                    </a:solidFill>
                                                    <a:latin typeface="Cambria Math"/>
                                                  </a:rPr>
                                                  <m:t>𝟏</m:t>
                                                </m:r>
                                                <m:r>
                                                  <a:rPr lang="es-ES" sz="1800">
                                                    <a:solidFill>
                                                      <a:srgbClr val="000000"/>
                                                    </a:solidFill>
                                                    <a:latin typeface="Cambria Math"/>
                                                  </a:rPr>
                                                  <m:t>−</m:t>
                                                </m:r>
                                                <m:f>
                                                  <m:fPr>
                                                    <m:ctrlPr>
                                                      <a:rPr lang="es-ES" sz="1800" i="1">
                                                        <a:solidFill>
                                                          <a:srgbClr val="000000"/>
                                                        </a:solidFill>
                                                        <a:latin typeface="Cambria Math" panose="02040503050406030204" pitchFamily="18" charset="0"/>
                                                      </a:rPr>
                                                    </m:ctrlPr>
                                                  </m:fPr>
                                                  <m:num>
                                                    <m:r>
                                                      <a:rPr lang="es-ES" sz="1800">
                                                        <a:solidFill>
                                                          <a:srgbClr val="000000"/>
                                                        </a:solidFill>
                                                        <a:latin typeface="Cambria Math"/>
                                                      </a:rPr>
                                                      <m:t>𝛂</m:t>
                                                    </m:r>
                                                  </m:num>
                                                  <m:den>
                                                    <m:r>
                                                      <a:rPr lang="es-ES" sz="1800">
                                                        <a:solidFill>
                                                          <a:srgbClr val="000000"/>
                                                        </a:solidFill>
                                                        <a:latin typeface="Cambria Math"/>
                                                      </a:rPr>
                                                      <m:t>𝟐</m:t>
                                                    </m:r>
                                                  </m:den>
                                                </m:f>
                                              </m:sub>
                                            </m:sSub>
                                            <m:r>
                                              <a:rPr lang="pt-BR" sz="1800">
                                                <a:solidFill>
                                                  <a:srgbClr val="000000"/>
                                                </a:solidFill>
                                                <a:latin typeface="Cambria Math" pitchFamily="18" charset="0"/>
                                                <a:ea typeface="Cambria Math" pitchFamily="18" charset="0"/>
                                              </a:rPr>
                                              <m:t>+</m:t>
                                            </m:r>
                                            <m:sSub>
                                              <m:sSubPr>
                                                <m:ctrlPr>
                                                  <a:rPr lang="pt-BR" sz="1800" i="1">
                                                    <a:solidFill>
                                                      <a:srgbClr val="000000"/>
                                                    </a:solidFill>
                                                    <a:latin typeface="Cambria Math" panose="02040503050406030204" pitchFamily="18" charset="0"/>
                                                    <a:ea typeface="Cambria Math" pitchFamily="18" charset="0"/>
                                                  </a:rPr>
                                                </m:ctrlPr>
                                              </m:sSubPr>
                                              <m:e>
                                                <m:r>
                                                  <a:rPr lang="pt-BR" sz="1800">
                                                    <a:solidFill>
                                                      <a:srgbClr val="000000"/>
                                                    </a:solidFill>
                                                    <a:latin typeface="Cambria Math" pitchFamily="18" charset="0"/>
                                                    <a:ea typeface="Cambria Math" pitchFamily="18" charset="0"/>
                                                  </a:rPr>
                                                  <m:t>𝐙</m:t>
                                                </m:r>
                                              </m:e>
                                              <m:sub>
                                                <m:r>
                                                  <a:rPr lang="pt-BR" sz="1800">
                                                    <a:solidFill>
                                                      <a:srgbClr val="000000"/>
                                                    </a:solidFill>
                                                    <a:latin typeface="Cambria Math" pitchFamily="18" charset="0"/>
                                                    <a:ea typeface="Cambria Math" pitchFamily="18" charset="0"/>
                                                  </a:rPr>
                                                  <m:t>𝟏</m:t>
                                                </m:r>
                                                <m:r>
                                                  <a:rPr lang="pt-BR" sz="1800">
                                                    <a:solidFill>
                                                      <a:srgbClr val="000000"/>
                                                    </a:solidFill>
                                                    <a:latin typeface="Cambria Math" pitchFamily="18" charset="0"/>
                                                    <a:ea typeface="Cambria Math" pitchFamily="18" charset="0"/>
                                                  </a:rPr>
                                                  <m:t>−</m:t>
                                                </m:r>
                                                <m:r>
                                                  <a:rPr lang="pt-BR" sz="1800">
                                                    <a:solidFill>
                                                      <a:srgbClr val="000000"/>
                                                    </a:solidFill>
                                                    <a:latin typeface="Cambria Math" pitchFamily="18" charset="0"/>
                                                    <a:ea typeface="Cambria Math" pitchFamily="18" charset="0"/>
                                                  </a:rPr>
                                                  <m:t>𝛃</m:t>
                                                </m:r>
                                              </m:sub>
                                            </m:sSub>
                                          </m:num>
                                          <m:den>
                                            <m:r>
                                              <a:rPr lang="es-ES" sz="1800">
                                                <a:solidFill>
                                                  <a:srgbClr val="000000"/>
                                                </a:solidFill>
                                                <a:latin typeface="Cambria Math"/>
                                              </a:rPr>
                                              <m:t>𝐝</m:t>
                                            </m:r>
                                          </m:den>
                                        </m:f>
                                      </m:e>
                                    </m:d>
                                  </m:e>
                                  <m:sup>
                                    <m:r>
                                      <a:rPr lang="es-ES" sz="1800">
                                        <a:solidFill>
                                          <a:srgbClr val="000000"/>
                                        </a:solidFill>
                                        <a:latin typeface="Cambria Math"/>
                                      </a:rPr>
                                      <m:t>𝟐</m:t>
                                    </m:r>
                                  </m:sup>
                                </m:sSup>
                                <m:r>
                                  <a:rPr lang="es-ES" sz="180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a:solidFill>
                                          <a:srgbClr val="000000"/>
                                        </a:solidFill>
                                        <a:latin typeface="Cambria Math"/>
                                      </a:rPr>
                                      <m:t>𝐩</m:t>
                                    </m:r>
                                  </m:e>
                                </m:acc>
                                <m:d>
                                  <m:dPr>
                                    <m:ctrlPr>
                                      <a:rPr lang="es-ES" sz="1800" i="1">
                                        <a:solidFill>
                                          <a:srgbClr val="000000"/>
                                        </a:solidFill>
                                        <a:latin typeface="Cambria Math" panose="02040503050406030204" pitchFamily="18" charset="0"/>
                                      </a:rPr>
                                    </m:ctrlPr>
                                  </m:dPr>
                                  <m:e>
                                    <m:r>
                                      <a:rPr lang="es-ES" sz="1800">
                                        <a:solidFill>
                                          <a:srgbClr val="000000"/>
                                        </a:solidFill>
                                        <a:latin typeface="Cambria Math"/>
                                      </a:rPr>
                                      <m:t>𝟏</m:t>
                                    </m:r>
                                    <m:r>
                                      <a:rPr lang="es-ES" sz="180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a:solidFill>
                                              <a:srgbClr val="000000"/>
                                            </a:solidFill>
                                            <a:latin typeface="Cambria Math"/>
                                          </a:rPr>
                                          <m:t>𝐩</m:t>
                                        </m:r>
                                      </m:e>
                                    </m:acc>
                                  </m:e>
                                </m:d>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µ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P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b="1" i="0" kern="1200" smtClean="0">
                                    <a:solidFill>
                                      <a:schemeClr val="tx1"/>
                                    </a:solidFill>
                                    <a:effectLst/>
                                    <a:latin typeface="Cambria Math"/>
                                    <a:ea typeface="+mn-ea"/>
                                    <a:cs typeface="+mn-cs"/>
                                  </a:rPr>
                                  <m:t>𝐧</m:t>
                                </m:r>
                                <m:r>
                                  <a:rPr lang="es-ES" sz="1800" b="1" i="0" kern="1200" smtClean="0">
                                    <a:solidFill>
                                      <a:schemeClr val="tx1"/>
                                    </a:solidFill>
                                    <a:effectLst/>
                                    <a:latin typeface="Cambria Math"/>
                                    <a:ea typeface="+mn-ea"/>
                                    <a:cs typeface="+mn-cs"/>
                                  </a:rPr>
                                  <m:t>=</m:t>
                                </m:r>
                                <m:sSup>
                                  <m:sSupPr>
                                    <m:ctrlPr>
                                      <a:rPr lang="es-ES" sz="1800" b="1" i="1" kern="1200">
                                        <a:solidFill>
                                          <a:schemeClr val="tx1"/>
                                        </a:solidFill>
                                        <a:effectLst/>
                                        <a:latin typeface="Cambria Math" panose="02040503050406030204" pitchFamily="18" charset="0"/>
                                        <a:ea typeface="+mn-ea"/>
                                        <a:cs typeface="+mn-cs"/>
                                      </a:rPr>
                                    </m:ctrlPr>
                                  </m:sSupPr>
                                  <m:e>
                                    <m:r>
                                      <a:rPr lang="pt-BR" sz="1800" b="1" i="0" kern="1200" smtClean="0">
                                        <a:solidFill>
                                          <a:schemeClr val="tx1"/>
                                        </a:solidFill>
                                        <a:effectLst/>
                                        <a:latin typeface="Cambria Math"/>
                                        <a:ea typeface="+mn-ea"/>
                                        <a:cs typeface="+mn-cs"/>
                                      </a:rPr>
                                      <m:t>𝐤</m:t>
                                    </m:r>
                                    <m:r>
                                      <a:rPr lang="pt-BR" sz="1800" b="1" i="0" kern="1200" smtClean="0">
                                        <a:solidFill>
                                          <a:schemeClr val="tx1"/>
                                        </a:solidFill>
                                        <a:effectLst/>
                                        <a:latin typeface="Cambria Math"/>
                                        <a:ea typeface="Cambria Math"/>
                                        <a:cs typeface="+mn-cs"/>
                                      </a:rPr>
                                      <m:t>∙</m:t>
                                    </m:r>
                                    <m:d>
                                      <m:dPr>
                                        <m:ctrlPr>
                                          <a:rPr lang="es-ES" sz="1800" b="1" i="1" kern="1200">
                                            <a:solidFill>
                                              <a:schemeClr val="tx1"/>
                                            </a:solidFill>
                                            <a:effectLst/>
                                            <a:latin typeface="Cambria Math" panose="02040503050406030204" pitchFamily="18" charset="0"/>
                                            <a:ea typeface="+mn-ea"/>
                                            <a:cs typeface="+mn-cs"/>
                                          </a:rPr>
                                        </m:ctrlPr>
                                      </m:dPr>
                                      <m:e>
                                        <m:sSub>
                                          <m:sSubPr>
                                            <m:ctrlPr>
                                              <a:rPr lang="es-ES" sz="1800" b="1" i="1" kern="1200" smtClean="0">
                                                <a:solidFill>
                                                  <a:schemeClr val="tx1"/>
                                                </a:solidFill>
                                                <a:effectLst/>
                                                <a:latin typeface="Cambria Math" panose="02040503050406030204" pitchFamily="18" charset="0"/>
                                                <a:ea typeface="+mn-ea"/>
                                                <a:cs typeface="+mn-cs"/>
                                              </a:rPr>
                                            </m:ctrlPr>
                                          </m:sSubPr>
                                          <m:e>
                                            <m:r>
                                              <a:rPr lang="es-ES" sz="1800" b="1" i="1" kern="1200">
                                                <a:solidFill>
                                                  <a:schemeClr val="tx1"/>
                                                </a:solidFill>
                                                <a:effectLst/>
                                                <a:latin typeface="Cambria Math"/>
                                                <a:ea typeface="+mn-ea"/>
                                                <a:cs typeface="+mn-cs"/>
                                              </a:rPr>
                                              <m:t>𝐙</m:t>
                                            </m:r>
                                          </m:e>
                                          <m:sub>
                                            <m:r>
                                              <a:rPr lang="es-ES" sz="1800" b="1" i="1" kern="1200">
                                                <a:solidFill>
                                                  <a:schemeClr val="tx1"/>
                                                </a:solidFill>
                                                <a:effectLst/>
                                                <a:latin typeface="Cambria Math"/>
                                                <a:ea typeface="+mn-ea"/>
                                                <a:cs typeface="+mn-cs"/>
                                              </a:rPr>
                                              <m:t>𝟏</m:t>
                                            </m:r>
                                            <m:r>
                                              <a:rPr lang="es-ES" sz="1800" b="1" i="1"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1" kern="1200">
                                                    <a:solidFill>
                                                      <a:schemeClr val="tx1"/>
                                                    </a:solidFill>
                                                    <a:effectLst/>
                                                    <a:latin typeface="Cambria Math"/>
                                                    <a:ea typeface="+mn-ea"/>
                                                    <a:cs typeface="+mn-cs"/>
                                                  </a:rPr>
                                                  <m:t>𝛂</m:t>
                                                </m:r>
                                              </m:num>
                                              <m:den>
                                                <m:r>
                                                  <a:rPr lang="es-ES" sz="1800" b="1" i="1" kern="1200">
                                                    <a:solidFill>
                                                      <a:schemeClr val="tx1"/>
                                                    </a:solidFill>
                                                    <a:effectLst/>
                                                    <a:latin typeface="Cambria Math"/>
                                                    <a:ea typeface="+mn-ea"/>
                                                    <a:cs typeface="+mn-cs"/>
                                                  </a:rPr>
                                                  <m:t>𝟐</m:t>
                                                </m:r>
                                              </m:den>
                                            </m:f>
                                          </m:sub>
                                        </m:sSub>
                                        <m:r>
                                          <a:rPr lang="es-ES" sz="1800" b="1" i="0"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0" kern="1200">
                                                <a:solidFill>
                                                  <a:schemeClr val="tx1"/>
                                                </a:solidFill>
                                                <a:effectLst/>
                                                <a:latin typeface="Cambria Math"/>
                                                <a:ea typeface="+mn-ea"/>
                                                <a:cs typeface="+mn-cs"/>
                                              </a:rPr>
                                              <m:t>𝐬</m:t>
                                            </m:r>
                                          </m:num>
                                          <m:den>
                                            <m:r>
                                              <a:rPr lang="es-ES" sz="1800" b="1" i="0" kern="1200">
                                                <a:solidFill>
                                                  <a:schemeClr val="tx1"/>
                                                </a:solidFill>
                                                <a:effectLst/>
                                                <a:latin typeface="Cambria Math"/>
                                                <a:ea typeface="+mn-ea"/>
                                                <a:cs typeface="+mn-cs"/>
                                              </a:rPr>
                                              <m:t>𝐝</m:t>
                                            </m:r>
                                          </m:den>
                                        </m:f>
                                      </m:e>
                                    </m:d>
                                  </m:e>
                                  <m:sup>
                                    <m:r>
                                      <a:rPr lang="es-ES" sz="1800" b="1" i="0" kern="1200">
                                        <a:solidFill>
                                          <a:schemeClr val="tx1"/>
                                        </a:solidFill>
                                        <a:effectLst/>
                                        <a:latin typeface="Cambria Math"/>
                                        <a:ea typeface="+mn-ea"/>
                                        <a:cs typeface="+mn-cs"/>
                                      </a:rPr>
                                      <m:t>𝟐</m:t>
                                    </m:r>
                                  </m:sup>
                                </m:sSup>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s-ES" sz="1800" b="1" i="0" kern="1200" smtClean="0">
                                    <a:solidFill>
                                      <a:schemeClr val="tx1"/>
                                    </a:solidFill>
                                    <a:effectLst/>
                                    <a:latin typeface="Cambria Math"/>
                                    <a:ea typeface="+mn-ea"/>
                                    <a:cs typeface="+mn-cs"/>
                                  </a:rPr>
                                  <m:t>𝐧</m:t>
                                </m:r>
                                <m:r>
                                  <a:rPr lang="es-ES" sz="1800" b="1" i="0" kern="1200" smtClean="0">
                                    <a:solidFill>
                                      <a:schemeClr val="tx1"/>
                                    </a:solidFill>
                                    <a:effectLst/>
                                    <a:latin typeface="Cambria Math"/>
                                    <a:ea typeface="+mn-ea"/>
                                    <a:cs typeface="+mn-cs"/>
                                  </a:rPr>
                                  <m:t>=</m:t>
                                </m:r>
                                <m:r>
                                  <a:rPr lang="pt-BR" sz="1800" b="1" i="0" kern="1200" smtClean="0">
                                    <a:solidFill>
                                      <a:schemeClr val="tx1"/>
                                    </a:solidFill>
                                    <a:effectLst/>
                                    <a:latin typeface="Cambria Math"/>
                                    <a:ea typeface="+mn-ea"/>
                                    <a:cs typeface="+mn-cs"/>
                                  </a:rPr>
                                  <m:t>𝐤</m:t>
                                </m:r>
                                <m:r>
                                  <a:rPr lang="pt-BR" sz="1800" b="1" i="0" kern="1200" smtClean="0">
                                    <a:solidFill>
                                      <a:schemeClr val="tx1"/>
                                    </a:solidFill>
                                    <a:effectLst/>
                                    <a:latin typeface="Cambria Math"/>
                                    <a:ea typeface="Cambria Math"/>
                                    <a:cs typeface="+mn-cs"/>
                                  </a:rPr>
                                  <m:t>∙</m:t>
                                </m:r>
                                <m:sSup>
                                  <m:sSupPr>
                                    <m:ctrlPr>
                                      <a:rPr lang="es-ES" sz="1800" b="1" i="1" kern="1200">
                                        <a:solidFill>
                                          <a:schemeClr val="tx1"/>
                                        </a:solidFill>
                                        <a:effectLst/>
                                        <a:latin typeface="Cambria Math" panose="02040503050406030204" pitchFamily="18" charset="0"/>
                                        <a:ea typeface="+mn-ea"/>
                                        <a:cs typeface="+mn-cs"/>
                                      </a:rPr>
                                    </m:ctrlPr>
                                  </m:sSupPr>
                                  <m:e>
                                    <m:d>
                                      <m:dPr>
                                        <m:ctrlPr>
                                          <a:rPr lang="es-ES" sz="1800" b="1" i="1" kern="1200">
                                            <a:solidFill>
                                              <a:schemeClr val="tx1"/>
                                            </a:solidFill>
                                            <a:effectLst/>
                                            <a:latin typeface="Cambria Math" panose="02040503050406030204" pitchFamily="18" charset="0"/>
                                            <a:ea typeface="+mn-ea"/>
                                            <a:cs typeface="+mn-cs"/>
                                          </a:rPr>
                                        </m:ctrlPr>
                                      </m:dPr>
                                      <m:e>
                                        <m:f>
                                          <m:fPr>
                                            <m:ctrlPr>
                                              <a:rPr lang="es-ES" sz="1800" b="1" i="1" kern="1200">
                                                <a:solidFill>
                                                  <a:schemeClr val="tx1"/>
                                                </a:solidFill>
                                                <a:effectLst/>
                                                <a:latin typeface="Cambria Math" panose="02040503050406030204" pitchFamily="18" charset="0"/>
                                                <a:ea typeface="+mn-ea"/>
                                                <a:cs typeface="+mn-cs"/>
                                              </a:rPr>
                                            </m:ctrlPr>
                                          </m:fPr>
                                          <m:num>
                                            <m:sSub>
                                              <m:sSubPr>
                                                <m:ctrlPr>
                                                  <a:rPr lang="es-ES" sz="1800" b="1" i="1" kern="1200">
                                                    <a:solidFill>
                                                      <a:schemeClr val="tx1"/>
                                                    </a:solidFill>
                                                    <a:effectLst/>
                                                    <a:latin typeface="Cambria Math" panose="02040503050406030204" pitchFamily="18" charset="0"/>
                                                    <a:ea typeface="+mn-ea"/>
                                                    <a:cs typeface="+mn-cs"/>
                                                  </a:rPr>
                                                </m:ctrlPr>
                                              </m:sSubPr>
                                              <m:e>
                                                <m:r>
                                                  <a:rPr lang="es-ES" sz="1800" b="1" i="0" kern="1200">
                                                    <a:solidFill>
                                                      <a:schemeClr val="tx1"/>
                                                    </a:solidFill>
                                                    <a:effectLst/>
                                                    <a:latin typeface="Cambria Math"/>
                                                    <a:ea typeface="+mn-ea"/>
                                                    <a:cs typeface="+mn-cs"/>
                                                  </a:rPr>
                                                  <m:t>𝐙</m:t>
                                                </m:r>
                                              </m:e>
                                              <m:sub>
                                                <m:r>
                                                  <a:rPr lang="es-ES" sz="1800" b="1" i="0" kern="1200">
                                                    <a:solidFill>
                                                      <a:schemeClr val="tx1"/>
                                                    </a:solidFill>
                                                    <a:effectLst/>
                                                    <a:latin typeface="Cambria Math"/>
                                                    <a:ea typeface="+mn-ea"/>
                                                    <a:cs typeface="+mn-cs"/>
                                                  </a:rPr>
                                                  <m:t>𝟏</m:t>
                                                </m:r>
                                                <m:r>
                                                  <a:rPr lang="es-ES" sz="1800" b="1" i="0"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0" kern="1200">
                                                        <a:solidFill>
                                                          <a:schemeClr val="tx1"/>
                                                        </a:solidFill>
                                                        <a:effectLst/>
                                                        <a:latin typeface="Cambria Math"/>
                                                        <a:ea typeface="+mn-ea"/>
                                                        <a:cs typeface="+mn-cs"/>
                                                      </a:rPr>
                                                      <m:t>𝛂</m:t>
                                                    </m:r>
                                                  </m:num>
                                                  <m:den>
                                                    <m:r>
                                                      <a:rPr lang="es-ES" sz="1800" b="1" i="0" kern="1200">
                                                        <a:solidFill>
                                                          <a:schemeClr val="tx1"/>
                                                        </a:solidFill>
                                                        <a:effectLst/>
                                                        <a:latin typeface="Cambria Math"/>
                                                        <a:ea typeface="+mn-ea"/>
                                                        <a:cs typeface="+mn-cs"/>
                                                      </a:rPr>
                                                      <m:t>𝟐</m:t>
                                                    </m:r>
                                                  </m:den>
                                                </m:f>
                                              </m:sub>
                                            </m:sSub>
                                          </m:num>
                                          <m:den>
                                            <m:r>
                                              <a:rPr lang="es-ES" sz="1800" b="1" i="0" kern="1200">
                                                <a:solidFill>
                                                  <a:schemeClr val="tx1"/>
                                                </a:solidFill>
                                                <a:effectLst/>
                                                <a:latin typeface="Cambria Math"/>
                                                <a:ea typeface="+mn-ea"/>
                                                <a:cs typeface="+mn-cs"/>
                                              </a:rPr>
                                              <m:t>𝐝</m:t>
                                            </m:r>
                                          </m:den>
                                        </m:f>
                                      </m:e>
                                    </m:d>
                                  </m:e>
                                  <m:sup>
                                    <m:r>
                                      <a:rPr lang="es-ES" sz="1800" b="1" i="0" kern="1200">
                                        <a:solidFill>
                                          <a:schemeClr val="tx1"/>
                                        </a:solidFill>
                                        <a:effectLst/>
                                        <a:latin typeface="Cambria Math"/>
                                        <a:ea typeface="+mn-ea"/>
                                        <a:cs typeface="+mn-cs"/>
                                      </a:rPr>
                                      <m:t>𝟐</m:t>
                                    </m:r>
                                  </m:sup>
                                </m:sSup>
                                <m:r>
                                  <a:rPr lang="es-ES" sz="1800" b="1" i="0" kern="1200">
                                    <a:solidFill>
                                      <a:schemeClr val="tx1"/>
                                    </a:solidFill>
                                    <a:effectLst/>
                                    <a:latin typeface="Cambria Math"/>
                                    <a:ea typeface="+mn-ea"/>
                                    <a:cs typeface="+mn-cs"/>
                                  </a:rPr>
                                  <m:t>∙</m:t>
                                </m:r>
                                <m:acc>
                                  <m:accPr>
                                    <m:chr m:val="̂"/>
                                    <m:ctrlPr>
                                      <a:rPr lang="es-ES" sz="1800" b="1" i="1" kern="1200">
                                        <a:solidFill>
                                          <a:schemeClr val="tx1"/>
                                        </a:solidFill>
                                        <a:effectLst/>
                                        <a:latin typeface="Cambria Math" panose="02040503050406030204" pitchFamily="18" charset="0"/>
                                        <a:ea typeface="+mn-ea"/>
                                        <a:cs typeface="+mn-cs"/>
                                      </a:rPr>
                                    </m:ctrlPr>
                                  </m:accPr>
                                  <m:e>
                                    <m:r>
                                      <a:rPr lang="es-ES" sz="1800" b="1" i="0" kern="1200">
                                        <a:solidFill>
                                          <a:schemeClr val="tx1"/>
                                        </a:solidFill>
                                        <a:effectLst/>
                                        <a:latin typeface="Cambria Math"/>
                                        <a:ea typeface="+mn-ea"/>
                                        <a:cs typeface="+mn-cs"/>
                                      </a:rPr>
                                      <m:t>𝐩</m:t>
                                    </m:r>
                                  </m:e>
                                </m:acc>
                                <m:d>
                                  <m:dPr>
                                    <m:ctrlPr>
                                      <a:rPr lang="es-ES" sz="1800" b="1" i="1" kern="1200">
                                        <a:solidFill>
                                          <a:schemeClr val="tx1"/>
                                        </a:solidFill>
                                        <a:effectLst/>
                                        <a:latin typeface="Cambria Math" panose="02040503050406030204" pitchFamily="18" charset="0"/>
                                        <a:ea typeface="+mn-ea"/>
                                        <a:cs typeface="+mn-cs"/>
                                      </a:rPr>
                                    </m:ctrlPr>
                                  </m:dPr>
                                  <m:e>
                                    <m:r>
                                      <a:rPr lang="es-ES" sz="1800" b="1" i="0" kern="1200">
                                        <a:solidFill>
                                          <a:schemeClr val="tx1"/>
                                        </a:solidFill>
                                        <a:effectLst/>
                                        <a:latin typeface="Cambria Math"/>
                                        <a:ea typeface="+mn-ea"/>
                                        <a:cs typeface="+mn-cs"/>
                                      </a:rPr>
                                      <m:t>𝟏</m:t>
                                    </m:r>
                                    <m:r>
                                      <a:rPr lang="es-ES" sz="1800" b="1" i="0" kern="1200">
                                        <a:solidFill>
                                          <a:schemeClr val="tx1"/>
                                        </a:solidFill>
                                        <a:effectLst/>
                                        <a:latin typeface="Cambria Math"/>
                                        <a:ea typeface="+mn-ea"/>
                                        <a:cs typeface="+mn-cs"/>
                                      </a:rPr>
                                      <m:t>−</m:t>
                                    </m:r>
                                    <m:acc>
                                      <m:accPr>
                                        <m:chr m:val="̂"/>
                                        <m:ctrlPr>
                                          <a:rPr lang="es-ES" sz="1800" b="1" i="1" kern="1200">
                                            <a:solidFill>
                                              <a:schemeClr val="tx1"/>
                                            </a:solidFill>
                                            <a:effectLst/>
                                            <a:latin typeface="Cambria Math" panose="02040503050406030204" pitchFamily="18" charset="0"/>
                                            <a:ea typeface="+mn-ea"/>
                                            <a:cs typeface="+mn-cs"/>
                                          </a:rPr>
                                        </m:ctrlPr>
                                      </m:accPr>
                                      <m:e>
                                        <m:r>
                                          <a:rPr lang="es-ES" sz="1800" b="1" i="0" kern="1200">
                                            <a:solidFill>
                                              <a:schemeClr val="tx1"/>
                                            </a:solidFill>
                                            <a:effectLst/>
                                            <a:latin typeface="Cambria Math"/>
                                            <a:ea typeface="+mn-ea"/>
                                            <a:cs typeface="+mn-cs"/>
                                          </a:rPr>
                                          <m:t>𝐩</m:t>
                                        </m:r>
                                      </m:e>
                                    </m:acc>
                                  </m:e>
                                </m:d>
                                <m:r>
                                  <a:rPr lang="es-ES" sz="1800" b="1" i="0" kern="1200">
                                    <a:solidFill>
                                      <a:schemeClr val="tx1"/>
                                    </a:solidFill>
                                    <a:effectLst/>
                                    <a:latin typeface="Cambria Math"/>
                                    <a:ea typeface="+mn-ea"/>
                                    <a:cs typeface="+mn-cs"/>
                                  </a:rPr>
                                  <m:t> </m:t>
                                </m:r>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4 Tabla"/>
              <p:cNvGraphicFramePr>
                <a:graphicFrameLocks noGrp="1"/>
              </p:cNvGraphicFramePr>
              <p:nvPr>
                <p:extLst>
                  <p:ext uri="{D42A27DB-BD31-4B8C-83A1-F6EECF244321}">
                    <p14:modId xmlns:p14="http://schemas.microsoft.com/office/powerpoint/2010/main" val="1097654525"/>
                  </p:ext>
                </p:extLst>
              </p:nvPr>
            </p:nvGraphicFramePr>
            <p:xfrm>
              <a:off x="251520" y="996724"/>
              <a:ext cx="8622958" cy="2831175"/>
            </p:xfrm>
            <a:graphic>
              <a:graphicData uri="http://schemas.openxmlformats.org/drawingml/2006/table">
                <a:tbl>
                  <a:tblPr firstRow="1" bandRow="1">
                    <a:tableStyleId>{5940675A-B579-460E-94D1-54222C63F5DA}</a:tableStyleId>
                  </a:tblPr>
                  <a:tblGrid>
                    <a:gridCol w="4631389"/>
                    <a:gridCol w="3991569"/>
                  </a:tblGrid>
                  <a:tr h="413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a:t>
                          </a:r>
                          <a:r>
                            <a:rPr lang="es-ES" sz="2000" b="1" dirty="0" smtClean="0">
                              <a:solidFill>
                                <a:schemeClr val="tx1"/>
                              </a:solidFill>
                              <a:latin typeface="Calibri" pitchFamily="34" charset="0"/>
                            </a:rPr>
                            <a:t>PARA LA µ POBLACIONAL: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a:t>
                          </a:r>
                          <a:r>
                            <a:rPr lang="es-ES" sz="2000" b="1" dirty="0" smtClean="0">
                              <a:solidFill>
                                <a:schemeClr val="tx1"/>
                              </a:solidFill>
                              <a:latin typeface="Calibri" pitchFamily="34" charset="0"/>
                            </a:rPr>
                            <a:t>PARA LA P</a:t>
                          </a:r>
                          <a:r>
                            <a:rPr lang="es-ES" sz="2000" b="1" baseline="0" dirty="0" smtClean="0">
                              <a:solidFill>
                                <a:schemeClr val="tx1"/>
                              </a:solidFill>
                              <a:latin typeface="Calibri" pitchFamily="34" charset="0"/>
                            </a:rPr>
                            <a:t> POBLACIONAL</a:t>
                          </a:r>
                          <a:r>
                            <a:rPr lang="es-ES" sz="2000" b="1" dirty="0" smtClean="0">
                              <a:solidFill>
                                <a:schemeClr val="tx1"/>
                              </a:solidFill>
                              <a:latin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2" t="-43976" r="-86447" b="-140964"/>
                          </a:stretch>
                        </a:blipFill>
                      </a:tcPr>
                    </a:tc>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183" t="-43976" r="-305" b="-140964"/>
                          </a:stretch>
                        </a:blipFill>
                      </a:tcPr>
                    </a:tc>
                  </a:tr>
                  <a:tr h="3962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µ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P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2" t="-183133" r="-86447" b="-1807"/>
                          </a:stretch>
                        </a:blipFill>
                      </a:tcPr>
                    </a:tc>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183" t="-183133" r="-305" b="-1807"/>
                          </a:stretch>
                        </a:blipFill>
                      </a:tcPr>
                    </a:tc>
                  </a:tr>
                </a:tbl>
              </a:graphicData>
            </a:graphic>
          </p:graphicFrame>
        </mc:Fallback>
      </mc:AlternateContent>
      <p:sp>
        <p:nvSpPr>
          <p:cNvPr id="9" name="Text Box 4"/>
          <p:cNvSpPr txBox="1">
            <a:spLocks noChangeArrowheads="1"/>
          </p:cNvSpPr>
          <p:nvPr/>
        </p:nvSpPr>
        <p:spPr bwMode="auto">
          <a:xfrm>
            <a:off x="107504" y="4017258"/>
            <a:ext cx="8640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auto" hangingPunct="1">
              <a:spcBef>
                <a:spcPts val="500"/>
              </a:spcBef>
              <a:spcAft>
                <a:spcPts val="500"/>
              </a:spcAft>
            </a:pPr>
            <a:r>
              <a:rPr lang="es-ES" sz="2000" dirty="0" smtClean="0">
                <a:solidFill>
                  <a:srgbClr val="00007D"/>
                </a:solidFill>
                <a:latin typeface="Calibri" pitchFamily="34" charset="0"/>
              </a:rPr>
              <a:t>¿DE QUÉ FACTORES DEPENDE EL TAMAÑO DE LA MUESTRA EN LOS DISEÑOS DE  CONTRASTE DE HIPÓTESIS Y ESTIMACIÓN POR INTERVALO DE CONFIANZA?</a:t>
            </a:r>
            <a:endParaRPr lang="es-ES" sz="2000" dirty="0">
              <a:solidFill>
                <a:srgbClr val="00007D"/>
              </a:solidFill>
              <a:latin typeface="Calibri" pitchFamily="34" charset="0"/>
            </a:endParaRPr>
          </a:p>
        </p:txBody>
      </p:sp>
      <p:sp>
        <p:nvSpPr>
          <p:cNvPr id="10" name="3 Rectángulo"/>
          <p:cNvSpPr/>
          <p:nvPr/>
        </p:nvSpPr>
        <p:spPr>
          <a:xfrm>
            <a:off x="251520" y="5013176"/>
            <a:ext cx="8640960" cy="1323439"/>
          </a:xfrm>
          <a:prstGeom prst="rect">
            <a:avLst/>
          </a:prstGeom>
        </p:spPr>
        <p:txBody>
          <a:bodyPr wrap="square">
            <a:spAutoFit/>
          </a:bodyPr>
          <a:lstStyle/>
          <a:p>
            <a:pPr marL="457200" indent="-457200" algn="just" eaLnBrk="1" fontAlgn="auto" hangingPunct="1">
              <a:spcBef>
                <a:spcPts val="0"/>
              </a:spcBef>
              <a:spcAft>
                <a:spcPts val="0"/>
              </a:spcAft>
              <a:buFont typeface="+mj-lt"/>
              <a:buAutoNum type="arabicPeriod" startAt="2"/>
            </a:pPr>
            <a:r>
              <a:rPr lang="es-ES" sz="2000" dirty="0" smtClean="0">
                <a:solidFill>
                  <a:srgbClr val="00007D"/>
                </a:solidFill>
                <a:latin typeface="Calibri" pitchFamily="34" charset="0"/>
              </a:rPr>
              <a:t>DEL </a:t>
            </a:r>
            <a:r>
              <a:rPr lang="es-ES" sz="2000" dirty="0">
                <a:solidFill>
                  <a:srgbClr val="00007D"/>
                </a:solidFill>
                <a:latin typeface="Calibri" pitchFamily="34" charset="0"/>
              </a:rPr>
              <a:t>COEFICIENTE DE CONFIANZA Z</a:t>
            </a:r>
            <a:r>
              <a:rPr lang="es-ES" sz="2000" baseline="-25000" dirty="0">
                <a:solidFill>
                  <a:srgbClr val="00007D"/>
                </a:solidFill>
                <a:latin typeface="Calibri" pitchFamily="34" charset="0"/>
              </a:rPr>
              <a:t>1-</a:t>
            </a:r>
            <a:r>
              <a:rPr lang="es-ES" sz="2000" baseline="-25000" dirty="0">
                <a:solidFill>
                  <a:srgbClr val="00007D"/>
                </a:solidFill>
                <a:latin typeface="Calibri" pitchFamily="34" charset="0"/>
                <a:sym typeface="Symbol"/>
              </a:rPr>
              <a:t></a:t>
            </a:r>
            <a:r>
              <a:rPr lang="es-ES" sz="2000" baseline="-25000" dirty="0">
                <a:solidFill>
                  <a:srgbClr val="00007D"/>
                </a:solidFill>
                <a:latin typeface="Calibri" pitchFamily="34" charset="0"/>
              </a:rPr>
              <a:t>/2</a:t>
            </a:r>
            <a:r>
              <a:rPr lang="es-ES" sz="2000" dirty="0">
                <a:solidFill>
                  <a:srgbClr val="000000"/>
                </a:solidFill>
                <a:latin typeface="Calibri" pitchFamily="34" charset="0"/>
              </a:rPr>
              <a:t>: EL CUAL DEPENDE DEL NIVEL DE </a:t>
            </a:r>
            <a:r>
              <a:rPr lang="es-ES" sz="2000" dirty="0" smtClean="0">
                <a:solidFill>
                  <a:srgbClr val="000000"/>
                </a:solidFill>
                <a:latin typeface="Calibri" pitchFamily="34" charset="0"/>
              </a:rPr>
              <a:t>SIGNIFICACIÓN</a:t>
            </a:r>
            <a:r>
              <a:rPr lang="es-ES" sz="2000" dirty="0">
                <a:solidFill>
                  <a:srgbClr val="000000"/>
                </a:solidFill>
                <a:latin typeface="Calibri" pitchFamily="34" charset="0"/>
              </a:rPr>
              <a:t>. EN EL CAMPO DE LAS CIENCIAS MÉDICAS SE TRABAJA CON </a:t>
            </a:r>
            <a:r>
              <a:rPr lang="es-ES" sz="2000" dirty="0" smtClean="0">
                <a:solidFill>
                  <a:srgbClr val="000000"/>
                </a:solidFill>
                <a:latin typeface="Calibri" pitchFamily="34" charset="0"/>
              </a:rPr>
              <a:t>3 VALORES: 10%,  5% </a:t>
            </a:r>
            <a:r>
              <a:rPr lang="es-ES" sz="2000" dirty="0">
                <a:solidFill>
                  <a:srgbClr val="000000"/>
                </a:solidFill>
                <a:latin typeface="Calibri" pitchFamily="34" charset="0"/>
              </a:rPr>
              <a:t>Y </a:t>
            </a:r>
            <a:r>
              <a:rPr lang="es-ES" sz="2000" dirty="0" smtClean="0">
                <a:solidFill>
                  <a:srgbClr val="000000"/>
                </a:solidFill>
                <a:latin typeface="Calibri" pitchFamily="34" charset="0"/>
              </a:rPr>
              <a:t>1%. PARA </a:t>
            </a:r>
            <a:r>
              <a:rPr lang="es-ES" sz="2000" dirty="0">
                <a:solidFill>
                  <a:srgbClr val="000000"/>
                </a:solidFill>
                <a:latin typeface="Calibri" pitchFamily="34" charset="0"/>
              </a:rPr>
              <a:t>UNA PRECISIÓN DADA, EL TAMAÑO DE LA MUESTRA AUMENTA AL AUMENTAR EL </a:t>
            </a:r>
            <a:r>
              <a:rPr lang="es-ES" sz="2000" dirty="0" smtClean="0">
                <a:solidFill>
                  <a:srgbClr val="000000"/>
                </a:solidFill>
                <a:latin typeface="Calibri" pitchFamily="34" charset="0"/>
              </a:rPr>
              <a:t>NIVEL </a:t>
            </a:r>
            <a:r>
              <a:rPr lang="es-ES" sz="2000" dirty="0">
                <a:solidFill>
                  <a:srgbClr val="000000"/>
                </a:solidFill>
                <a:latin typeface="Calibri" pitchFamily="34" charset="0"/>
              </a:rPr>
              <a:t>DE CONFIANZA</a:t>
            </a:r>
            <a:r>
              <a:rPr lang="es-ES" sz="2000" dirty="0" smtClean="0">
                <a:solidFill>
                  <a:srgbClr val="000000"/>
                </a:solidFill>
                <a:latin typeface="Calibri" pitchFamily="34" charset="0"/>
              </a:rPr>
              <a:t>.</a:t>
            </a:r>
            <a:endParaRPr lang="es-ES" sz="2000" dirty="0">
              <a:solidFill>
                <a:schemeClr val="tx1"/>
              </a:solidFill>
              <a:latin typeface="Calibri" pitchFamily="34" charset="0"/>
            </a:endParaRPr>
          </a:p>
        </p:txBody>
      </p:sp>
    </p:spTree>
    <p:extLst>
      <p:ext uri="{BB962C8B-B14F-4D97-AF65-F5344CB8AC3E}">
        <p14:creationId xmlns:p14="http://schemas.microsoft.com/office/powerpoint/2010/main" val="213287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4"/>
          <p:cNvSpPr txBox="1">
            <a:spLocks noChangeArrowheads="1"/>
          </p:cNvSpPr>
          <p:nvPr/>
        </p:nvSpPr>
        <p:spPr bwMode="auto">
          <a:xfrm>
            <a:off x="827584" y="40152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s-MX" sz="2400" dirty="0" smtClean="0">
                <a:solidFill>
                  <a:srgbClr val="00007D"/>
                </a:solidFill>
                <a:latin typeface="Calibri" pitchFamily="34" charset="0"/>
              </a:rPr>
              <a:t>TAMAÑO DE LA MUESTRA </a:t>
            </a:r>
            <a:r>
              <a:rPr lang="es-ES" sz="2400" dirty="0">
                <a:solidFill>
                  <a:srgbClr val="00007D"/>
                </a:solidFill>
                <a:latin typeface="Calibri" pitchFamily="34" charset="0"/>
              </a:rPr>
              <a:t>EN PROBLEMAS SOBRE </a:t>
            </a:r>
            <a:r>
              <a:rPr lang="es-ES" sz="2400" dirty="0" smtClean="0">
                <a:solidFill>
                  <a:srgbClr val="00007D"/>
                </a:solidFill>
                <a:latin typeface="Calibri" pitchFamily="34" charset="0"/>
              </a:rPr>
              <a:t>EIC Y CH.</a:t>
            </a:r>
            <a:endParaRPr lang="es-MX" sz="2400" dirty="0">
              <a:solidFill>
                <a:srgbClr val="00007D"/>
              </a:solidFill>
              <a:latin typeface="Calibri" pitchFamily="34" charset="0"/>
            </a:endParaRPr>
          </a:p>
        </p:txBody>
      </p:sp>
      <mc:AlternateContent xmlns:mc="http://schemas.openxmlformats.org/markup-compatibility/2006" xmlns:a14="http://schemas.microsoft.com/office/drawing/2010/main">
        <mc:Choice Requires="a14">
          <p:graphicFrame>
            <p:nvGraphicFramePr>
              <p:cNvPr id="7" name="4 Tabla"/>
              <p:cNvGraphicFramePr>
                <a:graphicFrameLocks noGrp="1"/>
              </p:cNvGraphicFramePr>
              <p:nvPr>
                <p:extLst>
                  <p:ext uri="{D42A27DB-BD31-4B8C-83A1-F6EECF244321}">
                    <p14:modId xmlns:p14="http://schemas.microsoft.com/office/powerpoint/2010/main" val="1097654525"/>
                  </p:ext>
                </p:extLst>
              </p:nvPr>
            </p:nvGraphicFramePr>
            <p:xfrm>
              <a:off x="251520" y="996724"/>
              <a:ext cx="8622958" cy="2831175"/>
            </p:xfrm>
            <a:graphic>
              <a:graphicData uri="http://schemas.openxmlformats.org/drawingml/2006/table">
                <a:tbl>
                  <a:tblPr firstRow="1" bandRow="1">
                    <a:tableStyleId>{5940675A-B579-460E-94D1-54222C63F5DA}</a:tableStyleId>
                  </a:tblPr>
                  <a:tblGrid>
                    <a:gridCol w="4631389"/>
                    <a:gridCol w="3991569"/>
                  </a:tblGrid>
                  <a:tr h="413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PARA LA µ POBLACIONAL: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PARA LA P</a:t>
                          </a:r>
                          <a:r>
                            <a:rPr lang="es-ES" sz="2000" b="1" baseline="0" dirty="0" smtClean="0">
                              <a:solidFill>
                                <a:schemeClr val="tx1"/>
                              </a:solidFill>
                              <a:latin typeface="Calibri" pitchFamily="34" charset="0"/>
                            </a:rPr>
                            <a:t> POBLACIONAL</a:t>
                          </a:r>
                          <a:r>
                            <a:rPr lang="es-ES" sz="2000" b="1" dirty="0" smtClean="0">
                              <a:solidFill>
                                <a:schemeClr val="tx1"/>
                              </a:solidFill>
                              <a:latin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t-BR" sz="1800" b="1" i="0" smtClean="0">
                                    <a:solidFill>
                                      <a:srgbClr val="000000"/>
                                    </a:solidFill>
                                    <a:latin typeface="Cambria Math"/>
                                    <a:ea typeface="Cambria Math" pitchFamily="18" charset="0"/>
                                  </a:rPr>
                                  <m:t>𝐧</m:t>
                                </m:r>
                                <m:r>
                                  <a:rPr lang="pt-BR" sz="1800" b="1" i="0">
                                    <a:solidFill>
                                      <a:srgbClr val="000000"/>
                                    </a:solidFill>
                                    <a:latin typeface="Cambria Math" pitchFamily="18" charset="0"/>
                                    <a:ea typeface="Cambria Math" pitchFamily="18" charset="0"/>
                                  </a:rPr>
                                  <m:t>=</m:t>
                                </m:r>
                                <m:r>
                                  <a:rPr lang="pt-BR" sz="1800" b="1" i="0" smtClean="0">
                                    <a:solidFill>
                                      <a:srgbClr val="000000"/>
                                    </a:solidFill>
                                    <a:latin typeface="Cambria Math"/>
                                    <a:ea typeface="Cambria Math" pitchFamily="18" charset="0"/>
                                  </a:rPr>
                                  <m:t>𝐤</m:t>
                                </m:r>
                                <m:r>
                                  <a:rPr lang="pt-BR" sz="1800" b="1" i="0" smtClean="0">
                                    <a:solidFill>
                                      <a:srgbClr val="000000"/>
                                    </a:solidFill>
                                    <a:latin typeface="Cambria Math"/>
                                    <a:ea typeface="Cambria Math"/>
                                  </a:rPr>
                                  <m:t>∙</m:t>
                                </m:r>
                                <m:sSup>
                                  <m:sSupPr>
                                    <m:ctrlPr>
                                      <a:rPr lang="pt-BR" sz="1800" b="1" i="1" smtClean="0">
                                        <a:solidFill>
                                          <a:srgbClr val="000000"/>
                                        </a:solidFill>
                                        <a:latin typeface="Cambria Math" panose="02040503050406030204" pitchFamily="18" charset="0"/>
                                        <a:ea typeface="Cambria Math"/>
                                      </a:rPr>
                                    </m:ctrlPr>
                                  </m:sSupPr>
                                  <m:e>
                                    <m:d>
                                      <m:dPr>
                                        <m:ctrlPr>
                                          <a:rPr lang="pt-BR" sz="1800" b="1" i="1" smtClean="0">
                                            <a:solidFill>
                                              <a:srgbClr val="000000"/>
                                            </a:solidFill>
                                            <a:latin typeface="Cambria Math" panose="02040503050406030204" pitchFamily="18" charset="0"/>
                                            <a:ea typeface="Cambria Math"/>
                                          </a:rPr>
                                        </m:ctrlPr>
                                      </m:dPr>
                                      <m:e>
                                        <m:d>
                                          <m:dPr>
                                            <m:ctrlPr>
                                              <a:rPr lang="pt-BR" sz="1800" b="1" i="1" smtClean="0">
                                                <a:solidFill>
                                                  <a:srgbClr val="000000"/>
                                                </a:solidFill>
                                                <a:latin typeface="Cambria Math" panose="02040503050406030204" pitchFamily="18" charset="0"/>
                                                <a:ea typeface="Cambria Math"/>
                                              </a:rPr>
                                            </m:ctrlPr>
                                          </m:dPr>
                                          <m:e>
                                            <m:sSub>
                                              <m:sSubPr>
                                                <m:ctrlPr>
                                                  <a:rPr lang="pt-BR" sz="1800" b="1" i="1" smtClean="0">
                                                    <a:solidFill>
                                                      <a:srgbClr val="000000"/>
                                                    </a:solidFill>
                                                    <a:latin typeface="Cambria Math" panose="02040503050406030204" pitchFamily="18" charset="0"/>
                                                    <a:ea typeface="Cambria Math" pitchFamily="18" charset="0"/>
                                                  </a:rPr>
                                                </m:ctrlPr>
                                              </m:sSubPr>
                                              <m:e>
                                                <m:r>
                                                  <a:rPr lang="pt-BR" sz="1800" b="1" i="0">
                                                    <a:solidFill>
                                                      <a:srgbClr val="000000"/>
                                                    </a:solidFill>
                                                    <a:latin typeface="Cambria Math" pitchFamily="18" charset="0"/>
                                                    <a:ea typeface="Cambria Math" pitchFamily="18" charset="0"/>
                                                  </a:rPr>
                                                  <m:t>𝐙</m:t>
                                                </m:r>
                                              </m:e>
                                              <m:sub>
                                                <m:r>
                                                  <a:rPr lang="pt-BR" sz="1800" b="1" i="0">
                                                    <a:solidFill>
                                                      <a:srgbClr val="000000"/>
                                                    </a:solidFill>
                                                    <a:latin typeface="Cambria Math" pitchFamily="18" charset="0"/>
                                                    <a:ea typeface="Cambria Math" pitchFamily="18" charset="0"/>
                                                  </a:rPr>
                                                  <m:t>𝟏</m:t>
                                                </m:r>
                                                <m:r>
                                                  <a:rPr lang="pt-BR" sz="1800" b="1" i="0">
                                                    <a:solidFill>
                                                      <a:srgbClr val="000000"/>
                                                    </a:solidFill>
                                                    <a:latin typeface="Cambria Math" pitchFamily="18" charset="0"/>
                                                    <a:ea typeface="Cambria Math" pitchFamily="18" charset="0"/>
                                                  </a:rPr>
                                                  <m:t>−</m:t>
                                                </m:r>
                                                <m:f>
                                                  <m:fPr>
                                                    <m:ctrlPr>
                                                      <a:rPr lang="pt-BR" sz="1800" b="1" i="1">
                                                        <a:solidFill>
                                                          <a:srgbClr val="000000"/>
                                                        </a:solidFill>
                                                        <a:latin typeface="Cambria Math" pitchFamily="18" charset="0"/>
                                                        <a:ea typeface="Cambria Math" pitchFamily="18" charset="0"/>
                                                      </a:rPr>
                                                    </m:ctrlPr>
                                                  </m:fPr>
                                                  <m:num>
                                                    <m:r>
                                                      <a:rPr lang="pt-BR" sz="1800" b="1" i="0">
                                                        <a:solidFill>
                                                          <a:srgbClr val="000000"/>
                                                        </a:solidFill>
                                                        <a:latin typeface="Cambria Math" pitchFamily="18" charset="0"/>
                                                        <a:ea typeface="Cambria Math" pitchFamily="18" charset="0"/>
                                                      </a:rPr>
                                                      <m:t>𝛂</m:t>
                                                    </m:r>
                                                  </m:num>
                                                  <m:den>
                                                    <m:r>
                                                      <a:rPr lang="pt-BR" sz="1800" b="1" i="0">
                                                        <a:solidFill>
                                                          <a:srgbClr val="000000"/>
                                                        </a:solidFill>
                                                        <a:latin typeface="Cambria Math" pitchFamily="18" charset="0"/>
                                                        <a:ea typeface="Cambria Math" pitchFamily="18" charset="0"/>
                                                      </a:rPr>
                                                      <m:t>𝟐</m:t>
                                                    </m:r>
                                                  </m:den>
                                                </m:f>
                                              </m:sub>
                                            </m:sSub>
                                            <m:r>
                                              <a:rPr lang="pt-BR" sz="1800" b="1" i="0">
                                                <a:solidFill>
                                                  <a:srgbClr val="000000"/>
                                                </a:solidFill>
                                                <a:latin typeface="Cambria Math" pitchFamily="18" charset="0"/>
                                                <a:ea typeface="Cambria Math" pitchFamily="18" charset="0"/>
                                              </a:rPr>
                                              <m:t>+</m:t>
                                            </m:r>
                                            <m:sSub>
                                              <m:sSubPr>
                                                <m:ctrlPr>
                                                  <a:rPr lang="pt-BR" sz="1800" b="1" i="1">
                                                    <a:solidFill>
                                                      <a:srgbClr val="000000"/>
                                                    </a:solidFill>
                                                    <a:latin typeface="Cambria Math" pitchFamily="18" charset="0"/>
                                                    <a:ea typeface="Cambria Math" pitchFamily="18" charset="0"/>
                                                  </a:rPr>
                                                </m:ctrlPr>
                                              </m:sSubPr>
                                              <m:e>
                                                <m:r>
                                                  <a:rPr lang="pt-BR" sz="1800" b="1" i="0">
                                                    <a:solidFill>
                                                      <a:srgbClr val="000000"/>
                                                    </a:solidFill>
                                                    <a:latin typeface="Cambria Math" pitchFamily="18" charset="0"/>
                                                    <a:ea typeface="Cambria Math" pitchFamily="18" charset="0"/>
                                                  </a:rPr>
                                                  <m:t>𝐙</m:t>
                                                </m:r>
                                              </m:e>
                                              <m:sub>
                                                <m:r>
                                                  <a:rPr lang="pt-BR" sz="1800" b="1" i="0">
                                                    <a:solidFill>
                                                      <a:srgbClr val="000000"/>
                                                    </a:solidFill>
                                                    <a:latin typeface="Cambria Math" pitchFamily="18" charset="0"/>
                                                    <a:ea typeface="Cambria Math" pitchFamily="18" charset="0"/>
                                                  </a:rPr>
                                                  <m:t>𝟏</m:t>
                                                </m:r>
                                                <m:r>
                                                  <a:rPr lang="pt-BR" sz="1800" b="1" i="0">
                                                    <a:solidFill>
                                                      <a:srgbClr val="000000"/>
                                                    </a:solidFill>
                                                    <a:latin typeface="Cambria Math" pitchFamily="18" charset="0"/>
                                                    <a:ea typeface="Cambria Math" pitchFamily="18" charset="0"/>
                                                  </a:rPr>
                                                  <m:t>−</m:t>
                                                </m:r>
                                                <m:r>
                                                  <a:rPr lang="pt-BR" sz="1800" b="1" i="0">
                                                    <a:solidFill>
                                                      <a:srgbClr val="000000"/>
                                                    </a:solidFill>
                                                    <a:latin typeface="Cambria Math" pitchFamily="18" charset="0"/>
                                                    <a:ea typeface="Cambria Math" pitchFamily="18" charset="0"/>
                                                  </a:rPr>
                                                  <m:t>𝛃</m:t>
                                                </m:r>
                                              </m:sub>
                                            </m:sSub>
                                          </m:e>
                                        </m:d>
                                        <m:r>
                                          <a:rPr lang="pt-BR" sz="1800" b="1" i="0" smtClean="0">
                                            <a:solidFill>
                                              <a:srgbClr val="000000"/>
                                            </a:solidFill>
                                            <a:latin typeface="Cambria Math" pitchFamily="18" charset="0"/>
                                            <a:ea typeface="Cambria Math" pitchFamily="18" charset="0"/>
                                          </a:rPr>
                                          <m:t>∙</m:t>
                                        </m:r>
                                        <m:f>
                                          <m:fPr>
                                            <m:ctrlPr>
                                              <a:rPr lang="pt-BR" sz="1800" b="1" i="1" smtClean="0">
                                                <a:solidFill>
                                                  <a:srgbClr val="000000"/>
                                                </a:solidFill>
                                                <a:latin typeface="Cambria Math" pitchFamily="18" charset="0"/>
                                                <a:ea typeface="Cambria Math" pitchFamily="18" charset="0"/>
                                              </a:rPr>
                                            </m:ctrlPr>
                                          </m:fPr>
                                          <m:num>
                                            <m:r>
                                              <a:rPr lang="pt-BR" sz="1800" b="1" i="0" smtClean="0">
                                                <a:solidFill>
                                                  <a:srgbClr val="000000"/>
                                                </a:solidFill>
                                                <a:latin typeface="Cambria Math" pitchFamily="18" charset="0"/>
                                                <a:ea typeface="Cambria Math" pitchFamily="18" charset="0"/>
                                              </a:rPr>
                                              <m:t>𝐬</m:t>
                                            </m:r>
                                          </m:num>
                                          <m:den>
                                            <m:r>
                                              <a:rPr lang="pt-BR" sz="1800" b="1" i="0" smtClean="0">
                                                <a:solidFill>
                                                  <a:srgbClr val="000000"/>
                                                </a:solidFill>
                                                <a:latin typeface="Cambria Math" pitchFamily="18" charset="0"/>
                                                <a:ea typeface="Cambria Math" pitchFamily="18" charset="0"/>
                                              </a:rPr>
                                              <m:t>𝐝</m:t>
                                            </m:r>
                                          </m:den>
                                        </m:f>
                                      </m:e>
                                    </m:d>
                                  </m:e>
                                  <m:sup>
                                    <m:r>
                                      <a:rPr lang="pt-BR" sz="1800" b="1" i="0" smtClean="0">
                                        <a:solidFill>
                                          <a:srgbClr val="000000"/>
                                        </a:solidFill>
                                        <a:latin typeface="Cambria Math" panose="02040503050406030204" pitchFamily="18" charset="0"/>
                                        <a:ea typeface="Cambria Math"/>
                                      </a:rPr>
                                      <m:t>𝟐</m:t>
                                    </m:r>
                                  </m:sup>
                                </m:sSup>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smtClean="0">
                                    <a:solidFill>
                                      <a:srgbClr val="000000"/>
                                    </a:solidFill>
                                    <a:latin typeface="Cambria Math"/>
                                  </a:rPr>
                                  <m:t>𝐧</m:t>
                                </m:r>
                                <m:r>
                                  <a:rPr lang="es-ES" sz="1800" smtClean="0">
                                    <a:solidFill>
                                      <a:srgbClr val="000000"/>
                                    </a:solidFill>
                                    <a:latin typeface="Cambria Math"/>
                                  </a:rPr>
                                  <m:t>=</m:t>
                                </m:r>
                                <m:r>
                                  <a:rPr lang="pt-BR" sz="1800" smtClean="0">
                                    <a:solidFill>
                                      <a:srgbClr val="000000"/>
                                    </a:solidFill>
                                    <a:latin typeface="Cambria Math"/>
                                  </a:rPr>
                                  <m:t>𝐤</m:t>
                                </m:r>
                                <m:r>
                                  <a:rPr lang="pt-BR" sz="1800">
                                    <a:solidFill>
                                      <a:srgbClr val="000000"/>
                                    </a:solidFill>
                                    <a:latin typeface="Cambria Math"/>
                                    <a:ea typeface="Cambria Math"/>
                                  </a:rPr>
                                  <m:t>∙</m:t>
                                </m:r>
                                <m:sSup>
                                  <m:sSupPr>
                                    <m:ctrlPr>
                                      <a:rPr lang="es-ES" sz="1800" i="1">
                                        <a:solidFill>
                                          <a:srgbClr val="000000"/>
                                        </a:solidFill>
                                        <a:latin typeface="Cambria Math" panose="02040503050406030204" pitchFamily="18" charset="0"/>
                                      </a:rPr>
                                    </m:ctrlPr>
                                  </m:sSupPr>
                                  <m:e>
                                    <m:d>
                                      <m:dPr>
                                        <m:ctrlPr>
                                          <a:rPr lang="es-ES" sz="1800" i="1">
                                            <a:solidFill>
                                              <a:srgbClr val="000000"/>
                                            </a:solidFill>
                                            <a:latin typeface="Cambria Math" panose="02040503050406030204" pitchFamily="18" charset="0"/>
                                          </a:rPr>
                                        </m:ctrlPr>
                                      </m:dPr>
                                      <m:e>
                                        <m:f>
                                          <m:fPr>
                                            <m:ctrlPr>
                                              <a:rPr lang="es-ES" sz="1800" i="1">
                                                <a:solidFill>
                                                  <a:srgbClr val="000000"/>
                                                </a:solidFill>
                                                <a:latin typeface="Cambria Math" panose="02040503050406030204" pitchFamily="18" charset="0"/>
                                              </a:rPr>
                                            </m:ctrlPr>
                                          </m:fPr>
                                          <m:num>
                                            <m:sSub>
                                              <m:sSubPr>
                                                <m:ctrlPr>
                                                  <a:rPr lang="es-ES" sz="1800" i="1">
                                                    <a:solidFill>
                                                      <a:srgbClr val="000000"/>
                                                    </a:solidFill>
                                                    <a:latin typeface="Cambria Math" panose="02040503050406030204" pitchFamily="18" charset="0"/>
                                                  </a:rPr>
                                                </m:ctrlPr>
                                              </m:sSubPr>
                                              <m:e>
                                                <m:r>
                                                  <a:rPr lang="es-ES" sz="1800">
                                                    <a:solidFill>
                                                      <a:srgbClr val="000000"/>
                                                    </a:solidFill>
                                                    <a:latin typeface="Cambria Math"/>
                                                  </a:rPr>
                                                  <m:t>𝐙</m:t>
                                                </m:r>
                                              </m:e>
                                              <m:sub>
                                                <m:r>
                                                  <a:rPr lang="es-ES" sz="1800">
                                                    <a:solidFill>
                                                      <a:srgbClr val="000000"/>
                                                    </a:solidFill>
                                                    <a:latin typeface="Cambria Math"/>
                                                  </a:rPr>
                                                  <m:t>𝟏</m:t>
                                                </m:r>
                                                <m:r>
                                                  <a:rPr lang="es-ES" sz="1800">
                                                    <a:solidFill>
                                                      <a:srgbClr val="000000"/>
                                                    </a:solidFill>
                                                    <a:latin typeface="Cambria Math"/>
                                                  </a:rPr>
                                                  <m:t>−</m:t>
                                                </m:r>
                                                <m:f>
                                                  <m:fPr>
                                                    <m:ctrlPr>
                                                      <a:rPr lang="es-ES" sz="1800" i="1">
                                                        <a:solidFill>
                                                          <a:srgbClr val="000000"/>
                                                        </a:solidFill>
                                                        <a:latin typeface="Cambria Math" panose="02040503050406030204" pitchFamily="18" charset="0"/>
                                                      </a:rPr>
                                                    </m:ctrlPr>
                                                  </m:fPr>
                                                  <m:num>
                                                    <m:r>
                                                      <a:rPr lang="es-ES" sz="1800">
                                                        <a:solidFill>
                                                          <a:srgbClr val="000000"/>
                                                        </a:solidFill>
                                                        <a:latin typeface="Cambria Math"/>
                                                      </a:rPr>
                                                      <m:t>𝛂</m:t>
                                                    </m:r>
                                                  </m:num>
                                                  <m:den>
                                                    <m:r>
                                                      <a:rPr lang="es-ES" sz="1800">
                                                        <a:solidFill>
                                                          <a:srgbClr val="000000"/>
                                                        </a:solidFill>
                                                        <a:latin typeface="Cambria Math"/>
                                                      </a:rPr>
                                                      <m:t>𝟐</m:t>
                                                    </m:r>
                                                  </m:den>
                                                </m:f>
                                              </m:sub>
                                            </m:sSub>
                                            <m:r>
                                              <a:rPr lang="pt-BR" sz="1800">
                                                <a:solidFill>
                                                  <a:srgbClr val="000000"/>
                                                </a:solidFill>
                                                <a:latin typeface="Cambria Math" pitchFamily="18" charset="0"/>
                                                <a:ea typeface="Cambria Math" pitchFamily="18" charset="0"/>
                                              </a:rPr>
                                              <m:t>+</m:t>
                                            </m:r>
                                            <m:sSub>
                                              <m:sSubPr>
                                                <m:ctrlPr>
                                                  <a:rPr lang="pt-BR" sz="1800" i="1">
                                                    <a:solidFill>
                                                      <a:srgbClr val="000000"/>
                                                    </a:solidFill>
                                                    <a:latin typeface="Cambria Math" panose="02040503050406030204" pitchFamily="18" charset="0"/>
                                                    <a:ea typeface="Cambria Math" pitchFamily="18" charset="0"/>
                                                  </a:rPr>
                                                </m:ctrlPr>
                                              </m:sSubPr>
                                              <m:e>
                                                <m:r>
                                                  <a:rPr lang="pt-BR" sz="1800">
                                                    <a:solidFill>
                                                      <a:srgbClr val="000000"/>
                                                    </a:solidFill>
                                                    <a:latin typeface="Cambria Math" pitchFamily="18" charset="0"/>
                                                    <a:ea typeface="Cambria Math" pitchFamily="18" charset="0"/>
                                                  </a:rPr>
                                                  <m:t>𝐙</m:t>
                                                </m:r>
                                              </m:e>
                                              <m:sub>
                                                <m:r>
                                                  <a:rPr lang="pt-BR" sz="1800">
                                                    <a:solidFill>
                                                      <a:srgbClr val="000000"/>
                                                    </a:solidFill>
                                                    <a:latin typeface="Cambria Math" pitchFamily="18" charset="0"/>
                                                    <a:ea typeface="Cambria Math" pitchFamily="18" charset="0"/>
                                                  </a:rPr>
                                                  <m:t>𝟏</m:t>
                                                </m:r>
                                                <m:r>
                                                  <a:rPr lang="pt-BR" sz="1800">
                                                    <a:solidFill>
                                                      <a:srgbClr val="000000"/>
                                                    </a:solidFill>
                                                    <a:latin typeface="Cambria Math" pitchFamily="18" charset="0"/>
                                                    <a:ea typeface="Cambria Math" pitchFamily="18" charset="0"/>
                                                  </a:rPr>
                                                  <m:t>−</m:t>
                                                </m:r>
                                                <m:r>
                                                  <a:rPr lang="pt-BR" sz="1800">
                                                    <a:solidFill>
                                                      <a:srgbClr val="000000"/>
                                                    </a:solidFill>
                                                    <a:latin typeface="Cambria Math" pitchFamily="18" charset="0"/>
                                                    <a:ea typeface="Cambria Math" pitchFamily="18" charset="0"/>
                                                  </a:rPr>
                                                  <m:t>𝛃</m:t>
                                                </m:r>
                                              </m:sub>
                                            </m:sSub>
                                          </m:num>
                                          <m:den>
                                            <m:r>
                                              <a:rPr lang="es-ES" sz="1800">
                                                <a:solidFill>
                                                  <a:srgbClr val="000000"/>
                                                </a:solidFill>
                                                <a:latin typeface="Cambria Math"/>
                                              </a:rPr>
                                              <m:t>𝐝</m:t>
                                            </m:r>
                                          </m:den>
                                        </m:f>
                                      </m:e>
                                    </m:d>
                                  </m:e>
                                  <m:sup>
                                    <m:r>
                                      <a:rPr lang="es-ES" sz="1800">
                                        <a:solidFill>
                                          <a:srgbClr val="000000"/>
                                        </a:solidFill>
                                        <a:latin typeface="Cambria Math"/>
                                      </a:rPr>
                                      <m:t>𝟐</m:t>
                                    </m:r>
                                  </m:sup>
                                </m:sSup>
                                <m:r>
                                  <a:rPr lang="es-ES" sz="180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a:solidFill>
                                          <a:srgbClr val="000000"/>
                                        </a:solidFill>
                                        <a:latin typeface="Cambria Math"/>
                                      </a:rPr>
                                      <m:t>𝐩</m:t>
                                    </m:r>
                                  </m:e>
                                </m:acc>
                                <m:d>
                                  <m:dPr>
                                    <m:ctrlPr>
                                      <a:rPr lang="es-ES" sz="1800" i="1">
                                        <a:solidFill>
                                          <a:srgbClr val="000000"/>
                                        </a:solidFill>
                                        <a:latin typeface="Cambria Math" panose="02040503050406030204" pitchFamily="18" charset="0"/>
                                      </a:rPr>
                                    </m:ctrlPr>
                                  </m:dPr>
                                  <m:e>
                                    <m:r>
                                      <a:rPr lang="es-ES" sz="1800">
                                        <a:solidFill>
                                          <a:srgbClr val="000000"/>
                                        </a:solidFill>
                                        <a:latin typeface="Cambria Math"/>
                                      </a:rPr>
                                      <m:t>𝟏</m:t>
                                    </m:r>
                                    <m:r>
                                      <a:rPr lang="es-ES" sz="180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a:solidFill>
                                              <a:srgbClr val="000000"/>
                                            </a:solidFill>
                                            <a:latin typeface="Cambria Math"/>
                                          </a:rPr>
                                          <m:t>𝐩</m:t>
                                        </m:r>
                                      </m:e>
                                    </m:acc>
                                  </m:e>
                                </m:d>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µ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P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b="1" i="0" kern="1200" smtClean="0">
                                    <a:solidFill>
                                      <a:schemeClr val="tx1"/>
                                    </a:solidFill>
                                    <a:effectLst/>
                                    <a:latin typeface="Cambria Math"/>
                                    <a:ea typeface="+mn-ea"/>
                                    <a:cs typeface="+mn-cs"/>
                                  </a:rPr>
                                  <m:t>𝐧</m:t>
                                </m:r>
                                <m:r>
                                  <a:rPr lang="es-ES" sz="1800" b="1" i="0" kern="1200" smtClean="0">
                                    <a:solidFill>
                                      <a:schemeClr val="tx1"/>
                                    </a:solidFill>
                                    <a:effectLst/>
                                    <a:latin typeface="Cambria Math"/>
                                    <a:ea typeface="+mn-ea"/>
                                    <a:cs typeface="+mn-cs"/>
                                  </a:rPr>
                                  <m:t>=</m:t>
                                </m:r>
                                <m:sSup>
                                  <m:sSupPr>
                                    <m:ctrlPr>
                                      <a:rPr lang="es-ES" sz="1800" b="1" i="1" kern="1200">
                                        <a:solidFill>
                                          <a:schemeClr val="tx1"/>
                                        </a:solidFill>
                                        <a:effectLst/>
                                        <a:latin typeface="Cambria Math" panose="02040503050406030204" pitchFamily="18" charset="0"/>
                                        <a:ea typeface="+mn-ea"/>
                                        <a:cs typeface="+mn-cs"/>
                                      </a:rPr>
                                    </m:ctrlPr>
                                  </m:sSupPr>
                                  <m:e>
                                    <m:r>
                                      <a:rPr lang="pt-BR" sz="1800" b="1" i="0" kern="1200" smtClean="0">
                                        <a:solidFill>
                                          <a:schemeClr val="tx1"/>
                                        </a:solidFill>
                                        <a:effectLst/>
                                        <a:latin typeface="Cambria Math"/>
                                        <a:ea typeface="+mn-ea"/>
                                        <a:cs typeface="+mn-cs"/>
                                      </a:rPr>
                                      <m:t>𝐤</m:t>
                                    </m:r>
                                    <m:r>
                                      <a:rPr lang="pt-BR" sz="1800" b="1" i="0" kern="1200" smtClean="0">
                                        <a:solidFill>
                                          <a:schemeClr val="tx1"/>
                                        </a:solidFill>
                                        <a:effectLst/>
                                        <a:latin typeface="Cambria Math"/>
                                        <a:ea typeface="Cambria Math"/>
                                        <a:cs typeface="+mn-cs"/>
                                      </a:rPr>
                                      <m:t>∙</m:t>
                                    </m:r>
                                    <m:d>
                                      <m:dPr>
                                        <m:ctrlPr>
                                          <a:rPr lang="es-ES" sz="1800" b="1" i="1" kern="1200">
                                            <a:solidFill>
                                              <a:schemeClr val="tx1"/>
                                            </a:solidFill>
                                            <a:effectLst/>
                                            <a:latin typeface="Cambria Math" panose="02040503050406030204" pitchFamily="18" charset="0"/>
                                            <a:ea typeface="+mn-ea"/>
                                            <a:cs typeface="+mn-cs"/>
                                          </a:rPr>
                                        </m:ctrlPr>
                                      </m:dPr>
                                      <m:e>
                                        <m:sSub>
                                          <m:sSubPr>
                                            <m:ctrlPr>
                                              <a:rPr lang="es-ES" sz="1800" b="1" i="1" kern="1200" smtClean="0">
                                                <a:solidFill>
                                                  <a:schemeClr val="tx1"/>
                                                </a:solidFill>
                                                <a:effectLst/>
                                                <a:latin typeface="Cambria Math" panose="02040503050406030204" pitchFamily="18" charset="0"/>
                                                <a:ea typeface="+mn-ea"/>
                                                <a:cs typeface="+mn-cs"/>
                                              </a:rPr>
                                            </m:ctrlPr>
                                          </m:sSubPr>
                                          <m:e>
                                            <m:r>
                                              <a:rPr lang="es-ES" sz="1800" b="1" i="1" kern="1200">
                                                <a:solidFill>
                                                  <a:schemeClr val="tx1"/>
                                                </a:solidFill>
                                                <a:effectLst/>
                                                <a:latin typeface="Cambria Math"/>
                                                <a:ea typeface="+mn-ea"/>
                                                <a:cs typeface="+mn-cs"/>
                                              </a:rPr>
                                              <m:t>𝐙</m:t>
                                            </m:r>
                                          </m:e>
                                          <m:sub>
                                            <m:r>
                                              <a:rPr lang="es-ES" sz="1800" b="1" i="1" kern="1200">
                                                <a:solidFill>
                                                  <a:schemeClr val="tx1"/>
                                                </a:solidFill>
                                                <a:effectLst/>
                                                <a:latin typeface="Cambria Math"/>
                                                <a:ea typeface="+mn-ea"/>
                                                <a:cs typeface="+mn-cs"/>
                                              </a:rPr>
                                              <m:t>𝟏</m:t>
                                            </m:r>
                                            <m:r>
                                              <a:rPr lang="es-ES" sz="1800" b="1" i="1"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1" kern="1200">
                                                    <a:solidFill>
                                                      <a:schemeClr val="tx1"/>
                                                    </a:solidFill>
                                                    <a:effectLst/>
                                                    <a:latin typeface="Cambria Math"/>
                                                    <a:ea typeface="+mn-ea"/>
                                                    <a:cs typeface="+mn-cs"/>
                                                  </a:rPr>
                                                  <m:t>𝛂</m:t>
                                                </m:r>
                                              </m:num>
                                              <m:den>
                                                <m:r>
                                                  <a:rPr lang="es-ES" sz="1800" b="1" i="1" kern="1200">
                                                    <a:solidFill>
                                                      <a:schemeClr val="tx1"/>
                                                    </a:solidFill>
                                                    <a:effectLst/>
                                                    <a:latin typeface="Cambria Math"/>
                                                    <a:ea typeface="+mn-ea"/>
                                                    <a:cs typeface="+mn-cs"/>
                                                  </a:rPr>
                                                  <m:t>𝟐</m:t>
                                                </m:r>
                                              </m:den>
                                            </m:f>
                                          </m:sub>
                                        </m:sSub>
                                        <m:r>
                                          <a:rPr lang="es-ES" sz="1800" b="1" i="0"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0" kern="1200">
                                                <a:solidFill>
                                                  <a:schemeClr val="tx1"/>
                                                </a:solidFill>
                                                <a:effectLst/>
                                                <a:latin typeface="Cambria Math"/>
                                                <a:ea typeface="+mn-ea"/>
                                                <a:cs typeface="+mn-cs"/>
                                              </a:rPr>
                                              <m:t>𝐬</m:t>
                                            </m:r>
                                          </m:num>
                                          <m:den>
                                            <m:r>
                                              <a:rPr lang="es-ES" sz="1800" b="1" i="0" kern="1200">
                                                <a:solidFill>
                                                  <a:schemeClr val="tx1"/>
                                                </a:solidFill>
                                                <a:effectLst/>
                                                <a:latin typeface="Cambria Math"/>
                                                <a:ea typeface="+mn-ea"/>
                                                <a:cs typeface="+mn-cs"/>
                                              </a:rPr>
                                              <m:t>𝐝</m:t>
                                            </m:r>
                                          </m:den>
                                        </m:f>
                                      </m:e>
                                    </m:d>
                                  </m:e>
                                  <m:sup>
                                    <m:r>
                                      <a:rPr lang="es-ES" sz="1800" b="1" i="0" kern="1200">
                                        <a:solidFill>
                                          <a:schemeClr val="tx1"/>
                                        </a:solidFill>
                                        <a:effectLst/>
                                        <a:latin typeface="Cambria Math"/>
                                        <a:ea typeface="+mn-ea"/>
                                        <a:cs typeface="+mn-cs"/>
                                      </a:rPr>
                                      <m:t>𝟐</m:t>
                                    </m:r>
                                  </m:sup>
                                </m:sSup>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s-ES" sz="1800" b="1" i="0" kern="1200" smtClean="0">
                                    <a:solidFill>
                                      <a:schemeClr val="tx1"/>
                                    </a:solidFill>
                                    <a:effectLst/>
                                    <a:latin typeface="Cambria Math"/>
                                    <a:ea typeface="+mn-ea"/>
                                    <a:cs typeface="+mn-cs"/>
                                  </a:rPr>
                                  <m:t>𝐧</m:t>
                                </m:r>
                                <m:r>
                                  <a:rPr lang="es-ES" sz="1800" b="1" i="0" kern="1200" smtClean="0">
                                    <a:solidFill>
                                      <a:schemeClr val="tx1"/>
                                    </a:solidFill>
                                    <a:effectLst/>
                                    <a:latin typeface="Cambria Math"/>
                                    <a:ea typeface="+mn-ea"/>
                                    <a:cs typeface="+mn-cs"/>
                                  </a:rPr>
                                  <m:t>=</m:t>
                                </m:r>
                                <m:r>
                                  <a:rPr lang="pt-BR" sz="1800" b="1" i="0" kern="1200" smtClean="0">
                                    <a:solidFill>
                                      <a:schemeClr val="tx1"/>
                                    </a:solidFill>
                                    <a:effectLst/>
                                    <a:latin typeface="Cambria Math"/>
                                    <a:ea typeface="+mn-ea"/>
                                    <a:cs typeface="+mn-cs"/>
                                  </a:rPr>
                                  <m:t>𝐤</m:t>
                                </m:r>
                                <m:r>
                                  <a:rPr lang="pt-BR" sz="1800" b="1" i="0" kern="1200" smtClean="0">
                                    <a:solidFill>
                                      <a:schemeClr val="tx1"/>
                                    </a:solidFill>
                                    <a:effectLst/>
                                    <a:latin typeface="Cambria Math"/>
                                    <a:ea typeface="Cambria Math"/>
                                    <a:cs typeface="+mn-cs"/>
                                  </a:rPr>
                                  <m:t>∙</m:t>
                                </m:r>
                                <m:sSup>
                                  <m:sSupPr>
                                    <m:ctrlPr>
                                      <a:rPr lang="es-ES" sz="1800" b="1" i="1" kern="1200">
                                        <a:solidFill>
                                          <a:schemeClr val="tx1"/>
                                        </a:solidFill>
                                        <a:effectLst/>
                                        <a:latin typeface="Cambria Math" panose="02040503050406030204" pitchFamily="18" charset="0"/>
                                        <a:ea typeface="+mn-ea"/>
                                        <a:cs typeface="+mn-cs"/>
                                      </a:rPr>
                                    </m:ctrlPr>
                                  </m:sSupPr>
                                  <m:e>
                                    <m:d>
                                      <m:dPr>
                                        <m:ctrlPr>
                                          <a:rPr lang="es-ES" sz="1800" b="1" i="1" kern="1200">
                                            <a:solidFill>
                                              <a:schemeClr val="tx1"/>
                                            </a:solidFill>
                                            <a:effectLst/>
                                            <a:latin typeface="Cambria Math" panose="02040503050406030204" pitchFamily="18" charset="0"/>
                                            <a:ea typeface="+mn-ea"/>
                                            <a:cs typeface="+mn-cs"/>
                                          </a:rPr>
                                        </m:ctrlPr>
                                      </m:dPr>
                                      <m:e>
                                        <m:f>
                                          <m:fPr>
                                            <m:ctrlPr>
                                              <a:rPr lang="es-ES" sz="1800" b="1" i="1" kern="1200">
                                                <a:solidFill>
                                                  <a:schemeClr val="tx1"/>
                                                </a:solidFill>
                                                <a:effectLst/>
                                                <a:latin typeface="Cambria Math" panose="02040503050406030204" pitchFamily="18" charset="0"/>
                                                <a:ea typeface="+mn-ea"/>
                                                <a:cs typeface="+mn-cs"/>
                                              </a:rPr>
                                            </m:ctrlPr>
                                          </m:fPr>
                                          <m:num>
                                            <m:sSub>
                                              <m:sSubPr>
                                                <m:ctrlPr>
                                                  <a:rPr lang="es-ES" sz="1800" b="1" i="1" kern="1200">
                                                    <a:solidFill>
                                                      <a:schemeClr val="tx1"/>
                                                    </a:solidFill>
                                                    <a:effectLst/>
                                                    <a:latin typeface="Cambria Math" panose="02040503050406030204" pitchFamily="18" charset="0"/>
                                                    <a:ea typeface="+mn-ea"/>
                                                    <a:cs typeface="+mn-cs"/>
                                                  </a:rPr>
                                                </m:ctrlPr>
                                              </m:sSubPr>
                                              <m:e>
                                                <m:r>
                                                  <a:rPr lang="es-ES" sz="1800" b="1" i="0" kern="1200">
                                                    <a:solidFill>
                                                      <a:schemeClr val="tx1"/>
                                                    </a:solidFill>
                                                    <a:effectLst/>
                                                    <a:latin typeface="Cambria Math"/>
                                                    <a:ea typeface="+mn-ea"/>
                                                    <a:cs typeface="+mn-cs"/>
                                                  </a:rPr>
                                                  <m:t>𝐙</m:t>
                                                </m:r>
                                              </m:e>
                                              <m:sub>
                                                <m:r>
                                                  <a:rPr lang="es-ES" sz="1800" b="1" i="0" kern="1200">
                                                    <a:solidFill>
                                                      <a:schemeClr val="tx1"/>
                                                    </a:solidFill>
                                                    <a:effectLst/>
                                                    <a:latin typeface="Cambria Math"/>
                                                    <a:ea typeface="+mn-ea"/>
                                                    <a:cs typeface="+mn-cs"/>
                                                  </a:rPr>
                                                  <m:t>𝟏</m:t>
                                                </m:r>
                                                <m:r>
                                                  <a:rPr lang="es-ES" sz="1800" b="1" i="0"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0" kern="1200">
                                                        <a:solidFill>
                                                          <a:schemeClr val="tx1"/>
                                                        </a:solidFill>
                                                        <a:effectLst/>
                                                        <a:latin typeface="Cambria Math"/>
                                                        <a:ea typeface="+mn-ea"/>
                                                        <a:cs typeface="+mn-cs"/>
                                                      </a:rPr>
                                                      <m:t>𝛂</m:t>
                                                    </m:r>
                                                  </m:num>
                                                  <m:den>
                                                    <m:r>
                                                      <a:rPr lang="es-ES" sz="1800" b="1" i="0" kern="1200">
                                                        <a:solidFill>
                                                          <a:schemeClr val="tx1"/>
                                                        </a:solidFill>
                                                        <a:effectLst/>
                                                        <a:latin typeface="Cambria Math"/>
                                                        <a:ea typeface="+mn-ea"/>
                                                        <a:cs typeface="+mn-cs"/>
                                                      </a:rPr>
                                                      <m:t>𝟐</m:t>
                                                    </m:r>
                                                  </m:den>
                                                </m:f>
                                              </m:sub>
                                            </m:sSub>
                                          </m:num>
                                          <m:den>
                                            <m:r>
                                              <a:rPr lang="es-ES" sz="1800" b="1" i="0" kern="1200">
                                                <a:solidFill>
                                                  <a:schemeClr val="tx1"/>
                                                </a:solidFill>
                                                <a:effectLst/>
                                                <a:latin typeface="Cambria Math"/>
                                                <a:ea typeface="+mn-ea"/>
                                                <a:cs typeface="+mn-cs"/>
                                              </a:rPr>
                                              <m:t>𝐝</m:t>
                                            </m:r>
                                          </m:den>
                                        </m:f>
                                      </m:e>
                                    </m:d>
                                  </m:e>
                                  <m:sup>
                                    <m:r>
                                      <a:rPr lang="es-ES" sz="1800" b="1" i="0" kern="1200">
                                        <a:solidFill>
                                          <a:schemeClr val="tx1"/>
                                        </a:solidFill>
                                        <a:effectLst/>
                                        <a:latin typeface="Cambria Math"/>
                                        <a:ea typeface="+mn-ea"/>
                                        <a:cs typeface="+mn-cs"/>
                                      </a:rPr>
                                      <m:t>𝟐</m:t>
                                    </m:r>
                                  </m:sup>
                                </m:sSup>
                                <m:r>
                                  <a:rPr lang="es-ES" sz="1800" b="1" i="0" kern="1200">
                                    <a:solidFill>
                                      <a:schemeClr val="tx1"/>
                                    </a:solidFill>
                                    <a:effectLst/>
                                    <a:latin typeface="Cambria Math"/>
                                    <a:ea typeface="+mn-ea"/>
                                    <a:cs typeface="+mn-cs"/>
                                  </a:rPr>
                                  <m:t>∙</m:t>
                                </m:r>
                                <m:acc>
                                  <m:accPr>
                                    <m:chr m:val="̂"/>
                                    <m:ctrlPr>
                                      <a:rPr lang="es-ES" sz="1800" b="1" i="1" kern="1200">
                                        <a:solidFill>
                                          <a:schemeClr val="tx1"/>
                                        </a:solidFill>
                                        <a:effectLst/>
                                        <a:latin typeface="Cambria Math" panose="02040503050406030204" pitchFamily="18" charset="0"/>
                                        <a:ea typeface="+mn-ea"/>
                                        <a:cs typeface="+mn-cs"/>
                                      </a:rPr>
                                    </m:ctrlPr>
                                  </m:accPr>
                                  <m:e>
                                    <m:r>
                                      <a:rPr lang="es-ES" sz="1800" b="1" i="0" kern="1200">
                                        <a:solidFill>
                                          <a:schemeClr val="tx1"/>
                                        </a:solidFill>
                                        <a:effectLst/>
                                        <a:latin typeface="Cambria Math"/>
                                        <a:ea typeface="+mn-ea"/>
                                        <a:cs typeface="+mn-cs"/>
                                      </a:rPr>
                                      <m:t>𝐩</m:t>
                                    </m:r>
                                  </m:e>
                                </m:acc>
                                <m:d>
                                  <m:dPr>
                                    <m:ctrlPr>
                                      <a:rPr lang="es-ES" sz="1800" b="1" i="1" kern="1200">
                                        <a:solidFill>
                                          <a:schemeClr val="tx1"/>
                                        </a:solidFill>
                                        <a:effectLst/>
                                        <a:latin typeface="Cambria Math" panose="02040503050406030204" pitchFamily="18" charset="0"/>
                                        <a:ea typeface="+mn-ea"/>
                                        <a:cs typeface="+mn-cs"/>
                                      </a:rPr>
                                    </m:ctrlPr>
                                  </m:dPr>
                                  <m:e>
                                    <m:r>
                                      <a:rPr lang="es-ES" sz="1800" b="1" i="0" kern="1200">
                                        <a:solidFill>
                                          <a:schemeClr val="tx1"/>
                                        </a:solidFill>
                                        <a:effectLst/>
                                        <a:latin typeface="Cambria Math"/>
                                        <a:ea typeface="+mn-ea"/>
                                        <a:cs typeface="+mn-cs"/>
                                      </a:rPr>
                                      <m:t>𝟏</m:t>
                                    </m:r>
                                    <m:r>
                                      <a:rPr lang="es-ES" sz="1800" b="1" i="0" kern="1200">
                                        <a:solidFill>
                                          <a:schemeClr val="tx1"/>
                                        </a:solidFill>
                                        <a:effectLst/>
                                        <a:latin typeface="Cambria Math"/>
                                        <a:ea typeface="+mn-ea"/>
                                        <a:cs typeface="+mn-cs"/>
                                      </a:rPr>
                                      <m:t>−</m:t>
                                    </m:r>
                                    <m:acc>
                                      <m:accPr>
                                        <m:chr m:val="̂"/>
                                        <m:ctrlPr>
                                          <a:rPr lang="es-ES" sz="1800" b="1" i="1" kern="1200">
                                            <a:solidFill>
                                              <a:schemeClr val="tx1"/>
                                            </a:solidFill>
                                            <a:effectLst/>
                                            <a:latin typeface="Cambria Math" panose="02040503050406030204" pitchFamily="18" charset="0"/>
                                            <a:ea typeface="+mn-ea"/>
                                            <a:cs typeface="+mn-cs"/>
                                          </a:rPr>
                                        </m:ctrlPr>
                                      </m:accPr>
                                      <m:e>
                                        <m:r>
                                          <a:rPr lang="es-ES" sz="1800" b="1" i="0" kern="1200">
                                            <a:solidFill>
                                              <a:schemeClr val="tx1"/>
                                            </a:solidFill>
                                            <a:effectLst/>
                                            <a:latin typeface="Cambria Math"/>
                                            <a:ea typeface="+mn-ea"/>
                                            <a:cs typeface="+mn-cs"/>
                                          </a:rPr>
                                          <m:t>𝐩</m:t>
                                        </m:r>
                                      </m:e>
                                    </m:acc>
                                  </m:e>
                                </m:d>
                                <m:r>
                                  <a:rPr lang="es-ES" sz="1800" b="1" i="0" kern="1200">
                                    <a:solidFill>
                                      <a:schemeClr val="tx1"/>
                                    </a:solidFill>
                                    <a:effectLst/>
                                    <a:latin typeface="Cambria Math"/>
                                    <a:ea typeface="+mn-ea"/>
                                    <a:cs typeface="+mn-cs"/>
                                  </a:rPr>
                                  <m:t> </m:t>
                                </m:r>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4 Tabla"/>
              <p:cNvGraphicFramePr>
                <a:graphicFrameLocks noGrp="1"/>
              </p:cNvGraphicFramePr>
              <p:nvPr>
                <p:extLst>
                  <p:ext uri="{D42A27DB-BD31-4B8C-83A1-F6EECF244321}">
                    <p14:modId xmlns:p14="http://schemas.microsoft.com/office/powerpoint/2010/main" val="1097654525"/>
                  </p:ext>
                </p:extLst>
              </p:nvPr>
            </p:nvGraphicFramePr>
            <p:xfrm>
              <a:off x="251520" y="996724"/>
              <a:ext cx="8622958" cy="2831175"/>
            </p:xfrm>
            <a:graphic>
              <a:graphicData uri="http://schemas.openxmlformats.org/drawingml/2006/table">
                <a:tbl>
                  <a:tblPr firstRow="1" bandRow="1">
                    <a:tableStyleId>{5940675A-B579-460E-94D1-54222C63F5DA}</a:tableStyleId>
                  </a:tblPr>
                  <a:tblGrid>
                    <a:gridCol w="4631389"/>
                    <a:gridCol w="3991569"/>
                  </a:tblGrid>
                  <a:tr h="413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a:t>
                          </a:r>
                          <a:r>
                            <a:rPr lang="es-ES" sz="2000" b="1" dirty="0" smtClean="0">
                              <a:solidFill>
                                <a:schemeClr val="tx1"/>
                              </a:solidFill>
                              <a:latin typeface="Calibri" pitchFamily="34" charset="0"/>
                            </a:rPr>
                            <a:t>PARA LA µ POBLACIONAL: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a:t>
                          </a:r>
                          <a:r>
                            <a:rPr lang="es-ES" sz="2000" b="1" dirty="0" smtClean="0">
                              <a:solidFill>
                                <a:schemeClr val="tx1"/>
                              </a:solidFill>
                              <a:latin typeface="Calibri" pitchFamily="34" charset="0"/>
                            </a:rPr>
                            <a:t>PARA LA P</a:t>
                          </a:r>
                          <a:r>
                            <a:rPr lang="es-ES" sz="2000" b="1" baseline="0" dirty="0" smtClean="0">
                              <a:solidFill>
                                <a:schemeClr val="tx1"/>
                              </a:solidFill>
                              <a:latin typeface="Calibri" pitchFamily="34" charset="0"/>
                            </a:rPr>
                            <a:t> POBLACIONAL</a:t>
                          </a:r>
                          <a:r>
                            <a:rPr lang="es-ES" sz="2000" b="1" dirty="0" smtClean="0">
                              <a:solidFill>
                                <a:schemeClr val="tx1"/>
                              </a:solidFill>
                              <a:latin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2" t="-43976" r="-86447" b="-140964"/>
                          </a:stretch>
                        </a:blipFill>
                      </a:tcPr>
                    </a:tc>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183" t="-43976" r="-305" b="-140964"/>
                          </a:stretch>
                        </a:blipFill>
                      </a:tcPr>
                    </a:tc>
                  </a:tr>
                  <a:tr h="3962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µ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P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2" t="-183133" r="-86447" b="-1807"/>
                          </a:stretch>
                        </a:blipFill>
                      </a:tcPr>
                    </a:tc>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183" t="-183133" r="-305" b="-1807"/>
                          </a:stretch>
                        </a:blipFill>
                      </a:tcPr>
                    </a:tc>
                  </a:tr>
                </a:tbl>
              </a:graphicData>
            </a:graphic>
          </p:graphicFrame>
        </mc:Fallback>
      </mc:AlternateContent>
      <p:sp>
        <p:nvSpPr>
          <p:cNvPr id="9" name="Text Box 4"/>
          <p:cNvSpPr txBox="1">
            <a:spLocks noChangeArrowheads="1"/>
          </p:cNvSpPr>
          <p:nvPr/>
        </p:nvSpPr>
        <p:spPr bwMode="auto">
          <a:xfrm>
            <a:off x="107504" y="4017258"/>
            <a:ext cx="8640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auto" hangingPunct="1">
              <a:spcBef>
                <a:spcPts val="500"/>
              </a:spcBef>
              <a:spcAft>
                <a:spcPts val="500"/>
              </a:spcAft>
            </a:pPr>
            <a:r>
              <a:rPr lang="es-ES" sz="2000" dirty="0" smtClean="0">
                <a:solidFill>
                  <a:srgbClr val="00007D"/>
                </a:solidFill>
                <a:latin typeface="Calibri" pitchFamily="34" charset="0"/>
              </a:rPr>
              <a:t>¿DE QUÉ FACTORES DEPENDE EL TAMAÑO DE LA MUESTRA EN LOS DISEÑOS DE  CONTRASTE DE HIPÓTESIS Y ESTIMACIÓN POR INTERVALO DE CONFIANZA?</a:t>
            </a:r>
            <a:endParaRPr lang="es-ES" sz="2000" dirty="0">
              <a:solidFill>
                <a:srgbClr val="00007D"/>
              </a:solidFill>
              <a:latin typeface="Calibri" pitchFamily="34" charset="0"/>
            </a:endParaRPr>
          </a:p>
        </p:txBody>
      </p:sp>
      <mc:AlternateContent xmlns:mc="http://schemas.openxmlformats.org/markup-compatibility/2006" xmlns:a14="http://schemas.microsoft.com/office/drawing/2010/main">
        <mc:Choice Requires="a14">
          <p:sp>
            <p:nvSpPr>
              <p:cNvPr id="6" name="3 Rectángulo"/>
              <p:cNvSpPr/>
              <p:nvPr/>
            </p:nvSpPr>
            <p:spPr>
              <a:xfrm>
                <a:off x="129059" y="4819271"/>
                <a:ext cx="8640960" cy="1323439"/>
              </a:xfrm>
              <a:prstGeom prst="rect">
                <a:avLst/>
              </a:prstGeom>
            </p:spPr>
            <p:txBody>
              <a:bodyPr wrap="square">
                <a:spAutoFit/>
              </a:bodyPr>
              <a:lstStyle/>
              <a:p>
                <a:pPr marL="457200" indent="-457200" algn="just" eaLnBrk="1" fontAlgn="auto" hangingPunct="1">
                  <a:spcBef>
                    <a:spcPts val="0"/>
                  </a:spcBef>
                  <a:spcAft>
                    <a:spcPts val="0"/>
                  </a:spcAft>
                  <a:buFont typeface="+mj-lt"/>
                  <a:buAutoNum type="arabicPeriod" startAt="3"/>
                </a:pPr>
                <a:r>
                  <a:rPr lang="es-ES" sz="2000" dirty="0" smtClean="0">
                    <a:solidFill>
                      <a:srgbClr val="00007D"/>
                    </a:solidFill>
                    <a:latin typeface="Calibri" pitchFamily="34" charset="0"/>
                  </a:rPr>
                  <a:t>DE </a:t>
                </a:r>
                <a:r>
                  <a:rPr lang="es-ES" sz="2000" dirty="0">
                    <a:solidFill>
                      <a:srgbClr val="00007D"/>
                    </a:solidFill>
                    <a:latin typeface="Calibri" pitchFamily="34" charset="0"/>
                  </a:rPr>
                  <a:t>LA </a:t>
                </a:r>
                <a:r>
                  <a:rPr lang="es-ES" sz="2000" dirty="0" smtClean="0">
                    <a:solidFill>
                      <a:srgbClr val="00007D"/>
                    </a:solidFill>
                    <a:latin typeface="Calibri" pitchFamily="34" charset="0"/>
                  </a:rPr>
                  <a:t>s ESPERADA EN PROBLEMA DE MEDIA O </a:t>
                </a:r>
                <a:r>
                  <a:rPr lang="es-ES" sz="2000" dirty="0">
                    <a:solidFill>
                      <a:srgbClr val="00007D"/>
                    </a:solidFill>
                    <a:latin typeface="Calibri" pitchFamily="34" charset="0"/>
                  </a:rPr>
                  <a:t>DE LA </a:t>
                </a:r>
                <a14:m>
                  <m:oMath xmlns:m="http://schemas.openxmlformats.org/officeDocument/2006/math">
                    <m:acc>
                      <m:accPr>
                        <m:chr m:val="̂"/>
                        <m:ctrlPr>
                          <a:rPr lang="es-ES" sz="2000" i="1" smtClean="0">
                            <a:solidFill>
                              <a:srgbClr val="00007D"/>
                            </a:solidFill>
                            <a:latin typeface="Cambria Math" panose="02040503050406030204" pitchFamily="18" charset="0"/>
                          </a:rPr>
                        </m:ctrlPr>
                      </m:accPr>
                      <m:e>
                        <m:r>
                          <a:rPr lang="pt-BR" sz="2000" b="1" i="1" smtClean="0">
                            <a:solidFill>
                              <a:srgbClr val="00007D"/>
                            </a:solidFill>
                            <a:latin typeface="Cambria Math" panose="02040503050406030204" pitchFamily="18" charset="0"/>
                          </a:rPr>
                          <m:t>𝒑</m:t>
                        </m:r>
                      </m:e>
                    </m:acc>
                  </m:oMath>
                </a14:m>
                <a:r>
                  <a:rPr lang="es-ES" sz="2000" dirty="0" smtClean="0">
                    <a:solidFill>
                      <a:srgbClr val="00007D"/>
                    </a:solidFill>
                    <a:latin typeface="Calibri" pitchFamily="34" charset="0"/>
                  </a:rPr>
                  <a:t> ESPERADA EN PROBLEMA DE PROPORCIÓN: </a:t>
                </a:r>
                <a:r>
                  <a:rPr lang="es-ES" sz="2000" dirty="0" smtClean="0">
                    <a:solidFill>
                      <a:schemeClr val="tx1"/>
                    </a:solidFill>
                    <a:latin typeface="Calibri" pitchFamily="34" charset="0"/>
                  </a:rPr>
                  <a:t>SE </a:t>
                </a:r>
                <a:r>
                  <a:rPr lang="es-ES" sz="2000" dirty="0" smtClean="0">
                    <a:solidFill>
                      <a:srgbClr val="000000"/>
                    </a:solidFill>
                    <a:latin typeface="Calibri" pitchFamily="34" charset="0"/>
                  </a:rPr>
                  <a:t>PUEDE ESTIMAR A PARTIR DE MUESTRAS PILOTOS O DE ESTUDIOS ANTERIORES. PARA s EN PARTICULAR SE ESTIMA CON AYUDA DE LA  EXPRESIÓN:</a:t>
                </a:r>
              </a:p>
            </p:txBody>
          </p:sp>
        </mc:Choice>
        <mc:Fallback xmlns="">
          <p:sp>
            <p:nvSpPr>
              <p:cNvPr id="6" name="3 Rectángulo"/>
              <p:cNvSpPr>
                <a:spLocks noRot="1" noChangeAspect="1" noMove="1" noResize="1" noEditPoints="1" noAdjustHandles="1" noChangeArrowheads="1" noChangeShapeType="1" noTextEdit="1"/>
              </p:cNvSpPr>
              <p:nvPr/>
            </p:nvSpPr>
            <p:spPr>
              <a:xfrm>
                <a:off x="129059" y="4819271"/>
                <a:ext cx="8640960" cy="1323439"/>
              </a:xfrm>
              <a:prstGeom prst="rect">
                <a:avLst/>
              </a:prstGeom>
              <a:blipFill rotWithShape="0">
                <a:blip r:embed="rId3"/>
                <a:stretch>
                  <a:fillRect l="-776" t="-3226" r="-705" b="-737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6 Rectángulo"/>
              <p:cNvSpPr/>
              <p:nvPr/>
            </p:nvSpPr>
            <p:spPr>
              <a:xfrm>
                <a:off x="4472948" y="5903572"/>
                <a:ext cx="2143151" cy="666529"/>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2000" b="1" i="0">
                          <a:solidFill>
                            <a:srgbClr val="000000"/>
                          </a:solidFill>
                          <a:latin typeface="Cambria Math"/>
                        </a:rPr>
                        <m:t>𝐬</m:t>
                      </m:r>
                      <m:r>
                        <a:rPr lang="es-ES" sz="2000" b="1" i="0">
                          <a:solidFill>
                            <a:srgbClr val="000000"/>
                          </a:solidFill>
                          <a:latin typeface="Cambria Math"/>
                        </a:rPr>
                        <m:t>=</m:t>
                      </m:r>
                      <m:f>
                        <m:fPr>
                          <m:ctrlPr>
                            <a:rPr lang="es-ES" sz="2000" i="1">
                              <a:solidFill>
                                <a:srgbClr val="000000"/>
                              </a:solidFill>
                              <a:latin typeface="Cambria Math" panose="02040503050406030204" pitchFamily="18" charset="0"/>
                            </a:rPr>
                          </m:ctrlPr>
                        </m:fPr>
                        <m:num>
                          <m:sSub>
                            <m:sSubPr>
                              <m:ctrlPr>
                                <a:rPr lang="es-ES" sz="2000" i="1">
                                  <a:solidFill>
                                    <a:srgbClr val="000000"/>
                                  </a:solidFill>
                                  <a:latin typeface="Cambria Math" panose="02040503050406030204" pitchFamily="18" charset="0"/>
                                </a:rPr>
                              </m:ctrlPr>
                            </m:sSubPr>
                            <m:e>
                              <m:r>
                                <a:rPr lang="es-ES" sz="2000" b="1" i="0">
                                  <a:solidFill>
                                    <a:srgbClr val="000000"/>
                                  </a:solidFill>
                                  <a:latin typeface="Cambria Math"/>
                                </a:rPr>
                                <m:t>𝐗</m:t>
                              </m:r>
                            </m:e>
                            <m:sub>
                              <m:r>
                                <a:rPr lang="pt-BR" sz="2000" b="1" i="0">
                                  <a:solidFill>
                                    <a:srgbClr val="000000"/>
                                  </a:solidFill>
                                  <a:latin typeface="Cambria Math"/>
                                </a:rPr>
                                <m:t>𝐦</m:t>
                              </m:r>
                              <m:r>
                                <a:rPr lang="pt-BR" sz="2000" b="1" i="0">
                                  <a:solidFill>
                                    <a:srgbClr val="000000"/>
                                  </a:solidFill>
                                  <a:latin typeface="Cambria Math"/>
                                </a:rPr>
                                <m:t>á</m:t>
                              </m:r>
                              <m:r>
                                <a:rPr lang="pt-BR" sz="2000" b="1" i="0">
                                  <a:solidFill>
                                    <a:srgbClr val="000000"/>
                                  </a:solidFill>
                                  <a:latin typeface="Cambria Math"/>
                                </a:rPr>
                                <m:t>𝐱</m:t>
                              </m:r>
                            </m:sub>
                          </m:sSub>
                          <m:r>
                            <a:rPr lang="es-ES" sz="2000" b="1" i="0">
                              <a:solidFill>
                                <a:srgbClr val="000000"/>
                              </a:solidFill>
                              <a:latin typeface="Cambria Math"/>
                            </a:rPr>
                            <m:t>−</m:t>
                          </m:r>
                          <m:sSub>
                            <m:sSubPr>
                              <m:ctrlPr>
                                <a:rPr lang="es-ES" sz="2000" i="1">
                                  <a:solidFill>
                                    <a:srgbClr val="000000"/>
                                  </a:solidFill>
                                  <a:latin typeface="Cambria Math" panose="02040503050406030204" pitchFamily="18" charset="0"/>
                                </a:rPr>
                              </m:ctrlPr>
                            </m:sSubPr>
                            <m:e>
                              <m:r>
                                <a:rPr lang="es-ES" sz="2000" b="1" i="0">
                                  <a:solidFill>
                                    <a:srgbClr val="000000"/>
                                  </a:solidFill>
                                  <a:latin typeface="Cambria Math"/>
                                </a:rPr>
                                <m:t>𝐗</m:t>
                              </m:r>
                            </m:e>
                            <m:sub>
                              <m:r>
                                <m:rPr>
                                  <m:nor/>
                                </m:rPr>
                                <a:rPr lang="pt-BR" sz="2000">
                                  <a:solidFill>
                                    <a:srgbClr val="000000"/>
                                  </a:solidFill>
                                  <a:latin typeface="Cambria Math"/>
                                </a:rPr>
                                <m:t>min</m:t>
                              </m:r>
                            </m:sub>
                          </m:sSub>
                        </m:num>
                        <m:den>
                          <m:r>
                            <a:rPr lang="es-ES" sz="2000" b="1" i="0">
                              <a:solidFill>
                                <a:srgbClr val="000000"/>
                              </a:solidFill>
                              <a:latin typeface="Cambria Math"/>
                            </a:rPr>
                            <m:t>𝟒</m:t>
                          </m:r>
                        </m:den>
                      </m:f>
                    </m:oMath>
                  </m:oMathPara>
                </a14:m>
                <a:endParaRPr lang="es-ES" sz="2000" dirty="0">
                  <a:solidFill>
                    <a:srgbClr val="000000"/>
                  </a:solidFill>
                  <a:latin typeface="Cambria Math"/>
                </a:endParaRPr>
              </a:p>
            </p:txBody>
          </p:sp>
        </mc:Choice>
        <mc:Fallback xmlns="">
          <p:sp>
            <p:nvSpPr>
              <p:cNvPr id="8" name="6 Rectángulo"/>
              <p:cNvSpPr>
                <a:spLocks noRot="1" noChangeAspect="1" noMove="1" noResize="1" noEditPoints="1" noAdjustHandles="1" noChangeArrowheads="1" noChangeShapeType="1" noTextEdit="1"/>
              </p:cNvSpPr>
              <p:nvPr/>
            </p:nvSpPr>
            <p:spPr>
              <a:xfrm>
                <a:off x="4472948" y="5903572"/>
                <a:ext cx="2143151" cy="666529"/>
              </a:xfrm>
              <a:prstGeom prst="rect">
                <a:avLst/>
              </a:prstGeom>
              <a:blipFill rotWithShape="0">
                <a:blip r:embed="rId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52461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4"/>
          <p:cNvSpPr txBox="1">
            <a:spLocks noChangeArrowheads="1"/>
          </p:cNvSpPr>
          <p:nvPr/>
        </p:nvSpPr>
        <p:spPr bwMode="auto">
          <a:xfrm>
            <a:off x="827584" y="40152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s-MX" sz="2400" dirty="0" smtClean="0">
                <a:solidFill>
                  <a:srgbClr val="00007D"/>
                </a:solidFill>
                <a:latin typeface="Calibri" pitchFamily="34" charset="0"/>
              </a:rPr>
              <a:t>TAMAÑO DE LA MUESTRA </a:t>
            </a:r>
            <a:r>
              <a:rPr lang="es-ES" sz="2400" dirty="0">
                <a:solidFill>
                  <a:srgbClr val="00007D"/>
                </a:solidFill>
                <a:latin typeface="Calibri" pitchFamily="34" charset="0"/>
              </a:rPr>
              <a:t>EN PROBLEMAS SOBRE </a:t>
            </a:r>
            <a:r>
              <a:rPr lang="es-ES" sz="2400" dirty="0" smtClean="0">
                <a:solidFill>
                  <a:srgbClr val="00007D"/>
                </a:solidFill>
                <a:latin typeface="Calibri" pitchFamily="34" charset="0"/>
              </a:rPr>
              <a:t>EIC Y CH.</a:t>
            </a:r>
            <a:endParaRPr lang="es-MX" sz="2400" dirty="0">
              <a:solidFill>
                <a:srgbClr val="00007D"/>
              </a:solidFill>
              <a:latin typeface="Calibri" pitchFamily="34" charset="0"/>
            </a:endParaRPr>
          </a:p>
        </p:txBody>
      </p:sp>
      <mc:AlternateContent xmlns:mc="http://schemas.openxmlformats.org/markup-compatibility/2006" xmlns:a14="http://schemas.microsoft.com/office/drawing/2010/main">
        <mc:Choice Requires="a14">
          <p:graphicFrame>
            <p:nvGraphicFramePr>
              <p:cNvPr id="7" name="4 Tabla"/>
              <p:cNvGraphicFramePr>
                <a:graphicFrameLocks noGrp="1"/>
              </p:cNvGraphicFramePr>
              <p:nvPr>
                <p:extLst>
                  <p:ext uri="{D42A27DB-BD31-4B8C-83A1-F6EECF244321}">
                    <p14:modId xmlns:p14="http://schemas.microsoft.com/office/powerpoint/2010/main" val="1097654525"/>
                  </p:ext>
                </p:extLst>
              </p:nvPr>
            </p:nvGraphicFramePr>
            <p:xfrm>
              <a:off x="251520" y="996724"/>
              <a:ext cx="8622958" cy="2831175"/>
            </p:xfrm>
            <a:graphic>
              <a:graphicData uri="http://schemas.openxmlformats.org/drawingml/2006/table">
                <a:tbl>
                  <a:tblPr firstRow="1" bandRow="1">
                    <a:tableStyleId>{5940675A-B579-460E-94D1-54222C63F5DA}</a:tableStyleId>
                  </a:tblPr>
                  <a:tblGrid>
                    <a:gridCol w="4631389"/>
                    <a:gridCol w="3991569"/>
                  </a:tblGrid>
                  <a:tr h="413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PARA LA µ POBLACIONAL: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PARA LA P</a:t>
                          </a:r>
                          <a:r>
                            <a:rPr lang="es-ES" sz="2000" b="1" baseline="0" dirty="0" smtClean="0">
                              <a:solidFill>
                                <a:schemeClr val="tx1"/>
                              </a:solidFill>
                              <a:latin typeface="Calibri" pitchFamily="34" charset="0"/>
                            </a:rPr>
                            <a:t> POBLACIONAL</a:t>
                          </a:r>
                          <a:r>
                            <a:rPr lang="es-ES" sz="2000" b="1" dirty="0" smtClean="0">
                              <a:solidFill>
                                <a:schemeClr val="tx1"/>
                              </a:solidFill>
                              <a:latin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t-BR" sz="1800" b="1" i="0" smtClean="0">
                                    <a:solidFill>
                                      <a:srgbClr val="000000"/>
                                    </a:solidFill>
                                    <a:latin typeface="Cambria Math"/>
                                    <a:ea typeface="Cambria Math" pitchFamily="18" charset="0"/>
                                  </a:rPr>
                                  <m:t>𝐧</m:t>
                                </m:r>
                                <m:r>
                                  <a:rPr lang="pt-BR" sz="1800" b="1" i="0">
                                    <a:solidFill>
                                      <a:srgbClr val="000000"/>
                                    </a:solidFill>
                                    <a:latin typeface="Cambria Math" pitchFamily="18" charset="0"/>
                                    <a:ea typeface="Cambria Math" pitchFamily="18" charset="0"/>
                                  </a:rPr>
                                  <m:t>=</m:t>
                                </m:r>
                                <m:r>
                                  <a:rPr lang="pt-BR" sz="1800" b="1" i="0" smtClean="0">
                                    <a:solidFill>
                                      <a:srgbClr val="000000"/>
                                    </a:solidFill>
                                    <a:latin typeface="Cambria Math"/>
                                    <a:ea typeface="Cambria Math" pitchFamily="18" charset="0"/>
                                  </a:rPr>
                                  <m:t>𝐤</m:t>
                                </m:r>
                                <m:r>
                                  <a:rPr lang="pt-BR" sz="1800" b="1" i="0" smtClean="0">
                                    <a:solidFill>
                                      <a:srgbClr val="000000"/>
                                    </a:solidFill>
                                    <a:latin typeface="Cambria Math"/>
                                    <a:ea typeface="Cambria Math"/>
                                  </a:rPr>
                                  <m:t>∙</m:t>
                                </m:r>
                                <m:sSup>
                                  <m:sSupPr>
                                    <m:ctrlPr>
                                      <a:rPr lang="pt-BR" sz="1800" b="1" i="1" smtClean="0">
                                        <a:solidFill>
                                          <a:srgbClr val="000000"/>
                                        </a:solidFill>
                                        <a:latin typeface="Cambria Math" panose="02040503050406030204" pitchFamily="18" charset="0"/>
                                        <a:ea typeface="Cambria Math"/>
                                      </a:rPr>
                                    </m:ctrlPr>
                                  </m:sSupPr>
                                  <m:e>
                                    <m:d>
                                      <m:dPr>
                                        <m:ctrlPr>
                                          <a:rPr lang="pt-BR" sz="1800" b="1" i="1" smtClean="0">
                                            <a:solidFill>
                                              <a:srgbClr val="000000"/>
                                            </a:solidFill>
                                            <a:latin typeface="Cambria Math" panose="02040503050406030204" pitchFamily="18" charset="0"/>
                                            <a:ea typeface="Cambria Math"/>
                                          </a:rPr>
                                        </m:ctrlPr>
                                      </m:dPr>
                                      <m:e>
                                        <m:d>
                                          <m:dPr>
                                            <m:ctrlPr>
                                              <a:rPr lang="pt-BR" sz="1800" b="1" i="1" smtClean="0">
                                                <a:solidFill>
                                                  <a:srgbClr val="000000"/>
                                                </a:solidFill>
                                                <a:latin typeface="Cambria Math" panose="02040503050406030204" pitchFamily="18" charset="0"/>
                                                <a:ea typeface="Cambria Math"/>
                                              </a:rPr>
                                            </m:ctrlPr>
                                          </m:dPr>
                                          <m:e>
                                            <m:sSub>
                                              <m:sSubPr>
                                                <m:ctrlPr>
                                                  <a:rPr lang="pt-BR" sz="1800" b="1" i="1" smtClean="0">
                                                    <a:solidFill>
                                                      <a:srgbClr val="000000"/>
                                                    </a:solidFill>
                                                    <a:latin typeface="Cambria Math" panose="02040503050406030204" pitchFamily="18" charset="0"/>
                                                    <a:ea typeface="Cambria Math" pitchFamily="18" charset="0"/>
                                                  </a:rPr>
                                                </m:ctrlPr>
                                              </m:sSubPr>
                                              <m:e>
                                                <m:r>
                                                  <a:rPr lang="pt-BR" sz="1800" b="1" i="0">
                                                    <a:solidFill>
                                                      <a:srgbClr val="000000"/>
                                                    </a:solidFill>
                                                    <a:latin typeface="Cambria Math" pitchFamily="18" charset="0"/>
                                                    <a:ea typeface="Cambria Math" pitchFamily="18" charset="0"/>
                                                  </a:rPr>
                                                  <m:t>𝐙</m:t>
                                                </m:r>
                                              </m:e>
                                              <m:sub>
                                                <m:r>
                                                  <a:rPr lang="pt-BR" sz="1800" b="1" i="0">
                                                    <a:solidFill>
                                                      <a:srgbClr val="000000"/>
                                                    </a:solidFill>
                                                    <a:latin typeface="Cambria Math" pitchFamily="18" charset="0"/>
                                                    <a:ea typeface="Cambria Math" pitchFamily="18" charset="0"/>
                                                  </a:rPr>
                                                  <m:t>𝟏</m:t>
                                                </m:r>
                                                <m:r>
                                                  <a:rPr lang="pt-BR" sz="1800" b="1" i="0">
                                                    <a:solidFill>
                                                      <a:srgbClr val="000000"/>
                                                    </a:solidFill>
                                                    <a:latin typeface="Cambria Math" pitchFamily="18" charset="0"/>
                                                    <a:ea typeface="Cambria Math" pitchFamily="18" charset="0"/>
                                                  </a:rPr>
                                                  <m:t>−</m:t>
                                                </m:r>
                                                <m:f>
                                                  <m:fPr>
                                                    <m:ctrlPr>
                                                      <a:rPr lang="pt-BR" sz="1800" b="1" i="1">
                                                        <a:solidFill>
                                                          <a:srgbClr val="000000"/>
                                                        </a:solidFill>
                                                        <a:latin typeface="Cambria Math" pitchFamily="18" charset="0"/>
                                                        <a:ea typeface="Cambria Math" pitchFamily="18" charset="0"/>
                                                      </a:rPr>
                                                    </m:ctrlPr>
                                                  </m:fPr>
                                                  <m:num>
                                                    <m:r>
                                                      <a:rPr lang="pt-BR" sz="1800" b="1" i="0">
                                                        <a:solidFill>
                                                          <a:srgbClr val="000000"/>
                                                        </a:solidFill>
                                                        <a:latin typeface="Cambria Math" pitchFamily="18" charset="0"/>
                                                        <a:ea typeface="Cambria Math" pitchFamily="18" charset="0"/>
                                                      </a:rPr>
                                                      <m:t>𝛂</m:t>
                                                    </m:r>
                                                  </m:num>
                                                  <m:den>
                                                    <m:r>
                                                      <a:rPr lang="pt-BR" sz="1800" b="1" i="0">
                                                        <a:solidFill>
                                                          <a:srgbClr val="000000"/>
                                                        </a:solidFill>
                                                        <a:latin typeface="Cambria Math" pitchFamily="18" charset="0"/>
                                                        <a:ea typeface="Cambria Math" pitchFamily="18" charset="0"/>
                                                      </a:rPr>
                                                      <m:t>𝟐</m:t>
                                                    </m:r>
                                                  </m:den>
                                                </m:f>
                                              </m:sub>
                                            </m:sSub>
                                            <m:r>
                                              <a:rPr lang="pt-BR" sz="1800" b="1" i="0">
                                                <a:solidFill>
                                                  <a:srgbClr val="000000"/>
                                                </a:solidFill>
                                                <a:latin typeface="Cambria Math" pitchFamily="18" charset="0"/>
                                                <a:ea typeface="Cambria Math" pitchFamily="18" charset="0"/>
                                              </a:rPr>
                                              <m:t>+</m:t>
                                            </m:r>
                                            <m:sSub>
                                              <m:sSubPr>
                                                <m:ctrlPr>
                                                  <a:rPr lang="pt-BR" sz="1800" b="1" i="1">
                                                    <a:solidFill>
                                                      <a:srgbClr val="000000"/>
                                                    </a:solidFill>
                                                    <a:latin typeface="Cambria Math" pitchFamily="18" charset="0"/>
                                                    <a:ea typeface="Cambria Math" pitchFamily="18" charset="0"/>
                                                  </a:rPr>
                                                </m:ctrlPr>
                                              </m:sSubPr>
                                              <m:e>
                                                <m:r>
                                                  <a:rPr lang="pt-BR" sz="1800" b="1" i="0">
                                                    <a:solidFill>
                                                      <a:srgbClr val="000000"/>
                                                    </a:solidFill>
                                                    <a:latin typeface="Cambria Math" pitchFamily="18" charset="0"/>
                                                    <a:ea typeface="Cambria Math" pitchFamily="18" charset="0"/>
                                                  </a:rPr>
                                                  <m:t>𝐙</m:t>
                                                </m:r>
                                              </m:e>
                                              <m:sub>
                                                <m:r>
                                                  <a:rPr lang="pt-BR" sz="1800" b="1" i="0">
                                                    <a:solidFill>
                                                      <a:srgbClr val="000000"/>
                                                    </a:solidFill>
                                                    <a:latin typeface="Cambria Math" pitchFamily="18" charset="0"/>
                                                    <a:ea typeface="Cambria Math" pitchFamily="18" charset="0"/>
                                                  </a:rPr>
                                                  <m:t>𝟏</m:t>
                                                </m:r>
                                                <m:r>
                                                  <a:rPr lang="pt-BR" sz="1800" b="1" i="0">
                                                    <a:solidFill>
                                                      <a:srgbClr val="000000"/>
                                                    </a:solidFill>
                                                    <a:latin typeface="Cambria Math" pitchFamily="18" charset="0"/>
                                                    <a:ea typeface="Cambria Math" pitchFamily="18" charset="0"/>
                                                  </a:rPr>
                                                  <m:t>−</m:t>
                                                </m:r>
                                                <m:r>
                                                  <a:rPr lang="pt-BR" sz="1800" b="1" i="0">
                                                    <a:solidFill>
                                                      <a:srgbClr val="000000"/>
                                                    </a:solidFill>
                                                    <a:latin typeface="Cambria Math" pitchFamily="18" charset="0"/>
                                                    <a:ea typeface="Cambria Math" pitchFamily="18" charset="0"/>
                                                  </a:rPr>
                                                  <m:t>𝛃</m:t>
                                                </m:r>
                                              </m:sub>
                                            </m:sSub>
                                          </m:e>
                                        </m:d>
                                        <m:r>
                                          <a:rPr lang="pt-BR" sz="1800" b="1" i="0" smtClean="0">
                                            <a:solidFill>
                                              <a:srgbClr val="000000"/>
                                            </a:solidFill>
                                            <a:latin typeface="Cambria Math" pitchFamily="18" charset="0"/>
                                            <a:ea typeface="Cambria Math" pitchFamily="18" charset="0"/>
                                          </a:rPr>
                                          <m:t>∙</m:t>
                                        </m:r>
                                        <m:f>
                                          <m:fPr>
                                            <m:ctrlPr>
                                              <a:rPr lang="pt-BR" sz="1800" b="1" i="1" smtClean="0">
                                                <a:solidFill>
                                                  <a:srgbClr val="000000"/>
                                                </a:solidFill>
                                                <a:latin typeface="Cambria Math" pitchFamily="18" charset="0"/>
                                                <a:ea typeface="Cambria Math" pitchFamily="18" charset="0"/>
                                              </a:rPr>
                                            </m:ctrlPr>
                                          </m:fPr>
                                          <m:num>
                                            <m:r>
                                              <a:rPr lang="pt-BR" sz="1800" b="1" i="0" smtClean="0">
                                                <a:solidFill>
                                                  <a:srgbClr val="000000"/>
                                                </a:solidFill>
                                                <a:latin typeface="Cambria Math" pitchFamily="18" charset="0"/>
                                                <a:ea typeface="Cambria Math" pitchFamily="18" charset="0"/>
                                              </a:rPr>
                                              <m:t>𝐬</m:t>
                                            </m:r>
                                          </m:num>
                                          <m:den>
                                            <m:r>
                                              <a:rPr lang="pt-BR" sz="1800" b="1" i="0" smtClean="0">
                                                <a:solidFill>
                                                  <a:srgbClr val="000000"/>
                                                </a:solidFill>
                                                <a:latin typeface="Cambria Math" pitchFamily="18" charset="0"/>
                                                <a:ea typeface="Cambria Math" pitchFamily="18" charset="0"/>
                                              </a:rPr>
                                              <m:t>𝐝</m:t>
                                            </m:r>
                                          </m:den>
                                        </m:f>
                                      </m:e>
                                    </m:d>
                                  </m:e>
                                  <m:sup>
                                    <m:r>
                                      <a:rPr lang="pt-BR" sz="1800" b="1" i="0" smtClean="0">
                                        <a:solidFill>
                                          <a:srgbClr val="000000"/>
                                        </a:solidFill>
                                        <a:latin typeface="Cambria Math" panose="02040503050406030204" pitchFamily="18" charset="0"/>
                                        <a:ea typeface="Cambria Math"/>
                                      </a:rPr>
                                      <m:t>𝟐</m:t>
                                    </m:r>
                                  </m:sup>
                                </m:sSup>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smtClean="0">
                                    <a:solidFill>
                                      <a:srgbClr val="000000"/>
                                    </a:solidFill>
                                    <a:latin typeface="Cambria Math"/>
                                  </a:rPr>
                                  <m:t>𝐧</m:t>
                                </m:r>
                                <m:r>
                                  <a:rPr lang="es-ES" sz="1800" smtClean="0">
                                    <a:solidFill>
                                      <a:srgbClr val="000000"/>
                                    </a:solidFill>
                                    <a:latin typeface="Cambria Math"/>
                                  </a:rPr>
                                  <m:t>=</m:t>
                                </m:r>
                                <m:r>
                                  <a:rPr lang="pt-BR" sz="1800" smtClean="0">
                                    <a:solidFill>
                                      <a:srgbClr val="000000"/>
                                    </a:solidFill>
                                    <a:latin typeface="Cambria Math"/>
                                  </a:rPr>
                                  <m:t>𝐤</m:t>
                                </m:r>
                                <m:r>
                                  <a:rPr lang="pt-BR" sz="1800">
                                    <a:solidFill>
                                      <a:srgbClr val="000000"/>
                                    </a:solidFill>
                                    <a:latin typeface="Cambria Math"/>
                                    <a:ea typeface="Cambria Math"/>
                                  </a:rPr>
                                  <m:t>∙</m:t>
                                </m:r>
                                <m:sSup>
                                  <m:sSupPr>
                                    <m:ctrlPr>
                                      <a:rPr lang="es-ES" sz="1800" i="1">
                                        <a:solidFill>
                                          <a:srgbClr val="000000"/>
                                        </a:solidFill>
                                        <a:latin typeface="Cambria Math" panose="02040503050406030204" pitchFamily="18" charset="0"/>
                                      </a:rPr>
                                    </m:ctrlPr>
                                  </m:sSupPr>
                                  <m:e>
                                    <m:d>
                                      <m:dPr>
                                        <m:ctrlPr>
                                          <a:rPr lang="es-ES" sz="1800" i="1">
                                            <a:solidFill>
                                              <a:srgbClr val="000000"/>
                                            </a:solidFill>
                                            <a:latin typeface="Cambria Math" panose="02040503050406030204" pitchFamily="18" charset="0"/>
                                          </a:rPr>
                                        </m:ctrlPr>
                                      </m:dPr>
                                      <m:e>
                                        <m:f>
                                          <m:fPr>
                                            <m:ctrlPr>
                                              <a:rPr lang="es-ES" sz="1800" i="1">
                                                <a:solidFill>
                                                  <a:srgbClr val="000000"/>
                                                </a:solidFill>
                                                <a:latin typeface="Cambria Math" panose="02040503050406030204" pitchFamily="18" charset="0"/>
                                              </a:rPr>
                                            </m:ctrlPr>
                                          </m:fPr>
                                          <m:num>
                                            <m:sSub>
                                              <m:sSubPr>
                                                <m:ctrlPr>
                                                  <a:rPr lang="es-ES" sz="1800" i="1">
                                                    <a:solidFill>
                                                      <a:srgbClr val="000000"/>
                                                    </a:solidFill>
                                                    <a:latin typeface="Cambria Math" panose="02040503050406030204" pitchFamily="18" charset="0"/>
                                                  </a:rPr>
                                                </m:ctrlPr>
                                              </m:sSubPr>
                                              <m:e>
                                                <m:r>
                                                  <a:rPr lang="es-ES" sz="1800">
                                                    <a:solidFill>
                                                      <a:srgbClr val="000000"/>
                                                    </a:solidFill>
                                                    <a:latin typeface="Cambria Math"/>
                                                  </a:rPr>
                                                  <m:t>𝐙</m:t>
                                                </m:r>
                                              </m:e>
                                              <m:sub>
                                                <m:r>
                                                  <a:rPr lang="es-ES" sz="1800">
                                                    <a:solidFill>
                                                      <a:srgbClr val="000000"/>
                                                    </a:solidFill>
                                                    <a:latin typeface="Cambria Math"/>
                                                  </a:rPr>
                                                  <m:t>𝟏</m:t>
                                                </m:r>
                                                <m:r>
                                                  <a:rPr lang="es-ES" sz="1800">
                                                    <a:solidFill>
                                                      <a:srgbClr val="000000"/>
                                                    </a:solidFill>
                                                    <a:latin typeface="Cambria Math"/>
                                                  </a:rPr>
                                                  <m:t>−</m:t>
                                                </m:r>
                                                <m:f>
                                                  <m:fPr>
                                                    <m:ctrlPr>
                                                      <a:rPr lang="es-ES" sz="1800" i="1">
                                                        <a:solidFill>
                                                          <a:srgbClr val="000000"/>
                                                        </a:solidFill>
                                                        <a:latin typeface="Cambria Math" panose="02040503050406030204" pitchFamily="18" charset="0"/>
                                                      </a:rPr>
                                                    </m:ctrlPr>
                                                  </m:fPr>
                                                  <m:num>
                                                    <m:r>
                                                      <a:rPr lang="es-ES" sz="1800">
                                                        <a:solidFill>
                                                          <a:srgbClr val="000000"/>
                                                        </a:solidFill>
                                                        <a:latin typeface="Cambria Math"/>
                                                      </a:rPr>
                                                      <m:t>𝛂</m:t>
                                                    </m:r>
                                                  </m:num>
                                                  <m:den>
                                                    <m:r>
                                                      <a:rPr lang="es-ES" sz="1800">
                                                        <a:solidFill>
                                                          <a:srgbClr val="000000"/>
                                                        </a:solidFill>
                                                        <a:latin typeface="Cambria Math"/>
                                                      </a:rPr>
                                                      <m:t>𝟐</m:t>
                                                    </m:r>
                                                  </m:den>
                                                </m:f>
                                              </m:sub>
                                            </m:sSub>
                                            <m:r>
                                              <a:rPr lang="pt-BR" sz="1800">
                                                <a:solidFill>
                                                  <a:srgbClr val="000000"/>
                                                </a:solidFill>
                                                <a:latin typeface="Cambria Math" pitchFamily="18" charset="0"/>
                                                <a:ea typeface="Cambria Math" pitchFamily="18" charset="0"/>
                                              </a:rPr>
                                              <m:t>+</m:t>
                                            </m:r>
                                            <m:sSub>
                                              <m:sSubPr>
                                                <m:ctrlPr>
                                                  <a:rPr lang="pt-BR" sz="1800" i="1">
                                                    <a:solidFill>
                                                      <a:srgbClr val="000000"/>
                                                    </a:solidFill>
                                                    <a:latin typeface="Cambria Math" panose="02040503050406030204" pitchFamily="18" charset="0"/>
                                                    <a:ea typeface="Cambria Math" pitchFamily="18" charset="0"/>
                                                  </a:rPr>
                                                </m:ctrlPr>
                                              </m:sSubPr>
                                              <m:e>
                                                <m:r>
                                                  <a:rPr lang="pt-BR" sz="1800">
                                                    <a:solidFill>
                                                      <a:srgbClr val="000000"/>
                                                    </a:solidFill>
                                                    <a:latin typeface="Cambria Math" pitchFamily="18" charset="0"/>
                                                    <a:ea typeface="Cambria Math" pitchFamily="18" charset="0"/>
                                                  </a:rPr>
                                                  <m:t>𝐙</m:t>
                                                </m:r>
                                              </m:e>
                                              <m:sub>
                                                <m:r>
                                                  <a:rPr lang="pt-BR" sz="1800">
                                                    <a:solidFill>
                                                      <a:srgbClr val="000000"/>
                                                    </a:solidFill>
                                                    <a:latin typeface="Cambria Math" pitchFamily="18" charset="0"/>
                                                    <a:ea typeface="Cambria Math" pitchFamily="18" charset="0"/>
                                                  </a:rPr>
                                                  <m:t>𝟏</m:t>
                                                </m:r>
                                                <m:r>
                                                  <a:rPr lang="pt-BR" sz="1800">
                                                    <a:solidFill>
                                                      <a:srgbClr val="000000"/>
                                                    </a:solidFill>
                                                    <a:latin typeface="Cambria Math" pitchFamily="18" charset="0"/>
                                                    <a:ea typeface="Cambria Math" pitchFamily="18" charset="0"/>
                                                  </a:rPr>
                                                  <m:t>−</m:t>
                                                </m:r>
                                                <m:r>
                                                  <a:rPr lang="pt-BR" sz="1800">
                                                    <a:solidFill>
                                                      <a:srgbClr val="000000"/>
                                                    </a:solidFill>
                                                    <a:latin typeface="Cambria Math" pitchFamily="18" charset="0"/>
                                                    <a:ea typeface="Cambria Math" pitchFamily="18" charset="0"/>
                                                  </a:rPr>
                                                  <m:t>𝛃</m:t>
                                                </m:r>
                                              </m:sub>
                                            </m:sSub>
                                          </m:num>
                                          <m:den>
                                            <m:r>
                                              <a:rPr lang="es-ES" sz="1800">
                                                <a:solidFill>
                                                  <a:srgbClr val="000000"/>
                                                </a:solidFill>
                                                <a:latin typeface="Cambria Math"/>
                                              </a:rPr>
                                              <m:t>𝐝</m:t>
                                            </m:r>
                                          </m:den>
                                        </m:f>
                                      </m:e>
                                    </m:d>
                                  </m:e>
                                  <m:sup>
                                    <m:r>
                                      <a:rPr lang="es-ES" sz="1800">
                                        <a:solidFill>
                                          <a:srgbClr val="000000"/>
                                        </a:solidFill>
                                        <a:latin typeface="Cambria Math"/>
                                      </a:rPr>
                                      <m:t>𝟐</m:t>
                                    </m:r>
                                  </m:sup>
                                </m:sSup>
                                <m:r>
                                  <a:rPr lang="es-ES" sz="180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a:solidFill>
                                          <a:srgbClr val="000000"/>
                                        </a:solidFill>
                                        <a:latin typeface="Cambria Math"/>
                                      </a:rPr>
                                      <m:t>𝐩</m:t>
                                    </m:r>
                                  </m:e>
                                </m:acc>
                                <m:d>
                                  <m:dPr>
                                    <m:ctrlPr>
                                      <a:rPr lang="es-ES" sz="1800" i="1">
                                        <a:solidFill>
                                          <a:srgbClr val="000000"/>
                                        </a:solidFill>
                                        <a:latin typeface="Cambria Math" panose="02040503050406030204" pitchFamily="18" charset="0"/>
                                      </a:rPr>
                                    </m:ctrlPr>
                                  </m:dPr>
                                  <m:e>
                                    <m:r>
                                      <a:rPr lang="es-ES" sz="1800">
                                        <a:solidFill>
                                          <a:srgbClr val="000000"/>
                                        </a:solidFill>
                                        <a:latin typeface="Cambria Math"/>
                                      </a:rPr>
                                      <m:t>𝟏</m:t>
                                    </m:r>
                                    <m:r>
                                      <a:rPr lang="es-ES" sz="180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a:solidFill>
                                              <a:srgbClr val="000000"/>
                                            </a:solidFill>
                                            <a:latin typeface="Cambria Math"/>
                                          </a:rPr>
                                          <m:t>𝐩</m:t>
                                        </m:r>
                                      </m:e>
                                    </m:acc>
                                  </m:e>
                                </m:d>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µ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P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b="1" i="0" kern="1200" smtClean="0">
                                    <a:solidFill>
                                      <a:schemeClr val="tx1"/>
                                    </a:solidFill>
                                    <a:effectLst/>
                                    <a:latin typeface="Cambria Math"/>
                                    <a:ea typeface="+mn-ea"/>
                                    <a:cs typeface="+mn-cs"/>
                                  </a:rPr>
                                  <m:t>𝐧</m:t>
                                </m:r>
                                <m:r>
                                  <a:rPr lang="es-ES" sz="1800" b="1" i="0" kern="1200" smtClean="0">
                                    <a:solidFill>
                                      <a:schemeClr val="tx1"/>
                                    </a:solidFill>
                                    <a:effectLst/>
                                    <a:latin typeface="Cambria Math"/>
                                    <a:ea typeface="+mn-ea"/>
                                    <a:cs typeface="+mn-cs"/>
                                  </a:rPr>
                                  <m:t>=</m:t>
                                </m:r>
                                <m:sSup>
                                  <m:sSupPr>
                                    <m:ctrlPr>
                                      <a:rPr lang="es-ES" sz="1800" b="1" i="1" kern="1200">
                                        <a:solidFill>
                                          <a:schemeClr val="tx1"/>
                                        </a:solidFill>
                                        <a:effectLst/>
                                        <a:latin typeface="Cambria Math" panose="02040503050406030204" pitchFamily="18" charset="0"/>
                                        <a:ea typeface="+mn-ea"/>
                                        <a:cs typeface="+mn-cs"/>
                                      </a:rPr>
                                    </m:ctrlPr>
                                  </m:sSupPr>
                                  <m:e>
                                    <m:r>
                                      <a:rPr lang="pt-BR" sz="1800" b="1" i="0" kern="1200" smtClean="0">
                                        <a:solidFill>
                                          <a:schemeClr val="tx1"/>
                                        </a:solidFill>
                                        <a:effectLst/>
                                        <a:latin typeface="Cambria Math"/>
                                        <a:ea typeface="+mn-ea"/>
                                        <a:cs typeface="+mn-cs"/>
                                      </a:rPr>
                                      <m:t>𝐤</m:t>
                                    </m:r>
                                    <m:r>
                                      <a:rPr lang="pt-BR" sz="1800" b="1" i="0" kern="1200" smtClean="0">
                                        <a:solidFill>
                                          <a:schemeClr val="tx1"/>
                                        </a:solidFill>
                                        <a:effectLst/>
                                        <a:latin typeface="Cambria Math"/>
                                        <a:ea typeface="Cambria Math"/>
                                        <a:cs typeface="+mn-cs"/>
                                      </a:rPr>
                                      <m:t>∙</m:t>
                                    </m:r>
                                    <m:d>
                                      <m:dPr>
                                        <m:ctrlPr>
                                          <a:rPr lang="es-ES" sz="1800" b="1" i="1" kern="1200">
                                            <a:solidFill>
                                              <a:schemeClr val="tx1"/>
                                            </a:solidFill>
                                            <a:effectLst/>
                                            <a:latin typeface="Cambria Math" panose="02040503050406030204" pitchFamily="18" charset="0"/>
                                            <a:ea typeface="+mn-ea"/>
                                            <a:cs typeface="+mn-cs"/>
                                          </a:rPr>
                                        </m:ctrlPr>
                                      </m:dPr>
                                      <m:e>
                                        <m:sSub>
                                          <m:sSubPr>
                                            <m:ctrlPr>
                                              <a:rPr lang="es-ES" sz="1800" b="1" i="1" kern="1200" smtClean="0">
                                                <a:solidFill>
                                                  <a:schemeClr val="tx1"/>
                                                </a:solidFill>
                                                <a:effectLst/>
                                                <a:latin typeface="Cambria Math" panose="02040503050406030204" pitchFamily="18" charset="0"/>
                                                <a:ea typeface="+mn-ea"/>
                                                <a:cs typeface="+mn-cs"/>
                                              </a:rPr>
                                            </m:ctrlPr>
                                          </m:sSubPr>
                                          <m:e>
                                            <m:r>
                                              <a:rPr lang="es-ES" sz="1800" b="1" i="1" kern="1200">
                                                <a:solidFill>
                                                  <a:schemeClr val="tx1"/>
                                                </a:solidFill>
                                                <a:effectLst/>
                                                <a:latin typeface="Cambria Math"/>
                                                <a:ea typeface="+mn-ea"/>
                                                <a:cs typeface="+mn-cs"/>
                                              </a:rPr>
                                              <m:t>𝐙</m:t>
                                            </m:r>
                                          </m:e>
                                          <m:sub>
                                            <m:r>
                                              <a:rPr lang="es-ES" sz="1800" b="1" i="1" kern="1200">
                                                <a:solidFill>
                                                  <a:schemeClr val="tx1"/>
                                                </a:solidFill>
                                                <a:effectLst/>
                                                <a:latin typeface="Cambria Math"/>
                                                <a:ea typeface="+mn-ea"/>
                                                <a:cs typeface="+mn-cs"/>
                                              </a:rPr>
                                              <m:t>𝟏</m:t>
                                            </m:r>
                                            <m:r>
                                              <a:rPr lang="es-ES" sz="1800" b="1" i="1"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1" kern="1200">
                                                    <a:solidFill>
                                                      <a:schemeClr val="tx1"/>
                                                    </a:solidFill>
                                                    <a:effectLst/>
                                                    <a:latin typeface="Cambria Math"/>
                                                    <a:ea typeface="+mn-ea"/>
                                                    <a:cs typeface="+mn-cs"/>
                                                  </a:rPr>
                                                  <m:t>𝛂</m:t>
                                                </m:r>
                                              </m:num>
                                              <m:den>
                                                <m:r>
                                                  <a:rPr lang="es-ES" sz="1800" b="1" i="1" kern="1200">
                                                    <a:solidFill>
                                                      <a:schemeClr val="tx1"/>
                                                    </a:solidFill>
                                                    <a:effectLst/>
                                                    <a:latin typeface="Cambria Math"/>
                                                    <a:ea typeface="+mn-ea"/>
                                                    <a:cs typeface="+mn-cs"/>
                                                  </a:rPr>
                                                  <m:t>𝟐</m:t>
                                                </m:r>
                                              </m:den>
                                            </m:f>
                                          </m:sub>
                                        </m:sSub>
                                        <m:r>
                                          <a:rPr lang="es-ES" sz="1800" b="1" i="0"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0" kern="1200">
                                                <a:solidFill>
                                                  <a:schemeClr val="tx1"/>
                                                </a:solidFill>
                                                <a:effectLst/>
                                                <a:latin typeface="Cambria Math"/>
                                                <a:ea typeface="+mn-ea"/>
                                                <a:cs typeface="+mn-cs"/>
                                              </a:rPr>
                                              <m:t>𝐬</m:t>
                                            </m:r>
                                          </m:num>
                                          <m:den>
                                            <m:r>
                                              <a:rPr lang="es-ES" sz="1800" b="1" i="0" kern="1200">
                                                <a:solidFill>
                                                  <a:schemeClr val="tx1"/>
                                                </a:solidFill>
                                                <a:effectLst/>
                                                <a:latin typeface="Cambria Math"/>
                                                <a:ea typeface="+mn-ea"/>
                                                <a:cs typeface="+mn-cs"/>
                                              </a:rPr>
                                              <m:t>𝐝</m:t>
                                            </m:r>
                                          </m:den>
                                        </m:f>
                                      </m:e>
                                    </m:d>
                                  </m:e>
                                  <m:sup>
                                    <m:r>
                                      <a:rPr lang="es-ES" sz="1800" b="1" i="0" kern="1200">
                                        <a:solidFill>
                                          <a:schemeClr val="tx1"/>
                                        </a:solidFill>
                                        <a:effectLst/>
                                        <a:latin typeface="Cambria Math"/>
                                        <a:ea typeface="+mn-ea"/>
                                        <a:cs typeface="+mn-cs"/>
                                      </a:rPr>
                                      <m:t>𝟐</m:t>
                                    </m:r>
                                  </m:sup>
                                </m:sSup>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s-ES" sz="1800" b="1" i="0" kern="1200" smtClean="0">
                                    <a:solidFill>
                                      <a:schemeClr val="tx1"/>
                                    </a:solidFill>
                                    <a:effectLst/>
                                    <a:latin typeface="Cambria Math"/>
                                    <a:ea typeface="+mn-ea"/>
                                    <a:cs typeface="+mn-cs"/>
                                  </a:rPr>
                                  <m:t>𝐧</m:t>
                                </m:r>
                                <m:r>
                                  <a:rPr lang="es-ES" sz="1800" b="1" i="0" kern="1200" smtClean="0">
                                    <a:solidFill>
                                      <a:schemeClr val="tx1"/>
                                    </a:solidFill>
                                    <a:effectLst/>
                                    <a:latin typeface="Cambria Math"/>
                                    <a:ea typeface="+mn-ea"/>
                                    <a:cs typeface="+mn-cs"/>
                                  </a:rPr>
                                  <m:t>=</m:t>
                                </m:r>
                                <m:r>
                                  <a:rPr lang="pt-BR" sz="1800" b="1" i="0" kern="1200" smtClean="0">
                                    <a:solidFill>
                                      <a:schemeClr val="tx1"/>
                                    </a:solidFill>
                                    <a:effectLst/>
                                    <a:latin typeface="Cambria Math"/>
                                    <a:ea typeface="+mn-ea"/>
                                    <a:cs typeface="+mn-cs"/>
                                  </a:rPr>
                                  <m:t>𝐤</m:t>
                                </m:r>
                                <m:r>
                                  <a:rPr lang="pt-BR" sz="1800" b="1" i="0" kern="1200" smtClean="0">
                                    <a:solidFill>
                                      <a:schemeClr val="tx1"/>
                                    </a:solidFill>
                                    <a:effectLst/>
                                    <a:latin typeface="Cambria Math"/>
                                    <a:ea typeface="Cambria Math"/>
                                    <a:cs typeface="+mn-cs"/>
                                  </a:rPr>
                                  <m:t>∙</m:t>
                                </m:r>
                                <m:sSup>
                                  <m:sSupPr>
                                    <m:ctrlPr>
                                      <a:rPr lang="es-ES" sz="1800" b="1" i="1" kern="1200">
                                        <a:solidFill>
                                          <a:schemeClr val="tx1"/>
                                        </a:solidFill>
                                        <a:effectLst/>
                                        <a:latin typeface="Cambria Math" panose="02040503050406030204" pitchFamily="18" charset="0"/>
                                        <a:ea typeface="+mn-ea"/>
                                        <a:cs typeface="+mn-cs"/>
                                      </a:rPr>
                                    </m:ctrlPr>
                                  </m:sSupPr>
                                  <m:e>
                                    <m:d>
                                      <m:dPr>
                                        <m:ctrlPr>
                                          <a:rPr lang="es-ES" sz="1800" b="1" i="1" kern="1200">
                                            <a:solidFill>
                                              <a:schemeClr val="tx1"/>
                                            </a:solidFill>
                                            <a:effectLst/>
                                            <a:latin typeface="Cambria Math" panose="02040503050406030204" pitchFamily="18" charset="0"/>
                                            <a:ea typeface="+mn-ea"/>
                                            <a:cs typeface="+mn-cs"/>
                                          </a:rPr>
                                        </m:ctrlPr>
                                      </m:dPr>
                                      <m:e>
                                        <m:f>
                                          <m:fPr>
                                            <m:ctrlPr>
                                              <a:rPr lang="es-ES" sz="1800" b="1" i="1" kern="1200">
                                                <a:solidFill>
                                                  <a:schemeClr val="tx1"/>
                                                </a:solidFill>
                                                <a:effectLst/>
                                                <a:latin typeface="Cambria Math" panose="02040503050406030204" pitchFamily="18" charset="0"/>
                                                <a:ea typeface="+mn-ea"/>
                                                <a:cs typeface="+mn-cs"/>
                                              </a:rPr>
                                            </m:ctrlPr>
                                          </m:fPr>
                                          <m:num>
                                            <m:sSub>
                                              <m:sSubPr>
                                                <m:ctrlPr>
                                                  <a:rPr lang="es-ES" sz="1800" b="1" i="1" kern="1200">
                                                    <a:solidFill>
                                                      <a:schemeClr val="tx1"/>
                                                    </a:solidFill>
                                                    <a:effectLst/>
                                                    <a:latin typeface="Cambria Math" panose="02040503050406030204" pitchFamily="18" charset="0"/>
                                                    <a:ea typeface="+mn-ea"/>
                                                    <a:cs typeface="+mn-cs"/>
                                                  </a:rPr>
                                                </m:ctrlPr>
                                              </m:sSubPr>
                                              <m:e>
                                                <m:r>
                                                  <a:rPr lang="es-ES" sz="1800" b="1" i="0" kern="1200">
                                                    <a:solidFill>
                                                      <a:schemeClr val="tx1"/>
                                                    </a:solidFill>
                                                    <a:effectLst/>
                                                    <a:latin typeface="Cambria Math"/>
                                                    <a:ea typeface="+mn-ea"/>
                                                    <a:cs typeface="+mn-cs"/>
                                                  </a:rPr>
                                                  <m:t>𝐙</m:t>
                                                </m:r>
                                              </m:e>
                                              <m:sub>
                                                <m:r>
                                                  <a:rPr lang="es-ES" sz="1800" b="1" i="0" kern="1200">
                                                    <a:solidFill>
                                                      <a:schemeClr val="tx1"/>
                                                    </a:solidFill>
                                                    <a:effectLst/>
                                                    <a:latin typeface="Cambria Math"/>
                                                    <a:ea typeface="+mn-ea"/>
                                                    <a:cs typeface="+mn-cs"/>
                                                  </a:rPr>
                                                  <m:t>𝟏</m:t>
                                                </m:r>
                                                <m:r>
                                                  <a:rPr lang="es-ES" sz="1800" b="1" i="0"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0" kern="1200">
                                                        <a:solidFill>
                                                          <a:schemeClr val="tx1"/>
                                                        </a:solidFill>
                                                        <a:effectLst/>
                                                        <a:latin typeface="Cambria Math"/>
                                                        <a:ea typeface="+mn-ea"/>
                                                        <a:cs typeface="+mn-cs"/>
                                                      </a:rPr>
                                                      <m:t>𝛂</m:t>
                                                    </m:r>
                                                  </m:num>
                                                  <m:den>
                                                    <m:r>
                                                      <a:rPr lang="es-ES" sz="1800" b="1" i="0" kern="1200">
                                                        <a:solidFill>
                                                          <a:schemeClr val="tx1"/>
                                                        </a:solidFill>
                                                        <a:effectLst/>
                                                        <a:latin typeface="Cambria Math"/>
                                                        <a:ea typeface="+mn-ea"/>
                                                        <a:cs typeface="+mn-cs"/>
                                                      </a:rPr>
                                                      <m:t>𝟐</m:t>
                                                    </m:r>
                                                  </m:den>
                                                </m:f>
                                              </m:sub>
                                            </m:sSub>
                                          </m:num>
                                          <m:den>
                                            <m:r>
                                              <a:rPr lang="es-ES" sz="1800" b="1" i="0" kern="1200">
                                                <a:solidFill>
                                                  <a:schemeClr val="tx1"/>
                                                </a:solidFill>
                                                <a:effectLst/>
                                                <a:latin typeface="Cambria Math"/>
                                                <a:ea typeface="+mn-ea"/>
                                                <a:cs typeface="+mn-cs"/>
                                              </a:rPr>
                                              <m:t>𝐝</m:t>
                                            </m:r>
                                          </m:den>
                                        </m:f>
                                      </m:e>
                                    </m:d>
                                  </m:e>
                                  <m:sup>
                                    <m:r>
                                      <a:rPr lang="es-ES" sz="1800" b="1" i="0" kern="1200">
                                        <a:solidFill>
                                          <a:schemeClr val="tx1"/>
                                        </a:solidFill>
                                        <a:effectLst/>
                                        <a:latin typeface="Cambria Math"/>
                                        <a:ea typeface="+mn-ea"/>
                                        <a:cs typeface="+mn-cs"/>
                                      </a:rPr>
                                      <m:t>𝟐</m:t>
                                    </m:r>
                                  </m:sup>
                                </m:sSup>
                                <m:r>
                                  <a:rPr lang="es-ES" sz="1800" b="1" i="0" kern="1200">
                                    <a:solidFill>
                                      <a:schemeClr val="tx1"/>
                                    </a:solidFill>
                                    <a:effectLst/>
                                    <a:latin typeface="Cambria Math"/>
                                    <a:ea typeface="+mn-ea"/>
                                    <a:cs typeface="+mn-cs"/>
                                  </a:rPr>
                                  <m:t>∙</m:t>
                                </m:r>
                                <m:acc>
                                  <m:accPr>
                                    <m:chr m:val="̂"/>
                                    <m:ctrlPr>
                                      <a:rPr lang="es-ES" sz="1800" b="1" i="1" kern="1200">
                                        <a:solidFill>
                                          <a:schemeClr val="tx1"/>
                                        </a:solidFill>
                                        <a:effectLst/>
                                        <a:latin typeface="Cambria Math" panose="02040503050406030204" pitchFamily="18" charset="0"/>
                                        <a:ea typeface="+mn-ea"/>
                                        <a:cs typeface="+mn-cs"/>
                                      </a:rPr>
                                    </m:ctrlPr>
                                  </m:accPr>
                                  <m:e>
                                    <m:r>
                                      <a:rPr lang="es-ES" sz="1800" b="1" i="0" kern="1200">
                                        <a:solidFill>
                                          <a:schemeClr val="tx1"/>
                                        </a:solidFill>
                                        <a:effectLst/>
                                        <a:latin typeface="Cambria Math"/>
                                        <a:ea typeface="+mn-ea"/>
                                        <a:cs typeface="+mn-cs"/>
                                      </a:rPr>
                                      <m:t>𝐩</m:t>
                                    </m:r>
                                  </m:e>
                                </m:acc>
                                <m:d>
                                  <m:dPr>
                                    <m:ctrlPr>
                                      <a:rPr lang="es-ES" sz="1800" b="1" i="1" kern="1200">
                                        <a:solidFill>
                                          <a:schemeClr val="tx1"/>
                                        </a:solidFill>
                                        <a:effectLst/>
                                        <a:latin typeface="Cambria Math" panose="02040503050406030204" pitchFamily="18" charset="0"/>
                                        <a:ea typeface="+mn-ea"/>
                                        <a:cs typeface="+mn-cs"/>
                                      </a:rPr>
                                    </m:ctrlPr>
                                  </m:dPr>
                                  <m:e>
                                    <m:r>
                                      <a:rPr lang="es-ES" sz="1800" b="1" i="0" kern="1200">
                                        <a:solidFill>
                                          <a:schemeClr val="tx1"/>
                                        </a:solidFill>
                                        <a:effectLst/>
                                        <a:latin typeface="Cambria Math"/>
                                        <a:ea typeface="+mn-ea"/>
                                        <a:cs typeface="+mn-cs"/>
                                      </a:rPr>
                                      <m:t>𝟏</m:t>
                                    </m:r>
                                    <m:r>
                                      <a:rPr lang="es-ES" sz="1800" b="1" i="0" kern="1200">
                                        <a:solidFill>
                                          <a:schemeClr val="tx1"/>
                                        </a:solidFill>
                                        <a:effectLst/>
                                        <a:latin typeface="Cambria Math"/>
                                        <a:ea typeface="+mn-ea"/>
                                        <a:cs typeface="+mn-cs"/>
                                      </a:rPr>
                                      <m:t>−</m:t>
                                    </m:r>
                                    <m:acc>
                                      <m:accPr>
                                        <m:chr m:val="̂"/>
                                        <m:ctrlPr>
                                          <a:rPr lang="es-ES" sz="1800" b="1" i="1" kern="1200">
                                            <a:solidFill>
                                              <a:schemeClr val="tx1"/>
                                            </a:solidFill>
                                            <a:effectLst/>
                                            <a:latin typeface="Cambria Math" panose="02040503050406030204" pitchFamily="18" charset="0"/>
                                            <a:ea typeface="+mn-ea"/>
                                            <a:cs typeface="+mn-cs"/>
                                          </a:rPr>
                                        </m:ctrlPr>
                                      </m:accPr>
                                      <m:e>
                                        <m:r>
                                          <a:rPr lang="es-ES" sz="1800" b="1" i="0" kern="1200">
                                            <a:solidFill>
                                              <a:schemeClr val="tx1"/>
                                            </a:solidFill>
                                            <a:effectLst/>
                                            <a:latin typeface="Cambria Math"/>
                                            <a:ea typeface="+mn-ea"/>
                                            <a:cs typeface="+mn-cs"/>
                                          </a:rPr>
                                          <m:t>𝐩</m:t>
                                        </m:r>
                                      </m:e>
                                    </m:acc>
                                  </m:e>
                                </m:d>
                                <m:r>
                                  <a:rPr lang="es-ES" sz="1800" b="1" i="0" kern="1200">
                                    <a:solidFill>
                                      <a:schemeClr val="tx1"/>
                                    </a:solidFill>
                                    <a:effectLst/>
                                    <a:latin typeface="Cambria Math"/>
                                    <a:ea typeface="+mn-ea"/>
                                    <a:cs typeface="+mn-cs"/>
                                  </a:rPr>
                                  <m:t> </m:t>
                                </m:r>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4 Tabla"/>
              <p:cNvGraphicFramePr>
                <a:graphicFrameLocks noGrp="1"/>
              </p:cNvGraphicFramePr>
              <p:nvPr>
                <p:extLst>
                  <p:ext uri="{D42A27DB-BD31-4B8C-83A1-F6EECF244321}">
                    <p14:modId xmlns:p14="http://schemas.microsoft.com/office/powerpoint/2010/main" val="1097654525"/>
                  </p:ext>
                </p:extLst>
              </p:nvPr>
            </p:nvGraphicFramePr>
            <p:xfrm>
              <a:off x="251520" y="996724"/>
              <a:ext cx="8622958" cy="2831175"/>
            </p:xfrm>
            <a:graphic>
              <a:graphicData uri="http://schemas.openxmlformats.org/drawingml/2006/table">
                <a:tbl>
                  <a:tblPr firstRow="1" bandRow="1">
                    <a:tableStyleId>{5940675A-B579-460E-94D1-54222C63F5DA}</a:tableStyleId>
                  </a:tblPr>
                  <a:tblGrid>
                    <a:gridCol w="4631389"/>
                    <a:gridCol w="3991569"/>
                  </a:tblGrid>
                  <a:tr h="413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a:t>
                          </a:r>
                          <a:r>
                            <a:rPr lang="es-ES" sz="2000" b="1" dirty="0" smtClean="0">
                              <a:solidFill>
                                <a:schemeClr val="tx1"/>
                              </a:solidFill>
                              <a:latin typeface="Calibri" pitchFamily="34" charset="0"/>
                            </a:rPr>
                            <a:t>PARA LA µ POBLACIONAL: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a:t>
                          </a:r>
                          <a:r>
                            <a:rPr lang="es-ES" sz="2000" b="1" dirty="0" smtClean="0">
                              <a:solidFill>
                                <a:schemeClr val="tx1"/>
                              </a:solidFill>
                              <a:latin typeface="Calibri" pitchFamily="34" charset="0"/>
                            </a:rPr>
                            <a:t>PARA LA P</a:t>
                          </a:r>
                          <a:r>
                            <a:rPr lang="es-ES" sz="2000" b="1" baseline="0" dirty="0" smtClean="0">
                              <a:solidFill>
                                <a:schemeClr val="tx1"/>
                              </a:solidFill>
                              <a:latin typeface="Calibri" pitchFamily="34" charset="0"/>
                            </a:rPr>
                            <a:t> POBLACIONAL</a:t>
                          </a:r>
                          <a:r>
                            <a:rPr lang="es-ES" sz="2000" b="1" dirty="0" smtClean="0">
                              <a:solidFill>
                                <a:schemeClr val="tx1"/>
                              </a:solidFill>
                              <a:latin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2" t="-43976" r="-86447" b="-140964"/>
                          </a:stretch>
                        </a:blipFill>
                      </a:tcPr>
                    </a:tc>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183" t="-43976" r="-305" b="-140964"/>
                          </a:stretch>
                        </a:blipFill>
                      </a:tcPr>
                    </a:tc>
                  </a:tr>
                  <a:tr h="3962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µ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P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2" t="-183133" r="-86447" b="-1807"/>
                          </a:stretch>
                        </a:blipFill>
                      </a:tcPr>
                    </a:tc>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183" t="-183133" r="-305" b="-1807"/>
                          </a:stretch>
                        </a:blipFill>
                      </a:tcPr>
                    </a:tc>
                  </a:tr>
                </a:tbl>
              </a:graphicData>
            </a:graphic>
          </p:graphicFrame>
        </mc:Fallback>
      </mc:AlternateContent>
      <p:sp>
        <p:nvSpPr>
          <p:cNvPr id="9" name="Text Box 4"/>
          <p:cNvSpPr txBox="1">
            <a:spLocks noChangeArrowheads="1"/>
          </p:cNvSpPr>
          <p:nvPr/>
        </p:nvSpPr>
        <p:spPr bwMode="auto">
          <a:xfrm>
            <a:off x="107504" y="4017258"/>
            <a:ext cx="8640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auto" hangingPunct="1">
              <a:spcBef>
                <a:spcPts val="500"/>
              </a:spcBef>
              <a:spcAft>
                <a:spcPts val="500"/>
              </a:spcAft>
            </a:pPr>
            <a:r>
              <a:rPr lang="es-ES" sz="2000" dirty="0" smtClean="0">
                <a:solidFill>
                  <a:srgbClr val="00007D"/>
                </a:solidFill>
                <a:latin typeface="Calibri" pitchFamily="34" charset="0"/>
              </a:rPr>
              <a:t>¿DE QUÉ FACTORES DEPENDE EL TAMAÑO DE LA MUESTRA EN LOS DISEÑOS DE  CONTRASTE DE HIPÓTESIS Y ESTIMACIÓN POR INTERVALO DE CONFIANZA?</a:t>
            </a:r>
            <a:endParaRPr lang="es-ES" sz="2000" dirty="0">
              <a:solidFill>
                <a:srgbClr val="00007D"/>
              </a:solidFill>
              <a:latin typeface="Calibri" pitchFamily="34" charset="0"/>
            </a:endParaRPr>
          </a:p>
        </p:txBody>
      </p:sp>
      <mc:AlternateContent xmlns:mc="http://schemas.openxmlformats.org/markup-compatibility/2006" xmlns:a14="http://schemas.microsoft.com/office/drawing/2010/main">
        <mc:Choice Requires="a14">
          <p:sp>
            <p:nvSpPr>
              <p:cNvPr id="10" name="Rectángulo 9"/>
              <p:cNvSpPr/>
              <p:nvPr/>
            </p:nvSpPr>
            <p:spPr>
              <a:xfrm>
                <a:off x="251520" y="4913873"/>
                <a:ext cx="8640960" cy="1323439"/>
              </a:xfrm>
              <a:prstGeom prst="rect">
                <a:avLst/>
              </a:prstGeom>
            </p:spPr>
            <p:txBody>
              <a:bodyPr wrap="square">
                <a:spAutoFit/>
              </a:bodyPr>
              <a:lstStyle/>
              <a:p>
                <a:pPr marL="342900" indent="-342900" algn="just" eaLnBrk="1" fontAlgn="auto" hangingPunct="1">
                  <a:spcBef>
                    <a:spcPts val="0"/>
                  </a:spcBef>
                  <a:spcAft>
                    <a:spcPts val="0"/>
                  </a:spcAft>
                  <a:buFont typeface="+mj-lt"/>
                  <a:buAutoNum type="arabicPeriod" startAt="4"/>
                </a:pPr>
                <a:r>
                  <a:rPr lang="es-ES" sz="2000" dirty="0">
                    <a:solidFill>
                      <a:srgbClr val="00007D"/>
                    </a:solidFill>
                    <a:latin typeface="Calibri" pitchFamily="34" charset="0"/>
                  </a:rPr>
                  <a:t>DEL </a:t>
                </a:r>
                <a:r>
                  <a:rPr lang="es-ES" sz="2000" dirty="0" smtClean="0">
                    <a:solidFill>
                      <a:srgbClr val="00007D"/>
                    </a:solidFill>
                    <a:latin typeface="Calibri" pitchFamily="34" charset="0"/>
                  </a:rPr>
                  <a:t>TAMAÑO DE </a:t>
                </a:r>
                <a:r>
                  <a:rPr lang="es-ES" sz="2000" dirty="0">
                    <a:solidFill>
                      <a:srgbClr val="00007D"/>
                    </a:solidFill>
                    <a:latin typeface="Calibri" pitchFamily="34" charset="0"/>
                  </a:rPr>
                  <a:t>DISEÑO (k): </a:t>
                </a:r>
                <a:r>
                  <a:rPr lang="es-ES" sz="2000" dirty="0" smtClean="0">
                    <a:solidFill>
                      <a:srgbClr val="000000"/>
                    </a:solidFill>
                    <a:latin typeface="Calibri" pitchFamily="34" charset="0"/>
                  </a:rPr>
                  <a:t>PARA </a:t>
                </a:r>
                <a:r>
                  <a:rPr lang="es-ES" sz="2000" dirty="0">
                    <a:solidFill>
                      <a:srgbClr val="000000"/>
                    </a:solidFill>
                    <a:latin typeface="Calibri" pitchFamily="34" charset="0"/>
                  </a:rPr>
                  <a:t>UN VALOR FIJO DE PRECISIÓN (d</a:t>
                </a:r>
                <a:r>
                  <a:rPr lang="es-ES" sz="2000" dirty="0" smtClean="0">
                    <a:solidFill>
                      <a:srgbClr val="000000"/>
                    </a:solidFill>
                    <a:latin typeface="Calibri" pitchFamily="34" charset="0"/>
                  </a:rPr>
                  <a:t>): SI </a:t>
                </a:r>
                <a:r>
                  <a:rPr lang="es-ES" sz="2000" dirty="0">
                    <a:solidFill>
                      <a:srgbClr val="000000"/>
                    </a:solidFill>
                    <a:latin typeface="Calibri" pitchFamily="34" charset="0"/>
                  </a:rPr>
                  <a:t>k = 1, </a:t>
                </a:r>
                <a:r>
                  <a:rPr lang="es-ES" sz="2000" dirty="0" smtClean="0">
                    <a:solidFill>
                      <a:srgbClr val="000000"/>
                    </a:solidFill>
                    <a:latin typeface="Calibri" pitchFamily="34" charset="0"/>
                  </a:rPr>
                  <a:t>ENTONCES SON ÚTILES LOS MSA, MSF, MSR. AQUÍ LAS MUESTRAS SON  PEQUEÑAS. SI </a:t>
                </a:r>
                <a14:m>
                  <m:oMath xmlns:m="http://schemas.openxmlformats.org/officeDocument/2006/math">
                    <m:r>
                      <a:rPr lang="pt-BR" sz="2000" i="1">
                        <a:solidFill>
                          <a:srgbClr val="000000"/>
                        </a:solidFill>
                        <a:latin typeface="Cambria Math"/>
                      </a:rPr>
                      <m:t>𝐤</m:t>
                    </m:r>
                    <m:r>
                      <a:rPr lang="pt-BR" sz="2000">
                        <a:solidFill>
                          <a:srgbClr val="000000"/>
                        </a:solidFill>
                        <a:latin typeface="Cambria Math"/>
                        <a:ea typeface="Cambria Math"/>
                      </a:rPr>
                      <m:t>∈</m:t>
                    </m:r>
                    <m:d>
                      <m:dPr>
                        <m:begChr m:val="["/>
                        <m:endChr m:val="]"/>
                        <m:ctrlPr>
                          <a:rPr lang="pt-BR" sz="2000" i="1">
                            <a:solidFill>
                              <a:srgbClr val="000000"/>
                            </a:solidFill>
                            <a:latin typeface="Cambria Math" panose="02040503050406030204" pitchFamily="18" charset="0"/>
                            <a:ea typeface="Cambria Math"/>
                          </a:rPr>
                        </m:ctrlPr>
                      </m:dPr>
                      <m:e>
                        <m:r>
                          <a:rPr lang="pt-BR" sz="2000">
                            <a:solidFill>
                              <a:srgbClr val="000000"/>
                            </a:solidFill>
                            <a:latin typeface="Cambria Math"/>
                            <a:ea typeface="Cambria Math"/>
                          </a:rPr>
                          <m:t>𝟏</m:t>
                        </m:r>
                        <m:r>
                          <a:rPr lang="pt-BR" sz="2000">
                            <a:solidFill>
                              <a:srgbClr val="000000"/>
                            </a:solidFill>
                            <a:latin typeface="Cambria Math" panose="02040503050406030204" pitchFamily="18" charset="0"/>
                            <a:ea typeface="Cambria Math"/>
                          </a:rPr>
                          <m:t>,</m:t>
                        </m:r>
                        <m:r>
                          <a:rPr lang="pt-BR" sz="2000">
                            <a:solidFill>
                              <a:srgbClr val="000000"/>
                            </a:solidFill>
                            <a:latin typeface="Cambria Math"/>
                            <a:ea typeface="Cambria Math"/>
                          </a:rPr>
                          <m:t>𝟓</m:t>
                        </m:r>
                        <m:r>
                          <a:rPr lang="pt-BR" sz="2000">
                            <a:solidFill>
                              <a:srgbClr val="000000"/>
                            </a:solidFill>
                            <a:latin typeface="Cambria Math"/>
                            <a:ea typeface="Cambria Math"/>
                          </a:rPr>
                          <m:t>;</m:t>
                        </m:r>
                        <m:r>
                          <a:rPr lang="pt-BR" sz="2000">
                            <a:solidFill>
                              <a:srgbClr val="000000"/>
                            </a:solidFill>
                            <a:latin typeface="Cambria Math"/>
                            <a:ea typeface="Cambria Math"/>
                          </a:rPr>
                          <m:t>𝟑</m:t>
                        </m:r>
                      </m:e>
                    </m:d>
                  </m:oMath>
                </a14:m>
                <a:r>
                  <a:rPr lang="es-ES" sz="2000" dirty="0" smtClean="0">
                    <a:solidFill>
                      <a:srgbClr val="000000"/>
                    </a:solidFill>
                    <a:latin typeface="Calibri" pitchFamily="34" charset="0"/>
                  </a:rPr>
                  <a:t>, ENTONCES SON ÚTILES LOS MUESTREO POR CONGLOMERADO MONOETÁPICO Y BIOETÁPICO.</a:t>
                </a:r>
                <a:endParaRPr lang="es-ES" sz="2000" dirty="0">
                  <a:solidFill>
                    <a:srgbClr val="000000"/>
                  </a:solidFill>
                  <a:latin typeface="Calibri" pitchFamily="34"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251520" y="4913873"/>
                <a:ext cx="8640960" cy="1323439"/>
              </a:xfrm>
              <a:prstGeom prst="rect">
                <a:avLst/>
              </a:prstGeom>
              <a:blipFill rotWithShape="0">
                <a:blip r:embed="rId3"/>
                <a:stretch>
                  <a:fillRect l="-776" t="-3226" r="-705" b="-7373"/>
                </a:stretch>
              </a:blipFill>
            </p:spPr>
            <p:txBody>
              <a:bodyPr/>
              <a:lstStyle/>
              <a:p>
                <a:r>
                  <a:rPr lang="es-ES">
                    <a:noFill/>
                  </a:rPr>
                  <a:t> </a:t>
                </a:r>
              </a:p>
            </p:txBody>
          </p:sp>
        </mc:Fallback>
      </mc:AlternateContent>
    </p:spTree>
    <p:extLst>
      <p:ext uri="{BB962C8B-B14F-4D97-AF65-F5344CB8AC3E}">
        <p14:creationId xmlns:p14="http://schemas.microsoft.com/office/powerpoint/2010/main" val="12636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4"/>
          <p:cNvSpPr txBox="1">
            <a:spLocks noChangeArrowheads="1"/>
          </p:cNvSpPr>
          <p:nvPr/>
        </p:nvSpPr>
        <p:spPr bwMode="auto">
          <a:xfrm>
            <a:off x="827584" y="40152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s-MX" sz="2400" dirty="0" smtClean="0">
                <a:solidFill>
                  <a:srgbClr val="00007D"/>
                </a:solidFill>
                <a:latin typeface="Calibri" pitchFamily="34" charset="0"/>
              </a:rPr>
              <a:t>TAMAÑO DE LA MUESTRA </a:t>
            </a:r>
            <a:r>
              <a:rPr lang="es-ES" sz="2400" dirty="0">
                <a:solidFill>
                  <a:srgbClr val="00007D"/>
                </a:solidFill>
                <a:latin typeface="Calibri" pitchFamily="34" charset="0"/>
              </a:rPr>
              <a:t>EN PROBLEMAS SOBRE </a:t>
            </a:r>
            <a:r>
              <a:rPr lang="es-ES" sz="2400" dirty="0" smtClean="0">
                <a:solidFill>
                  <a:srgbClr val="00007D"/>
                </a:solidFill>
                <a:latin typeface="Calibri" pitchFamily="34" charset="0"/>
              </a:rPr>
              <a:t>EIC Y CH.</a:t>
            </a:r>
            <a:endParaRPr lang="es-MX" sz="2400" dirty="0">
              <a:solidFill>
                <a:srgbClr val="00007D"/>
              </a:solidFill>
              <a:latin typeface="Calibri" pitchFamily="34" charset="0"/>
            </a:endParaRPr>
          </a:p>
        </p:txBody>
      </p:sp>
      <mc:AlternateContent xmlns:mc="http://schemas.openxmlformats.org/markup-compatibility/2006" xmlns:a14="http://schemas.microsoft.com/office/drawing/2010/main">
        <mc:Choice Requires="a14">
          <p:graphicFrame>
            <p:nvGraphicFramePr>
              <p:cNvPr id="7" name="4 Tabla"/>
              <p:cNvGraphicFramePr>
                <a:graphicFrameLocks noGrp="1"/>
              </p:cNvGraphicFramePr>
              <p:nvPr>
                <p:extLst>
                  <p:ext uri="{D42A27DB-BD31-4B8C-83A1-F6EECF244321}">
                    <p14:modId xmlns:p14="http://schemas.microsoft.com/office/powerpoint/2010/main" val="1097654525"/>
                  </p:ext>
                </p:extLst>
              </p:nvPr>
            </p:nvGraphicFramePr>
            <p:xfrm>
              <a:off x="251520" y="996724"/>
              <a:ext cx="8622958" cy="2831175"/>
            </p:xfrm>
            <a:graphic>
              <a:graphicData uri="http://schemas.openxmlformats.org/drawingml/2006/table">
                <a:tbl>
                  <a:tblPr firstRow="1" bandRow="1">
                    <a:tableStyleId>{5940675A-B579-460E-94D1-54222C63F5DA}</a:tableStyleId>
                  </a:tblPr>
                  <a:tblGrid>
                    <a:gridCol w="4631389"/>
                    <a:gridCol w="3991569"/>
                  </a:tblGrid>
                  <a:tr h="413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PARA LA µ POBLACIONAL: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PARA LA P</a:t>
                          </a:r>
                          <a:r>
                            <a:rPr lang="es-ES" sz="2000" b="1" baseline="0" dirty="0" smtClean="0">
                              <a:solidFill>
                                <a:schemeClr val="tx1"/>
                              </a:solidFill>
                              <a:latin typeface="Calibri" pitchFamily="34" charset="0"/>
                            </a:rPr>
                            <a:t> POBLACIONAL</a:t>
                          </a:r>
                          <a:r>
                            <a:rPr lang="es-ES" sz="2000" b="1" dirty="0" smtClean="0">
                              <a:solidFill>
                                <a:schemeClr val="tx1"/>
                              </a:solidFill>
                              <a:latin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t-BR" sz="1800" b="1" i="0" smtClean="0">
                                    <a:solidFill>
                                      <a:srgbClr val="000000"/>
                                    </a:solidFill>
                                    <a:latin typeface="Cambria Math"/>
                                    <a:ea typeface="Cambria Math" pitchFamily="18" charset="0"/>
                                  </a:rPr>
                                  <m:t>𝐧</m:t>
                                </m:r>
                                <m:r>
                                  <a:rPr lang="pt-BR" sz="1800" b="1" i="0">
                                    <a:solidFill>
                                      <a:srgbClr val="000000"/>
                                    </a:solidFill>
                                    <a:latin typeface="Cambria Math" pitchFamily="18" charset="0"/>
                                    <a:ea typeface="Cambria Math" pitchFamily="18" charset="0"/>
                                  </a:rPr>
                                  <m:t>=</m:t>
                                </m:r>
                                <m:r>
                                  <a:rPr lang="pt-BR" sz="1800" b="1" i="0" smtClean="0">
                                    <a:solidFill>
                                      <a:srgbClr val="000000"/>
                                    </a:solidFill>
                                    <a:latin typeface="Cambria Math"/>
                                    <a:ea typeface="Cambria Math" pitchFamily="18" charset="0"/>
                                  </a:rPr>
                                  <m:t>𝐤</m:t>
                                </m:r>
                                <m:r>
                                  <a:rPr lang="pt-BR" sz="1800" b="1" i="0" smtClean="0">
                                    <a:solidFill>
                                      <a:srgbClr val="000000"/>
                                    </a:solidFill>
                                    <a:latin typeface="Cambria Math"/>
                                    <a:ea typeface="Cambria Math"/>
                                  </a:rPr>
                                  <m:t>∙</m:t>
                                </m:r>
                                <m:sSup>
                                  <m:sSupPr>
                                    <m:ctrlPr>
                                      <a:rPr lang="pt-BR" sz="1800" b="1" i="1" smtClean="0">
                                        <a:solidFill>
                                          <a:srgbClr val="000000"/>
                                        </a:solidFill>
                                        <a:latin typeface="Cambria Math" panose="02040503050406030204" pitchFamily="18" charset="0"/>
                                        <a:ea typeface="Cambria Math"/>
                                      </a:rPr>
                                    </m:ctrlPr>
                                  </m:sSupPr>
                                  <m:e>
                                    <m:d>
                                      <m:dPr>
                                        <m:ctrlPr>
                                          <a:rPr lang="pt-BR" sz="1800" b="1" i="1" smtClean="0">
                                            <a:solidFill>
                                              <a:srgbClr val="000000"/>
                                            </a:solidFill>
                                            <a:latin typeface="Cambria Math" panose="02040503050406030204" pitchFamily="18" charset="0"/>
                                            <a:ea typeface="Cambria Math"/>
                                          </a:rPr>
                                        </m:ctrlPr>
                                      </m:dPr>
                                      <m:e>
                                        <m:d>
                                          <m:dPr>
                                            <m:ctrlPr>
                                              <a:rPr lang="pt-BR" sz="1800" b="1" i="1" smtClean="0">
                                                <a:solidFill>
                                                  <a:srgbClr val="000000"/>
                                                </a:solidFill>
                                                <a:latin typeface="Cambria Math" panose="02040503050406030204" pitchFamily="18" charset="0"/>
                                                <a:ea typeface="Cambria Math"/>
                                              </a:rPr>
                                            </m:ctrlPr>
                                          </m:dPr>
                                          <m:e>
                                            <m:sSub>
                                              <m:sSubPr>
                                                <m:ctrlPr>
                                                  <a:rPr lang="pt-BR" sz="1800" b="1" i="1" smtClean="0">
                                                    <a:solidFill>
                                                      <a:srgbClr val="000000"/>
                                                    </a:solidFill>
                                                    <a:latin typeface="Cambria Math" panose="02040503050406030204" pitchFamily="18" charset="0"/>
                                                    <a:ea typeface="Cambria Math" pitchFamily="18" charset="0"/>
                                                  </a:rPr>
                                                </m:ctrlPr>
                                              </m:sSubPr>
                                              <m:e>
                                                <m:r>
                                                  <a:rPr lang="pt-BR" sz="1800" b="1" i="0">
                                                    <a:solidFill>
                                                      <a:srgbClr val="000000"/>
                                                    </a:solidFill>
                                                    <a:latin typeface="Cambria Math" pitchFamily="18" charset="0"/>
                                                    <a:ea typeface="Cambria Math" pitchFamily="18" charset="0"/>
                                                  </a:rPr>
                                                  <m:t>𝐙</m:t>
                                                </m:r>
                                              </m:e>
                                              <m:sub>
                                                <m:r>
                                                  <a:rPr lang="pt-BR" sz="1800" b="1" i="0">
                                                    <a:solidFill>
                                                      <a:srgbClr val="000000"/>
                                                    </a:solidFill>
                                                    <a:latin typeface="Cambria Math" pitchFamily="18" charset="0"/>
                                                    <a:ea typeface="Cambria Math" pitchFamily="18" charset="0"/>
                                                  </a:rPr>
                                                  <m:t>𝟏</m:t>
                                                </m:r>
                                                <m:r>
                                                  <a:rPr lang="pt-BR" sz="1800" b="1" i="0">
                                                    <a:solidFill>
                                                      <a:srgbClr val="000000"/>
                                                    </a:solidFill>
                                                    <a:latin typeface="Cambria Math" pitchFamily="18" charset="0"/>
                                                    <a:ea typeface="Cambria Math" pitchFamily="18" charset="0"/>
                                                  </a:rPr>
                                                  <m:t>−</m:t>
                                                </m:r>
                                                <m:f>
                                                  <m:fPr>
                                                    <m:ctrlPr>
                                                      <a:rPr lang="pt-BR" sz="1800" b="1" i="1">
                                                        <a:solidFill>
                                                          <a:srgbClr val="000000"/>
                                                        </a:solidFill>
                                                        <a:latin typeface="Cambria Math" pitchFamily="18" charset="0"/>
                                                        <a:ea typeface="Cambria Math" pitchFamily="18" charset="0"/>
                                                      </a:rPr>
                                                    </m:ctrlPr>
                                                  </m:fPr>
                                                  <m:num>
                                                    <m:r>
                                                      <a:rPr lang="pt-BR" sz="1800" b="1" i="0">
                                                        <a:solidFill>
                                                          <a:srgbClr val="000000"/>
                                                        </a:solidFill>
                                                        <a:latin typeface="Cambria Math" pitchFamily="18" charset="0"/>
                                                        <a:ea typeface="Cambria Math" pitchFamily="18" charset="0"/>
                                                      </a:rPr>
                                                      <m:t>𝛂</m:t>
                                                    </m:r>
                                                  </m:num>
                                                  <m:den>
                                                    <m:r>
                                                      <a:rPr lang="pt-BR" sz="1800" b="1" i="0">
                                                        <a:solidFill>
                                                          <a:srgbClr val="000000"/>
                                                        </a:solidFill>
                                                        <a:latin typeface="Cambria Math" pitchFamily="18" charset="0"/>
                                                        <a:ea typeface="Cambria Math" pitchFamily="18" charset="0"/>
                                                      </a:rPr>
                                                      <m:t>𝟐</m:t>
                                                    </m:r>
                                                  </m:den>
                                                </m:f>
                                              </m:sub>
                                            </m:sSub>
                                            <m:r>
                                              <a:rPr lang="pt-BR" sz="1800" b="1" i="0">
                                                <a:solidFill>
                                                  <a:srgbClr val="000000"/>
                                                </a:solidFill>
                                                <a:latin typeface="Cambria Math" pitchFamily="18" charset="0"/>
                                                <a:ea typeface="Cambria Math" pitchFamily="18" charset="0"/>
                                              </a:rPr>
                                              <m:t>+</m:t>
                                            </m:r>
                                            <m:sSub>
                                              <m:sSubPr>
                                                <m:ctrlPr>
                                                  <a:rPr lang="pt-BR" sz="1800" b="1" i="1">
                                                    <a:solidFill>
                                                      <a:srgbClr val="000000"/>
                                                    </a:solidFill>
                                                    <a:latin typeface="Cambria Math" pitchFamily="18" charset="0"/>
                                                    <a:ea typeface="Cambria Math" pitchFamily="18" charset="0"/>
                                                  </a:rPr>
                                                </m:ctrlPr>
                                              </m:sSubPr>
                                              <m:e>
                                                <m:r>
                                                  <a:rPr lang="pt-BR" sz="1800" b="1" i="0">
                                                    <a:solidFill>
                                                      <a:srgbClr val="000000"/>
                                                    </a:solidFill>
                                                    <a:latin typeface="Cambria Math" pitchFamily="18" charset="0"/>
                                                    <a:ea typeface="Cambria Math" pitchFamily="18" charset="0"/>
                                                  </a:rPr>
                                                  <m:t>𝐙</m:t>
                                                </m:r>
                                              </m:e>
                                              <m:sub>
                                                <m:r>
                                                  <a:rPr lang="pt-BR" sz="1800" b="1" i="0">
                                                    <a:solidFill>
                                                      <a:srgbClr val="000000"/>
                                                    </a:solidFill>
                                                    <a:latin typeface="Cambria Math" pitchFamily="18" charset="0"/>
                                                    <a:ea typeface="Cambria Math" pitchFamily="18" charset="0"/>
                                                  </a:rPr>
                                                  <m:t>𝟏</m:t>
                                                </m:r>
                                                <m:r>
                                                  <a:rPr lang="pt-BR" sz="1800" b="1" i="0">
                                                    <a:solidFill>
                                                      <a:srgbClr val="000000"/>
                                                    </a:solidFill>
                                                    <a:latin typeface="Cambria Math" pitchFamily="18" charset="0"/>
                                                    <a:ea typeface="Cambria Math" pitchFamily="18" charset="0"/>
                                                  </a:rPr>
                                                  <m:t>−</m:t>
                                                </m:r>
                                                <m:r>
                                                  <a:rPr lang="pt-BR" sz="1800" b="1" i="0">
                                                    <a:solidFill>
                                                      <a:srgbClr val="000000"/>
                                                    </a:solidFill>
                                                    <a:latin typeface="Cambria Math" pitchFamily="18" charset="0"/>
                                                    <a:ea typeface="Cambria Math" pitchFamily="18" charset="0"/>
                                                  </a:rPr>
                                                  <m:t>𝛃</m:t>
                                                </m:r>
                                              </m:sub>
                                            </m:sSub>
                                          </m:e>
                                        </m:d>
                                        <m:r>
                                          <a:rPr lang="pt-BR" sz="1800" b="1" i="0" smtClean="0">
                                            <a:solidFill>
                                              <a:srgbClr val="000000"/>
                                            </a:solidFill>
                                            <a:latin typeface="Cambria Math" pitchFamily="18" charset="0"/>
                                            <a:ea typeface="Cambria Math" pitchFamily="18" charset="0"/>
                                          </a:rPr>
                                          <m:t>∙</m:t>
                                        </m:r>
                                        <m:f>
                                          <m:fPr>
                                            <m:ctrlPr>
                                              <a:rPr lang="pt-BR" sz="1800" b="1" i="1" smtClean="0">
                                                <a:solidFill>
                                                  <a:srgbClr val="000000"/>
                                                </a:solidFill>
                                                <a:latin typeface="Cambria Math" pitchFamily="18" charset="0"/>
                                                <a:ea typeface="Cambria Math" pitchFamily="18" charset="0"/>
                                              </a:rPr>
                                            </m:ctrlPr>
                                          </m:fPr>
                                          <m:num>
                                            <m:r>
                                              <a:rPr lang="pt-BR" sz="1800" b="1" i="0" smtClean="0">
                                                <a:solidFill>
                                                  <a:srgbClr val="000000"/>
                                                </a:solidFill>
                                                <a:latin typeface="Cambria Math" pitchFamily="18" charset="0"/>
                                                <a:ea typeface="Cambria Math" pitchFamily="18" charset="0"/>
                                              </a:rPr>
                                              <m:t>𝐬</m:t>
                                            </m:r>
                                          </m:num>
                                          <m:den>
                                            <m:r>
                                              <a:rPr lang="pt-BR" sz="1800" b="1" i="0" smtClean="0">
                                                <a:solidFill>
                                                  <a:srgbClr val="000000"/>
                                                </a:solidFill>
                                                <a:latin typeface="Cambria Math" pitchFamily="18" charset="0"/>
                                                <a:ea typeface="Cambria Math" pitchFamily="18" charset="0"/>
                                              </a:rPr>
                                              <m:t>𝐝</m:t>
                                            </m:r>
                                          </m:den>
                                        </m:f>
                                      </m:e>
                                    </m:d>
                                  </m:e>
                                  <m:sup>
                                    <m:r>
                                      <a:rPr lang="pt-BR" sz="1800" b="1" i="0" smtClean="0">
                                        <a:solidFill>
                                          <a:srgbClr val="000000"/>
                                        </a:solidFill>
                                        <a:latin typeface="Cambria Math" panose="02040503050406030204" pitchFamily="18" charset="0"/>
                                        <a:ea typeface="Cambria Math"/>
                                      </a:rPr>
                                      <m:t>𝟐</m:t>
                                    </m:r>
                                  </m:sup>
                                </m:sSup>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smtClean="0">
                                    <a:solidFill>
                                      <a:srgbClr val="000000"/>
                                    </a:solidFill>
                                    <a:latin typeface="Cambria Math"/>
                                  </a:rPr>
                                  <m:t>𝐧</m:t>
                                </m:r>
                                <m:r>
                                  <a:rPr lang="es-ES" sz="1800" smtClean="0">
                                    <a:solidFill>
                                      <a:srgbClr val="000000"/>
                                    </a:solidFill>
                                    <a:latin typeface="Cambria Math"/>
                                  </a:rPr>
                                  <m:t>=</m:t>
                                </m:r>
                                <m:r>
                                  <a:rPr lang="pt-BR" sz="1800" smtClean="0">
                                    <a:solidFill>
                                      <a:srgbClr val="000000"/>
                                    </a:solidFill>
                                    <a:latin typeface="Cambria Math"/>
                                  </a:rPr>
                                  <m:t>𝐤</m:t>
                                </m:r>
                                <m:r>
                                  <a:rPr lang="pt-BR" sz="1800">
                                    <a:solidFill>
                                      <a:srgbClr val="000000"/>
                                    </a:solidFill>
                                    <a:latin typeface="Cambria Math"/>
                                    <a:ea typeface="Cambria Math"/>
                                  </a:rPr>
                                  <m:t>∙</m:t>
                                </m:r>
                                <m:sSup>
                                  <m:sSupPr>
                                    <m:ctrlPr>
                                      <a:rPr lang="es-ES" sz="1800" i="1">
                                        <a:solidFill>
                                          <a:srgbClr val="000000"/>
                                        </a:solidFill>
                                        <a:latin typeface="Cambria Math" panose="02040503050406030204" pitchFamily="18" charset="0"/>
                                      </a:rPr>
                                    </m:ctrlPr>
                                  </m:sSupPr>
                                  <m:e>
                                    <m:d>
                                      <m:dPr>
                                        <m:ctrlPr>
                                          <a:rPr lang="es-ES" sz="1800" i="1">
                                            <a:solidFill>
                                              <a:srgbClr val="000000"/>
                                            </a:solidFill>
                                            <a:latin typeface="Cambria Math" panose="02040503050406030204" pitchFamily="18" charset="0"/>
                                          </a:rPr>
                                        </m:ctrlPr>
                                      </m:dPr>
                                      <m:e>
                                        <m:f>
                                          <m:fPr>
                                            <m:ctrlPr>
                                              <a:rPr lang="es-ES" sz="1800" i="1">
                                                <a:solidFill>
                                                  <a:srgbClr val="000000"/>
                                                </a:solidFill>
                                                <a:latin typeface="Cambria Math" panose="02040503050406030204" pitchFamily="18" charset="0"/>
                                              </a:rPr>
                                            </m:ctrlPr>
                                          </m:fPr>
                                          <m:num>
                                            <m:sSub>
                                              <m:sSubPr>
                                                <m:ctrlPr>
                                                  <a:rPr lang="es-ES" sz="1800" i="1">
                                                    <a:solidFill>
                                                      <a:srgbClr val="000000"/>
                                                    </a:solidFill>
                                                    <a:latin typeface="Cambria Math" panose="02040503050406030204" pitchFamily="18" charset="0"/>
                                                  </a:rPr>
                                                </m:ctrlPr>
                                              </m:sSubPr>
                                              <m:e>
                                                <m:r>
                                                  <a:rPr lang="es-ES" sz="1800">
                                                    <a:solidFill>
                                                      <a:srgbClr val="000000"/>
                                                    </a:solidFill>
                                                    <a:latin typeface="Cambria Math"/>
                                                  </a:rPr>
                                                  <m:t>𝐙</m:t>
                                                </m:r>
                                              </m:e>
                                              <m:sub>
                                                <m:r>
                                                  <a:rPr lang="es-ES" sz="1800">
                                                    <a:solidFill>
                                                      <a:srgbClr val="000000"/>
                                                    </a:solidFill>
                                                    <a:latin typeface="Cambria Math"/>
                                                  </a:rPr>
                                                  <m:t>𝟏</m:t>
                                                </m:r>
                                                <m:r>
                                                  <a:rPr lang="es-ES" sz="1800">
                                                    <a:solidFill>
                                                      <a:srgbClr val="000000"/>
                                                    </a:solidFill>
                                                    <a:latin typeface="Cambria Math"/>
                                                  </a:rPr>
                                                  <m:t>−</m:t>
                                                </m:r>
                                                <m:f>
                                                  <m:fPr>
                                                    <m:ctrlPr>
                                                      <a:rPr lang="es-ES" sz="1800" i="1">
                                                        <a:solidFill>
                                                          <a:srgbClr val="000000"/>
                                                        </a:solidFill>
                                                        <a:latin typeface="Cambria Math" panose="02040503050406030204" pitchFamily="18" charset="0"/>
                                                      </a:rPr>
                                                    </m:ctrlPr>
                                                  </m:fPr>
                                                  <m:num>
                                                    <m:r>
                                                      <a:rPr lang="es-ES" sz="1800">
                                                        <a:solidFill>
                                                          <a:srgbClr val="000000"/>
                                                        </a:solidFill>
                                                        <a:latin typeface="Cambria Math"/>
                                                      </a:rPr>
                                                      <m:t>𝛂</m:t>
                                                    </m:r>
                                                  </m:num>
                                                  <m:den>
                                                    <m:r>
                                                      <a:rPr lang="es-ES" sz="1800">
                                                        <a:solidFill>
                                                          <a:srgbClr val="000000"/>
                                                        </a:solidFill>
                                                        <a:latin typeface="Cambria Math"/>
                                                      </a:rPr>
                                                      <m:t>𝟐</m:t>
                                                    </m:r>
                                                  </m:den>
                                                </m:f>
                                              </m:sub>
                                            </m:sSub>
                                            <m:r>
                                              <a:rPr lang="pt-BR" sz="1800">
                                                <a:solidFill>
                                                  <a:srgbClr val="000000"/>
                                                </a:solidFill>
                                                <a:latin typeface="Cambria Math" pitchFamily="18" charset="0"/>
                                                <a:ea typeface="Cambria Math" pitchFamily="18" charset="0"/>
                                              </a:rPr>
                                              <m:t>+</m:t>
                                            </m:r>
                                            <m:sSub>
                                              <m:sSubPr>
                                                <m:ctrlPr>
                                                  <a:rPr lang="pt-BR" sz="1800" i="1">
                                                    <a:solidFill>
                                                      <a:srgbClr val="000000"/>
                                                    </a:solidFill>
                                                    <a:latin typeface="Cambria Math" panose="02040503050406030204" pitchFamily="18" charset="0"/>
                                                    <a:ea typeface="Cambria Math" pitchFamily="18" charset="0"/>
                                                  </a:rPr>
                                                </m:ctrlPr>
                                              </m:sSubPr>
                                              <m:e>
                                                <m:r>
                                                  <a:rPr lang="pt-BR" sz="1800">
                                                    <a:solidFill>
                                                      <a:srgbClr val="000000"/>
                                                    </a:solidFill>
                                                    <a:latin typeface="Cambria Math" pitchFamily="18" charset="0"/>
                                                    <a:ea typeface="Cambria Math" pitchFamily="18" charset="0"/>
                                                  </a:rPr>
                                                  <m:t>𝐙</m:t>
                                                </m:r>
                                              </m:e>
                                              <m:sub>
                                                <m:r>
                                                  <a:rPr lang="pt-BR" sz="1800">
                                                    <a:solidFill>
                                                      <a:srgbClr val="000000"/>
                                                    </a:solidFill>
                                                    <a:latin typeface="Cambria Math" pitchFamily="18" charset="0"/>
                                                    <a:ea typeface="Cambria Math" pitchFamily="18" charset="0"/>
                                                  </a:rPr>
                                                  <m:t>𝟏</m:t>
                                                </m:r>
                                                <m:r>
                                                  <a:rPr lang="pt-BR" sz="1800">
                                                    <a:solidFill>
                                                      <a:srgbClr val="000000"/>
                                                    </a:solidFill>
                                                    <a:latin typeface="Cambria Math" pitchFamily="18" charset="0"/>
                                                    <a:ea typeface="Cambria Math" pitchFamily="18" charset="0"/>
                                                  </a:rPr>
                                                  <m:t>−</m:t>
                                                </m:r>
                                                <m:r>
                                                  <a:rPr lang="pt-BR" sz="1800">
                                                    <a:solidFill>
                                                      <a:srgbClr val="000000"/>
                                                    </a:solidFill>
                                                    <a:latin typeface="Cambria Math" pitchFamily="18" charset="0"/>
                                                    <a:ea typeface="Cambria Math" pitchFamily="18" charset="0"/>
                                                  </a:rPr>
                                                  <m:t>𝛃</m:t>
                                                </m:r>
                                              </m:sub>
                                            </m:sSub>
                                          </m:num>
                                          <m:den>
                                            <m:r>
                                              <a:rPr lang="es-ES" sz="1800">
                                                <a:solidFill>
                                                  <a:srgbClr val="000000"/>
                                                </a:solidFill>
                                                <a:latin typeface="Cambria Math"/>
                                              </a:rPr>
                                              <m:t>𝐝</m:t>
                                            </m:r>
                                          </m:den>
                                        </m:f>
                                      </m:e>
                                    </m:d>
                                  </m:e>
                                  <m:sup>
                                    <m:r>
                                      <a:rPr lang="es-ES" sz="1800">
                                        <a:solidFill>
                                          <a:srgbClr val="000000"/>
                                        </a:solidFill>
                                        <a:latin typeface="Cambria Math"/>
                                      </a:rPr>
                                      <m:t>𝟐</m:t>
                                    </m:r>
                                  </m:sup>
                                </m:sSup>
                                <m:r>
                                  <a:rPr lang="es-ES" sz="180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a:solidFill>
                                          <a:srgbClr val="000000"/>
                                        </a:solidFill>
                                        <a:latin typeface="Cambria Math"/>
                                      </a:rPr>
                                      <m:t>𝐩</m:t>
                                    </m:r>
                                  </m:e>
                                </m:acc>
                                <m:d>
                                  <m:dPr>
                                    <m:ctrlPr>
                                      <a:rPr lang="es-ES" sz="1800" i="1">
                                        <a:solidFill>
                                          <a:srgbClr val="000000"/>
                                        </a:solidFill>
                                        <a:latin typeface="Cambria Math" panose="02040503050406030204" pitchFamily="18" charset="0"/>
                                      </a:rPr>
                                    </m:ctrlPr>
                                  </m:dPr>
                                  <m:e>
                                    <m:r>
                                      <a:rPr lang="es-ES" sz="1800">
                                        <a:solidFill>
                                          <a:srgbClr val="000000"/>
                                        </a:solidFill>
                                        <a:latin typeface="Cambria Math"/>
                                      </a:rPr>
                                      <m:t>𝟏</m:t>
                                    </m:r>
                                    <m:r>
                                      <a:rPr lang="es-ES" sz="180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a:solidFill>
                                              <a:srgbClr val="000000"/>
                                            </a:solidFill>
                                            <a:latin typeface="Cambria Math"/>
                                          </a:rPr>
                                          <m:t>𝐩</m:t>
                                        </m:r>
                                      </m:e>
                                    </m:acc>
                                  </m:e>
                                </m:d>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µ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P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b="1" i="0" kern="1200" smtClean="0">
                                    <a:solidFill>
                                      <a:schemeClr val="tx1"/>
                                    </a:solidFill>
                                    <a:effectLst/>
                                    <a:latin typeface="Cambria Math"/>
                                    <a:ea typeface="+mn-ea"/>
                                    <a:cs typeface="+mn-cs"/>
                                  </a:rPr>
                                  <m:t>𝐧</m:t>
                                </m:r>
                                <m:r>
                                  <a:rPr lang="es-ES" sz="1800" b="1" i="0" kern="1200" smtClean="0">
                                    <a:solidFill>
                                      <a:schemeClr val="tx1"/>
                                    </a:solidFill>
                                    <a:effectLst/>
                                    <a:latin typeface="Cambria Math"/>
                                    <a:ea typeface="+mn-ea"/>
                                    <a:cs typeface="+mn-cs"/>
                                  </a:rPr>
                                  <m:t>=</m:t>
                                </m:r>
                                <m:sSup>
                                  <m:sSupPr>
                                    <m:ctrlPr>
                                      <a:rPr lang="es-ES" sz="1800" b="1" i="1" kern="1200">
                                        <a:solidFill>
                                          <a:schemeClr val="tx1"/>
                                        </a:solidFill>
                                        <a:effectLst/>
                                        <a:latin typeface="Cambria Math" panose="02040503050406030204" pitchFamily="18" charset="0"/>
                                        <a:ea typeface="+mn-ea"/>
                                        <a:cs typeface="+mn-cs"/>
                                      </a:rPr>
                                    </m:ctrlPr>
                                  </m:sSupPr>
                                  <m:e>
                                    <m:r>
                                      <a:rPr lang="pt-BR" sz="1800" b="1" i="0" kern="1200" smtClean="0">
                                        <a:solidFill>
                                          <a:schemeClr val="tx1"/>
                                        </a:solidFill>
                                        <a:effectLst/>
                                        <a:latin typeface="Cambria Math"/>
                                        <a:ea typeface="+mn-ea"/>
                                        <a:cs typeface="+mn-cs"/>
                                      </a:rPr>
                                      <m:t>𝐤</m:t>
                                    </m:r>
                                    <m:r>
                                      <a:rPr lang="pt-BR" sz="1800" b="1" i="0" kern="1200" smtClean="0">
                                        <a:solidFill>
                                          <a:schemeClr val="tx1"/>
                                        </a:solidFill>
                                        <a:effectLst/>
                                        <a:latin typeface="Cambria Math"/>
                                        <a:ea typeface="Cambria Math"/>
                                        <a:cs typeface="+mn-cs"/>
                                      </a:rPr>
                                      <m:t>∙</m:t>
                                    </m:r>
                                    <m:d>
                                      <m:dPr>
                                        <m:ctrlPr>
                                          <a:rPr lang="es-ES" sz="1800" b="1" i="1" kern="1200">
                                            <a:solidFill>
                                              <a:schemeClr val="tx1"/>
                                            </a:solidFill>
                                            <a:effectLst/>
                                            <a:latin typeface="Cambria Math" panose="02040503050406030204" pitchFamily="18" charset="0"/>
                                            <a:ea typeface="+mn-ea"/>
                                            <a:cs typeface="+mn-cs"/>
                                          </a:rPr>
                                        </m:ctrlPr>
                                      </m:dPr>
                                      <m:e>
                                        <m:sSub>
                                          <m:sSubPr>
                                            <m:ctrlPr>
                                              <a:rPr lang="es-ES" sz="1800" b="1" i="1" kern="1200" smtClean="0">
                                                <a:solidFill>
                                                  <a:schemeClr val="tx1"/>
                                                </a:solidFill>
                                                <a:effectLst/>
                                                <a:latin typeface="Cambria Math" panose="02040503050406030204" pitchFamily="18" charset="0"/>
                                                <a:ea typeface="+mn-ea"/>
                                                <a:cs typeface="+mn-cs"/>
                                              </a:rPr>
                                            </m:ctrlPr>
                                          </m:sSubPr>
                                          <m:e>
                                            <m:r>
                                              <a:rPr lang="es-ES" sz="1800" b="1" i="1" kern="1200">
                                                <a:solidFill>
                                                  <a:schemeClr val="tx1"/>
                                                </a:solidFill>
                                                <a:effectLst/>
                                                <a:latin typeface="Cambria Math"/>
                                                <a:ea typeface="+mn-ea"/>
                                                <a:cs typeface="+mn-cs"/>
                                              </a:rPr>
                                              <m:t>𝐙</m:t>
                                            </m:r>
                                          </m:e>
                                          <m:sub>
                                            <m:r>
                                              <a:rPr lang="es-ES" sz="1800" b="1" i="1" kern="1200">
                                                <a:solidFill>
                                                  <a:schemeClr val="tx1"/>
                                                </a:solidFill>
                                                <a:effectLst/>
                                                <a:latin typeface="Cambria Math"/>
                                                <a:ea typeface="+mn-ea"/>
                                                <a:cs typeface="+mn-cs"/>
                                              </a:rPr>
                                              <m:t>𝟏</m:t>
                                            </m:r>
                                            <m:r>
                                              <a:rPr lang="es-ES" sz="1800" b="1" i="1"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1" kern="1200">
                                                    <a:solidFill>
                                                      <a:schemeClr val="tx1"/>
                                                    </a:solidFill>
                                                    <a:effectLst/>
                                                    <a:latin typeface="Cambria Math"/>
                                                    <a:ea typeface="+mn-ea"/>
                                                    <a:cs typeface="+mn-cs"/>
                                                  </a:rPr>
                                                  <m:t>𝛂</m:t>
                                                </m:r>
                                              </m:num>
                                              <m:den>
                                                <m:r>
                                                  <a:rPr lang="es-ES" sz="1800" b="1" i="1" kern="1200">
                                                    <a:solidFill>
                                                      <a:schemeClr val="tx1"/>
                                                    </a:solidFill>
                                                    <a:effectLst/>
                                                    <a:latin typeface="Cambria Math"/>
                                                    <a:ea typeface="+mn-ea"/>
                                                    <a:cs typeface="+mn-cs"/>
                                                  </a:rPr>
                                                  <m:t>𝟐</m:t>
                                                </m:r>
                                              </m:den>
                                            </m:f>
                                          </m:sub>
                                        </m:sSub>
                                        <m:r>
                                          <a:rPr lang="es-ES" sz="1800" b="1" i="0"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0" kern="1200">
                                                <a:solidFill>
                                                  <a:schemeClr val="tx1"/>
                                                </a:solidFill>
                                                <a:effectLst/>
                                                <a:latin typeface="Cambria Math"/>
                                                <a:ea typeface="+mn-ea"/>
                                                <a:cs typeface="+mn-cs"/>
                                              </a:rPr>
                                              <m:t>𝐬</m:t>
                                            </m:r>
                                          </m:num>
                                          <m:den>
                                            <m:r>
                                              <a:rPr lang="es-ES" sz="1800" b="1" i="0" kern="1200">
                                                <a:solidFill>
                                                  <a:schemeClr val="tx1"/>
                                                </a:solidFill>
                                                <a:effectLst/>
                                                <a:latin typeface="Cambria Math"/>
                                                <a:ea typeface="+mn-ea"/>
                                                <a:cs typeface="+mn-cs"/>
                                              </a:rPr>
                                              <m:t>𝐝</m:t>
                                            </m:r>
                                          </m:den>
                                        </m:f>
                                      </m:e>
                                    </m:d>
                                  </m:e>
                                  <m:sup>
                                    <m:r>
                                      <a:rPr lang="es-ES" sz="1800" b="1" i="0" kern="1200">
                                        <a:solidFill>
                                          <a:schemeClr val="tx1"/>
                                        </a:solidFill>
                                        <a:effectLst/>
                                        <a:latin typeface="Cambria Math"/>
                                        <a:ea typeface="+mn-ea"/>
                                        <a:cs typeface="+mn-cs"/>
                                      </a:rPr>
                                      <m:t>𝟐</m:t>
                                    </m:r>
                                  </m:sup>
                                </m:sSup>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s-ES" sz="1800" b="1" i="0" kern="1200" smtClean="0">
                                    <a:solidFill>
                                      <a:schemeClr val="tx1"/>
                                    </a:solidFill>
                                    <a:effectLst/>
                                    <a:latin typeface="Cambria Math"/>
                                    <a:ea typeface="+mn-ea"/>
                                    <a:cs typeface="+mn-cs"/>
                                  </a:rPr>
                                  <m:t>𝐧</m:t>
                                </m:r>
                                <m:r>
                                  <a:rPr lang="es-ES" sz="1800" b="1" i="0" kern="1200" smtClean="0">
                                    <a:solidFill>
                                      <a:schemeClr val="tx1"/>
                                    </a:solidFill>
                                    <a:effectLst/>
                                    <a:latin typeface="Cambria Math"/>
                                    <a:ea typeface="+mn-ea"/>
                                    <a:cs typeface="+mn-cs"/>
                                  </a:rPr>
                                  <m:t>=</m:t>
                                </m:r>
                                <m:r>
                                  <a:rPr lang="pt-BR" sz="1800" b="1" i="0" kern="1200" smtClean="0">
                                    <a:solidFill>
                                      <a:schemeClr val="tx1"/>
                                    </a:solidFill>
                                    <a:effectLst/>
                                    <a:latin typeface="Cambria Math"/>
                                    <a:ea typeface="+mn-ea"/>
                                    <a:cs typeface="+mn-cs"/>
                                  </a:rPr>
                                  <m:t>𝐤</m:t>
                                </m:r>
                                <m:r>
                                  <a:rPr lang="pt-BR" sz="1800" b="1" i="0" kern="1200" smtClean="0">
                                    <a:solidFill>
                                      <a:schemeClr val="tx1"/>
                                    </a:solidFill>
                                    <a:effectLst/>
                                    <a:latin typeface="Cambria Math"/>
                                    <a:ea typeface="Cambria Math"/>
                                    <a:cs typeface="+mn-cs"/>
                                  </a:rPr>
                                  <m:t>∙</m:t>
                                </m:r>
                                <m:sSup>
                                  <m:sSupPr>
                                    <m:ctrlPr>
                                      <a:rPr lang="es-ES" sz="1800" b="1" i="1" kern="1200">
                                        <a:solidFill>
                                          <a:schemeClr val="tx1"/>
                                        </a:solidFill>
                                        <a:effectLst/>
                                        <a:latin typeface="Cambria Math" panose="02040503050406030204" pitchFamily="18" charset="0"/>
                                        <a:ea typeface="+mn-ea"/>
                                        <a:cs typeface="+mn-cs"/>
                                      </a:rPr>
                                    </m:ctrlPr>
                                  </m:sSupPr>
                                  <m:e>
                                    <m:d>
                                      <m:dPr>
                                        <m:ctrlPr>
                                          <a:rPr lang="es-ES" sz="1800" b="1" i="1" kern="1200">
                                            <a:solidFill>
                                              <a:schemeClr val="tx1"/>
                                            </a:solidFill>
                                            <a:effectLst/>
                                            <a:latin typeface="Cambria Math" panose="02040503050406030204" pitchFamily="18" charset="0"/>
                                            <a:ea typeface="+mn-ea"/>
                                            <a:cs typeface="+mn-cs"/>
                                          </a:rPr>
                                        </m:ctrlPr>
                                      </m:dPr>
                                      <m:e>
                                        <m:f>
                                          <m:fPr>
                                            <m:ctrlPr>
                                              <a:rPr lang="es-ES" sz="1800" b="1" i="1" kern="1200">
                                                <a:solidFill>
                                                  <a:schemeClr val="tx1"/>
                                                </a:solidFill>
                                                <a:effectLst/>
                                                <a:latin typeface="Cambria Math" panose="02040503050406030204" pitchFamily="18" charset="0"/>
                                                <a:ea typeface="+mn-ea"/>
                                                <a:cs typeface="+mn-cs"/>
                                              </a:rPr>
                                            </m:ctrlPr>
                                          </m:fPr>
                                          <m:num>
                                            <m:sSub>
                                              <m:sSubPr>
                                                <m:ctrlPr>
                                                  <a:rPr lang="es-ES" sz="1800" b="1" i="1" kern="1200">
                                                    <a:solidFill>
                                                      <a:schemeClr val="tx1"/>
                                                    </a:solidFill>
                                                    <a:effectLst/>
                                                    <a:latin typeface="Cambria Math" panose="02040503050406030204" pitchFamily="18" charset="0"/>
                                                    <a:ea typeface="+mn-ea"/>
                                                    <a:cs typeface="+mn-cs"/>
                                                  </a:rPr>
                                                </m:ctrlPr>
                                              </m:sSubPr>
                                              <m:e>
                                                <m:r>
                                                  <a:rPr lang="es-ES" sz="1800" b="1" i="0" kern="1200">
                                                    <a:solidFill>
                                                      <a:schemeClr val="tx1"/>
                                                    </a:solidFill>
                                                    <a:effectLst/>
                                                    <a:latin typeface="Cambria Math"/>
                                                    <a:ea typeface="+mn-ea"/>
                                                    <a:cs typeface="+mn-cs"/>
                                                  </a:rPr>
                                                  <m:t>𝐙</m:t>
                                                </m:r>
                                              </m:e>
                                              <m:sub>
                                                <m:r>
                                                  <a:rPr lang="es-ES" sz="1800" b="1" i="0" kern="1200">
                                                    <a:solidFill>
                                                      <a:schemeClr val="tx1"/>
                                                    </a:solidFill>
                                                    <a:effectLst/>
                                                    <a:latin typeface="Cambria Math"/>
                                                    <a:ea typeface="+mn-ea"/>
                                                    <a:cs typeface="+mn-cs"/>
                                                  </a:rPr>
                                                  <m:t>𝟏</m:t>
                                                </m:r>
                                                <m:r>
                                                  <a:rPr lang="es-ES" sz="1800" b="1" i="0"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0" kern="1200">
                                                        <a:solidFill>
                                                          <a:schemeClr val="tx1"/>
                                                        </a:solidFill>
                                                        <a:effectLst/>
                                                        <a:latin typeface="Cambria Math"/>
                                                        <a:ea typeface="+mn-ea"/>
                                                        <a:cs typeface="+mn-cs"/>
                                                      </a:rPr>
                                                      <m:t>𝛂</m:t>
                                                    </m:r>
                                                  </m:num>
                                                  <m:den>
                                                    <m:r>
                                                      <a:rPr lang="es-ES" sz="1800" b="1" i="0" kern="1200">
                                                        <a:solidFill>
                                                          <a:schemeClr val="tx1"/>
                                                        </a:solidFill>
                                                        <a:effectLst/>
                                                        <a:latin typeface="Cambria Math"/>
                                                        <a:ea typeface="+mn-ea"/>
                                                        <a:cs typeface="+mn-cs"/>
                                                      </a:rPr>
                                                      <m:t>𝟐</m:t>
                                                    </m:r>
                                                  </m:den>
                                                </m:f>
                                              </m:sub>
                                            </m:sSub>
                                          </m:num>
                                          <m:den>
                                            <m:r>
                                              <a:rPr lang="es-ES" sz="1800" b="1" i="0" kern="1200">
                                                <a:solidFill>
                                                  <a:schemeClr val="tx1"/>
                                                </a:solidFill>
                                                <a:effectLst/>
                                                <a:latin typeface="Cambria Math"/>
                                                <a:ea typeface="+mn-ea"/>
                                                <a:cs typeface="+mn-cs"/>
                                              </a:rPr>
                                              <m:t>𝐝</m:t>
                                            </m:r>
                                          </m:den>
                                        </m:f>
                                      </m:e>
                                    </m:d>
                                  </m:e>
                                  <m:sup>
                                    <m:r>
                                      <a:rPr lang="es-ES" sz="1800" b="1" i="0" kern="1200">
                                        <a:solidFill>
                                          <a:schemeClr val="tx1"/>
                                        </a:solidFill>
                                        <a:effectLst/>
                                        <a:latin typeface="Cambria Math"/>
                                        <a:ea typeface="+mn-ea"/>
                                        <a:cs typeface="+mn-cs"/>
                                      </a:rPr>
                                      <m:t>𝟐</m:t>
                                    </m:r>
                                  </m:sup>
                                </m:sSup>
                                <m:r>
                                  <a:rPr lang="es-ES" sz="1800" b="1" i="0" kern="1200">
                                    <a:solidFill>
                                      <a:schemeClr val="tx1"/>
                                    </a:solidFill>
                                    <a:effectLst/>
                                    <a:latin typeface="Cambria Math"/>
                                    <a:ea typeface="+mn-ea"/>
                                    <a:cs typeface="+mn-cs"/>
                                  </a:rPr>
                                  <m:t>∙</m:t>
                                </m:r>
                                <m:acc>
                                  <m:accPr>
                                    <m:chr m:val="̂"/>
                                    <m:ctrlPr>
                                      <a:rPr lang="es-ES" sz="1800" b="1" i="1" kern="1200">
                                        <a:solidFill>
                                          <a:schemeClr val="tx1"/>
                                        </a:solidFill>
                                        <a:effectLst/>
                                        <a:latin typeface="Cambria Math" panose="02040503050406030204" pitchFamily="18" charset="0"/>
                                        <a:ea typeface="+mn-ea"/>
                                        <a:cs typeface="+mn-cs"/>
                                      </a:rPr>
                                    </m:ctrlPr>
                                  </m:accPr>
                                  <m:e>
                                    <m:r>
                                      <a:rPr lang="es-ES" sz="1800" b="1" i="0" kern="1200">
                                        <a:solidFill>
                                          <a:schemeClr val="tx1"/>
                                        </a:solidFill>
                                        <a:effectLst/>
                                        <a:latin typeface="Cambria Math"/>
                                        <a:ea typeface="+mn-ea"/>
                                        <a:cs typeface="+mn-cs"/>
                                      </a:rPr>
                                      <m:t>𝐩</m:t>
                                    </m:r>
                                  </m:e>
                                </m:acc>
                                <m:d>
                                  <m:dPr>
                                    <m:ctrlPr>
                                      <a:rPr lang="es-ES" sz="1800" b="1" i="1" kern="1200">
                                        <a:solidFill>
                                          <a:schemeClr val="tx1"/>
                                        </a:solidFill>
                                        <a:effectLst/>
                                        <a:latin typeface="Cambria Math" panose="02040503050406030204" pitchFamily="18" charset="0"/>
                                        <a:ea typeface="+mn-ea"/>
                                        <a:cs typeface="+mn-cs"/>
                                      </a:rPr>
                                    </m:ctrlPr>
                                  </m:dPr>
                                  <m:e>
                                    <m:r>
                                      <a:rPr lang="es-ES" sz="1800" b="1" i="0" kern="1200">
                                        <a:solidFill>
                                          <a:schemeClr val="tx1"/>
                                        </a:solidFill>
                                        <a:effectLst/>
                                        <a:latin typeface="Cambria Math"/>
                                        <a:ea typeface="+mn-ea"/>
                                        <a:cs typeface="+mn-cs"/>
                                      </a:rPr>
                                      <m:t>𝟏</m:t>
                                    </m:r>
                                    <m:r>
                                      <a:rPr lang="es-ES" sz="1800" b="1" i="0" kern="1200">
                                        <a:solidFill>
                                          <a:schemeClr val="tx1"/>
                                        </a:solidFill>
                                        <a:effectLst/>
                                        <a:latin typeface="Cambria Math"/>
                                        <a:ea typeface="+mn-ea"/>
                                        <a:cs typeface="+mn-cs"/>
                                      </a:rPr>
                                      <m:t>−</m:t>
                                    </m:r>
                                    <m:acc>
                                      <m:accPr>
                                        <m:chr m:val="̂"/>
                                        <m:ctrlPr>
                                          <a:rPr lang="es-ES" sz="1800" b="1" i="1" kern="1200">
                                            <a:solidFill>
                                              <a:schemeClr val="tx1"/>
                                            </a:solidFill>
                                            <a:effectLst/>
                                            <a:latin typeface="Cambria Math" panose="02040503050406030204" pitchFamily="18" charset="0"/>
                                            <a:ea typeface="+mn-ea"/>
                                            <a:cs typeface="+mn-cs"/>
                                          </a:rPr>
                                        </m:ctrlPr>
                                      </m:accPr>
                                      <m:e>
                                        <m:r>
                                          <a:rPr lang="es-ES" sz="1800" b="1" i="0" kern="1200">
                                            <a:solidFill>
                                              <a:schemeClr val="tx1"/>
                                            </a:solidFill>
                                            <a:effectLst/>
                                            <a:latin typeface="Cambria Math"/>
                                            <a:ea typeface="+mn-ea"/>
                                            <a:cs typeface="+mn-cs"/>
                                          </a:rPr>
                                          <m:t>𝐩</m:t>
                                        </m:r>
                                      </m:e>
                                    </m:acc>
                                  </m:e>
                                </m:d>
                                <m:r>
                                  <a:rPr lang="es-ES" sz="1800" b="1" i="0" kern="1200">
                                    <a:solidFill>
                                      <a:schemeClr val="tx1"/>
                                    </a:solidFill>
                                    <a:effectLst/>
                                    <a:latin typeface="Cambria Math"/>
                                    <a:ea typeface="+mn-ea"/>
                                    <a:cs typeface="+mn-cs"/>
                                  </a:rPr>
                                  <m:t> </m:t>
                                </m:r>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4 Tabla"/>
              <p:cNvGraphicFramePr>
                <a:graphicFrameLocks noGrp="1"/>
              </p:cNvGraphicFramePr>
              <p:nvPr>
                <p:extLst>
                  <p:ext uri="{D42A27DB-BD31-4B8C-83A1-F6EECF244321}">
                    <p14:modId xmlns:p14="http://schemas.microsoft.com/office/powerpoint/2010/main" val="1097654525"/>
                  </p:ext>
                </p:extLst>
              </p:nvPr>
            </p:nvGraphicFramePr>
            <p:xfrm>
              <a:off x="251520" y="996724"/>
              <a:ext cx="8622958" cy="2831175"/>
            </p:xfrm>
            <a:graphic>
              <a:graphicData uri="http://schemas.openxmlformats.org/drawingml/2006/table">
                <a:tbl>
                  <a:tblPr firstRow="1" bandRow="1">
                    <a:tableStyleId>{5940675A-B579-460E-94D1-54222C63F5DA}</a:tableStyleId>
                  </a:tblPr>
                  <a:tblGrid>
                    <a:gridCol w="4631389"/>
                    <a:gridCol w="3991569"/>
                  </a:tblGrid>
                  <a:tr h="413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a:t>
                          </a:r>
                          <a:r>
                            <a:rPr lang="es-ES" sz="2000" b="1" dirty="0" smtClean="0">
                              <a:solidFill>
                                <a:schemeClr val="tx1"/>
                              </a:solidFill>
                              <a:latin typeface="Calibri" pitchFamily="34" charset="0"/>
                            </a:rPr>
                            <a:t>PARA LA µ POBLACIONAL: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a:t>
                          </a:r>
                          <a:r>
                            <a:rPr lang="es-ES" sz="2000" b="1" dirty="0" smtClean="0">
                              <a:solidFill>
                                <a:schemeClr val="tx1"/>
                              </a:solidFill>
                              <a:latin typeface="Calibri" pitchFamily="34" charset="0"/>
                            </a:rPr>
                            <a:t>PARA LA P</a:t>
                          </a:r>
                          <a:r>
                            <a:rPr lang="es-ES" sz="2000" b="1" baseline="0" dirty="0" smtClean="0">
                              <a:solidFill>
                                <a:schemeClr val="tx1"/>
                              </a:solidFill>
                              <a:latin typeface="Calibri" pitchFamily="34" charset="0"/>
                            </a:rPr>
                            <a:t> POBLACIONAL</a:t>
                          </a:r>
                          <a:r>
                            <a:rPr lang="es-ES" sz="2000" b="1" dirty="0" smtClean="0">
                              <a:solidFill>
                                <a:schemeClr val="tx1"/>
                              </a:solidFill>
                              <a:latin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2" t="-43976" r="-86447" b="-140964"/>
                          </a:stretch>
                        </a:blipFill>
                      </a:tcPr>
                    </a:tc>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183" t="-43976" r="-305" b="-140964"/>
                          </a:stretch>
                        </a:blipFill>
                      </a:tcPr>
                    </a:tc>
                  </a:tr>
                  <a:tr h="3962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µ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P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2" t="-183133" r="-86447" b="-1807"/>
                          </a:stretch>
                        </a:blipFill>
                      </a:tcPr>
                    </a:tc>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183" t="-183133" r="-305" b="-1807"/>
                          </a:stretch>
                        </a:blipFill>
                      </a:tcPr>
                    </a:tc>
                  </a:tr>
                </a:tbl>
              </a:graphicData>
            </a:graphic>
          </p:graphicFrame>
        </mc:Fallback>
      </mc:AlternateContent>
      <p:sp>
        <p:nvSpPr>
          <p:cNvPr id="9" name="Text Box 4"/>
          <p:cNvSpPr txBox="1">
            <a:spLocks noChangeArrowheads="1"/>
          </p:cNvSpPr>
          <p:nvPr/>
        </p:nvSpPr>
        <p:spPr bwMode="auto">
          <a:xfrm>
            <a:off x="107504" y="4017258"/>
            <a:ext cx="86409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auto" hangingPunct="1">
              <a:spcBef>
                <a:spcPts val="500"/>
              </a:spcBef>
              <a:spcAft>
                <a:spcPts val="500"/>
              </a:spcAft>
            </a:pPr>
            <a:r>
              <a:rPr lang="es-ES" sz="2000" dirty="0" smtClean="0">
                <a:solidFill>
                  <a:srgbClr val="00007D"/>
                </a:solidFill>
                <a:latin typeface="Calibri" pitchFamily="34" charset="0"/>
              </a:rPr>
              <a:t>¿DE QUÉ FACTORES DEPENDE EL TAMAÑO DE LA MUESTRA EN LOS DISEÑOS DE  CONTRASTE DE HIPÓTESIS?</a:t>
            </a:r>
            <a:endParaRPr lang="es-ES" sz="2000" dirty="0">
              <a:solidFill>
                <a:srgbClr val="00007D"/>
              </a:solidFill>
              <a:latin typeface="Calibri" pitchFamily="34" charset="0"/>
            </a:endParaRPr>
          </a:p>
        </p:txBody>
      </p:sp>
      <mc:AlternateContent xmlns:mc="http://schemas.openxmlformats.org/markup-compatibility/2006" xmlns:a14="http://schemas.microsoft.com/office/drawing/2010/main">
        <mc:Choice Requires="a14">
          <p:sp>
            <p:nvSpPr>
              <p:cNvPr id="6" name="Rectángulo 5"/>
              <p:cNvSpPr/>
              <p:nvPr/>
            </p:nvSpPr>
            <p:spPr>
              <a:xfrm>
                <a:off x="202486" y="4941168"/>
                <a:ext cx="8450995" cy="1631216"/>
              </a:xfrm>
              <a:prstGeom prst="rect">
                <a:avLst/>
              </a:prstGeom>
            </p:spPr>
            <p:txBody>
              <a:bodyPr wrap="square">
                <a:spAutoFit/>
              </a:bodyPr>
              <a:lstStyle/>
              <a:p>
                <a:pPr marL="457200" lvl="0" indent="-457200" algn="just" eaLnBrk="1" fontAlgn="auto" hangingPunct="1">
                  <a:spcBef>
                    <a:spcPts val="0"/>
                  </a:spcBef>
                  <a:spcAft>
                    <a:spcPts val="0"/>
                  </a:spcAft>
                  <a:buFont typeface="+mj-lt"/>
                  <a:buAutoNum type="arabicPeriod" startAt="5"/>
                </a:pPr>
                <a:r>
                  <a:rPr lang="es-ES" sz="2000" dirty="0" smtClean="0">
                    <a:solidFill>
                      <a:srgbClr val="002060"/>
                    </a:solidFill>
                    <a:latin typeface="Calibri" pitchFamily="34" charset="0"/>
                  </a:rPr>
                  <a:t>DEL COEFICIENTE DE POTENCIA DE LA PRUEBA (</a:t>
                </a:r>
                <a:r>
                  <a:rPr lang="es-ES" sz="2000" dirty="0">
                    <a:solidFill>
                      <a:srgbClr val="002060"/>
                    </a:solidFill>
                    <a:latin typeface="Calibri" pitchFamily="34" charset="0"/>
                  </a:rPr>
                  <a:t>Z</a:t>
                </a:r>
                <a:r>
                  <a:rPr lang="es-ES" sz="2000" baseline="-25000" dirty="0">
                    <a:solidFill>
                      <a:srgbClr val="002060"/>
                    </a:solidFill>
                    <a:latin typeface="Calibri" pitchFamily="34" charset="0"/>
                  </a:rPr>
                  <a:t>1-</a:t>
                </a:r>
                <a14:m>
                  <m:oMath xmlns:m="http://schemas.openxmlformats.org/officeDocument/2006/math">
                    <m:r>
                      <m:rPr>
                        <m:sty m:val="p"/>
                      </m:rPr>
                      <a:rPr lang="el-GR" sz="2000" i="0" baseline="-25000" dirty="0">
                        <a:solidFill>
                          <a:srgbClr val="002060"/>
                        </a:solidFill>
                        <a:latin typeface="Cambria Math"/>
                        <a:ea typeface="Cambria Math"/>
                      </a:rPr>
                      <m:t>β</m:t>
                    </m:r>
                  </m:oMath>
                </a14:m>
                <a:r>
                  <a:rPr lang="es-ES" sz="2000" dirty="0" smtClean="0">
                    <a:solidFill>
                      <a:srgbClr val="002060"/>
                    </a:solidFill>
                    <a:latin typeface="Calibri" pitchFamily="34" charset="0"/>
                  </a:rPr>
                  <a:t>):</a:t>
                </a:r>
                <a:r>
                  <a:rPr lang="es-ES" sz="2000" dirty="0" smtClean="0">
                    <a:solidFill>
                      <a:srgbClr val="000000"/>
                    </a:solidFill>
                    <a:latin typeface="Calibri" pitchFamily="34" charset="0"/>
                  </a:rPr>
                  <a:t> EL CUAL </a:t>
                </a:r>
                <a:r>
                  <a:rPr lang="es-ES" sz="2000" dirty="0">
                    <a:solidFill>
                      <a:srgbClr val="000000"/>
                    </a:solidFill>
                    <a:latin typeface="Calibri" pitchFamily="34" charset="0"/>
                  </a:rPr>
                  <a:t>DEPENDE </a:t>
                </a:r>
                <a:r>
                  <a:rPr lang="es-ES" sz="2000" dirty="0" smtClean="0">
                    <a:solidFill>
                      <a:srgbClr val="000000"/>
                    </a:solidFill>
                    <a:latin typeface="Calibri" pitchFamily="34" charset="0"/>
                  </a:rPr>
                  <a:t>DE LA POTENCIA DE LA PRUEBA Y POR ENDE DEL ERROR DE TIPO </a:t>
                </a:r>
                <a:r>
                  <a:rPr lang="es-ES" sz="2000" dirty="0" smtClean="0">
                    <a:solidFill>
                      <a:srgbClr val="000000"/>
                    </a:solidFill>
                    <a:latin typeface="Calibri" pitchFamily="34" charset="0"/>
                    <a:sym typeface="Symbol"/>
                  </a:rPr>
                  <a:t>. </a:t>
                </a:r>
                <a:r>
                  <a:rPr lang="es-ES" sz="2000" dirty="0" smtClean="0">
                    <a:solidFill>
                      <a:srgbClr val="000000"/>
                    </a:solidFill>
                    <a:latin typeface="Calibri" pitchFamily="34" charset="0"/>
                  </a:rPr>
                  <a:t> PARA UN NIVEL </a:t>
                </a:r>
                <a:r>
                  <a:rPr lang="es-ES" sz="2000" dirty="0">
                    <a:solidFill>
                      <a:srgbClr val="000000"/>
                    </a:solidFill>
                    <a:latin typeface="Calibri" pitchFamily="34" charset="0"/>
                  </a:rPr>
                  <a:t>DE </a:t>
                </a:r>
                <a:r>
                  <a:rPr lang="es-ES" sz="2000" dirty="0" smtClean="0">
                    <a:solidFill>
                      <a:srgbClr val="000000"/>
                    </a:solidFill>
                    <a:latin typeface="Calibri" pitchFamily="34" charset="0"/>
                  </a:rPr>
                  <a:t>SIGNIFICACIÓN </a:t>
                </a:r>
                <a:r>
                  <a:rPr lang="es-ES" sz="2000" dirty="0" smtClean="0">
                    <a:solidFill>
                      <a:srgbClr val="000000"/>
                    </a:solidFill>
                    <a:latin typeface="Calibri" pitchFamily="34" charset="0"/>
                    <a:sym typeface="Symbol" panose="05050102010706020507" pitchFamily="18" charset="2"/>
                  </a:rPr>
                  <a:t> DADO, TENEMOS QUE </a:t>
                </a:r>
                <a:r>
                  <a:rPr lang="es-ES" sz="2000" dirty="0" smtClean="0">
                    <a:solidFill>
                      <a:srgbClr val="000000"/>
                    </a:solidFill>
                    <a:latin typeface="Calibri" pitchFamily="34" charset="0"/>
                  </a:rPr>
                  <a:t>MIÉNTRAS </a:t>
                </a:r>
                <a:r>
                  <a:rPr lang="es-ES" sz="2000" dirty="0">
                    <a:solidFill>
                      <a:srgbClr val="000000"/>
                    </a:solidFill>
                    <a:latin typeface="Calibri" pitchFamily="34" charset="0"/>
                  </a:rPr>
                  <a:t>MAYOR SEA EL VALOR DE LA POTENCIA DE LA PRUEBA 1-</a:t>
                </a:r>
                <a:r>
                  <a:rPr lang="el-GR" sz="2000" dirty="0">
                    <a:solidFill>
                      <a:srgbClr val="000000"/>
                    </a:solidFill>
                    <a:latin typeface="Times New Roman" panose="02020603050405020304" pitchFamily="18" charset="0"/>
                    <a:cs typeface="Times New Roman" panose="02020603050405020304" pitchFamily="18" charset="0"/>
                  </a:rPr>
                  <a:t>β</a:t>
                </a:r>
                <a:r>
                  <a:rPr lang="pt-BR" sz="2000" dirty="0">
                    <a:solidFill>
                      <a:srgbClr val="000000"/>
                    </a:solidFill>
                    <a:latin typeface="Times New Roman" panose="02020603050405020304" pitchFamily="18" charset="0"/>
                    <a:cs typeface="Times New Roman" panose="02020603050405020304" pitchFamily="18" charset="0"/>
                  </a:rPr>
                  <a:t>, </a:t>
                </a:r>
                <a:r>
                  <a:rPr lang="es-ES" sz="2000" dirty="0">
                    <a:solidFill>
                      <a:srgbClr val="000000"/>
                    </a:solidFill>
                    <a:latin typeface="Calibri" pitchFamily="34" charset="0"/>
                  </a:rPr>
                  <a:t>MENOR SERÁ EL ERROR DE TIPO </a:t>
                </a:r>
                <a:r>
                  <a:rPr lang="es-ES" sz="2000" dirty="0">
                    <a:solidFill>
                      <a:srgbClr val="000000"/>
                    </a:solidFill>
                    <a:latin typeface="Calibri" pitchFamily="34" charset="0"/>
                    <a:sym typeface="Symbol"/>
                  </a:rPr>
                  <a:t> Y MAYOR SERÁ EL TAMAÑO DE LA </a:t>
                </a:r>
                <a:r>
                  <a:rPr lang="es-ES" sz="2000" dirty="0" smtClean="0">
                    <a:solidFill>
                      <a:srgbClr val="000000"/>
                    </a:solidFill>
                    <a:latin typeface="Calibri" pitchFamily="34" charset="0"/>
                    <a:sym typeface="Symbol"/>
                  </a:rPr>
                  <a:t>MUESTRA.</a:t>
                </a:r>
                <a:endParaRPr lang="es-ES" sz="2000" dirty="0">
                  <a:solidFill>
                    <a:srgbClr val="000000"/>
                  </a:solidFill>
                  <a:latin typeface="Calibri" pitchFamily="34"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202486" y="4941168"/>
                <a:ext cx="8450995" cy="1631216"/>
              </a:xfrm>
              <a:prstGeom prst="rect">
                <a:avLst/>
              </a:prstGeom>
              <a:blipFill rotWithShape="0">
                <a:blip r:embed="rId3"/>
                <a:stretch>
                  <a:fillRect l="-793" t="-2622" r="-721" b="-5993"/>
                </a:stretch>
              </a:blipFill>
            </p:spPr>
            <p:txBody>
              <a:bodyPr/>
              <a:lstStyle/>
              <a:p>
                <a:r>
                  <a:rPr lang="es-ES">
                    <a:noFill/>
                  </a:rPr>
                  <a:t> </a:t>
                </a:r>
              </a:p>
            </p:txBody>
          </p:sp>
        </mc:Fallback>
      </mc:AlternateContent>
    </p:spTree>
    <p:extLst>
      <p:ext uri="{BB962C8B-B14F-4D97-AF65-F5344CB8AC3E}">
        <p14:creationId xmlns:p14="http://schemas.microsoft.com/office/powerpoint/2010/main" val="322106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4"/>
          <p:cNvSpPr txBox="1">
            <a:spLocks noChangeArrowheads="1"/>
          </p:cNvSpPr>
          <p:nvPr/>
        </p:nvSpPr>
        <p:spPr bwMode="auto">
          <a:xfrm>
            <a:off x="827584" y="40152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s-MX" sz="2400" dirty="0" smtClean="0">
                <a:solidFill>
                  <a:srgbClr val="00007D"/>
                </a:solidFill>
                <a:latin typeface="Calibri" pitchFamily="34" charset="0"/>
              </a:rPr>
              <a:t>TAMAÑO DE LA MUESTRA </a:t>
            </a:r>
            <a:r>
              <a:rPr lang="es-ES" sz="2400" dirty="0">
                <a:solidFill>
                  <a:srgbClr val="00007D"/>
                </a:solidFill>
                <a:latin typeface="Calibri" pitchFamily="34" charset="0"/>
              </a:rPr>
              <a:t>EN PROBLEMAS SOBRE </a:t>
            </a:r>
            <a:r>
              <a:rPr lang="es-ES" sz="2400" dirty="0" smtClean="0">
                <a:solidFill>
                  <a:srgbClr val="00007D"/>
                </a:solidFill>
                <a:latin typeface="Calibri" pitchFamily="34" charset="0"/>
              </a:rPr>
              <a:t>EIC Y CH.</a:t>
            </a:r>
            <a:endParaRPr lang="es-MX" sz="2400" dirty="0">
              <a:solidFill>
                <a:srgbClr val="00007D"/>
              </a:solidFill>
              <a:latin typeface="Calibri" pitchFamily="34" charset="0"/>
            </a:endParaRPr>
          </a:p>
        </p:txBody>
      </p:sp>
      <mc:AlternateContent xmlns:mc="http://schemas.openxmlformats.org/markup-compatibility/2006" xmlns:a14="http://schemas.microsoft.com/office/drawing/2010/main">
        <mc:Choice Requires="a14">
          <p:graphicFrame>
            <p:nvGraphicFramePr>
              <p:cNvPr id="7" name="4 Tabla"/>
              <p:cNvGraphicFramePr>
                <a:graphicFrameLocks noGrp="1"/>
              </p:cNvGraphicFramePr>
              <p:nvPr>
                <p:extLst>
                  <p:ext uri="{D42A27DB-BD31-4B8C-83A1-F6EECF244321}">
                    <p14:modId xmlns:p14="http://schemas.microsoft.com/office/powerpoint/2010/main" val="1097654525"/>
                  </p:ext>
                </p:extLst>
              </p:nvPr>
            </p:nvGraphicFramePr>
            <p:xfrm>
              <a:off x="251520" y="996724"/>
              <a:ext cx="8622958" cy="2831175"/>
            </p:xfrm>
            <a:graphic>
              <a:graphicData uri="http://schemas.openxmlformats.org/drawingml/2006/table">
                <a:tbl>
                  <a:tblPr firstRow="1" bandRow="1">
                    <a:tableStyleId>{5940675A-B579-460E-94D1-54222C63F5DA}</a:tableStyleId>
                  </a:tblPr>
                  <a:tblGrid>
                    <a:gridCol w="4631389"/>
                    <a:gridCol w="3991569"/>
                  </a:tblGrid>
                  <a:tr h="413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PARA LA µ POBLACIONAL: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PARA LA P</a:t>
                          </a:r>
                          <a:r>
                            <a:rPr lang="es-ES" sz="2000" b="1" baseline="0" dirty="0" smtClean="0">
                              <a:solidFill>
                                <a:schemeClr val="tx1"/>
                              </a:solidFill>
                              <a:latin typeface="Calibri" pitchFamily="34" charset="0"/>
                            </a:rPr>
                            <a:t> POBLACIONAL</a:t>
                          </a:r>
                          <a:r>
                            <a:rPr lang="es-ES" sz="2000" b="1" dirty="0" smtClean="0">
                              <a:solidFill>
                                <a:schemeClr val="tx1"/>
                              </a:solidFill>
                              <a:latin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t-BR" sz="1800" b="1" i="0" smtClean="0">
                                    <a:solidFill>
                                      <a:srgbClr val="000000"/>
                                    </a:solidFill>
                                    <a:latin typeface="Cambria Math"/>
                                    <a:ea typeface="Cambria Math" pitchFamily="18" charset="0"/>
                                  </a:rPr>
                                  <m:t>𝐧</m:t>
                                </m:r>
                                <m:r>
                                  <a:rPr lang="pt-BR" sz="1800" b="1" i="0">
                                    <a:solidFill>
                                      <a:srgbClr val="000000"/>
                                    </a:solidFill>
                                    <a:latin typeface="Cambria Math" pitchFamily="18" charset="0"/>
                                    <a:ea typeface="Cambria Math" pitchFamily="18" charset="0"/>
                                  </a:rPr>
                                  <m:t>=</m:t>
                                </m:r>
                                <m:r>
                                  <a:rPr lang="pt-BR" sz="1800" b="1" i="0" smtClean="0">
                                    <a:solidFill>
                                      <a:srgbClr val="000000"/>
                                    </a:solidFill>
                                    <a:latin typeface="Cambria Math"/>
                                    <a:ea typeface="Cambria Math" pitchFamily="18" charset="0"/>
                                  </a:rPr>
                                  <m:t>𝐤</m:t>
                                </m:r>
                                <m:r>
                                  <a:rPr lang="pt-BR" sz="1800" b="1" i="0" smtClean="0">
                                    <a:solidFill>
                                      <a:srgbClr val="000000"/>
                                    </a:solidFill>
                                    <a:latin typeface="Cambria Math"/>
                                    <a:ea typeface="Cambria Math"/>
                                  </a:rPr>
                                  <m:t>∙</m:t>
                                </m:r>
                                <m:sSup>
                                  <m:sSupPr>
                                    <m:ctrlPr>
                                      <a:rPr lang="pt-BR" sz="1800" b="1" i="1" smtClean="0">
                                        <a:solidFill>
                                          <a:srgbClr val="000000"/>
                                        </a:solidFill>
                                        <a:latin typeface="Cambria Math" panose="02040503050406030204" pitchFamily="18" charset="0"/>
                                        <a:ea typeface="Cambria Math"/>
                                      </a:rPr>
                                    </m:ctrlPr>
                                  </m:sSupPr>
                                  <m:e>
                                    <m:d>
                                      <m:dPr>
                                        <m:ctrlPr>
                                          <a:rPr lang="pt-BR" sz="1800" b="1" i="1" smtClean="0">
                                            <a:solidFill>
                                              <a:srgbClr val="000000"/>
                                            </a:solidFill>
                                            <a:latin typeface="Cambria Math" panose="02040503050406030204" pitchFamily="18" charset="0"/>
                                            <a:ea typeface="Cambria Math"/>
                                          </a:rPr>
                                        </m:ctrlPr>
                                      </m:dPr>
                                      <m:e>
                                        <m:d>
                                          <m:dPr>
                                            <m:ctrlPr>
                                              <a:rPr lang="pt-BR" sz="1800" b="1" i="1" smtClean="0">
                                                <a:solidFill>
                                                  <a:srgbClr val="000000"/>
                                                </a:solidFill>
                                                <a:latin typeface="Cambria Math" panose="02040503050406030204" pitchFamily="18" charset="0"/>
                                                <a:ea typeface="Cambria Math"/>
                                              </a:rPr>
                                            </m:ctrlPr>
                                          </m:dPr>
                                          <m:e>
                                            <m:sSub>
                                              <m:sSubPr>
                                                <m:ctrlPr>
                                                  <a:rPr lang="pt-BR" sz="1800" b="1" i="1" smtClean="0">
                                                    <a:solidFill>
                                                      <a:srgbClr val="000000"/>
                                                    </a:solidFill>
                                                    <a:latin typeface="Cambria Math" panose="02040503050406030204" pitchFamily="18" charset="0"/>
                                                    <a:ea typeface="Cambria Math" pitchFamily="18" charset="0"/>
                                                  </a:rPr>
                                                </m:ctrlPr>
                                              </m:sSubPr>
                                              <m:e>
                                                <m:r>
                                                  <a:rPr lang="pt-BR" sz="1800" b="1" i="0">
                                                    <a:solidFill>
                                                      <a:srgbClr val="000000"/>
                                                    </a:solidFill>
                                                    <a:latin typeface="Cambria Math" pitchFamily="18" charset="0"/>
                                                    <a:ea typeface="Cambria Math" pitchFamily="18" charset="0"/>
                                                  </a:rPr>
                                                  <m:t>𝐙</m:t>
                                                </m:r>
                                              </m:e>
                                              <m:sub>
                                                <m:r>
                                                  <a:rPr lang="pt-BR" sz="1800" b="1" i="0">
                                                    <a:solidFill>
                                                      <a:srgbClr val="000000"/>
                                                    </a:solidFill>
                                                    <a:latin typeface="Cambria Math" pitchFamily="18" charset="0"/>
                                                    <a:ea typeface="Cambria Math" pitchFamily="18" charset="0"/>
                                                  </a:rPr>
                                                  <m:t>𝟏</m:t>
                                                </m:r>
                                                <m:r>
                                                  <a:rPr lang="pt-BR" sz="1800" b="1" i="0">
                                                    <a:solidFill>
                                                      <a:srgbClr val="000000"/>
                                                    </a:solidFill>
                                                    <a:latin typeface="Cambria Math" pitchFamily="18" charset="0"/>
                                                    <a:ea typeface="Cambria Math" pitchFamily="18" charset="0"/>
                                                  </a:rPr>
                                                  <m:t>−</m:t>
                                                </m:r>
                                                <m:f>
                                                  <m:fPr>
                                                    <m:ctrlPr>
                                                      <a:rPr lang="pt-BR" sz="1800" b="1" i="1">
                                                        <a:solidFill>
                                                          <a:srgbClr val="000000"/>
                                                        </a:solidFill>
                                                        <a:latin typeface="Cambria Math" pitchFamily="18" charset="0"/>
                                                        <a:ea typeface="Cambria Math" pitchFamily="18" charset="0"/>
                                                      </a:rPr>
                                                    </m:ctrlPr>
                                                  </m:fPr>
                                                  <m:num>
                                                    <m:r>
                                                      <a:rPr lang="pt-BR" sz="1800" b="1" i="0">
                                                        <a:solidFill>
                                                          <a:srgbClr val="000000"/>
                                                        </a:solidFill>
                                                        <a:latin typeface="Cambria Math" pitchFamily="18" charset="0"/>
                                                        <a:ea typeface="Cambria Math" pitchFamily="18" charset="0"/>
                                                      </a:rPr>
                                                      <m:t>𝛂</m:t>
                                                    </m:r>
                                                  </m:num>
                                                  <m:den>
                                                    <m:r>
                                                      <a:rPr lang="pt-BR" sz="1800" b="1" i="0">
                                                        <a:solidFill>
                                                          <a:srgbClr val="000000"/>
                                                        </a:solidFill>
                                                        <a:latin typeface="Cambria Math" pitchFamily="18" charset="0"/>
                                                        <a:ea typeface="Cambria Math" pitchFamily="18" charset="0"/>
                                                      </a:rPr>
                                                      <m:t>𝟐</m:t>
                                                    </m:r>
                                                  </m:den>
                                                </m:f>
                                              </m:sub>
                                            </m:sSub>
                                            <m:r>
                                              <a:rPr lang="pt-BR" sz="1800" b="1" i="0">
                                                <a:solidFill>
                                                  <a:srgbClr val="000000"/>
                                                </a:solidFill>
                                                <a:latin typeface="Cambria Math" pitchFamily="18" charset="0"/>
                                                <a:ea typeface="Cambria Math" pitchFamily="18" charset="0"/>
                                              </a:rPr>
                                              <m:t>+</m:t>
                                            </m:r>
                                            <m:sSub>
                                              <m:sSubPr>
                                                <m:ctrlPr>
                                                  <a:rPr lang="pt-BR" sz="1800" b="1" i="1">
                                                    <a:solidFill>
                                                      <a:srgbClr val="000000"/>
                                                    </a:solidFill>
                                                    <a:latin typeface="Cambria Math" pitchFamily="18" charset="0"/>
                                                    <a:ea typeface="Cambria Math" pitchFamily="18" charset="0"/>
                                                  </a:rPr>
                                                </m:ctrlPr>
                                              </m:sSubPr>
                                              <m:e>
                                                <m:r>
                                                  <a:rPr lang="pt-BR" sz="1800" b="1" i="0">
                                                    <a:solidFill>
                                                      <a:srgbClr val="000000"/>
                                                    </a:solidFill>
                                                    <a:latin typeface="Cambria Math" pitchFamily="18" charset="0"/>
                                                    <a:ea typeface="Cambria Math" pitchFamily="18" charset="0"/>
                                                  </a:rPr>
                                                  <m:t>𝐙</m:t>
                                                </m:r>
                                              </m:e>
                                              <m:sub>
                                                <m:r>
                                                  <a:rPr lang="pt-BR" sz="1800" b="1" i="0">
                                                    <a:solidFill>
                                                      <a:srgbClr val="000000"/>
                                                    </a:solidFill>
                                                    <a:latin typeface="Cambria Math" pitchFamily="18" charset="0"/>
                                                    <a:ea typeface="Cambria Math" pitchFamily="18" charset="0"/>
                                                  </a:rPr>
                                                  <m:t>𝟏</m:t>
                                                </m:r>
                                                <m:r>
                                                  <a:rPr lang="pt-BR" sz="1800" b="1" i="0">
                                                    <a:solidFill>
                                                      <a:srgbClr val="000000"/>
                                                    </a:solidFill>
                                                    <a:latin typeface="Cambria Math" pitchFamily="18" charset="0"/>
                                                    <a:ea typeface="Cambria Math" pitchFamily="18" charset="0"/>
                                                  </a:rPr>
                                                  <m:t>−</m:t>
                                                </m:r>
                                                <m:r>
                                                  <a:rPr lang="pt-BR" sz="1800" b="1" i="0">
                                                    <a:solidFill>
                                                      <a:srgbClr val="000000"/>
                                                    </a:solidFill>
                                                    <a:latin typeface="Cambria Math" pitchFamily="18" charset="0"/>
                                                    <a:ea typeface="Cambria Math" pitchFamily="18" charset="0"/>
                                                  </a:rPr>
                                                  <m:t>𝛃</m:t>
                                                </m:r>
                                              </m:sub>
                                            </m:sSub>
                                          </m:e>
                                        </m:d>
                                        <m:r>
                                          <a:rPr lang="pt-BR" sz="1800" b="1" i="0" smtClean="0">
                                            <a:solidFill>
                                              <a:srgbClr val="000000"/>
                                            </a:solidFill>
                                            <a:latin typeface="Cambria Math" pitchFamily="18" charset="0"/>
                                            <a:ea typeface="Cambria Math" pitchFamily="18" charset="0"/>
                                          </a:rPr>
                                          <m:t>∙</m:t>
                                        </m:r>
                                        <m:f>
                                          <m:fPr>
                                            <m:ctrlPr>
                                              <a:rPr lang="pt-BR" sz="1800" b="1" i="1" smtClean="0">
                                                <a:solidFill>
                                                  <a:srgbClr val="000000"/>
                                                </a:solidFill>
                                                <a:latin typeface="Cambria Math" pitchFamily="18" charset="0"/>
                                                <a:ea typeface="Cambria Math" pitchFamily="18" charset="0"/>
                                              </a:rPr>
                                            </m:ctrlPr>
                                          </m:fPr>
                                          <m:num>
                                            <m:r>
                                              <a:rPr lang="pt-BR" sz="1800" b="1" i="0" smtClean="0">
                                                <a:solidFill>
                                                  <a:srgbClr val="000000"/>
                                                </a:solidFill>
                                                <a:latin typeface="Cambria Math" pitchFamily="18" charset="0"/>
                                                <a:ea typeface="Cambria Math" pitchFamily="18" charset="0"/>
                                              </a:rPr>
                                              <m:t>𝐬</m:t>
                                            </m:r>
                                          </m:num>
                                          <m:den>
                                            <m:r>
                                              <a:rPr lang="pt-BR" sz="1800" b="1" i="0" smtClean="0">
                                                <a:solidFill>
                                                  <a:srgbClr val="000000"/>
                                                </a:solidFill>
                                                <a:latin typeface="Cambria Math" pitchFamily="18" charset="0"/>
                                                <a:ea typeface="Cambria Math" pitchFamily="18" charset="0"/>
                                              </a:rPr>
                                              <m:t>𝐝</m:t>
                                            </m:r>
                                          </m:den>
                                        </m:f>
                                      </m:e>
                                    </m:d>
                                  </m:e>
                                  <m:sup>
                                    <m:r>
                                      <a:rPr lang="pt-BR" sz="1800" b="1" i="0" smtClean="0">
                                        <a:solidFill>
                                          <a:srgbClr val="000000"/>
                                        </a:solidFill>
                                        <a:latin typeface="Cambria Math" panose="02040503050406030204" pitchFamily="18" charset="0"/>
                                        <a:ea typeface="Cambria Math"/>
                                      </a:rPr>
                                      <m:t>𝟐</m:t>
                                    </m:r>
                                  </m:sup>
                                </m:sSup>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smtClean="0">
                                    <a:solidFill>
                                      <a:srgbClr val="000000"/>
                                    </a:solidFill>
                                    <a:latin typeface="Cambria Math"/>
                                  </a:rPr>
                                  <m:t>𝐧</m:t>
                                </m:r>
                                <m:r>
                                  <a:rPr lang="es-ES" sz="1800" smtClean="0">
                                    <a:solidFill>
                                      <a:srgbClr val="000000"/>
                                    </a:solidFill>
                                    <a:latin typeface="Cambria Math"/>
                                  </a:rPr>
                                  <m:t>=</m:t>
                                </m:r>
                                <m:r>
                                  <a:rPr lang="pt-BR" sz="1800" smtClean="0">
                                    <a:solidFill>
                                      <a:srgbClr val="000000"/>
                                    </a:solidFill>
                                    <a:latin typeface="Cambria Math"/>
                                  </a:rPr>
                                  <m:t>𝐤</m:t>
                                </m:r>
                                <m:r>
                                  <a:rPr lang="pt-BR" sz="1800">
                                    <a:solidFill>
                                      <a:srgbClr val="000000"/>
                                    </a:solidFill>
                                    <a:latin typeface="Cambria Math"/>
                                    <a:ea typeface="Cambria Math"/>
                                  </a:rPr>
                                  <m:t>∙</m:t>
                                </m:r>
                                <m:sSup>
                                  <m:sSupPr>
                                    <m:ctrlPr>
                                      <a:rPr lang="es-ES" sz="1800" i="1">
                                        <a:solidFill>
                                          <a:srgbClr val="000000"/>
                                        </a:solidFill>
                                        <a:latin typeface="Cambria Math" panose="02040503050406030204" pitchFamily="18" charset="0"/>
                                      </a:rPr>
                                    </m:ctrlPr>
                                  </m:sSupPr>
                                  <m:e>
                                    <m:d>
                                      <m:dPr>
                                        <m:ctrlPr>
                                          <a:rPr lang="es-ES" sz="1800" i="1">
                                            <a:solidFill>
                                              <a:srgbClr val="000000"/>
                                            </a:solidFill>
                                            <a:latin typeface="Cambria Math" panose="02040503050406030204" pitchFamily="18" charset="0"/>
                                          </a:rPr>
                                        </m:ctrlPr>
                                      </m:dPr>
                                      <m:e>
                                        <m:f>
                                          <m:fPr>
                                            <m:ctrlPr>
                                              <a:rPr lang="es-ES" sz="1800" i="1">
                                                <a:solidFill>
                                                  <a:srgbClr val="000000"/>
                                                </a:solidFill>
                                                <a:latin typeface="Cambria Math" panose="02040503050406030204" pitchFamily="18" charset="0"/>
                                              </a:rPr>
                                            </m:ctrlPr>
                                          </m:fPr>
                                          <m:num>
                                            <m:sSub>
                                              <m:sSubPr>
                                                <m:ctrlPr>
                                                  <a:rPr lang="es-ES" sz="1800" i="1">
                                                    <a:solidFill>
                                                      <a:srgbClr val="000000"/>
                                                    </a:solidFill>
                                                    <a:latin typeface="Cambria Math" panose="02040503050406030204" pitchFamily="18" charset="0"/>
                                                  </a:rPr>
                                                </m:ctrlPr>
                                              </m:sSubPr>
                                              <m:e>
                                                <m:r>
                                                  <a:rPr lang="es-ES" sz="1800">
                                                    <a:solidFill>
                                                      <a:srgbClr val="000000"/>
                                                    </a:solidFill>
                                                    <a:latin typeface="Cambria Math"/>
                                                  </a:rPr>
                                                  <m:t>𝐙</m:t>
                                                </m:r>
                                              </m:e>
                                              <m:sub>
                                                <m:r>
                                                  <a:rPr lang="es-ES" sz="1800">
                                                    <a:solidFill>
                                                      <a:srgbClr val="000000"/>
                                                    </a:solidFill>
                                                    <a:latin typeface="Cambria Math"/>
                                                  </a:rPr>
                                                  <m:t>𝟏</m:t>
                                                </m:r>
                                                <m:r>
                                                  <a:rPr lang="es-ES" sz="1800">
                                                    <a:solidFill>
                                                      <a:srgbClr val="000000"/>
                                                    </a:solidFill>
                                                    <a:latin typeface="Cambria Math"/>
                                                  </a:rPr>
                                                  <m:t>−</m:t>
                                                </m:r>
                                                <m:f>
                                                  <m:fPr>
                                                    <m:ctrlPr>
                                                      <a:rPr lang="es-ES" sz="1800" i="1">
                                                        <a:solidFill>
                                                          <a:srgbClr val="000000"/>
                                                        </a:solidFill>
                                                        <a:latin typeface="Cambria Math" panose="02040503050406030204" pitchFamily="18" charset="0"/>
                                                      </a:rPr>
                                                    </m:ctrlPr>
                                                  </m:fPr>
                                                  <m:num>
                                                    <m:r>
                                                      <a:rPr lang="es-ES" sz="1800">
                                                        <a:solidFill>
                                                          <a:srgbClr val="000000"/>
                                                        </a:solidFill>
                                                        <a:latin typeface="Cambria Math"/>
                                                      </a:rPr>
                                                      <m:t>𝛂</m:t>
                                                    </m:r>
                                                  </m:num>
                                                  <m:den>
                                                    <m:r>
                                                      <a:rPr lang="es-ES" sz="1800">
                                                        <a:solidFill>
                                                          <a:srgbClr val="000000"/>
                                                        </a:solidFill>
                                                        <a:latin typeface="Cambria Math"/>
                                                      </a:rPr>
                                                      <m:t>𝟐</m:t>
                                                    </m:r>
                                                  </m:den>
                                                </m:f>
                                              </m:sub>
                                            </m:sSub>
                                            <m:r>
                                              <a:rPr lang="pt-BR" sz="1800">
                                                <a:solidFill>
                                                  <a:srgbClr val="000000"/>
                                                </a:solidFill>
                                                <a:latin typeface="Cambria Math" pitchFamily="18" charset="0"/>
                                                <a:ea typeface="Cambria Math" pitchFamily="18" charset="0"/>
                                              </a:rPr>
                                              <m:t>+</m:t>
                                            </m:r>
                                            <m:sSub>
                                              <m:sSubPr>
                                                <m:ctrlPr>
                                                  <a:rPr lang="pt-BR" sz="1800" i="1">
                                                    <a:solidFill>
                                                      <a:srgbClr val="000000"/>
                                                    </a:solidFill>
                                                    <a:latin typeface="Cambria Math" panose="02040503050406030204" pitchFamily="18" charset="0"/>
                                                    <a:ea typeface="Cambria Math" pitchFamily="18" charset="0"/>
                                                  </a:rPr>
                                                </m:ctrlPr>
                                              </m:sSubPr>
                                              <m:e>
                                                <m:r>
                                                  <a:rPr lang="pt-BR" sz="1800">
                                                    <a:solidFill>
                                                      <a:srgbClr val="000000"/>
                                                    </a:solidFill>
                                                    <a:latin typeface="Cambria Math" pitchFamily="18" charset="0"/>
                                                    <a:ea typeface="Cambria Math" pitchFamily="18" charset="0"/>
                                                  </a:rPr>
                                                  <m:t>𝐙</m:t>
                                                </m:r>
                                              </m:e>
                                              <m:sub>
                                                <m:r>
                                                  <a:rPr lang="pt-BR" sz="1800">
                                                    <a:solidFill>
                                                      <a:srgbClr val="000000"/>
                                                    </a:solidFill>
                                                    <a:latin typeface="Cambria Math" pitchFamily="18" charset="0"/>
                                                    <a:ea typeface="Cambria Math" pitchFamily="18" charset="0"/>
                                                  </a:rPr>
                                                  <m:t>𝟏</m:t>
                                                </m:r>
                                                <m:r>
                                                  <a:rPr lang="pt-BR" sz="1800">
                                                    <a:solidFill>
                                                      <a:srgbClr val="000000"/>
                                                    </a:solidFill>
                                                    <a:latin typeface="Cambria Math" pitchFamily="18" charset="0"/>
                                                    <a:ea typeface="Cambria Math" pitchFamily="18" charset="0"/>
                                                  </a:rPr>
                                                  <m:t>−</m:t>
                                                </m:r>
                                                <m:r>
                                                  <a:rPr lang="pt-BR" sz="1800">
                                                    <a:solidFill>
                                                      <a:srgbClr val="000000"/>
                                                    </a:solidFill>
                                                    <a:latin typeface="Cambria Math" pitchFamily="18" charset="0"/>
                                                    <a:ea typeface="Cambria Math" pitchFamily="18" charset="0"/>
                                                  </a:rPr>
                                                  <m:t>𝛃</m:t>
                                                </m:r>
                                              </m:sub>
                                            </m:sSub>
                                          </m:num>
                                          <m:den>
                                            <m:r>
                                              <a:rPr lang="es-ES" sz="1800">
                                                <a:solidFill>
                                                  <a:srgbClr val="000000"/>
                                                </a:solidFill>
                                                <a:latin typeface="Cambria Math"/>
                                              </a:rPr>
                                              <m:t>𝐝</m:t>
                                            </m:r>
                                          </m:den>
                                        </m:f>
                                      </m:e>
                                    </m:d>
                                  </m:e>
                                  <m:sup>
                                    <m:r>
                                      <a:rPr lang="es-ES" sz="1800">
                                        <a:solidFill>
                                          <a:srgbClr val="000000"/>
                                        </a:solidFill>
                                        <a:latin typeface="Cambria Math"/>
                                      </a:rPr>
                                      <m:t>𝟐</m:t>
                                    </m:r>
                                  </m:sup>
                                </m:sSup>
                                <m:r>
                                  <a:rPr lang="es-ES" sz="180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a:solidFill>
                                          <a:srgbClr val="000000"/>
                                        </a:solidFill>
                                        <a:latin typeface="Cambria Math"/>
                                      </a:rPr>
                                      <m:t>𝐩</m:t>
                                    </m:r>
                                  </m:e>
                                </m:acc>
                                <m:d>
                                  <m:dPr>
                                    <m:ctrlPr>
                                      <a:rPr lang="es-ES" sz="1800" i="1">
                                        <a:solidFill>
                                          <a:srgbClr val="000000"/>
                                        </a:solidFill>
                                        <a:latin typeface="Cambria Math" panose="02040503050406030204" pitchFamily="18" charset="0"/>
                                      </a:rPr>
                                    </m:ctrlPr>
                                  </m:dPr>
                                  <m:e>
                                    <m:r>
                                      <a:rPr lang="es-ES" sz="1800">
                                        <a:solidFill>
                                          <a:srgbClr val="000000"/>
                                        </a:solidFill>
                                        <a:latin typeface="Cambria Math"/>
                                      </a:rPr>
                                      <m:t>𝟏</m:t>
                                    </m:r>
                                    <m:r>
                                      <a:rPr lang="es-ES" sz="180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a:solidFill>
                                              <a:srgbClr val="000000"/>
                                            </a:solidFill>
                                            <a:latin typeface="Cambria Math"/>
                                          </a:rPr>
                                          <m:t>𝐩</m:t>
                                        </m:r>
                                      </m:e>
                                    </m:acc>
                                  </m:e>
                                </m:d>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µ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P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b="1" i="0" kern="1200" smtClean="0">
                                    <a:solidFill>
                                      <a:schemeClr val="tx1"/>
                                    </a:solidFill>
                                    <a:effectLst/>
                                    <a:latin typeface="Cambria Math"/>
                                    <a:ea typeface="+mn-ea"/>
                                    <a:cs typeface="+mn-cs"/>
                                  </a:rPr>
                                  <m:t>𝐧</m:t>
                                </m:r>
                                <m:r>
                                  <a:rPr lang="es-ES" sz="1800" b="1" i="0" kern="1200" smtClean="0">
                                    <a:solidFill>
                                      <a:schemeClr val="tx1"/>
                                    </a:solidFill>
                                    <a:effectLst/>
                                    <a:latin typeface="Cambria Math"/>
                                    <a:ea typeface="+mn-ea"/>
                                    <a:cs typeface="+mn-cs"/>
                                  </a:rPr>
                                  <m:t>=</m:t>
                                </m:r>
                                <m:sSup>
                                  <m:sSupPr>
                                    <m:ctrlPr>
                                      <a:rPr lang="es-ES" sz="1800" b="1" i="1" kern="1200">
                                        <a:solidFill>
                                          <a:schemeClr val="tx1"/>
                                        </a:solidFill>
                                        <a:effectLst/>
                                        <a:latin typeface="Cambria Math" panose="02040503050406030204" pitchFamily="18" charset="0"/>
                                        <a:ea typeface="+mn-ea"/>
                                        <a:cs typeface="+mn-cs"/>
                                      </a:rPr>
                                    </m:ctrlPr>
                                  </m:sSupPr>
                                  <m:e>
                                    <m:r>
                                      <a:rPr lang="pt-BR" sz="1800" b="1" i="0" kern="1200" smtClean="0">
                                        <a:solidFill>
                                          <a:schemeClr val="tx1"/>
                                        </a:solidFill>
                                        <a:effectLst/>
                                        <a:latin typeface="Cambria Math"/>
                                        <a:ea typeface="+mn-ea"/>
                                        <a:cs typeface="+mn-cs"/>
                                      </a:rPr>
                                      <m:t>𝐤</m:t>
                                    </m:r>
                                    <m:r>
                                      <a:rPr lang="pt-BR" sz="1800" b="1" i="0" kern="1200" smtClean="0">
                                        <a:solidFill>
                                          <a:schemeClr val="tx1"/>
                                        </a:solidFill>
                                        <a:effectLst/>
                                        <a:latin typeface="Cambria Math"/>
                                        <a:ea typeface="Cambria Math"/>
                                        <a:cs typeface="+mn-cs"/>
                                      </a:rPr>
                                      <m:t>∙</m:t>
                                    </m:r>
                                    <m:d>
                                      <m:dPr>
                                        <m:ctrlPr>
                                          <a:rPr lang="es-ES" sz="1800" b="1" i="1" kern="1200">
                                            <a:solidFill>
                                              <a:schemeClr val="tx1"/>
                                            </a:solidFill>
                                            <a:effectLst/>
                                            <a:latin typeface="Cambria Math" panose="02040503050406030204" pitchFamily="18" charset="0"/>
                                            <a:ea typeface="+mn-ea"/>
                                            <a:cs typeface="+mn-cs"/>
                                          </a:rPr>
                                        </m:ctrlPr>
                                      </m:dPr>
                                      <m:e>
                                        <m:sSub>
                                          <m:sSubPr>
                                            <m:ctrlPr>
                                              <a:rPr lang="es-ES" sz="1800" b="1" i="1" kern="1200" smtClean="0">
                                                <a:solidFill>
                                                  <a:schemeClr val="tx1"/>
                                                </a:solidFill>
                                                <a:effectLst/>
                                                <a:latin typeface="Cambria Math" panose="02040503050406030204" pitchFamily="18" charset="0"/>
                                                <a:ea typeface="+mn-ea"/>
                                                <a:cs typeface="+mn-cs"/>
                                              </a:rPr>
                                            </m:ctrlPr>
                                          </m:sSubPr>
                                          <m:e>
                                            <m:r>
                                              <a:rPr lang="es-ES" sz="1800" b="1" i="1" kern="1200">
                                                <a:solidFill>
                                                  <a:schemeClr val="tx1"/>
                                                </a:solidFill>
                                                <a:effectLst/>
                                                <a:latin typeface="Cambria Math"/>
                                                <a:ea typeface="+mn-ea"/>
                                                <a:cs typeface="+mn-cs"/>
                                              </a:rPr>
                                              <m:t>𝐙</m:t>
                                            </m:r>
                                          </m:e>
                                          <m:sub>
                                            <m:r>
                                              <a:rPr lang="es-ES" sz="1800" b="1" i="1" kern="1200">
                                                <a:solidFill>
                                                  <a:schemeClr val="tx1"/>
                                                </a:solidFill>
                                                <a:effectLst/>
                                                <a:latin typeface="Cambria Math"/>
                                                <a:ea typeface="+mn-ea"/>
                                                <a:cs typeface="+mn-cs"/>
                                              </a:rPr>
                                              <m:t>𝟏</m:t>
                                            </m:r>
                                            <m:r>
                                              <a:rPr lang="es-ES" sz="1800" b="1" i="1"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1" kern="1200">
                                                    <a:solidFill>
                                                      <a:schemeClr val="tx1"/>
                                                    </a:solidFill>
                                                    <a:effectLst/>
                                                    <a:latin typeface="Cambria Math"/>
                                                    <a:ea typeface="+mn-ea"/>
                                                    <a:cs typeface="+mn-cs"/>
                                                  </a:rPr>
                                                  <m:t>𝛂</m:t>
                                                </m:r>
                                              </m:num>
                                              <m:den>
                                                <m:r>
                                                  <a:rPr lang="es-ES" sz="1800" b="1" i="1" kern="1200">
                                                    <a:solidFill>
                                                      <a:schemeClr val="tx1"/>
                                                    </a:solidFill>
                                                    <a:effectLst/>
                                                    <a:latin typeface="Cambria Math"/>
                                                    <a:ea typeface="+mn-ea"/>
                                                    <a:cs typeface="+mn-cs"/>
                                                  </a:rPr>
                                                  <m:t>𝟐</m:t>
                                                </m:r>
                                              </m:den>
                                            </m:f>
                                          </m:sub>
                                        </m:sSub>
                                        <m:r>
                                          <a:rPr lang="es-ES" sz="1800" b="1" i="0"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0" kern="1200">
                                                <a:solidFill>
                                                  <a:schemeClr val="tx1"/>
                                                </a:solidFill>
                                                <a:effectLst/>
                                                <a:latin typeface="Cambria Math"/>
                                                <a:ea typeface="+mn-ea"/>
                                                <a:cs typeface="+mn-cs"/>
                                              </a:rPr>
                                              <m:t>𝐬</m:t>
                                            </m:r>
                                          </m:num>
                                          <m:den>
                                            <m:r>
                                              <a:rPr lang="es-ES" sz="1800" b="1" i="0" kern="1200">
                                                <a:solidFill>
                                                  <a:schemeClr val="tx1"/>
                                                </a:solidFill>
                                                <a:effectLst/>
                                                <a:latin typeface="Cambria Math"/>
                                                <a:ea typeface="+mn-ea"/>
                                                <a:cs typeface="+mn-cs"/>
                                              </a:rPr>
                                              <m:t>𝐝</m:t>
                                            </m:r>
                                          </m:den>
                                        </m:f>
                                      </m:e>
                                    </m:d>
                                  </m:e>
                                  <m:sup>
                                    <m:r>
                                      <a:rPr lang="es-ES" sz="1800" b="1" i="0" kern="1200">
                                        <a:solidFill>
                                          <a:schemeClr val="tx1"/>
                                        </a:solidFill>
                                        <a:effectLst/>
                                        <a:latin typeface="Cambria Math"/>
                                        <a:ea typeface="+mn-ea"/>
                                        <a:cs typeface="+mn-cs"/>
                                      </a:rPr>
                                      <m:t>𝟐</m:t>
                                    </m:r>
                                  </m:sup>
                                </m:sSup>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s-ES" sz="1800" b="1" i="0" kern="1200" smtClean="0">
                                    <a:solidFill>
                                      <a:schemeClr val="tx1"/>
                                    </a:solidFill>
                                    <a:effectLst/>
                                    <a:latin typeface="Cambria Math"/>
                                    <a:ea typeface="+mn-ea"/>
                                    <a:cs typeface="+mn-cs"/>
                                  </a:rPr>
                                  <m:t>𝐧</m:t>
                                </m:r>
                                <m:r>
                                  <a:rPr lang="es-ES" sz="1800" b="1" i="0" kern="1200" smtClean="0">
                                    <a:solidFill>
                                      <a:schemeClr val="tx1"/>
                                    </a:solidFill>
                                    <a:effectLst/>
                                    <a:latin typeface="Cambria Math"/>
                                    <a:ea typeface="+mn-ea"/>
                                    <a:cs typeface="+mn-cs"/>
                                  </a:rPr>
                                  <m:t>=</m:t>
                                </m:r>
                                <m:r>
                                  <a:rPr lang="pt-BR" sz="1800" b="1" i="0" kern="1200" smtClean="0">
                                    <a:solidFill>
                                      <a:schemeClr val="tx1"/>
                                    </a:solidFill>
                                    <a:effectLst/>
                                    <a:latin typeface="Cambria Math"/>
                                    <a:ea typeface="+mn-ea"/>
                                    <a:cs typeface="+mn-cs"/>
                                  </a:rPr>
                                  <m:t>𝐤</m:t>
                                </m:r>
                                <m:r>
                                  <a:rPr lang="pt-BR" sz="1800" b="1" i="0" kern="1200" smtClean="0">
                                    <a:solidFill>
                                      <a:schemeClr val="tx1"/>
                                    </a:solidFill>
                                    <a:effectLst/>
                                    <a:latin typeface="Cambria Math"/>
                                    <a:ea typeface="Cambria Math"/>
                                    <a:cs typeface="+mn-cs"/>
                                  </a:rPr>
                                  <m:t>∙</m:t>
                                </m:r>
                                <m:sSup>
                                  <m:sSupPr>
                                    <m:ctrlPr>
                                      <a:rPr lang="es-ES" sz="1800" b="1" i="1" kern="1200">
                                        <a:solidFill>
                                          <a:schemeClr val="tx1"/>
                                        </a:solidFill>
                                        <a:effectLst/>
                                        <a:latin typeface="Cambria Math" panose="02040503050406030204" pitchFamily="18" charset="0"/>
                                        <a:ea typeface="+mn-ea"/>
                                        <a:cs typeface="+mn-cs"/>
                                      </a:rPr>
                                    </m:ctrlPr>
                                  </m:sSupPr>
                                  <m:e>
                                    <m:d>
                                      <m:dPr>
                                        <m:ctrlPr>
                                          <a:rPr lang="es-ES" sz="1800" b="1" i="1" kern="1200">
                                            <a:solidFill>
                                              <a:schemeClr val="tx1"/>
                                            </a:solidFill>
                                            <a:effectLst/>
                                            <a:latin typeface="Cambria Math" panose="02040503050406030204" pitchFamily="18" charset="0"/>
                                            <a:ea typeface="+mn-ea"/>
                                            <a:cs typeface="+mn-cs"/>
                                          </a:rPr>
                                        </m:ctrlPr>
                                      </m:dPr>
                                      <m:e>
                                        <m:f>
                                          <m:fPr>
                                            <m:ctrlPr>
                                              <a:rPr lang="es-ES" sz="1800" b="1" i="1" kern="1200">
                                                <a:solidFill>
                                                  <a:schemeClr val="tx1"/>
                                                </a:solidFill>
                                                <a:effectLst/>
                                                <a:latin typeface="Cambria Math" panose="02040503050406030204" pitchFamily="18" charset="0"/>
                                                <a:ea typeface="+mn-ea"/>
                                                <a:cs typeface="+mn-cs"/>
                                              </a:rPr>
                                            </m:ctrlPr>
                                          </m:fPr>
                                          <m:num>
                                            <m:sSub>
                                              <m:sSubPr>
                                                <m:ctrlPr>
                                                  <a:rPr lang="es-ES" sz="1800" b="1" i="1" kern="1200">
                                                    <a:solidFill>
                                                      <a:schemeClr val="tx1"/>
                                                    </a:solidFill>
                                                    <a:effectLst/>
                                                    <a:latin typeface="Cambria Math" panose="02040503050406030204" pitchFamily="18" charset="0"/>
                                                    <a:ea typeface="+mn-ea"/>
                                                    <a:cs typeface="+mn-cs"/>
                                                  </a:rPr>
                                                </m:ctrlPr>
                                              </m:sSubPr>
                                              <m:e>
                                                <m:r>
                                                  <a:rPr lang="es-ES" sz="1800" b="1" i="0" kern="1200">
                                                    <a:solidFill>
                                                      <a:schemeClr val="tx1"/>
                                                    </a:solidFill>
                                                    <a:effectLst/>
                                                    <a:latin typeface="Cambria Math"/>
                                                    <a:ea typeface="+mn-ea"/>
                                                    <a:cs typeface="+mn-cs"/>
                                                  </a:rPr>
                                                  <m:t>𝐙</m:t>
                                                </m:r>
                                              </m:e>
                                              <m:sub>
                                                <m:r>
                                                  <a:rPr lang="es-ES" sz="1800" b="1" i="0" kern="1200">
                                                    <a:solidFill>
                                                      <a:schemeClr val="tx1"/>
                                                    </a:solidFill>
                                                    <a:effectLst/>
                                                    <a:latin typeface="Cambria Math"/>
                                                    <a:ea typeface="+mn-ea"/>
                                                    <a:cs typeface="+mn-cs"/>
                                                  </a:rPr>
                                                  <m:t>𝟏</m:t>
                                                </m:r>
                                                <m:r>
                                                  <a:rPr lang="es-ES" sz="1800" b="1" i="0"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0" kern="1200">
                                                        <a:solidFill>
                                                          <a:schemeClr val="tx1"/>
                                                        </a:solidFill>
                                                        <a:effectLst/>
                                                        <a:latin typeface="Cambria Math"/>
                                                        <a:ea typeface="+mn-ea"/>
                                                        <a:cs typeface="+mn-cs"/>
                                                      </a:rPr>
                                                      <m:t>𝛂</m:t>
                                                    </m:r>
                                                  </m:num>
                                                  <m:den>
                                                    <m:r>
                                                      <a:rPr lang="es-ES" sz="1800" b="1" i="0" kern="1200">
                                                        <a:solidFill>
                                                          <a:schemeClr val="tx1"/>
                                                        </a:solidFill>
                                                        <a:effectLst/>
                                                        <a:latin typeface="Cambria Math"/>
                                                        <a:ea typeface="+mn-ea"/>
                                                        <a:cs typeface="+mn-cs"/>
                                                      </a:rPr>
                                                      <m:t>𝟐</m:t>
                                                    </m:r>
                                                  </m:den>
                                                </m:f>
                                              </m:sub>
                                            </m:sSub>
                                          </m:num>
                                          <m:den>
                                            <m:r>
                                              <a:rPr lang="es-ES" sz="1800" b="1" i="0" kern="1200">
                                                <a:solidFill>
                                                  <a:schemeClr val="tx1"/>
                                                </a:solidFill>
                                                <a:effectLst/>
                                                <a:latin typeface="Cambria Math"/>
                                                <a:ea typeface="+mn-ea"/>
                                                <a:cs typeface="+mn-cs"/>
                                              </a:rPr>
                                              <m:t>𝐝</m:t>
                                            </m:r>
                                          </m:den>
                                        </m:f>
                                      </m:e>
                                    </m:d>
                                  </m:e>
                                  <m:sup>
                                    <m:r>
                                      <a:rPr lang="es-ES" sz="1800" b="1" i="0" kern="1200">
                                        <a:solidFill>
                                          <a:schemeClr val="tx1"/>
                                        </a:solidFill>
                                        <a:effectLst/>
                                        <a:latin typeface="Cambria Math"/>
                                        <a:ea typeface="+mn-ea"/>
                                        <a:cs typeface="+mn-cs"/>
                                      </a:rPr>
                                      <m:t>𝟐</m:t>
                                    </m:r>
                                  </m:sup>
                                </m:sSup>
                                <m:r>
                                  <a:rPr lang="es-ES" sz="1800" b="1" i="0" kern="1200">
                                    <a:solidFill>
                                      <a:schemeClr val="tx1"/>
                                    </a:solidFill>
                                    <a:effectLst/>
                                    <a:latin typeface="Cambria Math"/>
                                    <a:ea typeface="+mn-ea"/>
                                    <a:cs typeface="+mn-cs"/>
                                  </a:rPr>
                                  <m:t>∙</m:t>
                                </m:r>
                                <m:acc>
                                  <m:accPr>
                                    <m:chr m:val="̂"/>
                                    <m:ctrlPr>
                                      <a:rPr lang="es-ES" sz="1800" b="1" i="1" kern="1200">
                                        <a:solidFill>
                                          <a:schemeClr val="tx1"/>
                                        </a:solidFill>
                                        <a:effectLst/>
                                        <a:latin typeface="Cambria Math" panose="02040503050406030204" pitchFamily="18" charset="0"/>
                                        <a:ea typeface="+mn-ea"/>
                                        <a:cs typeface="+mn-cs"/>
                                      </a:rPr>
                                    </m:ctrlPr>
                                  </m:accPr>
                                  <m:e>
                                    <m:r>
                                      <a:rPr lang="es-ES" sz="1800" b="1" i="0" kern="1200">
                                        <a:solidFill>
                                          <a:schemeClr val="tx1"/>
                                        </a:solidFill>
                                        <a:effectLst/>
                                        <a:latin typeface="Cambria Math"/>
                                        <a:ea typeface="+mn-ea"/>
                                        <a:cs typeface="+mn-cs"/>
                                      </a:rPr>
                                      <m:t>𝐩</m:t>
                                    </m:r>
                                  </m:e>
                                </m:acc>
                                <m:d>
                                  <m:dPr>
                                    <m:ctrlPr>
                                      <a:rPr lang="es-ES" sz="1800" b="1" i="1" kern="1200">
                                        <a:solidFill>
                                          <a:schemeClr val="tx1"/>
                                        </a:solidFill>
                                        <a:effectLst/>
                                        <a:latin typeface="Cambria Math" panose="02040503050406030204" pitchFamily="18" charset="0"/>
                                        <a:ea typeface="+mn-ea"/>
                                        <a:cs typeface="+mn-cs"/>
                                      </a:rPr>
                                    </m:ctrlPr>
                                  </m:dPr>
                                  <m:e>
                                    <m:r>
                                      <a:rPr lang="es-ES" sz="1800" b="1" i="0" kern="1200">
                                        <a:solidFill>
                                          <a:schemeClr val="tx1"/>
                                        </a:solidFill>
                                        <a:effectLst/>
                                        <a:latin typeface="Cambria Math"/>
                                        <a:ea typeface="+mn-ea"/>
                                        <a:cs typeface="+mn-cs"/>
                                      </a:rPr>
                                      <m:t>𝟏</m:t>
                                    </m:r>
                                    <m:r>
                                      <a:rPr lang="es-ES" sz="1800" b="1" i="0" kern="1200">
                                        <a:solidFill>
                                          <a:schemeClr val="tx1"/>
                                        </a:solidFill>
                                        <a:effectLst/>
                                        <a:latin typeface="Cambria Math"/>
                                        <a:ea typeface="+mn-ea"/>
                                        <a:cs typeface="+mn-cs"/>
                                      </a:rPr>
                                      <m:t>−</m:t>
                                    </m:r>
                                    <m:acc>
                                      <m:accPr>
                                        <m:chr m:val="̂"/>
                                        <m:ctrlPr>
                                          <a:rPr lang="es-ES" sz="1800" b="1" i="1" kern="1200">
                                            <a:solidFill>
                                              <a:schemeClr val="tx1"/>
                                            </a:solidFill>
                                            <a:effectLst/>
                                            <a:latin typeface="Cambria Math" panose="02040503050406030204" pitchFamily="18" charset="0"/>
                                            <a:ea typeface="+mn-ea"/>
                                            <a:cs typeface="+mn-cs"/>
                                          </a:rPr>
                                        </m:ctrlPr>
                                      </m:accPr>
                                      <m:e>
                                        <m:r>
                                          <a:rPr lang="es-ES" sz="1800" b="1" i="0" kern="1200">
                                            <a:solidFill>
                                              <a:schemeClr val="tx1"/>
                                            </a:solidFill>
                                            <a:effectLst/>
                                            <a:latin typeface="Cambria Math"/>
                                            <a:ea typeface="+mn-ea"/>
                                            <a:cs typeface="+mn-cs"/>
                                          </a:rPr>
                                          <m:t>𝐩</m:t>
                                        </m:r>
                                      </m:e>
                                    </m:acc>
                                  </m:e>
                                </m:d>
                                <m:r>
                                  <a:rPr lang="es-ES" sz="1800" b="1" i="0" kern="1200">
                                    <a:solidFill>
                                      <a:schemeClr val="tx1"/>
                                    </a:solidFill>
                                    <a:effectLst/>
                                    <a:latin typeface="Cambria Math"/>
                                    <a:ea typeface="+mn-ea"/>
                                    <a:cs typeface="+mn-cs"/>
                                  </a:rPr>
                                  <m:t> </m:t>
                                </m:r>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4 Tabla"/>
              <p:cNvGraphicFramePr>
                <a:graphicFrameLocks noGrp="1"/>
              </p:cNvGraphicFramePr>
              <p:nvPr>
                <p:extLst>
                  <p:ext uri="{D42A27DB-BD31-4B8C-83A1-F6EECF244321}">
                    <p14:modId xmlns:p14="http://schemas.microsoft.com/office/powerpoint/2010/main" val="1097654525"/>
                  </p:ext>
                </p:extLst>
              </p:nvPr>
            </p:nvGraphicFramePr>
            <p:xfrm>
              <a:off x="251520" y="996724"/>
              <a:ext cx="8622958" cy="2831175"/>
            </p:xfrm>
            <a:graphic>
              <a:graphicData uri="http://schemas.openxmlformats.org/drawingml/2006/table">
                <a:tbl>
                  <a:tblPr firstRow="1" bandRow="1">
                    <a:tableStyleId>{5940675A-B579-460E-94D1-54222C63F5DA}</a:tableStyleId>
                  </a:tblPr>
                  <a:tblGrid>
                    <a:gridCol w="4631389"/>
                    <a:gridCol w="3991569"/>
                  </a:tblGrid>
                  <a:tr h="413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a:t>
                          </a:r>
                          <a:r>
                            <a:rPr lang="es-ES" sz="2000" b="1" dirty="0" smtClean="0">
                              <a:solidFill>
                                <a:schemeClr val="tx1"/>
                              </a:solidFill>
                              <a:latin typeface="Calibri" pitchFamily="34" charset="0"/>
                            </a:rPr>
                            <a:t>PARA LA µ POBLACIONAL: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a:t>
                          </a:r>
                          <a:r>
                            <a:rPr lang="es-ES" sz="2000" b="1" dirty="0" smtClean="0">
                              <a:solidFill>
                                <a:schemeClr val="tx1"/>
                              </a:solidFill>
                              <a:latin typeface="Calibri" pitchFamily="34" charset="0"/>
                            </a:rPr>
                            <a:t>PARA LA P</a:t>
                          </a:r>
                          <a:r>
                            <a:rPr lang="es-ES" sz="2000" b="1" baseline="0" dirty="0" smtClean="0">
                              <a:solidFill>
                                <a:schemeClr val="tx1"/>
                              </a:solidFill>
                              <a:latin typeface="Calibri" pitchFamily="34" charset="0"/>
                            </a:rPr>
                            <a:t> POBLACIONAL</a:t>
                          </a:r>
                          <a:r>
                            <a:rPr lang="es-ES" sz="2000" b="1" dirty="0" smtClean="0">
                              <a:solidFill>
                                <a:schemeClr val="tx1"/>
                              </a:solidFill>
                              <a:latin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2" t="-43976" r="-86447" b="-140964"/>
                          </a:stretch>
                        </a:blipFill>
                      </a:tcPr>
                    </a:tc>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183" t="-43976" r="-305" b="-140964"/>
                          </a:stretch>
                        </a:blipFill>
                      </a:tcPr>
                    </a:tc>
                  </a:tr>
                  <a:tr h="3962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µ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P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2" t="-183133" r="-86447" b="-1807"/>
                          </a:stretch>
                        </a:blipFill>
                      </a:tcPr>
                    </a:tc>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183" t="-183133" r="-305" b="-1807"/>
                          </a:stretch>
                        </a:blipFill>
                      </a:tcPr>
                    </a:tc>
                  </a:tr>
                </a:tbl>
              </a:graphicData>
            </a:graphic>
          </p:graphicFrame>
        </mc:Fallback>
      </mc:AlternateContent>
      <p:sp>
        <p:nvSpPr>
          <p:cNvPr id="6" name="Rectángulo 5"/>
          <p:cNvSpPr/>
          <p:nvPr/>
        </p:nvSpPr>
        <p:spPr>
          <a:xfrm>
            <a:off x="251520" y="4005064"/>
            <a:ext cx="8640960" cy="1015663"/>
          </a:xfrm>
          <a:prstGeom prst="rect">
            <a:avLst/>
          </a:prstGeom>
        </p:spPr>
        <p:txBody>
          <a:bodyPr wrap="square">
            <a:spAutoFit/>
          </a:bodyPr>
          <a:lstStyle/>
          <a:p>
            <a:pPr lvl="0" algn="just" eaLnBrk="1" fontAlgn="auto" hangingPunct="1">
              <a:spcBef>
                <a:spcPts val="0"/>
              </a:spcBef>
              <a:spcAft>
                <a:spcPts val="0"/>
              </a:spcAft>
            </a:pPr>
            <a:r>
              <a:rPr lang="es-ES" sz="2000" dirty="0" smtClean="0">
                <a:solidFill>
                  <a:srgbClr val="002060"/>
                </a:solidFill>
                <a:latin typeface="Calibri" pitchFamily="34" charset="0"/>
              </a:rPr>
              <a:t>EXISTE UN  FACTOR DENOMINADO TAMAÑO DE EFECTO (</a:t>
            </a:r>
            <a:r>
              <a:rPr lang="es-ES" sz="2000" dirty="0" smtClean="0">
                <a:solidFill>
                  <a:srgbClr val="002060"/>
                </a:solidFill>
                <a:latin typeface="Calibri" pitchFamily="34" charset="0"/>
                <a:sym typeface="Symbol" panose="05050102010706020507" pitchFamily="18" charset="2"/>
              </a:rPr>
              <a:t></a:t>
            </a:r>
            <a:r>
              <a:rPr lang="es-ES" sz="2000" dirty="0" smtClean="0">
                <a:solidFill>
                  <a:srgbClr val="002060"/>
                </a:solidFill>
                <a:latin typeface="Calibri" pitchFamily="34" charset="0"/>
              </a:rPr>
              <a:t>), QUE RELACIONA LA DESVIACIÓN ESTÁNDAR ESPERADA (S) CON LA PRECISIÓN (e) A TRAVÉS DE LA SIGUIENTE EXPRESIÓN:</a:t>
            </a:r>
          </a:p>
        </p:txBody>
      </p:sp>
      <mc:AlternateContent xmlns:mc="http://schemas.openxmlformats.org/markup-compatibility/2006" xmlns:a14="http://schemas.microsoft.com/office/drawing/2010/main">
        <mc:Choice Requires="a14">
          <p:sp>
            <p:nvSpPr>
              <p:cNvPr id="2" name="CuadroTexto 1"/>
              <p:cNvSpPr txBox="1"/>
              <p:nvPr/>
            </p:nvSpPr>
            <p:spPr>
              <a:xfrm>
                <a:off x="3203848" y="5014444"/>
                <a:ext cx="1980479" cy="594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800" b="1" i="0" smtClean="0">
                          <a:solidFill>
                            <a:schemeClr val="tx1"/>
                          </a:solidFill>
                          <a:latin typeface="Cambria Math" panose="02040503050406030204" pitchFamily="18" charset="0"/>
                          <a:ea typeface="Cambria Math" panose="02040503050406030204" pitchFamily="18" charset="0"/>
                        </a:rPr>
                        <m:t>∆</m:t>
                      </m:r>
                      <m:r>
                        <a:rPr lang="pt-BR" sz="1800" b="1" i="0" smtClean="0">
                          <a:solidFill>
                            <a:schemeClr val="tx1"/>
                          </a:solidFill>
                          <a:latin typeface="Cambria Math" panose="02040503050406030204" pitchFamily="18" charset="0"/>
                          <a:ea typeface="Cambria Math" panose="02040503050406030204" pitchFamily="18" charset="0"/>
                        </a:rPr>
                        <m:t> =</m:t>
                      </m:r>
                      <m:f>
                        <m:fPr>
                          <m:ctrlPr>
                            <a:rPr lang="pt-BR" sz="1800" i="1" smtClean="0">
                              <a:solidFill>
                                <a:schemeClr val="tx1"/>
                              </a:solidFill>
                              <a:latin typeface="Cambria Math" panose="02040503050406030204" pitchFamily="18" charset="0"/>
                              <a:ea typeface="Cambria Math" panose="02040503050406030204" pitchFamily="18" charset="0"/>
                            </a:rPr>
                          </m:ctrlPr>
                        </m:fPr>
                        <m:num>
                          <m:r>
                            <a:rPr lang="pt-BR" sz="1800" b="1" i="0" smtClean="0">
                              <a:solidFill>
                                <a:schemeClr val="tx1"/>
                              </a:solidFill>
                              <a:latin typeface="Cambria Math" panose="02040503050406030204" pitchFamily="18" charset="0"/>
                              <a:ea typeface="Cambria Math" panose="02040503050406030204" pitchFamily="18" charset="0"/>
                            </a:rPr>
                            <m:t>𝐞</m:t>
                          </m:r>
                        </m:num>
                        <m:den>
                          <m:r>
                            <a:rPr lang="pt-BR" sz="1800" b="1" i="0" smtClean="0">
                              <a:solidFill>
                                <a:schemeClr val="tx1"/>
                              </a:solidFill>
                              <a:latin typeface="Cambria Math" panose="02040503050406030204" pitchFamily="18" charset="0"/>
                              <a:ea typeface="Cambria Math" panose="02040503050406030204" pitchFamily="18" charset="0"/>
                            </a:rPr>
                            <m:t>𝐬</m:t>
                          </m:r>
                        </m:den>
                      </m:f>
                      <m:r>
                        <a:rPr lang="pt-BR" sz="1800" b="1" i="0" smtClean="0">
                          <a:solidFill>
                            <a:schemeClr val="tx1"/>
                          </a:solidFill>
                          <a:latin typeface="Cambria Math" panose="02040503050406030204" pitchFamily="18" charset="0"/>
                          <a:ea typeface="Cambria Math" panose="02040503050406030204" pitchFamily="18" charset="0"/>
                        </a:rPr>
                        <m:t>=</m:t>
                      </m:r>
                      <m:f>
                        <m:fPr>
                          <m:ctrlPr>
                            <a:rPr lang="pt-BR" sz="1800" i="1" smtClean="0">
                              <a:solidFill>
                                <a:schemeClr val="tx1"/>
                              </a:solidFill>
                              <a:latin typeface="Cambria Math" panose="02040503050406030204" pitchFamily="18" charset="0"/>
                              <a:ea typeface="Cambria Math" panose="02040503050406030204" pitchFamily="18" charset="0"/>
                            </a:rPr>
                          </m:ctrlPr>
                        </m:fPr>
                        <m:num>
                          <m:r>
                            <a:rPr lang="pt-BR" sz="1800" b="1" i="0" smtClean="0">
                              <a:solidFill>
                                <a:schemeClr val="tx1"/>
                              </a:solidFill>
                              <a:latin typeface="Cambria Math" panose="02040503050406030204" pitchFamily="18" charset="0"/>
                              <a:ea typeface="Cambria Math" panose="02040503050406030204" pitchFamily="18" charset="0"/>
                            </a:rPr>
                            <m:t>𝐞</m:t>
                          </m:r>
                        </m:num>
                        <m:den>
                          <m:rad>
                            <m:radPr>
                              <m:degHide m:val="on"/>
                              <m:ctrlPr>
                                <a:rPr lang="pt-BR" sz="1800" i="1" smtClean="0">
                                  <a:solidFill>
                                    <a:schemeClr val="tx1"/>
                                  </a:solidFill>
                                  <a:latin typeface="Cambria Math" panose="02040503050406030204" pitchFamily="18" charset="0"/>
                                  <a:ea typeface="Cambria Math" panose="02040503050406030204" pitchFamily="18" charset="0"/>
                                </a:rPr>
                              </m:ctrlPr>
                            </m:radPr>
                            <m:deg/>
                            <m:e>
                              <m:acc>
                                <m:accPr>
                                  <m:chr m:val="̂"/>
                                  <m:ctrlPr>
                                    <a:rPr lang="pt-BR" sz="1800" i="1" smtClean="0">
                                      <a:solidFill>
                                        <a:schemeClr val="tx1"/>
                                      </a:solidFill>
                                      <a:latin typeface="Cambria Math" panose="02040503050406030204" pitchFamily="18" charset="0"/>
                                      <a:ea typeface="Cambria Math" panose="02040503050406030204" pitchFamily="18" charset="0"/>
                                    </a:rPr>
                                  </m:ctrlPr>
                                </m:accPr>
                                <m:e>
                                  <m:r>
                                    <a:rPr lang="pt-BR" sz="1800" b="1" i="0" smtClean="0">
                                      <a:solidFill>
                                        <a:schemeClr val="tx1"/>
                                      </a:solidFill>
                                      <a:latin typeface="Cambria Math" panose="02040503050406030204" pitchFamily="18" charset="0"/>
                                      <a:ea typeface="Cambria Math" panose="02040503050406030204" pitchFamily="18" charset="0"/>
                                    </a:rPr>
                                    <m:t>𝐩</m:t>
                                  </m:r>
                                </m:e>
                              </m:acc>
                              <m:d>
                                <m:dPr>
                                  <m:ctrlPr>
                                    <a:rPr lang="es-ES" sz="1800" i="1" smtClean="0">
                                      <a:solidFill>
                                        <a:schemeClr val="tx1"/>
                                      </a:solidFill>
                                      <a:latin typeface="Cambria Math" panose="02040503050406030204" pitchFamily="18" charset="0"/>
                                      <a:ea typeface="Cambria Math" panose="02040503050406030204" pitchFamily="18" charset="0"/>
                                    </a:rPr>
                                  </m:ctrlPr>
                                </m:dPr>
                                <m:e>
                                  <m:r>
                                    <a:rPr lang="pt-BR" sz="1800" b="1" i="0" smtClean="0">
                                      <a:solidFill>
                                        <a:schemeClr val="tx1"/>
                                      </a:solidFill>
                                      <a:latin typeface="Cambria Math" panose="02040503050406030204" pitchFamily="18" charset="0"/>
                                      <a:ea typeface="Cambria Math" panose="02040503050406030204" pitchFamily="18" charset="0"/>
                                    </a:rPr>
                                    <m:t>𝟏</m:t>
                                  </m:r>
                                  <m:r>
                                    <a:rPr lang="pt-BR" sz="1800" b="1" i="0" smtClean="0">
                                      <a:solidFill>
                                        <a:schemeClr val="tx1"/>
                                      </a:solidFill>
                                      <a:latin typeface="Cambria Math" panose="02040503050406030204" pitchFamily="18" charset="0"/>
                                      <a:ea typeface="Cambria Math" panose="02040503050406030204" pitchFamily="18" charset="0"/>
                                    </a:rPr>
                                    <m:t>−</m:t>
                                  </m:r>
                                  <m:acc>
                                    <m:accPr>
                                      <m:chr m:val="̂"/>
                                      <m:ctrlPr>
                                        <a:rPr lang="pt-BR" sz="1800" i="1" smtClean="0">
                                          <a:solidFill>
                                            <a:schemeClr val="tx1"/>
                                          </a:solidFill>
                                          <a:latin typeface="Cambria Math" panose="02040503050406030204" pitchFamily="18" charset="0"/>
                                          <a:ea typeface="Cambria Math" panose="02040503050406030204" pitchFamily="18" charset="0"/>
                                        </a:rPr>
                                      </m:ctrlPr>
                                    </m:accPr>
                                    <m:e>
                                      <m:r>
                                        <a:rPr lang="pt-BR" sz="1800" b="1" i="0" smtClean="0">
                                          <a:solidFill>
                                            <a:schemeClr val="tx1"/>
                                          </a:solidFill>
                                          <a:latin typeface="Cambria Math" panose="02040503050406030204" pitchFamily="18" charset="0"/>
                                          <a:ea typeface="Cambria Math" panose="02040503050406030204" pitchFamily="18" charset="0"/>
                                        </a:rPr>
                                        <m:t>𝐩</m:t>
                                      </m:r>
                                    </m:e>
                                  </m:acc>
                                </m:e>
                              </m:d>
                            </m:e>
                          </m:rad>
                        </m:den>
                      </m:f>
                    </m:oMath>
                  </m:oMathPara>
                </a14:m>
                <a:endParaRPr lang="es-ES" sz="1800" dirty="0">
                  <a:solidFill>
                    <a:schemeClr val="tx1"/>
                  </a:solidFill>
                </a:endParaRPr>
              </a:p>
            </p:txBody>
          </p:sp>
        </mc:Choice>
        <mc:Fallback xmlns="">
          <p:sp>
            <p:nvSpPr>
              <p:cNvPr id="2" name="CuadroTexto 1"/>
              <p:cNvSpPr txBox="1">
                <a:spLocks noRot="1" noChangeAspect="1" noMove="1" noResize="1" noEditPoints="1" noAdjustHandles="1" noChangeArrowheads="1" noChangeShapeType="1" noTextEdit="1"/>
              </p:cNvSpPr>
              <p:nvPr/>
            </p:nvSpPr>
            <p:spPr>
              <a:xfrm>
                <a:off x="3203848" y="5014444"/>
                <a:ext cx="1980479" cy="594650"/>
              </a:xfrm>
              <a:prstGeom prst="rect">
                <a:avLst/>
              </a:prstGeom>
              <a:blipFill rotWithShape="0">
                <a:blip r:embed="rId3"/>
                <a:stretch>
                  <a:fillRect/>
                </a:stretch>
              </a:blipFill>
            </p:spPr>
            <p:txBody>
              <a:bodyPr/>
              <a:lstStyle/>
              <a:p>
                <a:r>
                  <a:rPr lang="es-ES">
                    <a:noFill/>
                  </a:rPr>
                  <a:t> </a:t>
                </a:r>
              </a:p>
            </p:txBody>
          </p:sp>
        </mc:Fallback>
      </mc:AlternateContent>
      <p:sp>
        <p:nvSpPr>
          <p:cNvPr id="8" name="Rectángulo 7"/>
          <p:cNvSpPr/>
          <p:nvPr/>
        </p:nvSpPr>
        <p:spPr>
          <a:xfrm>
            <a:off x="259065" y="5698136"/>
            <a:ext cx="8640960" cy="1015663"/>
          </a:xfrm>
          <a:prstGeom prst="rect">
            <a:avLst/>
          </a:prstGeom>
        </p:spPr>
        <p:txBody>
          <a:bodyPr wrap="square">
            <a:spAutoFit/>
          </a:bodyPr>
          <a:lstStyle/>
          <a:p>
            <a:pPr lvl="0" algn="just" eaLnBrk="1" fontAlgn="auto" hangingPunct="1">
              <a:spcBef>
                <a:spcPts val="0"/>
              </a:spcBef>
              <a:spcAft>
                <a:spcPts val="0"/>
              </a:spcAft>
            </a:pPr>
            <a:r>
              <a:rPr lang="es-ES" sz="2000" dirty="0" smtClean="0">
                <a:solidFill>
                  <a:srgbClr val="002060"/>
                </a:solidFill>
                <a:latin typeface="Calibri" pitchFamily="34" charset="0"/>
              </a:rPr>
              <a:t>ESTE FACTOR, DEL CUAL DEPENDE EL TAMAÑO DE LA MUESTRA ES VÁLIDO EN PROBLEMAS DE ESTIMACIÓN POR INTERVALO DE CONFIANZA Y DE CONTRASTE DE HIPÓTESIS PARA LA MEDIA Y LA PROPORCIÓN POBLACIONAL.</a:t>
            </a:r>
          </a:p>
        </p:txBody>
      </p:sp>
    </p:spTree>
    <p:extLst>
      <p:ext uri="{BB962C8B-B14F-4D97-AF65-F5344CB8AC3E}">
        <p14:creationId xmlns:p14="http://schemas.microsoft.com/office/powerpoint/2010/main" val="74658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132302606"/>
              </p:ext>
            </p:extLst>
          </p:nvPr>
        </p:nvGraphicFramePr>
        <p:xfrm>
          <a:off x="323528" y="980728"/>
          <a:ext cx="8568952" cy="5760720"/>
        </p:xfrm>
        <a:graphic>
          <a:graphicData uri="http://schemas.openxmlformats.org/drawingml/2006/table">
            <a:tbl>
              <a:tblPr firstRow="1" firstCol="1" bandRow="1">
                <a:tableStyleId>{5940675A-B579-460E-94D1-54222C63F5DA}</a:tableStyleId>
              </a:tblPr>
              <a:tblGrid>
                <a:gridCol w="466749"/>
                <a:gridCol w="8102203"/>
              </a:tblGrid>
              <a:tr h="0">
                <a:tc>
                  <a:txBody>
                    <a:bodyPr/>
                    <a:lstStyle/>
                    <a:p>
                      <a:pPr algn="ctr">
                        <a:lnSpc>
                          <a:spcPct val="107000"/>
                        </a:lnSpc>
                        <a:spcAft>
                          <a:spcPts val="0"/>
                        </a:spcAft>
                      </a:pPr>
                      <a:r>
                        <a:rPr lang="pt-BR" sz="1800" b="1" u="sng" dirty="0" smtClean="0">
                          <a:effectLst/>
                          <a:latin typeface="Calibri" panose="020F0502020204030204" pitchFamily="34" charset="0"/>
                          <a:ea typeface="+mn-ea"/>
                          <a:cs typeface="+mn-cs"/>
                        </a:rPr>
                        <a:t>F</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b="1" dirty="0" smtClean="0">
                          <a:solidFill>
                            <a:schemeClr val="tx1"/>
                          </a:solidFill>
                          <a:latin typeface="Calibri" pitchFamily="34" charset="0"/>
                          <a:cs typeface="Calibri" pitchFamily="34" charset="0"/>
                        </a:rPr>
                        <a:t>LOS </a:t>
                      </a:r>
                      <a:r>
                        <a:rPr lang="es-ES" sz="1800" b="1" u="none" dirty="0" smtClean="0">
                          <a:solidFill>
                            <a:schemeClr val="tx1"/>
                          </a:solidFill>
                          <a:latin typeface="Calibri" pitchFamily="34" charset="0"/>
                          <a:cs typeface="Calibri" pitchFamily="34" charset="0"/>
                        </a:rPr>
                        <a:t>MÉTODOS PARAMÉTRICOS,</a:t>
                      </a:r>
                      <a:r>
                        <a:rPr lang="es-ES" sz="1800" b="1" u="none" baseline="0" dirty="0" smtClean="0">
                          <a:solidFill>
                            <a:schemeClr val="tx1"/>
                          </a:solidFill>
                          <a:latin typeface="Calibri" pitchFamily="34" charset="0"/>
                          <a:cs typeface="Calibri" pitchFamily="34" charset="0"/>
                        </a:rPr>
                        <a:t> SON ÚT</a:t>
                      </a:r>
                      <a:r>
                        <a:rPr lang="es-ES" sz="1800" b="1" u="none" dirty="0" smtClean="0">
                          <a:solidFill>
                            <a:srgbClr val="000000"/>
                          </a:solidFill>
                          <a:latin typeface="Calibri" pitchFamily="34" charset="0"/>
                          <a:cs typeface="Calibri" pitchFamily="34" charset="0"/>
                        </a:rPr>
                        <a:t>ILES</a:t>
                      </a:r>
                      <a:r>
                        <a:rPr lang="es-ES" sz="1800" b="1" u="none" dirty="0" smtClean="0">
                          <a:solidFill>
                            <a:srgbClr val="00007D"/>
                          </a:solidFill>
                          <a:latin typeface="Calibri" pitchFamily="34" charset="0"/>
                          <a:cs typeface="Calibri" pitchFamily="34" charset="0"/>
                        </a:rPr>
                        <a:t> </a:t>
                      </a:r>
                      <a:r>
                        <a:rPr lang="es-ES" sz="1800" b="1" u="none" dirty="0" smtClean="0">
                          <a:solidFill>
                            <a:srgbClr val="000000"/>
                          </a:solidFill>
                          <a:latin typeface="Calibri" pitchFamily="34" charset="0"/>
                          <a:cs typeface="Calibri" pitchFamily="34" charset="0"/>
                        </a:rPr>
                        <a:t>EN EL ANÁLISIS DE DATOS DE VARIABLES CUALITATIVAS, REPRESENTADAS EN ESCALAS NOMINALES U ORDINALES, QUE SE BASAN EN LAS LEYES DE LA DISTRIBUCIÓN NORMAL, A PARTIR DE UNA MUESTRA ALEATORIA, CUYO TAMAÑO MUESTRAL ES MENOR O IGUAL A 30.</a:t>
                      </a:r>
                    </a:p>
                  </a:txBody>
                  <a:tcPr marL="68580" marR="68580" marT="0" marB="0" anchor="ctr"/>
                </a:tc>
              </a:tr>
              <a:tr h="0">
                <a:tc>
                  <a:txBody>
                    <a:bodyPr/>
                    <a:lstStyle/>
                    <a:p>
                      <a:pPr algn="ctr">
                        <a:lnSpc>
                          <a:spcPct val="107000"/>
                        </a:lnSpc>
                        <a:spcAft>
                          <a:spcPts val="0"/>
                        </a:spcAft>
                      </a:pPr>
                      <a:r>
                        <a:rPr lang="es-ES" sz="1800" b="1" u="sng">
                          <a:effectLst/>
                          <a:latin typeface="Calibri" panose="020F0502020204030204" pitchFamily="34" charset="0"/>
                        </a:rPr>
                        <a:t>V</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S" sz="1800" b="1" dirty="0" smtClean="0">
                          <a:effectLst/>
                          <a:latin typeface="Calibri" panose="020F0502020204030204" pitchFamily="34" charset="0"/>
                        </a:rPr>
                        <a:t>LA PRUEBA DE ALEATORIEDAD ES UNA PRUEBA NO PARAMÉTRICA, ÚTIL PARA PROBAR LA ALEATORIEDAD DE LOS ELEMENTOS QUE CONFORMAN UNA MUESTRA.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es-ES" sz="1800" b="1" u="sng">
                          <a:effectLst/>
                          <a:latin typeface="Calibri" panose="020F0502020204030204" pitchFamily="34" charset="0"/>
                        </a:rPr>
                        <a:t>F</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S" sz="1800" b="1">
                          <a:effectLst/>
                          <a:latin typeface="Calibri" panose="020F0502020204030204" pitchFamily="34" charset="0"/>
                        </a:rPr>
                        <a:t>EL ERROR DE TIPO II  (β) APARECE CUANDO EL INVESTIGADOR TOMA UNA DECISIÓN ERRÓNEA, AL RECHAZAR H</a:t>
                      </a:r>
                      <a:r>
                        <a:rPr lang="es-ES" sz="1800" b="1" baseline="-25000">
                          <a:effectLst/>
                          <a:latin typeface="Calibri" panose="020F0502020204030204" pitchFamily="34" charset="0"/>
                        </a:rPr>
                        <a:t>O</a:t>
                      </a:r>
                      <a:r>
                        <a:rPr lang="es-ES" sz="1800" b="1">
                          <a:effectLst/>
                          <a:latin typeface="Calibri" panose="020F0502020204030204" pitchFamily="34" charset="0"/>
                        </a:rPr>
                        <a:t>, SIENDO ESTA CIERTA.</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299720">
                <a:tc>
                  <a:txBody>
                    <a:bodyPr/>
                    <a:lstStyle/>
                    <a:p>
                      <a:pPr algn="ctr">
                        <a:lnSpc>
                          <a:spcPct val="107000"/>
                        </a:lnSpc>
                        <a:spcAft>
                          <a:spcPts val="0"/>
                        </a:spcAft>
                      </a:pPr>
                      <a:r>
                        <a:rPr lang="pt-BR" sz="1800" b="1" u="sng">
                          <a:effectLst/>
                          <a:latin typeface="Calibri" panose="020F0502020204030204" pitchFamily="34" charset="0"/>
                        </a:rPr>
                        <a:t>F</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S" sz="1800" b="1">
                          <a:effectLst/>
                          <a:latin typeface="Calibri" panose="020F0502020204030204" pitchFamily="34" charset="0"/>
                        </a:rPr>
                        <a:t>LA PRUEBA DE NORMALIDAD ES UNA PRUEBA NO PARAMÉTRICA, ÚTIL PARA PROBAR LA NORMALIDAD DE LA VARIABLE DE ESTUDIO EN PROBLEMAS DE PROPORCIÓN  POBLACIONAL.</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pt-BR" sz="1800" b="1" u="sng">
                          <a:effectLst/>
                          <a:latin typeface="Calibri" panose="020F0502020204030204" pitchFamily="34" charset="0"/>
                        </a:rPr>
                        <a:t>V</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S" sz="1800" b="1">
                          <a:effectLst/>
                          <a:latin typeface="Calibri" panose="020F0502020204030204" pitchFamily="34" charset="0"/>
                        </a:rPr>
                        <a:t>PARA VALORAR LOS POSIBLES ERRORES DURANTE EL CONTRASTE DE HIPÓTESIS SE FIJA EL VALOR DEL ERROR DE TIPO I Y SE DISMUINUYE EL ERROR DE TIPO II, AUMENTANDO LA POTENCIA DE LA PRUEBA.</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pt-BR" sz="1800" b="1" u="sng">
                          <a:effectLst/>
                          <a:latin typeface="Calibri" panose="020F0502020204030204" pitchFamily="34" charset="0"/>
                        </a:rPr>
                        <a:t>V</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S" sz="1800" b="1" dirty="0" smtClean="0">
                          <a:effectLst/>
                          <a:latin typeface="Calibri" panose="020F0502020204030204" pitchFamily="34" charset="0"/>
                        </a:rPr>
                        <a:t>LA </a:t>
                      </a:r>
                      <a:r>
                        <a:rPr lang="es-ES" sz="1800" b="1" dirty="0">
                          <a:effectLst/>
                          <a:latin typeface="Calibri" panose="020F0502020204030204" pitchFamily="34" charset="0"/>
                        </a:rPr>
                        <a:t>DISTRIBUCIÓN BINOMIAL ASOCIADA A LA VARIABLE DE ESTUDIO SE APROXIMA A LA DISTRIBUCIÓN </a:t>
                      </a:r>
                      <a:r>
                        <a:rPr lang="es-ES" sz="1800" b="1" dirty="0" smtClean="0">
                          <a:effectLst/>
                          <a:latin typeface="Calibri" panose="020F0502020204030204" pitchFamily="34" charset="0"/>
                        </a:rPr>
                        <a:t>NORMAL, CUANDO LA </a:t>
                      </a:r>
                      <a:r>
                        <a:rPr lang="es-ES" sz="1800" b="1" dirty="0">
                          <a:effectLst/>
                          <a:latin typeface="Calibri" panose="020F0502020204030204" pitchFamily="34" charset="0"/>
                        </a:rPr>
                        <a:t>MUESTRA </a:t>
                      </a:r>
                      <a:r>
                        <a:rPr lang="es-ES" sz="1800" b="1" dirty="0" smtClean="0">
                          <a:effectLst/>
                          <a:latin typeface="Calibri" panose="020F0502020204030204" pitchFamily="34" charset="0"/>
                        </a:rPr>
                        <a:t>SELECCIONADA </a:t>
                      </a:r>
                      <a:r>
                        <a:rPr lang="es-ES" sz="1800" b="1" dirty="0">
                          <a:effectLst/>
                          <a:latin typeface="Calibri" panose="020F0502020204030204" pitchFamily="34" charset="0"/>
                        </a:rPr>
                        <a:t>ES GRANDE.</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algn="ctr">
                        <a:lnSpc>
                          <a:spcPct val="107000"/>
                        </a:lnSpc>
                        <a:spcAft>
                          <a:spcPts val="0"/>
                        </a:spcAft>
                      </a:pPr>
                      <a:r>
                        <a:rPr lang="pt-BR" sz="1800" b="1" u="sng">
                          <a:effectLst/>
                          <a:latin typeface="Calibri" panose="020F0502020204030204" pitchFamily="34" charset="0"/>
                        </a:rPr>
                        <a:t>F</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s-ES" sz="1800" b="1">
                          <a:effectLst/>
                          <a:latin typeface="Calibri" panose="020F0502020204030204" pitchFamily="34" charset="0"/>
                        </a:rPr>
                        <a:t>EL ERROR DE TIPO I (α) APARECE CUANDO EL INVESTIGADOR TOMA UNA DECISIÓN ERRÓNEA, AL ACEPTAR H</a:t>
                      </a:r>
                      <a:r>
                        <a:rPr lang="es-ES" sz="1800" b="1" baseline="-25000">
                          <a:effectLst/>
                          <a:latin typeface="Calibri" panose="020F0502020204030204" pitchFamily="34" charset="0"/>
                        </a:rPr>
                        <a:t>O</a:t>
                      </a:r>
                      <a:r>
                        <a:rPr lang="es-ES" sz="1800" b="1">
                          <a:effectLst/>
                          <a:latin typeface="Calibri" panose="020F0502020204030204" pitchFamily="34" charset="0"/>
                        </a:rPr>
                        <a:t>, SIENDO ÉSTA FALSA.</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61950">
                <a:tc>
                  <a:txBody>
                    <a:bodyPr/>
                    <a:lstStyle/>
                    <a:p>
                      <a:pPr algn="ctr">
                        <a:lnSpc>
                          <a:spcPct val="107000"/>
                        </a:lnSpc>
                        <a:spcAft>
                          <a:spcPts val="0"/>
                        </a:spcAft>
                      </a:pPr>
                      <a:r>
                        <a:rPr lang="pt-BR" sz="1800" b="1" u="sng">
                          <a:effectLst/>
                          <a:latin typeface="Calibri" panose="020F0502020204030204" pitchFamily="34" charset="0"/>
                        </a:rPr>
                        <a:t>V</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800" b="1" kern="1200" dirty="0" smtClean="0">
                          <a:effectLst/>
                          <a:latin typeface="Calibri" panose="020F0502020204030204" pitchFamily="34" charset="0"/>
                        </a:rPr>
                        <a:t>EL CONTRASTE BILATERAL (DE 2 COLAS), SE APLICA CUANDO EL INTERÉS DEL INVESTIGADOR ES PROBAR LA DESIGUALDAD, YA QUE EL ANÁLISIS SE HACE EN LOS 2 SENTIDOS DE LA CURVA NORMAL, EVALUÁNDOSE AMBAS REGIONES.</a:t>
                      </a:r>
                      <a:endParaRPr lang="es-ES" sz="1800" b="1" dirty="0" smtClean="0">
                        <a:effectLst/>
                        <a:latin typeface="Calibri" panose="020F0502020204030204" pitchFamily="34" charset="0"/>
                        <a:ea typeface="Times New Roman" panose="02020603050405020304" pitchFamily="18" charset="0"/>
                      </a:endParaRPr>
                    </a:p>
                  </a:txBody>
                  <a:tcPr marL="68580" marR="68580" marT="0" marB="0" anchor="ctr"/>
                </a:tc>
              </a:tr>
            </a:tbl>
          </a:graphicData>
        </a:graphic>
      </p:graphicFrame>
      <p:sp>
        <p:nvSpPr>
          <p:cNvPr id="3" name="Rectangle 1"/>
          <p:cNvSpPr>
            <a:spLocks noChangeArrowheads="1"/>
          </p:cNvSpPr>
          <p:nvPr/>
        </p:nvSpPr>
        <p:spPr bwMode="auto">
          <a:xfrm>
            <a:off x="691493" y="420053"/>
            <a:ext cx="776885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lang="pt-BR" sz="2200" dirty="0">
                <a:solidFill>
                  <a:schemeClr val="tx1"/>
                </a:solidFill>
                <a:latin typeface="Calibri" panose="020F0502020204030204" pitchFamily="34" charset="0"/>
                <a:ea typeface="Calibri" panose="020F0502020204030204" pitchFamily="34" charset="0"/>
                <a:cs typeface="Times New Roman" panose="02020603050405020304" pitchFamily="18" charset="0"/>
              </a:rPr>
              <a:t>S</a:t>
            </a:r>
            <a:r>
              <a:rPr kumimoji="0" lang="pt-BR" sz="2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ELECCIONE VERDADERO (V) O FALSO (F) SEGÚN CORRESPONDA.</a:t>
            </a:r>
            <a:endParaRPr kumimoji="0" lang="es-ES" sz="2200" b="0" i="0" u="none" strike="noStrike" cap="none" normalizeH="0" baseline="0" dirty="0" smtClean="0">
              <a:ln>
                <a:noFill/>
              </a:ln>
              <a:solidFill>
                <a:schemeClr val="tx1"/>
              </a:solidFill>
              <a:effectLst/>
              <a:ea typeface="Times New Roman" panose="02020603050405020304" pitchFamily="18" charset="0"/>
            </a:endParaRPr>
          </a:p>
        </p:txBody>
      </p:sp>
    </p:spTree>
    <p:extLst>
      <p:ext uri="{BB962C8B-B14F-4D97-AF65-F5344CB8AC3E}">
        <p14:creationId xmlns:p14="http://schemas.microsoft.com/office/powerpoint/2010/main" val="2626300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4"/>
          <p:cNvSpPr txBox="1">
            <a:spLocks noChangeArrowheads="1"/>
          </p:cNvSpPr>
          <p:nvPr/>
        </p:nvSpPr>
        <p:spPr bwMode="auto">
          <a:xfrm>
            <a:off x="827584" y="401525"/>
            <a:ext cx="79208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s-MX" sz="2400" dirty="0" smtClean="0">
                <a:solidFill>
                  <a:srgbClr val="00007D"/>
                </a:solidFill>
                <a:latin typeface="Calibri" pitchFamily="34" charset="0"/>
              </a:rPr>
              <a:t>TAMAÑO DE LA MUESTRA </a:t>
            </a:r>
            <a:r>
              <a:rPr lang="es-ES" sz="2400" dirty="0">
                <a:solidFill>
                  <a:srgbClr val="00007D"/>
                </a:solidFill>
                <a:latin typeface="Calibri" pitchFamily="34" charset="0"/>
              </a:rPr>
              <a:t>EN PROBLEMAS SOBRE </a:t>
            </a:r>
            <a:r>
              <a:rPr lang="es-ES" sz="2400" dirty="0" smtClean="0">
                <a:solidFill>
                  <a:srgbClr val="00007D"/>
                </a:solidFill>
                <a:latin typeface="Calibri" pitchFamily="34" charset="0"/>
              </a:rPr>
              <a:t>EIC Y CH.</a:t>
            </a:r>
            <a:endParaRPr lang="es-MX" sz="2400" dirty="0">
              <a:solidFill>
                <a:srgbClr val="00007D"/>
              </a:solidFill>
              <a:latin typeface="Calibri" pitchFamily="34" charset="0"/>
            </a:endParaRPr>
          </a:p>
        </p:txBody>
      </p:sp>
      <mc:AlternateContent xmlns:mc="http://schemas.openxmlformats.org/markup-compatibility/2006" xmlns:a14="http://schemas.microsoft.com/office/drawing/2010/main">
        <mc:Choice Requires="a14">
          <p:graphicFrame>
            <p:nvGraphicFramePr>
              <p:cNvPr id="7" name="4 Tabla"/>
              <p:cNvGraphicFramePr>
                <a:graphicFrameLocks noGrp="1"/>
              </p:cNvGraphicFramePr>
              <p:nvPr>
                <p:extLst>
                  <p:ext uri="{D42A27DB-BD31-4B8C-83A1-F6EECF244321}">
                    <p14:modId xmlns:p14="http://schemas.microsoft.com/office/powerpoint/2010/main" val="1097654525"/>
                  </p:ext>
                </p:extLst>
              </p:nvPr>
            </p:nvGraphicFramePr>
            <p:xfrm>
              <a:off x="251520" y="996724"/>
              <a:ext cx="8622958" cy="2831175"/>
            </p:xfrm>
            <a:graphic>
              <a:graphicData uri="http://schemas.openxmlformats.org/drawingml/2006/table">
                <a:tbl>
                  <a:tblPr firstRow="1" bandRow="1">
                    <a:tableStyleId>{5940675A-B579-460E-94D1-54222C63F5DA}</a:tableStyleId>
                  </a:tblPr>
                  <a:tblGrid>
                    <a:gridCol w="4631389"/>
                    <a:gridCol w="3991569"/>
                  </a:tblGrid>
                  <a:tr h="413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PARA LA µ POBLACIONAL: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PARA LA P</a:t>
                          </a:r>
                          <a:r>
                            <a:rPr lang="es-ES" sz="2000" b="1" baseline="0" dirty="0" smtClean="0">
                              <a:solidFill>
                                <a:schemeClr val="tx1"/>
                              </a:solidFill>
                              <a:latin typeface="Calibri" pitchFamily="34" charset="0"/>
                            </a:rPr>
                            <a:t> POBLACIONAL</a:t>
                          </a:r>
                          <a:r>
                            <a:rPr lang="es-ES" sz="2000" b="1" dirty="0" smtClean="0">
                              <a:solidFill>
                                <a:schemeClr val="tx1"/>
                              </a:solidFill>
                              <a:latin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pt-BR" sz="1800" b="1" i="0" smtClean="0">
                                    <a:solidFill>
                                      <a:srgbClr val="000000"/>
                                    </a:solidFill>
                                    <a:latin typeface="Cambria Math"/>
                                    <a:ea typeface="Cambria Math" pitchFamily="18" charset="0"/>
                                  </a:rPr>
                                  <m:t>𝐧</m:t>
                                </m:r>
                                <m:r>
                                  <a:rPr lang="pt-BR" sz="1800" b="1" i="0">
                                    <a:solidFill>
                                      <a:srgbClr val="000000"/>
                                    </a:solidFill>
                                    <a:latin typeface="Cambria Math" pitchFamily="18" charset="0"/>
                                    <a:ea typeface="Cambria Math" pitchFamily="18" charset="0"/>
                                  </a:rPr>
                                  <m:t>=</m:t>
                                </m:r>
                                <m:r>
                                  <a:rPr lang="pt-BR" sz="1800" b="1" i="0" smtClean="0">
                                    <a:solidFill>
                                      <a:srgbClr val="000000"/>
                                    </a:solidFill>
                                    <a:latin typeface="Cambria Math"/>
                                    <a:ea typeface="Cambria Math" pitchFamily="18" charset="0"/>
                                  </a:rPr>
                                  <m:t>𝐤</m:t>
                                </m:r>
                                <m:r>
                                  <a:rPr lang="pt-BR" sz="1800" b="1" i="0" smtClean="0">
                                    <a:solidFill>
                                      <a:srgbClr val="000000"/>
                                    </a:solidFill>
                                    <a:latin typeface="Cambria Math"/>
                                    <a:ea typeface="Cambria Math"/>
                                  </a:rPr>
                                  <m:t>∙</m:t>
                                </m:r>
                                <m:sSup>
                                  <m:sSupPr>
                                    <m:ctrlPr>
                                      <a:rPr lang="pt-BR" sz="1800" b="1" i="1" smtClean="0">
                                        <a:solidFill>
                                          <a:srgbClr val="000000"/>
                                        </a:solidFill>
                                        <a:latin typeface="Cambria Math" panose="02040503050406030204" pitchFamily="18" charset="0"/>
                                        <a:ea typeface="Cambria Math"/>
                                      </a:rPr>
                                    </m:ctrlPr>
                                  </m:sSupPr>
                                  <m:e>
                                    <m:d>
                                      <m:dPr>
                                        <m:ctrlPr>
                                          <a:rPr lang="pt-BR" sz="1800" b="1" i="1" smtClean="0">
                                            <a:solidFill>
                                              <a:srgbClr val="000000"/>
                                            </a:solidFill>
                                            <a:latin typeface="Cambria Math" panose="02040503050406030204" pitchFamily="18" charset="0"/>
                                            <a:ea typeface="Cambria Math"/>
                                          </a:rPr>
                                        </m:ctrlPr>
                                      </m:dPr>
                                      <m:e>
                                        <m:d>
                                          <m:dPr>
                                            <m:ctrlPr>
                                              <a:rPr lang="pt-BR" sz="1800" b="1" i="1" smtClean="0">
                                                <a:solidFill>
                                                  <a:srgbClr val="000000"/>
                                                </a:solidFill>
                                                <a:latin typeface="Cambria Math" panose="02040503050406030204" pitchFamily="18" charset="0"/>
                                                <a:ea typeface="Cambria Math"/>
                                              </a:rPr>
                                            </m:ctrlPr>
                                          </m:dPr>
                                          <m:e>
                                            <m:sSub>
                                              <m:sSubPr>
                                                <m:ctrlPr>
                                                  <a:rPr lang="pt-BR" sz="1800" b="1" i="1" smtClean="0">
                                                    <a:solidFill>
                                                      <a:srgbClr val="000000"/>
                                                    </a:solidFill>
                                                    <a:latin typeface="Cambria Math" panose="02040503050406030204" pitchFamily="18" charset="0"/>
                                                    <a:ea typeface="Cambria Math" pitchFamily="18" charset="0"/>
                                                  </a:rPr>
                                                </m:ctrlPr>
                                              </m:sSubPr>
                                              <m:e>
                                                <m:r>
                                                  <a:rPr lang="pt-BR" sz="1800" b="1" i="0">
                                                    <a:solidFill>
                                                      <a:srgbClr val="000000"/>
                                                    </a:solidFill>
                                                    <a:latin typeface="Cambria Math" pitchFamily="18" charset="0"/>
                                                    <a:ea typeface="Cambria Math" pitchFamily="18" charset="0"/>
                                                  </a:rPr>
                                                  <m:t>𝐙</m:t>
                                                </m:r>
                                              </m:e>
                                              <m:sub>
                                                <m:r>
                                                  <a:rPr lang="pt-BR" sz="1800" b="1" i="0">
                                                    <a:solidFill>
                                                      <a:srgbClr val="000000"/>
                                                    </a:solidFill>
                                                    <a:latin typeface="Cambria Math" pitchFamily="18" charset="0"/>
                                                    <a:ea typeface="Cambria Math" pitchFamily="18" charset="0"/>
                                                  </a:rPr>
                                                  <m:t>𝟏</m:t>
                                                </m:r>
                                                <m:r>
                                                  <a:rPr lang="pt-BR" sz="1800" b="1" i="0">
                                                    <a:solidFill>
                                                      <a:srgbClr val="000000"/>
                                                    </a:solidFill>
                                                    <a:latin typeface="Cambria Math" pitchFamily="18" charset="0"/>
                                                    <a:ea typeface="Cambria Math" pitchFamily="18" charset="0"/>
                                                  </a:rPr>
                                                  <m:t>−</m:t>
                                                </m:r>
                                                <m:f>
                                                  <m:fPr>
                                                    <m:ctrlPr>
                                                      <a:rPr lang="pt-BR" sz="1800" b="1" i="1">
                                                        <a:solidFill>
                                                          <a:srgbClr val="000000"/>
                                                        </a:solidFill>
                                                        <a:latin typeface="Cambria Math" pitchFamily="18" charset="0"/>
                                                        <a:ea typeface="Cambria Math" pitchFamily="18" charset="0"/>
                                                      </a:rPr>
                                                    </m:ctrlPr>
                                                  </m:fPr>
                                                  <m:num>
                                                    <m:r>
                                                      <a:rPr lang="pt-BR" sz="1800" b="1" i="0">
                                                        <a:solidFill>
                                                          <a:srgbClr val="000000"/>
                                                        </a:solidFill>
                                                        <a:latin typeface="Cambria Math" pitchFamily="18" charset="0"/>
                                                        <a:ea typeface="Cambria Math" pitchFamily="18" charset="0"/>
                                                      </a:rPr>
                                                      <m:t>𝛂</m:t>
                                                    </m:r>
                                                  </m:num>
                                                  <m:den>
                                                    <m:r>
                                                      <a:rPr lang="pt-BR" sz="1800" b="1" i="0">
                                                        <a:solidFill>
                                                          <a:srgbClr val="000000"/>
                                                        </a:solidFill>
                                                        <a:latin typeface="Cambria Math" pitchFamily="18" charset="0"/>
                                                        <a:ea typeface="Cambria Math" pitchFamily="18" charset="0"/>
                                                      </a:rPr>
                                                      <m:t>𝟐</m:t>
                                                    </m:r>
                                                  </m:den>
                                                </m:f>
                                              </m:sub>
                                            </m:sSub>
                                            <m:r>
                                              <a:rPr lang="pt-BR" sz="1800" b="1" i="0">
                                                <a:solidFill>
                                                  <a:srgbClr val="000000"/>
                                                </a:solidFill>
                                                <a:latin typeface="Cambria Math" pitchFamily="18" charset="0"/>
                                                <a:ea typeface="Cambria Math" pitchFamily="18" charset="0"/>
                                              </a:rPr>
                                              <m:t>+</m:t>
                                            </m:r>
                                            <m:sSub>
                                              <m:sSubPr>
                                                <m:ctrlPr>
                                                  <a:rPr lang="pt-BR" sz="1800" b="1" i="1">
                                                    <a:solidFill>
                                                      <a:srgbClr val="000000"/>
                                                    </a:solidFill>
                                                    <a:latin typeface="Cambria Math" pitchFamily="18" charset="0"/>
                                                    <a:ea typeface="Cambria Math" pitchFamily="18" charset="0"/>
                                                  </a:rPr>
                                                </m:ctrlPr>
                                              </m:sSubPr>
                                              <m:e>
                                                <m:r>
                                                  <a:rPr lang="pt-BR" sz="1800" b="1" i="0">
                                                    <a:solidFill>
                                                      <a:srgbClr val="000000"/>
                                                    </a:solidFill>
                                                    <a:latin typeface="Cambria Math" pitchFamily="18" charset="0"/>
                                                    <a:ea typeface="Cambria Math" pitchFamily="18" charset="0"/>
                                                  </a:rPr>
                                                  <m:t>𝐙</m:t>
                                                </m:r>
                                              </m:e>
                                              <m:sub>
                                                <m:r>
                                                  <a:rPr lang="pt-BR" sz="1800" b="1" i="0">
                                                    <a:solidFill>
                                                      <a:srgbClr val="000000"/>
                                                    </a:solidFill>
                                                    <a:latin typeface="Cambria Math" pitchFamily="18" charset="0"/>
                                                    <a:ea typeface="Cambria Math" pitchFamily="18" charset="0"/>
                                                  </a:rPr>
                                                  <m:t>𝟏</m:t>
                                                </m:r>
                                                <m:r>
                                                  <a:rPr lang="pt-BR" sz="1800" b="1" i="0">
                                                    <a:solidFill>
                                                      <a:srgbClr val="000000"/>
                                                    </a:solidFill>
                                                    <a:latin typeface="Cambria Math" pitchFamily="18" charset="0"/>
                                                    <a:ea typeface="Cambria Math" pitchFamily="18" charset="0"/>
                                                  </a:rPr>
                                                  <m:t>−</m:t>
                                                </m:r>
                                                <m:r>
                                                  <a:rPr lang="pt-BR" sz="1800" b="1" i="0">
                                                    <a:solidFill>
                                                      <a:srgbClr val="000000"/>
                                                    </a:solidFill>
                                                    <a:latin typeface="Cambria Math" pitchFamily="18" charset="0"/>
                                                    <a:ea typeface="Cambria Math" pitchFamily="18" charset="0"/>
                                                  </a:rPr>
                                                  <m:t>𝛃</m:t>
                                                </m:r>
                                              </m:sub>
                                            </m:sSub>
                                          </m:e>
                                        </m:d>
                                        <m:r>
                                          <a:rPr lang="pt-BR" sz="1800" b="1" i="0" smtClean="0">
                                            <a:solidFill>
                                              <a:srgbClr val="000000"/>
                                            </a:solidFill>
                                            <a:latin typeface="Cambria Math" pitchFamily="18" charset="0"/>
                                            <a:ea typeface="Cambria Math" pitchFamily="18" charset="0"/>
                                          </a:rPr>
                                          <m:t>∙</m:t>
                                        </m:r>
                                        <m:f>
                                          <m:fPr>
                                            <m:ctrlPr>
                                              <a:rPr lang="pt-BR" sz="1800" b="1" i="1" smtClean="0">
                                                <a:solidFill>
                                                  <a:srgbClr val="000000"/>
                                                </a:solidFill>
                                                <a:latin typeface="Cambria Math" pitchFamily="18" charset="0"/>
                                                <a:ea typeface="Cambria Math" pitchFamily="18" charset="0"/>
                                              </a:rPr>
                                            </m:ctrlPr>
                                          </m:fPr>
                                          <m:num>
                                            <m:r>
                                              <a:rPr lang="pt-BR" sz="1800" b="1" i="0" smtClean="0">
                                                <a:solidFill>
                                                  <a:srgbClr val="000000"/>
                                                </a:solidFill>
                                                <a:latin typeface="Cambria Math" pitchFamily="18" charset="0"/>
                                                <a:ea typeface="Cambria Math" pitchFamily="18" charset="0"/>
                                              </a:rPr>
                                              <m:t>𝐬</m:t>
                                            </m:r>
                                          </m:num>
                                          <m:den>
                                            <m:r>
                                              <a:rPr lang="pt-BR" sz="1800" b="1" i="0" smtClean="0">
                                                <a:solidFill>
                                                  <a:srgbClr val="000000"/>
                                                </a:solidFill>
                                                <a:latin typeface="Cambria Math" pitchFamily="18" charset="0"/>
                                                <a:ea typeface="Cambria Math" pitchFamily="18" charset="0"/>
                                              </a:rPr>
                                              <m:t>𝐝</m:t>
                                            </m:r>
                                          </m:den>
                                        </m:f>
                                      </m:e>
                                    </m:d>
                                  </m:e>
                                  <m:sup>
                                    <m:r>
                                      <a:rPr lang="pt-BR" sz="1800" b="1" i="0" smtClean="0">
                                        <a:solidFill>
                                          <a:srgbClr val="000000"/>
                                        </a:solidFill>
                                        <a:latin typeface="Cambria Math" panose="02040503050406030204" pitchFamily="18" charset="0"/>
                                        <a:ea typeface="Cambria Math"/>
                                      </a:rPr>
                                      <m:t>𝟐</m:t>
                                    </m:r>
                                  </m:sup>
                                </m:sSup>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smtClean="0">
                                    <a:solidFill>
                                      <a:srgbClr val="000000"/>
                                    </a:solidFill>
                                    <a:latin typeface="Cambria Math"/>
                                  </a:rPr>
                                  <m:t>𝐧</m:t>
                                </m:r>
                                <m:r>
                                  <a:rPr lang="es-ES" sz="1800" smtClean="0">
                                    <a:solidFill>
                                      <a:srgbClr val="000000"/>
                                    </a:solidFill>
                                    <a:latin typeface="Cambria Math"/>
                                  </a:rPr>
                                  <m:t>=</m:t>
                                </m:r>
                                <m:r>
                                  <a:rPr lang="pt-BR" sz="1800" smtClean="0">
                                    <a:solidFill>
                                      <a:srgbClr val="000000"/>
                                    </a:solidFill>
                                    <a:latin typeface="Cambria Math"/>
                                  </a:rPr>
                                  <m:t>𝐤</m:t>
                                </m:r>
                                <m:r>
                                  <a:rPr lang="pt-BR" sz="1800">
                                    <a:solidFill>
                                      <a:srgbClr val="000000"/>
                                    </a:solidFill>
                                    <a:latin typeface="Cambria Math"/>
                                    <a:ea typeface="Cambria Math"/>
                                  </a:rPr>
                                  <m:t>∙</m:t>
                                </m:r>
                                <m:sSup>
                                  <m:sSupPr>
                                    <m:ctrlPr>
                                      <a:rPr lang="es-ES" sz="1800" i="1">
                                        <a:solidFill>
                                          <a:srgbClr val="000000"/>
                                        </a:solidFill>
                                        <a:latin typeface="Cambria Math" panose="02040503050406030204" pitchFamily="18" charset="0"/>
                                      </a:rPr>
                                    </m:ctrlPr>
                                  </m:sSupPr>
                                  <m:e>
                                    <m:d>
                                      <m:dPr>
                                        <m:ctrlPr>
                                          <a:rPr lang="es-ES" sz="1800" i="1">
                                            <a:solidFill>
                                              <a:srgbClr val="000000"/>
                                            </a:solidFill>
                                            <a:latin typeface="Cambria Math" panose="02040503050406030204" pitchFamily="18" charset="0"/>
                                          </a:rPr>
                                        </m:ctrlPr>
                                      </m:dPr>
                                      <m:e>
                                        <m:f>
                                          <m:fPr>
                                            <m:ctrlPr>
                                              <a:rPr lang="es-ES" sz="1800" i="1">
                                                <a:solidFill>
                                                  <a:srgbClr val="000000"/>
                                                </a:solidFill>
                                                <a:latin typeface="Cambria Math" panose="02040503050406030204" pitchFamily="18" charset="0"/>
                                              </a:rPr>
                                            </m:ctrlPr>
                                          </m:fPr>
                                          <m:num>
                                            <m:sSub>
                                              <m:sSubPr>
                                                <m:ctrlPr>
                                                  <a:rPr lang="es-ES" sz="1800" i="1">
                                                    <a:solidFill>
                                                      <a:srgbClr val="000000"/>
                                                    </a:solidFill>
                                                    <a:latin typeface="Cambria Math" panose="02040503050406030204" pitchFamily="18" charset="0"/>
                                                  </a:rPr>
                                                </m:ctrlPr>
                                              </m:sSubPr>
                                              <m:e>
                                                <m:r>
                                                  <a:rPr lang="es-ES" sz="1800">
                                                    <a:solidFill>
                                                      <a:srgbClr val="000000"/>
                                                    </a:solidFill>
                                                    <a:latin typeface="Cambria Math"/>
                                                  </a:rPr>
                                                  <m:t>𝐙</m:t>
                                                </m:r>
                                              </m:e>
                                              <m:sub>
                                                <m:r>
                                                  <a:rPr lang="es-ES" sz="1800">
                                                    <a:solidFill>
                                                      <a:srgbClr val="000000"/>
                                                    </a:solidFill>
                                                    <a:latin typeface="Cambria Math"/>
                                                  </a:rPr>
                                                  <m:t>𝟏</m:t>
                                                </m:r>
                                                <m:r>
                                                  <a:rPr lang="es-ES" sz="1800">
                                                    <a:solidFill>
                                                      <a:srgbClr val="000000"/>
                                                    </a:solidFill>
                                                    <a:latin typeface="Cambria Math"/>
                                                  </a:rPr>
                                                  <m:t>−</m:t>
                                                </m:r>
                                                <m:f>
                                                  <m:fPr>
                                                    <m:ctrlPr>
                                                      <a:rPr lang="es-ES" sz="1800" i="1">
                                                        <a:solidFill>
                                                          <a:srgbClr val="000000"/>
                                                        </a:solidFill>
                                                        <a:latin typeface="Cambria Math" panose="02040503050406030204" pitchFamily="18" charset="0"/>
                                                      </a:rPr>
                                                    </m:ctrlPr>
                                                  </m:fPr>
                                                  <m:num>
                                                    <m:r>
                                                      <a:rPr lang="es-ES" sz="1800">
                                                        <a:solidFill>
                                                          <a:srgbClr val="000000"/>
                                                        </a:solidFill>
                                                        <a:latin typeface="Cambria Math"/>
                                                      </a:rPr>
                                                      <m:t>𝛂</m:t>
                                                    </m:r>
                                                  </m:num>
                                                  <m:den>
                                                    <m:r>
                                                      <a:rPr lang="es-ES" sz="1800">
                                                        <a:solidFill>
                                                          <a:srgbClr val="000000"/>
                                                        </a:solidFill>
                                                        <a:latin typeface="Cambria Math"/>
                                                      </a:rPr>
                                                      <m:t>𝟐</m:t>
                                                    </m:r>
                                                  </m:den>
                                                </m:f>
                                              </m:sub>
                                            </m:sSub>
                                            <m:r>
                                              <a:rPr lang="pt-BR" sz="1800">
                                                <a:solidFill>
                                                  <a:srgbClr val="000000"/>
                                                </a:solidFill>
                                                <a:latin typeface="Cambria Math" pitchFamily="18" charset="0"/>
                                                <a:ea typeface="Cambria Math" pitchFamily="18" charset="0"/>
                                              </a:rPr>
                                              <m:t>+</m:t>
                                            </m:r>
                                            <m:sSub>
                                              <m:sSubPr>
                                                <m:ctrlPr>
                                                  <a:rPr lang="pt-BR" sz="1800" i="1">
                                                    <a:solidFill>
                                                      <a:srgbClr val="000000"/>
                                                    </a:solidFill>
                                                    <a:latin typeface="Cambria Math" panose="02040503050406030204" pitchFamily="18" charset="0"/>
                                                    <a:ea typeface="Cambria Math" pitchFamily="18" charset="0"/>
                                                  </a:rPr>
                                                </m:ctrlPr>
                                              </m:sSubPr>
                                              <m:e>
                                                <m:r>
                                                  <a:rPr lang="pt-BR" sz="1800">
                                                    <a:solidFill>
                                                      <a:srgbClr val="000000"/>
                                                    </a:solidFill>
                                                    <a:latin typeface="Cambria Math" pitchFamily="18" charset="0"/>
                                                    <a:ea typeface="Cambria Math" pitchFamily="18" charset="0"/>
                                                  </a:rPr>
                                                  <m:t>𝐙</m:t>
                                                </m:r>
                                              </m:e>
                                              <m:sub>
                                                <m:r>
                                                  <a:rPr lang="pt-BR" sz="1800">
                                                    <a:solidFill>
                                                      <a:srgbClr val="000000"/>
                                                    </a:solidFill>
                                                    <a:latin typeface="Cambria Math" pitchFamily="18" charset="0"/>
                                                    <a:ea typeface="Cambria Math" pitchFamily="18" charset="0"/>
                                                  </a:rPr>
                                                  <m:t>𝟏</m:t>
                                                </m:r>
                                                <m:r>
                                                  <a:rPr lang="pt-BR" sz="1800">
                                                    <a:solidFill>
                                                      <a:srgbClr val="000000"/>
                                                    </a:solidFill>
                                                    <a:latin typeface="Cambria Math" pitchFamily="18" charset="0"/>
                                                    <a:ea typeface="Cambria Math" pitchFamily="18" charset="0"/>
                                                  </a:rPr>
                                                  <m:t>−</m:t>
                                                </m:r>
                                                <m:r>
                                                  <a:rPr lang="pt-BR" sz="1800">
                                                    <a:solidFill>
                                                      <a:srgbClr val="000000"/>
                                                    </a:solidFill>
                                                    <a:latin typeface="Cambria Math" pitchFamily="18" charset="0"/>
                                                    <a:ea typeface="Cambria Math" pitchFamily="18" charset="0"/>
                                                  </a:rPr>
                                                  <m:t>𝛃</m:t>
                                                </m:r>
                                              </m:sub>
                                            </m:sSub>
                                          </m:num>
                                          <m:den>
                                            <m:r>
                                              <a:rPr lang="es-ES" sz="1800">
                                                <a:solidFill>
                                                  <a:srgbClr val="000000"/>
                                                </a:solidFill>
                                                <a:latin typeface="Cambria Math"/>
                                              </a:rPr>
                                              <m:t>𝐝</m:t>
                                            </m:r>
                                          </m:den>
                                        </m:f>
                                      </m:e>
                                    </m:d>
                                  </m:e>
                                  <m:sup>
                                    <m:r>
                                      <a:rPr lang="es-ES" sz="1800">
                                        <a:solidFill>
                                          <a:srgbClr val="000000"/>
                                        </a:solidFill>
                                        <a:latin typeface="Cambria Math"/>
                                      </a:rPr>
                                      <m:t>𝟐</m:t>
                                    </m:r>
                                  </m:sup>
                                </m:sSup>
                                <m:r>
                                  <a:rPr lang="es-ES" sz="180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a:solidFill>
                                          <a:srgbClr val="000000"/>
                                        </a:solidFill>
                                        <a:latin typeface="Cambria Math"/>
                                      </a:rPr>
                                      <m:t>𝐩</m:t>
                                    </m:r>
                                  </m:e>
                                </m:acc>
                                <m:d>
                                  <m:dPr>
                                    <m:ctrlPr>
                                      <a:rPr lang="es-ES" sz="1800" i="1">
                                        <a:solidFill>
                                          <a:srgbClr val="000000"/>
                                        </a:solidFill>
                                        <a:latin typeface="Cambria Math" panose="02040503050406030204" pitchFamily="18" charset="0"/>
                                      </a:rPr>
                                    </m:ctrlPr>
                                  </m:dPr>
                                  <m:e>
                                    <m:r>
                                      <a:rPr lang="es-ES" sz="1800">
                                        <a:solidFill>
                                          <a:srgbClr val="000000"/>
                                        </a:solidFill>
                                        <a:latin typeface="Cambria Math"/>
                                      </a:rPr>
                                      <m:t>𝟏</m:t>
                                    </m:r>
                                    <m:r>
                                      <a:rPr lang="es-ES" sz="1800">
                                        <a:solidFill>
                                          <a:srgbClr val="000000"/>
                                        </a:solidFill>
                                        <a:latin typeface="Cambria Math"/>
                                      </a:rPr>
                                      <m:t>−</m:t>
                                    </m:r>
                                    <m:acc>
                                      <m:accPr>
                                        <m:chr m:val="̂"/>
                                        <m:ctrlPr>
                                          <a:rPr lang="es-ES" sz="1800" i="1">
                                            <a:solidFill>
                                              <a:srgbClr val="000000"/>
                                            </a:solidFill>
                                            <a:latin typeface="Cambria Math" panose="02040503050406030204" pitchFamily="18" charset="0"/>
                                          </a:rPr>
                                        </m:ctrlPr>
                                      </m:accPr>
                                      <m:e>
                                        <m:r>
                                          <a:rPr lang="es-ES" sz="1800">
                                            <a:solidFill>
                                              <a:srgbClr val="000000"/>
                                            </a:solidFill>
                                            <a:latin typeface="Cambria Math"/>
                                          </a:rPr>
                                          <m:t>𝐩</m:t>
                                        </m:r>
                                      </m:e>
                                    </m:acc>
                                  </m:e>
                                </m:d>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µ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P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s-ES" sz="1800" b="1" i="0" kern="1200" smtClean="0">
                                    <a:solidFill>
                                      <a:schemeClr val="tx1"/>
                                    </a:solidFill>
                                    <a:effectLst/>
                                    <a:latin typeface="Cambria Math"/>
                                    <a:ea typeface="+mn-ea"/>
                                    <a:cs typeface="+mn-cs"/>
                                  </a:rPr>
                                  <m:t>𝐧</m:t>
                                </m:r>
                                <m:r>
                                  <a:rPr lang="es-ES" sz="1800" b="1" i="0" kern="1200" smtClean="0">
                                    <a:solidFill>
                                      <a:schemeClr val="tx1"/>
                                    </a:solidFill>
                                    <a:effectLst/>
                                    <a:latin typeface="Cambria Math"/>
                                    <a:ea typeface="+mn-ea"/>
                                    <a:cs typeface="+mn-cs"/>
                                  </a:rPr>
                                  <m:t>=</m:t>
                                </m:r>
                                <m:sSup>
                                  <m:sSupPr>
                                    <m:ctrlPr>
                                      <a:rPr lang="es-ES" sz="1800" b="1" i="1" kern="1200">
                                        <a:solidFill>
                                          <a:schemeClr val="tx1"/>
                                        </a:solidFill>
                                        <a:effectLst/>
                                        <a:latin typeface="Cambria Math" panose="02040503050406030204" pitchFamily="18" charset="0"/>
                                        <a:ea typeface="+mn-ea"/>
                                        <a:cs typeface="+mn-cs"/>
                                      </a:rPr>
                                    </m:ctrlPr>
                                  </m:sSupPr>
                                  <m:e>
                                    <m:r>
                                      <a:rPr lang="pt-BR" sz="1800" b="1" i="0" kern="1200" smtClean="0">
                                        <a:solidFill>
                                          <a:schemeClr val="tx1"/>
                                        </a:solidFill>
                                        <a:effectLst/>
                                        <a:latin typeface="Cambria Math"/>
                                        <a:ea typeface="+mn-ea"/>
                                        <a:cs typeface="+mn-cs"/>
                                      </a:rPr>
                                      <m:t>𝐤</m:t>
                                    </m:r>
                                    <m:r>
                                      <a:rPr lang="pt-BR" sz="1800" b="1" i="0" kern="1200" smtClean="0">
                                        <a:solidFill>
                                          <a:schemeClr val="tx1"/>
                                        </a:solidFill>
                                        <a:effectLst/>
                                        <a:latin typeface="Cambria Math"/>
                                        <a:ea typeface="Cambria Math"/>
                                        <a:cs typeface="+mn-cs"/>
                                      </a:rPr>
                                      <m:t>∙</m:t>
                                    </m:r>
                                    <m:d>
                                      <m:dPr>
                                        <m:ctrlPr>
                                          <a:rPr lang="es-ES" sz="1800" b="1" i="1" kern="1200">
                                            <a:solidFill>
                                              <a:schemeClr val="tx1"/>
                                            </a:solidFill>
                                            <a:effectLst/>
                                            <a:latin typeface="Cambria Math" panose="02040503050406030204" pitchFamily="18" charset="0"/>
                                            <a:ea typeface="+mn-ea"/>
                                            <a:cs typeface="+mn-cs"/>
                                          </a:rPr>
                                        </m:ctrlPr>
                                      </m:dPr>
                                      <m:e>
                                        <m:sSub>
                                          <m:sSubPr>
                                            <m:ctrlPr>
                                              <a:rPr lang="es-ES" sz="1800" b="1" i="1" kern="1200" smtClean="0">
                                                <a:solidFill>
                                                  <a:schemeClr val="tx1"/>
                                                </a:solidFill>
                                                <a:effectLst/>
                                                <a:latin typeface="Cambria Math" panose="02040503050406030204" pitchFamily="18" charset="0"/>
                                                <a:ea typeface="+mn-ea"/>
                                                <a:cs typeface="+mn-cs"/>
                                              </a:rPr>
                                            </m:ctrlPr>
                                          </m:sSubPr>
                                          <m:e>
                                            <m:r>
                                              <a:rPr lang="es-ES" sz="1800" b="1" i="1" kern="1200">
                                                <a:solidFill>
                                                  <a:schemeClr val="tx1"/>
                                                </a:solidFill>
                                                <a:effectLst/>
                                                <a:latin typeface="Cambria Math"/>
                                                <a:ea typeface="+mn-ea"/>
                                                <a:cs typeface="+mn-cs"/>
                                              </a:rPr>
                                              <m:t>𝐙</m:t>
                                            </m:r>
                                          </m:e>
                                          <m:sub>
                                            <m:r>
                                              <a:rPr lang="es-ES" sz="1800" b="1" i="1" kern="1200">
                                                <a:solidFill>
                                                  <a:schemeClr val="tx1"/>
                                                </a:solidFill>
                                                <a:effectLst/>
                                                <a:latin typeface="Cambria Math"/>
                                                <a:ea typeface="+mn-ea"/>
                                                <a:cs typeface="+mn-cs"/>
                                              </a:rPr>
                                              <m:t>𝟏</m:t>
                                            </m:r>
                                            <m:r>
                                              <a:rPr lang="es-ES" sz="1800" b="1" i="1"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1" kern="1200">
                                                    <a:solidFill>
                                                      <a:schemeClr val="tx1"/>
                                                    </a:solidFill>
                                                    <a:effectLst/>
                                                    <a:latin typeface="Cambria Math"/>
                                                    <a:ea typeface="+mn-ea"/>
                                                    <a:cs typeface="+mn-cs"/>
                                                  </a:rPr>
                                                  <m:t>𝛂</m:t>
                                                </m:r>
                                              </m:num>
                                              <m:den>
                                                <m:r>
                                                  <a:rPr lang="es-ES" sz="1800" b="1" i="1" kern="1200">
                                                    <a:solidFill>
                                                      <a:schemeClr val="tx1"/>
                                                    </a:solidFill>
                                                    <a:effectLst/>
                                                    <a:latin typeface="Cambria Math"/>
                                                    <a:ea typeface="+mn-ea"/>
                                                    <a:cs typeface="+mn-cs"/>
                                                  </a:rPr>
                                                  <m:t>𝟐</m:t>
                                                </m:r>
                                              </m:den>
                                            </m:f>
                                          </m:sub>
                                        </m:sSub>
                                        <m:r>
                                          <a:rPr lang="es-ES" sz="1800" b="1" i="0"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0" kern="1200">
                                                <a:solidFill>
                                                  <a:schemeClr val="tx1"/>
                                                </a:solidFill>
                                                <a:effectLst/>
                                                <a:latin typeface="Cambria Math"/>
                                                <a:ea typeface="+mn-ea"/>
                                                <a:cs typeface="+mn-cs"/>
                                              </a:rPr>
                                              <m:t>𝐬</m:t>
                                            </m:r>
                                          </m:num>
                                          <m:den>
                                            <m:r>
                                              <a:rPr lang="es-ES" sz="1800" b="1" i="0" kern="1200">
                                                <a:solidFill>
                                                  <a:schemeClr val="tx1"/>
                                                </a:solidFill>
                                                <a:effectLst/>
                                                <a:latin typeface="Cambria Math"/>
                                                <a:ea typeface="+mn-ea"/>
                                                <a:cs typeface="+mn-cs"/>
                                              </a:rPr>
                                              <m:t>𝐝</m:t>
                                            </m:r>
                                          </m:den>
                                        </m:f>
                                      </m:e>
                                    </m:d>
                                  </m:e>
                                  <m:sup>
                                    <m:r>
                                      <a:rPr lang="es-ES" sz="1800" b="1" i="0" kern="1200">
                                        <a:solidFill>
                                          <a:schemeClr val="tx1"/>
                                        </a:solidFill>
                                        <a:effectLst/>
                                        <a:latin typeface="Cambria Math"/>
                                        <a:ea typeface="+mn-ea"/>
                                        <a:cs typeface="+mn-cs"/>
                                      </a:rPr>
                                      <m:t>𝟐</m:t>
                                    </m:r>
                                  </m:sup>
                                </m:sSup>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14:m>
                            <m:oMathPara xmlns:m="http://schemas.openxmlformats.org/officeDocument/2006/math">
                              <m:oMathParaPr>
                                <m:jc m:val="centerGroup"/>
                              </m:oMathParaPr>
                              <m:oMath xmlns:m="http://schemas.openxmlformats.org/officeDocument/2006/math">
                                <m:r>
                                  <a:rPr lang="es-ES" sz="1800" b="1" i="0" kern="1200" smtClean="0">
                                    <a:solidFill>
                                      <a:schemeClr val="tx1"/>
                                    </a:solidFill>
                                    <a:effectLst/>
                                    <a:latin typeface="Cambria Math"/>
                                    <a:ea typeface="+mn-ea"/>
                                    <a:cs typeface="+mn-cs"/>
                                  </a:rPr>
                                  <m:t>𝐧</m:t>
                                </m:r>
                                <m:r>
                                  <a:rPr lang="es-ES" sz="1800" b="1" i="0" kern="1200" smtClean="0">
                                    <a:solidFill>
                                      <a:schemeClr val="tx1"/>
                                    </a:solidFill>
                                    <a:effectLst/>
                                    <a:latin typeface="Cambria Math"/>
                                    <a:ea typeface="+mn-ea"/>
                                    <a:cs typeface="+mn-cs"/>
                                  </a:rPr>
                                  <m:t>=</m:t>
                                </m:r>
                                <m:r>
                                  <a:rPr lang="pt-BR" sz="1800" b="1" i="0" kern="1200" smtClean="0">
                                    <a:solidFill>
                                      <a:schemeClr val="tx1"/>
                                    </a:solidFill>
                                    <a:effectLst/>
                                    <a:latin typeface="Cambria Math"/>
                                    <a:ea typeface="+mn-ea"/>
                                    <a:cs typeface="+mn-cs"/>
                                  </a:rPr>
                                  <m:t>𝐤</m:t>
                                </m:r>
                                <m:r>
                                  <a:rPr lang="pt-BR" sz="1800" b="1" i="0" kern="1200" smtClean="0">
                                    <a:solidFill>
                                      <a:schemeClr val="tx1"/>
                                    </a:solidFill>
                                    <a:effectLst/>
                                    <a:latin typeface="Cambria Math"/>
                                    <a:ea typeface="Cambria Math"/>
                                    <a:cs typeface="+mn-cs"/>
                                  </a:rPr>
                                  <m:t>∙</m:t>
                                </m:r>
                                <m:sSup>
                                  <m:sSupPr>
                                    <m:ctrlPr>
                                      <a:rPr lang="es-ES" sz="1800" b="1" i="1" kern="1200">
                                        <a:solidFill>
                                          <a:schemeClr val="tx1"/>
                                        </a:solidFill>
                                        <a:effectLst/>
                                        <a:latin typeface="Cambria Math" panose="02040503050406030204" pitchFamily="18" charset="0"/>
                                        <a:ea typeface="+mn-ea"/>
                                        <a:cs typeface="+mn-cs"/>
                                      </a:rPr>
                                    </m:ctrlPr>
                                  </m:sSupPr>
                                  <m:e>
                                    <m:d>
                                      <m:dPr>
                                        <m:ctrlPr>
                                          <a:rPr lang="es-ES" sz="1800" b="1" i="1" kern="1200">
                                            <a:solidFill>
                                              <a:schemeClr val="tx1"/>
                                            </a:solidFill>
                                            <a:effectLst/>
                                            <a:latin typeface="Cambria Math" panose="02040503050406030204" pitchFamily="18" charset="0"/>
                                            <a:ea typeface="+mn-ea"/>
                                            <a:cs typeface="+mn-cs"/>
                                          </a:rPr>
                                        </m:ctrlPr>
                                      </m:dPr>
                                      <m:e>
                                        <m:f>
                                          <m:fPr>
                                            <m:ctrlPr>
                                              <a:rPr lang="es-ES" sz="1800" b="1" i="1" kern="1200">
                                                <a:solidFill>
                                                  <a:schemeClr val="tx1"/>
                                                </a:solidFill>
                                                <a:effectLst/>
                                                <a:latin typeface="Cambria Math" panose="02040503050406030204" pitchFamily="18" charset="0"/>
                                                <a:ea typeface="+mn-ea"/>
                                                <a:cs typeface="+mn-cs"/>
                                              </a:rPr>
                                            </m:ctrlPr>
                                          </m:fPr>
                                          <m:num>
                                            <m:sSub>
                                              <m:sSubPr>
                                                <m:ctrlPr>
                                                  <a:rPr lang="es-ES" sz="1800" b="1" i="1" kern="1200">
                                                    <a:solidFill>
                                                      <a:schemeClr val="tx1"/>
                                                    </a:solidFill>
                                                    <a:effectLst/>
                                                    <a:latin typeface="Cambria Math" panose="02040503050406030204" pitchFamily="18" charset="0"/>
                                                    <a:ea typeface="+mn-ea"/>
                                                    <a:cs typeface="+mn-cs"/>
                                                  </a:rPr>
                                                </m:ctrlPr>
                                              </m:sSubPr>
                                              <m:e>
                                                <m:r>
                                                  <a:rPr lang="es-ES" sz="1800" b="1" i="0" kern="1200">
                                                    <a:solidFill>
                                                      <a:schemeClr val="tx1"/>
                                                    </a:solidFill>
                                                    <a:effectLst/>
                                                    <a:latin typeface="Cambria Math"/>
                                                    <a:ea typeface="+mn-ea"/>
                                                    <a:cs typeface="+mn-cs"/>
                                                  </a:rPr>
                                                  <m:t>𝐙</m:t>
                                                </m:r>
                                              </m:e>
                                              <m:sub>
                                                <m:r>
                                                  <a:rPr lang="es-ES" sz="1800" b="1" i="0" kern="1200">
                                                    <a:solidFill>
                                                      <a:schemeClr val="tx1"/>
                                                    </a:solidFill>
                                                    <a:effectLst/>
                                                    <a:latin typeface="Cambria Math"/>
                                                    <a:ea typeface="+mn-ea"/>
                                                    <a:cs typeface="+mn-cs"/>
                                                  </a:rPr>
                                                  <m:t>𝟏</m:t>
                                                </m:r>
                                                <m:r>
                                                  <a:rPr lang="es-ES" sz="1800" b="1" i="0" kern="1200">
                                                    <a:solidFill>
                                                      <a:schemeClr val="tx1"/>
                                                    </a:solidFill>
                                                    <a:effectLst/>
                                                    <a:latin typeface="Cambria Math"/>
                                                    <a:ea typeface="+mn-ea"/>
                                                    <a:cs typeface="+mn-cs"/>
                                                  </a:rPr>
                                                  <m:t>−</m:t>
                                                </m:r>
                                                <m:f>
                                                  <m:fPr>
                                                    <m:ctrlPr>
                                                      <a:rPr lang="es-ES" sz="1800" b="1" i="1" kern="1200">
                                                        <a:solidFill>
                                                          <a:schemeClr val="tx1"/>
                                                        </a:solidFill>
                                                        <a:effectLst/>
                                                        <a:latin typeface="Cambria Math" panose="02040503050406030204" pitchFamily="18" charset="0"/>
                                                        <a:ea typeface="+mn-ea"/>
                                                        <a:cs typeface="+mn-cs"/>
                                                      </a:rPr>
                                                    </m:ctrlPr>
                                                  </m:fPr>
                                                  <m:num>
                                                    <m:r>
                                                      <a:rPr lang="es-ES" sz="1800" b="1" i="0" kern="1200">
                                                        <a:solidFill>
                                                          <a:schemeClr val="tx1"/>
                                                        </a:solidFill>
                                                        <a:effectLst/>
                                                        <a:latin typeface="Cambria Math"/>
                                                        <a:ea typeface="+mn-ea"/>
                                                        <a:cs typeface="+mn-cs"/>
                                                      </a:rPr>
                                                      <m:t>𝛂</m:t>
                                                    </m:r>
                                                  </m:num>
                                                  <m:den>
                                                    <m:r>
                                                      <a:rPr lang="es-ES" sz="1800" b="1" i="0" kern="1200">
                                                        <a:solidFill>
                                                          <a:schemeClr val="tx1"/>
                                                        </a:solidFill>
                                                        <a:effectLst/>
                                                        <a:latin typeface="Cambria Math"/>
                                                        <a:ea typeface="+mn-ea"/>
                                                        <a:cs typeface="+mn-cs"/>
                                                      </a:rPr>
                                                      <m:t>𝟐</m:t>
                                                    </m:r>
                                                  </m:den>
                                                </m:f>
                                              </m:sub>
                                            </m:sSub>
                                          </m:num>
                                          <m:den>
                                            <m:r>
                                              <a:rPr lang="es-ES" sz="1800" b="1" i="0" kern="1200">
                                                <a:solidFill>
                                                  <a:schemeClr val="tx1"/>
                                                </a:solidFill>
                                                <a:effectLst/>
                                                <a:latin typeface="Cambria Math"/>
                                                <a:ea typeface="+mn-ea"/>
                                                <a:cs typeface="+mn-cs"/>
                                              </a:rPr>
                                              <m:t>𝐝</m:t>
                                            </m:r>
                                          </m:den>
                                        </m:f>
                                      </m:e>
                                    </m:d>
                                  </m:e>
                                  <m:sup>
                                    <m:r>
                                      <a:rPr lang="es-ES" sz="1800" b="1" i="0" kern="1200">
                                        <a:solidFill>
                                          <a:schemeClr val="tx1"/>
                                        </a:solidFill>
                                        <a:effectLst/>
                                        <a:latin typeface="Cambria Math"/>
                                        <a:ea typeface="+mn-ea"/>
                                        <a:cs typeface="+mn-cs"/>
                                      </a:rPr>
                                      <m:t>𝟐</m:t>
                                    </m:r>
                                  </m:sup>
                                </m:sSup>
                                <m:r>
                                  <a:rPr lang="es-ES" sz="1800" b="1" i="0" kern="1200">
                                    <a:solidFill>
                                      <a:schemeClr val="tx1"/>
                                    </a:solidFill>
                                    <a:effectLst/>
                                    <a:latin typeface="Cambria Math"/>
                                    <a:ea typeface="+mn-ea"/>
                                    <a:cs typeface="+mn-cs"/>
                                  </a:rPr>
                                  <m:t>∙</m:t>
                                </m:r>
                                <m:acc>
                                  <m:accPr>
                                    <m:chr m:val="̂"/>
                                    <m:ctrlPr>
                                      <a:rPr lang="es-ES" sz="1800" b="1" i="1" kern="1200">
                                        <a:solidFill>
                                          <a:schemeClr val="tx1"/>
                                        </a:solidFill>
                                        <a:effectLst/>
                                        <a:latin typeface="Cambria Math" panose="02040503050406030204" pitchFamily="18" charset="0"/>
                                        <a:ea typeface="+mn-ea"/>
                                        <a:cs typeface="+mn-cs"/>
                                      </a:rPr>
                                    </m:ctrlPr>
                                  </m:accPr>
                                  <m:e>
                                    <m:r>
                                      <a:rPr lang="es-ES" sz="1800" b="1" i="0" kern="1200">
                                        <a:solidFill>
                                          <a:schemeClr val="tx1"/>
                                        </a:solidFill>
                                        <a:effectLst/>
                                        <a:latin typeface="Cambria Math"/>
                                        <a:ea typeface="+mn-ea"/>
                                        <a:cs typeface="+mn-cs"/>
                                      </a:rPr>
                                      <m:t>𝐩</m:t>
                                    </m:r>
                                  </m:e>
                                </m:acc>
                                <m:d>
                                  <m:dPr>
                                    <m:ctrlPr>
                                      <a:rPr lang="es-ES" sz="1800" b="1" i="1" kern="1200">
                                        <a:solidFill>
                                          <a:schemeClr val="tx1"/>
                                        </a:solidFill>
                                        <a:effectLst/>
                                        <a:latin typeface="Cambria Math" panose="02040503050406030204" pitchFamily="18" charset="0"/>
                                        <a:ea typeface="+mn-ea"/>
                                        <a:cs typeface="+mn-cs"/>
                                      </a:rPr>
                                    </m:ctrlPr>
                                  </m:dPr>
                                  <m:e>
                                    <m:r>
                                      <a:rPr lang="es-ES" sz="1800" b="1" i="0" kern="1200">
                                        <a:solidFill>
                                          <a:schemeClr val="tx1"/>
                                        </a:solidFill>
                                        <a:effectLst/>
                                        <a:latin typeface="Cambria Math"/>
                                        <a:ea typeface="+mn-ea"/>
                                        <a:cs typeface="+mn-cs"/>
                                      </a:rPr>
                                      <m:t>𝟏</m:t>
                                    </m:r>
                                    <m:r>
                                      <a:rPr lang="es-ES" sz="1800" b="1" i="0" kern="1200">
                                        <a:solidFill>
                                          <a:schemeClr val="tx1"/>
                                        </a:solidFill>
                                        <a:effectLst/>
                                        <a:latin typeface="Cambria Math"/>
                                        <a:ea typeface="+mn-ea"/>
                                        <a:cs typeface="+mn-cs"/>
                                      </a:rPr>
                                      <m:t>−</m:t>
                                    </m:r>
                                    <m:acc>
                                      <m:accPr>
                                        <m:chr m:val="̂"/>
                                        <m:ctrlPr>
                                          <a:rPr lang="es-ES" sz="1800" b="1" i="1" kern="1200">
                                            <a:solidFill>
                                              <a:schemeClr val="tx1"/>
                                            </a:solidFill>
                                            <a:effectLst/>
                                            <a:latin typeface="Cambria Math" panose="02040503050406030204" pitchFamily="18" charset="0"/>
                                            <a:ea typeface="+mn-ea"/>
                                            <a:cs typeface="+mn-cs"/>
                                          </a:rPr>
                                        </m:ctrlPr>
                                      </m:accPr>
                                      <m:e>
                                        <m:r>
                                          <a:rPr lang="es-ES" sz="1800" b="1" i="0" kern="1200">
                                            <a:solidFill>
                                              <a:schemeClr val="tx1"/>
                                            </a:solidFill>
                                            <a:effectLst/>
                                            <a:latin typeface="Cambria Math"/>
                                            <a:ea typeface="+mn-ea"/>
                                            <a:cs typeface="+mn-cs"/>
                                          </a:rPr>
                                          <m:t>𝐩</m:t>
                                        </m:r>
                                      </m:e>
                                    </m:acc>
                                  </m:e>
                                </m:d>
                                <m:r>
                                  <a:rPr lang="es-ES" sz="1800" b="1" i="0" kern="1200">
                                    <a:solidFill>
                                      <a:schemeClr val="tx1"/>
                                    </a:solidFill>
                                    <a:effectLst/>
                                    <a:latin typeface="Cambria Math"/>
                                    <a:ea typeface="+mn-ea"/>
                                    <a:cs typeface="+mn-cs"/>
                                  </a:rPr>
                                  <m:t> </m:t>
                                </m:r>
                              </m:oMath>
                            </m:oMathPara>
                          </a14:m>
                          <a:endParaRPr lang="es-ES" sz="1800" b="1" i="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7" name="4 Tabla"/>
              <p:cNvGraphicFramePr>
                <a:graphicFrameLocks noGrp="1"/>
              </p:cNvGraphicFramePr>
              <p:nvPr>
                <p:extLst>
                  <p:ext uri="{D42A27DB-BD31-4B8C-83A1-F6EECF244321}">
                    <p14:modId xmlns:p14="http://schemas.microsoft.com/office/powerpoint/2010/main" val="1097654525"/>
                  </p:ext>
                </p:extLst>
              </p:nvPr>
            </p:nvGraphicFramePr>
            <p:xfrm>
              <a:off x="251520" y="996724"/>
              <a:ext cx="8622958" cy="2831175"/>
            </p:xfrm>
            <a:graphic>
              <a:graphicData uri="http://schemas.openxmlformats.org/drawingml/2006/table">
                <a:tbl>
                  <a:tblPr firstRow="1" bandRow="1">
                    <a:tableStyleId>{5940675A-B579-460E-94D1-54222C63F5DA}</a:tableStyleId>
                  </a:tblPr>
                  <a:tblGrid>
                    <a:gridCol w="4631389"/>
                    <a:gridCol w="3991569"/>
                  </a:tblGrid>
                  <a:tr h="4133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a:t>
                          </a:r>
                          <a:r>
                            <a:rPr lang="es-ES" sz="2000" b="1" dirty="0" smtClean="0">
                              <a:solidFill>
                                <a:schemeClr val="tx1"/>
                              </a:solidFill>
                              <a:latin typeface="Calibri" pitchFamily="34" charset="0"/>
                            </a:rPr>
                            <a:t>PARA LA µ POBLACIONAL: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CH </a:t>
                          </a:r>
                          <a:r>
                            <a:rPr lang="es-ES" sz="2000" b="1" dirty="0" smtClean="0">
                              <a:solidFill>
                                <a:schemeClr val="tx1"/>
                              </a:solidFill>
                              <a:latin typeface="Calibri" pitchFamily="34" charset="0"/>
                            </a:rPr>
                            <a:t>PARA LA P</a:t>
                          </a:r>
                          <a:r>
                            <a:rPr lang="es-ES" sz="2000" b="1" baseline="0" dirty="0" smtClean="0">
                              <a:solidFill>
                                <a:schemeClr val="tx1"/>
                              </a:solidFill>
                              <a:latin typeface="Calibri" pitchFamily="34" charset="0"/>
                            </a:rPr>
                            <a:t> POBLACIONAL</a:t>
                          </a:r>
                          <a:r>
                            <a:rPr lang="es-ES" sz="2000" b="1" dirty="0" smtClean="0">
                              <a:solidFill>
                                <a:schemeClr val="tx1"/>
                              </a:solidFill>
                              <a:latin typeface="Calibri"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2" t="-43976" r="-86447" b="-140964"/>
                          </a:stretch>
                        </a:blipFill>
                      </a:tcPr>
                    </a:tc>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183" t="-43976" r="-305" b="-140964"/>
                          </a:stretch>
                        </a:blipFill>
                      </a:tcPr>
                    </a:tc>
                  </a:tr>
                  <a:tr h="3962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µ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000" b="1" dirty="0" smtClean="0">
                              <a:solidFill>
                                <a:schemeClr val="tx1"/>
                              </a:solidFill>
                              <a:latin typeface="Calibri" pitchFamily="34" charset="0"/>
                            </a:rPr>
                            <a:t>EIC PARA LA P POBLACIONAL: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10771">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32" t="-183133" r="-86447" b="-1807"/>
                          </a:stretch>
                        </a:blipFill>
                      </a:tcPr>
                    </a:tc>
                    <a:tc>
                      <a:txBody>
                        <a:bodyPr/>
                        <a:lstStyle/>
                        <a:p>
                          <a:endParaRPr lang="es-E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16183" t="-183133" r="-305" b="-1807"/>
                          </a:stretch>
                        </a:blipFill>
                      </a:tcPr>
                    </a:tc>
                  </a:tr>
                </a:tbl>
              </a:graphicData>
            </a:graphic>
          </p:graphicFrame>
        </mc:Fallback>
      </mc:AlternateContent>
      <mc:AlternateContent xmlns:mc="http://schemas.openxmlformats.org/markup-compatibility/2006" xmlns:a14="http://schemas.microsoft.com/office/drawing/2010/main">
        <mc:Choice Requires="a14">
          <p:sp>
            <p:nvSpPr>
              <p:cNvPr id="8" name="1 Rectángulo"/>
              <p:cNvSpPr/>
              <p:nvPr/>
            </p:nvSpPr>
            <p:spPr>
              <a:xfrm>
                <a:off x="3153469" y="5301208"/>
                <a:ext cx="2390398" cy="868123"/>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s-ES" sz="2000" i="1" smtClean="0">
                              <a:solidFill>
                                <a:srgbClr val="000000"/>
                              </a:solidFill>
                              <a:latin typeface="Cambria Math" panose="02040503050406030204" pitchFamily="18" charset="0"/>
                            </a:rPr>
                          </m:ctrlPr>
                        </m:accPr>
                        <m:e>
                          <m:r>
                            <a:rPr lang="es-ES" sz="2000" b="1" i="0">
                              <a:solidFill>
                                <a:srgbClr val="000000"/>
                              </a:solidFill>
                              <a:latin typeface="Cambria Math"/>
                            </a:rPr>
                            <m:t>𝐧</m:t>
                          </m:r>
                        </m:e>
                      </m:acc>
                      <m:r>
                        <a:rPr lang="es-ES" sz="2000" b="1" i="0">
                          <a:solidFill>
                            <a:srgbClr val="000000"/>
                          </a:solidFill>
                          <a:latin typeface="Cambria Math"/>
                        </a:rPr>
                        <m:t>=</m:t>
                      </m:r>
                      <m:f>
                        <m:fPr>
                          <m:ctrlPr>
                            <a:rPr lang="es-ES" sz="2000" i="1">
                              <a:solidFill>
                                <a:srgbClr val="000000"/>
                              </a:solidFill>
                              <a:latin typeface="Cambria Math" panose="02040503050406030204" pitchFamily="18" charset="0"/>
                            </a:rPr>
                          </m:ctrlPr>
                        </m:fPr>
                        <m:num>
                          <m:r>
                            <a:rPr lang="es-ES" sz="2000" b="1" i="0">
                              <a:solidFill>
                                <a:srgbClr val="000000"/>
                              </a:solidFill>
                              <a:latin typeface="Cambria Math"/>
                            </a:rPr>
                            <m:t>𝐧</m:t>
                          </m:r>
                        </m:num>
                        <m:den>
                          <m:r>
                            <a:rPr lang="es-ES" sz="2000" b="1" i="0">
                              <a:solidFill>
                                <a:srgbClr val="000000"/>
                              </a:solidFill>
                              <a:latin typeface="Cambria Math"/>
                            </a:rPr>
                            <m:t>𝟏</m:t>
                          </m:r>
                          <m:r>
                            <a:rPr lang="es-ES" sz="2000" b="1" i="0">
                              <a:solidFill>
                                <a:srgbClr val="000000"/>
                              </a:solidFill>
                              <a:latin typeface="Cambria Math"/>
                            </a:rPr>
                            <m:t>+</m:t>
                          </m:r>
                          <m:f>
                            <m:fPr>
                              <m:ctrlPr>
                                <a:rPr lang="es-ES" sz="2000" i="1">
                                  <a:solidFill>
                                    <a:srgbClr val="000000"/>
                                  </a:solidFill>
                                  <a:latin typeface="Cambria Math" panose="02040503050406030204" pitchFamily="18" charset="0"/>
                                </a:rPr>
                              </m:ctrlPr>
                            </m:fPr>
                            <m:num>
                              <m:r>
                                <a:rPr lang="es-ES" sz="2000" b="1" i="0">
                                  <a:solidFill>
                                    <a:srgbClr val="000000"/>
                                  </a:solidFill>
                                  <a:latin typeface="Cambria Math"/>
                                </a:rPr>
                                <m:t>𝐧</m:t>
                              </m:r>
                            </m:num>
                            <m:den>
                              <m:r>
                                <a:rPr lang="es-ES" sz="2000" b="1" i="0">
                                  <a:solidFill>
                                    <a:srgbClr val="000000"/>
                                  </a:solidFill>
                                  <a:latin typeface="Cambria Math"/>
                                </a:rPr>
                                <m:t>𝐍</m:t>
                              </m:r>
                            </m:den>
                          </m:f>
                        </m:den>
                      </m:f>
                      <m:r>
                        <a:rPr lang="es-ES" sz="2000" b="1" i="0" smtClean="0">
                          <a:solidFill>
                            <a:srgbClr val="000000"/>
                          </a:solidFill>
                          <a:latin typeface="Cambria Math" panose="02040503050406030204" pitchFamily="18" charset="0"/>
                          <a:ea typeface="Cambria Math" panose="02040503050406030204" pitchFamily="18" charset="0"/>
                        </a:rPr>
                        <m:t>=</m:t>
                      </m:r>
                      <m:f>
                        <m:fPr>
                          <m:ctrlPr>
                            <a:rPr lang="es-ES" sz="2000" b="1" i="1" smtClean="0">
                              <a:solidFill>
                                <a:srgbClr val="000000"/>
                              </a:solidFill>
                              <a:latin typeface="Cambria Math" panose="02040503050406030204" pitchFamily="18" charset="0"/>
                              <a:ea typeface="Cambria Math" panose="02040503050406030204" pitchFamily="18" charset="0"/>
                            </a:rPr>
                          </m:ctrlPr>
                        </m:fPr>
                        <m:num>
                          <m:r>
                            <a:rPr lang="pt-BR" sz="2000" b="1" i="0" smtClean="0">
                              <a:solidFill>
                                <a:srgbClr val="000000"/>
                              </a:solidFill>
                              <a:latin typeface="Cambria Math" panose="02040503050406030204" pitchFamily="18" charset="0"/>
                              <a:ea typeface="Cambria Math" panose="02040503050406030204" pitchFamily="18" charset="0"/>
                            </a:rPr>
                            <m:t>𝐧𝐍</m:t>
                          </m:r>
                        </m:num>
                        <m:den>
                          <m:r>
                            <a:rPr lang="pt-BR" sz="2000" b="1" i="0" smtClean="0">
                              <a:solidFill>
                                <a:srgbClr val="000000"/>
                              </a:solidFill>
                              <a:latin typeface="Cambria Math" panose="02040503050406030204" pitchFamily="18" charset="0"/>
                              <a:ea typeface="Cambria Math" panose="02040503050406030204" pitchFamily="18" charset="0"/>
                            </a:rPr>
                            <m:t>𝐍</m:t>
                          </m:r>
                          <m:r>
                            <a:rPr lang="pt-BR" sz="2000" b="1" i="0" smtClean="0">
                              <a:solidFill>
                                <a:srgbClr val="000000"/>
                              </a:solidFill>
                              <a:latin typeface="Cambria Math" panose="02040503050406030204" pitchFamily="18" charset="0"/>
                              <a:ea typeface="Cambria Math" panose="02040503050406030204" pitchFamily="18" charset="0"/>
                            </a:rPr>
                            <m:t>+</m:t>
                          </m:r>
                          <m:r>
                            <a:rPr lang="pt-BR" sz="2000" b="1" i="0" smtClean="0">
                              <a:solidFill>
                                <a:srgbClr val="000000"/>
                              </a:solidFill>
                              <a:latin typeface="Cambria Math" panose="02040503050406030204" pitchFamily="18" charset="0"/>
                              <a:ea typeface="Cambria Math" panose="02040503050406030204" pitchFamily="18" charset="0"/>
                            </a:rPr>
                            <m:t>𝐧</m:t>
                          </m:r>
                        </m:den>
                      </m:f>
                    </m:oMath>
                  </m:oMathPara>
                </a14:m>
                <a:endParaRPr lang="es-ES" sz="2000" dirty="0">
                  <a:solidFill>
                    <a:srgbClr val="000000"/>
                  </a:solidFill>
                  <a:latin typeface="Arial"/>
                </a:endParaRPr>
              </a:p>
            </p:txBody>
          </p:sp>
        </mc:Choice>
        <mc:Fallback xmlns="">
          <p:sp>
            <p:nvSpPr>
              <p:cNvPr id="8" name="1 Rectángulo"/>
              <p:cNvSpPr>
                <a:spLocks noRot="1" noChangeAspect="1" noMove="1" noResize="1" noEditPoints="1" noAdjustHandles="1" noChangeArrowheads="1" noChangeShapeType="1" noTextEdit="1"/>
              </p:cNvSpPr>
              <p:nvPr/>
            </p:nvSpPr>
            <p:spPr>
              <a:xfrm>
                <a:off x="3153469" y="5301208"/>
                <a:ext cx="2390398" cy="868123"/>
              </a:xfrm>
              <a:prstGeom prst="rect">
                <a:avLst/>
              </a:prstGeom>
              <a:blipFill rotWithShape="0">
                <a:blip r:embed="rId3"/>
                <a:stretch>
                  <a:fillRect/>
                </a:stretch>
              </a:blipFill>
            </p:spPr>
            <p:txBody>
              <a:bodyPr/>
              <a:lstStyle/>
              <a:p>
                <a:r>
                  <a:rPr lang="es-ES">
                    <a:noFill/>
                  </a:rPr>
                  <a:t> </a:t>
                </a:r>
              </a:p>
            </p:txBody>
          </p:sp>
        </mc:Fallback>
      </mc:AlternateContent>
      <p:sp>
        <p:nvSpPr>
          <p:cNvPr id="10" name="10 Rectángulo"/>
          <p:cNvSpPr/>
          <p:nvPr/>
        </p:nvSpPr>
        <p:spPr>
          <a:xfrm>
            <a:off x="129133" y="4149080"/>
            <a:ext cx="8640960" cy="1015663"/>
          </a:xfrm>
          <a:prstGeom prst="rect">
            <a:avLst/>
          </a:prstGeom>
        </p:spPr>
        <p:txBody>
          <a:bodyPr wrap="square">
            <a:spAutoFit/>
          </a:bodyPr>
          <a:lstStyle/>
          <a:p>
            <a:pPr algn="just" eaLnBrk="1" fontAlgn="auto" hangingPunct="1">
              <a:spcBef>
                <a:spcPts val="0"/>
              </a:spcBef>
              <a:spcAft>
                <a:spcPts val="0"/>
              </a:spcAft>
            </a:pPr>
            <a:r>
              <a:rPr lang="es-ES" sz="2000" dirty="0" smtClean="0">
                <a:solidFill>
                  <a:srgbClr val="000000"/>
                </a:solidFill>
                <a:latin typeface="Calibri" pitchFamily="34" charset="0"/>
              </a:rPr>
              <a:t>FINALMENTE SI EL TAMAÑO DE LA POBLACIÓN “N” ES CONOCIDO, ENTONCES EL TAMAÑO DE LA MUESTRA FINAL SE CORRIGE CON AYUDA DE LA SIGUIENTE EXPRESIÓN:</a:t>
            </a:r>
            <a:endParaRPr lang="es-ES" sz="2000" b="0" dirty="0">
              <a:solidFill>
                <a:srgbClr val="000000"/>
              </a:solidFill>
              <a:latin typeface="Arial"/>
            </a:endParaRPr>
          </a:p>
        </p:txBody>
      </p:sp>
    </p:spTree>
    <p:extLst>
      <p:ext uri="{BB962C8B-B14F-4D97-AF65-F5344CB8AC3E}">
        <p14:creationId xmlns:p14="http://schemas.microsoft.com/office/powerpoint/2010/main" val="414575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heel(1)">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251520" y="980728"/>
            <a:ext cx="8640960" cy="2862322"/>
          </a:xfrm>
          <a:prstGeom prst="rect">
            <a:avLst/>
          </a:prstGeom>
        </p:spPr>
        <p:txBody>
          <a:bodyPr wrap="square">
            <a:spAutoFit/>
          </a:bodyPr>
          <a:lstStyle/>
          <a:p>
            <a:pPr algn="just" eaLnBrk="1" fontAlgn="auto" hangingPunct="1">
              <a:spcBef>
                <a:spcPts val="0"/>
              </a:spcBef>
              <a:spcAft>
                <a:spcPts val="0"/>
              </a:spcAft>
            </a:pPr>
            <a:r>
              <a:rPr lang="es-ES" sz="2000" dirty="0" smtClean="0">
                <a:solidFill>
                  <a:srgbClr val="00007D"/>
                </a:solidFill>
                <a:latin typeface="Calibri" pitchFamily="34" charset="0"/>
              </a:rPr>
              <a:t>PROBLEMA 1: </a:t>
            </a:r>
            <a:r>
              <a:rPr lang="es-ES" sz="2000" dirty="0" smtClean="0">
                <a:solidFill>
                  <a:schemeClr val="tx1"/>
                </a:solidFill>
                <a:latin typeface="Calibri" pitchFamily="34" charset="0"/>
              </a:rPr>
              <a:t>EN UN ESTUDIO BASADO EN MUESTRAS PEQUEÑAS, SE </a:t>
            </a:r>
            <a:r>
              <a:rPr lang="es-ES" sz="2000" dirty="0" smtClean="0">
                <a:solidFill>
                  <a:srgbClr val="000000"/>
                </a:solidFill>
                <a:latin typeface="Calibri" pitchFamily="34" charset="0"/>
              </a:rPr>
              <a:t>CONOCE QUE EL VALOR MEDIO DEL CONSUMO DIARIO DE NUTRIENTES (CDN) EN MUJERES SANAS ES DE 2300 KCAL. SI SE CONOCE EN UNA POBLACIÓN DE 450 MUJERES SANAS QUE LA MEDIA DIFIERE DE LA REGISTRADA EN 50 KCAL, QUE EL NIVEL DE SIGNIFICACIÓN ES DE UN 5%, QUE LA POTENCIA ES DE UN 95%, QUE LA  </a:t>
            </a:r>
            <a:r>
              <a:rPr lang="es-ES" sz="2000" dirty="0">
                <a:solidFill>
                  <a:srgbClr val="000000"/>
                </a:solidFill>
                <a:latin typeface="Calibri" pitchFamily="34" charset="0"/>
              </a:rPr>
              <a:t>DESVIACIÓN ESTÁNDAR ESPERADA ES DE 237 </a:t>
            </a:r>
            <a:r>
              <a:rPr lang="es-ES" sz="2000" dirty="0" smtClean="0">
                <a:solidFill>
                  <a:srgbClr val="000000"/>
                </a:solidFill>
                <a:latin typeface="Calibri" pitchFamily="34" charset="0"/>
              </a:rPr>
              <a:t>KCAL Y QUE EL MUESTREO A UTILIZAR ES EL MAS, DIGA QUE TAMAÑO DE MUESTRA SERÁ COMO MÍNIMO NECESARIO PARA: ESTIMAR UN INTERVALO DE CONFIANZA  PARA EL CDN Y PARA PROBAR QUE DICHO CDN DIFIERES DE VALOR REPORTADO.</a:t>
            </a:r>
          </a:p>
        </p:txBody>
      </p:sp>
      <p:sp>
        <p:nvSpPr>
          <p:cNvPr id="21" name="10 Rectángulo"/>
          <p:cNvSpPr/>
          <p:nvPr/>
        </p:nvSpPr>
        <p:spPr>
          <a:xfrm>
            <a:off x="971600" y="3943048"/>
            <a:ext cx="2131904" cy="400110"/>
          </a:xfrm>
          <a:prstGeom prst="rect">
            <a:avLst/>
          </a:prstGeom>
        </p:spPr>
        <p:txBody>
          <a:bodyPr wrap="square">
            <a:spAutoFit/>
          </a:bodyPr>
          <a:lstStyle/>
          <a:p>
            <a:pPr eaLnBrk="1" fontAlgn="auto" hangingPunct="1">
              <a:spcBef>
                <a:spcPts val="0"/>
              </a:spcBef>
              <a:spcAft>
                <a:spcPts val="0"/>
              </a:spcAft>
            </a:pPr>
            <a:r>
              <a:rPr lang="es-ES" sz="2000" dirty="0" smtClean="0">
                <a:solidFill>
                  <a:srgbClr val="00007D"/>
                </a:solidFill>
                <a:latin typeface="Calibri" panose="020F0502020204030204" pitchFamily="34" charset="0"/>
                <a:cs typeface="Times New Roman" pitchFamily="18" charset="0"/>
              </a:rPr>
              <a:t>EXTRAER DATOS </a:t>
            </a:r>
            <a:endParaRPr lang="es-ES" sz="2000" dirty="0">
              <a:solidFill>
                <a:srgbClr val="00007D"/>
              </a:solidFill>
              <a:latin typeface="Calibri" panose="020F0502020204030204" pitchFamily="34" charset="0"/>
            </a:endParaRPr>
          </a:p>
        </p:txBody>
      </p:sp>
      <mc:AlternateContent xmlns:mc="http://schemas.openxmlformats.org/markup-compatibility/2006" xmlns:a14="http://schemas.microsoft.com/office/drawing/2010/main">
        <mc:Choice Requires="a14">
          <p:sp>
            <p:nvSpPr>
              <p:cNvPr id="22" name="11 Rectángulo"/>
              <p:cNvSpPr/>
              <p:nvPr/>
            </p:nvSpPr>
            <p:spPr>
              <a:xfrm>
                <a:off x="276550" y="4364497"/>
                <a:ext cx="3816424" cy="2246769"/>
              </a:xfrm>
              <a:prstGeom prst="rect">
                <a:avLst/>
              </a:prstGeom>
            </p:spPr>
            <p:txBody>
              <a:bodyPr wrap="square">
                <a:spAutoFit/>
              </a:bodyPr>
              <a:lstStyle/>
              <a:p>
                <a:pPr algn="just" eaLnBrk="1" fontAlgn="auto" hangingPunct="1">
                  <a:spcBef>
                    <a:spcPts val="0"/>
                  </a:spcBef>
                  <a:spcAft>
                    <a:spcPts val="0"/>
                  </a:spcAft>
                </a:pPr>
                <a:r>
                  <a:rPr lang="es-ES" sz="2000" dirty="0" smtClean="0">
                    <a:solidFill>
                      <a:srgbClr val="00007D"/>
                    </a:solidFill>
                    <a:latin typeface="Calibri" pitchFamily="34" charset="0"/>
                  </a:rPr>
                  <a:t>VARIABLE DE ESTUDIO: </a:t>
                </a:r>
                <a:r>
                  <a:rPr lang="es-ES" sz="2000" dirty="0" smtClean="0">
                    <a:solidFill>
                      <a:srgbClr val="000000"/>
                    </a:solidFill>
                    <a:latin typeface="Calibri" pitchFamily="34" charset="0"/>
                  </a:rPr>
                  <a:t>CDN</a:t>
                </a:r>
              </a:p>
              <a:p>
                <a:pPr algn="just" eaLnBrk="1" fontAlgn="auto" hangingPunct="1">
                  <a:spcBef>
                    <a:spcPts val="0"/>
                  </a:spcBef>
                  <a:spcAft>
                    <a:spcPts val="0"/>
                  </a:spcAft>
                </a:pPr>
                <a:r>
                  <a:rPr lang="pt-BR" sz="2000" dirty="0" smtClean="0">
                    <a:solidFill>
                      <a:srgbClr val="00007D"/>
                    </a:solidFill>
                    <a:latin typeface="Calibri" pitchFamily="34" charset="0"/>
                  </a:rPr>
                  <a:t>TIPO DE VARIABLE : </a:t>
                </a:r>
                <a:r>
                  <a:rPr lang="pt-BR" sz="2000" dirty="0" smtClean="0">
                    <a:solidFill>
                      <a:srgbClr val="000000"/>
                    </a:solidFill>
                    <a:latin typeface="Calibri" pitchFamily="34" charset="0"/>
                  </a:rPr>
                  <a:t>C_CONTINUA.</a:t>
                </a:r>
                <a:endParaRPr lang="es-ES" sz="2000" dirty="0" smtClean="0">
                  <a:solidFill>
                    <a:srgbClr val="000000"/>
                  </a:solidFill>
                  <a:latin typeface="Calibri" pitchFamily="34" charset="0"/>
                </a:endParaRPr>
              </a:p>
              <a:p>
                <a:pPr algn="just" eaLnBrk="1" fontAlgn="auto" hangingPunct="1">
                  <a:spcBef>
                    <a:spcPts val="0"/>
                  </a:spcBef>
                  <a:spcAft>
                    <a:spcPts val="0"/>
                  </a:spcAft>
                </a:pPr>
                <a:r>
                  <a:rPr lang="es-ES" sz="2000" dirty="0" smtClean="0">
                    <a:solidFill>
                      <a:srgbClr val="000000"/>
                    </a:solidFill>
                    <a:latin typeface="Calibri" pitchFamily="34" charset="0"/>
                    <a:sym typeface="Symbol"/>
                  </a:rPr>
                  <a:t> </a:t>
                </a:r>
                <a:r>
                  <a:rPr lang="es-ES" sz="2000" dirty="0" smtClean="0">
                    <a:solidFill>
                      <a:srgbClr val="000000"/>
                    </a:solidFill>
                    <a:latin typeface="Calibri" pitchFamily="34" charset="0"/>
                  </a:rPr>
                  <a:t>= 0,05; </a:t>
                </a:r>
                <a:r>
                  <a:rPr lang="es-ES" sz="2000" dirty="0" smtClean="0">
                    <a:solidFill>
                      <a:srgbClr val="000000"/>
                    </a:solidFill>
                    <a:latin typeface="Calibri" pitchFamily="34" charset="0"/>
                    <a:sym typeface="Symbol"/>
                  </a:rPr>
                  <a:t> = 0,95</a:t>
                </a:r>
                <a:r>
                  <a:rPr lang="es-ES" sz="2000" dirty="0" smtClean="0">
                    <a:solidFill>
                      <a:srgbClr val="000000"/>
                    </a:solidFill>
                    <a:latin typeface="Calibri" pitchFamily="34" charset="0"/>
                  </a:rPr>
                  <a:t>.</a:t>
                </a:r>
                <a:r>
                  <a:rPr lang="es-ES" sz="2000" dirty="0" smtClean="0">
                    <a:solidFill>
                      <a:srgbClr val="000000"/>
                    </a:solidFill>
                    <a:latin typeface="Calibri" pitchFamily="34" charset="0"/>
                    <a:sym typeface="Symbol"/>
                  </a:rPr>
                  <a:t> </a:t>
                </a:r>
              </a:p>
              <a:p>
                <a:pPr algn="just" eaLnBrk="1" fontAlgn="auto" hangingPunct="1">
                  <a:spcBef>
                    <a:spcPts val="0"/>
                  </a:spcBef>
                  <a:spcAft>
                    <a:spcPts val="0"/>
                  </a:spcAft>
                </a:pPr>
                <a:r>
                  <a:rPr lang="pt-BR" sz="2000" dirty="0" smtClean="0">
                    <a:solidFill>
                      <a:srgbClr val="000000"/>
                    </a:solidFill>
                    <a:latin typeface="Calibri" pitchFamily="34" charset="0"/>
                    <a:sym typeface="Symbol"/>
                  </a:rPr>
                  <a:t>POTENCIA = 0,95</a:t>
                </a:r>
                <a:endParaRPr lang="es-ES" sz="2000" dirty="0" smtClean="0">
                  <a:solidFill>
                    <a:srgbClr val="000000"/>
                  </a:solidFill>
                  <a:latin typeface="Calibri" pitchFamily="34" charset="0"/>
                  <a:sym typeface="Symbol"/>
                </a:endParaRPr>
              </a:p>
              <a:p>
                <a:pPr algn="just" eaLnBrk="1" fontAlgn="auto" hangingPunct="1">
                  <a:spcBef>
                    <a:spcPts val="0"/>
                  </a:spcBef>
                  <a:spcAft>
                    <a:spcPts val="0"/>
                  </a:spcAft>
                </a:pPr>
                <a:r>
                  <a:rPr lang="pt-BR" sz="2000" dirty="0" smtClean="0">
                    <a:solidFill>
                      <a:srgbClr val="00007D"/>
                    </a:solidFill>
                    <a:latin typeface="Calibri" pitchFamily="34" charset="0"/>
                    <a:sym typeface="Symbol"/>
                  </a:rPr>
                  <a:t>S = 237 KCAL; o =2300 KCAL</a:t>
                </a:r>
              </a:p>
              <a:p>
                <a:pPr algn="just" eaLnBrk="1" fontAlgn="auto" hangingPunct="1">
                  <a:spcBef>
                    <a:spcPts val="0"/>
                  </a:spcBef>
                  <a:spcAft>
                    <a:spcPts val="0"/>
                  </a:spcAft>
                </a:pPr>
                <a:r>
                  <a:rPr lang="pt-BR" sz="2000" dirty="0" smtClean="0">
                    <a:solidFill>
                      <a:srgbClr val="00007D"/>
                    </a:solidFill>
                    <a:latin typeface="Calibri" pitchFamily="34" charset="0"/>
                    <a:sym typeface="Symbol"/>
                  </a:rPr>
                  <a:t>d = </a:t>
                </a:r>
                <a:r>
                  <a:rPr lang="pt-BR" sz="2000" dirty="0">
                    <a:solidFill>
                      <a:srgbClr val="00007D"/>
                    </a:solidFill>
                    <a:latin typeface="Calibri" pitchFamily="34" charset="0"/>
                    <a:sym typeface="Symbol"/>
                  </a:rPr>
                  <a:t>5</a:t>
                </a:r>
                <a:r>
                  <a:rPr lang="pt-BR" sz="2000" dirty="0" smtClean="0">
                    <a:solidFill>
                      <a:srgbClr val="00007D"/>
                    </a:solidFill>
                    <a:latin typeface="Calibri" pitchFamily="34" charset="0"/>
                    <a:sym typeface="Symbol"/>
                  </a:rPr>
                  <a:t>0 KCAL; N = 450</a:t>
                </a:r>
              </a:p>
              <a:p>
                <a:pPr algn="ctr" eaLnBrk="1" fontAlgn="auto" hangingPunct="1">
                  <a:spcBef>
                    <a:spcPts val="0"/>
                  </a:spcBef>
                  <a:spcAft>
                    <a:spcPts val="0"/>
                  </a:spcAft>
                </a:pPr>
                <a:r>
                  <a:rPr lang="es-ES" sz="2000" dirty="0" smtClean="0">
                    <a:solidFill>
                      <a:srgbClr val="000000"/>
                    </a:solidFill>
                    <a:latin typeface="Calibri" pitchFamily="34" charset="0"/>
                  </a:rPr>
                  <a:t>n </a:t>
                </a:r>
                <a:r>
                  <a:rPr lang="es-ES" sz="2000" dirty="0">
                    <a:solidFill>
                      <a:srgbClr val="000000"/>
                    </a:solidFill>
                    <a:latin typeface="Calibri" pitchFamily="34" charset="0"/>
                  </a:rPr>
                  <a:t>- ? Y </a:t>
                </a:r>
                <a14:m>
                  <m:oMath xmlns:m="http://schemas.openxmlformats.org/officeDocument/2006/math">
                    <m:acc>
                      <m:accPr>
                        <m:chr m:val="̇"/>
                        <m:ctrlPr>
                          <a:rPr lang="es-ES" sz="2000" i="1">
                            <a:solidFill>
                              <a:srgbClr val="000000"/>
                            </a:solidFill>
                            <a:latin typeface="Cambria Math" panose="02040503050406030204" pitchFamily="18" charset="0"/>
                          </a:rPr>
                        </m:ctrlPr>
                      </m:accPr>
                      <m:e>
                        <m:r>
                          <a:rPr lang="pt-BR" sz="2000" b="1">
                            <a:solidFill>
                              <a:srgbClr val="000000"/>
                            </a:solidFill>
                            <a:latin typeface="Cambria Math" panose="02040503050406030204" pitchFamily="18" charset="0"/>
                          </a:rPr>
                          <m:t>𝐧</m:t>
                        </m:r>
                      </m:e>
                    </m:acc>
                    <m:r>
                      <a:rPr lang="pt-BR" sz="2000" b="1">
                        <a:solidFill>
                          <a:srgbClr val="000000"/>
                        </a:solidFill>
                        <a:latin typeface="Cambria Math" panose="02040503050406030204" pitchFamily="18" charset="0"/>
                      </a:rPr>
                      <m:t>−</m:t>
                    </m:r>
                  </m:oMath>
                </a14:m>
                <a:r>
                  <a:rPr lang="es-ES" sz="2000" dirty="0">
                    <a:solidFill>
                      <a:srgbClr val="000000"/>
                    </a:solidFill>
                    <a:latin typeface="Calibri" pitchFamily="34" charset="0"/>
                  </a:rPr>
                  <a:t> </a:t>
                </a:r>
                <a:r>
                  <a:rPr lang="es-ES" sz="2000" dirty="0" smtClean="0">
                    <a:solidFill>
                      <a:srgbClr val="000000"/>
                    </a:solidFill>
                    <a:latin typeface="Calibri" pitchFamily="34" charset="0"/>
                  </a:rPr>
                  <a:t>?</a:t>
                </a:r>
                <a:endParaRPr lang="es-ES" sz="2000" dirty="0">
                  <a:solidFill>
                    <a:srgbClr val="000000"/>
                  </a:solidFill>
                  <a:latin typeface="Calibri" pitchFamily="34" charset="0"/>
                </a:endParaRPr>
              </a:p>
            </p:txBody>
          </p:sp>
        </mc:Choice>
        <mc:Fallback xmlns="">
          <p:sp>
            <p:nvSpPr>
              <p:cNvPr id="22" name="11 Rectángulo"/>
              <p:cNvSpPr>
                <a:spLocks noRot="1" noChangeAspect="1" noMove="1" noResize="1" noEditPoints="1" noAdjustHandles="1" noChangeArrowheads="1" noChangeShapeType="1" noTextEdit="1"/>
              </p:cNvSpPr>
              <p:nvPr/>
            </p:nvSpPr>
            <p:spPr>
              <a:xfrm>
                <a:off x="276550" y="4364497"/>
                <a:ext cx="3816424" cy="2246769"/>
              </a:xfrm>
              <a:prstGeom prst="rect">
                <a:avLst/>
              </a:prstGeom>
              <a:blipFill rotWithShape="0">
                <a:blip r:embed="rId2"/>
                <a:stretch>
                  <a:fillRect l="-1597" t="-1626" r="-799" b="-3794"/>
                </a:stretch>
              </a:blipFill>
            </p:spPr>
            <p:txBody>
              <a:bodyPr/>
              <a:lstStyle/>
              <a:p>
                <a:r>
                  <a:rPr lang="es-ES">
                    <a:noFill/>
                  </a:rPr>
                  <a:t> </a:t>
                </a:r>
              </a:p>
            </p:txBody>
          </p:sp>
        </mc:Fallback>
      </mc:AlternateContent>
      <p:sp>
        <p:nvSpPr>
          <p:cNvPr id="7" name="Text Box 4"/>
          <p:cNvSpPr txBox="1">
            <a:spLocks noChangeArrowheads="1"/>
          </p:cNvSpPr>
          <p:nvPr/>
        </p:nvSpPr>
        <p:spPr bwMode="auto">
          <a:xfrm>
            <a:off x="251520" y="476672"/>
            <a:ext cx="86409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s-MX" sz="2400" dirty="0" smtClean="0">
                <a:solidFill>
                  <a:srgbClr val="00007D"/>
                </a:solidFill>
                <a:latin typeface="Calibri" pitchFamily="34" charset="0"/>
              </a:rPr>
              <a:t>CÁLCULO DEL TAMAÑO DE LA MUESTRA EN DISEÑOS DE EIC Y CH</a:t>
            </a:r>
            <a:endParaRPr lang="es-MX" sz="2400" dirty="0">
              <a:solidFill>
                <a:srgbClr val="00007D"/>
              </a:solidFill>
              <a:latin typeface="Calibri" pitchFamily="34" charset="0"/>
            </a:endParaRPr>
          </a:p>
        </p:txBody>
      </p:sp>
      <p:sp>
        <p:nvSpPr>
          <p:cNvPr id="8" name="14 CuadroTexto"/>
          <p:cNvSpPr txBox="1"/>
          <p:nvPr/>
        </p:nvSpPr>
        <p:spPr>
          <a:xfrm>
            <a:off x="4211960" y="4056721"/>
            <a:ext cx="4475832" cy="2554545"/>
          </a:xfrm>
          <a:prstGeom prst="rect">
            <a:avLst/>
          </a:prstGeom>
          <a:noFill/>
        </p:spPr>
        <p:txBody>
          <a:bodyPr wrap="square" rtlCol="0">
            <a:spAutoFit/>
          </a:bodyPr>
          <a:lstStyle/>
          <a:p>
            <a:pPr algn="ctr" eaLnBrk="1" fontAlgn="auto" hangingPunct="1">
              <a:spcBef>
                <a:spcPts val="0"/>
              </a:spcBef>
              <a:spcAft>
                <a:spcPts val="0"/>
              </a:spcAft>
            </a:pPr>
            <a:r>
              <a:rPr lang="pt-BR" sz="2000" dirty="0" smtClean="0">
                <a:solidFill>
                  <a:srgbClr val="00007D"/>
                </a:solidFill>
                <a:latin typeface="Calibri" pitchFamily="34" charset="0"/>
              </a:rPr>
              <a:t>ALGORITMO: </a:t>
            </a:r>
          </a:p>
          <a:p>
            <a:pPr marL="342900" indent="-342900" algn="just" eaLnBrk="1" fontAlgn="auto" hangingPunct="1">
              <a:spcBef>
                <a:spcPts val="0"/>
              </a:spcBef>
              <a:spcAft>
                <a:spcPts val="0"/>
              </a:spcAft>
              <a:buFont typeface="+mj-lt"/>
              <a:buAutoNum type="arabicPeriod"/>
            </a:pPr>
            <a:r>
              <a:rPr lang="pt-BR" sz="2000" dirty="0" smtClean="0">
                <a:solidFill>
                  <a:schemeClr val="tx1"/>
                </a:solidFill>
                <a:latin typeface="Calibri" pitchFamily="34" charset="0"/>
              </a:rPr>
              <a:t>IDENTIFICAR FÓRMULAS PARA CALCULAR EL TAMAÑO DE LA MUES-TRA E AMBAS SITUACIONES.</a:t>
            </a:r>
          </a:p>
          <a:p>
            <a:pPr marL="342900" indent="-342900" algn="just" eaLnBrk="1" fontAlgn="auto" hangingPunct="1">
              <a:spcBef>
                <a:spcPts val="0"/>
              </a:spcBef>
              <a:spcAft>
                <a:spcPts val="0"/>
              </a:spcAft>
              <a:buFont typeface="+mj-lt"/>
              <a:buAutoNum type="arabicPeriod"/>
            </a:pPr>
            <a:r>
              <a:rPr lang="pt-BR" sz="2000" dirty="0" smtClean="0">
                <a:solidFill>
                  <a:schemeClr val="tx1"/>
                </a:solidFill>
                <a:latin typeface="Calibri" pitchFamily="34" charset="0"/>
              </a:rPr>
              <a:t>CALCULAR EL TAMAÑO DE LA MUES-TRA CON AYUDA DEL SOFTWARE EN AMBAS SITUACIONES.</a:t>
            </a:r>
          </a:p>
          <a:p>
            <a:pPr marL="342900" indent="-342900" algn="just" eaLnBrk="1" fontAlgn="auto" hangingPunct="1">
              <a:spcBef>
                <a:spcPts val="0"/>
              </a:spcBef>
              <a:spcAft>
                <a:spcPts val="0"/>
              </a:spcAft>
              <a:buFont typeface="+mj-lt"/>
              <a:buAutoNum type="arabicPeriod"/>
            </a:pPr>
            <a:r>
              <a:rPr lang="pt-BR" sz="2000" dirty="0" smtClean="0">
                <a:solidFill>
                  <a:schemeClr val="tx1"/>
                </a:solidFill>
                <a:latin typeface="Calibri" pitchFamily="34" charset="0"/>
              </a:rPr>
              <a:t>INTERPRETAR RESULTADOS.</a:t>
            </a:r>
          </a:p>
        </p:txBody>
      </p:sp>
    </p:spTree>
    <p:extLst>
      <p:ext uri="{BB962C8B-B14F-4D97-AF65-F5344CB8AC3E}">
        <p14:creationId xmlns:p14="http://schemas.microsoft.com/office/powerpoint/2010/main" val="397866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fill="hold"/>
                                        <p:tgtEl>
                                          <p:spTgt spid="21"/>
                                        </p:tgtEl>
                                        <p:attrNameLst>
                                          <p:attrName>ppt_x</p:attrName>
                                        </p:attrNameLst>
                                      </p:cBhvr>
                                      <p:tavLst>
                                        <p:tav tm="0">
                                          <p:val>
                                            <p:strVal val="#ppt_x"/>
                                          </p:val>
                                        </p:tav>
                                        <p:tav tm="100000">
                                          <p:val>
                                            <p:strVal val="#ppt_x"/>
                                          </p:val>
                                        </p:tav>
                                      </p:tavLst>
                                    </p:anim>
                                    <p:anim calcmode="lin" valueType="num">
                                      <p:cBhvr additive="base">
                                        <p:cTn id="2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P spid="22"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7 Rectángulo"/>
          <p:cNvSpPr/>
          <p:nvPr/>
        </p:nvSpPr>
        <p:spPr>
          <a:xfrm>
            <a:off x="271736" y="1052736"/>
            <a:ext cx="8620744" cy="707886"/>
          </a:xfrm>
          <a:prstGeom prst="rect">
            <a:avLst/>
          </a:prstGeom>
        </p:spPr>
        <p:txBody>
          <a:bodyPr wrap="square">
            <a:spAutoFit/>
          </a:bodyPr>
          <a:lstStyle/>
          <a:p>
            <a:pPr marL="457200" indent="-457200" algn="just">
              <a:buFont typeface="+mj-lt"/>
              <a:buAutoNum type="arabicPeriod"/>
            </a:pPr>
            <a:r>
              <a:rPr lang="es-ES" sz="2000" dirty="0" smtClean="0">
                <a:solidFill>
                  <a:srgbClr val="002060"/>
                </a:solidFill>
                <a:latin typeface="Calibri" pitchFamily="34" charset="0"/>
              </a:rPr>
              <a:t>IDENTIFICAR FÓRMULAS PARA CALCULAR EL TAMAÑO DE LA MUESTRA EN PROBLEMAS DE EIC:</a:t>
            </a:r>
          </a:p>
        </p:txBody>
      </p:sp>
      <mc:AlternateContent xmlns:mc="http://schemas.openxmlformats.org/markup-compatibility/2006" xmlns:a14="http://schemas.microsoft.com/office/drawing/2010/main">
        <mc:Choice Requires="a14">
          <p:sp>
            <p:nvSpPr>
              <p:cNvPr id="2" name="Rectángulo 1"/>
              <p:cNvSpPr/>
              <p:nvPr/>
            </p:nvSpPr>
            <p:spPr>
              <a:xfrm>
                <a:off x="1117319" y="1799579"/>
                <a:ext cx="2338397" cy="726096"/>
              </a:xfrm>
              <a:prstGeom prst="rect">
                <a:avLst/>
              </a:prstGeom>
            </p:spPr>
            <p:txBody>
              <a:bodyPr wrap="none">
                <a:spAutoFit/>
              </a:bodyPr>
              <a:lstStyle/>
              <a:p>
                <a:pPr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s-ES" sz="2000">
                          <a:solidFill>
                            <a:schemeClr val="tx1"/>
                          </a:solidFill>
                          <a:latin typeface="Cambria Math"/>
                        </a:rPr>
                        <m:t>𝐧</m:t>
                      </m:r>
                      <m:r>
                        <a:rPr lang="es-ES" sz="2000">
                          <a:solidFill>
                            <a:schemeClr val="tx1"/>
                          </a:solidFill>
                          <a:latin typeface="Cambria Math"/>
                        </a:rPr>
                        <m:t>=</m:t>
                      </m:r>
                      <m:sSup>
                        <m:sSupPr>
                          <m:ctrlPr>
                            <a:rPr lang="es-ES" sz="2000" i="1">
                              <a:solidFill>
                                <a:schemeClr val="tx1"/>
                              </a:solidFill>
                              <a:latin typeface="Cambria Math" panose="02040503050406030204" pitchFamily="18" charset="0"/>
                            </a:rPr>
                          </m:ctrlPr>
                        </m:sSupPr>
                        <m:e>
                          <m:r>
                            <a:rPr lang="pt-BR" sz="2000">
                              <a:solidFill>
                                <a:schemeClr val="tx1"/>
                              </a:solidFill>
                              <a:latin typeface="Cambria Math"/>
                            </a:rPr>
                            <m:t>𝐤</m:t>
                          </m:r>
                          <m:r>
                            <a:rPr lang="pt-BR" sz="2000">
                              <a:solidFill>
                                <a:schemeClr val="tx1"/>
                              </a:solidFill>
                              <a:latin typeface="Cambria Math"/>
                              <a:ea typeface="Cambria Math"/>
                            </a:rPr>
                            <m:t>∙</m:t>
                          </m:r>
                          <m:d>
                            <m:dPr>
                              <m:ctrlPr>
                                <a:rPr lang="es-ES" sz="2000" i="1">
                                  <a:solidFill>
                                    <a:schemeClr val="tx1"/>
                                  </a:solidFill>
                                  <a:latin typeface="Cambria Math" panose="02040503050406030204" pitchFamily="18" charset="0"/>
                                </a:rPr>
                              </m:ctrlPr>
                            </m:dPr>
                            <m:e>
                              <m:sSub>
                                <m:sSubPr>
                                  <m:ctrlPr>
                                    <a:rPr lang="es-ES" sz="2000" i="1">
                                      <a:solidFill>
                                        <a:schemeClr val="tx1"/>
                                      </a:solidFill>
                                      <a:latin typeface="Cambria Math" panose="02040503050406030204" pitchFamily="18" charset="0"/>
                                    </a:rPr>
                                  </m:ctrlPr>
                                </m:sSubPr>
                                <m:e>
                                  <m:r>
                                    <a:rPr lang="es-ES" sz="2000" i="1">
                                      <a:solidFill>
                                        <a:schemeClr val="tx1"/>
                                      </a:solidFill>
                                      <a:latin typeface="Cambria Math"/>
                                    </a:rPr>
                                    <m:t>𝐙</m:t>
                                  </m:r>
                                </m:e>
                                <m:sub>
                                  <m:r>
                                    <a:rPr lang="es-ES" sz="2000" i="1">
                                      <a:solidFill>
                                        <a:schemeClr val="tx1"/>
                                      </a:solidFill>
                                      <a:latin typeface="Cambria Math"/>
                                    </a:rPr>
                                    <m:t>𝟏</m:t>
                                  </m:r>
                                  <m:r>
                                    <a:rPr lang="es-ES" sz="2000" i="1">
                                      <a:solidFill>
                                        <a:schemeClr val="tx1"/>
                                      </a:solidFill>
                                      <a:latin typeface="Cambria Math"/>
                                    </a:rPr>
                                    <m:t>−</m:t>
                                  </m:r>
                                  <m:f>
                                    <m:fPr>
                                      <m:ctrlPr>
                                        <a:rPr lang="es-ES" sz="2000" i="1">
                                          <a:solidFill>
                                            <a:schemeClr val="tx1"/>
                                          </a:solidFill>
                                          <a:latin typeface="Cambria Math" panose="02040503050406030204" pitchFamily="18" charset="0"/>
                                        </a:rPr>
                                      </m:ctrlPr>
                                    </m:fPr>
                                    <m:num>
                                      <m:r>
                                        <a:rPr lang="es-ES" sz="2000" i="1">
                                          <a:solidFill>
                                            <a:schemeClr val="tx1"/>
                                          </a:solidFill>
                                          <a:latin typeface="Cambria Math"/>
                                        </a:rPr>
                                        <m:t>𝛂</m:t>
                                      </m:r>
                                    </m:num>
                                    <m:den>
                                      <m:r>
                                        <a:rPr lang="es-ES" sz="2000" i="1">
                                          <a:solidFill>
                                            <a:schemeClr val="tx1"/>
                                          </a:solidFill>
                                          <a:latin typeface="Cambria Math"/>
                                        </a:rPr>
                                        <m:t>𝟐</m:t>
                                      </m:r>
                                    </m:den>
                                  </m:f>
                                </m:sub>
                              </m:sSub>
                              <m:r>
                                <a:rPr lang="es-ES" sz="2000">
                                  <a:solidFill>
                                    <a:schemeClr val="tx1"/>
                                  </a:solidFill>
                                  <a:latin typeface="Cambria Math"/>
                                </a:rPr>
                                <m:t>∙</m:t>
                              </m:r>
                              <m:f>
                                <m:fPr>
                                  <m:ctrlPr>
                                    <a:rPr lang="es-ES" sz="2000" i="1">
                                      <a:solidFill>
                                        <a:schemeClr val="tx1"/>
                                      </a:solidFill>
                                      <a:latin typeface="Cambria Math" panose="02040503050406030204" pitchFamily="18" charset="0"/>
                                    </a:rPr>
                                  </m:ctrlPr>
                                </m:fPr>
                                <m:num>
                                  <m:r>
                                    <a:rPr lang="es-ES" sz="2000">
                                      <a:solidFill>
                                        <a:schemeClr val="tx1"/>
                                      </a:solidFill>
                                      <a:latin typeface="Cambria Math"/>
                                    </a:rPr>
                                    <m:t>𝐬</m:t>
                                  </m:r>
                                </m:num>
                                <m:den>
                                  <m:r>
                                    <a:rPr lang="es-ES" sz="2000">
                                      <a:solidFill>
                                        <a:schemeClr val="tx1"/>
                                      </a:solidFill>
                                      <a:latin typeface="Cambria Math"/>
                                    </a:rPr>
                                    <m:t>𝐝</m:t>
                                  </m:r>
                                </m:den>
                              </m:f>
                            </m:e>
                          </m:d>
                        </m:e>
                        <m:sup>
                          <m:r>
                            <a:rPr lang="es-ES" sz="2000">
                              <a:solidFill>
                                <a:schemeClr val="tx1"/>
                              </a:solidFill>
                              <a:latin typeface="Cambria Math"/>
                            </a:rPr>
                            <m:t>𝟐</m:t>
                          </m:r>
                        </m:sup>
                      </m:sSup>
                    </m:oMath>
                  </m:oMathPara>
                </a14:m>
                <a:endParaRPr lang="es-ES" sz="2000" dirty="0">
                  <a:solidFill>
                    <a:schemeClr val="tx1"/>
                  </a:solidFill>
                </a:endParaRPr>
              </a:p>
            </p:txBody>
          </p:sp>
        </mc:Choice>
        <mc:Fallback xmlns="">
          <p:sp>
            <p:nvSpPr>
              <p:cNvPr id="2" name="Rectángulo 1"/>
              <p:cNvSpPr>
                <a:spLocks noRot="1" noChangeAspect="1" noMove="1" noResize="1" noEditPoints="1" noAdjustHandles="1" noChangeArrowheads="1" noChangeShapeType="1" noTextEdit="1"/>
              </p:cNvSpPr>
              <p:nvPr/>
            </p:nvSpPr>
            <p:spPr>
              <a:xfrm>
                <a:off x="1117319" y="1799579"/>
                <a:ext cx="2338397" cy="726096"/>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1 Rectángulo"/>
              <p:cNvSpPr/>
              <p:nvPr/>
            </p:nvSpPr>
            <p:spPr>
              <a:xfrm>
                <a:off x="3733875" y="1772816"/>
                <a:ext cx="1391728" cy="673711"/>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s-ES" sz="2000" i="1">
                              <a:solidFill>
                                <a:srgbClr val="000000"/>
                              </a:solidFill>
                              <a:latin typeface="Cambria Math" panose="02040503050406030204" pitchFamily="18" charset="0"/>
                            </a:rPr>
                          </m:ctrlPr>
                        </m:accPr>
                        <m:e>
                          <m:r>
                            <a:rPr lang="es-ES" sz="2000" b="1" i="1">
                              <a:solidFill>
                                <a:srgbClr val="000000"/>
                              </a:solidFill>
                              <a:latin typeface="Cambria Math"/>
                            </a:rPr>
                            <m:t>𝐧</m:t>
                          </m:r>
                        </m:e>
                      </m:acc>
                      <m:r>
                        <a:rPr lang="es-ES" sz="2000" b="1">
                          <a:solidFill>
                            <a:srgbClr val="000000"/>
                          </a:solidFill>
                          <a:latin typeface="Cambria Math"/>
                        </a:rPr>
                        <m:t>=</m:t>
                      </m:r>
                      <m:f>
                        <m:fPr>
                          <m:ctrlPr>
                            <a:rPr lang="es-ES" sz="2000" i="1">
                              <a:solidFill>
                                <a:srgbClr val="000000"/>
                              </a:solidFill>
                              <a:latin typeface="Cambria Math" panose="02040503050406030204" pitchFamily="18" charset="0"/>
                              <a:ea typeface="Cambria Math" panose="02040503050406030204" pitchFamily="18" charset="0"/>
                            </a:rPr>
                          </m:ctrlPr>
                        </m:fPr>
                        <m:num>
                          <m:r>
                            <a:rPr lang="pt-BR" sz="2000">
                              <a:solidFill>
                                <a:srgbClr val="000000"/>
                              </a:solidFill>
                              <a:latin typeface="Cambria Math" panose="02040503050406030204" pitchFamily="18" charset="0"/>
                              <a:ea typeface="Cambria Math" panose="02040503050406030204" pitchFamily="18" charset="0"/>
                            </a:rPr>
                            <m:t>𝐧𝐍</m:t>
                          </m:r>
                        </m:num>
                        <m:den>
                          <m:r>
                            <a:rPr lang="pt-BR" sz="2000">
                              <a:solidFill>
                                <a:srgbClr val="000000"/>
                              </a:solidFill>
                              <a:latin typeface="Cambria Math" panose="02040503050406030204" pitchFamily="18" charset="0"/>
                              <a:ea typeface="Cambria Math" panose="02040503050406030204" pitchFamily="18" charset="0"/>
                            </a:rPr>
                            <m:t>𝐍</m:t>
                          </m:r>
                          <m:r>
                            <a:rPr lang="pt-BR" sz="2000">
                              <a:solidFill>
                                <a:srgbClr val="000000"/>
                              </a:solidFill>
                              <a:latin typeface="Cambria Math" panose="02040503050406030204" pitchFamily="18" charset="0"/>
                              <a:ea typeface="Cambria Math" panose="02040503050406030204" pitchFamily="18" charset="0"/>
                            </a:rPr>
                            <m:t>+</m:t>
                          </m:r>
                          <m:r>
                            <a:rPr lang="pt-BR" sz="2000">
                              <a:solidFill>
                                <a:srgbClr val="000000"/>
                              </a:solidFill>
                              <a:latin typeface="Cambria Math" panose="02040503050406030204" pitchFamily="18" charset="0"/>
                              <a:ea typeface="Cambria Math" panose="02040503050406030204" pitchFamily="18" charset="0"/>
                            </a:rPr>
                            <m:t>𝐧</m:t>
                          </m:r>
                        </m:den>
                      </m:f>
                    </m:oMath>
                  </m:oMathPara>
                </a14:m>
                <a:endParaRPr lang="es-ES" sz="2000" dirty="0">
                  <a:solidFill>
                    <a:srgbClr val="000000"/>
                  </a:solidFill>
                  <a:latin typeface="Arial"/>
                </a:endParaRPr>
              </a:p>
            </p:txBody>
          </p:sp>
        </mc:Choice>
        <mc:Fallback xmlns="">
          <p:sp>
            <p:nvSpPr>
              <p:cNvPr id="11" name="1 Rectángulo"/>
              <p:cNvSpPr>
                <a:spLocks noRot="1" noChangeAspect="1" noMove="1" noResize="1" noEditPoints="1" noAdjustHandles="1" noChangeArrowheads="1" noChangeShapeType="1" noTextEdit="1"/>
              </p:cNvSpPr>
              <p:nvPr/>
            </p:nvSpPr>
            <p:spPr>
              <a:xfrm>
                <a:off x="3733875" y="1772816"/>
                <a:ext cx="1391728" cy="673711"/>
              </a:xfrm>
              <a:prstGeom prst="rect">
                <a:avLst/>
              </a:prstGeom>
              <a:blipFill rotWithShape="0">
                <a:blip r:embed="rId4"/>
                <a:stretch>
                  <a:fillRect/>
                </a:stretch>
              </a:blipFill>
            </p:spPr>
            <p:txBody>
              <a:bodyPr/>
              <a:lstStyle/>
              <a:p>
                <a:r>
                  <a:rPr lang="es-ES">
                    <a:noFill/>
                  </a:rPr>
                  <a:t> </a:t>
                </a:r>
              </a:p>
            </p:txBody>
          </p:sp>
        </mc:Fallback>
      </mc:AlternateContent>
      <p:sp>
        <p:nvSpPr>
          <p:cNvPr id="10" name="7 Rectángulo"/>
          <p:cNvSpPr/>
          <p:nvPr/>
        </p:nvSpPr>
        <p:spPr>
          <a:xfrm>
            <a:off x="251520" y="2708920"/>
            <a:ext cx="5184576" cy="1323439"/>
          </a:xfrm>
          <a:prstGeom prst="rect">
            <a:avLst/>
          </a:prstGeom>
        </p:spPr>
        <p:txBody>
          <a:bodyPr wrap="square">
            <a:spAutoFit/>
          </a:bodyPr>
          <a:lstStyle/>
          <a:p>
            <a:pPr marL="457200" indent="-457200" algn="just" eaLnBrk="1" fontAlgn="auto" hangingPunct="1">
              <a:spcBef>
                <a:spcPts val="0"/>
              </a:spcBef>
              <a:spcAft>
                <a:spcPts val="0"/>
              </a:spcAft>
              <a:buFont typeface="+mj-lt"/>
              <a:buAutoNum type="arabicPeriod" startAt="2"/>
            </a:pPr>
            <a:r>
              <a:rPr lang="es-ES" sz="2000" dirty="0" smtClean="0">
                <a:solidFill>
                  <a:srgbClr val="00007D"/>
                </a:solidFill>
                <a:latin typeface="Calibri" pitchFamily="34" charset="0"/>
              </a:rPr>
              <a:t>CÁLCULAR EL TAMAÑO DE LA MUESTRA: </a:t>
            </a:r>
            <a:r>
              <a:rPr lang="es-ES" sz="2000" dirty="0" smtClean="0">
                <a:solidFill>
                  <a:srgbClr val="000000"/>
                </a:solidFill>
                <a:latin typeface="Calibri" pitchFamily="34" charset="0"/>
              </a:rPr>
              <a:t>SUSTITUYENDO EN EL SOFTWARE Y EN LAS FÓRMULAS DE TRABAJO POR LOS CORRES-PONDIENTES VALORES OBTENEMOS:</a:t>
            </a:r>
          </a:p>
        </p:txBody>
      </p:sp>
      <mc:AlternateContent xmlns:mc="http://schemas.openxmlformats.org/markup-compatibility/2006" xmlns:a14="http://schemas.microsoft.com/office/drawing/2010/main">
        <mc:Choice Requires="a14">
          <p:sp>
            <p:nvSpPr>
              <p:cNvPr id="14" name="12 Rectángulo"/>
              <p:cNvSpPr/>
              <p:nvPr/>
            </p:nvSpPr>
            <p:spPr>
              <a:xfrm>
                <a:off x="251520" y="4149080"/>
                <a:ext cx="3030253" cy="776431"/>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1800" i="1" smtClean="0">
                          <a:solidFill>
                            <a:srgbClr val="000000"/>
                          </a:solidFill>
                          <a:latin typeface="Cambria Math"/>
                        </a:rPr>
                        <m:t>𝐧</m:t>
                      </m:r>
                      <m:r>
                        <a:rPr lang="es-ES" sz="1800" smtClean="0">
                          <a:solidFill>
                            <a:srgbClr val="000000"/>
                          </a:solidFill>
                          <a:latin typeface="Cambria Math"/>
                        </a:rPr>
                        <m:t>=</m:t>
                      </m:r>
                      <m:sSup>
                        <m:sSupPr>
                          <m:ctrlPr>
                            <a:rPr lang="es-ES" sz="1800" i="1">
                              <a:solidFill>
                                <a:srgbClr val="000000"/>
                              </a:solidFill>
                              <a:latin typeface="Cambria Math" panose="02040503050406030204" pitchFamily="18" charset="0"/>
                            </a:rPr>
                          </m:ctrlPr>
                        </m:sSupPr>
                        <m:e>
                          <m:r>
                            <a:rPr lang="pt-BR" sz="1800" i="1">
                              <a:solidFill>
                                <a:srgbClr val="000000"/>
                              </a:solidFill>
                              <a:latin typeface="Cambria Math" panose="02040503050406030204" pitchFamily="18" charset="0"/>
                            </a:rPr>
                            <m:t>𝟏</m:t>
                          </m:r>
                          <m:r>
                            <a:rPr lang="es-ES" sz="1800">
                              <a:solidFill>
                                <a:srgbClr val="000000"/>
                              </a:solidFill>
                              <a:latin typeface="Cambria Math"/>
                            </a:rPr>
                            <m:t>∙</m:t>
                          </m:r>
                          <m:d>
                            <m:dPr>
                              <m:ctrlPr>
                                <a:rPr lang="es-ES" sz="1800" i="1">
                                  <a:solidFill>
                                    <a:srgbClr val="000000"/>
                                  </a:solidFill>
                                  <a:latin typeface="Cambria Math" panose="02040503050406030204" pitchFamily="18" charset="0"/>
                                </a:rPr>
                              </m:ctrlPr>
                            </m:dPr>
                            <m:e>
                              <m:r>
                                <a:rPr lang="pt-BR" sz="1800" b="1" i="1" smtClean="0">
                                  <a:solidFill>
                                    <a:srgbClr val="000000"/>
                                  </a:solidFill>
                                  <a:latin typeface="Cambria Math" panose="02040503050406030204" pitchFamily="18" charset="0"/>
                                </a:rPr>
                                <m:t>𝟏</m:t>
                              </m:r>
                              <m:r>
                                <a:rPr lang="pt-BR" sz="1800" b="1" i="1" smtClean="0">
                                  <a:solidFill>
                                    <a:srgbClr val="000000"/>
                                  </a:solidFill>
                                  <a:latin typeface="Cambria Math" panose="02040503050406030204" pitchFamily="18" charset="0"/>
                                </a:rPr>
                                <m:t>,</m:t>
                              </m:r>
                              <m:r>
                                <a:rPr lang="pt-BR" sz="1800" b="1" i="1" smtClean="0">
                                  <a:solidFill>
                                    <a:srgbClr val="000000"/>
                                  </a:solidFill>
                                  <a:latin typeface="Cambria Math" panose="02040503050406030204" pitchFamily="18" charset="0"/>
                                </a:rPr>
                                <m:t>𝟗𝟔</m:t>
                              </m:r>
                              <m:r>
                                <a:rPr lang="es-ES" sz="1800">
                                  <a:solidFill>
                                    <a:srgbClr val="000000"/>
                                  </a:solidFill>
                                  <a:latin typeface="Cambria Math"/>
                                </a:rPr>
                                <m:t>∙</m:t>
                              </m:r>
                              <m:f>
                                <m:fPr>
                                  <m:ctrlPr>
                                    <a:rPr lang="es-ES" sz="1800" i="1">
                                      <a:solidFill>
                                        <a:srgbClr val="000000"/>
                                      </a:solidFill>
                                      <a:latin typeface="Cambria Math" panose="02040503050406030204" pitchFamily="18" charset="0"/>
                                    </a:rPr>
                                  </m:ctrlPr>
                                </m:fPr>
                                <m:num>
                                  <m:r>
                                    <a:rPr lang="pt-BR" sz="1800" b="1" i="1" smtClean="0">
                                      <a:solidFill>
                                        <a:srgbClr val="000000"/>
                                      </a:solidFill>
                                      <a:latin typeface="Cambria Math" panose="02040503050406030204" pitchFamily="18" charset="0"/>
                                    </a:rPr>
                                    <m:t>𝟐𝟑𝟕</m:t>
                                  </m:r>
                                </m:num>
                                <m:den>
                                  <m:r>
                                    <a:rPr lang="pt-BR" sz="1800" b="1" i="1" smtClean="0">
                                      <a:solidFill>
                                        <a:srgbClr val="000000"/>
                                      </a:solidFill>
                                      <a:latin typeface="Cambria Math" panose="02040503050406030204" pitchFamily="18" charset="0"/>
                                    </a:rPr>
                                    <m:t>𝟓𝟎</m:t>
                                  </m:r>
                                </m:den>
                              </m:f>
                            </m:e>
                          </m:d>
                        </m:e>
                        <m:sup>
                          <m:r>
                            <a:rPr lang="es-ES" sz="1800" i="1">
                              <a:solidFill>
                                <a:srgbClr val="000000"/>
                              </a:solidFill>
                              <a:latin typeface="Cambria Math"/>
                            </a:rPr>
                            <m:t>𝟐</m:t>
                          </m:r>
                        </m:sup>
                      </m:sSup>
                      <m:r>
                        <a:rPr lang="pt-BR" sz="1800" i="1">
                          <a:solidFill>
                            <a:srgbClr val="000000"/>
                          </a:solidFill>
                          <a:latin typeface="Cambria Math"/>
                          <a:ea typeface="Cambria Math"/>
                        </a:rPr>
                        <m:t>≈</m:t>
                      </m:r>
                      <m:r>
                        <a:rPr lang="pt-BR" sz="1800" b="1" i="1" smtClean="0">
                          <a:solidFill>
                            <a:srgbClr val="000000"/>
                          </a:solidFill>
                          <a:latin typeface="Cambria Math" panose="02040503050406030204" pitchFamily="18" charset="0"/>
                          <a:ea typeface="Cambria Math"/>
                        </a:rPr>
                        <m:t>𝟖𝟔</m:t>
                      </m:r>
                    </m:oMath>
                  </m:oMathPara>
                </a14:m>
                <a:endParaRPr lang="es-ES" sz="1800" dirty="0">
                  <a:solidFill>
                    <a:srgbClr val="000000"/>
                  </a:solidFill>
                  <a:latin typeface="Arial"/>
                </a:endParaRPr>
              </a:p>
            </p:txBody>
          </p:sp>
        </mc:Choice>
        <mc:Fallback xmlns="">
          <p:sp>
            <p:nvSpPr>
              <p:cNvPr id="14" name="12 Rectángulo"/>
              <p:cNvSpPr>
                <a:spLocks noRot="1" noChangeAspect="1" noMove="1" noResize="1" noEditPoints="1" noAdjustHandles="1" noChangeArrowheads="1" noChangeShapeType="1" noTextEdit="1"/>
              </p:cNvSpPr>
              <p:nvPr/>
            </p:nvSpPr>
            <p:spPr>
              <a:xfrm>
                <a:off x="251520" y="4149080"/>
                <a:ext cx="3030253" cy="776431"/>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 Rectángulo"/>
              <p:cNvSpPr/>
              <p:nvPr/>
            </p:nvSpPr>
            <p:spPr>
              <a:xfrm>
                <a:off x="3354402" y="4293096"/>
                <a:ext cx="2185406" cy="582660"/>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s-ES" sz="1600" i="1" smtClean="0">
                              <a:solidFill>
                                <a:srgbClr val="000000"/>
                              </a:solidFill>
                              <a:latin typeface="Cambria Math" panose="02040503050406030204" pitchFamily="18" charset="0"/>
                            </a:rPr>
                          </m:ctrlPr>
                        </m:accPr>
                        <m:e>
                          <m:r>
                            <a:rPr lang="es-ES" sz="1600" b="1" i="1">
                              <a:solidFill>
                                <a:srgbClr val="000000"/>
                              </a:solidFill>
                              <a:latin typeface="Cambria Math"/>
                            </a:rPr>
                            <m:t>𝐧</m:t>
                          </m:r>
                        </m:e>
                      </m:acc>
                      <m:r>
                        <a:rPr lang="es-ES" sz="1600" b="1">
                          <a:solidFill>
                            <a:srgbClr val="000000"/>
                          </a:solidFill>
                          <a:latin typeface="Cambria Math"/>
                        </a:rPr>
                        <m:t>=</m:t>
                      </m:r>
                      <m:f>
                        <m:fPr>
                          <m:ctrlPr>
                            <a:rPr lang="es-ES" sz="1800" i="1">
                              <a:solidFill>
                                <a:srgbClr val="000000"/>
                              </a:solidFill>
                              <a:latin typeface="Cambria Math" panose="02040503050406030204" pitchFamily="18" charset="0"/>
                              <a:ea typeface="Cambria Math" panose="02040503050406030204" pitchFamily="18" charset="0"/>
                            </a:rPr>
                          </m:ctrlPr>
                        </m:fPr>
                        <m:num>
                          <m:r>
                            <a:rPr lang="pt-BR" sz="1800" b="1" i="0" smtClean="0">
                              <a:solidFill>
                                <a:srgbClr val="000000"/>
                              </a:solidFill>
                              <a:latin typeface="Cambria Math" panose="02040503050406030204" pitchFamily="18" charset="0"/>
                              <a:ea typeface="Cambria Math" panose="02040503050406030204" pitchFamily="18" charset="0"/>
                            </a:rPr>
                            <m:t>𝟖𝟔</m:t>
                          </m:r>
                          <m:r>
                            <a:rPr lang="pt-BR" sz="1800" b="1" i="1" smtClean="0">
                              <a:solidFill>
                                <a:srgbClr val="000000"/>
                              </a:solidFill>
                              <a:latin typeface="Cambria Math" panose="02040503050406030204" pitchFamily="18" charset="0"/>
                              <a:ea typeface="Cambria Math" panose="02040503050406030204" pitchFamily="18" charset="0"/>
                            </a:rPr>
                            <m:t>∙</m:t>
                          </m:r>
                          <m:r>
                            <a:rPr lang="pt-BR" sz="1800" b="1" i="1" smtClean="0">
                              <a:solidFill>
                                <a:srgbClr val="000000"/>
                              </a:solidFill>
                              <a:latin typeface="Cambria Math" panose="02040503050406030204" pitchFamily="18" charset="0"/>
                              <a:ea typeface="Cambria Math" panose="02040503050406030204" pitchFamily="18" charset="0"/>
                            </a:rPr>
                            <m:t>𝟒𝟓𝟎</m:t>
                          </m:r>
                        </m:num>
                        <m:den>
                          <m:r>
                            <a:rPr lang="pt-BR" sz="1800" b="1" i="0" smtClean="0">
                              <a:solidFill>
                                <a:srgbClr val="000000"/>
                              </a:solidFill>
                              <a:latin typeface="Cambria Math" panose="02040503050406030204" pitchFamily="18" charset="0"/>
                              <a:ea typeface="Cambria Math" panose="02040503050406030204" pitchFamily="18" charset="0"/>
                            </a:rPr>
                            <m:t>𝟒𝟓𝟎</m:t>
                          </m:r>
                          <m:r>
                            <a:rPr lang="pt-BR" sz="1800">
                              <a:solidFill>
                                <a:srgbClr val="000000"/>
                              </a:solidFill>
                              <a:latin typeface="Cambria Math" panose="02040503050406030204" pitchFamily="18" charset="0"/>
                              <a:ea typeface="Cambria Math" panose="02040503050406030204" pitchFamily="18" charset="0"/>
                            </a:rPr>
                            <m:t>+</m:t>
                          </m:r>
                          <m:r>
                            <a:rPr lang="pt-BR" sz="1800" b="1" i="1" smtClean="0">
                              <a:solidFill>
                                <a:srgbClr val="000000"/>
                              </a:solidFill>
                              <a:latin typeface="Cambria Math" panose="02040503050406030204" pitchFamily="18" charset="0"/>
                              <a:ea typeface="Cambria Math" panose="02040503050406030204" pitchFamily="18" charset="0"/>
                            </a:rPr>
                            <m:t>𝟖𝟔</m:t>
                          </m:r>
                        </m:den>
                      </m:f>
                      <m:r>
                        <a:rPr lang="pt-BR" sz="1800" b="1" i="1" smtClean="0">
                          <a:solidFill>
                            <a:srgbClr val="000000"/>
                          </a:solidFill>
                          <a:latin typeface="Cambria Math" panose="02040503050406030204" pitchFamily="18" charset="0"/>
                          <a:ea typeface="Cambria Math" panose="02040503050406030204" pitchFamily="18" charset="0"/>
                        </a:rPr>
                        <m:t>=</m:t>
                      </m:r>
                      <m:r>
                        <a:rPr lang="pt-BR" sz="1800" b="1" i="1" smtClean="0">
                          <a:solidFill>
                            <a:srgbClr val="000000"/>
                          </a:solidFill>
                          <a:latin typeface="Cambria Math" panose="02040503050406030204" pitchFamily="18" charset="0"/>
                          <a:ea typeface="Cambria Math" panose="02040503050406030204" pitchFamily="18" charset="0"/>
                        </a:rPr>
                        <m:t>𝟕𝟐</m:t>
                      </m:r>
                    </m:oMath>
                  </m:oMathPara>
                </a14:m>
                <a:endParaRPr lang="es-ES" sz="1800" dirty="0">
                  <a:solidFill>
                    <a:srgbClr val="000000"/>
                  </a:solidFill>
                  <a:latin typeface="Arial"/>
                </a:endParaRPr>
              </a:p>
            </p:txBody>
          </p:sp>
        </mc:Choice>
        <mc:Fallback xmlns="">
          <p:sp>
            <p:nvSpPr>
              <p:cNvPr id="12" name="1 Rectángulo"/>
              <p:cNvSpPr>
                <a:spLocks noRot="1" noChangeAspect="1" noMove="1" noResize="1" noEditPoints="1" noAdjustHandles="1" noChangeArrowheads="1" noChangeShapeType="1" noTextEdit="1"/>
              </p:cNvSpPr>
              <p:nvPr/>
            </p:nvSpPr>
            <p:spPr>
              <a:xfrm>
                <a:off x="3354402" y="4293096"/>
                <a:ext cx="2185406" cy="582660"/>
              </a:xfrm>
              <a:prstGeom prst="rect">
                <a:avLst/>
              </a:prstGeom>
              <a:blipFill rotWithShape="0">
                <a:blip r:embed="rId6"/>
                <a:stretch>
                  <a:fillRect/>
                </a:stretch>
              </a:blipFill>
            </p:spPr>
            <p:txBody>
              <a:bodyPr/>
              <a:lstStyle/>
              <a:p>
                <a:r>
                  <a:rPr lang="es-ES">
                    <a:noFill/>
                  </a:rPr>
                  <a:t> </a:t>
                </a:r>
              </a:p>
            </p:txBody>
          </p:sp>
        </mc:Fallback>
      </mc:AlternateContent>
      <p:sp>
        <p:nvSpPr>
          <p:cNvPr id="15" name="Text Box 4"/>
          <p:cNvSpPr txBox="1">
            <a:spLocks noChangeArrowheads="1"/>
          </p:cNvSpPr>
          <p:nvPr/>
        </p:nvSpPr>
        <p:spPr bwMode="auto">
          <a:xfrm>
            <a:off x="251520" y="476672"/>
            <a:ext cx="86409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s-MX" sz="2400" dirty="0" smtClean="0">
                <a:solidFill>
                  <a:srgbClr val="00007D"/>
                </a:solidFill>
                <a:latin typeface="Calibri" pitchFamily="34" charset="0"/>
              </a:rPr>
              <a:t>CÁLCULO DEL TAMAÑO DE LA MUESTRA EN DISEÑOS DE EIC Y CH</a:t>
            </a:r>
            <a:endParaRPr lang="es-MX" sz="2400" dirty="0">
              <a:solidFill>
                <a:srgbClr val="00007D"/>
              </a:solidFill>
              <a:latin typeface="Calibri" pitchFamily="34"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3511447377"/>
              </p:ext>
            </p:extLst>
          </p:nvPr>
        </p:nvGraphicFramePr>
        <p:xfrm>
          <a:off x="5443538" y="1484313"/>
          <a:ext cx="3484562" cy="3336925"/>
        </p:xfrm>
        <a:graphic>
          <a:graphicData uri="http://schemas.openxmlformats.org/presentationml/2006/ole">
            <mc:AlternateContent xmlns:mc="http://schemas.openxmlformats.org/markup-compatibility/2006">
              <mc:Choice xmlns:v="urn:schemas-microsoft-com:vml" Requires="v">
                <p:oleObj spid="_x0000_s1068" name="Hoja de cálculo" r:id="rId8" imgW="2903302" imgH="2781444" progId="Excel.Sheet.12">
                  <p:embed/>
                </p:oleObj>
              </mc:Choice>
              <mc:Fallback>
                <p:oleObj name="Hoja de cálculo" r:id="rId8" imgW="2903302" imgH="2781444" progId="Excel.Sheet.12">
                  <p:embed/>
                  <p:pic>
                    <p:nvPicPr>
                      <p:cNvPr id="0" name=""/>
                      <p:cNvPicPr/>
                      <p:nvPr/>
                    </p:nvPicPr>
                    <p:blipFill>
                      <a:blip r:embed="rId9"/>
                      <a:stretch>
                        <a:fillRect/>
                      </a:stretch>
                    </p:blipFill>
                    <p:spPr>
                      <a:xfrm>
                        <a:off x="5443538" y="1484313"/>
                        <a:ext cx="3484562" cy="3336925"/>
                      </a:xfrm>
                      <a:prstGeom prst="rect">
                        <a:avLst/>
                      </a:prstGeom>
                    </p:spPr>
                  </p:pic>
                </p:oleObj>
              </mc:Fallback>
            </mc:AlternateContent>
          </a:graphicData>
        </a:graphic>
      </p:graphicFrame>
      <p:sp>
        <p:nvSpPr>
          <p:cNvPr id="13" name="7 Rectángulo"/>
          <p:cNvSpPr/>
          <p:nvPr/>
        </p:nvSpPr>
        <p:spPr>
          <a:xfrm>
            <a:off x="251520" y="5085184"/>
            <a:ext cx="8640960" cy="1631216"/>
          </a:xfrm>
          <a:prstGeom prst="rect">
            <a:avLst/>
          </a:prstGeom>
        </p:spPr>
        <p:txBody>
          <a:bodyPr wrap="square">
            <a:spAutoFit/>
          </a:bodyPr>
          <a:lstStyle/>
          <a:p>
            <a:pPr marL="457200" indent="-457200" algn="just" eaLnBrk="1" fontAlgn="auto" hangingPunct="1">
              <a:spcBef>
                <a:spcPts val="0"/>
              </a:spcBef>
              <a:spcAft>
                <a:spcPts val="0"/>
              </a:spcAft>
              <a:buFont typeface="+mj-lt"/>
              <a:buAutoNum type="arabicPeriod" startAt="3"/>
            </a:pPr>
            <a:r>
              <a:rPr lang="es-ES" sz="2000" dirty="0" smtClean="0">
                <a:solidFill>
                  <a:srgbClr val="00007D"/>
                </a:solidFill>
                <a:latin typeface="Calibri" pitchFamily="34" charset="0"/>
              </a:rPr>
              <a:t>INTERPRETACIÓN: </a:t>
            </a:r>
            <a:r>
              <a:rPr lang="es-ES" sz="2000" dirty="0" smtClean="0">
                <a:solidFill>
                  <a:schemeClr val="tx1"/>
                </a:solidFill>
                <a:latin typeface="Calibri" pitchFamily="34" charset="0"/>
              </a:rPr>
              <a:t>CON EL FIN DE ESTIMAR UN IC PARA CDN, EL TAMAÑO MÍNIMO PARA GARANTIZAR UNA PRECISIÓN Y UNA DESVIACIÓN ESTÁNDAR DE 50 Y 237 KCAL RESPECTIVAMENTE, ES DECIR, TAMAÑO DE EFECTO DE 0,2, CON UNA CONFIANZA DEL 95% ES DE 86 SI NO SE CONOCE “N” Y DE 72 MUJERES SANAS SI N ES IGUAL A 450.</a:t>
            </a:r>
          </a:p>
        </p:txBody>
      </p:sp>
    </p:spTree>
    <p:extLst>
      <p:ext uri="{BB962C8B-B14F-4D97-AF65-F5344CB8AC3E}">
        <p14:creationId xmlns:p14="http://schemas.microsoft.com/office/powerpoint/2010/main" val="28109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2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heel(1)">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heel(1)">
                                      <p:cBhvr>
                                        <p:cTn id="5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0" grpId="0"/>
      <p:bldP spid="14" grpId="0"/>
      <p:bldP spid="12" grpId="0"/>
      <p:bldP spid="15"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1 Rectángulo"/>
              <p:cNvSpPr/>
              <p:nvPr/>
            </p:nvSpPr>
            <p:spPr>
              <a:xfrm>
                <a:off x="4355976" y="1844824"/>
                <a:ext cx="1391728" cy="673711"/>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s-ES" sz="2000" i="1">
                              <a:solidFill>
                                <a:srgbClr val="000000"/>
                              </a:solidFill>
                              <a:latin typeface="Cambria Math" panose="02040503050406030204" pitchFamily="18" charset="0"/>
                            </a:rPr>
                          </m:ctrlPr>
                        </m:accPr>
                        <m:e>
                          <m:r>
                            <a:rPr lang="es-ES" sz="2000" b="1" i="1">
                              <a:solidFill>
                                <a:srgbClr val="000000"/>
                              </a:solidFill>
                              <a:latin typeface="Cambria Math"/>
                            </a:rPr>
                            <m:t>𝐧</m:t>
                          </m:r>
                        </m:e>
                      </m:acc>
                      <m:r>
                        <a:rPr lang="es-ES" sz="2000" b="1">
                          <a:solidFill>
                            <a:srgbClr val="000000"/>
                          </a:solidFill>
                          <a:latin typeface="Cambria Math"/>
                        </a:rPr>
                        <m:t>=</m:t>
                      </m:r>
                      <m:f>
                        <m:fPr>
                          <m:ctrlPr>
                            <a:rPr lang="es-ES" sz="2000" i="1">
                              <a:solidFill>
                                <a:srgbClr val="000000"/>
                              </a:solidFill>
                              <a:latin typeface="Cambria Math" panose="02040503050406030204" pitchFamily="18" charset="0"/>
                              <a:ea typeface="Cambria Math" panose="02040503050406030204" pitchFamily="18" charset="0"/>
                            </a:rPr>
                          </m:ctrlPr>
                        </m:fPr>
                        <m:num>
                          <m:r>
                            <a:rPr lang="pt-BR" sz="2000">
                              <a:solidFill>
                                <a:srgbClr val="000000"/>
                              </a:solidFill>
                              <a:latin typeface="Cambria Math" panose="02040503050406030204" pitchFamily="18" charset="0"/>
                              <a:ea typeface="Cambria Math" panose="02040503050406030204" pitchFamily="18" charset="0"/>
                            </a:rPr>
                            <m:t>𝐧𝐍</m:t>
                          </m:r>
                        </m:num>
                        <m:den>
                          <m:r>
                            <a:rPr lang="pt-BR" sz="2000">
                              <a:solidFill>
                                <a:srgbClr val="000000"/>
                              </a:solidFill>
                              <a:latin typeface="Cambria Math" panose="02040503050406030204" pitchFamily="18" charset="0"/>
                              <a:ea typeface="Cambria Math" panose="02040503050406030204" pitchFamily="18" charset="0"/>
                            </a:rPr>
                            <m:t>𝐍</m:t>
                          </m:r>
                          <m:r>
                            <a:rPr lang="pt-BR" sz="2000">
                              <a:solidFill>
                                <a:srgbClr val="000000"/>
                              </a:solidFill>
                              <a:latin typeface="Cambria Math" panose="02040503050406030204" pitchFamily="18" charset="0"/>
                              <a:ea typeface="Cambria Math" panose="02040503050406030204" pitchFamily="18" charset="0"/>
                            </a:rPr>
                            <m:t>+</m:t>
                          </m:r>
                          <m:r>
                            <a:rPr lang="pt-BR" sz="2000">
                              <a:solidFill>
                                <a:srgbClr val="000000"/>
                              </a:solidFill>
                              <a:latin typeface="Cambria Math" panose="02040503050406030204" pitchFamily="18" charset="0"/>
                              <a:ea typeface="Cambria Math" panose="02040503050406030204" pitchFamily="18" charset="0"/>
                            </a:rPr>
                            <m:t>𝐧</m:t>
                          </m:r>
                        </m:den>
                      </m:f>
                    </m:oMath>
                  </m:oMathPara>
                </a14:m>
                <a:endParaRPr lang="es-ES" sz="2000" dirty="0">
                  <a:solidFill>
                    <a:srgbClr val="000000"/>
                  </a:solidFill>
                  <a:latin typeface="Arial"/>
                </a:endParaRPr>
              </a:p>
            </p:txBody>
          </p:sp>
        </mc:Choice>
        <mc:Fallback xmlns="">
          <p:sp>
            <p:nvSpPr>
              <p:cNvPr id="11" name="1 Rectángulo"/>
              <p:cNvSpPr>
                <a:spLocks noRot="1" noChangeAspect="1" noMove="1" noResize="1" noEditPoints="1" noAdjustHandles="1" noChangeArrowheads="1" noChangeShapeType="1" noTextEdit="1"/>
              </p:cNvSpPr>
              <p:nvPr/>
            </p:nvSpPr>
            <p:spPr>
              <a:xfrm>
                <a:off x="4355976" y="1844824"/>
                <a:ext cx="1391728" cy="673711"/>
              </a:xfrm>
              <a:prstGeom prst="rect">
                <a:avLst/>
              </a:prstGeom>
              <a:blipFill rotWithShape="0">
                <a:blip r:embed="rId3"/>
                <a:stretch>
                  <a:fillRect/>
                </a:stretch>
              </a:blipFill>
            </p:spPr>
            <p:txBody>
              <a:bodyPr/>
              <a:lstStyle/>
              <a:p>
                <a:r>
                  <a:rPr lang="es-ES">
                    <a:noFill/>
                  </a:rPr>
                  <a:t> </a:t>
                </a:r>
              </a:p>
            </p:txBody>
          </p:sp>
        </mc:Fallback>
      </mc:AlternateContent>
      <p:sp>
        <p:nvSpPr>
          <p:cNvPr id="10" name="7 Rectángulo"/>
          <p:cNvSpPr/>
          <p:nvPr/>
        </p:nvSpPr>
        <p:spPr>
          <a:xfrm>
            <a:off x="282392" y="2708920"/>
            <a:ext cx="5673725" cy="1323439"/>
          </a:xfrm>
          <a:prstGeom prst="rect">
            <a:avLst/>
          </a:prstGeom>
        </p:spPr>
        <p:txBody>
          <a:bodyPr wrap="square">
            <a:spAutoFit/>
          </a:bodyPr>
          <a:lstStyle/>
          <a:p>
            <a:pPr marL="457200" indent="-457200" algn="just" eaLnBrk="1" fontAlgn="auto" hangingPunct="1">
              <a:spcBef>
                <a:spcPts val="0"/>
              </a:spcBef>
              <a:spcAft>
                <a:spcPts val="0"/>
              </a:spcAft>
              <a:buFont typeface="+mj-lt"/>
              <a:buAutoNum type="arabicPeriod" startAt="2"/>
            </a:pPr>
            <a:r>
              <a:rPr lang="es-ES" sz="2000" dirty="0" smtClean="0">
                <a:solidFill>
                  <a:srgbClr val="00007D"/>
                </a:solidFill>
                <a:latin typeface="Calibri" pitchFamily="34" charset="0"/>
              </a:rPr>
              <a:t>CÁLCULAR EL TAMAÑO DE LA MUESTRA: </a:t>
            </a:r>
            <a:r>
              <a:rPr lang="es-ES" sz="2000" dirty="0" smtClean="0">
                <a:solidFill>
                  <a:srgbClr val="000000"/>
                </a:solidFill>
                <a:latin typeface="Calibri" pitchFamily="34" charset="0"/>
              </a:rPr>
              <a:t>SUSTITUYENDO EN EL SOFTWARE Y EN LAS FÓRMULAS DE TRABAJO  POR LOS CORRES-PONDIENTES VALORES OBTENEMOS:</a:t>
            </a:r>
          </a:p>
        </p:txBody>
      </p:sp>
      <mc:AlternateContent xmlns:mc="http://schemas.openxmlformats.org/markup-compatibility/2006" xmlns:a14="http://schemas.microsoft.com/office/drawing/2010/main">
        <mc:Choice Requires="a14">
          <p:sp>
            <p:nvSpPr>
              <p:cNvPr id="12" name="1 Rectángulo"/>
              <p:cNvSpPr/>
              <p:nvPr/>
            </p:nvSpPr>
            <p:spPr>
              <a:xfrm>
                <a:off x="3764123" y="4149080"/>
                <a:ext cx="1994840" cy="505010"/>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s-ES" sz="1400" i="1" smtClean="0">
                              <a:solidFill>
                                <a:srgbClr val="000000"/>
                              </a:solidFill>
                              <a:latin typeface="Cambria Math" panose="02040503050406030204" pitchFamily="18" charset="0"/>
                            </a:rPr>
                          </m:ctrlPr>
                        </m:accPr>
                        <m:e>
                          <m:r>
                            <a:rPr lang="es-ES" sz="1400" b="1" i="1">
                              <a:solidFill>
                                <a:srgbClr val="000000"/>
                              </a:solidFill>
                              <a:latin typeface="Cambria Math"/>
                            </a:rPr>
                            <m:t>𝐧</m:t>
                          </m:r>
                        </m:e>
                      </m:acc>
                      <m:r>
                        <a:rPr lang="es-ES" sz="1400" b="1">
                          <a:solidFill>
                            <a:srgbClr val="000000"/>
                          </a:solidFill>
                          <a:latin typeface="Cambria Math"/>
                        </a:rPr>
                        <m:t>=</m:t>
                      </m:r>
                      <m:f>
                        <m:fPr>
                          <m:ctrlPr>
                            <a:rPr lang="es-ES" sz="1400" i="1">
                              <a:solidFill>
                                <a:srgbClr val="000000"/>
                              </a:solidFill>
                              <a:latin typeface="Cambria Math" panose="02040503050406030204" pitchFamily="18" charset="0"/>
                              <a:ea typeface="Cambria Math" panose="02040503050406030204" pitchFamily="18" charset="0"/>
                            </a:rPr>
                          </m:ctrlPr>
                        </m:fPr>
                        <m:num>
                          <m:r>
                            <a:rPr lang="pt-BR" sz="1400" b="1" i="0" smtClean="0">
                              <a:solidFill>
                                <a:srgbClr val="000000"/>
                              </a:solidFill>
                              <a:latin typeface="Cambria Math" panose="02040503050406030204" pitchFamily="18" charset="0"/>
                              <a:ea typeface="Cambria Math" panose="02040503050406030204" pitchFamily="18" charset="0"/>
                            </a:rPr>
                            <m:t>𝟐𝟗𝟏</m:t>
                          </m:r>
                          <m:r>
                            <a:rPr lang="pt-BR" sz="1400" b="1" i="1" smtClean="0">
                              <a:solidFill>
                                <a:srgbClr val="000000"/>
                              </a:solidFill>
                              <a:latin typeface="Cambria Math" panose="02040503050406030204" pitchFamily="18" charset="0"/>
                              <a:ea typeface="Cambria Math" panose="02040503050406030204" pitchFamily="18" charset="0"/>
                            </a:rPr>
                            <m:t>∙</m:t>
                          </m:r>
                          <m:r>
                            <a:rPr lang="pt-BR" sz="1400" b="1" i="1" smtClean="0">
                              <a:solidFill>
                                <a:srgbClr val="000000"/>
                              </a:solidFill>
                              <a:latin typeface="Cambria Math" panose="02040503050406030204" pitchFamily="18" charset="0"/>
                              <a:ea typeface="Cambria Math" panose="02040503050406030204" pitchFamily="18" charset="0"/>
                            </a:rPr>
                            <m:t>𝟒𝟓𝟎</m:t>
                          </m:r>
                        </m:num>
                        <m:den>
                          <m:r>
                            <a:rPr lang="pt-BR" sz="1400" b="1" i="0" smtClean="0">
                              <a:solidFill>
                                <a:srgbClr val="000000"/>
                              </a:solidFill>
                              <a:latin typeface="Cambria Math" panose="02040503050406030204" pitchFamily="18" charset="0"/>
                              <a:ea typeface="Cambria Math" panose="02040503050406030204" pitchFamily="18" charset="0"/>
                            </a:rPr>
                            <m:t>𝟒𝟓𝟎</m:t>
                          </m:r>
                          <m:r>
                            <a:rPr lang="pt-BR" sz="1400">
                              <a:solidFill>
                                <a:srgbClr val="000000"/>
                              </a:solidFill>
                              <a:latin typeface="Cambria Math" panose="02040503050406030204" pitchFamily="18" charset="0"/>
                              <a:ea typeface="Cambria Math" panose="02040503050406030204" pitchFamily="18" charset="0"/>
                            </a:rPr>
                            <m:t>+</m:t>
                          </m:r>
                          <m:r>
                            <a:rPr lang="pt-BR" sz="1400" b="1" i="1" smtClean="0">
                              <a:solidFill>
                                <a:srgbClr val="000000"/>
                              </a:solidFill>
                              <a:latin typeface="Cambria Math" panose="02040503050406030204" pitchFamily="18" charset="0"/>
                              <a:ea typeface="Cambria Math" panose="02040503050406030204" pitchFamily="18" charset="0"/>
                            </a:rPr>
                            <m:t>𝟐𝟗𝟏</m:t>
                          </m:r>
                        </m:den>
                      </m:f>
                      <m:r>
                        <a:rPr lang="pt-BR" sz="1400" b="1" i="1" smtClean="0">
                          <a:solidFill>
                            <a:srgbClr val="000000"/>
                          </a:solidFill>
                          <a:latin typeface="Cambria Math" panose="02040503050406030204" pitchFamily="18" charset="0"/>
                          <a:ea typeface="Cambria Math" panose="02040503050406030204" pitchFamily="18" charset="0"/>
                        </a:rPr>
                        <m:t>=</m:t>
                      </m:r>
                      <m:r>
                        <a:rPr lang="pt-BR" sz="1400" b="1" i="1" smtClean="0">
                          <a:solidFill>
                            <a:srgbClr val="000000"/>
                          </a:solidFill>
                          <a:latin typeface="Cambria Math" panose="02040503050406030204" pitchFamily="18" charset="0"/>
                          <a:ea typeface="Cambria Math" panose="02040503050406030204" pitchFamily="18" charset="0"/>
                        </a:rPr>
                        <m:t>𝟏𝟕𝟕</m:t>
                      </m:r>
                    </m:oMath>
                  </m:oMathPara>
                </a14:m>
                <a:endParaRPr lang="es-ES" sz="1400" dirty="0">
                  <a:solidFill>
                    <a:srgbClr val="000000"/>
                  </a:solidFill>
                  <a:latin typeface="Arial"/>
                </a:endParaRPr>
              </a:p>
            </p:txBody>
          </p:sp>
        </mc:Choice>
        <mc:Fallback xmlns="">
          <p:sp>
            <p:nvSpPr>
              <p:cNvPr id="12" name="1 Rectángulo"/>
              <p:cNvSpPr>
                <a:spLocks noRot="1" noChangeAspect="1" noMove="1" noResize="1" noEditPoints="1" noAdjustHandles="1" noChangeArrowheads="1" noChangeShapeType="1" noTextEdit="1"/>
              </p:cNvSpPr>
              <p:nvPr/>
            </p:nvSpPr>
            <p:spPr>
              <a:xfrm>
                <a:off x="3764123" y="4149080"/>
                <a:ext cx="1994840" cy="505010"/>
              </a:xfrm>
              <a:prstGeom prst="rect">
                <a:avLst/>
              </a:prstGeom>
              <a:blipFill rotWithShape="0">
                <a:blip r:embed="rId4"/>
                <a:stretch>
                  <a:fillRect b="-2439"/>
                </a:stretch>
              </a:blipFill>
            </p:spPr>
            <p:txBody>
              <a:bodyPr/>
              <a:lstStyle/>
              <a:p>
                <a:r>
                  <a:rPr lang="es-ES">
                    <a:noFill/>
                  </a:rPr>
                  <a:t> </a:t>
                </a:r>
              </a:p>
            </p:txBody>
          </p:sp>
        </mc:Fallback>
      </mc:AlternateContent>
      <p:sp>
        <p:nvSpPr>
          <p:cNvPr id="15" name="Text Box 4"/>
          <p:cNvSpPr txBox="1">
            <a:spLocks noChangeArrowheads="1"/>
          </p:cNvSpPr>
          <p:nvPr/>
        </p:nvSpPr>
        <p:spPr bwMode="auto">
          <a:xfrm>
            <a:off x="251520" y="476672"/>
            <a:ext cx="86409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s-MX" sz="2400" dirty="0" smtClean="0">
                <a:solidFill>
                  <a:srgbClr val="00007D"/>
                </a:solidFill>
                <a:latin typeface="Calibri" pitchFamily="34" charset="0"/>
              </a:rPr>
              <a:t>CÁLCULO DEL TAMAÑO DE LA MUESTRA EN DISEÑOS DE EIC Y CH</a:t>
            </a:r>
            <a:endParaRPr lang="es-MX" sz="2400" dirty="0">
              <a:solidFill>
                <a:srgbClr val="00007D"/>
              </a:solidFill>
              <a:latin typeface="Calibri" pitchFamily="34" charset="0"/>
            </a:endParaRPr>
          </a:p>
        </p:txBody>
      </p:sp>
      <mc:AlternateContent xmlns:mc="http://schemas.openxmlformats.org/markup-compatibility/2006" xmlns:a14="http://schemas.microsoft.com/office/drawing/2010/main">
        <mc:Choice Requires="a14">
          <p:sp>
            <p:nvSpPr>
              <p:cNvPr id="16" name="Rectángulo 15"/>
              <p:cNvSpPr/>
              <p:nvPr/>
            </p:nvSpPr>
            <p:spPr>
              <a:xfrm>
                <a:off x="727916" y="1772816"/>
                <a:ext cx="3437992" cy="852541"/>
              </a:xfrm>
              <a:prstGeom prst="rect">
                <a:avLst/>
              </a:prstGeom>
            </p:spPr>
            <p:txBody>
              <a:bodyPr wrap="none">
                <a:spAutoFit/>
              </a:bodyPr>
              <a:lstStyle/>
              <a:p>
                <a:pPr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s-ES" sz="2000" b="1" i="0" smtClean="0">
                          <a:solidFill>
                            <a:schemeClr val="tx1"/>
                          </a:solidFill>
                          <a:latin typeface="Cambria Math"/>
                        </a:rPr>
                        <m:t>𝐧</m:t>
                      </m:r>
                      <m:r>
                        <a:rPr lang="es-ES" sz="2000" b="1" i="0" smtClean="0">
                          <a:solidFill>
                            <a:schemeClr val="tx1"/>
                          </a:solidFill>
                          <a:latin typeface="Cambria Math"/>
                        </a:rPr>
                        <m:t>=</m:t>
                      </m:r>
                      <m:sSup>
                        <m:sSupPr>
                          <m:ctrlPr>
                            <a:rPr lang="es-ES" sz="2000" i="1">
                              <a:solidFill>
                                <a:schemeClr val="tx1"/>
                              </a:solidFill>
                              <a:latin typeface="Cambria Math" panose="02040503050406030204" pitchFamily="18" charset="0"/>
                            </a:rPr>
                          </m:ctrlPr>
                        </m:sSupPr>
                        <m:e>
                          <m:r>
                            <a:rPr lang="pt-BR" sz="2000" b="1" i="0">
                              <a:solidFill>
                                <a:schemeClr val="tx1"/>
                              </a:solidFill>
                              <a:latin typeface="Cambria Math"/>
                            </a:rPr>
                            <m:t>𝐤</m:t>
                          </m:r>
                          <m:r>
                            <a:rPr lang="pt-BR" sz="2000" b="1" i="0">
                              <a:solidFill>
                                <a:schemeClr val="tx1"/>
                              </a:solidFill>
                              <a:latin typeface="Cambria Math"/>
                              <a:ea typeface="Cambria Math"/>
                            </a:rPr>
                            <m:t>∙</m:t>
                          </m:r>
                          <m:d>
                            <m:dPr>
                              <m:ctrlPr>
                                <a:rPr lang="es-ES" sz="2000" i="1">
                                  <a:solidFill>
                                    <a:schemeClr val="tx1"/>
                                  </a:solidFill>
                                  <a:latin typeface="Cambria Math" panose="02040503050406030204" pitchFamily="18" charset="0"/>
                                </a:rPr>
                              </m:ctrlPr>
                            </m:dPr>
                            <m:e>
                              <m:d>
                                <m:dPr>
                                  <m:ctrlPr>
                                    <a:rPr lang="es-ES" sz="2000" i="1" smtClean="0">
                                      <a:solidFill>
                                        <a:schemeClr val="tx1"/>
                                      </a:solidFill>
                                      <a:latin typeface="Cambria Math" panose="02040503050406030204" pitchFamily="18" charset="0"/>
                                    </a:rPr>
                                  </m:ctrlPr>
                                </m:dPr>
                                <m:e>
                                  <m:sSub>
                                    <m:sSubPr>
                                      <m:ctrlPr>
                                        <a:rPr lang="es-ES" sz="2000" i="1">
                                          <a:solidFill>
                                            <a:schemeClr val="tx1"/>
                                          </a:solidFill>
                                          <a:latin typeface="Cambria Math" panose="02040503050406030204" pitchFamily="18" charset="0"/>
                                        </a:rPr>
                                      </m:ctrlPr>
                                    </m:sSubPr>
                                    <m:e>
                                      <m:r>
                                        <a:rPr lang="es-ES" sz="2000" b="1" i="0">
                                          <a:solidFill>
                                            <a:schemeClr val="tx1"/>
                                          </a:solidFill>
                                          <a:latin typeface="Cambria Math"/>
                                        </a:rPr>
                                        <m:t>𝐙</m:t>
                                      </m:r>
                                    </m:e>
                                    <m:sub>
                                      <m:r>
                                        <a:rPr lang="es-ES" sz="2000" b="1" i="0">
                                          <a:solidFill>
                                            <a:schemeClr val="tx1"/>
                                          </a:solidFill>
                                          <a:latin typeface="Cambria Math"/>
                                        </a:rPr>
                                        <m:t>𝟏</m:t>
                                      </m:r>
                                      <m:r>
                                        <a:rPr lang="es-ES" sz="2000" b="1" i="0">
                                          <a:solidFill>
                                            <a:schemeClr val="tx1"/>
                                          </a:solidFill>
                                          <a:latin typeface="Cambria Math"/>
                                        </a:rPr>
                                        <m:t>−</m:t>
                                      </m:r>
                                      <m:f>
                                        <m:fPr>
                                          <m:ctrlPr>
                                            <a:rPr lang="es-ES" sz="2000" i="1">
                                              <a:solidFill>
                                                <a:schemeClr val="tx1"/>
                                              </a:solidFill>
                                              <a:latin typeface="Cambria Math" panose="02040503050406030204" pitchFamily="18" charset="0"/>
                                            </a:rPr>
                                          </m:ctrlPr>
                                        </m:fPr>
                                        <m:num>
                                          <m:r>
                                            <a:rPr lang="es-ES" sz="2000" b="1" i="0">
                                              <a:solidFill>
                                                <a:schemeClr val="tx1"/>
                                              </a:solidFill>
                                              <a:latin typeface="Cambria Math"/>
                                            </a:rPr>
                                            <m:t>𝛂</m:t>
                                          </m:r>
                                        </m:num>
                                        <m:den>
                                          <m:r>
                                            <a:rPr lang="es-ES" sz="2000" b="1" i="0">
                                              <a:solidFill>
                                                <a:schemeClr val="tx1"/>
                                              </a:solidFill>
                                              <a:latin typeface="Cambria Math"/>
                                            </a:rPr>
                                            <m:t>𝟐</m:t>
                                          </m:r>
                                        </m:den>
                                      </m:f>
                                    </m:sub>
                                  </m:sSub>
                                  <m:r>
                                    <a:rPr lang="pt-BR" sz="2000" b="1" i="0" smtClean="0">
                                      <a:solidFill>
                                        <a:schemeClr val="tx1"/>
                                      </a:solidFill>
                                      <a:latin typeface="Cambria Math" panose="02040503050406030204" pitchFamily="18" charset="0"/>
                                    </a:rPr>
                                    <m:t>+</m:t>
                                  </m:r>
                                  <m:sSub>
                                    <m:sSubPr>
                                      <m:ctrlPr>
                                        <a:rPr lang="pt-BR" sz="2000" i="1" smtClean="0">
                                          <a:solidFill>
                                            <a:schemeClr val="tx1"/>
                                          </a:solidFill>
                                          <a:latin typeface="Cambria Math" panose="02040503050406030204" pitchFamily="18" charset="0"/>
                                        </a:rPr>
                                      </m:ctrlPr>
                                    </m:sSubPr>
                                    <m:e>
                                      <m:r>
                                        <a:rPr lang="pt-BR" sz="2000" b="1" i="0" smtClean="0">
                                          <a:solidFill>
                                            <a:schemeClr val="tx1"/>
                                          </a:solidFill>
                                          <a:latin typeface="Cambria Math" panose="02040503050406030204" pitchFamily="18" charset="0"/>
                                        </a:rPr>
                                        <m:t>𝐙</m:t>
                                      </m:r>
                                    </m:e>
                                    <m:sub>
                                      <m:r>
                                        <a:rPr lang="pt-BR" sz="2000" b="1" i="0" smtClean="0">
                                          <a:solidFill>
                                            <a:schemeClr val="tx1"/>
                                          </a:solidFill>
                                          <a:latin typeface="Cambria Math" panose="02040503050406030204" pitchFamily="18" charset="0"/>
                                        </a:rPr>
                                        <m:t>𝟏</m:t>
                                      </m:r>
                                      <m:r>
                                        <a:rPr lang="pt-BR" sz="2000" b="1" i="0" smtClean="0">
                                          <a:solidFill>
                                            <a:schemeClr val="tx1"/>
                                          </a:solidFill>
                                          <a:latin typeface="Cambria Math" panose="02040503050406030204" pitchFamily="18" charset="0"/>
                                        </a:rPr>
                                        <m:t>−</m:t>
                                      </m:r>
                                      <m:r>
                                        <a:rPr lang="pt-BR" sz="2000" b="1" i="0" smtClean="0">
                                          <a:solidFill>
                                            <a:schemeClr val="tx1"/>
                                          </a:solidFill>
                                          <a:latin typeface="Cambria Math" panose="02040503050406030204" pitchFamily="18" charset="0"/>
                                          <a:ea typeface="Cambria Math" panose="02040503050406030204" pitchFamily="18" charset="0"/>
                                        </a:rPr>
                                        <m:t>𝛃</m:t>
                                      </m:r>
                                    </m:sub>
                                  </m:sSub>
                                </m:e>
                              </m:d>
                              <m:r>
                                <a:rPr lang="es-ES" sz="2000" b="1" i="0">
                                  <a:solidFill>
                                    <a:schemeClr val="tx1"/>
                                  </a:solidFill>
                                  <a:latin typeface="Cambria Math"/>
                                </a:rPr>
                                <m:t>∙</m:t>
                              </m:r>
                              <m:f>
                                <m:fPr>
                                  <m:ctrlPr>
                                    <a:rPr lang="es-ES" sz="2000" i="1">
                                      <a:solidFill>
                                        <a:schemeClr val="tx1"/>
                                      </a:solidFill>
                                      <a:latin typeface="Cambria Math" panose="02040503050406030204" pitchFamily="18" charset="0"/>
                                    </a:rPr>
                                  </m:ctrlPr>
                                </m:fPr>
                                <m:num>
                                  <m:r>
                                    <a:rPr lang="es-ES" sz="2000" b="1" i="0">
                                      <a:solidFill>
                                        <a:schemeClr val="tx1"/>
                                      </a:solidFill>
                                      <a:latin typeface="Cambria Math"/>
                                    </a:rPr>
                                    <m:t>𝐬</m:t>
                                  </m:r>
                                </m:num>
                                <m:den>
                                  <m:r>
                                    <a:rPr lang="es-ES" sz="2000" b="1" i="0">
                                      <a:solidFill>
                                        <a:schemeClr val="tx1"/>
                                      </a:solidFill>
                                      <a:latin typeface="Cambria Math"/>
                                    </a:rPr>
                                    <m:t>𝐝</m:t>
                                  </m:r>
                                </m:den>
                              </m:f>
                            </m:e>
                          </m:d>
                        </m:e>
                        <m:sup>
                          <m:r>
                            <a:rPr lang="es-ES" sz="2000" b="1" i="0">
                              <a:solidFill>
                                <a:schemeClr val="tx1"/>
                              </a:solidFill>
                              <a:latin typeface="Cambria Math"/>
                            </a:rPr>
                            <m:t>𝟐</m:t>
                          </m:r>
                        </m:sup>
                      </m:sSup>
                    </m:oMath>
                  </m:oMathPara>
                </a14:m>
                <a:endParaRPr lang="es-ES" sz="2000" dirty="0">
                  <a:solidFill>
                    <a:schemeClr val="tx1"/>
                  </a:solidFill>
                </a:endParaRPr>
              </a:p>
            </p:txBody>
          </p:sp>
        </mc:Choice>
        <mc:Fallback xmlns="">
          <p:sp>
            <p:nvSpPr>
              <p:cNvPr id="16" name="Rectángulo 15"/>
              <p:cNvSpPr>
                <a:spLocks noRot="1" noChangeAspect="1" noMove="1" noResize="1" noEditPoints="1" noAdjustHandles="1" noChangeArrowheads="1" noChangeShapeType="1" noTextEdit="1"/>
              </p:cNvSpPr>
              <p:nvPr/>
            </p:nvSpPr>
            <p:spPr>
              <a:xfrm>
                <a:off x="727916" y="1772816"/>
                <a:ext cx="3437992" cy="852541"/>
              </a:xfrm>
              <a:prstGeom prst="rect">
                <a:avLst/>
              </a:prstGeom>
              <a:blipFill rotWithShape="0">
                <a:blip r:embed="rId5"/>
                <a:stretch>
                  <a:fillRect/>
                </a:stretch>
              </a:blipFill>
            </p:spPr>
            <p:txBody>
              <a:bodyPr/>
              <a:lstStyle/>
              <a:p>
                <a:r>
                  <a:rPr lang="es-ES">
                    <a:noFill/>
                  </a:rPr>
                  <a:t> </a:t>
                </a:r>
              </a:p>
            </p:txBody>
          </p:sp>
        </mc:Fallback>
      </mc:AlternateContent>
      <p:sp>
        <p:nvSpPr>
          <p:cNvPr id="17" name="7 Rectángulo"/>
          <p:cNvSpPr/>
          <p:nvPr/>
        </p:nvSpPr>
        <p:spPr>
          <a:xfrm>
            <a:off x="271736" y="1052736"/>
            <a:ext cx="8620744" cy="707886"/>
          </a:xfrm>
          <a:prstGeom prst="rect">
            <a:avLst/>
          </a:prstGeom>
        </p:spPr>
        <p:txBody>
          <a:bodyPr wrap="square">
            <a:spAutoFit/>
          </a:bodyPr>
          <a:lstStyle/>
          <a:p>
            <a:pPr marL="457200" indent="-457200" algn="just">
              <a:buFont typeface="+mj-lt"/>
              <a:buAutoNum type="arabicPeriod"/>
            </a:pPr>
            <a:r>
              <a:rPr lang="es-ES" sz="2000" dirty="0" smtClean="0">
                <a:solidFill>
                  <a:srgbClr val="002060"/>
                </a:solidFill>
                <a:latin typeface="Calibri" pitchFamily="34" charset="0"/>
              </a:rPr>
              <a:t>IDENTIFICAR FÓRMULAS PARA CALCULAR EL TAMAÑO DE LA MUESTRA EN PROBLEMAS DE CH:</a:t>
            </a:r>
          </a:p>
        </p:txBody>
      </p:sp>
      <mc:AlternateContent xmlns:mc="http://schemas.openxmlformats.org/markup-compatibility/2006" xmlns:a14="http://schemas.microsoft.com/office/drawing/2010/main">
        <mc:Choice Requires="a14">
          <p:sp>
            <p:nvSpPr>
              <p:cNvPr id="18" name="Rectángulo 17"/>
              <p:cNvSpPr/>
              <p:nvPr/>
            </p:nvSpPr>
            <p:spPr>
              <a:xfrm>
                <a:off x="345048" y="4077072"/>
                <a:ext cx="3261149" cy="624402"/>
              </a:xfrm>
              <a:prstGeom prst="rect">
                <a:avLst/>
              </a:prstGeom>
            </p:spPr>
            <p:txBody>
              <a:bodyPr wrap="none">
                <a:spAutoFit/>
              </a:bodyPr>
              <a:lstStyle/>
              <a:p>
                <a:pPr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s-ES" sz="1400" b="1" i="0" smtClean="0">
                          <a:solidFill>
                            <a:schemeClr val="tx1"/>
                          </a:solidFill>
                          <a:latin typeface="Cambria Math"/>
                        </a:rPr>
                        <m:t>𝐧</m:t>
                      </m:r>
                      <m:r>
                        <a:rPr lang="es-ES" sz="1400" b="1" i="0" smtClean="0">
                          <a:solidFill>
                            <a:schemeClr val="tx1"/>
                          </a:solidFill>
                          <a:latin typeface="Cambria Math"/>
                        </a:rPr>
                        <m:t>=</m:t>
                      </m:r>
                      <m:sSup>
                        <m:sSupPr>
                          <m:ctrlPr>
                            <a:rPr lang="es-ES" sz="1400" i="1">
                              <a:solidFill>
                                <a:schemeClr val="tx1"/>
                              </a:solidFill>
                              <a:latin typeface="Cambria Math" panose="02040503050406030204" pitchFamily="18" charset="0"/>
                            </a:rPr>
                          </m:ctrlPr>
                        </m:sSupPr>
                        <m:e>
                          <m:r>
                            <a:rPr lang="pt-BR" sz="1400" b="1" i="0" smtClean="0">
                              <a:solidFill>
                                <a:schemeClr val="tx1"/>
                              </a:solidFill>
                              <a:latin typeface="Cambria Math" panose="02040503050406030204" pitchFamily="18" charset="0"/>
                            </a:rPr>
                            <m:t>𝟏</m:t>
                          </m:r>
                          <m:r>
                            <a:rPr lang="pt-BR" sz="1400" b="1" i="0">
                              <a:solidFill>
                                <a:schemeClr val="tx1"/>
                              </a:solidFill>
                              <a:latin typeface="Cambria Math"/>
                              <a:ea typeface="Cambria Math"/>
                            </a:rPr>
                            <m:t>∙</m:t>
                          </m:r>
                          <m:d>
                            <m:dPr>
                              <m:ctrlPr>
                                <a:rPr lang="es-ES" sz="1400" i="1">
                                  <a:solidFill>
                                    <a:schemeClr val="tx1"/>
                                  </a:solidFill>
                                  <a:latin typeface="Cambria Math" panose="02040503050406030204" pitchFamily="18" charset="0"/>
                                </a:rPr>
                              </m:ctrlPr>
                            </m:dPr>
                            <m:e>
                              <m:d>
                                <m:dPr>
                                  <m:ctrlPr>
                                    <a:rPr lang="es-ES" sz="1400" i="1" smtClean="0">
                                      <a:solidFill>
                                        <a:schemeClr val="tx1"/>
                                      </a:solidFill>
                                      <a:latin typeface="Cambria Math" panose="02040503050406030204" pitchFamily="18" charset="0"/>
                                    </a:rPr>
                                  </m:ctrlPr>
                                </m:dPr>
                                <m:e>
                                  <m:r>
                                    <a:rPr lang="pt-BR" sz="1400" b="1" i="1" smtClean="0">
                                      <a:solidFill>
                                        <a:schemeClr val="tx1"/>
                                      </a:solidFill>
                                      <a:latin typeface="Cambria Math" panose="02040503050406030204" pitchFamily="18" charset="0"/>
                                    </a:rPr>
                                    <m:t>𝟏</m:t>
                                  </m:r>
                                  <m:r>
                                    <a:rPr lang="pt-BR" sz="1400" b="1" i="1" smtClean="0">
                                      <a:solidFill>
                                        <a:schemeClr val="tx1"/>
                                      </a:solidFill>
                                      <a:latin typeface="Cambria Math" panose="02040503050406030204" pitchFamily="18" charset="0"/>
                                    </a:rPr>
                                    <m:t>,</m:t>
                                  </m:r>
                                  <m:r>
                                    <a:rPr lang="pt-BR" sz="1400" b="1" i="1" smtClean="0">
                                      <a:solidFill>
                                        <a:schemeClr val="tx1"/>
                                      </a:solidFill>
                                      <a:latin typeface="Cambria Math" panose="02040503050406030204" pitchFamily="18" charset="0"/>
                                    </a:rPr>
                                    <m:t>𝟗𝟔</m:t>
                                  </m:r>
                                  <m:r>
                                    <a:rPr lang="pt-BR" sz="1400" b="1" i="0" smtClean="0">
                                      <a:solidFill>
                                        <a:schemeClr val="tx1"/>
                                      </a:solidFill>
                                      <a:latin typeface="Cambria Math" panose="02040503050406030204" pitchFamily="18" charset="0"/>
                                    </a:rPr>
                                    <m:t>+</m:t>
                                  </m:r>
                                  <m:r>
                                    <a:rPr lang="pt-BR" sz="1400" b="1" i="1" smtClean="0">
                                      <a:solidFill>
                                        <a:schemeClr val="tx1"/>
                                      </a:solidFill>
                                      <a:latin typeface="Cambria Math" panose="02040503050406030204" pitchFamily="18" charset="0"/>
                                    </a:rPr>
                                    <m:t>𝟏</m:t>
                                  </m:r>
                                  <m:r>
                                    <a:rPr lang="pt-BR" sz="1400" b="1" i="1" smtClean="0">
                                      <a:solidFill>
                                        <a:schemeClr val="tx1"/>
                                      </a:solidFill>
                                      <a:latin typeface="Cambria Math" panose="02040503050406030204" pitchFamily="18" charset="0"/>
                                    </a:rPr>
                                    <m:t>,</m:t>
                                  </m:r>
                                  <m:r>
                                    <a:rPr lang="pt-BR" sz="1400" b="1" i="1" smtClean="0">
                                      <a:solidFill>
                                        <a:schemeClr val="tx1"/>
                                      </a:solidFill>
                                      <a:latin typeface="Cambria Math" panose="02040503050406030204" pitchFamily="18" charset="0"/>
                                    </a:rPr>
                                    <m:t>𝟔𝟒</m:t>
                                  </m:r>
                                </m:e>
                              </m:d>
                              <m:r>
                                <a:rPr lang="es-ES" sz="1400" b="1" i="0">
                                  <a:solidFill>
                                    <a:schemeClr val="tx1"/>
                                  </a:solidFill>
                                  <a:latin typeface="Cambria Math"/>
                                </a:rPr>
                                <m:t>∙</m:t>
                              </m:r>
                              <m:f>
                                <m:fPr>
                                  <m:ctrlPr>
                                    <a:rPr lang="es-ES" sz="1400" i="1">
                                      <a:solidFill>
                                        <a:schemeClr val="tx1"/>
                                      </a:solidFill>
                                      <a:latin typeface="Cambria Math" panose="02040503050406030204" pitchFamily="18" charset="0"/>
                                    </a:rPr>
                                  </m:ctrlPr>
                                </m:fPr>
                                <m:num>
                                  <m:r>
                                    <a:rPr lang="pt-BR" sz="1400" b="1" i="0" smtClean="0">
                                      <a:solidFill>
                                        <a:schemeClr val="tx1"/>
                                      </a:solidFill>
                                      <a:latin typeface="Cambria Math" panose="02040503050406030204" pitchFamily="18" charset="0"/>
                                    </a:rPr>
                                    <m:t>𝟐𝟑𝟕</m:t>
                                  </m:r>
                                </m:num>
                                <m:den>
                                  <m:r>
                                    <a:rPr lang="pt-BR" sz="1400" b="1" i="0" smtClean="0">
                                      <a:solidFill>
                                        <a:schemeClr val="tx1"/>
                                      </a:solidFill>
                                      <a:latin typeface="Cambria Math" panose="02040503050406030204" pitchFamily="18" charset="0"/>
                                    </a:rPr>
                                    <m:t>𝟓𝟎</m:t>
                                  </m:r>
                                </m:den>
                              </m:f>
                            </m:e>
                          </m:d>
                        </m:e>
                        <m:sup>
                          <m:r>
                            <a:rPr lang="es-ES" sz="1400" b="1" i="0">
                              <a:solidFill>
                                <a:schemeClr val="tx1"/>
                              </a:solidFill>
                              <a:latin typeface="Cambria Math"/>
                            </a:rPr>
                            <m:t>𝟐</m:t>
                          </m:r>
                        </m:sup>
                      </m:sSup>
                      <m:r>
                        <a:rPr lang="pt-BR" sz="1400" b="1" i="0" smtClean="0">
                          <a:solidFill>
                            <a:schemeClr val="tx1"/>
                          </a:solidFill>
                          <a:latin typeface="Cambria Math" panose="02040503050406030204" pitchFamily="18" charset="0"/>
                        </a:rPr>
                        <m:t>=</m:t>
                      </m:r>
                      <m:r>
                        <a:rPr lang="pt-BR" sz="1400" b="1" i="0" smtClean="0">
                          <a:solidFill>
                            <a:schemeClr val="tx1"/>
                          </a:solidFill>
                          <a:latin typeface="Cambria Math" panose="02040503050406030204" pitchFamily="18" charset="0"/>
                        </a:rPr>
                        <m:t>𝟐𝟗𝟏</m:t>
                      </m:r>
                    </m:oMath>
                  </m:oMathPara>
                </a14:m>
                <a:endParaRPr lang="es-ES" sz="1400" dirty="0">
                  <a:solidFill>
                    <a:schemeClr val="tx1"/>
                  </a:solidFill>
                </a:endParaRPr>
              </a:p>
            </p:txBody>
          </p:sp>
        </mc:Choice>
        <mc:Fallback xmlns="">
          <p:sp>
            <p:nvSpPr>
              <p:cNvPr id="18" name="Rectángulo 17"/>
              <p:cNvSpPr>
                <a:spLocks noRot="1" noChangeAspect="1" noMove="1" noResize="1" noEditPoints="1" noAdjustHandles="1" noChangeArrowheads="1" noChangeShapeType="1" noTextEdit="1"/>
              </p:cNvSpPr>
              <p:nvPr/>
            </p:nvSpPr>
            <p:spPr>
              <a:xfrm>
                <a:off x="345048" y="4077072"/>
                <a:ext cx="3261149" cy="624402"/>
              </a:xfrm>
              <a:prstGeom prst="rect">
                <a:avLst/>
              </a:prstGeom>
              <a:blipFill rotWithShape="0">
                <a:blip r:embed="rId6"/>
                <a:stretch>
                  <a:fillRect/>
                </a:stretch>
              </a:blipFill>
            </p:spPr>
            <p:txBody>
              <a:bodyPr/>
              <a:lstStyle/>
              <a:p>
                <a:r>
                  <a:rPr lang="es-ES">
                    <a:noFill/>
                  </a:rPr>
                  <a:t> </a:t>
                </a:r>
              </a:p>
            </p:txBody>
          </p:sp>
        </mc:Fallback>
      </mc:AlternateContent>
      <p:graphicFrame>
        <p:nvGraphicFramePr>
          <p:cNvPr id="2" name="Objeto 1"/>
          <p:cNvGraphicFramePr>
            <a:graphicFrameLocks noChangeAspect="1"/>
          </p:cNvGraphicFramePr>
          <p:nvPr>
            <p:extLst>
              <p:ext uri="{D42A27DB-BD31-4B8C-83A1-F6EECF244321}">
                <p14:modId xmlns:p14="http://schemas.microsoft.com/office/powerpoint/2010/main" val="3108603011"/>
              </p:ext>
            </p:extLst>
          </p:nvPr>
        </p:nvGraphicFramePr>
        <p:xfrm>
          <a:off x="6114043" y="1430208"/>
          <a:ext cx="2746295" cy="3449051"/>
        </p:xfrm>
        <a:graphic>
          <a:graphicData uri="http://schemas.openxmlformats.org/presentationml/2006/ole">
            <mc:AlternateContent xmlns:mc="http://schemas.openxmlformats.org/markup-compatibility/2006">
              <mc:Choice xmlns:v="urn:schemas-microsoft-com:vml" Requires="v">
                <p:oleObj spid="_x0000_s3087" name="Hoja de cálculo" r:id="rId8" imgW="2828914" imgH="3552838" progId="Excel.Sheet.12">
                  <p:embed/>
                </p:oleObj>
              </mc:Choice>
              <mc:Fallback>
                <p:oleObj name="Hoja de cálculo" r:id="rId8" imgW="2828914" imgH="3552838" progId="Excel.Sheet.12">
                  <p:embed/>
                  <p:pic>
                    <p:nvPicPr>
                      <p:cNvPr id="0" name=""/>
                      <p:cNvPicPr/>
                      <p:nvPr/>
                    </p:nvPicPr>
                    <p:blipFill>
                      <a:blip r:embed="rId9"/>
                      <a:stretch>
                        <a:fillRect/>
                      </a:stretch>
                    </p:blipFill>
                    <p:spPr>
                      <a:xfrm>
                        <a:off x="6114043" y="1430208"/>
                        <a:ext cx="2746295" cy="3449051"/>
                      </a:xfrm>
                      <a:prstGeom prst="rect">
                        <a:avLst/>
                      </a:prstGeom>
                    </p:spPr>
                  </p:pic>
                </p:oleObj>
              </mc:Fallback>
            </mc:AlternateContent>
          </a:graphicData>
        </a:graphic>
      </p:graphicFrame>
      <p:sp>
        <p:nvSpPr>
          <p:cNvPr id="14" name="7 Rectángulo"/>
          <p:cNvSpPr/>
          <p:nvPr/>
        </p:nvSpPr>
        <p:spPr>
          <a:xfrm>
            <a:off x="251520" y="4941168"/>
            <a:ext cx="8640960" cy="1938992"/>
          </a:xfrm>
          <a:prstGeom prst="rect">
            <a:avLst/>
          </a:prstGeom>
        </p:spPr>
        <p:txBody>
          <a:bodyPr wrap="square">
            <a:spAutoFit/>
          </a:bodyPr>
          <a:lstStyle/>
          <a:p>
            <a:pPr marL="457200" indent="-457200" algn="just" eaLnBrk="1" fontAlgn="auto" hangingPunct="1">
              <a:spcBef>
                <a:spcPts val="0"/>
              </a:spcBef>
              <a:spcAft>
                <a:spcPts val="0"/>
              </a:spcAft>
              <a:buFont typeface="+mj-lt"/>
              <a:buAutoNum type="arabicPeriod" startAt="3"/>
            </a:pPr>
            <a:r>
              <a:rPr lang="es-ES" sz="2000" dirty="0" smtClean="0">
                <a:solidFill>
                  <a:srgbClr val="00007D"/>
                </a:solidFill>
                <a:latin typeface="Calibri" pitchFamily="34" charset="0"/>
              </a:rPr>
              <a:t>INTERPRETACIÓN: </a:t>
            </a:r>
            <a:r>
              <a:rPr lang="es-ES" sz="2000" dirty="0" smtClean="0">
                <a:solidFill>
                  <a:schemeClr val="tx1"/>
                </a:solidFill>
                <a:latin typeface="Calibri" pitchFamily="34" charset="0"/>
              </a:rPr>
              <a:t>PARA CH DE QUE EL CDN DIFIERE DE 2300 KCAL, EL TAMAÑO MÍNIMO PARA GARANTIZAR UNA PRECISIÓN Y DESVIACIÓN ESTÁNDAR DE 50 Y 237 KCAL RESPECTIVAMENTE, ES DECIR, TAMAÑO DE EFECTO DE 0,2, CON UNA CONFIANZA Y POTENCIA DE 95% RESPEC-TIVAMENTE ES DE 291 SI NO SE CONOCE “N” Y DE 177 MUJERES SANAS SI N ES IGUAL A 450.</a:t>
            </a:r>
          </a:p>
        </p:txBody>
      </p:sp>
    </p:spTree>
    <p:extLst>
      <p:ext uri="{BB962C8B-B14F-4D97-AF65-F5344CB8AC3E}">
        <p14:creationId xmlns:p14="http://schemas.microsoft.com/office/powerpoint/2010/main" val="301699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heel(1)">
                                      <p:cBhvr>
                                        <p:cTn id="5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2" grpId="0"/>
      <p:bldP spid="16" grpId="0"/>
      <p:bldP spid="18"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51519" y="1052736"/>
            <a:ext cx="8629709" cy="3170099"/>
          </a:xfrm>
          <a:prstGeom prst="rect">
            <a:avLst/>
          </a:prstGeom>
        </p:spPr>
        <p:txBody>
          <a:bodyPr wrap="square">
            <a:spAutoFit/>
          </a:bodyPr>
          <a:lstStyle/>
          <a:p>
            <a:pPr algn="just" eaLnBrk="1" fontAlgn="auto" hangingPunct="1">
              <a:spcBef>
                <a:spcPts val="0"/>
              </a:spcBef>
              <a:spcAft>
                <a:spcPts val="0"/>
              </a:spcAft>
            </a:pPr>
            <a:r>
              <a:rPr lang="es-ES" sz="2000" dirty="0" smtClean="0">
                <a:solidFill>
                  <a:srgbClr val="00007D"/>
                </a:solidFill>
                <a:latin typeface="Calibri" pitchFamily="34" charset="0"/>
              </a:rPr>
              <a:t>PROBLEMA 2: </a:t>
            </a:r>
            <a:r>
              <a:rPr lang="es-ES" sz="2000" dirty="0" smtClean="0">
                <a:solidFill>
                  <a:srgbClr val="000000"/>
                </a:solidFill>
                <a:latin typeface="Calibri" pitchFamily="34" charset="0"/>
              </a:rPr>
              <a:t>SE CONOCE POR ESTUDIOS REALIZADOS QUE UN 20% DE LOS INDIVIDUOS TRATADOS CRÓNICAMENTE CON DIGOXINA SUFREN UNA REAC-CIÓN ADVERSA POR CAUSA DE ELLA. SI SE SABE QUE EN UNA POBLACIÓN FORMADA POR 250 INDIVIDUOS, SE QUIERE DETECTAR UN PORCENTAJE QUE DIFIERA DEL REGISTRADO EN UN 10%, CON UN NIVEL DE SIGNIFICACIÓN DEL 5% Y UNA POTENCIA DEL 90%, Y QUE SE UTILIZARA UN MAS EN LA SELECCIÓN DE LOS ELEMENTOS DE LA MUESTRA, CUAL DEBE SER EL TAMAÑO DE MUESTRA PARA ESTIMAR UN INTERVALO DE CONFIANZA Y PARA CONTRASTAR LA HIPÓTESIS DE QUE EL PORCENTAJE DE INDIVIDUOS TRATADOS CON DIGOXINA NO DIFIERE DEL 20%</a:t>
            </a:r>
            <a:endParaRPr lang="es-ES" sz="2000" dirty="0">
              <a:solidFill>
                <a:srgbClr val="000000"/>
              </a:solidFill>
              <a:latin typeface="Calibri" pitchFamily="34" charset="0"/>
            </a:endParaRPr>
          </a:p>
        </p:txBody>
      </p:sp>
      <p:sp>
        <p:nvSpPr>
          <p:cNvPr id="17" name="10 Rectángulo"/>
          <p:cNvSpPr/>
          <p:nvPr/>
        </p:nvSpPr>
        <p:spPr>
          <a:xfrm>
            <a:off x="1056711" y="4337234"/>
            <a:ext cx="1967911" cy="400110"/>
          </a:xfrm>
          <a:prstGeom prst="rect">
            <a:avLst/>
          </a:prstGeom>
        </p:spPr>
        <p:txBody>
          <a:bodyPr wrap="none">
            <a:spAutoFit/>
          </a:bodyPr>
          <a:lstStyle/>
          <a:p>
            <a:pPr eaLnBrk="1" fontAlgn="auto" hangingPunct="1">
              <a:spcBef>
                <a:spcPts val="0"/>
              </a:spcBef>
              <a:spcAft>
                <a:spcPts val="0"/>
              </a:spcAft>
            </a:pPr>
            <a:r>
              <a:rPr lang="es-ES" sz="2000" dirty="0" smtClean="0">
                <a:solidFill>
                  <a:srgbClr val="00007D"/>
                </a:solidFill>
                <a:latin typeface="Calibri" pitchFamily="34" charset="0"/>
                <a:cs typeface="Times New Roman" pitchFamily="18" charset="0"/>
              </a:rPr>
              <a:t>EXTRAER DATOS </a:t>
            </a:r>
            <a:endParaRPr lang="es-ES" sz="2000" dirty="0">
              <a:solidFill>
                <a:srgbClr val="00007D"/>
              </a:solidFill>
              <a:latin typeface="Arial"/>
            </a:endParaRPr>
          </a:p>
        </p:txBody>
      </p:sp>
      <mc:AlternateContent xmlns:mc="http://schemas.openxmlformats.org/markup-compatibility/2006" xmlns:a14="http://schemas.microsoft.com/office/drawing/2010/main">
        <mc:Choice Requires="a14">
          <p:sp>
            <p:nvSpPr>
              <p:cNvPr id="18" name="11 Rectángulo"/>
              <p:cNvSpPr/>
              <p:nvPr/>
            </p:nvSpPr>
            <p:spPr>
              <a:xfrm>
                <a:off x="251519" y="4851743"/>
                <a:ext cx="3951690" cy="1631216"/>
              </a:xfrm>
              <a:prstGeom prst="rect">
                <a:avLst/>
              </a:prstGeom>
            </p:spPr>
            <p:txBody>
              <a:bodyPr wrap="square">
                <a:spAutoFit/>
              </a:bodyPr>
              <a:lstStyle/>
              <a:p>
                <a:pPr algn="just" eaLnBrk="1" fontAlgn="auto" hangingPunct="1">
                  <a:spcBef>
                    <a:spcPts val="0"/>
                  </a:spcBef>
                  <a:spcAft>
                    <a:spcPts val="0"/>
                  </a:spcAft>
                </a:pPr>
                <a:r>
                  <a:rPr lang="es-ES" sz="2000" dirty="0" smtClean="0">
                    <a:solidFill>
                      <a:srgbClr val="00007D"/>
                    </a:solidFill>
                    <a:latin typeface="Calibri" pitchFamily="34" charset="0"/>
                  </a:rPr>
                  <a:t>VARIABLE: T_DIGOXINA.</a:t>
                </a:r>
                <a:endParaRPr lang="es-ES" sz="2000" dirty="0" smtClean="0">
                  <a:solidFill>
                    <a:srgbClr val="000000"/>
                  </a:solidFill>
                  <a:latin typeface="Calibri" pitchFamily="34" charset="0"/>
                </a:endParaRPr>
              </a:p>
              <a:p>
                <a:pPr algn="just" eaLnBrk="1" fontAlgn="auto" hangingPunct="1">
                  <a:spcBef>
                    <a:spcPts val="0"/>
                  </a:spcBef>
                  <a:spcAft>
                    <a:spcPts val="0"/>
                  </a:spcAft>
                </a:pPr>
                <a:r>
                  <a:rPr lang="pt-BR" sz="2000" dirty="0" smtClean="0">
                    <a:solidFill>
                      <a:srgbClr val="00007D"/>
                    </a:solidFill>
                    <a:latin typeface="Calibri" pitchFamily="34" charset="0"/>
                  </a:rPr>
                  <a:t>TIPO DE VARIABLE : </a:t>
                </a:r>
                <a:r>
                  <a:rPr lang="pt-BR" sz="2000" dirty="0" smtClean="0">
                    <a:solidFill>
                      <a:srgbClr val="000000"/>
                    </a:solidFill>
                    <a:latin typeface="Calibri" pitchFamily="34" charset="0"/>
                  </a:rPr>
                  <a:t>C_ NOMINAL.</a:t>
                </a:r>
                <a:endParaRPr lang="es-ES" sz="2000" dirty="0" smtClean="0">
                  <a:solidFill>
                    <a:srgbClr val="000000"/>
                  </a:solidFill>
                  <a:latin typeface="Calibri" pitchFamily="34" charset="0"/>
                </a:endParaRPr>
              </a:p>
              <a:p>
                <a:pPr algn="just" eaLnBrk="1" fontAlgn="auto" hangingPunct="1">
                  <a:spcBef>
                    <a:spcPts val="0"/>
                  </a:spcBef>
                  <a:spcAft>
                    <a:spcPts val="0"/>
                  </a:spcAft>
                </a:pPr>
                <a:r>
                  <a:rPr lang="es-ES" sz="2000" dirty="0" smtClean="0">
                    <a:solidFill>
                      <a:srgbClr val="000000"/>
                    </a:solidFill>
                    <a:latin typeface="Calibri" pitchFamily="34" charset="0"/>
                    <a:sym typeface="Symbol" panose="05050102010706020507" pitchFamily="18" charset="2"/>
                  </a:rPr>
                  <a:t> </a:t>
                </a:r>
                <a:r>
                  <a:rPr lang="es-ES" sz="2000" dirty="0" smtClean="0">
                    <a:solidFill>
                      <a:srgbClr val="000000"/>
                    </a:solidFill>
                    <a:latin typeface="Calibri" pitchFamily="34" charset="0"/>
                  </a:rPr>
                  <a:t>= 0,05; </a:t>
                </a:r>
                <a:r>
                  <a:rPr lang="es-ES" sz="2000" dirty="0" smtClean="0">
                    <a:solidFill>
                      <a:srgbClr val="000000"/>
                    </a:solidFill>
                    <a:latin typeface="Calibri" pitchFamily="34" charset="0"/>
                    <a:sym typeface="Symbol"/>
                  </a:rPr>
                  <a:t> = 0,95; 1-</a:t>
                </a:r>
                <a:r>
                  <a:rPr lang="es-ES" sz="2000" dirty="0" smtClean="0">
                    <a:solidFill>
                      <a:srgbClr val="000000"/>
                    </a:solidFill>
                    <a:latin typeface="Calibri" pitchFamily="34" charset="0"/>
                    <a:sym typeface="Symbol" panose="05050102010706020507" pitchFamily="18" charset="2"/>
                  </a:rPr>
                  <a:t> =90%</a:t>
                </a:r>
                <a:endParaRPr lang="es-ES" sz="2000" dirty="0" smtClean="0">
                  <a:solidFill>
                    <a:srgbClr val="000000"/>
                  </a:solidFill>
                  <a:latin typeface="Calibri" pitchFamily="34" charset="0"/>
                  <a:sym typeface="Symbol"/>
                </a:endParaRPr>
              </a:p>
              <a:p>
                <a:pPr algn="just" eaLnBrk="1" fontAlgn="auto" hangingPunct="1">
                  <a:spcBef>
                    <a:spcPts val="0"/>
                  </a:spcBef>
                  <a:spcAft>
                    <a:spcPts val="0"/>
                  </a:spcAft>
                </a:pPr>
                <a:r>
                  <a:rPr lang="pt-BR" sz="2000" dirty="0" smtClean="0">
                    <a:solidFill>
                      <a:srgbClr val="00007D"/>
                    </a:solidFill>
                    <a:latin typeface="Calibri" pitchFamily="34" charset="0"/>
                    <a:sym typeface="Symbol"/>
                  </a:rPr>
                  <a:t>Pe =20%; d = 10%; N = 250</a:t>
                </a:r>
              </a:p>
              <a:p>
                <a:pPr algn="ctr" eaLnBrk="1" fontAlgn="auto" hangingPunct="1">
                  <a:spcBef>
                    <a:spcPts val="0"/>
                  </a:spcBef>
                  <a:spcAft>
                    <a:spcPts val="0"/>
                  </a:spcAft>
                </a:pPr>
                <a:r>
                  <a:rPr lang="es-ES" sz="2000" dirty="0" smtClean="0">
                    <a:solidFill>
                      <a:srgbClr val="000000"/>
                    </a:solidFill>
                    <a:latin typeface="Calibri" pitchFamily="34" charset="0"/>
                  </a:rPr>
                  <a:t>n </a:t>
                </a:r>
                <a:r>
                  <a:rPr lang="es-ES" sz="2000" dirty="0">
                    <a:solidFill>
                      <a:srgbClr val="000000"/>
                    </a:solidFill>
                    <a:latin typeface="Calibri" pitchFamily="34" charset="0"/>
                  </a:rPr>
                  <a:t>- ? Y </a:t>
                </a:r>
                <a14:m>
                  <m:oMath xmlns:m="http://schemas.openxmlformats.org/officeDocument/2006/math">
                    <m:acc>
                      <m:accPr>
                        <m:chr m:val="̇"/>
                        <m:ctrlPr>
                          <a:rPr lang="es-ES" sz="2000" i="1">
                            <a:solidFill>
                              <a:srgbClr val="000000"/>
                            </a:solidFill>
                            <a:latin typeface="Cambria Math" panose="02040503050406030204" pitchFamily="18" charset="0"/>
                          </a:rPr>
                        </m:ctrlPr>
                      </m:accPr>
                      <m:e>
                        <m:r>
                          <a:rPr lang="pt-BR" sz="2000" b="1">
                            <a:solidFill>
                              <a:srgbClr val="000000"/>
                            </a:solidFill>
                            <a:latin typeface="Cambria Math" panose="02040503050406030204" pitchFamily="18" charset="0"/>
                          </a:rPr>
                          <m:t>𝐧</m:t>
                        </m:r>
                        <m:r>
                          <a:rPr lang="pt-BR" sz="2000" b="1" i="0" smtClean="0">
                            <a:solidFill>
                              <a:srgbClr val="000000"/>
                            </a:solidFill>
                            <a:latin typeface="Cambria Math" panose="02040503050406030204" pitchFamily="18" charset="0"/>
                          </a:rPr>
                          <m:t> </m:t>
                        </m:r>
                      </m:e>
                    </m:acc>
                  </m:oMath>
                </a14:m>
                <a:r>
                  <a:rPr lang="es-ES" sz="2000" dirty="0" smtClean="0">
                    <a:solidFill>
                      <a:srgbClr val="000000"/>
                    </a:solidFill>
                    <a:latin typeface="Calibri" pitchFamily="34" charset="0"/>
                  </a:rPr>
                  <a:t>- ?</a:t>
                </a:r>
                <a:endParaRPr lang="es-ES" sz="2000" dirty="0">
                  <a:solidFill>
                    <a:srgbClr val="000000"/>
                  </a:solidFill>
                  <a:latin typeface="Calibri" pitchFamily="34" charset="0"/>
                </a:endParaRPr>
              </a:p>
            </p:txBody>
          </p:sp>
        </mc:Choice>
        <mc:Fallback xmlns="">
          <p:sp>
            <p:nvSpPr>
              <p:cNvPr id="18" name="11 Rectángulo"/>
              <p:cNvSpPr>
                <a:spLocks noRot="1" noChangeAspect="1" noMove="1" noResize="1" noEditPoints="1" noAdjustHandles="1" noChangeArrowheads="1" noChangeShapeType="1" noTextEdit="1"/>
              </p:cNvSpPr>
              <p:nvPr/>
            </p:nvSpPr>
            <p:spPr>
              <a:xfrm>
                <a:off x="251519" y="4851743"/>
                <a:ext cx="3951690" cy="1631216"/>
              </a:xfrm>
              <a:prstGeom prst="rect">
                <a:avLst/>
              </a:prstGeom>
              <a:blipFill rotWithShape="0">
                <a:blip r:embed="rId2"/>
                <a:stretch>
                  <a:fillRect l="-1541" t="-2247" b="-5993"/>
                </a:stretch>
              </a:blipFill>
            </p:spPr>
            <p:txBody>
              <a:bodyPr/>
              <a:lstStyle/>
              <a:p>
                <a:r>
                  <a:rPr lang="es-ES">
                    <a:noFill/>
                  </a:rPr>
                  <a:t> </a:t>
                </a:r>
              </a:p>
            </p:txBody>
          </p:sp>
        </mc:Fallback>
      </mc:AlternateContent>
      <p:sp>
        <p:nvSpPr>
          <p:cNvPr id="8" name="Text Box 4"/>
          <p:cNvSpPr txBox="1">
            <a:spLocks noChangeArrowheads="1"/>
          </p:cNvSpPr>
          <p:nvPr/>
        </p:nvSpPr>
        <p:spPr bwMode="auto">
          <a:xfrm>
            <a:off x="251520" y="476672"/>
            <a:ext cx="86409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s-MX" sz="2400" dirty="0" smtClean="0">
                <a:solidFill>
                  <a:srgbClr val="00007D"/>
                </a:solidFill>
                <a:latin typeface="Calibri" pitchFamily="34" charset="0"/>
              </a:rPr>
              <a:t>CÁLCULO DEL TAMAÑO DE LA MUESTRA EN DISEÑOS DE EIC Y CH</a:t>
            </a:r>
            <a:endParaRPr lang="es-MX" sz="2400" dirty="0">
              <a:solidFill>
                <a:srgbClr val="00007D"/>
              </a:solidFill>
              <a:latin typeface="Calibri" pitchFamily="34" charset="0"/>
            </a:endParaRPr>
          </a:p>
        </p:txBody>
      </p:sp>
      <p:sp>
        <p:nvSpPr>
          <p:cNvPr id="9" name="14 CuadroTexto"/>
          <p:cNvSpPr txBox="1"/>
          <p:nvPr/>
        </p:nvSpPr>
        <p:spPr>
          <a:xfrm>
            <a:off x="4211960" y="4056721"/>
            <a:ext cx="4475832" cy="2554545"/>
          </a:xfrm>
          <a:prstGeom prst="rect">
            <a:avLst/>
          </a:prstGeom>
          <a:noFill/>
        </p:spPr>
        <p:txBody>
          <a:bodyPr wrap="square" rtlCol="0">
            <a:spAutoFit/>
          </a:bodyPr>
          <a:lstStyle/>
          <a:p>
            <a:pPr algn="ctr" eaLnBrk="1" fontAlgn="auto" hangingPunct="1">
              <a:spcBef>
                <a:spcPts val="0"/>
              </a:spcBef>
              <a:spcAft>
                <a:spcPts val="0"/>
              </a:spcAft>
            </a:pPr>
            <a:r>
              <a:rPr lang="pt-BR" sz="2000" dirty="0" smtClean="0">
                <a:solidFill>
                  <a:srgbClr val="00007D"/>
                </a:solidFill>
                <a:latin typeface="Calibri" pitchFamily="34" charset="0"/>
              </a:rPr>
              <a:t>ALGORITMO: </a:t>
            </a:r>
          </a:p>
          <a:p>
            <a:pPr marL="342900" indent="-342900" algn="just" eaLnBrk="1" fontAlgn="auto" hangingPunct="1">
              <a:spcBef>
                <a:spcPts val="0"/>
              </a:spcBef>
              <a:spcAft>
                <a:spcPts val="0"/>
              </a:spcAft>
              <a:buFont typeface="+mj-lt"/>
              <a:buAutoNum type="arabicPeriod"/>
            </a:pPr>
            <a:r>
              <a:rPr lang="pt-BR" sz="2000" dirty="0" smtClean="0">
                <a:solidFill>
                  <a:schemeClr val="tx1"/>
                </a:solidFill>
                <a:latin typeface="Calibri" pitchFamily="34" charset="0"/>
              </a:rPr>
              <a:t>IDENTIFICAR FÓRMULAS PARA CALCULAR EL TAMAÑO DE LA MUES-TRA E AMBAS SITUACIONES.</a:t>
            </a:r>
          </a:p>
          <a:p>
            <a:pPr marL="342900" indent="-342900" algn="just" eaLnBrk="1" fontAlgn="auto" hangingPunct="1">
              <a:spcBef>
                <a:spcPts val="0"/>
              </a:spcBef>
              <a:spcAft>
                <a:spcPts val="0"/>
              </a:spcAft>
              <a:buFont typeface="+mj-lt"/>
              <a:buAutoNum type="arabicPeriod"/>
            </a:pPr>
            <a:r>
              <a:rPr lang="pt-BR" sz="2000" dirty="0" smtClean="0">
                <a:solidFill>
                  <a:schemeClr val="tx1"/>
                </a:solidFill>
                <a:latin typeface="Calibri" pitchFamily="34" charset="0"/>
              </a:rPr>
              <a:t>CALCULAR EL TAMAÑO DE LA MUES-TRA CON AYUDA DEL SOFTWARE EN AMBAS SITUACIONES.</a:t>
            </a:r>
          </a:p>
          <a:p>
            <a:pPr marL="342900" indent="-342900" algn="just" eaLnBrk="1" fontAlgn="auto" hangingPunct="1">
              <a:spcBef>
                <a:spcPts val="0"/>
              </a:spcBef>
              <a:spcAft>
                <a:spcPts val="0"/>
              </a:spcAft>
              <a:buFont typeface="+mj-lt"/>
              <a:buAutoNum type="arabicPeriod"/>
            </a:pPr>
            <a:r>
              <a:rPr lang="pt-BR" sz="2000" dirty="0" smtClean="0">
                <a:solidFill>
                  <a:schemeClr val="tx1"/>
                </a:solidFill>
                <a:latin typeface="Calibri" pitchFamily="34" charset="0"/>
              </a:rPr>
              <a:t>INTERPRETAR RESULTADOS.</a:t>
            </a:r>
          </a:p>
        </p:txBody>
      </p:sp>
    </p:spTree>
    <p:extLst>
      <p:ext uri="{BB962C8B-B14F-4D97-AF65-F5344CB8AC3E}">
        <p14:creationId xmlns:p14="http://schemas.microsoft.com/office/powerpoint/2010/main" val="369192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Rectángulo"/>
          <p:cNvSpPr/>
          <p:nvPr/>
        </p:nvSpPr>
        <p:spPr>
          <a:xfrm>
            <a:off x="261628" y="971436"/>
            <a:ext cx="8620744" cy="400110"/>
          </a:xfrm>
          <a:prstGeom prst="rect">
            <a:avLst/>
          </a:prstGeom>
        </p:spPr>
        <p:txBody>
          <a:bodyPr wrap="square">
            <a:spAutoFit/>
          </a:bodyPr>
          <a:lstStyle/>
          <a:p>
            <a:pPr marL="457200" indent="-457200" algn="just" eaLnBrk="1" fontAlgn="auto" hangingPunct="1">
              <a:spcBef>
                <a:spcPts val="0"/>
              </a:spcBef>
              <a:spcAft>
                <a:spcPts val="0"/>
              </a:spcAft>
              <a:buFont typeface="+mj-lt"/>
              <a:buAutoNum type="arabicPeriod"/>
            </a:pPr>
            <a:r>
              <a:rPr lang="es-ES" sz="2000" dirty="0" smtClean="0">
                <a:solidFill>
                  <a:srgbClr val="00007D"/>
                </a:solidFill>
                <a:latin typeface="Calibri" pitchFamily="34" charset="0"/>
              </a:rPr>
              <a:t>IDENTIFICAR LAS FÓRMULAS PARA CALCULAR EL TAMAÑO DE LA MUESTRA</a:t>
            </a:r>
          </a:p>
        </p:txBody>
      </p:sp>
      <p:sp>
        <p:nvSpPr>
          <p:cNvPr id="10" name="7 Rectángulo"/>
          <p:cNvSpPr/>
          <p:nvPr/>
        </p:nvSpPr>
        <p:spPr>
          <a:xfrm>
            <a:off x="251520" y="2701329"/>
            <a:ext cx="5447021" cy="1323439"/>
          </a:xfrm>
          <a:prstGeom prst="rect">
            <a:avLst/>
          </a:prstGeom>
        </p:spPr>
        <p:txBody>
          <a:bodyPr wrap="square">
            <a:spAutoFit/>
          </a:bodyPr>
          <a:lstStyle/>
          <a:p>
            <a:pPr marL="457200" indent="-457200" algn="just" eaLnBrk="1" fontAlgn="auto" hangingPunct="1">
              <a:spcBef>
                <a:spcPts val="0"/>
              </a:spcBef>
              <a:spcAft>
                <a:spcPts val="0"/>
              </a:spcAft>
              <a:buFont typeface="+mj-lt"/>
              <a:buAutoNum type="arabicPeriod" startAt="3"/>
            </a:pPr>
            <a:r>
              <a:rPr lang="es-ES" sz="2000" dirty="0" smtClean="0">
                <a:solidFill>
                  <a:srgbClr val="00007D"/>
                </a:solidFill>
                <a:latin typeface="Calibri" pitchFamily="34" charset="0"/>
              </a:rPr>
              <a:t>CÁLCULO DEL TAMAÑO DE LA MUESTRA: </a:t>
            </a:r>
            <a:r>
              <a:rPr lang="es-ES" sz="2000" dirty="0" smtClean="0">
                <a:solidFill>
                  <a:srgbClr val="000000"/>
                </a:solidFill>
                <a:latin typeface="Calibri" pitchFamily="34" charset="0"/>
              </a:rPr>
              <a:t>SUSTITUYENDO  EN EL SOFTWARE PARA DE-TERMINAR EL TAMAÑO DE MUESTRA ELA-BORADO EN EXCEL TENEMOS:</a:t>
            </a:r>
          </a:p>
        </p:txBody>
      </p:sp>
      <mc:AlternateContent xmlns:mc="http://schemas.openxmlformats.org/markup-compatibility/2006" xmlns:a14="http://schemas.microsoft.com/office/drawing/2010/main">
        <mc:Choice Requires="a14">
          <p:sp>
            <p:nvSpPr>
              <p:cNvPr id="12" name="11 Rectángulo"/>
              <p:cNvSpPr/>
              <p:nvPr/>
            </p:nvSpPr>
            <p:spPr>
              <a:xfrm>
                <a:off x="1008803" y="1569751"/>
                <a:ext cx="3265509" cy="858184"/>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2000" smtClean="0">
                          <a:solidFill>
                            <a:srgbClr val="000000"/>
                          </a:solidFill>
                          <a:latin typeface="Cambria Math"/>
                        </a:rPr>
                        <m:t>𝐧</m:t>
                      </m:r>
                      <m:r>
                        <a:rPr lang="es-ES" sz="2000" smtClean="0">
                          <a:solidFill>
                            <a:srgbClr val="000000"/>
                          </a:solidFill>
                          <a:latin typeface="Cambria Math"/>
                        </a:rPr>
                        <m:t>=</m:t>
                      </m:r>
                      <m:r>
                        <a:rPr lang="pt-BR" sz="2000" smtClean="0">
                          <a:solidFill>
                            <a:srgbClr val="000000"/>
                          </a:solidFill>
                          <a:latin typeface="Cambria Math"/>
                        </a:rPr>
                        <m:t>𝐤</m:t>
                      </m:r>
                      <m:r>
                        <a:rPr lang="pt-BR" sz="2000">
                          <a:solidFill>
                            <a:srgbClr val="000000"/>
                          </a:solidFill>
                          <a:latin typeface="Cambria Math"/>
                          <a:ea typeface="Cambria Math"/>
                        </a:rPr>
                        <m:t>∙</m:t>
                      </m:r>
                      <m:sSup>
                        <m:sSupPr>
                          <m:ctrlPr>
                            <a:rPr lang="es-ES" sz="2000" i="1">
                              <a:solidFill>
                                <a:srgbClr val="000000"/>
                              </a:solidFill>
                              <a:latin typeface="Cambria Math" panose="02040503050406030204" pitchFamily="18" charset="0"/>
                            </a:rPr>
                          </m:ctrlPr>
                        </m:sSupPr>
                        <m:e>
                          <m:d>
                            <m:dPr>
                              <m:ctrlPr>
                                <a:rPr lang="es-ES" sz="2000" i="1">
                                  <a:solidFill>
                                    <a:srgbClr val="000000"/>
                                  </a:solidFill>
                                  <a:latin typeface="Cambria Math" panose="02040503050406030204" pitchFamily="18" charset="0"/>
                                </a:rPr>
                              </m:ctrlPr>
                            </m:dPr>
                            <m:e>
                              <m:f>
                                <m:fPr>
                                  <m:ctrlPr>
                                    <a:rPr lang="es-ES" sz="2000" i="1">
                                      <a:solidFill>
                                        <a:srgbClr val="000000"/>
                                      </a:solidFill>
                                      <a:latin typeface="Cambria Math" panose="02040503050406030204" pitchFamily="18" charset="0"/>
                                    </a:rPr>
                                  </m:ctrlPr>
                                </m:fPr>
                                <m:num>
                                  <m:sSub>
                                    <m:sSubPr>
                                      <m:ctrlPr>
                                        <a:rPr lang="es-ES" sz="2000" i="1">
                                          <a:solidFill>
                                            <a:srgbClr val="000000"/>
                                          </a:solidFill>
                                          <a:latin typeface="Cambria Math" panose="02040503050406030204" pitchFamily="18" charset="0"/>
                                        </a:rPr>
                                      </m:ctrlPr>
                                    </m:sSubPr>
                                    <m:e>
                                      <m:r>
                                        <a:rPr lang="es-ES" sz="2000">
                                          <a:solidFill>
                                            <a:srgbClr val="000000"/>
                                          </a:solidFill>
                                          <a:latin typeface="Cambria Math"/>
                                        </a:rPr>
                                        <m:t>𝐙</m:t>
                                      </m:r>
                                    </m:e>
                                    <m:sub>
                                      <m:r>
                                        <a:rPr lang="es-ES" sz="2000">
                                          <a:solidFill>
                                            <a:srgbClr val="000000"/>
                                          </a:solidFill>
                                          <a:latin typeface="Cambria Math"/>
                                        </a:rPr>
                                        <m:t>𝟏</m:t>
                                      </m:r>
                                      <m:r>
                                        <a:rPr lang="es-ES" sz="2000">
                                          <a:solidFill>
                                            <a:srgbClr val="000000"/>
                                          </a:solidFill>
                                          <a:latin typeface="Cambria Math"/>
                                        </a:rPr>
                                        <m:t>−</m:t>
                                      </m:r>
                                      <m:f>
                                        <m:fPr>
                                          <m:ctrlPr>
                                            <a:rPr lang="es-ES" sz="2000" i="1">
                                              <a:solidFill>
                                                <a:srgbClr val="000000"/>
                                              </a:solidFill>
                                              <a:latin typeface="Cambria Math" panose="02040503050406030204" pitchFamily="18" charset="0"/>
                                            </a:rPr>
                                          </m:ctrlPr>
                                        </m:fPr>
                                        <m:num>
                                          <m:r>
                                            <a:rPr lang="es-ES" sz="2000">
                                              <a:solidFill>
                                                <a:srgbClr val="000000"/>
                                              </a:solidFill>
                                              <a:latin typeface="Cambria Math"/>
                                            </a:rPr>
                                            <m:t>𝛂</m:t>
                                          </m:r>
                                        </m:num>
                                        <m:den>
                                          <m:r>
                                            <a:rPr lang="es-ES" sz="2000">
                                              <a:solidFill>
                                                <a:srgbClr val="000000"/>
                                              </a:solidFill>
                                              <a:latin typeface="Cambria Math"/>
                                            </a:rPr>
                                            <m:t>𝟐</m:t>
                                          </m:r>
                                        </m:den>
                                      </m:f>
                                    </m:sub>
                                  </m:sSub>
                                </m:num>
                                <m:den>
                                  <m:r>
                                    <a:rPr lang="es-ES" sz="2000">
                                      <a:solidFill>
                                        <a:srgbClr val="000000"/>
                                      </a:solidFill>
                                      <a:latin typeface="Cambria Math"/>
                                    </a:rPr>
                                    <m:t>𝐝</m:t>
                                  </m:r>
                                </m:den>
                              </m:f>
                            </m:e>
                          </m:d>
                        </m:e>
                        <m:sup>
                          <m:r>
                            <a:rPr lang="es-ES" sz="2000">
                              <a:solidFill>
                                <a:srgbClr val="000000"/>
                              </a:solidFill>
                              <a:latin typeface="Cambria Math"/>
                            </a:rPr>
                            <m:t>𝟐</m:t>
                          </m:r>
                        </m:sup>
                      </m:sSup>
                      <m:r>
                        <a:rPr lang="es-ES" sz="2000">
                          <a:solidFill>
                            <a:srgbClr val="000000"/>
                          </a:solidFill>
                          <a:latin typeface="Cambria Math"/>
                        </a:rPr>
                        <m:t>∙</m:t>
                      </m:r>
                      <m:acc>
                        <m:accPr>
                          <m:chr m:val="̂"/>
                          <m:ctrlPr>
                            <a:rPr lang="es-ES" sz="2000" i="1">
                              <a:solidFill>
                                <a:srgbClr val="000000"/>
                              </a:solidFill>
                              <a:latin typeface="Cambria Math" panose="02040503050406030204" pitchFamily="18" charset="0"/>
                            </a:rPr>
                          </m:ctrlPr>
                        </m:accPr>
                        <m:e>
                          <m:r>
                            <a:rPr lang="es-ES" sz="2000">
                              <a:solidFill>
                                <a:srgbClr val="000000"/>
                              </a:solidFill>
                              <a:latin typeface="Cambria Math"/>
                            </a:rPr>
                            <m:t>𝐩</m:t>
                          </m:r>
                        </m:e>
                      </m:acc>
                      <m:d>
                        <m:dPr>
                          <m:ctrlPr>
                            <a:rPr lang="es-ES" sz="2000" i="1">
                              <a:solidFill>
                                <a:srgbClr val="000000"/>
                              </a:solidFill>
                              <a:latin typeface="Cambria Math" panose="02040503050406030204" pitchFamily="18" charset="0"/>
                            </a:rPr>
                          </m:ctrlPr>
                        </m:dPr>
                        <m:e>
                          <m:r>
                            <a:rPr lang="es-ES" sz="2000">
                              <a:solidFill>
                                <a:srgbClr val="000000"/>
                              </a:solidFill>
                              <a:latin typeface="Cambria Math"/>
                            </a:rPr>
                            <m:t>𝟏</m:t>
                          </m:r>
                          <m:r>
                            <a:rPr lang="es-ES" sz="2000">
                              <a:solidFill>
                                <a:srgbClr val="000000"/>
                              </a:solidFill>
                              <a:latin typeface="Cambria Math"/>
                            </a:rPr>
                            <m:t>−</m:t>
                          </m:r>
                          <m:acc>
                            <m:accPr>
                              <m:chr m:val="̂"/>
                              <m:ctrlPr>
                                <a:rPr lang="es-ES" sz="2000" i="1">
                                  <a:solidFill>
                                    <a:srgbClr val="000000"/>
                                  </a:solidFill>
                                  <a:latin typeface="Cambria Math" panose="02040503050406030204" pitchFamily="18" charset="0"/>
                                </a:rPr>
                              </m:ctrlPr>
                            </m:accPr>
                            <m:e>
                              <m:r>
                                <a:rPr lang="es-ES" sz="2000">
                                  <a:solidFill>
                                    <a:srgbClr val="000000"/>
                                  </a:solidFill>
                                  <a:latin typeface="Cambria Math"/>
                                </a:rPr>
                                <m:t>𝐩</m:t>
                              </m:r>
                            </m:e>
                          </m:acc>
                        </m:e>
                      </m:d>
                      <m:r>
                        <a:rPr lang="es-ES" sz="2000">
                          <a:solidFill>
                            <a:srgbClr val="000000"/>
                          </a:solidFill>
                          <a:latin typeface="Cambria Math"/>
                        </a:rPr>
                        <m:t> </m:t>
                      </m:r>
                    </m:oMath>
                  </m:oMathPara>
                </a14:m>
                <a:endParaRPr lang="es-ES" sz="2000" dirty="0">
                  <a:solidFill>
                    <a:srgbClr val="000000"/>
                  </a:solidFill>
                  <a:latin typeface="Arial"/>
                </a:endParaRPr>
              </a:p>
            </p:txBody>
          </p:sp>
        </mc:Choice>
        <mc:Fallback xmlns="">
          <p:sp>
            <p:nvSpPr>
              <p:cNvPr id="12" name="11 Rectángulo"/>
              <p:cNvSpPr>
                <a:spLocks noRot="1" noChangeAspect="1" noMove="1" noResize="1" noEditPoints="1" noAdjustHandles="1" noChangeArrowheads="1" noChangeShapeType="1" noTextEdit="1"/>
              </p:cNvSpPr>
              <p:nvPr/>
            </p:nvSpPr>
            <p:spPr>
              <a:xfrm>
                <a:off x="1008803" y="1569751"/>
                <a:ext cx="3265509" cy="858184"/>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11 Rectángulo"/>
              <p:cNvSpPr/>
              <p:nvPr/>
            </p:nvSpPr>
            <p:spPr>
              <a:xfrm>
                <a:off x="364093" y="4154585"/>
                <a:ext cx="3533788" cy="700448"/>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1600" smtClean="0">
                          <a:solidFill>
                            <a:srgbClr val="000000"/>
                          </a:solidFill>
                          <a:latin typeface="Cambria Math"/>
                        </a:rPr>
                        <m:t>𝐧</m:t>
                      </m:r>
                      <m:r>
                        <a:rPr lang="es-ES" sz="1600" smtClean="0">
                          <a:solidFill>
                            <a:srgbClr val="000000"/>
                          </a:solidFill>
                          <a:latin typeface="Cambria Math"/>
                        </a:rPr>
                        <m:t>=</m:t>
                      </m:r>
                      <m:r>
                        <a:rPr lang="pt-BR" sz="1600" smtClean="0">
                          <a:solidFill>
                            <a:srgbClr val="000000"/>
                          </a:solidFill>
                          <a:latin typeface="Cambria Math" panose="02040503050406030204" pitchFamily="18" charset="0"/>
                        </a:rPr>
                        <m:t>𝟏</m:t>
                      </m:r>
                      <m:r>
                        <a:rPr lang="pt-BR" sz="1600">
                          <a:solidFill>
                            <a:srgbClr val="000000"/>
                          </a:solidFill>
                          <a:latin typeface="Cambria Math"/>
                          <a:ea typeface="Cambria Math"/>
                        </a:rPr>
                        <m:t>∙</m:t>
                      </m:r>
                      <m:sSup>
                        <m:sSupPr>
                          <m:ctrlPr>
                            <a:rPr lang="es-ES" sz="1600" i="1">
                              <a:solidFill>
                                <a:srgbClr val="000000"/>
                              </a:solidFill>
                              <a:latin typeface="Cambria Math" panose="02040503050406030204" pitchFamily="18" charset="0"/>
                            </a:rPr>
                          </m:ctrlPr>
                        </m:sSupPr>
                        <m:e>
                          <m:d>
                            <m:dPr>
                              <m:ctrlPr>
                                <a:rPr lang="es-ES" sz="1600" i="1">
                                  <a:solidFill>
                                    <a:srgbClr val="000000"/>
                                  </a:solidFill>
                                  <a:latin typeface="Cambria Math" panose="02040503050406030204" pitchFamily="18" charset="0"/>
                                </a:rPr>
                              </m:ctrlPr>
                            </m:dPr>
                            <m:e>
                              <m:f>
                                <m:fPr>
                                  <m:ctrlPr>
                                    <a:rPr lang="es-ES" sz="1600" i="1">
                                      <a:solidFill>
                                        <a:srgbClr val="000000"/>
                                      </a:solidFill>
                                      <a:latin typeface="Cambria Math" panose="02040503050406030204" pitchFamily="18" charset="0"/>
                                    </a:rPr>
                                  </m:ctrlPr>
                                </m:fPr>
                                <m:num>
                                  <m:r>
                                    <a:rPr lang="pt-BR" sz="1600" i="1" smtClean="0">
                                      <a:solidFill>
                                        <a:srgbClr val="000000"/>
                                      </a:solidFill>
                                      <a:latin typeface="Cambria Math" panose="02040503050406030204" pitchFamily="18" charset="0"/>
                                    </a:rPr>
                                    <m:t>𝟏</m:t>
                                  </m:r>
                                  <m:r>
                                    <a:rPr lang="pt-BR" sz="1600" i="1" smtClean="0">
                                      <a:solidFill>
                                        <a:srgbClr val="000000"/>
                                      </a:solidFill>
                                      <a:latin typeface="Cambria Math" panose="02040503050406030204" pitchFamily="18" charset="0"/>
                                    </a:rPr>
                                    <m:t>,</m:t>
                                  </m:r>
                                  <m:r>
                                    <a:rPr lang="pt-BR" sz="1600" i="1" smtClean="0">
                                      <a:solidFill>
                                        <a:srgbClr val="000000"/>
                                      </a:solidFill>
                                      <a:latin typeface="Cambria Math" panose="02040503050406030204" pitchFamily="18" charset="0"/>
                                    </a:rPr>
                                    <m:t>𝟗𝟔</m:t>
                                  </m:r>
                                </m:num>
                                <m:den>
                                  <m:r>
                                    <a:rPr lang="pt-BR" sz="1600" i="1" smtClean="0">
                                      <a:solidFill>
                                        <a:srgbClr val="000000"/>
                                      </a:solidFill>
                                      <a:latin typeface="Cambria Math" pitchFamily="18" charset="0"/>
                                      <a:ea typeface="Cambria Math" pitchFamily="18" charset="0"/>
                                    </a:rPr>
                                    <m:t>𝟎</m:t>
                                  </m:r>
                                  <m:r>
                                    <a:rPr lang="pt-BR" sz="1600" i="1" smtClean="0">
                                      <a:solidFill>
                                        <a:srgbClr val="000000"/>
                                      </a:solidFill>
                                      <a:latin typeface="Cambria Math" pitchFamily="18" charset="0"/>
                                      <a:ea typeface="Cambria Math" pitchFamily="18" charset="0"/>
                                    </a:rPr>
                                    <m:t>,</m:t>
                                  </m:r>
                                  <m:r>
                                    <a:rPr lang="pt-BR" sz="1600" i="1" smtClean="0">
                                      <a:solidFill>
                                        <a:srgbClr val="000000"/>
                                      </a:solidFill>
                                      <a:latin typeface="Cambria Math" pitchFamily="18" charset="0"/>
                                      <a:ea typeface="Cambria Math" pitchFamily="18" charset="0"/>
                                    </a:rPr>
                                    <m:t>𝟏</m:t>
                                  </m:r>
                                </m:den>
                              </m:f>
                            </m:e>
                          </m:d>
                        </m:e>
                        <m:sup>
                          <m:r>
                            <a:rPr lang="es-ES" sz="1600">
                              <a:solidFill>
                                <a:srgbClr val="000000"/>
                              </a:solidFill>
                              <a:latin typeface="Cambria Math"/>
                            </a:rPr>
                            <m:t>𝟐</m:t>
                          </m:r>
                        </m:sup>
                      </m:sSup>
                      <m:r>
                        <a:rPr lang="es-ES" sz="1600">
                          <a:solidFill>
                            <a:srgbClr val="000000"/>
                          </a:solidFill>
                          <a:latin typeface="Cambria Math"/>
                        </a:rPr>
                        <m:t>∙</m:t>
                      </m:r>
                      <m:r>
                        <a:rPr lang="pt-BR" sz="1600" i="1" smtClean="0">
                          <a:solidFill>
                            <a:srgbClr val="000000"/>
                          </a:solidFill>
                          <a:latin typeface="Cambria Math" panose="02040503050406030204" pitchFamily="18" charset="0"/>
                        </a:rPr>
                        <m:t>𝟎</m:t>
                      </m:r>
                      <m:r>
                        <a:rPr lang="pt-BR" sz="1600" i="1" smtClean="0">
                          <a:solidFill>
                            <a:srgbClr val="000000"/>
                          </a:solidFill>
                          <a:latin typeface="Cambria Math" panose="02040503050406030204" pitchFamily="18" charset="0"/>
                        </a:rPr>
                        <m:t>,</m:t>
                      </m:r>
                      <m:r>
                        <a:rPr lang="pt-BR" sz="1600" i="1" smtClean="0">
                          <a:solidFill>
                            <a:srgbClr val="000000"/>
                          </a:solidFill>
                          <a:latin typeface="Cambria Math" panose="02040503050406030204" pitchFamily="18" charset="0"/>
                        </a:rPr>
                        <m:t>𝟐</m:t>
                      </m:r>
                      <m:d>
                        <m:dPr>
                          <m:ctrlPr>
                            <a:rPr lang="es-ES" sz="1600" i="1">
                              <a:solidFill>
                                <a:srgbClr val="000000"/>
                              </a:solidFill>
                              <a:latin typeface="Cambria Math" panose="02040503050406030204" pitchFamily="18" charset="0"/>
                            </a:rPr>
                          </m:ctrlPr>
                        </m:dPr>
                        <m:e>
                          <m:r>
                            <a:rPr lang="es-ES" sz="1600">
                              <a:solidFill>
                                <a:srgbClr val="000000"/>
                              </a:solidFill>
                              <a:latin typeface="Cambria Math"/>
                            </a:rPr>
                            <m:t>𝟏</m:t>
                          </m:r>
                          <m:r>
                            <a:rPr lang="es-ES" sz="1600">
                              <a:solidFill>
                                <a:srgbClr val="000000"/>
                              </a:solidFill>
                              <a:latin typeface="Cambria Math"/>
                            </a:rPr>
                            <m:t>−</m:t>
                          </m:r>
                          <m:r>
                            <a:rPr lang="pt-BR" sz="1600" i="1" smtClean="0">
                              <a:solidFill>
                                <a:srgbClr val="000000"/>
                              </a:solidFill>
                              <a:latin typeface="Cambria Math" panose="02040503050406030204" pitchFamily="18" charset="0"/>
                            </a:rPr>
                            <m:t>𝟎</m:t>
                          </m:r>
                          <m:r>
                            <a:rPr lang="pt-BR" sz="1600" i="1" smtClean="0">
                              <a:solidFill>
                                <a:srgbClr val="000000"/>
                              </a:solidFill>
                              <a:latin typeface="Cambria Math" panose="02040503050406030204" pitchFamily="18" charset="0"/>
                            </a:rPr>
                            <m:t>,</m:t>
                          </m:r>
                          <m:r>
                            <a:rPr lang="pt-BR" sz="1600" i="1" smtClean="0">
                              <a:solidFill>
                                <a:srgbClr val="000000"/>
                              </a:solidFill>
                              <a:latin typeface="Cambria Math" panose="02040503050406030204" pitchFamily="18" charset="0"/>
                            </a:rPr>
                            <m:t>𝟐</m:t>
                          </m:r>
                        </m:e>
                      </m:d>
                      <m:r>
                        <a:rPr lang="es-ES" sz="1600" i="1" smtClean="0">
                          <a:solidFill>
                            <a:srgbClr val="000000"/>
                          </a:solidFill>
                          <a:latin typeface="Cambria Math" panose="02040503050406030204" pitchFamily="18" charset="0"/>
                          <a:ea typeface="Cambria Math" panose="02040503050406030204" pitchFamily="18" charset="0"/>
                        </a:rPr>
                        <m:t>≈</m:t>
                      </m:r>
                      <m:r>
                        <a:rPr lang="pt-BR" sz="1600" b="1" i="1" smtClean="0">
                          <a:solidFill>
                            <a:srgbClr val="000000"/>
                          </a:solidFill>
                          <a:latin typeface="Cambria Math" panose="02040503050406030204" pitchFamily="18" charset="0"/>
                          <a:ea typeface="Cambria Math" panose="02040503050406030204" pitchFamily="18" charset="0"/>
                        </a:rPr>
                        <m:t>𝟔𝟏</m:t>
                      </m:r>
                    </m:oMath>
                  </m:oMathPara>
                </a14:m>
                <a:endParaRPr lang="es-ES" sz="1600" dirty="0">
                  <a:solidFill>
                    <a:srgbClr val="000000"/>
                  </a:solidFill>
                  <a:latin typeface="Arial"/>
                </a:endParaRPr>
              </a:p>
            </p:txBody>
          </p:sp>
        </mc:Choice>
        <mc:Fallback xmlns="">
          <p:sp>
            <p:nvSpPr>
              <p:cNvPr id="14" name="11 Rectángulo"/>
              <p:cNvSpPr>
                <a:spLocks noRot="1" noChangeAspect="1" noMove="1" noResize="1" noEditPoints="1" noAdjustHandles="1" noChangeArrowheads="1" noChangeShapeType="1" noTextEdit="1"/>
              </p:cNvSpPr>
              <p:nvPr/>
            </p:nvSpPr>
            <p:spPr>
              <a:xfrm>
                <a:off x="364093" y="4154585"/>
                <a:ext cx="3533788" cy="700448"/>
              </a:xfrm>
              <a:prstGeom prst="rect">
                <a:avLst/>
              </a:prstGeom>
              <a:blipFill rotWithShape="0">
                <a:blip r:embed="rId4"/>
                <a:stretch>
                  <a:fillRect/>
                </a:stretch>
              </a:blipFill>
            </p:spPr>
            <p:txBody>
              <a:bodyPr/>
              <a:lstStyle/>
              <a:p>
                <a:r>
                  <a:rPr lang="es-ES">
                    <a:noFill/>
                  </a:rPr>
                  <a:t> </a:t>
                </a:r>
              </a:p>
            </p:txBody>
          </p:sp>
        </mc:Fallback>
      </mc:AlternateContent>
      <p:sp>
        <p:nvSpPr>
          <p:cNvPr id="11" name="Text Box 4"/>
          <p:cNvSpPr txBox="1">
            <a:spLocks noChangeArrowheads="1"/>
          </p:cNvSpPr>
          <p:nvPr/>
        </p:nvSpPr>
        <p:spPr bwMode="auto">
          <a:xfrm>
            <a:off x="251520" y="476672"/>
            <a:ext cx="86409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s-MX" sz="2400" dirty="0" smtClean="0">
                <a:solidFill>
                  <a:srgbClr val="00007D"/>
                </a:solidFill>
                <a:latin typeface="Calibri" pitchFamily="34" charset="0"/>
              </a:rPr>
              <a:t>CÁLCULO DEL TAMAÑO DE LA MUESTRA EN DISEÑOS DE EIC Y CH</a:t>
            </a:r>
            <a:endParaRPr lang="es-MX" sz="2400" dirty="0">
              <a:solidFill>
                <a:srgbClr val="00007D"/>
              </a:solidFill>
              <a:latin typeface="Calibri" pitchFamily="34" charset="0"/>
            </a:endParaRPr>
          </a:p>
        </p:txBody>
      </p:sp>
      <mc:AlternateContent xmlns:mc="http://schemas.openxmlformats.org/markup-compatibility/2006" xmlns:a14="http://schemas.microsoft.com/office/drawing/2010/main">
        <mc:Choice Requires="a14">
          <p:sp>
            <p:nvSpPr>
              <p:cNvPr id="13" name="1 Rectángulo"/>
              <p:cNvSpPr/>
              <p:nvPr/>
            </p:nvSpPr>
            <p:spPr>
              <a:xfrm>
                <a:off x="4306813" y="1698576"/>
                <a:ext cx="1391728" cy="673711"/>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s-ES" sz="2000" i="1">
                              <a:solidFill>
                                <a:srgbClr val="000000"/>
                              </a:solidFill>
                              <a:latin typeface="Cambria Math" panose="02040503050406030204" pitchFamily="18" charset="0"/>
                            </a:rPr>
                          </m:ctrlPr>
                        </m:accPr>
                        <m:e>
                          <m:r>
                            <a:rPr lang="es-ES" sz="2000" b="1" i="1">
                              <a:solidFill>
                                <a:srgbClr val="000000"/>
                              </a:solidFill>
                              <a:latin typeface="Cambria Math"/>
                            </a:rPr>
                            <m:t>𝐧</m:t>
                          </m:r>
                        </m:e>
                      </m:acc>
                      <m:r>
                        <a:rPr lang="es-ES" sz="2000" b="1">
                          <a:solidFill>
                            <a:srgbClr val="000000"/>
                          </a:solidFill>
                          <a:latin typeface="Cambria Math"/>
                        </a:rPr>
                        <m:t>=</m:t>
                      </m:r>
                      <m:f>
                        <m:fPr>
                          <m:ctrlPr>
                            <a:rPr lang="es-ES" sz="2000" i="1">
                              <a:solidFill>
                                <a:srgbClr val="000000"/>
                              </a:solidFill>
                              <a:latin typeface="Cambria Math" panose="02040503050406030204" pitchFamily="18" charset="0"/>
                              <a:ea typeface="Cambria Math" panose="02040503050406030204" pitchFamily="18" charset="0"/>
                            </a:rPr>
                          </m:ctrlPr>
                        </m:fPr>
                        <m:num>
                          <m:r>
                            <a:rPr lang="pt-BR" sz="2000">
                              <a:solidFill>
                                <a:srgbClr val="000000"/>
                              </a:solidFill>
                              <a:latin typeface="Cambria Math" panose="02040503050406030204" pitchFamily="18" charset="0"/>
                              <a:ea typeface="Cambria Math" panose="02040503050406030204" pitchFamily="18" charset="0"/>
                            </a:rPr>
                            <m:t>𝐧𝐍</m:t>
                          </m:r>
                        </m:num>
                        <m:den>
                          <m:r>
                            <a:rPr lang="pt-BR" sz="2000">
                              <a:solidFill>
                                <a:srgbClr val="000000"/>
                              </a:solidFill>
                              <a:latin typeface="Cambria Math" panose="02040503050406030204" pitchFamily="18" charset="0"/>
                              <a:ea typeface="Cambria Math" panose="02040503050406030204" pitchFamily="18" charset="0"/>
                            </a:rPr>
                            <m:t>𝐍</m:t>
                          </m:r>
                          <m:r>
                            <a:rPr lang="pt-BR" sz="2000">
                              <a:solidFill>
                                <a:srgbClr val="000000"/>
                              </a:solidFill>
                              <a:latin typeface="Cambria Math" panose="02040503050406030204" pitchFamily="18" charset="0"/>
                              <a:ea typeface="Cambria Math" panose="02040503050406030204" pitchFamily="18" charset="0"/>
                            </a:rPr>
                            <m:t>+</m:t>
                          </m:r>
                          <m:r>
                            <a:rPr lang="pt-BR" sz="2000">
                              <a:solidFill>
                                <a:srgbClr val="000000"/>
                              </a:solidFill>
                              <a:latin typeface="Cambria Math" panose="02040503050406030204" pitchFamily="18" charset="0"/>
                              <a:ea typeface="Cambria Math" panose="02040503050406030204" pitchFamily="18" charset="0"/>
                            </a:rPr>
                            <m:t>𝐧</m:t>
                          </m:r>
                        </m:den>
                      </m:f>
                    </m:oMath>
                  </m:oMathPara>
                </a14:m>
                <a:endParaRPr lang="es-ES" sz="2000" dirty="0">
                  <a:solidFill>
                    <a:srgbClr val="000000"/>
                  </a:solidFill>
                  <a:latin typeface="Arial"/>
                </a:endParaRPr>
              </a:p>
            </p:txBody>
          </p:sp>
        </mc:Choice>
        <mc:Fallback xmlns="">
          <p:sp>
            <p:nvSpPr>
              <p:cNvPr id="13" name="1 Rectángulo"/>
              <p:cNvSpPr>
                <a:spLocks noRot="1" noChangeAspect="1" noMove="1" noResize="1" noEditPoints="1" noAdjustHandles="1" noChangeArrowheads="1" noChangeShapeType="1" noTextEdit="1"/>
              </p:cNvSpPr>
              <p:nvPr/>
            </p:nvSpPr>
            <p:spPr>
              <a:xfrm>
                <a:off x="4306813" y="1698576"/>
                <a:ext cx="1391728" cy="673711"/>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1 Rectángulo"/>
              <p:cNvSpPr/>
              <p:nvPr/>
            </p:nvSpPr>
            <p:spPr>
              <a:xfrm>
                <a:off x="3928751" y="4207866"/>
                <a:ext cx="2013885" cy="564065"/>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s-ES" sz="1600" i="1" smtClean="0">
                              <a:solidFill>
                                <a:srgbClr val="000000"/>
                              </a:solidFill>
                              <a:latin typeface="Cambria Math" panose="02040503050406030204" pitchFamily="18" charset="0"/>
                            </a:rPr>
                          </m:ctrlPr>
                        </m:accPr>
                        <m:e>
                          <m:r>
                            <a:rPr lang="es-ES" sz="1600" b="1" i="1">
                              <a:solidFill>
                                <a:srgbClr val="000000"/>
                              </a:solidFill>
                              <a:latin typeface="Cambria Math"/>
                            </a:rPr>
                            <m:t>𝐧</m:t>
                          </m:r>
                        </m:e>
                      </m:acc>
                      <m:r>
                        <a:rPr lang="es-ES" sz="1600" b="1">
                          <a:solidFill>
                            <a:srgbClr val="000000"/>
                          </a:solidFill>
                          <a:latin typeface="Cambria Math"/>
                        </a:rPr>
                        <m:t>=</m:t>
                      </m:r>
                      <m:f>
                        <m:fPr>
                          <m:ctrlPr>
                            <a:rPr lang="es-ES" sz="1600" i="1">
                              <a:solidFill>
                                <a:srgbClr val="000000"/>
                              </a:solidFill>
                              <a:latin typeface="Cambria Math" panose="02040503050406030204" pitchFamily="18" charset="0"/>
                              <a:ea typeface="Cambria Math" panose="02040503050406030204" pitchFamily="18" charset="0"/>
                            </a:rPr>
                          </m:ctrlPr>
                        </m:fPr>
                        <m:num>
                          <m:r>
                            <a:rPr lang="pt-BR" sz="1600" b="1" i="0" smtClean="0">
                              <a:solidFill>
                                <a:srgbClr val="000000"/>
                              </a:solidFill>
                              <a:latin typeface="Cambria Math" panose="02040503050406030204" pitchFamily="18" charset="0"/>
                              <a:ea typeface="Cambria Math" panose="02040503050406030204" pitchFamily="18" charset="0"/>
                            </a:rPr>
                            <m:t>𝟔𝟏</m:t>
                          </m:r>
                          <m:r>
                            <a:rPr lang="pt-BR" sz="1600" b="1" i="1" smtClean="0">
                              <a:solidFill>
                                <a:srgbClr val="000000"/>
                              </a:solidFill>
                              <a:latin typeface="Cambria Math" panose="02040503050406030204" pitchFamily="18" charset="0"/>
                              <a:ea typeface="Cambria Math" panose="02040503050406030204" pitchFamily="18" charset="0"/>
                            </a:rPr>
                            <m:t>∙</m:t>
                          </m:r>
                          <m:r>
                            <a:rPr lang="pt-BR" sz="1600" b="1" i="1" smtClean="0">
                              <a:solidFill>
                                <a:srgbClr val="000000"/>
                              </a:solidFill>
                              <a:latin typeface="Cambria Math" panose="02040503050406030204" pitchFamily="18" charset="0"/>
                              <a:ea typeface="Cambria Math" panose="02040503050406030204" pitchFamily="18" charset="0"/>
                            </a:rPr>
                            <m:t>𝟐𝟓𝟎</m:t>
                          </m:r>
                        </m:num>
                        <m:den>
                          <m:r>
                            <a:rPr lang="pt-BR" sz="1600" b="1" i="0" smtClean="0">
                              <a:solidFill>
                                <a:srgbClr val="000000"/>
                              </a:solidFill>
                              <a:latin typeface="Cambria Math" panose="02040503050406030204" pitchFamily="18" charset="0"/>
                              <a:ea typeface="Cambria Math" panose="02040503050406030204" pitchFamily="18" charset="0"/>
                            </a:rPr>
                            <m:t>𝟐𝟓𝟎</m:t>
                          </m:r>
                          <m:r>
                            <a:rPr lang="pt-BR" sz="1600">
                              <a:solidFill>
                                <a:srgbClr val="000000"/>
                              </a:solidFill>
                              <a:latin typeface="Cambria Math" panose="02040503050406030204" pitchFamily="18" charset="0"/>
                              <a:ea typeface="Cambria Math" panose="02040503050406030204" pitchFamily="18" charset="0"/>
                            </a:rPr>
                            <m:t>+</m:t>
                          </m:r>
                          <m:r>
                            <a:rPr lang="pt-BR" sz="1600" b="1" i="0" smtClean="0">
                              <a:solidFill>
                                <a:srgbClr val="000000"/>
                              </a:solidFill>
                              <a:latin typeface="Cambria Math" panose="02040503050406030204" pitchFamily="18" charset="0"/>
                              <a:ea typeface="Cambria Math" panose="02040503050406030204" pitchFamily="18" charset="0"/>
                            </a:rPr>
                            <m:t>𝟔𝟏</m:t>
                          </m:r>
                        </m:den>
                      </m:f>
                      <m:r>
                        <a:rPr lang="pt-BR" sz="1600" b="1" i="1" smtClean="0">
                          <a:solidFill>
                            <a:srgbClr val="000000"/>
                          </a:solidFill>
                          <a:latin typeface="Cambria Math" panose="02040503050406030204" pitchFamily="18" charset="0"/>
                          <a:ea typeface="Cambria Math" panose="02040503050406030204" pitchFamily="18" charset="0"/>
                        </a:rPr>
                        <m:t>=</m:t>
                      </m:r>
                      <m:r>
                        <a:rPr lang="pt-BR" sz="1600" b="1" i="1" smtClean="0">
                          <a:solidFill>
                            <a:srgbClr val="000000"/>
                          </a:solidFill>
                          <a:latin typeface="Cambria Math" panose="02040503050406030204" pitchFamily="18" charset="0"/>
                          <a:ea typeface="Cambria Math" panose="02040503050406030204" pitchFamily="18" charset="0"/>
                        </a:rPr>
                        <m:t>𝟒𝟗</m:t>
                      </m:r>
                    </m:oMath>
                  </m:oMathPara>
                </a14:m>
                <a:endParaRPr lang="es-ES" sz="1600" dirty="0">
                  <a:solidFill>
                    <a:srgbClr val="000000"/>
                  </a:solidFill>
                  <a:latin typeface="Arial"/>
                </a:endParaRPr>
              </a:p>
            </p:txBody>
          </p:sp>
        </mc:Choice>
        <mc:Fallback xmlns="">
          <p:sp>
            <p:nvSpPr>
              <p:cNvPr id="17" name="1 Rectángulo"/>
              <p:cNvSpPr>
                <a:spLocks noRot="1" noChangeAspect="1" noMove="1" noResize="1" noEditPoints="1" noAdjustHandles="1" noChangeArrowheads="1" noChangeShapeType="1" noTextEdit="1"/>
              </p:cNvSpPr>
              <p:nvPr/>
            </p:nvSpPr>
            <p:spPr>
              <a:xfrm>
                <a:off x="3928751" y="4207866"/>
                <a:ext cx="2013885" cy="564065"/>
              </a:xfrm>
              <a:prstGeom prst="rect">
                <a:avLst/>
              </a:prstGeom>
              <a:blipFill rotWithShape="0">
                <a:blip r:embed="rId6"/>
                <a:stretch>
                  <a:fillRect/>
                </a:stretch>
              </a:blipFill>
            </p:spPr>
            <p:txBody>
              <a:bodyPr/>
              <a:lstStyle/>
              <a:p>
                <a:r>
                  <a:rPr lang="es-ES">
                    <a:noFill/>
                  </a:rPr>
                  <a:t> </a:t>
                </a:r>
              </a:p>
            </p:txBody>
          </p:sp>
        </mc:Fallback>
      </mc:AlternateContent>
      <p:graphicFrame>
        <p:nvGraphicFramePr>
          <p:cNvPr id="3" name="Objeto 2"/>
          <p:cNvGraphicFramePr>
            <a:graphicFrameLocks noChangeAspect="1"/>
          </p:cNvGraphicFramePr>
          <p:nvPr>
            <p:extLst>
              <p:ext uri="{D42A27DB-BD31-4B8C-83A1-F6EECF244321}">
                <p14:modId xmlns:p14="http://schemas.microsoft.com/office/powerpoint/2010/main" val="2764797638"/>
              </p:ext>
            </p:extLst>
          </p:nvPr>
        </p:nvGraphicFramePr>
        <p:xfrm>
          <a:off x="5997807" y="1567769"/>
          <a:ext cx="3057122" cy="3330441"/>
        </p:xfrm>
        <a:graphic>
          <a:graphicData uri="http://schemas.openxmlformats.org/presentationml/2006/ole">
            <mc:AlternateContent xmlns:mc="http://schemas.openxmlformats.org/markup-compatibility/2006">
              <mc:Choice xmlns:v="urn:schemas-microsoft-com:vml" Requires="v">
                <p:oleObj spid="_x0000_s4107" name="Hoja de cálculo" r:id="rId8" imgW="2876456" imgH="3133712" progId="Excel.Sheet.12">
                  <p:embed/>
                </p:oleObj>
              </mc:Choice>
              <mc:Fallback>
                <p:oleObj name="Hoja de cálculo" r:id="rId8" imgW="2876456" imgH="3133712" progId="Excel.Sheet.12">
                  <p:embed/>
                  <p:pic>
                    <p:nvPicPr>
                      <p:cNvPr id="0" name=""/>
                      <p:cNvPicPr/>
                      <p:nvPr/>
                    </p:nvPicPr>
                    <p:blipFill>
                      <a:blip r:embed="rId9"/>
                      <a:stretch>
                        <a:fillRect/>
                      </a:stretch>
                    </p:blipFill>
                    <p:spPr>
                      <a:xfrm>
                        <a:off x="5997807" y="1567769"/>
                        <a:ext cx="3057122" cy="3330441"/>
                      </a:xfrm>
                      <a:prstGeom prst="rect">
                        <a:avLst/>
                      </a:prstGeom>
                    </p:spPr>
                  </p:pic>
                </p:oleObj>
              </mc:Fallback>
            </mc:AlternateContent>
          </a:graphicData>
        </a:graphic>
      </p:graphicFrame>
      <p:sp>
        <p:nvSpPr>
          <p:cNvPr id="15" name="7 Rectángulo"/>
          <p:cNvSpPr/>
          <p:nvPr/>
        </p:nvSpPr>
        <p:spPr>
          <a:xfrm>
            <a:off x="251520" y="5085184"/>
            <a:ext cx="8640960" cy="1631216"/>
          </a:xfrm>
          <a:prstGeom prst="rect">
            <a:avLst/>
          </a:prstGeom>
        </p:spPr>
        <p:txBody>
          <a:bodyPr wrap="square">
            <a:spAutoFit/>
          </a:bodyPr>
          <a:lstStyle/>
          <a:p>
            <a:pPr marL="457200" indent="-457200" algn="just" eaLnBrk="1" fontAlgn="auto" hangingPunct="1">
              <a:spcBef>
                <a:spcPts val="0"/>
              </a:spcBef>
              <a:spcAft>
                <a:spcPts val="0"/>
              </a:spcAft>
              <a:buFont typeface="+mj-lt"/>
              <a:buAutoNum type="arabicPeriod" startAt="3"/>
            </a:pPr>
            <a:r>
              <a:rPr lang="es-ES" sz="2000" dirty="0" smtClean="0">
                <a:solidFill>
                  <a:srgbClr val="00007D"/>
                </a:solidFill>
                <a:latin typeface="Calibri" pitchFamily="34" charset="0"/>
              </a:rPr>
              <a:t>INTERPRETACIÓN: </a:t>
            </a:r>
            <a:r>
              <a:rPr lang="es-ES" sz="2000" dirty="0" smtClean="0">
                <a:solidFill>
                  <a:schemeClr val="tx1"/>
                </a:solidFill>
                <a:latin typeface="Calibri" pitchFamily="34" charset="0"/>
              </a:rPr>
              <a:t>PARA ESTIMAR UN IC PARA </a:t>
            </a:r>
            <a:r>
              <a:rPr lang="es-ES" sz="2000" dirty="0" smtClean="0">
                <a:solidFill>
                  <a:srgbClr val="000000"/>
                </a:solidFill>
                <a:latin typeface="Calibri" pitchFamily="34" charset="0"/>
              </a:rPr>
              <a:t>INDIVIDUOS </a:t>
            </a:r>
            <a:r>
              <a:rPr lang="es-ES" sz="2000" dirty="0">
                <a:solidFill>
                  <a:srgbClr val="000000"/>
                </a:solidFill>
                <a:latin typeface="Calibri" pitchFamily="34" charset="0"/>
              </a:rPr>
              <a:t>TRATADOS CON </a:t>
            </a:r>
            <a:r>
              <a:rPr lang="es-ES" sz="2000" dirty="0" smtClean="0">
                <a:solidFill>
                  <a:srgbClr val="000000"/>
                </a:solidFill>
                <a:latin typeface="Calibri" pitchFamily="34" charset="0"/>
              </a:rPr>
              <a:t>DIGOXINA</a:t>
            </a:r>
            <a:r>
              <a:rPr lang="es-ES" sz="2000" dirty="0" smtClean="0">
                <a:solidFill>
                  <a:schemeClr val="tx1"/>
                </a:solidFill>
                <a:latin typeface="Calibri" pitchFamily="34" charset="0"/>
              </a:rPr>
              <a:t>, EL TAMAÑO MÍNIMO PARA GARANTIZAR UNA PRECISIÓN Y UNA PROPORCIÓN ESPERADA DEL 10% Y DEL 20 RESPECTIVAMENTE, ES DECIR, TAMAÑO DE EFECTO DE 0,3, CON UNA CONFIANZA DEL 95% ES DE 61 SI NO SE CONOCE “N” Y DE 49 INDIVIDUOS SI N ES IGUAL A 250.</a:t>
            </a:r>
          </a:p>
        </p:txBody>
      </p:sp>
    </p:spTree>
    <p:extLst>
      <p:ext uri="{BB962C8B-B14F-4D97-AF65-F5344CB8AC3E}">
        <p14:creationId xmlns:p14="http://schemas.microsoft.com/office/powerpoint/2010/main" val="129470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1)">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heel(1)">
                                      <p:cBhvr>
                                        <p:cTn id="4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p:bldP spid="13" grpId="0"/>
      <p:bldP spid="17" grpId="0"/>
      <p:bldP spid="1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7 Rectángulo"/>
          <p:cNvSpPr/>
          <p:nvPr/>
        </p:nvSpPr>
        <p:spPr>
          <a:xfrm>
            <a:off x="223075" y="932425"/>
            <a:ext cx="5861094" cy="707886"/>
          </a:xfrm>
          <a:prstGeom prst="rect">
            <a:avLst/>
          </a:prstGeom>
        </p:spPr>
        <p:txBody>
          <a:bodyPr wrap="square">
            <a:spAutoFit/>
          </a:bodyPr>
          <a:lstStyle/>
          <a:p>
            <a:pPr marL="457200" indent="-457200" algn="just" eaLnBrk="1" fontAlgn="auto" hangingPunct="1">
              <a:spcBef>
                <a:spcPts val="0"/>
              </a:spcBef>
              <a:spcAft>
                <a:spcPts val="0"/>
              </a:spcAft>
              <a:buFont typeface="+mj-lt"/>
              <a:buAutoNum type="arabicPeriod"/>
            </a:pPr>
            <a:r>
              <a:rPr lang="es-ES" sz="2000" dirty="0" smtClean="0">
                <a:solidFill>
                  <a:srgbClr val="00007D"/>
                </a:solidFill>
                <a:latin typeface="Calibri" pitchFamily="34" charset="0"/>
              </a:rPr>
              <a:t>IDENTIFICAR LAS FÓRMULAS PARA CALCULAR EL TAMAÑO DE LA MUESTRA</a:t>
            </a:r>
          </a:p>
        </p:txBody>
      </p:sp>
      <p:sp>
        <p:nvSpPr>
          <p:cNvPr id="10" name="7 Rectángulo"/>
          <p:cNvSpPr/>
          <p:nvPr/>
        </p:nvSpPr>
        <p:spPr>
          <a:xfrm>
            <a:off x="251521" y="2386442"/>
            <a:ext cx="5832648" cy="1200329"/>
          </a:xfrm>
          <a:prstGeom prst="rect">
            <a:avLst/>
          </a:prstGeom>
        </p:spPr>
        <p:txBody>
          <a:bodyPr wrap="square">
            <a:spAutoFit/>
          </a:bodyPr>
          <a:lstStyle/>
          <a:p>
            <a:pPr marL="457200" indent="-457200" algn="just" eaLnBrk="1" fontAlgn="auto" hangingPunct="1">
              <a:spcBef>
                <a:spcPts val="0"/>
              </a:spcBef>
              <a:spcAft>
                <a:spcPts val="0"/>
              </a:spcAft>
              <a:buFont typeface="+mj-lt"/>
              <a:buAutoNum type="arabicPeriod" startAt="3"/>
            </a:pPr>
            <a:r>
              <a:rPr lang="es-ES" sz="1800" dirty="0" smtClean="0">
                <a:solidFill>
                  <a:srgbClr val="00007D"/>
                </a:solidFill>
                <a:latin typeface="Calibri" pitchFamily="34" charset="0"/>
              </a:rPr>
              <a:t>CÁLCULO DEL TAMAÑO DE LA MUESTRA: </a:t>
            </a:r>
            <a:r>
              <a:rPr lang="es-ES" sz="1800" dirty="0" smtClean="0">
                <a:solidFill>
                  <a:srgbClr val="000000"/>
                </a:solidFill>
                <a:latin typeface="Calibri" pitchFamily="34" charset="0"/>
              </a:rPr>
              <a:t>SUSTITU-YENDO  EN EL SOFTWARE PARA DETERMINAR EL TAMAÑO DE MUESTRA ELABORADO EN EXCEL TENEMOS:</a:t>
            </a:r>
          </a:p>
        </p:txBody>
      </p:sp>
      <mc:AlternateContent xmlns:mc="http://schemas.openxmlformats.org/markup-compatibility/2006" xmlns:a14="http://schemas.microsoft.com/office/drawing/2010/main">
        <mc:Choice Requires="a14">
          <p:sp>
            <p:nvSpPr>
              <p:cNvPr id="12" name="11 Rectángulo"/>
              <p:cNvSpPr/>
              <p:nvPr/>
            </p:nvSpPr>
            <p:spPr>
              <a:xfrm>
                <a:off x="640639" y="1626683"/>
                <a:ext cx="3311676" cy="704488"/>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1600" smtClean="0">
                          <a:solidFill>
                            <a:srgbClr val="000000"/>
                          </a:solidFill>
                          <a:latin typeface="Cambria Math"/>
                        </a:rPr>
                        <m:t>𝐧</m:t>
                      </m:r>
                      <m:r>
                        <a:rPr lang="es-ES" sz="1600" smtClean="0">
                          <a:solidFill>
                            <a:srgbClr val="000000"/>
                          </a:solidFill>
                          <a:latin typeface="Cambria Math"/>
                        </a:rPr>
                        <m:t>=</m:t>
                      </m:r>
                      <m:r>
                        <a:rPr lang="pt-BR" sz="1600" smtClean="0">
                          <a:solidFill>
                            <a:srgbClr val="000000"/>
                          </a:solidFill>
                          <a:latin typeface="Cambria Math"/>
                        </a:rPr>
                        <m:t>𝐤</m:t>
                      </m:r>
                      <m:r>
                        <a:rPr lang="pt-BR" sz="1600">
                          <a:solidFill>
                            <a:srgbClr val="000000"/>
                          </a:solidFill>
                          <a:latin typeface="Cambria Math"/>
                          <a:ea typeface="Cambria Math"/>
                        </a:rPr>
                        <m:t>∙</m:t>
                      </m:r>
                      <m:sSup>
                        <m:sSupPr>
                          <m:ctrlPr>
                            <a:rPr lang="es-ES" sz="1600" i="1">
                              <a:solidFill>
                                <a:srgbClr val="000000"/>
                              </a:solidFill>
                              <a:latin typeface="Cambria Math" panose="02040503050406030204" pitchFamily="18" charset="0"/>
                            </a:rPr>
                          </m:ctrlPr>
                        </m:sSupPr>
                        <m:e>
                          <m:d>
                            <m:dPr>
                              <m:ctrlPr>
                                <a:rPr lang="es-ES" sz="1600" i="1">
                                  <a:solidFill>
                                    <a:srgbClr val="000000"/>
                                  </a:solidFill>
                                  <a:latin typeface="Cambria Math" panose="02040503050406030204" pitchFamily="18" charset="0"/>
                                </a:rPr>
                              </m:ctrlPr>
                            </m:dPr>
                            <m:e>
                              <m:f>
                                <m:fPr>
                                  <m:ctrlPr>
                                    <a:rPr lang="es-ES" sz="1600" i="1">
                                      <a:solidFill>
                                        <a:srgbClr val="000000"/>
                                      </a:solidFill>
                                      <a:latin typeface="Cambria Math" panose="02040503050406030204" pitchFamily="18" charset="0"/>
                                    </a:rPr>
                                  </m:ctrlPr>
                                </m:fPr>
                                <m:num>
                                  <m:sSub>
                                    <m:sSubPr>
                                      <m:ctrlPr>
                                        <a:rPr lang="es-ES" sz="1600" i="1">
                                          <a:solidFill>
                                            <a:srgbClr val="000000"/>
                                          </a:solidFill>
                                          <a:latin typeface="Cambria Math" panose="02040503050406030204" pitchFamily="18" charset="0"/>
                                        </a:rPr>
                                      </m:ctrlPr>
                                    </m:sSubPr>
                                    <m:e>
                                      <m:r>
                                        <a:rPr lang="es-ES" sz="1600">
                                          <a:solidFill>
                                            <a:srgbClr val="000000"/>
                                          </a:solidFill>
                                          <a:latin typeface="Cambria Math"/>
                                        </a:rPr>
                                        <m:t>𝐙</m:t>
                                      </m:r>
                                    </m:e>
                                    <m:sub>
                                      <m:r>
                                        <a:rPr lang="es-ES" sz="1600">
                                          <a:solidFill>
                                            <a:srgbClr val="000000"/>
                                          </a:solidFill>
                                          <a:latin typeface="Cambria Math"/>
                                        </a:rPr>
                                        <m:t>𝟏</m:t>
                                      </m:r>
                                      <m:r>
                                        <a:rPr lang="es-ES" sz="1600">
                                          <a:solidFill>
                                            <a:srgbClr val="000000"/>
                                          </a:solidFill>
                                          <a:latin typeface="Cambria Math"/>
                                        </a:rPr>
                                        <m:t>−</m:t>
                                      </m:r>
                                      <m:f>
                                        <m:fPr>
                                          <m:ctrlPr>
                                            <a:rPr lang="es-ES" sz="1600" i="1">
                                              <a:solidFill>
                                                <a:srgbClr val="000000"/>
                                              </a:solidFill>
                                              <a:latin typeface="Cambria Math" panose="02040503050406030204" pitchFamily="18" charset="0"/>
                                            </a:rPr>
                                          </m:ctrlPr>
                                        </m:fPr>
                                        <m:num>
                                          <m:r>
                                            <a:rPr lang="es-ES" sz="1600">
                                              <a:solidFill>
                                                <a:srgbClr val="000000"/>
                                              </a:solidFill>
                                              <a:latin typeface="Cambria Math"/>
                                            </a:rPr>
                                            <m:t>𝛂</m:t>
                                          </m:r>
                                        </m:num>
                                        <m:den>
                                          <m:r>
                                            <a:rPr lang="es-ES" sz="1600">
                                              <a:solidFill>
                                                <a:srgbClr val="000000"/>
                                              </a:solidFill>
                                              <a:latin typeface="Cambria Math"/>
                                            </a:rPr>
                                            <m:t>𝟐</m:t>
                                          </m:r>
                                        </m:den>
                                      </m:f>
                                    </m:sub>
                                  </m:sSub>
                                  <m:r>
                                    <a:rPr lang="pt-BR" sz="1600">
                                      <a:solidFill>
                                        <a:srgbClr val="000000"/>
                                      </a:solidFill>
                                      <a:latin typeface="Cambria Math" pitchFamily="18" charset="0"/>
                                      <a:ea typeface="Cambria Math" pitchFamily="18" charset="0"/>
                                    </a:rPr>
                                    <m:t>+</m:t>
                                  </m:r>
                                  <m:sSub>
                                    <m:sSubPr>
                                      <m:ctrlPr>
                                        <a:rPr lang="pt-BR" sz="1600" i="1">
                                          <a:solidFill>
                                            <a:srgbClr val="000000"/>
                                          </a:solidFill>
                                          <a:latin typeface="Cambria Math" panose="02040503050406030204" pitchFamily="18" charset="0"/>
                                          <a:ea typeface="Cambria Math" pitchFamily="18" charset="0"/>
                                        </a:rPr>
                                      </m:ctrlPr>
                                    </m:sSubPr>
                                    <m:e>
                                      <m:r>
                                        <a:rPr lang="pt-BR" sz="1600">
                                          <a:solidFill>
                                            <a:srgbClr val="000000"/>
                                          </a:solidFill>
                                          <a:latin typeface="Cambria Math" pitchFamily="18" charset="0"/>
                                          <a:ea typeface="Cambria Math" pitchFamily="18" charset="0"/>
                                        </a:rPr>
                                        <m:t>𝐙</m:t>
                                      </m:r>
                                    </m:e>
                                    <m:sub>
                                      <m:r>
                                        <a:rPr lang="pt-BR" sz="1600">
                                          <a:solidFill>
                                            <a:srgbClr val="000000"/>
                                          </a:solidFill>
                                          <a:latin typeface="Cambria Math" pitchFamily="18" charset="0"/>
                                          <a:ea typeface="Cambria Math" pitchFamily="18" charset="0"/>
                                        </a:rPr>
                                        <m:t>𝟏</m:t>
                                      </m:r>
                                      <m:r>
                                        <a:rPr lang="pt-BR" sz="1600">
                                          <a:solidFill>
                                            <a:srgbClr val="000000"/>
                                          </a:solidFill>
                                          <a:latin typeface="Cambria Math" pitchFamily="18" charset="0"/>
                                          <a:ea typeface="Cambria Math" pitchFamily="18" charset="0"/>
                                        </a:rPr>
                                        <m:t>−</m:t>
                                      </m:r>
                                      <m:r>
                                        <a:rPr lang="pt-BR" sz="1600">
                                          <a:solidFill>
                                            <a:srgbClr val="000000"/>
                                          </a:solidFill>
                                          <a:latin typeface="Cambria Math" pitchFamily="18" charset="0"/>
                                          <a:ea typeface="Cambria Math" pitchFamily="18" charset="0"/>
                                        </a:rPr>
                                        <m:t>𝛃</m:t>
                                      </m:r>
                                    </m:sub>
                                  </m:sSub>
                                </m:num>
                                <m:den>
                                  <m:r>
                                    <a:rPr lang="es-ES" sz="1600">
                                      <a:solidFill>
                                        <a:srgbClr val="000000"/>
                                      </a:solidFill>
                                      <a:latin typeface="Cambria Math"/>
                                    </a:rPr>
                                    <m:t>𝐝</m:t>
                                  </m:r>
                                </m:den>
                              </m:f>
                            </m:e>
                          </m:d>
                        </m:e>
                        <m:sup>
                          <m:r>
                            <a:rPr lang="es-ES" sz="1600">
                              <a:solidFill>
                                <a:srgbClr val="000000"/>
                              </a:solidFill>
                              <a:latin typeface="Cambria Math"/>
                            </a:rPr>
                            <m:t>𝟐</m:t>
                          </m:r>
                        </m:sup>
                      </m:sSup>
                      <m:r>
                        <a:rPr lang="es-ES" sz="1600">
                          <a:solidFill>
                            <a:srgbClr val="000000"/>
                          </a:solidFill>
                          <a:latin typeface="Cambria Math"/>
                        </a:rPr>
                        <m:t>∙</m:t>
                      </m:r>
                      <m:acc>
                        <m:accPr>
                          <m:chr m:val="̂"/>
                          <m:ctrlPr>
                            <a:rPr lang="es-ES" sz="1600" i="1">
                              <a:solidFill>
                                <a:srgbClr val="000000"/>
                              </a:solidFill>
                              <a:latin typeface="Cambria Math" panose="02040503050406030204" pitchFamily="18" charset="0"/>
                            </a:rPr>
                          </m:ctrlPr>
                        </m:accPr>
                        <m:e>
                          <m:r>
                            <a:rPr lang="es-ES" sz="1600">
                              <a:solidFill>
                                <a:srgbClr val="000000"/>
                              </a:solidFill>
                              <a:latin typeface="Cambria Math"/>
                            </a:rPr>
                            <m:t>𝐩</m:t>
                          </m:r>
                        </m:e>
                      </m:acc>
                      <m:d>
                        <m:dPr>
                          <m:ctrlPr>
                            <a:rPr lang="es-ES" sz="1600" i="1">
                              <a:solidFill>
                                <a:srgbClr val="000000"/>
                              </a:solidFill>
                              <a:latin typeface="Cambria Math" panose="02040503050406030204" pitchFamily="18" charset="0"/>
                            </a:rPr>
                          </m:ctrlPr>
                        </m:dPr>
                        <m:e>
                          <m:r>
                            <a:rPr lang="es-ES" sz="1600">
                              <a:solidFill>
                                <a:srgbClr val="000000"/>
                              </a:solidFill>
                              <a:latin typeface="Cambria Math"/>
                            </a:rPr>
                            <m:t>𝟏</m:t>
                          </m:r>
                          <m:r>
                            <a:rPr lang="es-ES" sz="1600">
                              <a:solidFill>
                                <a:srgbClr val="000000"/>
                              </a:solidFill>
                              <a:latin typeface="Cambria Math"/>
                            </a:rPr>
                            <m:t>−</m:t>
                          </m:r>
                          <m:acc>
                            <m:accPr>
                              <m:chr m:val="̂"/>
                              <m:ctrlPr>
                                <a:rPr lang="es-ES" sz="1600" i="1">
                                  <a:solidFill>
                                    <a:srgbClr val="000000"/>
                                  </a:solidFill>
                                  <a:latin typeface="Cambria Math" panose="02040503050406030204" pitchFamily="18" charset="0"/>
                                </a:rPr>
                              </m:ctrlPr>
                            </m:accPr>
                            <m:e>
                              <m:r>
                                <a:rPr lang="es-ES" sz="1600">
                                  <a:solidFill>
                                    <a:srgbClr val="000000"/>
                                  </a:solidFill>
                                  <a:latin typeface="Cambria Math"/>
                                </a:rPr>
                                <m:t>𝐩</m:t>
                              </m:r>
                            </m:e>
                          </m:acc>
                        </m:e>
                      </m:d>
                      <m:r>
                        <a:rPr lang="es-ES" sz="1600">
                          <a:solidFill>
                            <a:srgbClr val="000000"/>
                          </a:solidFill>
                          <a:latin typeface="Cambria Math"/>
                        </a:rPr>
                        <m:t> </m:t>
                      </m:r>
                    </m:oMath>
                  </m:oMathPara>
                </a14:m>
                <a:endParaRPr lang="es-ES" sz="1600" dirty="0">
                  <a:solidFill>
                    <a:srgbClr val="000000"/>
                  </a:solidFill>
                  <a:latin typeface="Arial"/>
                </a:endParaRPr>
              </a:p>
            </p:txBody>
          </p:sp>
        </mc:Choice>
        <mc:Fallback xmlns="">
          <p:sp>
            <p:nvSpPr>
              <p:cNvPr id="12" name="11 Rectángulo"/>
              <p:cNvSpPr>
                <a:spLocks noRot="1" noChangeAspect="1" noMove="1" noResize="1" noEditPoints="1" noAdjustHandles="1" noChangeArrowheads="1" noChangeShapeType="1" noTextEdit="1"/>
              </p:cNvSpPr>
              <p:nvPr/>
            </p:nvSpPr>
            <p:spPr>
              <a:xfrm>
                <a:off x="640639" y="1626683"/>
                <a:ext cx="3311676" cy="704488"/>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11 Rectángulo"/>
              <p:cNvSpPr/>
              <p:nvPr/>
            </p:nvSpPr>
            <p:spPr>
              <a:xfrm>
                <a:off x="1331640" y="3413314"/>
                <a:ext cx="4348434" cy="700448"/>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es-ES" sz="1600" smtClean="0">
                          <a:solidFill>
                            <a:srgbClr val="000000"/>
                          </a:solidFill>
                          <a:latin typeface="Cambria Math"/>
                        </a:rPr>
                        <m:t>𝐧</m:t>
                      </m:r>
                      <m:r>
                        <a:rPr lang="es-ES" sz="1600" smtClean="0">
                          <a:solidFill>
                            <a:srgbClr val="000000"/>
                          </a:solidFill>
                          <a:latin typeface="Cambria Math"/>
                        </a:rPr>
                        <m:t>=</m:t>
                      </m:r>
                      <m:r>
                        <a:rPr lang="pt-BR" sz="1600" smtClean="0">
                          <a:solidFill>
                            <a:srgbClr val="000000"/>
                          </a:solidFill>
                          <a:latin typeface="Cambria Math" panose="02040503050406030204" pitchFamily="18" charset="0"/>
                        </a:rPr>
                        <m:t>𝟏</m:t>
                      </m:r>
                      <m:r>
                        <a:rPr lang="pt-BR" sz="1600">
                          <a:solidFill>
                            <a:srgbClr val="000000"/>
                          </a:solidFill>
                          <a:latin typeface="Cambria Math"/>
                          <a:ea typeface="Cambria Math"/>
                        </a:rPr>
                        <m:t>∙</m:t>
                      </m:r>
                      <m:sSup>
                        <m:sSupPr>
                          <m:ctrlPr>
                            <a:rPr lang="es-ES" sz="1600" i="1">
                              <a:solidFill>
                                <a:srgbClr val="000000"/>
                              </a:solidFill>
                              <a:latin typeface="Cambria Math" panose="02040503050406030204" pitchFamily="18" charset="0"/>
                            </a:rPr>
                          </m:ctrlPr>
                        </m:sSupPr>
                        <m:e>
                          <m:d>
                            <m:dPr>
                              <m:ctrlPr>
                                <a:rPr lang="es-ES" sz="1600" i="1">
                                  <a:solidFill>
                                    <a:srgbClr val="000000"/>
                                  </a:solidFill>
                                  <a:latin typeface="Cambria Math" panose="02040503050406030204" pitchFamily="18" charset="0"/>
                                </a:rPr>
                              </m:ctrlPr>
                            </m:dPr>
                            <m:e>
                              <m:f>
                                <m:fPr>
                                  <m:ctrlPr>
                                    <a:rPr lang="es-ES" sz="1600" i="1">
                                      <a:solidFill>
                                        <a:srgbClr val="000000"/>
                                      </a:solidFill>
                                      <a:latin typeface="Cambria Math" panose="02040503050406030204" pitchFamily="18" charset="0"/>
                                    </a:rPr>
                                  </m:ctrlPr>
                                </m:fPr>
                                <m:num>
                                  <m:r>
                                    <a:rPr lang="pt-BR" sz="1600" i="1" smtClean="0">
                                      <a:solidFill>
                                        <a:srgbClr val="000000"/>
                                      </a:solidFill>
                                      <a:latin typeface="Cambria Math" panose="02040503050406030204" pitchFamily="18" charset="0"/>
                                    </a:rPr>
                                    <m:t>𝟏</m:t>
                                  </m:r>
                                  <m:r>
                                    <a:rPr lang="pt-BR" sz="1600" i="1" smtClean="0">
                                      <a:solidFill>
                                        <a:srgbClr val="000000"/>
                                      </a:solidFill>
                                      <a:latin typeface="Cambria Math" panose="02040503050406030204" pitchFamily="18" charset="0"/>
                                    </a:rPr>
                                    <m:t>,</m:t>
                                  </m:r>
                                  <m:r>
                                    <a:rPr lang="pt-BR" sz="1600" i="1" smtClean="0">
                                      <a:solidFill>
                                        <a:srgbClr val="000000"/>
                                      </a:solidFill>
                                      <a:latin typeface="Cambria Math" panose="02040503050406030204" pitchFamily="18" charset="0"/>
                                    </a:rPr>
                                    <m:t>𝟗𝟔</m:t>
                                  </m:r>
                                  <m:r>
                                    <a:rPr lang="pt-BR" sz="1600">
                                      <a:solidFill>
                                        <a:srgbClr val="000000"/>
                                      </a:solidFill>
                                      <a:latin typeface="Cambria Math" pitchFamily="18" charset="0"/>
                                      <a:ea typeface="Cambria Math" pitchFamily="18" charset="0"/>
                                    </a:rPr>
                                    <m:t>+</m:t>
                                  </m:r>
                                  <m:r>
                                    <a:rPr lang="pt-BR" sz="1600" b="1" i="1" smtClean="0">
                                      <a:solidFill>
                                        <a:srgbClr val="000000"/>
                                      </a:solidFill>
                                      <a:latin typeface="Cambria Math" pitchFamily="18" charset="0"/>
                                      <a:ea typeface="Cambria Math" pitchFamily="18" charset="0"/>
                                    </a:rPr>
                                    <m:t>𝟏</m:t>
                                  </m:r>
                                  <m:r>
                                    <a:rPr lang="pt-BR" sz="1600" b="1" i="1" smtClean="0">
                                      <a:solidFill>
                                        <a:srgbClr val="000000"/>
                                      </a:solidFill>
                                      <a:latin typeface="Cambria Math" pitchFamily="18" charset="0"/>
                                      <a:ea typeface="Cambria Math" pitchFamily="18" charset="0"/>
                                    </a:rPr>
                                    <m:t>,</m:t>
                                  </m:r>
                                  <m:r>
                                    <a:rPr lang="pt-BR" sz="1600" b="1" i="1" smtClean="0">
                                      <a:solidFill>
                                        <a:srgbClr val="000000"/>
                                      </a:solidFill>
                                      <a:latin typeface="Cambria Math" pitchFamily="18" charset="0"/>
                                      <a:ea typeface="Cambria Math" pitchFamily="18" charset="0"/>
                                    </a:rPr>
                                    <m:t>𝟐𝟖</m:t>
                                  </m:r>
                                </m:num>
                                <m:den>
                                  <m:r>
                                    <a:rPr lang="pt-BR" sz="1600" i="1" smtClean="0">
                                      <a:solidFill>
                                        <a:srgbClr val="000000"/>
                                      </a:solidFill>
                                      <a:latin typeface="Cambria Math" pitchFamily="18" charset="0"/>
                                      <a:ea typeface="Cambria Math" pitchFamily="18" charset="0"/>
                                    </a:rPr>
                                    <m:t>𝟎</m:t>
                                  </m:r>
                                  <m:r>
                                    <a:rPr lang="pt-BR" sz="1600" i="1" smtClean="0">
                                      <a:solidFill>
                                        <a:srgbClr val="000000"/>
                                      </a:solidFill>
                                      <a:latin typeface="Cambria Math" pitchFamily="18" charset="0"/>
                                      <a:ea typeface="Cambria Math" pitchFamily="18" charset="0"/>
                                    </a:rPr>
                                    <m:t>,</m:t>
                                  </m:r>
                                  <m:r>
                                    <a:rPr lang="pt-BR" sz="1600" i="1" smtClean="0">
                                      <a:solidFill>
                                        <a:srgbClr val="000000"/>
                                      </a:solidFill>
                                      <a:latin typeface="Cambria Math" pitchFamily="18" charset="0"/>
                                      <a:ea typeface="Cambria Math" pitchFamily="18" charset="0"/>
                                    </a:rPr>
                                    <m:t>𝟏</m:t>
                                  </m:r>
                                </m:den>
                              </m:f>
                            </m:e>
                          </m:d>
                        </m:e>
                        <m:sup>
                          <m:r>
                            <a:rPr lang="es-ES" sz="1600">
                              <a:solidFill>
                                <a:srgbClr val="000000"/>
                              </a:solidFill>
                              <a:latin typeface="Cambria Math"/>
                            </a:rPr>
                            <m:t>𝟐</m:t>
                          </m:r>
                        </m:sup>
                      </m:sSup>
                      <m:r>
                        <a:rPr lang="es-ES" sz="1600">
                          <a:solidFill>
                            <a:srgbClr val="000000"/>
                          </a:solidFill>
                          <a:latin typeface="Cambria Math"/>
                        </a:rPr>
                        <m:t>∙</m:t>
                      </m:r>
                      <m:r>
                        <a:rPr lang="pt-BR" sz="1600" i="1" smtClean="0">
                          <a:solidFill>
                            <a:srgbClr val="000000"/>
                          </a:solidFill>
                          <a:latin typeface="Cambria Math" panose="02040503050406030204" pitchFamily="18" charset="0"/>
                        </a:rPr>
                        <m:t>𝟎</m:t>
                      </m:r>
                      <m:r>
                        <a:rPr lang="pt-BR" sz="1600" i="1" smtClean="0">
                          <a:solidFill>
                            <a:srgbClr val="000000"/>
                          </a:solidFill>
                          <a:latin typeface="Cambria Math" panose="02040503050406030204" pitchFamily="18" charset="0"/>
                        </a:rPr>
                        <m:t>,</m:t>
                      </m:r>
                      <m:r>
                        <a:rPr lang="pt-BR" sz="1600" i="1" smtClean="0">
                          <a:solidFill>
                            <a:srgbClr val="000000"/>
                          </a:solidFill>
                          <a:latin typeface="Cambria Math" panose="02040503050406030204" pitchFamily="18" charset="0"/>
                        </a:rPr>
                        <m:t>𝟐</m:t>
                      </m:r>
                      <m:d>
                        <m:dPr>
                          <m:ctrlPr>
                            <a:rPr lang="es-ES" sz="1600" i="1">
                              <a:solidFill>
                                <a:srgbClr val="000000"/>
                              </a:solidFill>
                              <a:latin typeface="Cambria Math" panose="02040503050406030204" pitchFamily="18" charset="0"/>
                            </a:rPr>
                          </m:ctrlPr>
                        </m:dPr>
                        <m:e>
                          <m:r>
                            <a:rPr lang="es-ES" sz="1600">
                              <a:solidFill>
                                <a:srgbClr val="000000"/>
                              </a:solidFill>
                              <a:latin typeface="Cambria Math"/>
                            </a:rPr>
                            <m:t>𝟏</m:t>
                          </m:r>
                          <m:r>
                            <a:rPr lang="es-ES" sz="1600">
                              <a:solidFill>
                                <a:srgbClr val="000000"/>
                              </a:solidFill>
                              <a:latin typeface="Cambria Math"/>
                            </a:rPr>
                            <m:t>−</m:t>
                          </m:r>
                          <m:r>
                            <a:rPr lang="pt-BR" sz="1600" i="1" smtClean="0">
                              <a:solidFill>
                                <a:srgbClr val="000000"/>
                              </a:solidFill>
                              <a:latin typeface="Cambria Math" panose="02040503050406030204" pitchFamily="18" charset="0"/>
                            </a:rPr>
                            <m:t>𝟎</m:t>
                          </m:r>
                          <m:r>
                            <a:rPr lang="pt-BR" sz="1600" i="1" smtClean="0">
                              <a:solidFill>
                                <a:srgbClr val="000000"/>
                              </a:solidFill>
                              <a:latin typeface="Cambria Math" panose="02040503050406030204" pitchFamily="18" charset="0"/>
                            </a:rPr>
                            <m:t>,</m:t>
                          </m:r>
                          <m:r>
                            <a:rPr lang="pt-BR" sz="1600" i="1" smtClean="0">
                              <a:solidFill>
                                <a:srgbClr val="000000"/>
                              </a:solidFill>
                              <a:latin typeface="Cambria Math" panose="02040503050406030204" pitchFamily="18" charset="0"/>
                            </a:rPr>
                            <m:t>𝟐</m:t>
                          </m:r>
                        </m:e>
                      </m:d>
                      <m:r>
                        <a:rPr lang="es-ES" sz="1600" i="1" smtClean="0">
                          <a:solidFill>
                            <a:srgbClr val="000000"/>
                          </a:solidFill>
                          <a:latin typeface="Cambria Math" panose="02040503050406030204" pitchFamily="18" charset="0"/>
                          <a:ea typeface="Cambria Math" panose="02040503050406030204" pitchFamily="18" charset="0"/>
                        </a:rPr>
                        <m:t>≈</m:t>
                      </m:r>
                      <m:r>
                        <a:rPr lang="pt-BR" sz="1600" i="1" smtClean="0">
                          <a:solidFill>
                            <a:srgbClr val="000000"/>
                          </a:solidFill>
                          <a:latin typeface="Cambria Math" panose="02040503050406030204" pitchFamily="18" charset="0"/>
                          <a:ea typeface="Cambria Math" panose="02040503050406030204" pitchFamily="18" charset="0"/>
                        </a:rPr>
                        <m:t>𝟏𝟔𝟖</m:t>
                      </m:r>
                    </m:oMath>
                  </m:oMathPara>
                </a14:m>
                <a:endParaRPr lang="es-ES" sz="1600" dirty="0">
                  <a:solidFill>
                    <a:srgbClr val="000000"/>
                  </a:solidFill>
                  <a:latin typeface="Arial"/>
                </a:endParaRPr>
              </a:p>
            </p:txBody>
          </p:sp>
        </mc:Choice>
        <mc:Fallback xmlns="">
          <p:sp>
            <p:nvSpPr>
              <p:cNvPr id="14" name="11 Rectángulo"/>
              <p:cNvSpPr>
                <a:spLocks noRot="1" noChangeAspect="1" noMove="1" noResize="1" noEditPoints="1" noAdjustHandles="1" noChangeArrowheads="1" noChangeShapeType="1" noTextEdit="1"/>
              </p:cNvSpPr>
              <p:nvPr/>
            </p:nvSpPr>
            <p:spPr>
              <a:xfrm>
                <a:off x="1331640" y="3413314"/>
                <a:ext cx="4348434" cy="700448"/>
              </a:xfrm>
              <a:prstGeom prst="rect">
                <a:avLst/>
              </a:prstGeom>
              <a:blipFill rotWithShape="0">
                <a:blip r:embed="rId4"/>
                <a:stretch>
                  <a:fillRect/>
                </a:stretch>
              </a:blipFill>
            </p:spPr>
            <p:txBody>
              <a:bodyPr/>
              <a:lstStyle/>
              <a:p>
                <a:r>
                  <a:rPr lang="es-ES">
                    <a:noFill/>
                  </a:rPr>
                  <a:t> </a:t>
                </a:r>
              </a:p>
            </p:txBody>
          </p:sp>
        </mc:Fallback>
      </mc:AlternateContent>
      <p:sp>
        <p:nvSpPr>
          <p:cNvPr id="11" name="Text Box 4"/>
          <p:cNvSpPr txBox="1">
            <a:spLocks noChangeArrowheads="1"/>
          </p:cNvSpPr>
          <p:nvPr/>
        </p:nvSpPr>
        <p:spPr bwMode="auto">
          <a:xfrm>
            <a:off x="251520" y="476672"/>
            <a:ext cx="86409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es-MX" sz="2400" dirty="0" smtClean="0">
                <a:solidFill>
                  <a:srgbClr val="00007D"/>
                </a:solidFill>
                <a:latin typeface="Calibri" pitchFamily="34" charset="0"/>
              </a:rPr>
              <a:t>CÁLCULO DEL TAMAÑO DE LA MUESTRA EN DISEÑOS DE EIC Y CH</a:t>
            </a:r>
            <a:endParaRPr lang="es-MX" sz="2400" dirty="0">
              <a:solidFill>
                <a:srgbClr val="00007D"/>
              </a:solidFill>
              <a:latin typeface="Calibri" pitchFamily="34" charset="0"/>
            </a:endParaRPr>
          </a:p>
        </p:txBody>
      </p:sp>
      <mc:AlternateContent xmlns:mc="http://schemas.openxmlformats.org/markup-compatibility/2006" xmlns:a14="http://schemas.microsoft.com/office/drawing/2010/main">
        <mc:Choice Requires="a14">
          <p:sp>
            <p:nvSpPr>
              <p:cNvPr id="13" name="1 Rectángulo"/>
              <p:cNvSpPr/>
              <p:nvPr/>
            </p:nvSpPr>
            <p:spPr>
              <a:xfrm>
                <a:off x="3952315" y="1758477"/>
                <a:ext cx="1151276" cy="557460"/>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s-ES" sz="1600" i="1">
                              <a:solidFill>
                                <a:srgbClr val="000000"/>
                              </a:solidFill>
                              <a:latin typeface="Cambria Math" panose="02040503050406030204" pitchFamily="18" charset="0"/>
                            </a:rPr>
                          </m:ctrlPr>
                        </m:accPr>
                        <m:e>
                          <m:r>
                            <a:rPr lang="es-ES" sz="1600" b="1" i="1">
                              <a:solidFill>
                                <a:srgbClr val="000000"/>
                              </a:solidFill>
                              <a:latin typeface="Cambria Math"/>
                            </a:rPr>
                            <m:t>𝐧</m:t>
                          </m:r>
                        </m:e>
                      </m:acc>
                      <m:r>
                        <a:rPr lang="es-ES" sz="1600" b="1">
                          <a:solidFill>
                            <a:srgbClr val="000000"/>
                          </a:solidFill>
                          <a:latin typeface="Cambria Math"/>
                        </a:rPr>
                        <m:t>=</m:t>
                      </m:r>
                      <m:f>
                        <m:fPr>
                          <m:ctrlPr>
                            <a:rPr lang="es-ES" sz="1600" i="1">
                              <a:solidFill>
                                <a:srgbClr val="000000"/>
                              </a:solidFill>
                              <a:latin typeface="Cambria Math" panose="02040503050406030204" pitchFamily="18" charset="0"/>
                              <a:ea typeface="Cambria Math" panose="02040503050406030204" pitchFamily="18" charset="0"/>
                            </a:rPr>
                          </m:ctrlPr>
                        </m:fPr>
                        <m:num>
                          <m:r>
                            <a:rPr lang="pt-BR" sz="1600">
                              <a:solidFill>
                                <a:srgbClr val="000000"/>
                              </a:solidFill>
                              <a:latin typeface="Cambria Math" panose="02040503050406030204" pitchFamily="18" charset="0"/>
                              <a:ea typeface="Cambria Math" panose="02040503050406030204" pitchFamily="18" charset="0"/>
                            </a:rPr>
                            <m:t>𝐧𝐍</m:t>
                          </m:r>
                        </m:num>
                        <m:den>
                          <m:r>
                            <a:rPr lang="pt-BR" sz="1600">
                              <a:solidFill>
                                <a:srgbClr val="000000"/>
                              </a:solidFill>
                              <a:latin typeface="Cambria Math" panose="02040503050406030204" pitchFamily="18" charset="0"/>
                              <a:ea typeface="Cambria Math" panose="02040503050406030204" pitchFamily="18" charset="0"/>
                            </a:rPr>
                            <m:t>𝐍</m:t>
                          </m:r>
                          <m:r>
                            <a:rPr lang="pt-BR" sz="1600">
                              <a:solidFill>
                                <a:srgbClr val="000000"/>
                              </a:solidFill>
                              <a:latin typeface="Cambria Math" panose="02040503050406030204" pitchFamily="18" charset="0"/>
                              <a:ea typeface="Cambria Math" panose="02040503050406030204" pitchFamily="18" charset="0"/>
                            </a:rPr>
                            <m:t>+</m:t>
                          </m:r>
                          <m:r>
                            <a:rPr lang="pt-BR" sz="1600">
                              <a:solidFill>
                                <a:srgbClr val="000000"/>
                              </a:solidFill>
                              <a:latin typeface="Cambria Math" panose="02040503050406030204" pitchFamily="18" charset="0"/>
                              <a:ea typeface="Cambria Math" panose="02040503050406030204" pitchFamily="18" charset="0"/>
                            </a:rPr>
                            <m:t>𝐧</m:t>
                          </m:r>
                        </m:den>
                      </m:f>
                    </m:oMath>
                  </m:oMathPara>
                </a14:m>
                <a:endParaRPr lang="es-ES" sz="1600" dirty="0">
                  <a:solidFill>
                    <a:srgbClr val="000000"/>
                  </a:solidFill>
                  <a:latin typeface="Arial"/>
                </a:endParaRPr>
              </a:p>
            </p:txBody>
          </p:sp>
        </mc:Choice>
        <mc:Fallback xmlns="">
          <p:sp>
            <p:nvSpPr>
              <p:cNvPr id="13" name="1 Rectángulo"/>
              <p:cNvSpPr>
                <a:spLocks noRot="1" noChangeAspect="1" noMove="1" noResize="1" noEditPoints="1" noAdjustHandles="1" noChangeArrowheads="1" noChangeShapeType="1" noTextEdit="1"/>
              </p:cNvSpPr>
              <p:nvPr/>
            </p:nvSpPr>
            <p:spPr>
              <a:xfrm>
                <a:off x="3952315" y="1758477"/>
                <a:ext cx="1151276" cy="557460"/>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1 Rectángulo"/>
              <p:cNvSpPr/>
              <p:nvPr/>
            </p:nvSpPr>
            <p:spPr>
              <a:xfrm>
                <a:off x="2170424" y="4169033"/>
                <a:ext cx="1994841" cy="505010"/>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acc>
                        <m:accPr>
                          <m:chr m:val="̇"/>
                          <m:ctrlPr>
                            <a:rPr lang="es-ES" sz="1400" i="1" smtClean="0">
                              <a:solidFill>
                                <a:srgbClr val="000000"/>
                              </a:solidFill>
                              <a:latin typeface="Cambria Math" panose="02040503050406030204" pitchFamily="18" charset="0"/>
                            </a:rPr>
                          </m:ctrlPr>
                        </m:accPr>
                        <m:e>
                          <m:r>
                            <a:rPr lang="es-ES" sz="1400" b="1" i="1">
                              <a:solidFill>
                                <a:srgbClr val="000000"/>
                              </a:solidFill>
                              <a:latin typeface="Cambria Math"/>
                            </a:rPr>
                            <m:t>𝐧</m:t>
                          </m:r>
                        </m:e>
                      </m:acc>
                      <m:r>
                        <a:rPr lang="es-ES" sz="1400" b="1">
                          <a:solidFill>
                            <a:srgbClr val="000000"/>
                          </a:solidFill>
                          <a:latin typeface="Cambria Math"/>
                        </a:rPr>
                        <m:t>=</m:t>
                      </m:r>
                      <m:f>
                        <m:fPr>
                          <m:ctrlPr>
                            <a:rPr lang="es-ES" sz="1400" i="1">
                              <a:solidFill>
                                <a:srgbClr val="000000"/>
                              </a:solidFill>
                              <a:latin typeface="Cambria Math" panose="02040503050406030204" pitchFamily="18" charset="0"/>
                              <a:ea typeface="Cambria Math" panose="02040503050406030204" pitchFamily="18" charset="0"/>
                            </a:rPr>
                          </m:ctrlPr>
                        </m:fPr>
                        <m:num>
                          <m:r>
                            <a:rPr lang="pt-BR" sz="1400" b="1" i="0" smtClean="0">
                              <a:solidFill>
                                <a:srgbClr val="000000"/>
                              </a:solidFill>
                              <a:latin typeface="Cambria Math" panose="02040503050406030204" pitchFamily="18" charset="0"/>
                              <a:ea typeface="Cambria Math" panose="02040503050406030204" pitchFamily="18" charset="0"/>
                            </a:rPr>
                            <m:t>𝟏𝟔𝟖</m:t>
                          </m:r>
                          <m:r>
                            <a:rPr lang="pt-BR" sz="1400" b="1" i="1" smtClean="0">
                              <a:solidFill>
                                <a:srgbClr val="000000"/>
                              </a:solidFill>
                              <a:latin typeface="Cambria Math" panose="02040503050406030204" pitchFamily="18" charset="0"/>
                              <a:ea typeface="Cambria Math" panose="02040503050406030204" pitchFamily="18" charset="0"/>
                            </a:rPr>
                            <m:t>∙</m:t>
                          </m:r>
                          <m:r>
                            <a:rPr lang="pt-BR" sz="1400" b="1" i="1" smtClean="0">
                              <a:solidFill>
                                <a:srgbClr val="000000"/>
                              </a:solidFill>
                              <a:latin typeface="Cambria Math" panose="02040503050406030204" pitchFamily="18" charset="0"/>
                              <a:ea typeface="Cambria Math" panose="02040503050406030204" pitchFamily="18" charset="0"/>
                            </a:rPr>
                            <m:t>𝟐𝟓𝟎</m:t>
                          </m:r>
                        </m:num>
                        <m:den>
                          <m:r>
                            <a:rPr lang="pt-BR" sz="1400" b="1" i="0" smtClean="0">
                              <a:solidFill>
                                <a:srgbClr val="000000"/>
                              </a:solidFill>
                              <a:latin typeface="Cambria Math" panose="02040503050406030204" pitchFamily="18" charset="0"/>
                              <a:ea typeface="Cambria Math" panose="02040503050406030204" pitchFamily="18" charset="0"/>
                            </a:rPr>
                            <m:t>𝟐𝟓𝟎</m:t>
                          </m:r>
                          <m:r>
                            <a:rPr lang="pt-BR" sz="1400">
                              <a:solidFill>
                                <a:srgbClr val="000000"/>
                              </a:solidFill>
                              <a:latin typeface="Cambria Math" panose="02040503050406030204" pitchFamily="18" charset="0"/>
                              <a:ea typeface="Cambria Math" panose="02040503050406030204" pitchFamily="18" charset="0"/>
                            </a:rPr>
                            <m:t>+</m:t>
                          </m:r>
                          <m:r>
                            <a:rPr lang="pt-BR" sz="1400" b="1" i="0" smtClean="0">
                              <a:solidFill>
                                <a:srgbClr val="000000"/>
                              </a:solidFill>
                              <a:latin typeface="Cambria Math" panose="02040503050406030204" pitchFamily="18" charset="0"/>
                              <a:ea typeface="Cambria Math" panose="02040503050406030204" pitchFamily="18" charset="0"/>
                            </a:rPr>
                            <m:t>𝟏𝟔𝟖</m:t>
                          </m:r>
                        </m:den>
                      </m:f>
                      <m:r>
                        <a:rPr lang="pt-BR" sz="1400" b="1" i="1" smtClean="0">
                          <a:solidFill>
                            <a:srgbClr val="000000"/>
                          </a:solidFill>
                          <a:latin typeface="Cambria Math" panose="02040503050406030204" pitchFamily="18" charset="0"/>
                          <a:ea typeface="Cambria Math" panose="02040503050406030204" pitchFamily="18" charset="0"/>
                        </a:rPr>
                        <m:t>=</m:t>
                      </m:r>
                      <m:r>
                        <a:rPr lang="pt-BR" sz="1400" b="1" i="1" smtClean="0">
                          <a:solidFill>
                            <a:srgbClr val="000000"/>
                          </a:solidFill>
                          <a:latin typeface="Cambria Math" panose="02040503050406030204" pitchFamily="18" charset="0"/>
                          <a:ea typeface="Cambria Math" panose="02040503050406030204" pitchFamily="18" charset="0"/>
                        </a:rPr>
                        <m:t>𝟏𝟎𝟏</m:t>
                      </m:r>
                    </m:oMath>
                  </m:oMathPara>
                </a14:m>
                <a:endParaRPr lang="es-ES" sz="1400" dirty="0">
                  <a:solidFill>
                    <a:srgbClr val="000000"/>
                  </a:solidFill>
                  <a:latin typeface="Arial"/>
                </a:endParaRPr>
              </a:p>
            </p:txBody>
          </p:sp>
        </mc:Choice>
        <mc:Fallback xmlns="">
          <p:sp>
            <p:nvSpPr>
              <p:cNvPr id="17" name="1 Rectángulo"/>
              <p:cNvSpPr>
                <a:spLocks noRot="1" noChangeAspect="1" noMove="1" noResize="1" noEditPoints="1" noAdjustHandles="1" noChangeArrowheads="1" noChangeShapeType="1" noTextEdit="1"/>
              </p:cNvSpPr>
              <p:nvPr/>
            </p:nvSpPr>
            <p:spPr>
              <a:xfrm>
                <a:off x="2170424" y="4169033"/>
                <a:ext cx="1994841" cy="505010"/>
              </a:xfrm>
              <a:prstGeom prst="rect">
                <a:avLst/>
              </a:prstGeom>
              <a:blipFill rotWithShape="0">
                <a:blip r:embed="rId6"/>
                <a:stretch>
                  <a:fillRect b="-1205"/>
                </a:stretch>
              </a:blipFill>
            </p:spPr>
            <p:txBody>
              <a:bodyPr/>
              <a:lstStyle/>
              <a:p>
                <a:r>
                  <a:rPr lang="es-ES">
                    <a:noFill/>
                  </a:rPr>
                  <a:t> </a:t>
                </a:r>
              </a:p>
            </p:txBody>
          </p:sp>
        </mc:Fallback>
      </mc:AlternateContent>
      <p:graphicFrame>
        <p:nvGraphicFramePr>
          <p:cNvPr id="2" name="Objeto 1"/>
          <p:cNvGraphicFramePr>
            <a:graphicFrameLocks noChangeAspect="1"/>
          </p:cNvGraphicFramePr>
          <p:nvPr>
            <p:extLst>
              <p:ext uri="{D42A27DB-BD31-4B8C-83A1-F6EECF244321}">
                <p14:modId xmlns:p14="http://schemas.microsoft.com/office/powerpoint/2010/main" val="1984589218"/>
              </p:ext>
            </p:extLst>
          </p:nvPr>
        </p:nvGraphicFramePr>
        <p:xfrm>
          <a:off x="6175110" y="984152"/>
          <a:ext cx="2843808" cy="3827090"/>
        </p:xfrm>
        <a:graphic>
          <a:graphicData uri="http://schemas.openxmlformats.org/presentationml/2006/ole">
            <mc:AlternateContent xmlns:mc="http://schemas.openxmlformats.org/markup-compatibility/2006">
              <mc:Choice xmlns:v="urn:schemas-microsoft-com:vml" Requires="v">
                <p:oleObj spid="_x0000_s5130" name="Hoja de cálculo" r:id="rId8" imgW="2809828" imgH="3781515" progId="Excel.Sheet.12">
                  <p:embed/>
                </p:oleObj>
              </mc:Choice>
              <mc:Fallback>
                <p:oleObj name="Hoja de cálculo" r:id="rId8" imgW="2809828" imgH="3781515" progId="Excel.Sheet.12">
                  <p:embed/>
                  <p:pic>
                    <p:nvPicPr>
                      <p:cNvPr id="0" name=""/>
                      <p:cNvPicPr/>
                      <p:nvPr/>
                    </p:nvPicPr>
                    <p:blipFill>
                      <a:blip r:embed="rId9"/>
                      <a:stretch>
                        <a:fillRect/>
                      </a:stretch>
                    </p:blipFill>
                    <p:spPr>
                      <a:xfrm>
                        <a:off x="6175110" y="984152"/>
                        <a:ext cx="2843808" cy="3827090"/>
                      </a:xfrm>
                      <a:prstGeom prst="rect">
                        <a:avLst/>
                      </a:prstGeom>
                    </p:spPr>
                  </p:pic>
                </p:oleObj>
              </mc:Fallback>
            </mc:AlternateContent>
          </a:graphicData>
        </a:graphic>
      </p:graphicFrame>
      <p:sp>
        <p:nvSpPr>
          <p:cNvPr id="16" name="7 Rectángulo"/>
          <p:cNvSpPr/>
          <p:nvPr/>
        </p:nvSpPr>
        <p:spPr>
          <a:xfrm>
            <a:off x="208065" y="4857057"/>
            <a:ext cx="8935935" cy="1938992"/>
          </a:xfrm>
          <a:prstGeom prst="rect">
            <a:avLst/>
          </a:prstGeom>
        </p:spPr>
        <p:txBody>
          <a:bodyPr wrap="square">
            <a:spAutoFit/>
          </a:bodyPr>
          <a:lstStyle/>
          <a:p>
            <a:pPr marL="457200" indent="-457200" algn="just" eaLnBrk="1" fontAlgn="auto" hangingPunct="1">
              <a:spcBef>
                <a:spcPts val="0"/>
              </a:spcBef>
              <a:spcAft>
                <a:spcPts val="0"/>
              </a:spcAft>
              <a:buFont typeface="+mj-lt"/>
              <a:buAutoNum type="arabicPeriod" startAt="3"/>
            </a:pPr>
            <a:r>
              <a:rPr lang="es-ES" sz="2000" dirty="0" smtClean="0">
                <a:solidFill>
                  <a:srgbClr val="00007D"/>
                </a:solidFill>
                <a:latin typeface="Calibri" pitchFamily="34" charset="0"/>
              </a:rPr>
              <a:t>INTERPRETACIÓN: </a:t>
            </a:r>
            <a:r>
              <a:rPr lang="es-ES" sz="2000" dirty="0" smtClean="0">
                <a:solidFill>
                  <a:schemeClr val="tx1"/>
                </a:solidFill>
                <a:latin typeface="Calibri" pitchFamily="34" charset="0"/>
              </a:rPr>
              <a:t>PARA CH DE QUE EL % DE INDIVIDUOS TRATADOS CON DIGOXINA SUFREN REACCIÓN ADVERSA, EL TAMAÑO MÍNIMO PARA GARANTIZAR UNA PRECISIÓN Y UNA PROPORCIÓN ESPERADA DEL 10% Y DEL 20 RESPECTIVAMENTE, ES DECIR, TAMAÑO DE EFECTO DE 0,3, CON UNA CONFIANZA DEL 95% Y POTENCIA DEL 90% ES DE 168 SI NO SE CONOCE “N” Y DE 100 INDIVIDUOS SI N ES IGUAL A 250.</a:t>
            </a:r>
          </a:p>
        </p:txBody>
      </p:sp>
    </p:spTree>
    <p:extLst>
      <p:ext uri="{BB962C8B-B14F-4D97-AF65-F5344CB8AC3E}">
        <p14:creationId xmlns:p14="http://schemas.microsoft.com/office/powerpoint/2010/main" val="228760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1)">
                                      <p:cBhvr>
                                        <p:cTn id="43" dur="2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heel(1)">
                                      <p:cBhvr>
                                        <p:cTn id="4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p:bldP spid="13" grpId="0"/>
      <p:bldP spid="17"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C:\Users\rene\Desktop\pepe\Imagen (1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967883"/>
            <a:ext cx="4248000" cy="5076000"/>
          </a:xfrm>
          <a:prstGeom prst="rect">
            <a:avLst/>
          </a:prstGeom>
          <a:noFill/>
          <a:ln>
            <a:noFill/>
          </a:ln>
        </p:spPr>
      </p:pic>
      <p:sp>
        <p:nvSpPr>
          <p:cNvPr id="9" name="Text Box 4"/>
          <p:cNvSpPr txBox="1">
            <a:spLocks noChangeArrowheads="1"/>
          </p:cNvSpPr>
          <p:nvPr/>
        </p:nvSpPr>
        <p:spPr bwMode="auto">
          <a:xfrm>
            <a:off x="179512" y="476672"/>
            <a:ext cx="89644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es-MX" sz="2400" b="1" dirty="0" smtClean="0">
                <a:solidFill>
                  <a:srgbClr val="00007D"/>
                </a:solidFill>
                <a:latin typeface="Calibri" pitchFamily="34" charset="0"/>
              </a:rPr>
              <a:t>TABLAS PARA HALLAR: COEFICIENTE T  STUDENT</a:t>
            </a:r>
            <a:endParaRPr lang="es-MX" sz="2400" b="1" dirty="0">
              <a:solidFill>
                <a:srgbClr val="00007D"/>
              </a:solidFill>
              <a:latin typeface="Calibri" pitchFamily="34" charset="0"/>
            </a:endParaRPr>
          </a:p>
        </p:txBody>
      </p:sp>
      <p:sp>
        <p:nvSpPr>
          <p:cNvPr id="2" name="Rectángulo 1"/>
          <p:cNvSpPr/>
          <p:nvPr/>
        </p:nvSpPr>
        <p:spPr>
          <a:xfrm>
            <a:off x="6516216" y="4221088"/>
            <a:ext cx="2189189" cy="646331"/>
          </a:xfrm>
          <a:prstGeom prst="rect">
            <a:avLst/>
          </a:prstGeom>
        </p:spPr>
        <p:txBody>
          <a:bodyPr wrap="none">
            <a:spAutoFit/>
          </a:bodyPr>
          <a:lstStyle/>
          <a:p>
            <a:r>
              <a:rPr lang="es-MX" sz="3600" dirty="0" smtClean="0">
                <a:solidFill>
                  <a:srgbClr val="00007D"/>
                </a:solidFill>
                <a:latin typeface="Calibri" pitchFamily="34" charset="0"/>
                <a:hlinkClick r:id="rId3" action="ppaction://hlinksldjump"/>
              </a:rPr>
              <a:t>REGRESAR</a:t>
            </a:r>
            <a:endParaRPr lang="es-ES" dirty="0"/>
          </a:p>
        </p:txBody>
      </p:sp>
    </p:spTree>
    <p:extLst>
      <p:ext uri="{BB962C8B-B14F-4D97-AF65-F5344CB8AC3E}">
        <p14:creationId xmlns:p14="http://schemas.microsoft.com/office/powerpoint/2010/main" val="13664136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8" name="27 Tabla"/>
              <p:cNvGraphicFramePr>
                <a:graphicFrameLocks noGrp="1"/>
              </p:cNvGraphicFramePr>
              <p:nvPr>
                <p:extLst/>
              </p:nvPr>
            </p:nvGraphicFramePr>
            <p:xfrm>
              <a:off x="5868144" y="2907078"/>
              <a:ext cx="2994724" cy="1511364"/>
            </p:xfrm>
            <a:graphic>
              <a:graphicData uri="http://schemas.openxmlformats.org/drawingml/2006/table">
                <a:tbl>
                  <a:tblPr firstRow="1" bandRow="1">
                    <a:tableStyleId>{5940675A-B579-460E-94D1-54222C63F5DA}</a:tableStyleId>
                  </a:tblPr>
                  <a:tblGrid>
                    <a:gridCol w="690880"/>
                    <a:gridCol w="690880"/>
                    <a:gridCol w="790829"/>
                    <a:gridCol w="822135"/>
                  </a:tblGrid>
                  <a:tr h="398844">
                    <a:tc>
                      <a:txBody>
                        <a:bodyPr/>
                        <a:lstStyle/>
                        <a:p>
                          <a:pPr algn="ctr"/>
                          <a:r>
                            <a:rPr lang="es-ES" sz="1400" dirty="0" smtClean="0">
                              <a:sym typeface="Symbol"/>
                            </a:rPr>
                            <a:t></a:t>
                          </a:r>
                          <a:endParaRPr lang="es-ES" sz="1400" dirty="0"/>
                        </a:p>
                      </a:txBody>
                      <a:tcPr anchor="ctr"/>
                    </a:tc>
                    <a:tc>
                      <a:txBody>
                        <a:bodyPr/>
                        <a:lstStyle/>
                        <a:p>
                          <a:pPr algn="ctr"/>
                          <a:r>
                            <a:rPr lang="es-ES" sz="1400" dirty="0" smtClean="0">
                              <a:sym typeface="Symbol"/>
                            </a:rPr>
                            <a:t></a:t>
                          </a:r>
                          <a:endParaRPr lang="es-E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a:rPr>
                                      <m:t>Z</m:t>
                                    </m:r>
                                  </m:e>
                                  <m:sub>
                                    <m:r>
                                      <a:rPr lang="es-ES" sz="1400">
                                        <a:latin typeface="Cambria Math"/>
                                      </a:rPr>
                                      <m:t>1</m:t>
                                    </m:r>
                                    <m:r>
                                      <a:rPr lang="es-ES" sz="1400" i="1">
                                        <a:latin typeface="Cambria Math"/>
                                      </a:rPr>
                                      <m:t>−</m:t>
                                    </m:r>
                                    <m:f>
                                      <m:fPr>
                                        <m:ctrlPr>
                                          <a:rPr lang="es-ES" sz="1400" i="1">
                                            <a:latin typeface="Cambria Math" panose="02040503050406030204" pitchFamily="18" charset="0"/>
                                          </a:rPr>
                                        </m:ctrlPr>
                                      </m:fPr>
                                      <m:num>
                                        <m:r>
                                          <m:rPr>
                                            <m:sty m:val="p"/>
                                          </m:rPr>
                                          <a:rPr lang="es-ES" sz="1400">
                                            <a:latin typeface="Cambria Math"/>
                                          </a:rPr>
                                          <m:t>α</m:t>
                                        </m:r>
                                      </m:num>
                                      <m:den>
                                        <m:r>
                                          <a:rPr lang="es-ES" sz="1400">
                                            <a:latin typeface="Cambria Math"/>
                                          </a:rPr>
                                          <m:t>2</m:t>
                                        </m:r>
                                      </m:den>
                                    </m:f>
                                  </m:sub>
                                </m:sSub>
                              </m:oMath>
                            </m:oMathPara>
                          </a14:m>
                          <a:endParaRPr lang="es-ES" sz="1400" dirty="0"/>
                        </a:p>
                      </a:txBody>
                      <a:tcPr anchor="ctr"/>
                    </a:tc>
                    <a:tc>
                      <a:txBody>
                        <a:bodyPr/>
                        <a:lstStyle/>
                        <a:p>
                          <a:pPr algn="ctr"/>
                          <a:r>
                            <a:rPr lang="pt-BR" sz="1400" dirty="0" smtClean="0"/>
                            <a:t>VALOR</a:t>
                          </a:r>
                          <a:endParaRPr lang="es-ES" sz="1400" dirty="0"/>
                        </a:p>
                      </a:txBody>
                      <a:tcPr anchor="ctr"/>
                    </a:tc>
                  </a:tr>
                  <a:tr h="370840">
                    <a:tc>
                      <a:txBody>
                        <a:bodyPr/>
                        <a:lstStyle/>
                        <a:p>
                          <a:pPr algn="ctr"/>
                          <a:r>
                            <a:rPr lang="pt-BR" sz="1400" dirty="0" smtClean="0"/>
                            <a:t>0,99</a:t>
                          </a:r>
                          <a:endParaRPr lang="es-ES" sz="1400" dirty="0"/>
                        </a:p>
                      </a:txBody>
                      <a:tcPr anchor="ctr"/>
                    </a:tc>
                    <a:tc>
                      <a:txBody>
                        <a:bodyPr/>
                        <a:lstStyle/>
                        <a:p>
                          <a:pPr algn="ctr"/>
                          <a:r>
                            <a:rPr lang="pt-BR" sz="1400" dirty="0" smtClean="0"/>
                            <a:t>0,01</a:t>
                          </a:r>
                          <a:endParaRPr lang="es-E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a:rPr>
                                      <m:t>Z</m:t>
                                    </m:r>
                                  </m:e>
                                  <m:sub>
                                    <m:r>
                                      <a:rPr lang="pt-BR" sz="1400" b="0" i="0" smtClean="0">
                                        <a:latin typeface="Cambria Math"/>
                                      </a:rPr>
                                      <m:t>0,995</m:t>
                                    </m:r>
                                  </m:sub>
                                </m:sSub>
                              </m:oMath>
                            </m:oMathPara>
                          </a14:m>
                          <a:endParaRPr lang="es-ES" sz="1400" dirty="0"/>
                        </a:p>
                      </a:txBody>
                      <a:tcPr anchor="ctr"/>
                    </a:tc>
                    <a:tc>
                      <a:txBody>
                        <a:bodyPr/>
                        <a:lstStyle/>
                        <a:p>
                          <a:pPr algn="ctr"/>
                          <a:r>
                            <a:rPr lang="pt-BR" sz="1400" dirty="0" smtClean="0"/>
                            <a:t>2,58</a:t>
                          </a:r>
                          <a:endParaRPr lang="es-ES" sz="1400" dirty="0"/>
                        </a:p>
                      </a:txBody>
                      <a:tcPr anchor="ctr"/>
                    </a:tc>
                  </a:tr>
                  <a:tr h="370840">
                    <a:tc>
                      <a:txBody>
                        <a:bodyPr/>
                        <a:lstStyle/>
                        <a:p>
                          <a:pPr algn="ctr"/>
                          <a:r>
                            <a:rPr lang="pt-BR" sz="1400" dirty="0" smtClean="0"/>
                            <a:t>0,95</a:t>
                          </a:r>
                          <a:endParaRPr lang="es-ES" sz="1400" dirty="0"/>
                        </a:p>
                      </a:txBody>
                      <a:tcPr anchor="ctr"/>
                    </a:tc>
                    <a:tc>
                      <a:txBody>
                        <a:bodyPr/>
                        <a:lstStyle/>
                        <a:p>
                          <a:pPr algn="ctr"/>
                          <a:r>
                            <a:rPr lang="pt-BR" sz="1400" dirty="0" smtClean="0"/>
                            <a:t>0,05</a:t>
                          </a:r>
                          <a:endParaRPr lang="es-ES" sz="1400" dirty="0"/>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a:rPr>
                                      <m:t>Z</m:t>
                                    </m:r>
                                  </m:e>
                                  <m:sub>
                                    <m:r>
                                      <a:rPr lang="pt-BR" sz="1400" b="0" i="0" smtClean="0">
                                        <a:latin typeface="Cambria Math"/>
                                      </a:rPr>
                                      <m:t>0,975</m:t>
                                    </m:r>
                                  </m:sub>
                                </m:sSub>
                              </m:oMath>
                            </m:oMathPara>
                          </a14:m>
                          <a:endParaRPr lang="es-ES" sz="1400" dirty="0"/>
                        </a:p>
                      </a:txBody>
                      <a:tcPr anchor="ctr"/>
                    </a:tc>
                    <a:tc>
                      <a:txBody>
                        <a:bodyPr/>
                        <a:lstStyle/>
                        <a:p>
                          <a:pPr algn="ctr"/>
                          <a:r>
                            <a:rPr lang="pt-BR" sz="1400" dirty="0" smtClean="0"/>
                            <a:t>1,96</a:t>
                          </a:r>
                          <a:endParaRPr lang="es-ES" sz="1400" dirty="0"/>
                        </a:p>
                      </a:txBody>
                      <a:tcPr anchor="ctr"/>
                    </a:tc>
                  </a:tr>
                  <a:tr h="370840">
                    <a:tc>
                      <a:txBody>
                        <a:bodyPr/>
                        <a:lstStyle/>
                        <a:p>
                          <a:pPr algn="ctr"/>
                          <a:r>
                            <a:rPr lang="pt-BR" sz="1400" dirty="0" smtClean="0"/>
                            <a:t>0,90</a:t>
                          </a:r>
                          <a:endParaRPr lang="es-ES" sz="1400" dirty="0"/>
                        </a:p>
                      </a:txBody>
                      <a:tcPr anchor="ctr"/>
                    </a:tc>
                    <a:tc>
                      <a:txBody>
                        <a:bodyPr/>
                        <a:lstStyle/>
                        <a:p>
                          <a:pPr algn="ctr"/>
                          <a:r>
                            <a:rPr lang="pt-BR" sz="1400" dirty="0" smtClean="0"/>
                            <a:t>0,10</a:t>
                          </a:r>
                          <a:endParaRPr lang="es-E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m:rPr>
                                        <m:sty m:val="p"/>
                                      </m:rPr>
                                      <a:rPr lang="es-ES" sz="1400">
                                        <a:latin typeface="Cambria Math"/>
                                      </a:rPr>
                                      <m:t>Z</m:t>
                                    </m:r>
                                  </m:e>
                                  <m:sub>
                                    <m:r>
                                      <a:rPr lang="pt-BR" sz="1400" b="0" i="0" smtClean="0">
                                        <a:latin typeface="Cambria Math"/>
                                      </a:rPr>
                                      <m:t>0,95</m:t>
                                    </m:r>
                                  </m:sub>
                                </m:sSub>
                              </m:oMath>
                            </m:oMathPara>
                          </a14:m>
                          <a:endParaRPr lang="es-ES" sz="1400" dirty="0"/>
                        </a:p>
                      </a:txBody>
                      <a:tcPr anchor="ctr"/>
                    </a:tc>
                    <a:tc>
                      <a:txBody>
                        <a:bodyPr/>
                        <a:lstStyle/>
                        <a:p>
                          <a:pPr algn="ctr"/>
                          <a:r>
                            <a:rPr lang="pt-BR" sz="1400" dirty="0" smtClean="0"/>
                            <a:t>1,65</a:t>
                          </a:r>
                          <a:endParaRPr lang="es-ES" sz="1400" dirty="0"/>
                        </a:p>
                      </a:txBody>
                      <a:tcPr anchor="ctr"/>
                    </a:tc>
                  </a:tr>
                </a:tbl>
              </a:graphicData>
            </a:graphic>
          </p:graphicFrame>
        </mc:Choice>
        <mc:Fallback xmlns="">
          <p:graphicFrame>
            <p:nvGraphicFramePr>
              <p:cNvPr id="28" name="27 Tabla"/>
              <p:cNvGraphicFramePr>
                <a:graphicFrameLocks noGrp="1"/>
              </p:cNvGraphicFramePr>
              <p:nvPr>
                <p:extLst/>
              </p:nvPr>
            </p:nvGraphicFramePr>
            <p:xfrm>
              <a:off x="5868144" y="2907078"/>
              <a:ext cx="2994724" cy="1511364"/>
            </p:xfrm>
            <a:graphic>
              <a:graphicData uri="http://schemas.openxmlformats.org/drawingml/2006/table">
                <a:tbl>
                  <a:tblPr firstRow="1" bandRow="1">
                    <a:tableStyleId>{5940675A-B579-460E-94D1-54222C63F5DA}</a:tableStyleId>
                  </a:tblPr>
                  <a:tblGrid>
                    <a:gridCol w="690880"/>
                    <a:gridCol w="690880"/>
                    <a:gridCol w="790829"/>
                    <a:gridCol w="822135"/>
                  </a:tblGrid>
                  <a:tr h="398844">
                    <a:tc>
                      <a:txBody>
                        <a:bodyPr/>
                        <a:lstStyle/>
                        <a:p>
                          <a:pPr algn="ctr"/>
                          <a:r>
                            <a:rPr lang="es-ES" sz="1400" dirty="0" smtClean="0">
                              <a:sym typeface="Symbol"/>
                            </a:rPr>
                            <a:t></a:t>
                          </a:r>
                          <a:endParaRPr lang="es-ES" sz="1400" dirty="0"/>
                        </a:p>
                      </a:txBody>
                      <a:tcPr anchor="ctr"/>
                    </a:tc>
                    <a:tc>
                      <a:txBody>
                        <a:bodyPr/>
                        <a:lstStyle/>
                        <a:p>
                          <a:pPr algn="ctr"/>
                          <a:r>
                            <a:rPr lang="es-ES" sz="1400" dirty="0" smtClean="0">
                              <a:sym typeface="Symbol"/>
                            </a:rPr>
                            <a:t></a:t>
                          </a:r>
                          <a:endParaRPr lang="es-ES" sz="1400" dirty="0"/>
                        </a:p>
                      </a:txBody>
                      <a:tcPr anchor="ctr"/>
                    </a:tc>
                    <a:tc>
                      <a:txBody>
                        <a:bodyPr/>
                        <a:lstStyle/>
                        <a:p>
                          <a:endParaRPr lang="es-ES"/>
                        </a:p>
                      </a:txBody>
                      <a:tcPr anchor="ctr">
                        <a:blipFill rotWithShape="0">
                          <a:blip r:embed="rId2"/>
                          <a:stretch>
                            <a:fillRect l="-175385" t="-1515" r="-105385" b="-284848"/>
                          </a:stretch>
                        </a:blipFill>
                      </a:tcPr>
                    </a:tc>
                    <a:tc>
                      <a:txBody>
                        <a:bodyPr/>
                        <a:lstStyle/>
                        <a:p>
                          <a:pPr algn="ctr"/>
                          <a:r>
                            <a:rPr lang="pt-BR" sz="1400" dirty="0" smtClean="0"/>
                            <a:t>VALOR</a:t>
                          </a:r>
                          <a:endParaRPr lang="es-ES" sz="1400" dirty="0"/>
                        </a:p>
                      </a:txBody>
                      <a:tcPr anchor="ctr"/>
                    </a:tc>
                  </a:tr>
                  <a:tr h="370840">
                    <a:tc>
                      <a:txBody>
                        <a:bodyPr/>
                        <a:lstStyle/>
                        <a:p>
                          <a:pPr algn="ctr"/>
                          <a:r>
                            <a:rPr lang="pt-BR" sz="1400" dirty="0" smtClean="0"/>
                            <a:t>0,99</a:t>
                          </a:r>
                          <a:endParaRPr lang="es-ES" sz="1400" dirty="0"/>
                        </a:p>
                      </a:txBody>
                      <a:tcPr anchor="ctr"/>
                    </a:tc>
                    <a:tc>
                      <a:txBody>
                        <a:bodyPr/>
                        <a:lstStyle/>
                        <a:p>
                          <a:pPr algn="ctr"/>
                          <a:r>
                            <a:rPr lang="pt-BR" sz="1400" dirty="0" smtClean="0"/>
                            <a:t>0,01</a:t>
                          </a:r>
                          <a:endParaRPr lang="es-ES" sz="1400" dirty="0"/>
                        </a:p>
                      </a:txBody>
                      <a:tcPr anchor="ctr"/>
                    </a:tc>
                    <a:tc>
                      <a:txBody>
                        <a:bodyPr/>
                        <a:lstStyle/>
                        <a:p>
                          <a:endParaRPr lang="es-ES"/>
                        </a:p>
                      </a:txBody>
                      <a:tcPr anchor="ctr">
                        <a:blipFill rotWithShape="0">
                          <a:blip r:embed="rId2"/>
                          <a:stretch>
                            <a:fillRect l="-175385" t="-109836" r="-105385" b="-208197"/>
                          </a:stretch>
                        </a:blipFill>
                      </a:tcPr>
                    </a:tc>
                    <a:tc>
                      <a:txBody>
                        <a:bodyPr/>
                        <a:lstStyle/>
                        <a:p>
                          <a:pPr algn="ctr"/>
                          <a:r>
                            <a:rPr lang="pt-BR" sz="1400" dirty="0" smtClean="0"/>
                            <a:t>2,58</a:t>
                          </a:r>
                          <a:endParaRPr lang="es-ES" sz="1400" dirty="0"/>
                        </a:p>
                      </a:txBody>
                      <a:tcPr anchor="ctr"/>
                    </a:tc>
                  </a:tr>
                  <a:tr h="370840">
                    <a:tc>
                      <a:txBody>
                        <a:bodyPr/>
                        <a:lstStyle/>
                        <a:p>
                          <a:pPr algn="ctr"/>
                          <a:r>
                            <a:rPr lang="pt-BR" sz="1400" dirty="0" smtClean="0"/>
                            <a:t>0,95</a:t>
                          </a:r>
                          <a:endParaRPr lang="es-ES" sz="1400" dirty="0"/>
                        </a:p>
                      </a:txBody>
                      <a:tcPr anchor="ctr"/>
                    </a:tc>
                    <a:tc>
                      <a:txBody>
                        <a:bodyPr/>
                        <a:lstStyle/>
                        <a:p>
                          <a:pPr algn="ctr"/>
                          <a:r>
                            <a:rPr lang="pt-BR" sz="1400" dirty="0" smtClean="0"/>
                            <a:t>0,05</a:t>
                          </a:r>
                          <a:endParaRPr lang="es-ES" sz="1400" dirty="0"/>
                        </a:p>
                      </a:txBody>
                      <a:tcPr anchor="ctr"/>
                    </a:tc>
                    <a:tc>
                      <a:txBody>
                        <a:bodyPr/>
                        <a:lstStyle/>
                        <a:p>
                          <a:endParaRPr lang="es-ES"/>
                        </a:p>
                      </a:txBody>
                      <a:tcPr anchor="ctr">
                        <a:blipFill rotWithShape="0">
                          <a:blip r:embed="rId2"/>
                          <a:stretch>
                            <a:fillRect l="-175385" t="-209836" r="-105385" b="-108197"/>
                          </a:stretch>
                        </a:blipFill>
                      </a:tcPr>
                    </a:tc>
                    <a:tc>
                      <a:txBody>
                        <a:bodyPr/>
                        <a:lstStyle/>
                        <a:p>
                          <a:pPr algn="ctr"/>
                          <a:r>
                            <a:rPr lang="pt-BR" sz="1400" dirty="0" smtClean="0"/>
                            <a:t>1,96</a:t>
                          </a:r>
                          <a:endParaRPr lang="es-ES" sz="1400" dirty="0"/>
                        </a:p>
                      </a:txBody>
                      <a:tcPr anchor="ctr"/>
                    </a:tc>
                  </a:tr>
                  <a:tr h="370840">
                    <a:tc>
                      <a:txBody>
                        <a:bodyPr/>
                        <a:lstStyle/>
                        <a:p>
                          <a:pPr algn="ctr"/>
                          <a:r>
                            <a:rPr lang="pt-BR" sz="1400" dirty="0" smtClean="0"/>
                            <a:t>0,90</a:t>
                          </a:r>
                          <a:endParaRPr lang="es-ES" sz="1400" dirty="0"/>
                        </a:p>
                      </a:txBody>
                      <a:tcPr anchor="ctr"/>
                    </a:tc>
                    <a:tc>
                      <a:txBody>
                        <a:bodyPr/>
                        <a:lstStyle/>
                        <a:p>
                          <a:pPr algn="ctr"/>
                          <a:r>
                            <a:rPr lang="pt-BR" sz="1400" dirty="0" smtClean="0"/>
                            <a:t>0,10</a:t>
                          </a:r>
                          <a:endParaRPr lang="es-ES" sz="1400" dirty="0"/>
                        </a:p>
                      </a:txBody>
                      <a:tcPr anchor="ctr"/>
                    </a:tc>
                    <a:tc>
                      <a:txBody>
                        <a:bodyPr/>
                        <a:lstStyle/>
                        <a:p>
                          <a:endParaRPr lang="es-ES"/>
                        </a:p>
                      </a:txBody>
                      <a:tcPr anchor="ctr">
                        <a:blipFill rotWithShape="0">
                          <a:blip r:embed="rId2"/>
                          <a:stretch>
                            <a:fillRect l="-175385" t="-309836" r="-105385" b="-8197"/>
                          </a:stretch>
                        </a:blipFill>
                      </a:tcPr>
                    </a:tc>
                    <a:tc>
                      <a:txBody>
                        <a:bodyPr/>
                        <a:lstStyle/>
                        <a:p>
                          <a:pPr algn="ctr"/>
                          <a:r>
                            <a:rPr lang="pt-BR" sz="1400" dirty="0" smtClean="0"/>
                            <a:t>1,65</a:t>
                          </a:r>
                          <a:endParaRPr lang="es-ES" sz="1400" dirty="0"/>
                        </a:p>
                      </a:txBody>
                      <a:tcPr anchor="ctr"/>
                    </a:tc>
                  </a:tr>
                </a:tbl>
              </a:graphicData>
            </a:graphic>
          </p:graphicFrame>
        </mc:Fallback>
      </mc:AlternateContent>
      <p:sp>
        <p:nvSpPr>
          <p:cNvPr id="9" name="Text Box 4"/>
          <p:cNvSpPr txBox="1">
            <a:spLocks noChangeArrowheads="1"/>
          </p:cNvSpPr>
          <p:nvPr/>
        </p:nvSpPr>
        <p:spPr bwMode="auto">
          <a:xfrm>
            <a:off x="899592" y="476672"/>
            <a:ext cx="720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fontAlgn="base" hangingPunct="1">
              <a:spcBef>
                <a:spcPct val="0"/>
              </a:spcBef>
              <a:spcAft>
                <a:spcPct val="0"/>
              </a:spcAft>
            </a:pPr>
            <a:r>
              <a:rPr lang="es-MX" sz="2400" b="1" dirty="0" smtClean="0">
                <a:solidFill>
                  <a:srgbClr val="00007D"/>
                </a:solidFill>
                <a:latin typeface="Calibri" pitchFamily="34" charset="0"/>
              </a:rPr>
              <a:t>TABLA DE LA DISTRIBUCIÓN NORMAL ESTÁNDAR</a:t>
            </a:r>
            <a:endParaRPr lang="es-MX" sz="2400" b="1" dirty="0">
              <a:solidFill>
                <a:srgbClr val="00007D"/>
              </a:solidFill>
              <a:latin typeface="Calibri" pitchFamily="34" charset="0"/>
            </a:endParaRPr>
          </a:p>
        </p:txBody>
      </p:sp>
      <p:pic>
        <p:nvPicPr>
          <p:cNvPr id="10" name="18 Imagen" descr="C:\Users\rene\Desktop\pepe\Imagen (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5112000" cy="5040560"/>
          </a:xfrm>
          <a:prstGeom prst="rect">
            <a:avLst/>
          </a:prstGeom>
          <a:noFill/>
          <a:ln>
            <a:noFill/>
          </a:ln>
        </p:spPr>
      </p:pic>
      <p:sp>
        <p:nvSpPr>
          <p:cNvPr id="12" name="Rectángulo 11"/>
          <p:cNvSpPr/>
          <p:nvPr/>
        </p:nvSpPr>
        <p:spPr>
          <a:xfrm>
            <a:off x="6444208" y="4941168"/>
            <a:ext cx="2189189" cy="646331"/>
          </a:xfrm>
          <a:prstGeom prst="rect">
            <a:avLst/>
          </a:prstGeom>
        </p:spPr>
        <p:txBody>
          <a:bodyPr wrap="none">
            <a:spAutoFit/>
          </a:bodyPr>
          <a:lstStyle/>
          <a:p>
            <a:r>
              <a:rPr lang="es-MX" sz="3600" dirty="0" smtClean="0">
                <a:solidFill>
                  <a:srgbClr val="00007D"/>
                </a:solidFill>
                <a:latin typeface="Calibri" pitchFamily="34" charset="0"/>
                <a:hlinkClick r:id="rId4" action="ppaction://hlinksldjump"/>
              </a:rPr>
              <a:t>REGRESAR</a:t>
            </a:r>
            <a:endParaRPr lang="es-ES" dirty="0"/>
          </a:p>
        </p:txBody>
      </p:sp>
    </p:spTree>
    <p:extLst>
      <p:ext uri="{BB962C8B-B14F-4D97-AF65-F5344CB8AC3E}">
        <p14:creationId xmlns:p14="http://schemas.microsoft.com/office/powerpoint/2010/main" val="430870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6" name="Rectangle 4"/>
          <p:cNvSpPr>
            <a:spLocks noChangeArrowheads="1"/>
          </p:cNvSpPr>
          <p:nvPr/>
        </p:nvSpPr>
        <p:spPr bwMode="auto">
          <a:xfrm>
            <a:off x="251520" y="913475"/>
            <a:ext cx="8568952" cy="5558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49263" indent="-449263">
              <a:defRPr sz="2000">
                <a:solidFill>
                  <a:schemeClr val="tx1"/>
                </a:solidFill>
                <a:latin typeface="Calibri" panose="020F0502020204030204" pitchFamily="34" charset="0"/>
              </a:defRPr>
            </a:lvl1pPr>
            <a:lvl2pPr marL="914400" indent="-285750">
              <a:defRPr sz="2000">
                <a:solidFill>
                  <a:schemeClr val="tx1"/>
                </a:solidFill>
                <a:latin typeface="Calibri" panose="020F0502020204030204" pitchFamily="34" charset="0"/>
              </a:defRPr>
            </a:lvl2pPr>
            <a:lvl3pPr marL="1322388" indent="-228600">
              <a:defRPr sz="2000">
                <a:solidFill>
                  <a:schemeClr val="tx1"/>
                </a:solidFill>
                <a:latin typeface="Calibri" panose="020F0502020204030204" pitchFamily="34" charset="0"/>
              </a:defRPr>
            </a:lvl3pPr>
            <a:lvl4pPr marL="1730375" indent="-228600">
              <a:defRPr sz="2000">
                <a:solidFill>
                  <a:schemeClr val="tx1"/>
                </a:solidFill>
                <a:latin typeface="Calibri" panose="020F0502020204030204" pitchFamily="34" charset="0"/>
              </a:defRPr>
            </a:lvl4pPr>
            <a:lvl5pPr marL="2138363" indent="-228600">
              <a:defRPr sz="2000">
                <a:solidFill>
                  <a:schemeClr val="tx1"/>
                </a:solidFill>
                <a:latin typeface="Calibri" panose="020F0502020204030204" pitchFamily="34" charset="0"/>
              </a:defRPr>
            </a:lvl5pPr>
            <a:lvl6pPr marL="2595563" indent="-228600" eaLnBrk="0" fontAlgn="base" hangingPunct="0">
              <a:spcBef>
                <a:spcPct val="0"/>
              </a:spcBef>
              <a:spcAft>
                <a:spcPct val="0"/>
              </a:spcAft>
              <a:defRPr sz="2000">
                <a:solidFill>
                  <a:schemeClr val="tx1"/>
                </a:solidFill>
                <a:latin typeface="Calibri" panose="020F0502020204030204" pitchFamily="34" charset="0"/>
              </a:defRPr>
            </a:lvl6pPr>
            <a:lvl7pPr marL="3052763" indent="-228600" eaLnBrk="0" fontAlgn="base" hangingPunct="0">
              <a:spcBef>
                <a:spcPct val="0"/>
              </a:spcBef>
              <a:spcAft>
                <a:spcPct val="0"/>
              </a:spcAft>
              <a:defRPr sz="2000">
                <a:solidFill>
                  <a:schemeClr val="tx1"/>
                </a:solidFill>
                <a:latin typeface="Calibri" panose="020F0502020204030204" pitchFamily="34" charset="0"/>
              </a:defRPr>
            </a:lvl7pPr>
            <a:lvl8pPr marL="3509963" indent="-228600" eaLnBrk="0" fontAlgn="base" hangingPunct="0">
              <a:spcBef>
                <a:spcPct val="0"/>
              </a:spcBef>
              <a:spcAft>
                <a:spcPct val="0"/>
              </a:spcAft>
              <a:defRPr sz="2000">
                <a:solidFill>
                  <a:schemeClr val="tx1"/>
                </a:solidFill>
                <a:latin typeface="Calibri" panose="020F0502020204030204" pitchFamily="34" charset="0"/>
              </a:defRPr>
            </a:lvl8pPr>
            <a:lvl9pPr marL="3967163" indent="-228600" eaLnBrk="0" fontAlgn="base" hangingPunct="0">
              <a:spcBef>
                <a:spcPct val="0"/>
              </a:spcBef>
              <a:spcAft>
                <a:spcPct val="0"/>
              </a:spcAft>
              <a:defRPr sz="2000">
                <a:solidFill>
                  <a:schemeClr val="tx1"/>
                </a:solidFill>
                <a:latin typeface="Calibri" panose="020F0502020204030204" pitchFamily="34" charset="0"/>
              </a:defRPr>
            </a:lvl9pPr>
          </a:lstStyle>
          <a:p>
            <a:pPr marL="0" indent="0" algn="just" eaLnBrk="1" hangingPunct="1">
              <a:spcBef>
                <a:spcPct val="20000"/>
              </a:spcBef>
              <a:buClr>
                <a:schemeClr val="tx2"/>
              </a:buClr>
            </a:pPr>
            <a:r>
              <a:rPr lang="es-ES" sz="2400" dirty="0" smtClean="0">
                <a:cs typeface="Tahoma" panose="020B0604030504040204" pitchFamily="34" charset="0"/>
              </a:rPr>
              <a:t>LAS CONDICIONES </a:t>
            </a:r>
            <a:r>
              <a:rPr lang="es-ES" sz="2400" dirty="0">
                <a:cs typeface="Tahoma" panose="020B0604030504040204" pitchFamily="34" charset="0"/>
              </a:rPr>
              <a:t>O SUPUESTOS QUE DEBEN CUMPLIRSE PARA PODER APLICAR DETERMINADOS MÉTODOS ESTADÍSTICOS </a:t>
            </a:r>
            <a:r>
              <a:rPr lang="es-ES" sz="2400" dirty="0" smtClean="0">
                <a:cs typeface="Tahoma" panose="020B0604030504040204" pitchFamily="34" charset="0"/>
              </a:rPr>
              <a:t>PARAMÉTRICOS SON:</a:t>
            </a:r>
          </a:p>
          <a:p>
            <a:pPr marL="0" indent="0" algn="just" eaLnBrk="1" hangingPunct="1">
              <a:spcBef>
                <a:spcPct val="20000"/>
              </a:spcBef>
              <a:buClr>
                <a:schemeClr val="tx2"/>
              </a:buClr>
            </a:pPr>
            <a:endParaRPr lang="es-ES" sz="2400" dirty="0">
              <a:cs typeface="Tahoma" panose="020B0604030504040204" pitchFamily="34" charset="0"/>
            </a:endParaRPr>
          </a:p>
          <a:p>
            <a:pPr marL="342900" indent="-342900" algn="just" eaLnBrk="1" hangingPunct="1">
              <a:spcBef>
                <a:spcPct val="20000"/>
              </a:spcBef>
              <a:buClr>
                <a:schemeClr val="tx2"/>
              </a:buClr>
              <a:buFont typeface="Arial" panose="020B0604020202020204" pitchFamily="34" charset="0"/>
              <a:buChar char="•"/>
            </a:pPr>
            <a:r>
              <a:rPr lang="es-ES" sz="2400" dirty="0" smtClean="0">
                <a:cs typeface="Tahoma" panose="020B0604030504040204" pitchFamily="34" charset="0"/>
              </a:rPr>
              <a:t>QUE EL TAMAÑO DE LA MUESTRA NO PUEDE SER CUAL-QUIERA, DE AHÍ, LA NECESIDAD DE ESTIMARLO, CALCULARLO.</a:t>
            </a:r>
          </a:p>
          <a:p>
            <a:pPr marL="342900" indent="-342900" algn="just" eaLnBrk="1" hangingPunct="1">
              <a:spcBef>
                <a:spcPct val="20000"/>
              </a:spcBef>
              <a:buClr>
                <a:schemeClr val="tx2"/>
              </a:buClr>
              <a:buFont typeface="Arial" panose="020B0604020202020204" pitchFamily="34" charset="0"/>
              <a:buChar char="•"/>
            </a:pPr>
            <a:r>
              <a:rPr lang="es-ES" sz="2400" dirty="0" smtClean="0">
                <a:cs typeface="Tahoma" panose="020B0604030504040204" pitchFamily="34" charset="0"/>
              </a:rPr>
              <a:t>QUE LOS ELEMENTOS DE DICHA MUESTRA DEBEN SER SE-LECCIONADO DE MANERA ALEATORIA Y DEBEN SER REPRE-SENTATIVO DE LA POBLACIÓN DE ESTUDIO, DE AHÍ LA NECE-SIDAD DE DEMOSTRAR SU ALEATORIEDAD CON AYUDA DEL TEST DE RACHA O DE ALEATORIEDAD.</a:t>
            </a:r>
          </a:p>
          <a:p>
            <a:pPr marL="342900" indent="-342900" algn="just" eaLnBrk="1" hangingPunct="1">
              <a:spcBef>
                <a:spcPct val="20000"/>
              </a:spcBef>
              <a:buClr>
                <a:schemeClr val="tx2"/>
              </a:buClr>
              <a:buFont typeface="Arial" panose="020B0604020202020204" pitchFamily="34" charset="0"/>
              <a:buChar char="•"/>
            </a:pPr>
            <a:r>
              <a:rPr lang="es-ES" sz="2400" dirty="0">
                <a:cs typeface="Tahoma" panose="020B0604030504040204" pitchFamily="34" charset="0"/>
              </a:rPr>
              <a:t>QUE LA VARIABLE DE ESTUDIO EN PROBLEMAS DE MEDIA SIGA UNA DISTRIBUCIÓN NORMAL, DE AHÍ, LA NECESIDAD DE APLI-CAR EL TEST DE NORMALIDAD DE  KOLMOGOROV-SMIRNOV</a:t>
            </a:r>
            <a:r>
              <a:rPr lang="es-ES" sz="2400" dirty="0" smtClean="0">
                <a:cs typeface="Tahoma" panose="020B0604030504040204" pitchFamily="34" charset="0"/>
              </a:rPr>
              <a:t>.</a:t>
            </a:r>
            <a:endParaRPr lang="es-ES" sz="2400" dirty="0">
              <a:cs typeface="Tahoma" panose="020B0604030504040204" pitchFamily="34" charset="0"/>
            </a:endParaRPr>
          </a:p>
        </p:txBody>
      </p:sp>
    </p:spTree>
    <p:extLst>
      <p:ext uri="{BB962C8B-B14F-4D97-AF65-F5344CB8AC3E}">
        <p14:creationId xmlns:p14="http://schemas.microsoft.com/office/powerpoint/2010/main" val="270749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6596">
                                            <p:txEl>
                                              <p:pRg st="0" end="0"/>
                                            </p:txEl>
                                          </p:spTgt>
                                        </p:tgtEl>
                                        <p:attrNameLst>
                                          <p:attrName>style.visibility</p:attrName>
                                        </p:attrNameLst>
                                      </p:cBhvr>
                                      <p:to>
                                        <p:strVal val="visible"/>
                                      </p:to>
                                    </p:set>
                                    <p:animEffect transition="in" filter="fade">
                                      <p:cBhvr>
                                        <p:cTn id="7" dur="1000"/>
                                        <p:tgtEl>
                                          <p:spTgt spid="366596">
                                            <p:txEl>
                                              <p:pRg st="0" end="0"/>
                                            </p:txEl>
                                          </p:spTgt>
                                        </p:tgtEl>
                                      </p:cBhvr>
                                    </p:animEffect>
                                    <p:anim calcmode="lin" valueType="num">
                                      <p:cBhvr>
                                        <p:cTn id="8" dur="1000" fill="hold"/>
                                        <p:tgtEl>
                                          <p:spTgt spid="36659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659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6596">
                                            <p:txEl>
                                              <p:pRg st="2" end="2"/>
                                            </p:txEl>
                                          </p:spTgt>
                                        </p:tgtEl>
                                        <p:attrNameLst>
                                          <p:attrName>style.visibility</p:attrName>
                                        </p:attrNameLst>
                                      </p:cBhvr>
                                      <p:to>
                                        <p:strVal val="visible"/>
                                      </p:to>
                                    </p:set>
                                    <p:animEffect transition="in" filter="fade">
                                      <p:cBhvr>
                                        <p:cTn id="14" dur="1000"/>
                                        <p:tgtEl>
                                          <p:spTgt spid="366596">
                                            <p:txEl>
                                              <p:pRg st="2" end="2"/>
                                            </p:txEl>
                                          </p:spTgt>
                                        </p:tgtEl>
                                      </p:cBhvr>
                                    </p:animEffect>
                                    <p:anim calcmode="lin" valueType="num">
                                      <p:cBhvr>
                                        <p:cTn id="15" dur="1000" fill="hold"/>
                                        <p:tgtEl>
                                          <p:spTgt spid="36659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6659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66596">
                                            <p:txEl>
                                              <p:pRg st="3" end="3"/>
                                            </p:txEl>
                                          </p:spTgt>
                                        </p:tgtEl>
                                        <p:attrNameLst>
                                          <p:attrName>style.visibility</p:attrName>
                                        </p:attrNameLst>
                                      </p:cBhvr>
                                      <p:to>
                                        <p:strVal val="visible"/>
                                      </p:to>
                                    </p:set>
                                    <p:animEffect transition="in" filter="fade">
                                      <p:cBhvr>
                                        <p:cTn id="21" dur="1000"/>
                                        <p:tgtEl>
                                          <p:spTgt spid="366596">
                                            <p:txEl>
                                              <p:pRg st="3" end="3"/>
                                            </p:txEl>
                                          </p:spTgt>
                                        </p:tgtEl>
                                      </p:cBhvr>
                                    </p:animEffect>
                                    <p:anim calcmode="lin" valueType="num">
                                      <p:cBhvr>
                                        <p:cTn id="22" dur="1000" fill="hold"/>
                                        <p:tgtEl>
                                          <p:spTgt spid="36659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6659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66596">
                                            <p:txEl>
                                              <p:pRg st="4" end="4"/>
                                            </p:txEl>
                                          </p:spTgt>
                                        </p:tgtEl>
                                        <p:attrNameLst>
                                          <p:attrName>style.visibility</p:attrName>
                                        </p:attrNameLst>
                                      </p:cBhvr>
                                      <p:to>
                                        <p:strVal val="visible"/>
                                      </p:to>
                                    </p:set>
                                    <p:animEffect transition="in" filter="fade">
                                      <p:cBhvr>
                                        <p:cTn id="28" dur="1000"/>
                                        <p:tgtEl>
                                          <p:spTgt spid="366596">
                                            <p:txEl>
                                              <p:pRg st="4" end="4"/>
                                            </p:txEl>
                                          </p:spTgt>
                                        </p:tgtEl>
                                      </p:cBhvr>
                                    </p:animEffect>
                                    <p:anim calcmode="lin" valueType="num">
                                      <p:cBhvr>
                                        <p:cTn id="29" dur="1000" fill="hold"/>
                                        <p:tgtEl>
                                          <p:spTgt spid="36659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6659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6" name="Rectangle 4"/>
          <p:cNvSpPr>
            <a:spLocks noChangeArrowheads="1"/>
          </p:cNvSpPr>
          <p:nvPr/>
        </p:nvSpPr>
        <p:spPr bwMode="auto">
          <a:xfrm>
            <a:off x="251520" y="908720"/>
            <a:ext cx="8568952"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49263" indent="-449263">
              <a:defRPr sz="2000">
                <a:solidFill>
                  <a:schemeClr val="tx1"/>
                </a:solidFill>
                <a:latin typeface="Calibri" panose="020F0502020204030204" pitchFamily="34" charset="0"/>
              </a:defRPr>
            </a:lvl1pPr>
            <a:lvl2pPr marL="914400" indent="-285750">
              <a:defRPr sz="2000">
                <a:solidFill>
                  <a:schemeClr val="tx1"/>
                </a:solidFill>
                <a:latin typeface="Calibri" panose="020F0502020204030204" pitchFamily="34" charset="0"/>
              </a:defRPr>
            </a:lvl2pPr>
            <a:lvl3pPr marL="1322388" indent="-228600">
              <a:defRPr sz="2000">
                <a:solidFill>
                  <a:schemeClr val="tx1"/>
                </a:solidFill>
                <a:latin typeface="Calibri" panose="020F0502020204030204" pitchFamily="34" charset="0"/>
              </a:defRPr>
            </a:lvl3pPr>
            <a:lvl4pPr marL="1730375" indent="-228600">
              <a:defRPr sz="2000">
                <a:solidFill>
                  <a:schemeClr val="tx1"/>
                </a:solidFill>
                <a:latin typeface="Calibri" panose="020F0502020204030204" pitchFamily="34" charset="0"/>
              </a:defRPr>
            </a:lvl4pPr>
            <a:lvl5pPr marL="2138363" indent="-228600">
              <a:defRPr sz="2000">
                <a:solidFill>
                  <a:schemeClr val="tx1"/>
                </a:solidFill>
                <a:latin typeface="Calibri" panose="020F0502020204030204" pitchFamily="34" charset="0"/>
              </a:defRPr>
            </a:lvl5pPr>
            <a:lvl6pPr marL="2595563" indent="-228600" eaLnBrk="0" fontAlgn="base" hangingPunct="0">
              <a:spcBef>
                <a:spcPct val="0"/>
              </a:spcBef>
              <a:spcAft>
                <a:spcPct val="0"/>
              </a:spcAft>
              <a:defRPr sz="2000">
                <a:solidFill>
                  <a:schemeClr val="tx1"/>
                </a:solidFill>
                <a:latin typeface="Calibri" panose="020F0502020204030204" pitchFamily="34" charset="0"/>
              </a:defRPr>
            </a:lvl6pPr>
            <a:lvl7pPr marL="3052763" indent="-228600" eaLnBrk="0" fontAlgn="base" hangingPunct="0">
              <a:spcBef>
                <a:spcPct val="0"/>
              </a:spcBef>
              <a:spcAft>
                <a:spcPct val="0"/>
              </a:spcAft>
              <a:defRPr sz="2000">
                <a:solidFill>
                  <a:schemeClr val="tx1"/>
                </a:solidFill>
                <a:latin typeface="Calibri" panose="020F0502020204030204" pitchFamily="34" charset="0"/>
              </a:defRPr>
            </a:lvl7pPr>
            <a:lvl8pPr marL="3509963" indent="-228600" eaLnBrk="0" fontAlgn="base" hangingPunct="0">
              <a:spcBef>
                <a:spcPct val="0"/>
              </a:spcBef>
              <a:spcAft>
                <a:spcPct val="0"/>
              </a:spcAft>
              <a:defRPr sz="2000">
                <a:solidFill>
                  <a:schemeClr val="tx1"/>
                </a:solidFill>
                <a:latin typeface="Calibri" panose="020F0502020204030204" pitchFamily="34" charset="0"/>
              </a:defRPr>
            </a:lvl8pPr>
            <a:lvl9pPr marL="3967163" indent="-228600" eaLnBrk="0" fontAlgn="base" hangingPunct="0">
              <a:spcBef>
                <a:spcPct val="0"/>
              </a:spcBef>
              <a:spcAft>
                <a:spcPct val="0"/>
              </a:spcAft>
              <a:defRPr sz="2000">
                <a:solidFill>
                  <a:schemeClr val="tx1"/>
                </a:solidFill>
                <a:latin typeface="Calibri" panose="020F0502020204030204" pitchFamily="34" charset="0"/>
              </a:defRPr>
            </a:lvl9pPr>
          </a:lstStyle>
          <a:p>
            <a:pPr marL="0" indent="0" algn="just" eaLnBrk="1" hangingPunct="1">
              <a:spcBef>
                <a:spcPct val="20000"/>
              </a:spcBef>
              <a:buClr>
                <a:schemeClr val="tx2"/>
              </a:buClr>
            </a:pPr>
            <a:r>
              <a:rPr lang="es-ES" sz="2400" dirty="0" smtClean="0">
                <a:cs typeface="Tahoma" panose="020B0604030504040204" pitchFamily="34" charset="0"/>
              </a:rPr>
              <a:t>LAS CONDICIONES </a:t>
            </a:r>
            <a:r>
              <a:rPr lang="es-ES" sz="2400" dirty="0">
                <a:cs typeface="Tahoma" panose="020B0604030504040204" pitchFamily="34" charset="0"/>
              </a:rPr>
              <a:t>O SUPUESTOS QUE DEBEN CUMPLIRSE PARA PODER APLICAR DETERMINADOS MÉTODOS ESTADÍSTICOS </a:t>
            </a:r>
            <a:r>
              <a:rPr lang="es-ES" sz="2400" dirty="0" smtClean="0">
                <a:cs typeface="Tahoma" panose="020B0604030504040204" pitchFamily="34" charset="0"/>
              </a:rPr>
              <a:t>PARAMÉTRICOS SON:</a:t>
            </a:r>
          </a:p>
          <a:p>
            <a:pPr marL="0" indent="0" algn="just" eaLnBrk="1" hangingPunct="1">
              <a:spcBef>
                <a:spcPct val="20000"/>
              </a:spcBef>
              <a:buClr>
                <a:schemeClr val="tx2"/>
              </a:buClr>
            </a:pPr>
            <a:endParaRPr lang="es-ES" sz="2400" dirty="0">
              <a:cs typeface="Tahoma" panose="020B0604030504040204" pitchFamily="34" charset="0"/>
            </a:endParaRPr>
          </a:p>
          <a:p>
            <a:pPr marL="342900" indent="-342900" algn="just" eaLnBrk="1" hangingPunct="1">
              <a:spcBef>
                <a:spcPct val="20000"/>
              </a:spcBef>
              <a:buClr>
                <a:schemeClr val="tx2"/>
              </a:buClr>
              <a:buFont typeface="Arial" panose="020B0604020202020204" pitchFamily="34" charset="0"/>
              <a:buChar char="•"/>
            </a:pPr>
            <a:r>
              <a:rPr lang="es-ES" sz="2400" dirty="0" smtClean="0">
                <a:cs typeface="Tahoma" panose="020B0604030504040204" pitchFamily="34" charset="0"/>
              </a:rPr>
              <a:t>QUE LA DISTRIBUCIÓN BINOMIAL ASOCIADA A LA VARIABLE DE ESTUDIO EN PROBLEMA DE PROPORCIÓN SE APROXIME A LA NORMAL, DE AHÍ, LA NECESIDAD DE DEMOSTRAR QUE LA MUESTRA ES GRANDE.</a:t>
            </a:r>
          </a:p>
          <a:p>
            <a:pPr marL="0" indent="0" algn="just" eaLnBrk="1" hangingPunct="1">
              <a:spcBef>
                <a:spcPct val="20000"/>
              </a:spcBef>
              <a:buClr>
                <a:schemeClr val="tx2"/>
              </a:buClr>
            </a:pPr>
            <a:endParaRPr lang="es-ES" sz="2400" dirty="0">
              <a:cs typeface="Tahoma" panose="020B0604030504040204" pitchFamily="34" charset="0"/>
            </a:endParaRPr>
          </a:p>
          <a:p>
            <a:pPr marL="0" indent="0" algn="ctr" eaLnBrk="1" hangingPunct="1">
              <a:spcBef>
                <a:spcPct val="20000"/>
              </a:spcBef>
              <a:buClr>
                <a:schemeClr val="tx2"/>
              </a:buClr>
            </a:pPr>
            <a:r>
              <a:rPr lang="es-ES" sz="2400" dirty="0" smtClean="0">
                <a:cs typeface="Tahoma" panose="020B0604030504040204" pitchFamily="34" charset="0"/>
              </a:rPr>
              <a:t>ANALICEMOS LAS SIGUIENTES PROBLEMICAS.</a:t>
            </a:r>
          </a:p>
        </p:txBody>
      </p:sp>
    </p:spTree>
    <p:extLst>
      <p:ext uri="{BB962C8B-B14F-4D97-AF65-F5344CB8AC3E}">
        <p14:creationId xmlns:p14="http://schemas.microsoft.com/office/powerpoint/2010/main" val="229793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66596">
                                            <p:txEl>
                                              <p:pRg st="2" end="2"/>
                                            </p:txEl>
                                          </p:spTgt>
                                        </p:tgtEl>
                                        <p:attrNameLst>
                                          <p:attrName>style.visibility</p:attrName>
                                        </p:attrNameLst>
                                      </p:cBhvr>
                                      <p:to>
                                        <p:strVal val="visible"/>
                                      </p:to>
                                    </p:set>
                                    <p:animEffect transition="in" filter="fade">
                                      <p:cBhvr>
                                        <p:cTn id="7" dur="1000"/>
                                        <p:tgtEl>
                                          <p:spTgt spid="366596">
                                            <p:txEl>
                                              <p:pRg st="2" end="2"/>
                                            </p:txEl>
                                          </p:spTgt>
                                        </p:tgtEl>
                                      </p:cBhvr>
                                    </p:animEffect>
                                    <p:anim calcmode="lin" valueType="num">
                                      <p:cBhvr>
                                        <p:cTn id="8" dur="1000" fill="hold"/>
                                        <p:tgtEl>
                                          <p:spTgt spid="36659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6659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6596">
                                            <p:txEl>
                                              <p:pRg st="4" end="4"/>
                                            </p:txEl>
                                          </p:spTgt>
                                        </p:tgtEl>
                                        <p:attrNameLst>
                                          <p:attrName>style.visibility</p:attrName>
                                        </p:attrNameLst>
                                      </p:cBhvr>
                                      <p:to>
                                        <p:strVal val="visible"/>
                                      </p:to>
                                    </p:set>
                                    <p:animEffect transition="in" filter="fade">
                                      <p:cBhvr>
                                        <p:cTn id="14" dur="1000"/>
                                        <p:tgtEl>
                                          <p:spTgt spid="366596">
                                            <p:txEl>
                                              <p:pRg st="4" end="4"/>
                                            </p:txEl>
                                          </p:spTgt>
                                        </p:tgtEl>
                                      </p:cBhvr>
                                    </p:animEffect>
                                    <p:anim calcmode="lin" valueType="num">
                                      <p:cBhvr>
                                        <p:cTn id="15" dur="1000" fill="hold"/>
                                        <p:tgtEl>
                                          <p:spTgt spid="366596">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6659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ángulo 1"/>
          <p:cNvSpPr>
            <a:spLocks noChangeArrowheads="1"/>
          </p:cNvSpPr>
          <p:nvPr/>
        </p:nvSpPr>
        <p:spPr bwMode="auto">
          <a:xfrm>
            <a:off x="251717" y="501640"/>
            <a:ext cx="864076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rgbClr val="0000FF"/>
                </a:solidFill>
                <a:latin typeface="Arial" panose="020B0604020202020204" pitchFamily="34" charset="0"/>
              </a:defRPr>
            </a:lvl1pPr>
            <a:lvl2pPr marL="742950" indent="-285750">
              <a:defRPr sz="3300" b="1">
                <a:solidFill>
                  <a:srgbClr val="0000FF"/>
                </a:solidFill>
                <a:latin typeface="Arial" panose="020B0604020202020204" pitchFamily="34" charset="0"/>
              </a:defRPr>
            </a:lvl2pPr>
            <a:lvl3pPr marL="1143000" indent="-228600">
              <a:defRPr sz="3300" b="1">
                <a:solidFill>
                  <a:srgbClr val="0000FF"/>
                </a:solidFill>
                <a:latin typeface="Arial" panose="020B0604020202020204" pitchFamily="34" charset="0"/>
              </a:defRPr>
            </a:lvl3pPr>
            <a:lvl4pPr marL="1600200" indent="-228600">
              <a:defRPr sz="3300" b="1">
                <a:solidFill>
                  <a:srgbClr val="0000FF"/>
                </a:solidFill>
                <a:latin typeface="Arial" panose="020B0604020202020204" pitchFamily="34" charset="0"/>
              </a:defRPr>
            </a:lvl4pPr>
            <a:lvl5pPr marL="2057400" indent="-228600">
              <a:defRPr sz="3300" b="1">
                <a:solidFill>
                  <a:srgbClr val="0000FF"/>
                </a:solidFill>
                <a:latin typeface="Arial" panose="020B0604020202020204" pitchFamily="34" charset="0"/>
              </a:defRPr>
            </a:lvl5pPr>
            <a:lvl6pPr marL="2514600" indent="-228600" eaLnBrk="0" fontAlgn="base" hangingPunct="0">
              <a:spcBef>
                <a:spcPct val="0"/>
              </a:spcBef>
              <a:spcAft>
                <a:spcPct val="0"/>
              </a:spcAft>
              <a:defRPr sz="3300" b="1">
                <a:solidFill>
                  <a:srgbClr val="0000FF"/>
                </a:solidFill>
                <a:latin typeface="Arial" panose="020B0604020202020204" pitchFamily="34" charset="0"/>
              </a:defRPr>
            </a:lvl6pPr>
            <a:lvl7pPr marL="2971800" indent="-228600" eaLnBrk="0" fontAlgn="base" hangingPunct="0">
              <a:spcBef>
                <a:spcPct val="0"/>
              </a:spcBef>
              <a:spcAft>
                <a:spcPct val="0"/>
              </a:spcAft>
              <a:defRPr sz="3300" b="1">
                <a:solidFill>
                  <a:srgbClr val="0000FF"/>
                </a:solidFill>
                <a:latin typeface="Arial" panose="020B0604020202020204" pitchFamily="34" charset="0"/>
              </a:defRPr>
            </a:lvl7pPr>
            <a:lvl8pPr marL="3429000" indent="-228600" eaLnBrk="0" fontAlgn="base" hangingPunct="0">
              <a:spcBef>
                <a:spcPct val="0"/>
              </a:spcBef>
              <a:spcAft>
                <a:spcPct val="0"/>
              </a:spcAft>
              <a:defRPr sz="3300" b="1">
                <a:solidFill>
                  <a:srgbClr val="0000FF"/>
                </a:solidFill>
                <a:latin typeface="Arial" panose="020B0604020202020204" pitchFamily="34" charset="0"/>
              </a:defRPr>
            </a:lvl8pPr>
            <a:lvl9pPr marL="3886200" indent="-228600" eaLnBrk="0" fontAlgn="base" hangingPunct="0">
              <a:spcBef>
                <a:spcPct val="0"/>
              </a:spcBef>
              <a:spcAft>
                <a:spcPct val="0"/>
              </a:spcAft>
              <a:defRPr sz="3300" b="1">
                <a:solidFill>
                  <a:srgbClr val="0000FF"/>
                </a:solidFill>
                <a:latin typeface="Arial" panose="020B0604020202020204" pitchFamily="34" charset="0"/>
              </a:defRPr>
            </a:lvl9pPr>
          </a:lstStyle>
          <a:p>
            <a:pPr lvl="0" algn="just" eaLnBrk="1" fontAlgn="auto" hangingPunct="1">
              <a:spcBef>
                <a:spcPts val="0"/>
              </a:spcBef>
              <a:spcAft>
                <a:spcPts val="0"/>
              </a:spcAft>
            </a:pPr>
            <a:r>
              <a:rPr lang="es-ES" sz="2200" dirty="0" smtClean="0">
                <a:solidFill>
                  <a:srgbClr val="002060"/>
                </a:solidFill>
                <a:latin typeface="Calibri" panose="020F0502020204030204" pitchFamily="34" charset="0"/>
                <a:cs typeface="Tahoma" panose="020B0604030504040204" pitchFamily="34" charset="0"/>
              </a:rPr>
              <a:t>SITUACIÓN PROBLÉMICA 1:</a:t>
            </a:r>
            <a:r>
              <a:rPr lang="es-ES" sz="22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QUEREMOS ESTIMAR POR UN LADO, LOS NIVELES DE ÁCIDO ÚRICO EN SANGRE (NAUS) DE TODOS LOS PACIENTES </a:t>
            </a:r>
            <a:r>
              <a:rPr lang="es-ES" sz="2200" dirty="0" smtClean="0">
                <a:solidFill>
                  <a:srgbClr val="000000"/>
                </a:solidFill>
                <a:latin typeface="Calibri" pitchFamily="34" charset="0"/>
              </a:rPr>
              <a:t>CON CIERTA ENFERMEDAD PERTENECIENTES AL MUNICIPIO PLAYA, C. HABANA. 2023 Y POR OTRO, DEMOSTRAR SI PARA DICHA POBLACIÓN LOS NIVELES DE ÁCIDO ÚRICO EN SANGRE MEDIO DIFIERE O NO DEL VALOR REPORTADO DE 0,23 mmol/l. </a:t>
            </a:r>
            <a:endParaRPr lang="es-ES" sz="2200" dirty="0">
              <a:solidFill>
                <a:srgbClr val="000000"/>
              </a:solidFill>
              <a:latin typeface="Calibri" pitchFamily="34" charset="0"/>
            </a:endParaRPr>
          </a:p>
        </p:txBody>
      </p:sp>
      <mc:AlternateContent xmlns:mc="http://schemas.openxmlformats.org/markup-compatibility/2006" xmlns:a14="http://schemas.microsoft.com/office/drawing/2010/main">
        <mc:Choice Requires="a14">
          <p:sp>
            <p:nvSpPr>
              <p:cNvPr id="8" name="Rectángulo 7"/>
              <p:cNvSpPr/>
              <p:nvPr/>
            </p:nvSpPr>
            <p:spPr>
              <a:xfrm>
                <a:off x="1144412" y="3720763"/>
                <a:ext cx="2037929" cy="788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1600" b="1" i="0" smtClean="0">
                          <a:solidFill>
                            <a:schemeClr val="tx1"/>
                          </a:solidFill>
                          <a:latin typeface="Cambria Math" panose="02040503050406030204" pitchFamily="18" charset="0"/>
                        </a:rPr>
                        <m:t>𝐄</m:t>
                      </m:r>
                      <m:d>
                        <m:dPr>
                          <m:ctrlPr>
                            <a:rPr lang="pt-BR" sz="1600" b="1" i="1" smtClean="0">
                              <a:solidFill>
                                <a:schemeClr val="tx1"/>
                              </a:solidFill>
                              <a:latin typeface="Cambria Math" panose="02040503050406030204" pitchFamily="18" charset="0"/>
                            </a:rPr>
                          </m:ctrlPr>
                        </m:dPr>
                        <m:e>
                          <m:r>
                            <a:rPr lang="pt-BR" sz="1600" b="1" i="0" smtClean="0">
                              <a:solidFill>
                                <a:schemeClr val="tx1"/>
                              </a:solidFill>
                              <a:latin typeface="Cambria Math" panose="02040503050406030204" pitchFamily="18" charset="0"/>
                            </a:rPr>
                            <m:t>𝐗</m:t>
                          </m:r>
                        </m:e>
                      </m:d>
                      <m:r>
                        <a:rPr lang="pt-BR" sz="1600" b="1" i="0" smtClean="0">
                          <a:solidFill>
                            <a:schemeClr val="tx1"/>
                          </a:solidFill>
                          <a:latin typeface="Cambria Math" panose="02040503050406030204" pitchFamily="18" charset="0"/>
                        </a:rPr>
                        <m:t>=</m:t>
                      </m:r>
                      <m:r>
                        <a:rPr lang="es-ES" sz="1600" b="1" i="0" smtClean="0">
                          <a:solidFill>
                            <a:schemeClr val="tx1"/>
                          </a:solidFill>
                          <a:latin typeface="Cambria Math" panose="02040503050406030204" pitchFamily="18" charset="0"/>
                        </a:rPr>
                        <m:t>𝛍</m:t>
                      </m:r>
                      <m:r>
                        <a:rPr lang="es-ES" sz="1600" b="1" i="0">
                          <a:solidFill>
                            <a:schemeClr val="tx1"/>
                          </a:solidFill>
                          <a:latin typeface="Cambria Math" panose="02040503050406030204" pitchFamily="18" charset="0"/>
                        </a:rPr>
                        <m:t>=</m:t>
                      </m:r>
                      <m:f>
                        <m:fPr>
                          <m:ctrlPr>
                            <a:rPr lang="es-ES" sz="1600" i="1">
                              <a:solidFill>
                                <a:schemeClr val="tx1"/>
                              </a:solidFill>
                              <a:latin typeface="Cambria Math" panose="02040503050406030204" pitchFamily="18" charset="0"/>
                            </a:rPr>
                          </m:ctrlPr>
                        </m:fPr>
                        <m:num>
                          <m:r>
                            <a:rPr lang="es-ES" sz="1600" b="1" i="0">
                              <a:solidFill>
                                <a:schemeClr val="tx1"/>
                              </a:solidFill>
                              <a:latin typeface="Cambria Math" panose="02040503050406030204" pitchFamily="18" charset="0"/>
                            </a:rPr>
                            <m:t>𝟏</m:t>
                          </m:r>
                        </m:num>
                        <m:den>
                          <m:r>
                            <a:rPr lang="es-ES" sz="1600" b="1" i="0">
                              <a:solidFill>
                                <a:schemeClr val="tx1"/>
                              </a:solidFill>
                              <a:latin typeface="Cambria Math" panose="02040503050406030204" pitchFamily="18" charset="0"/>
                            </a:rPr>
                            <m:t>𝐍</m:t>
                          </m:r>
                        </m:den>
                      </m:f>
                      <m:nary>
                        <m:naryPr>
                          <m:chr m:val="∑"/>
                          <m:limLoc m:val="undOvr"/>
                          <m:ctrlPr>
                            <a:rPr lang="es-ES" sz="1600" i="1">
                              <a:solidFill>
                                <a:schemeClr val="tx1"/>
                              </a:solidFill>
                              <a:latin typeface="Cambria Math" panose="02040503050406030204" pitchFamily="18" charset="0"/>
                            </a:rPr>
                          </m:ctrlPr>
                        </m:naryPr>
                        <m:sub>
                          <m:r>
                            <a:rPr lang="es-ES" sz="1600" b="1" i="0">
                              <a:solidFill>
                                <a:schemeClr val="tx1"/>
                              </a:solidFill>
                              <a:latin typeface="Cambria Math" panose="02040503050406030204" pitchFamily="18" charset="0"/>
                            </a:rPr>
                            <m:t>𝐈</m:t>
                          </m:r>
                          <m:r>
                            <a:rPr lang="es-ES" sz="1600" b="1" i="0">
                              <a:solidFill>
                                <a:schemeClr val="tx1"/>
                              </a:solidFill>
                              <a:latin typeface="Cambria Math" panose="02040503050406030204" pitchFamily="18" charset="0"/>
                            </a:rPr>
                            <m:t>=</m:t>
                          </m:r>
                          <m:r>
                            <a:rPr lang="es-ES" sz="1600" b="1" i="0">
                              <a:solidFill>
                                <a:schemeClr val="tx1"/>
                              </a:solidFill>
                              <a:latin typeface="Cambria Math" panose="02040503050406030204" pitchFamily="18" charset="0"/>
                            </a:rPr>
                            <m:t>𝟏</m:t>
                          </m:r>
                        </m:sub>
                        <m:sup>
                          <m:r>
                            <a:rPr lang="es-ES" sz="1600" b="1" i="0">
                              <a:solidFill>
                                <a:schemeClr val="tx1"/>
                              </a:solidFill>
                              <a:latin typeface="Cambria Math" panose="02040503050406030204" pitchFamily="18" charset="0"/>
                            </a:rPr>
                            <m:t>𝐍</m:t>
                          </m:r>
                        </m:sup>
                        <m:e>
                          <m:sSub>
                            <m:sSubPr>
                              <m:ctrlPr>
                                <a:rPr lang="es-ES" sz="1600" i="1">
                                  <a:solidFill>
                                    <a:schemeClr val="tx1"/>
                                  </a:solidFill>
                                  <a:latin typeface="Cambria Math" panose="02040503050406030204" pitchFamily="18" charset="0"/>
                                </a:rPr>
                              </m:ctrlPr>
                            </m:sSubPr>
                            <m:e>
                              <m:r>
                                <a:rPr lang="es-ES" sz="1600" b="1" i="0" smtClean="0">
                                  <a:solidFill>
                                    <a:schemeClr val="tx1"/>
                                  </a:solidFill>
                                  <a:latin typeface="Cambria Math" panose="02040503050406030204" pitchFamily="18" charset="0"/>
                                </a:rPr>
                                <m:t>𝐗</m:t>
                              </m:r>
                            </m:e>
                            <m:sub>
                              <m:r>
                                <a:rPr lang="es-ES" sz="1600" b="1" i="0">
                                  <a:solidFill>
                                    <a:schemeClr val="tx1"/>
                                  </a:solidFill>
                                  <a:latin typeface="Cambria Math" panose="02040503050406030204" pitchFamily="18" charset="0"/>
                                </a:rPr>
                                <m:t>𝐢</m:t>
                              </m:r>
                            </m:sub>
                          </m:sSub>
                        </m:e>
                      </m:nary>
                    </m:oMath>
                  </m:oMathPara>
                </a14:m>
                <a:endParaRPr lang="es-ES" sz="1600" dirty="0">
                  <a:solidFill>
                    <a:schemeClr val="tx1"/>
                  </a:solidFill>
                </a:endParaRPr>
              </a:p>
            </p:txBody>
          </p:sp>
        </mc:Choice>
        <mc:Fallback xmlns="">
          <p:sp>
            <p:nvSpPr>
              <p:cNvPr id="8" name="Rectángulo 7"/>
              <p:cNvSpPr>
                <a:spLocks noRot="1" noChangeAspect="1" noMove="1" noResize="1" noEditPoints="1" noAdjustHandles="1" noChangeArrowheads="1" noChangeShapeType="1" noTextEdit="1"/>
              </p:cNvSpPr>
              <p:nvPr/>
            </p:nvSpPr>
            <p:spPr>
              <a:xfrm>
                <a:off x="1144412" y="3720763"/>
                <a:ext cx="2037929" cy="788357"/>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1085940" y="4566328"/>
                <a:ext cx="2267865" cy="5911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sz="1600" b="1" i="0" smtClean="0">
                          <a:solidFill>
                            <a:schemeClr val="tx1"/>
                          </a:solidFill>
                          <a:latin typeface="Cambria Math" panose="02040503050406030204" pitchFamily="18" charset="0"/>
                        </a:rPr>
                        <m:t>𝐕</m:t>
                      </m:r>
                      <m:d>
                        <m:dPr>
                          <m:ctrlPr>
                            <a:rPr lang="pt-BR" sz="1600" i="1" smtClean="0">
                              <a:solidFill>
                                <a:schemeClr val="tx1"/>
                              </a:solidFill>
                              <a:latin typeface="Cambria Math" panose="02040503050406030204" pitchFamily="18" charset="0"/>
                            </a:rPr>
                          </m:ctrlPr>
                        </m:dPr>
                        <m:e>
                          <m:r>
                            <a:rPr lang="pt-BR" sz="1600" b="1" i="0" smtClean="0">
                              <a:solidFill>
                                <a:schemeClr val="tx1"/>
                              </a:solidFill>
                              <a:latin typeface="Cambria Math" panose="02040503050406030204" pitchFamily="18" charset="0"/>
                            </a:rPr>
                            <m:t>𝐗</m:t>
                          </m:r>
                        </m:e>
                      </m:d>
                      <m:r>
                        <a:rPr lang="pt-BR" sz="1600" b="1" i="0" smtClean="0">
                          <a:solidFill>
                            <a:schemeClr val="tx1"/>
                          </a:solidFill>
                          <a:latin typeface="Cambria Math" panose="02040503050406030204" pitchFamily="18" charset="0"/>
                        </a:rPr>
                        <m:t>=</m:t>
                      </m:r>
                      <m:sSup>
                        <m:sSupPr>
                          <m:ctrlPr>
                            <a:rPr lang="pt-BR" sz="1600" i="1" smtClean="0">
                              <a:solidFill>
                                <a:schemeClr val="tx1"/>
                              </a:solidFill>
                              <a:latin typeface="Cambria Math" panose="02040503050406030204" pitchFamily="18" charset="0"/>
                            </a:rPr>
                          </m:ctrlPr>
                        </m:sSupPr>
                        <m:e>
                          <m:r>
                            <a:rPr lang="pt-BR" sz="1600" b="1" i="0" smtClean="0">
                              <a:solidFill>
                                <a:schemeClr val="tx1"/>
                              </a:solidFill>
                              <a:latin typeface="Cambria Math" panose="02040503050406030204" pitchFamily="18" charset="0"/>
                              <a:ea typeface="Cambria Math" panose="02040503050406030204" pitchFamily="18" charset="0"/>
                            </a:rPr>
                            <m:t>𝛔</m:t>
                          </m:r>
                        </m:e>
                        <m:sup>
                          <m:r>
                            <a:rPr lang="pt-BR" sz="1600" b="1" i="0" smtClean="0">
                              <a:solidFill>
                                <a:schemeClr val="tx1"/>
                              </a:solidFill>
                              <a:latin typeface="Cambria Math" panose="02040503050406030204" pitchFamily="18" charset="0"/>
                            </a:rPr>
                            <m:t>𝟐</m:t>
                          </m:r>
                        </m:sup>
                      </m:sSup>
                      <m:r>
                        <a:rPr lang="es-ES" sz="1600" b="1" i="0">
                          <a:solidFill>
                            <a:schemeClr val="tx1"/>
                          </a:solidFill>
                          <a:latin typeface="Cambria Math" panose="02040503050406030204" pitchFamily="18" charset="0"/>
                        </a:rPr>
                        <m:t>=</m:t>
                      </m:r>
                      <m:f>
                        <m:fPr>
                          <m:ctrlPr>
                            <a:rPr lang="es-ES" sz="1600" i="1">
                              <a:solidFill>
                                <a:schemeClr val="tx1"/>
                              </a:solidFill>
                              <a:latin typeface="Cambria Math" panose="02040503050406030204" pitchFamily="18" charset="0"/>
                            </a:rPr>
                          </m:ctrlPr>
                        </m:fPr>
                        <m:num>
                          <m:sSup>
                            <m:sSupPr>
                              <m:ctrlPr>
                                <a:rPr lang="es-ES" sz="1600" i="1">
                                  <a:solidFill>
                                    <a:schemeClr val="tx1"/>
                                  </a:solidFill>
                                  <a:latin typeface="Cambria Math" panose="02040503050406030204" pitchFamily="18" charset="0"/>
                                </a:rPr>
                              </m:ctrlPr>
                            </m:sSupPr>
                            <m:e>
                              <m:d>
                                <m:dPr>
                                  <m:ctrlPr>
                                    <a:rPr lang="es-ES" sz="1600" i="1">
                                      <a:solidFill>
                                        <a:schemeClr val="tx1"/>
                                      </a:solidFill>
                                      <a:latin typeface="Cambria Math" panose="02040503050406030204" pitchFamily="18" charset="0"/>
                                    </a:rPr>
                                  </m:ctrlPr>
                                </m:dPr>
                                <m:e>
                                  <m:sSub>
                                    <m:sSubPr>
                                      <m:ctrlPr>
                                        <a:rPr lang="es-ES" sz="1600" i="1">
                                          <a:solidFill>
                                            <a:schemeClr val="tx1"/>
                                          </a:solidFill>
                                          <a:latin typeface="Cambria Math" panose="02040503050406030204" pitchFamily="18" charset="0"/>
                                        </a:rPr>
                                      </m:ctrlPr>
                                    </m:sSubPr>
                                    <m:e>
                                      <m:r>
                                        <a:rPr lang="es-ES" sz="1600" b="1" i="0">
                                          <a:solidFill>
                                            <a:schemeClr val="tx1"/>
                                          </a:solidFill>
                                          <a:latin typeface="Cambria Math" panose="02040503050406030204" pitchFamily="18" charset="0"/>
                                        </a:rPr>
                                        <m:t>𝐗</m:t>
                                      </m:r>
                                    </m:e>
                                    <m:sub>
                                      <m:r>
                                        <a:rPr lang="es-ES" sz="1600" b="1" i="0">
                                          <a:solidFill>
                                            <a:schemeClr val="tx1"/>
                                          </a:solidFill>
                                          <a:latin typeface="Cambria Math" panose="02040503050406030204" pitchFamily="18" charset="0"/>
                                        </a:rPr>
                                        <m:t>𝐢</m:t>
                                      </m:r>
                                    </m:sub>
                                  </m:sSub>
                                  <m:r>
                                    <a:rPr lang="es-ES" sz="1600" b="1" i="0">
                                      <a:solidFill>
                                        <a:schemeClr val="tx1"/>
                                      </a:solidFill>
                                      <a:latin typeface="Cambria Math" panose="02040503050406030204" pitchFamily="18" charset="0"/>
                                    </a:rPr>
                                    <m:t>−</m:t>
                                  </m:r>
                                  <m:r>
                                    <a:rPr lang="es-ES" sz="1600" b="1" i="0">
                                      <a:solidFill>
                                        <a:schemeClr val="tx1"/>
                                      </a:solidFill>
                                      <a:latin typeface="Cambria Math" panose="02040503050406030204" pitchFamily="18" charset="0"/>
                                    </a:rPr>
                                    <m:t>𝛍</m:t>
                                  </m:r>
                                </m:e>
                              </m:d>
                            </m:e>
                            <m:sup>
                              <m:r>
                                <a:rPr lang="es-ES" sz="1600" b="1" i="0">
                                  <a:solidFill>
                                    <a:schemeClr val="tx1"/>
                                  </a:solidFill>
                                  <a:latin typeface="Cambria Math" panose="02040503050406030204" pitchFamily="18" charset="0"/>
                                </a:rPr>
                                <m:t>𝟐</m:t>
                              </m:r>
                            </m:sup>
                          </m:sSup>
                        </m:num>
                        <m:den>
                          <m:r>
                            <a:rPr lang="es-ES" sz="1600" b="1" i="0">
                              <a:solidFill>
                                <a:schemeClr val="tx1"/>
                              </a:solidFill>
                              <a:latin typeface="Cambria Math" panose="02040503050406030204" pitchFamily="18" charset="0"/>
                            </a:rPr>
                            <m:t>𝐍</m:t>
                          </m:r>
                        </m:den>
                      </m:f>
                    </m:oMath>
                  </m:oMathPara>
                </a14:m>
                <a:endParaRPr lang="es-ES" sz="1600" dirty="0">
                  <a:solidFill>
                    <a:schemeClr val="tx1"/>
                  </a:solidFill>
                </a:endParaRPr>
              </a:p>
            </p:txBody>
          </p:sp>
        </mc:Choice>
        <mc:Fallback xmlns="">
          <p:sp>
            <p:nvSpPr>
              <p:cNvPr id="10" name="Rectángulo 9"/>
              <p:cNvSpPr>
                <a:spLocks noRot="1" noChangeAspect="1" noMove="1" noResize="1" noEditPoints="1" noAdjustHandles="1" noChangeArrowheads="1" noChangeShapeType="1" noTextEdit="1"/>
              </p:cNvSpPr>
              <p:nvPr/>
            </p:nvSpPr>
            <p:spPr>
              <a:xfrm>
                <a:off x="1085940" y="4566328"/>
                <a:ext cx="2267865" cy="591124"/>
              </a:xfrm>
              <a:prstGeom prst="rect">
                <a:avLst/>
              </a:prstGeom>
              <a:blipFill rotWithShape="0">
                <a:blip r:embed="rId4"/>
                <a:stretch>
                  <a:fillRect/>
                </a:stretch>
              </a:blipFill>
            </p:spPr>
            <p:txBody>
              <a:bodyPr/>
              <a:lstStyle/>
              <a:p>
                <a:r>
                  <a:rPr lang="es-ES">
                    <a:noFill/>
                  </a:rPr>
                  <a:t> </a:t>
                </a:r>
              </a:p>
            </p:txBody>
          </p:sp>
        </mc:Fallback>
      </mc:AlternateContent>
      <p:sp>
        <p:nvSpPr>
          <p:cNvPr id="13" name="9 Rectángulo"/>
          <p:cNvSpPr/>
          <p:nvPr/>
        </p:nvSpPr>
        <p:spPr>
          <a:xfrm>
            <a:off x="275657" y="3196659"/>
            <a:ext cx="3888432" cy="400110"/>
          </a:xfrm>
          <a:prstGeom prst="rect">
            <a:avLst/>
          </a:prstGeom>
        </p:spPr>
        <p:txBody>
          <a:bodyPr wrap="square">
            <a:spAutoFit/>
          </a:bodyPr>
          <a:lstStyle/>
          <a:p>
            <a:pPr algn="just"/>
            <a:r>
              <a:rPr lang="es-ES" sz="2000" dirty="0" smtClean="0">
                <a:solidFill>
                  <a:schemeClr val="tx1"/>
                </a:solidFill>
                <a:latin typeface="Calibri" pitchFamily="34" charset="0"/>
              </a:rPr>
              <a:t>PARA LA POBLACIÓN DE ESTUDIO:</a:t>
            </a:r>
            <a:endParaRPr lang="es-ES" sz="2000" dirty="0">
              <a:solidFill>
                <a:schemeClr val="tx1"/>
              </a:solidFill>
              <a:latin typeface="Calibri" pitchFamily="34" charset="0"/>
            </a:endParaRPr>
          </a:p>
        </p:txBody>
      </p:sp>
      <p:sp>
        <p:nvSpPr>
          <p:cNvPr id="14" name="12 Rectángulo"/>
          <p:cNvSpPr/>
          <p:nvPr/>
        </p:nvSpPr>
        <p:spPr>
          <a:xfrm>
            <a:off x="4808976" y="3242064"/>
            <a:ext cx="4049825" cy="400110"/>
          </a:xfrm>
          <a:prstGeom prst="rect">
            <a:avLst/>
          </a:prstGeom>
        </p:spPr>
        <p:txBody>
          <a:bodyPr wrap="square">
            <a:spAutoFit/>
          </a:bodyPr>
          <a:lstStyle/>
          <a:p>
            <a:pPr algn="just"/>
            <a:r>
              <a:rPr lang="es-ES" sz="2000" dirty="0" smtClean="0">
                <a:solidFill>
                  <a:schemeClr val="tx1"/>
                </a:solidFill>
                <a:latin typeface="Calibri" pitchFamily="34" charset="0"/>
              </a:rPr>
              <a:t>¿SERÁ POSIBLE DETERMINAR µ Y </a:t>
            </a:r>
            <a:r>
              <a:rPr lang="es-ES" sz="2000" dirty="0" smtClean="0">
                <a:solidFill>
                  <a:schemeClr val="tx1"/>
                </a:solidFill>
                <a:latin typeface="Calibri" pitchFamily="34" charset="0"/>
                <a:sym typeface="Symbol" panose="05050102010706020507" pitchFamily="18" charset="2"/>
              </a:rPr>
              <a:t></a:t>
            </a:r>
            <a:r>
              <a:rPr lang="es-ES" sz="2000" dirty="0" smtClean="0">
                <a:solidFill>
                  <a:schemeClr val="tx1"/>
                </a:solidFill>
                <a:latin typeface="Calibri" pitchFamily="34" charset="0"/>
              </a:rPr>
              <a:t>?</a:t>
            </a:r>
            <a:endParaRPr lang="es-ES" sz="2000" dirty="0">
              <a:solidFill>
                <a:schemeClr val="tx1"/>
              </a:solidFill>
              <a:latin typeface="Calibri" pitchFamily="34" charset="0"/>
            </a:endParaRPr>
          </a:p>
        </p:txBody>
      </p:sp>
      <p:sp>
        <p:nvSpPr>
          <p:cNvPr id="15" name="19 Rectángulo"/>
          <p:cNvSpPr/>
          <p:nvPr/>
        </p:nvSpPr>
        <p:spPr>
          <a:xfrm>
            <a:off x="4659719" y="3212976"/>
            <a:ext cx="4248472" cy="400110"/>
          </a:xfrm>
          <a:prstGeom prst="rect">
            <a:avLst/>
          </a:prstGeom>
        </p:spPr>
        <p:txBody>
          <a:bodyPr wrap="square">
            <a:spAutoFit/>
          </a:bodyPr>
          <a:lstStyle/>
          <a:p>
            <a:pPr algn="ctr"/>
            <a:r>
              <a:rPr lang="es-ES" sz="2000" dirty="0" smtClean="0">
                <a:solidFill>
                  <a:schemeClr val="tx1"/>
                </a:solidFill>
                <a:latin typeface="Calibri" pitchFamily="34" charset="0"/>
              </a:rPr>
              <a:t>¿CÓMO PODRÍAMOS  ESTIMARLOS?</a:t>
            </a:r>
            <a:endParaRPr lang="es-ES" sz="2000" dirty="0">
              <a:solidFill>
                <a:schemeClr val="tx1"/>
              </a:solidFill>
              <a:latin typeface="Calibri" pitchFamily="34" charset="0"/>
            </a:endParaRPr>
          </a:p>
        </p:txBody>
      </p:sp>
      <p:pic>
        <p:nvPicPr>
          <p:cNvPr id="16" name="Picture 5" descr="AG00092_"/>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6813" y="4078401"/>
            <a:ext cx="411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16 Rectángulo"/>
              <p:cNvSpPr/>
              <p:nvPr/>
            </p:nvSpPr>
            <p:spPr>
              <a:xfrm>
                <a:off x="5050048" y="3819891"/>
                <a:ext cx="1381147" cy="8459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800" i="1" smtClean="0">
                              <a:solidFill>
                                <a:schemeClr val="tx1"/>
                              </a:solidFill>
                              <a:latin typeface="Cambria Math" panose="02040503050406030204" pitchFamily="18" charset="0"/>
                            </a:rPr>
                          </m:ctrlPr>
                        </m:accPr>
                        <m:e>
                          <m:r>
                            <a:rPr lang="pt-BR" sz="1800" b="1" i="0" smtClean="0">
                              <a:solidFill>
                                <a:schemeClr val="tx1"/>
                              </a:solidFill>
                              <a:latin typeface="Cambria Math" panose="02040503050406030204" pitchFamily="18" charset="0"/>
                            </a:rPr>
                            <m:t>𝐱</m:t>
                          </m:r>
                        </m:e>
                      </m:acc>
                      <m:r>
                        <a:rPr lang="es-ES" sz="1800" b="1">
                          <a:solidFill>
                            <a:schemeClr val="tx1"/>
                          </a:solidFill>
                          <a:latin typeface="Cambria Math"/>
                        </a:rPr>
                        <m:t>=</m:t>
                      </m:r>
                      <m:f>
                        <m:fPr>
                          <m:ctrlPr>
                            <a:rPr lang="es-ES" sz="1800" i="1">
                              <a:solidFill>
                                <a:schemeClr val="tx1"/>
                              </a:solidFill>
                              <a:latin typeface="Cambria Math" panose="02040503050406030204" pitchFamily="18" charset="0"/>
                            </a:rPr>
                          </m:ctrlPr>
                        </m:fPr>
                        <m:num>
                          <m:r>
                            <a:rPr lang="es-ES" sz="1800" b="1" i="1">
                              <a:solidFill>
                                <a:schemeClr val="tx1"/>
                              </a:solidFill>
                              <a:latin typeface="Cambria Math"/>
                            </a:rPr>
                            <m:t>𝟏</m:t>
                          </m:r>
                        </m:num>
                        <m:den>
                          <m:r>
                            <a:rPr lang="es-ES" sz="1800" b="1" i="1">
                              <a:solidFill>
                                <a:schemeClr val="tx1"/>
                              </a:solidFill>
                              <a:latin typeface="Cambria Math"/>
                            </a:rPr>
                            <m:t>𝐧</m:t>
                          </m:r>
                        </m:den>
                      </m:f>
                      <m:nary>
                        <m:naryPr>
                          <m:chr m:val="∑"/>
                          <m:limLoc m:val="undOvr"/>
                          <m:ctrlPr>
                            <a:rPr lang="es-ES" sz="1800" i="1">
                              <a:solidFill>
                                <a:schemeClr val="tx1"/>
                              </a:solidFill>
                              <a:latin typeface="Cambria Math" panose="02040503050406030204" pitchFamily="18" charset="0"/>
                            </a:rPr>
                          </m:ctrlPr>
                        </m:naryPr>
                        <m:sub>
                          <m:r>
                            <m:rPr>
                              <m:brk/>
                            </m:rPr>
                            <a:rPr lang="pt-BR" sz="1800" b="1" i="0" smtClean="0">
                              <a:solidFill>
                                <a:schemeClr val="tx1"/>
                              </a:solidFill>
                              <a:latin typeface="Cambria Math"/>
                            </a:rPr>
                            <m:t>𝐢</m:t>
                          </m:r>
                          <m:r>
                            <a:rPr lang="es-ES" sz="1800" b="1">
                              <a:solidFill>
                                <a:schemeClr val="tx1"/>
                              </a:solidFill>
                              <a:latin typeface="Cambria Math"/>
                            </a:rPr>
                            <m:t>=</m:t>
                          </m:r>
                          <m:r>
                            <a:rPr lang="es-ES" sz="1800" b="1" i="1">
                              <a:solidFill>
                                <a:schemeClr val="tx1"/>
                              </a:solidFill>
                              <a:latin typeface="Cambria Math"/>
                            </a:rPr>
                            <m:t>𝟏</m:t>
                          </m:r>
                        </m:sub>
                        <m:sup>
                          <m:r>
                            <a:rPr lang="es-ES" sz="1800" b="1" i="1">
                              <a:solidFill>
                                <a:schemeClr val="tx1"/>
                              </a:solidFill>
                              <a:latin typeface="Cambria Math"/>
                            </a:rPr>
                            <m:t>𝐧</m:t>
                          </m:r>
                        </m:sup>
                        <m:e>
                          <m:sSub>
                            <m:sSubPr>
                              <m:ctrlPr>
                                <a:rPr lang="es-ES" sz="1800" i="1">
                                  <a:solidFill>
                                    <a:schemeClr val="tx1"/>
                                  </a:solidFill>
                                  <a:latin typeface="Cambria Math" panose="02040503050406030204" pitchFamily="18" charset="0"/>
                                </a:rPr>
                              </m:ctrlPr>
                            </m:sSubPr>
                            <m:e>
                              <m:r>
                                <a:rPr lang="es-ES" sz="1800" b="1" i="1">
                                  <a:solidFill>
                                    <a:schemeClr val="tx1"/>
                                  </a:solidFill>
                                  <a:latin typeface="Cambria Math"/>
                                </a:rPr>
                                <m:t>𝐱</m:t>
                              </m:r>
                            </m:e>
                            <m:sub>
                              <m:r>
                                <a:rPr lang="es-ES" sz="1800" b="1" i="1">
                                  <a:solidFill>
                                    <a:schemeClr val="tx1"/>
                                  </a:solidFill>
                                  <a:latin typeface="Cambria Math"/>
                                </a:rPr>
                                <m:t>𝐢</m:t>
                              </m:r>
                            </m:sub>
                          </m:sSub>
                        </m:e>
                      </m:nary>
                    </m:oMath>
                  </m:oMathPara>
                </a14:m>
                <a:endParaRPr lang="es-ES" sz="1800" dirty="0">
                  <a:solidFill>
                    <a:schemeClr val="tx1"/>
                  </a:solidFill>
                  <a:latin typeface="Calibri" pitchFamily="34" charset="0"/>
                </a:endParaRPr>
              </a:p>
            </p:txBody>
          </p:sp>
        </mc:Choice>
        <mc:Fallback xmlns="">
          <p:sp>
            <p:nvSpPr>
              <p:cNvPr id="18" name="16 Rectángulo"/>
              <p:cNvSpPr>
                <a:spLocks noRot="1" noChangeAspect="1" noMove="1" noResize="1" noEditPoints="1" noAdjustHandles="1" noChangeArrowheads="1" noChangeShapeType="1" noTextEdit="1"/>
              </p:cNvSpPr>
              <p:nvPr/>
            </p:nvSpPr>
            <p:spPr>
              <a:xfrm>
                <a:off x="5050048" y="3819891"/>
                <a:ext cx="1381147" cy="845937"/>
              </a:xfrm>
              <a:prstGeom prst="rect">
                <a:avLst/>
              </a:prstGeom>
              <a:blipFill rotWithShape="0">
                <a:blip r:embed="rId6"/>
                <a:stretch>
                  <a:fillRect/>
                </a:stretch>
              </a:blipFill>
            </p:spPr>
            <p:txBody>
              <a:bodyPr/>
              <a:lstStyle/>
              <a:p>
                <a:r>
                  <a:rPr lang="es-ES">
                    <a:noFill/>
                  </a:rPr>
                  <a:t> </a:t>
                </a:r>
              </a:p>
            </p:txBody>
          </p:sp>
        </mc:Fallback>
      </mc:AlternateContent>
      <p:sp>
        <p:nvSpPr>
          <p:cNvPr id="19" name="18 Rectángulo"/>
          <p:cNvSpPr/>
          <p:nvPr/>
        </p:nvSpPr>
        <p:spPr>
          <a:xfrm>
            <a:off x="263704" y="5365665"/>
            <a:ext cx="8616785" cy="1015663"/>
          </a:xfrm>
          <a:prstGeom prst="rect">
            <a:avLst/>
          </a:prstGeom>
        </p:spPr>
        <p:txBody>
          <a:bodyPr wrap="square">
            <a:spAutoFit/>
          </a:bodyPr>
          <a:lstStyle/>
          <a:p>
            <a:pPr algn="just"/>
            <a:r>
              <a:rPr lang="es-ES" sz="2000" dirty="0" smtClean="0">
                <a:solidFill>
                  <a:schemeClr val="tx1"/>
                </a:solidFill>
                <a:latin typeface="Calibri" pitchFamily="34" charset="0"/>
              </a:rPr>
              <a:t>DÓNDE n</a:t>
            </a:r>
            <a:r>
              <a:rPr lang="es-ES" sz="2000" dirty="0">
                <a:solidFill>
                  <a:schemeClr val="tx1"/>
                </a:solidFill>
                <a:latin typeface="Calibri" pitchFamily="34" charset="0"/>
              </a:rPr>
              <a:t> </a:t>
            </a:r>
            <a:r>
              <a:rPr lang="es-ES" sz="2000" dirty="0" smtClean="0">
                <a:solidFill>
                  <a:schemeClr val="tx1"/>
                </a:solidFill>
                <a:latin typeface="Calibri" pitchFamily="34" charset="0"/>
              </a:rPr>
              <a:t>TIENE QUE SER CALCULADA (INVESTIGACIONES CUANTITATIVAS), LA MUESTRA DEBE SER ALEATORIA Y REPRESENTATIVA DE LA POBLACIÓN DE ESTUDIO Y LA VARIABLE SEGUIR UNA DISTRIBUCIÓN N(</a:t>
            </a:r>
            <a:r>
              <a:rPr lang="es-ES" sz="2000" dirty="0" smtClean="0">
                <a:solidFill>
                  <a:schemeClr val="tx1"/>
                </a:solidFill>
                <a:latin typeface="Calibri" pitchFamily="34" charset="0"/>
                <a:sym typeface="Symbol" panose="05050102010706020507" pitchFamily="18" charset="2"/>
              </a:rPr>
              <a:t>,</a:t>
            </a:r>
            <a:r>
              <a:rPr lang="es-ES" sz="2000" baseline="30000" dirty="0" smtClean="0">
                <a:solidFill>
                  <a:schemeClr val="tx1"/>
                </a:solidFill>
                <a:latin typeface="Calibri" pitchFamily="34" charset="0"/>
                <a:sym typeface="Symbol" panose="05050102010706020507" pitchFamily="18" charset="2"/>
              </a:rPr>
              <a:t>2</a:t>
            </a:r>
            <a:r>
              <a:rPr lang="es-ES" sz="2000" dirty="0" smtClean="0">
                <a:solidFill>
                  <a:schemeClr val="tx1"/>
                </a:solidFill>
                <a:latin typeface="Calibri" pitchFamily="34" charset="0"/>
                <a:sym typeface="Symbol" panose="05050102010706020507" pitchFamily="18" charset="2"/>
              </a:rPr>
              <a:t>)</a:t>
            </a:r>
            <a:r>
              <a:rPr lang="es-ES" sz="2000" dirty="0" smtClean="0">
                <a:solidFill>
                  <a:schemeClr val="tx1"/>
                </a:solidFill>
                <a:latin typeface="Calibri" pitchFamily="34" charset="0"/>
              </a:rPr>
              <a:t>.</a:t>
            </a:r>
            <a:endParaRPr lang="es-ES" sz="2000" dirty="0">
              <a:solidFill>
                <a:schemeClr val="tx1"/>
              </a:solidFill>
              <a:latin typeface="Calibri" pitchFamily="34" charset="0"/>
            </a:endParaRPr>
          </a:p>
        </p:txBody>
      </p:sp>
      <mc:AlternateContent xmlns:mc="http://schemas.openxmlformats.org/markup-compatibility/2006" xmlns:a14="http://schemas.microsoft.com/office/drawing/2010/main">
        <mc:Choice Requires="a14">
          <p:sp>
            <p:nvSpPr>
              <p:cNvPr id="20" name="15 CuadroTexto"/>
              <p:cNvSpPr txBox="1"/>
              <p:nvPr/>
            </p:nvSpPr>
            <p:spPr>
              <a:xfrm>
                <a:off x="6576762" y="3865759"/>
                <a:ext cx="2124236" cy="6551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pt-BR" sz="1800" b="1" i="1" smtClean="0">
                              <a:solidFill>
                                <a:schemeClr val="tx1"/>
                              </a:solidFill>
                              <a:latin typeface="Cambria Math" panose="02040503050406030204" pitchFamily="18" charset="0"/>
                              <a:sym typeface="Symbol"/>
                            </a:rPr>
                          </m:ctrlPr>
                        </m:sSupPr>
                        <m:e>
                          <m:r>
                            <a:rPr lang="pt-BR" sz="1800" b="1" i="0" smtClean="0">
                              <a:solidFill>
                                <a:schemeClr val="tx1"/>
                              </a:solidFill>
                              <a:latin typeface="Cambria Math" panose="02040503050406030204" pitchFamily="18" charset="0"/>
                              <a:sym typeface="Symbol"/>
                            </a:rPr>
                            <m:t>𝐬</m:t>
                          </m:r>
                        </m:e>
                        <m:sup>
                          <m:r>
                            <a:rPr lang="pt-BR" sz="1800" b="1" i="0" smtClean="0">
                              <a:solidFill>
                                <a:schemeClr val="tx1"/>
                              </a:solidFill>
                              <a:latin typeface="Cambria Math" panose="02040503050406030204" pitchFamily="18" charset="0"/>
                              <a:sym typeface="Symbol"/>
                            </a:rPr>
                            <m:t>𝟐</m:t>
                          </m:r>
                        </m:sup>
                      </m:sSup>
                      <m:r>
                        <a:rPr lang="pt-BR" sz="1800" b="1" i="0" smtClean="0">
                          <a:solidFill>
                            <a:schemeClr val="tx1"/>
                          </a:solidFill>
                          <a:latin typeface="Cambria Math"/>
                          <a:cs typeface="Calibri" pitchFamily="34" charset="0"/>
                          <a:sym typeface="Symbol"/>
                        </a:rPr>
                        <m:t>=</m:t>
                      </m:r>
                      <m:f>
                        <m:fPr>
                          <m:ctrlPr>
                            <a:rPr lang="pt-BR" sz="1800" b="1" i="1" smtClean="0">
                              <a:solidFill>
                                <a:schemeClr val="tx1"/>
                              </a:solidFill>
                              <a:latin typeface="Cambria Math" panose="02040503050406030204" pitchFamily="18" charset="0"/>
                              <a:sym typeface="Symbol"/>
                            </a:rPr>
                          </m:ctrlPr>
                        </m:fPr>
                        <m:num>
                          <m:nary>
                            <m:naryPr>
                              <m:chr m:val="∑"/>
                              <m:ctrlPr>
                                <a:rPr lang="pt-BR" sz="1800" b="1" i="1" smtClean="0">
                                  <a:solidFill>
                                    <a:schemeClr val="tx1"/>
                                  </a:solidFill>
                                  <a:latin typeface="Cambria Math" panose="02040503050406030204" pitchFamily="18" charset="0"/>
                                  <a:sym typeface="Symbol"/>
                                </a:rPr>
                              </m:ctrlPr>
                            </m:naryPr>
                            <m:sub>
                              <m:r>
                                <m:rPr>
                                  <m:brk m:alnAt="23"/>
                                </m:rPr>
                                <a:rPr lang="pt-BR" sz="1800" b="1" i="0" smtClean="0">
                                  <a:solidFill>
                                    <a:schemeClr val="tx1"/>
                                  </a:solidFill>
                                  <a:latin typeface="Cambria Math" panose="02040503050406030204" pitchFamily="18" charset="0"/>
                                  <a:sym typeface="Symbol"/>
                                </a:rPr>
                                <m:t>𝐢</m:t>
                              </m:r>
                              <m:r>
                                <a:rPr lang="pt-BR" sz="1800" b="1" i="0" smtClean="0">
                                  <a:solidFill>
                                    <a:schemeClr val="tx1"/>
                                  </a:solidFill>
                                  <a:latin typeface="Cambria Math" panose="02040503050406030204" pitchFamily="18" charset="0"/>
                                  <a:sym typeface="Symbol"/>
                                </a:rPr>
                                <m:t>−</m:t>
                              </m:r>
                              <m:r>
                                <a:rPr lang="pt-BR" sz="1800" b="1" i="0" smtClean="0">
                                  <a:solidFill>
                                    <a:schemeClr val="tx1"/>
                                  </a:solidFill>
                                  <a:latin typeface="Cambria Math" panose="02040503050406030204" pitchFamily="18" charset="0"/>
                                  <a:sym typeface="Symbol"/>
                                </a:rPr>
                                <m:t>𝟏</m:t>
                              </m:r>
                            </m:sub>
                            <m:sup>
                              <m:r>
                                <a:rPr lang="pt-BR" sz="1800" b="1" i="0" smtClean="0">
                                  <a:solidFill>
                                    <a:schemeClr val="tx1"/>
                                  </a:solidFill>
                                  <a:latin typeface="Cambria Math" panose="02040503050406030204" pitchFamily="18" charset="0"/>
                                  <a:sym typeface="Symbol"/>
                                </a:rPr>
                                <m:t>𝐧</m:t>
                              </m:r>
                            </m:sup>
                            <m:e>
                              <m:sSup>
                                <m:sSupPr>
                                  <m:ctrlPr>
                                    <a:rPr lang="pt-BR" sz="1800" i="1">
                                      <a:solidFill>
                                        <a:schemeClr val="tx1"/>
                                      </a:solidFill>
                                      <a:latin typeface="Cambria Math" panose="02040503050406030204" pitchFamily="18" charset="0"/>
                                      <a:sym typeface="Symbol"/>
                                    </a:rPr>
                                  </m:ctrlPr>
                                </m:sSupPr>
                                <m:e>
                                  <m:d>
                                    <m:dPr>
                                      <m:ctrlPr>
                                        <a:rPr lang="pt-BR" sz="1800" i="1">
                                          <a:solidFill>
                                            <a:schemeClr val="tx1"/>
                                          </a:solidFill>
                                          <a:latin typeface="Cambria Math" panose="02040503050406030204" pitchFamily="18" charset="0"/>
                                          <a:sym typeface="Symbol"/>
                                        </a:rPr>
                                      </m:ctrlPr>
                                    </m:dPr>
                                    <m:e>
                                      <m:sSub>
                                        <m:sSubPr>
                                          <m:ctrlPr>
                                            <a:rPr lang="pt-BR" sz="1800" i="1">
                                              <a:solidFill>
                                                <a:schemeClr val="tx1"/>
                                              </a:solidFill>
                                              <a:latin typeface="Cambria Math" panose="02040503050406030204" pitchFamily="18" charset="0"/>
                                              <a:sym typeface="Symbol"/>
                                            </a:rPr>
                                          </m:ctrlPr>
                                        </m:sSubPr>
                                        <m:e>
                                          <m:r>
                                            <m:rPr>
                                              <m:sty m:val="p"/>
                                            </m:rPr>
                                            <a:rPr lang="pt-BR" sz="1800" i="0">
                                              <a:solidFill>
                                                <a:schemeClr val="tx1"/>
                                              </a:solidFill>
                                              <a:latin typeface="Cambria Math" panose="02040503050406030204" pitchFamily="18" charset="0"/>
                                              <a:sym typeface="Symbol"/>
                                            </a:rPr>
                                            <m:t>X</m:t>
                                          </m:r>
                                        </m:e>
                                        <m:sub>
                                          <m:r>
                                            <m:rPr>
                                              <m:sty m:val="p"/>
                                            </m:rPr>
                                            <a:rPr lang="pt-BR" sz="1800" i="0">
                                              <a:solidFill>
                                                <a:schemeClr val="tx1"/>
                                              </a:solidFill>
                                              <a:latin typeface="Cambria Math" panose="02040503050406030204" pitchFamily="18" charset="0"/>
                                              <a:sym typeface="Symbol"/>
                                            </a:rPr>
                                            <m:t>i</m:t>
                                          </m:r>
                                        </m:sub>
                                      </m:sSub>
                                      <m:r>
                                        <a:rPr lang="pt-BR" sz="1800" i="0">
                                          <a:solidFill>
                                            <a:schemeClr val="tx1"/>
                                          </a:solidFill>
                                          <a:latin typeface="Cambria Math" panose="02040503050406030204" pitchFamily="18" charset="0"/>
                                          <a:sym typeface="Symbol"/>
                                        </a:rPr>
                                        <m:t>−</m:t>
                                      </m:r>
                                      <m:acc>
                                        <m:accPr>
                                          <m:chr m:val="̅"/>
                                          <m:ctrlPr>
                                            <a:rPr lang="pt-BR" sz="1800" i="1">
                                              <a:solidFill>
                                                <a:schemeClr val="tx1"/>
                                              </a:solidFill>
                                              <a:latin typeface="Cambria Math" panose="02040503050406030204" pitchFamily="18" charset="0"/>
                                              <a:ea typeface="Cambria Math" panose="02040503050406030204" pitchFamily="18" charset="0"/>
                                              <a:sym typeface="Symbol"/>
                                            </a:rPr>
                                          </m:ctrlPr>
                                        </m:accPr>
                                        <m:e>
                                          <m:r>
                                            <m:rPr>
                                              <m:sty m:val="p"/>
                                            </m:rPr>
                                            <a:rPr lang="pt-BR" sz="1800" i="0">
                                              <a:solidFill>
                                                <a:schemeClr val="tx1"/>
                                              </a:solidFill>
                                              <a:latin typeface="Cambria Math" panose="02040503050406030204" pitchFamily="18" charset="0"/>
                                              <a:ea typeface="Cambria Math" panose="02040503050406030204" pitchFamily="18" charset="0"/>
                                              <a:sym typeface="Symbol"/>
                                            </a:rPr>
                                            <m:t>X</m:t>
                                          </m:r>
                                        </m:e>
                                      </m:acc>
                                    </m:e>
                                  </m:d>
                                </m:e>
                                <m:sup>
                                  <m:r>
                                    <a:rPr lang="pt-BR" sz="1800" i="0">
                                      <a:solidFill>
                                        <a:schemeClr val="tx1"/>
                                      </a:solidFill>
                                      <a:latin typeface="Cambria Math" panose="02040503050406030204" pitchFamily="18" charset="0"/>
                                      <a:sym typeface="Symbol"/>
                                    </a:rPr>
                                    <m:t>2</m:t>
                                  </m:r>
                                </m:sup>
                              </m:sSup>
                            </m:e>
                          </m:nary>
                        </m:num>
                        <m:den>
                          <m:r>
                            <a:rPr lang="pt-BR" sz="1800" b="1" i="0" smtClean="0">
                              <a:solidFill>
                                <a:schemeClr val="tx1"/>
                              </a:solidFill>
                              <a:latin typeface="Cambria Math" panose="02040503050406030204" pitchFamily="18" charset="0"/>
                              <a:sym typeface="Symbol"/>
                            </a:rPr>
                            <m:t>𝐧</m:t>
                          </m:r>
                          <m:r>
                            <a:rPr lang="pt-BR" sz="1800" b="1" i="0" smtClean="0">
                              <a:solidFill>
                                <a:schemeClr val="tx1"/>
                              </a:solidFill>
                              <a:latin typeface="Cambria Math" panose="02040503050406030204" pitchFamily="18" charset="0"/>
                              <a:sym typeface="Symbol"/>
                            </a:rPr>
                            <m:t>−</m:t>
                          </m:r>
                          <m:r>
                            <a:rPr lang="pt-BR" sz="1800" b="1" i="0" smtClean="0">
                              <a:solidFill>
                                <a:schemeClr val="tx1"/>
                              </a:solidFill>
                              <a:latin typeface="Cambria Math" panose="02040503050406030204" pitchFamily="18" charset="0"/>
                              <a:sym typeface="Symbol"/>
                            </a:rPr>
                            <m:t>𝟏</m:t>
                          </m:r>
                        </m:den>
                      </m:f>
                    </m:oMath>
                  </m:oMathPara>
                </a14:m>
                <a:endParaRPr lang="es-ES" sz="1800" dirty="0">
                  <a:solidFill>
                    <a:schemeClr val="tx1"/>
                  </a:solidFill>
                  <a:latin typeface="Calibri" pitchFamily="34" charset="0"/>
                  <a:cs typeface="Calibri" pitchFamily="34" charset="0"/>
                </a:endParaRPr>
              </a:p>
            </p:txBody>
          </p:sp>
        </mc:Choice>
        <mc:Fallback xmlns="">
          <p:sp>
            <p:nvSpPr>
              <p:cNvPr id="20" name="15 CuadroTexto"/>
              <p:cNvSpPr txBox="1">
                <a:spLocks noRot="1" noChangeAspect="1" noMove="1" noResize="1" noEditPoints="1" noAdjustHandles="1" noChangeArrowheads="1" noChangeShapeType="1" noTextEdit="1"/>
              </p:cNvSpPr>
              <p:nvPr/>
            </p:nvSpPr>
            <p:spPr>
              <a:xfrm>
                <a:off x="6576762" y="3865759"/>
                <a:ext cx="2124236" cy="655179"/>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3719267" y="5967804"/>
                <a:ext cx="124636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t-BR" sz="2400" b="1" i="0" smtClean="0">
                          <a:solidFill>
                            <a:schemeClr val="tx1"/>
                          </a:solidFill>
                          <a:latin typeface="Calibri" panose="020F0502020204030204" pitchFamily="34" charset="0"/>
                        </a:rPr>
                        <m:t>EM</m:t>
                      </m:r>
                      <m:r>
                        <m:rPr>
                          <m:nor/>
                        </m:rPr>
                        <a:rPr lang="pt-BR" sz="2400" b="1" i="0" smtClean="0">
                          <a:solidFill>
                            <a:schemeClr val="tx1"/>
                          </a:solidFill>
                          <a:latin typeface="Calibri" panose="020F0502020204030204" pitchFamily="34" charset="0"/>
                        </a:rPr>
                        <m:t>=</m:t>
                      </m:r>
                      <m:d>
                        <m:dPr>
                          <m:begChr m:val="|"/>
                          <m:endChr m:val="|"/>
                          <m:ctrlPr>
                            <a:rPr lang="pt-BR" sz="2400" b="1" i="1" smtClean="0">
                              <a:solidFill>
                                <a:schemeClr val="tx1"/>
                              </a:solidFill>
                              <a:latin typeface="Cambria Math" panose="02040503050406030204" pitchFamily="18" charset="0"/>
                            </a:rPr>
                          </m:ctrlPr>
                        </m:dPr>
                        <m:e>
                          <m:acc>
                            <m:accPr>
                              <m:chr m:val="̅"/>
                              <m:ctrlPr>
                                <a:rPr lang="pt-BR" sz="2400" b="1" i="1" smtClean="0">
                                  <a:solidFill>
                                    <a:schemeClr val="tx1"/>
                                  </a:solidFill>
                                  <a:latin typeface="Cambria Math" panose="02040503050406030204" pitchFamily="18" charset="0"/>
                                </a:rPr>
                              </m:ctrlPr>
                            </m:accPr>
                            <m:e>
                              <m:r>
                                <m:rPr>
                                  <m:nor/>
                                </m:rPr>
                                <a:rPr lang="pt-BR" sz="2400" b="1" i="0" smtClean="0">
                                  <a:solidFill>
                                    <a:schemeClr val="tx1"/>
                                  </a:solidFill>
                                  <a:latin typeface="Calibri" panose="020F0502020204030204" pitchFamily="34" charset="0"/>
                                </a:rPr>
                                <m:t>x</m:t>
                              </m:r>
                            </m:e>
                          </m:acc>
                          <m:r>
                            <m:rPr>
                              <m:nor/>
                            </m:rPr>
                            <a:rPr lang="pt-BR" sz="2400" b="1" i="0" smtClean="0">
                              <a:solidFill>
                                <a:schemeClr val="tx1"/>
                              </a:solidFill>
                              <a:latin typeface="Calibri" panose="020F0502020204030204" pitchFamily="34" charset="0"/>
                            </a:rPr>
                            <m:t>−</m:t>
                          </m:r>
                          <m:r>
                            <m:rPr>
                              <m:nor/>
                            </m:rPr>
                            <a:rPr lang="pt-BR" sz="2400" b="1" i="0" smtClean="0">
                              <a:solidFill>
                                <a:schemeClr val="tx1"/>
                              </a:solidFill>
                              <a:latin typeface="Calibri" panose="020F0502020204030204" pitchFamily="34" charset="0"/>
                              <a:ea typeface="Cambria Math" panose="02040503050406030204" pitchFamily="18" charset="0"/>
                            </a:rPr>
                            <m:t>μ</m:t>
                          </m:r>
                        </m:e>
                      </m:d>
                    </m:oMath>
                  </m:oMathPara>
                </a14:m>
                <a:endParaRPr lang="es-ES" sz="2400" dirty="0">
                  <a:solidFill>
                    <a:schemeClr val="tx1"/>
                  </a:solidFill>
                  <a:latin typeface="Calibri" panose="020F0502020204030204" pitchFamily="34" charset="0"/>
                </a:endParaRPr>
              </a:p>
            </p:txBody>
          </p:sp>
        </mc:Choice>
        <mc:Fallback xmlns="">
          <p:sp>
            <p:nvSpPr>
              <p:cNvPr id="2" name="CuadroTexto 1"/>
              <p:cNvSpPr txBox="1">
                <a:spLocks noRot="1" noChangeAspect="1" noMove="1" noResize="1" noEditPoints="1" noAdjustHandles="1" noChangeArrowheads="1" noChangeShapeType="1" noTextEdit="1"/>
              </p:cNvSpPr>
              <p:nvPr/>
            </p:nvSpPr>
            <p:spPr>
              <a:xfrm>
                <a:off x="3719267" y="5967804"/>
                <a:ext cx="1246367" cy="369332"/>
              </a:xfrm>
              <a:prstGeom prst="rect">
                <a:avLst/>
              </a:prstGeom>
              <a:blipFill rotWithShape="0">
                <a:blip r:embed="rId8"/>
                <a:stretch>
                  <a:fillRect l="-7317" r="-488" b="-19672"/>
                </a:stretch>
              </a:blipFill>
            </p:spPr>
            <p:txBody>
              <a:bodyPr/>
              <a:lstStyle/>
              <a:p>
                <a:r>
                  <a:rPr lang="es-ES">
                    <a:noFill/>
                  </a:rPr>
                  <a:t> </a:t>
                </a:r>
              </a:p>
            </p:txBody>
          </p:sp>
        </mc:Fallback>
      </mc:AlternateContent>
      <p:sp>
        <p:nvSpPr>
          <p:cNvPr id="21" name="9 Rectángulo"/>
          <p:cNvSpPr/>
          <p:nvPr/>
        </p:nvSpPr>
        <p:spPr>
          <a:xfrm>
            <a:off x="4819421" y="3229906"/>
            <a:ext cx="3688403" cy="400110"/>
          </a:xfrm>
          <a:prstGeom prst="rect">
            <a:avLst/>
          </a:prstGeom>
        </p:spPr>
        <p:txBody>
          <a:bodyPr wrap="square">
            <a:spAutoFit/>
          </a:bodyPr>
          <a:lstStyle/>
          <a:p>
            <a:pPr algn="ctr"/>
            <a:r>
              <a:rPr lang="es-ES" sz="2000" dirty="0" smtClean="0">
                <a:solidFill>
                  <a:schemeClr val="tx1"/>
                </a:solidFill>
                <a:latin typeface="Calibri" pitchFamily="34" charset="0"/>
              </a:rPr>
              <a:t>A PARTIR DE LA MUESTRA</a:t>
            </a:r>
            <a:endParaRPr lang="es-ES" sz="2000" dirty="0">
              <a:solidFill>
                <a:schemeClr val="tx1"/>
              </a:solidFill>
              <a:latin typeface="Calibri" pitchFamily="34" charset="0"/>
            </a:endParaRPr>
          </a:p>
        </p:txBody>
      </p:sp>
      <p:sp>
        <p:nvSpPr>
          <p:cNvPr id="22" name="9 Rectángulo"/>
          <p:cNvSpPr/>
          <p:nvPr/>
        </p:nvSpPr>
        <p:spPr>
          <a:xfrm>
            <a:off x="275657" y="2708920"/>
            <a:ext cx="8583143" cy="430887"/>
          </a:xfrm>
          <a:prstGeom prst="rect">
            <a:avLst/>
          </a:prstGeom>
        </p:spPr>
        <p:txBody>
          <a:bodyPr wrap="square">
            <a:spAutoFit/>
          </a:bodyPr>
          <a:lstStyle/>
          <a:p>
            <a:pPr marL="457200" indent="-457200" algn="ctr">
              <a:buFont typeface="+mj-lt"/>
              <a:buAutoNum type="arabicPeriod"/>
            </a:pPr>
            <a:r>
              <a:rPr lang="es-ES" sz="2200" dirty="0" smtClean="0">
                <a:solidFill>
                  <a:schemeClr val="tx1"/>
                </a:solidFill>
                <a:latin typeface="Calibri" pitchFamily="34" charset="0"/>
              </a:rPr>
              <a:t>ESTIMAR EL VALOR MEDIO DEL NAUS EN LA POBLACIÓN.</a:t>
            </a:r>
            <a:endParaRPr lang="es-ES" sz="2200" dirty="0">
              <a:solidFill>
                <a:schemeClr val="tx1"/>
              </a:solidFill>
              <a:latin typeface="Calibri" pitchFamily="34" charset="0"/>
            </a:endParaRPr>
          </a:p>
        </p:txBody>
      </p:sp>
      <p:sp>
        <p:nvSpPr>
          <p:cNvPr id="24" name="19 Rectángulo"/>
          <p:cNvSpPr/>
          <p:nvPr/>
        </p:nvSpPr>
        <p:spPr>
          <a:xfrm>
            <a:off x="1187624" y="5364257"/>
            <a:ext cx="6696744" cy="430887"/>
          </a:xfrm>
          <a:prstGeom prst="rect">
            <a:avLst/>
          </a:prstGeom>
        </p:spPr>
        <p:txBody>
          <a:bodyPr wrap="square">
            <a:spAutoFit/>
          </a:bodyPr>
          <a:lstStyle/>
          <a:p>
            <a:pPr algn="just"/>
            <a:r>
              <a:rPr lang="es-ES" sz="2200" dirty="0" smtClean="0">
                <a:solidFill>
                  <a:schemeClr val="tx1"/>
                </a:solidFill>
                <a:latin typeface="Calibri" pitchFamily="34" charset="0"/>
              </a:rPr>
              <a:t>¿PUEDE SER CALCULADO EL ERROR DE MUESTREO?</a:t>
            </a:r>
            <a:endParaRPr lang="es-ES" sz="2200" dirty="0">
              <a:solidFill>
                <a:schemeClr val="tx1"/>
              </a:solidFill>
              <a:latin typeface="Calibri" pitchFamily="34" charset="0"/>
            </a:endParaRPr>
          </a:p>
        </p:txBody>
      </p:sp>
    </p:spTree>
    <p:extLst>
      <p:ext uri="{BB962C8B-B14F-4D97-AF65-F5344CB8AC3E}">
        <p14:creationId xmlns:p14="http://schemas.microsoft.com/office/powerpoint/2010/main" val="426987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anim calcmode="lin" valueType="num">
                                      <p:cBhvr>
                                        <p:cTn id="8" dur="1000" fill="hold"/>
                                        <p:tgtEl>
                                          <p:spTgt spid="19458"/>
                                        </p:tgtEl>
                                        <p:attrNameLst>
                                          <p:attrName>ppt_x</p:attrName>
                                        </p:attrNameLst>
                                      </p:cBhvr>
                                      <p:tavLst>
                                        <p:tav tm="0">
                                          <p:val>
                                            <p:strVal val="#ppt_x"/>
                                          </p:val>
                                        </p:tav>
                                        <p:tav tm="100000">
                                          <p:val>
                                            <p:strVal val="#ppt_x"/>
                                          </p:val>
                                        </p:tav>
                                      </p:tavLst>
                                    </p:anim>
                                    <p:anim calcmode="lin" valueType="num">
                                      <p:cBhvr>
                                        <p:cTn id="9" dur="1000" fill="hold"/>
                                        <p:tgtEl>
                                          <p:spTgt spid="1945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heel(1)">
                                      <p:cBhvr>
                                        <p:cTn id="28" dur="2000"/>
                                        <p:tgtEl>
                                          <p:spTgt spid="8"/>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1" nodeType="clickEffect">
                                  <p:stCondLst>
                                    <p:cond delay="0"/>
                                  </p:stCondLst>
                                  <p:childTnLst>
                                    <p:anim calcmode="lin" valueType="num">
                                      <p:cBhvr additive="base">
                                        <p:cTn id="40" dur="500"/>
                                        <p:tgtEl>
                                          <p:spTgt spid="14"/>
                                        </p:tgtEl>
                                        <p:attrNameLst>
                                          <p:attrName>ppt_x</p:attrName>
                                        </p:attrNameLst>
                                      </p:cBhvr>
                                      <p:tavLst>
                                        <p:tav tm="0">
                                          <p:val>
                                            <p:strVal val="ppt_x"/>
                                          </p:val>
                                        </p:tav>
                                        <p:tav tm="100000">
                                          <p:val>
                                            <p:strVal val="ppt_x"/>
                                          </p:val>
                                        </p:tav>
                                      </p:tavLst>
                                    </p:anim>
                                    <p:anim calcmode="lin" valueType="num">
                                      <p:cBhvr additive="base">
                                        <p:cTn id="41" dur="500"/>
                                        <p:tgtEl>
                                          <p:spTgt spid="14"/>
                                        </p:tgtEl>
                                        <p:attrNameLst>
                                          <p:attrName>ppt_y</p:attrName>
                                        </p:attrNameLst>
                                      </p:cBhvr>
                                      <p:tavLst>
                                        <p:tav tm="0">
                                          <p:val>
                                            <p:strVal val="ppt_y"/>
                                          </p:val>
                                        </p:tav>
                                        <p:tav tm="100000">
                                          <p:val>
                                            <p:strVal val="1+ppt_h/2"/>
                                          </p:val>
                                        </p:tav>
                                      </p:tavLst>
                                    </p:anim>
                                    <p:set>
                                      <p:cBhvr>
                                        <p:cTn id="42" dur="1" fill="hold">
                                          <p:stCondLst>
                                            <p:cond delay="499"/>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5"/>
                                        </p:tgtEl>
                                        <p:attrNameLst>
                                          <p:attrName>ppt_x</p:attrName>
                                        </p:attrNameLst>
                                      </p:cBhvr>
                                      <p:tavLst>
                                        <p:tav tm="0">
                                          <p:val>
                                            <p:strVal val="ppt_x"/>
                                          </p:val>
                                        </p:tav>
                                        <p:tav tm="100000">
                                          <p:val>
                                            <p:strVal val="ppt_x"/>
                                          </p:val>
                                        </p:tav>
                                      </p:tavLst>
                                    </p:anim>
                                    <p:anim calcmode="lin" valueType="num">
                                      <p:cBhvr additive="base">
                                        <p:cTn id="52" dur="500"/>
                                        <p:tgtEl>
                                          <p:spTgt spid="15"/>
                                        </p:tgtEl>
                                        <p:attrNameLst>
                                          <p:attrName>ppt_y</p:attrName>
                                        </p:attrNameLst>
                                      </p:cBhvr>
                                      <p:tavLst>
                                        <p:tav tm="0">
                                          <p:val>
                                            <p:strVal val="ppt_y"/>
                                          </p:val>
                                        </p:tav>
                                        <p:tav tm="100000">
                                          <p:val>
                                            <p:strVal val="1+ppt_h/2"/>
                                          </p:val>
                                        </p:tav>
                                      </p:tavLst>
                                    </p:anim>
                                    <p:set>
                                      <p:cBhvr>
                                        <p:cTn id="53" dur="1" fill="hold">
                                          <p:stCondLst>
                                            <p:cond delay="499"/>
                                          </p:stCondLst>
                                        </p:cTn>
                                        <p:tgtEl>
                                          <p:spTgt spid="1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0-#ppt_w/2"/>
                                          </p:val>
                                        </p:tav>
                                        <p:tav tm="100000">
                                          <p:val>
                                            <p:strVal val="#ppt_x"/>
                                          </p:val>
                                        </p:tav>
                                      </p:tavLst>
                                    </p:anim>
                                    <p:anim calcmode="lin" valueType="num">
                                      <p:cBhvr additive="base">
                                        <p:cTn id="5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anim calcmode="lin" valueType="num">
                                      <p:cBhvr>
                                        <p:cTn id="72" dur="1000" fill="hold"/>
                                        <p:tgtEl>
                                          <p:spTgt spid="18"/>
                                        </p:tgtEl>
                                        <p:attrNameLst>
                                          <p:attrName>ppt_x</p:attrName>
                                        </p:attrNameLst>
                                      </p:cBhvr>
                                      <p:tavLst>
                                        <p:tav tm="0">
                                          <p:val>
                                            <p:strVal val="#ppt_x"/>
                                          </p:val>
                                        </p:tav>
                                        <p:tav tm="100000">
                                          <p:val>
                                            <p:strVal val="#ppt_x"/>
                                          </p:val>
                                        </p:tav>
                                      </p:tavLst>
                                    </p:anim>
                                    <p:anim calcmode="lin" valueType="num">
                                      <p:cBhvr>
                                        <p:cTn id="7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1000"/>
                                        <p:tgtEl>
                                          <p:spTgt spid="20"/>
                                        </p:tgtEl>
                                      </p:cBhvr>
                                    </p:animEffect>
                                    <p:anim calcmode="lin" valueType="num">
                                      <p:cBhvr>
                                        <p:cTn id="79" dur="1000" fill="hold"/>
                                        <p:tgtEl>
                                          <p:spTgt spid="20"/>
                                        </p:tgtEl>
                                        <p:attrNameLst>
                                          <p:attrName>ppt_x</p:attrName>
                                        </p:attrNameLst>
                                      </p:cBhvr>
                                      <p:tavLst>
                                        <p:tav tm="0">
                                          <p:val>
                                            <p:strVal val="#ppt_x"/>
                                          </p:val>
                                        </p:tav>
                                        <p:tav tm="100000">
                                          <p:val>
                                            <p:strVal val="#ppt_x"/>
                                          </p:val>
                                        </p:tav>
                                      </p:tavLst>
                                    </p:anim>
                                    <p:anim calcmode="lin" valueType="num">
                                      <p:cBhvr>
                                        <p:cTn id="8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1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fade">
                                      <p:cBhvr>
                                        <p:cTn id="96" dur="1000"/>
                                        <p:tgtEl>
                                          <p:spTgt spid="24"/>
                                        </p:tgtEl>
                                      </p:cBhvr>
                                    </p:animEffect>
                                    <p:anim calcmode="lin" valueType="num">
                                      <p:cBhvr>
                                        <p:cTn id="97" dur="1000" fill="hold"/>
                                        <p:tgtEl>
                                          <p:spTgt spid="24"/>
                                        </p:tgtEl>
                                        <p:attrNameLst>
                                          <p:attrName>ppt_x</p:attrName>
                                        </p:attrNameLst>
                                      </p:cBhvr>
                                      <p:tavLst>
                                        <p:tav tm="0">
                                          <p:val>
                                            <p:strVal val="#ppt_x"/>
                                          </p:val>
                                        </p:tav>
                                        <p:tav tm="100000">
                                          <p:val>
                                            <p:strVal val="#ppt_x"/>
                                          </p:val>
                                        </p:tav>
                                      </p:tavLst>
                                    </p:anim>
                                    <p:anim calcmode="lin" valueType="num">
                                      <p:cBhvr>
                                        <p:cTn id="9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
                                        </p:tgtEl>
                                        <p:attrNameLst>
                                          <p:attrName>style.visibility</p:attrName>
                                        </p:attrNameLst>
                                      </p:cBhvr>
                                      <p:to>
                                        <p:strVal val="visible"/>
                                      </p:to>
                                    </p:set>
                                    <p:anim calcmode="lin" valueType="num">
                                      <p:cBhvr additive="base">
                                        <p:cTn id="103" dur="500" fill="hold"/>
                                        <p:tgtEl>
                                          <p:spTgt spid="2"/>
                                        </p:tgtEl>
                                        <p:attrNameLst>
                                          <p:attrName>ppt_x</p:attrName>
                                        </p:attrNameLst>
                                      </p:cBhvr>
                                      <p:tavLst>
                                        <p:tav tm="0">
                                          <p:val>
                                            <p:strVal val="#ppt_x"/>
                                          </p:val>
                                        </p:tav>
                                        <p:tav tm="100000">
                                          <p:val>
                                            <p:strVal val="#ppt_x"/>
                                          </p:val>
                                        </p:tav>
                                      </p:tavLst>
                                    </p:anim>
                                    <p:anim calcmode="lin" valueType="num">
                                      <p:cBhvr additive="base">
                                        <p:cTn id="104" dur="500" fill="hold"/>
                                        <p:tgtEl>
                                          <p:spTgt spid="2"/>
                                        </p:tgtEl>
                                        <p:attrNameLst>
                                          <p:attrName>ppt_y</p:attrName>
                                        </p:attrNameLst>
                                      </p:cBhvr>
                                      <p:tavLst>
                                        <p:tav tm="0">
                                          <p:val>
                                            <p:strVal val="1+#ppt_h/2"/>
                                          </p:val>
                                        </p:tav>
                                        <p:tav tm="100000">
                                          <p:val>
                                            <p:strVal val="#ppt_y"/>
                                          </p:val>
                                        </p:tav>
                                      </p:tavLst>
                                    </p:anim>
                                  </p:childTnLst>
                                </p:cTn>
                              </p:par>
                              <p:par>
                                <p:cTn id="105" presetID="2" presetClass="exit" presetSubtype="4" fill="hold" grpId="2" nodeType="withEffect">
                                  <p:stCondLst>
                                    <p:cond delay="0"/>
                                  </p:stCondLst>
                                  <p:childTnLst>
                                    <p:anim calcmode="lin" valueType="num">
                                      <p:cBhvr additive="base">
                                        <p:cTn id="106" dur="500"/>
                                        <p:tgtEl>
                                          <p:spTgt spid="14"/>
                                        </p:tgtEl>
                                        <p:attrNameLst>
                                          <p:attrName>ppt_x</p:attrName>
                                        </p:attrNameLst>
                                      </p:cBhvr>
                                      <p:tavLst>
                                        <p:tav tm="0">
                                          <p:val>
                                            <p:strVal val="ppt_x"/>
                                          </p:val>
                                        </p:tav>
                                        <p:tav tm="100000">
                                          <p:val>
                                            <p:strVal val="ppt_x"/>
                                          </p:val>
                                        </p:tav>
                                      </p:tavLst>
                                    </p:anim>
                                    <p:anim calcmode="lin" valueType="num">
                                      <p:cBhvr additive="base">
                                        <p:cTn id="107" dur="500"/>
                                        <p:tgtEl>
                                          <p:spTgt spid="14"/>
                                        </p:tgtEl>
                                        <p:attrNameLst>
                                          <p:attrName>ppt_y</p:attrName>
                                        </p:attrNameLst>
                                      </p:cBhvr>
                                      <p:tavLst>
                                        <p:tav tm="0">
                                          <p:val>
                                            <p:strVal val="ppt_y"/>
                                          </p:val>
                                        </p:tav>
                                        <p:tav tm="100000">
                                          <p:val>
                                            <p:strVal val="1+ppt_h/2"/>
                                          </p:val>
                                        </p:tav>
                                      </p:tavLst>
                                    </p:anim>
                                    <p:set>
                                      <p:cBhvr>
                                        <p:cTn id="108" dur="1" fill="hold">
                                          <p:stCondLst>
                                            <p:cond delay="499"/>
                                          </p:stCondLst>
                                        </p:cTn>
                                        <p:tgtEl>
                                          <p:spTgt spid="14"/>
                                        </p:tgtEl>
                                        <p:attrNameLst>
                                          <p:attrName>style.visibility</p:attrName>
                                        </p:attrNameLst>
                                      </p:cBhvr>
                                      <p:to>
                                        <p:strVal val="hidden"/>
                                      </p:to>
                                    </p:set>
                                  </p:childTnLst>
                                </p:cTn>
                              </p:par>
                              <p:par>
                                <p:cTn id="109" presetID="2" presetClass="exit" presetSubtype="4" fill="hold" grpId="2" nodeType="withEffect">
                                  <p:stCondLst>
                                    <p:cond delay="0"/>
                                  </p:stCondLst>
                                  <p:childTnLst>
                                    <p:anim calcmode="lin" valueType="num">
                                      <p:cBhvr additive="base">
                                        <p:cTn id="110" dur="500"/>
                                        <p:tgtEl>
                                          <p:spTgt spid="15"/>
                                        </p:tgtEl>
                                        <p:attrNameLst>
                                          <p:attrName>ppt_x</p:attrName>
                                        </p:attrNameLst>
                                      </p:cBhvr>
                                      <p:tavLst>
                                        <p:tav tm="0">
                                          <p:val>
                                            <p:strVal val="ppt_x"/>
                                          </p:val>
                                        </p:tav>
                                        <p:tav tm="100000">
                                          <p:val>
                                            <p:strVal val="ppt_x"/>
                                          </p:val>
                                        </p:tav>
                                      </p:tavLst>
                                    </p:anim>
                                    <p:anim calcmode="lin" valueType="num">
                                      <p:cBhvr additive="base">
                                        <p:cTn id="111" dur="500"/>
                                        <p:tgtEl>
                                          <p:spTgt spid="15"/>
                                        </p:tgtEl>
                                        <p:attrNameLst>
                                          <p:attrName>ppt_y</p:attrName>
                                        </p:attrNameLst>
                                      </p:cBhvr>
                                      <p:tavLst>
                                        <p:tav tm="0">
                                          <p:val>
                                            <p:strVal val="ppt_y"/>
                                          </p:val>
                                        </p:tav>
                                        <p:tav tm="100000">
                                          <p:val>
                                            <p:strVal val="1+ppt_h/2"/>
                                          </p:val>
                                        </p:tav>
                                      </p:tavLst>
                                    </p:anim>
                                    <p:set>
                                      <p:cBhvr>
                                        <p:cTn id="11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8" grpId="0"/>
      <p:bldP spid="10" grpId="0"/>
      <p:bldP spid="13" grpId="0"/>
      <p:bldP spid="14" grpId="0"/>
      <p:bldP spid="14" grpId="1"/>
      <p:bldP spid="14" grpId="2"/>
      <p:bldP spid="15" grpId="0"/>
      <p:bldP spid="15" grpId="1"/>
      <p:bldP spid="15" grpId="2"/>
      <p:bldP spid="18" grpId="0"/>
      <p:bldP spid="19" grpId="0"/>
      <p:bldP spid="19" grpId="1"/>
      <p:bldP spid="20" grpId="0"/>
      <p:bldP spid="2" grpId="0"/>
      <p:bldP spid="21" grpId="0"/>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51521" y="2709500"/>
            <a:ext cx="8621850" cy="738664"/>
          </a:xfrm>
          <a:prstGeom prst="rect">
            <a:avLst/>
          </a:prstGeom>
          <a:noFill/>
        </p:spPr>
        <p:txBody>
          <a:bodyPr wrap="square" rtlCol="0">
            <a:spAutoFit/>
          </a:bodyPr>
          <a:lstStyle/>
          <a:p>
            <a:pPr marL="457200" indent="-457200" algn="just">
              <a:buFont typeface="+mj-lt"/>
              <a:buAutoNum type="arabicPeriod" startAt="2"/>
            </a:pPr>
            <a:r>
              <a:rPr lang="es-ES" sz="2100" dirty="0" smtClean="0">
                <a:solidFill>
                  <a:schemeClr val="tx1"/>
                </a:solidFill>
                <a:latin typeface="Calibri" pitchFamily="34" charset="0"/>
              </a:rPr>
              <a:t>¿DIFIERE EL VALOR MEDIO DE LOS NAUS EN LA POBLACIÓN DE ESTUDIO DEL VALOR REPORTADO DE 0,23 mmol/l? </a:t>
            </a:r>
            <a:endParaRPr lang="es-ES" sz="2100" dirty="0">
              <a:solidFill>
                <a:schemeClr val="tx1"/>
              </a:solidFill>
              <a:latin typeface="Calibri" pitchFamily="34" charset="0"/>
            </a:endParaRPr>
          </a:p>
        </p:txBody>
      </p:sp>
      <p:sp>
        <p:nvSpPr>
          <p:cNvPr id="17" name="CuadroTexto 16"/>
          <p:cNvSpPr txBox="1"/>
          <p:nvPr/>
        </p:nvSpPr>
        <p:spPr>
          <a:xfrm>
            <a:off x="281552" y="3563143"/>
            <a:ext cx="8591817" cy="1384995"/>
          </a:xfrm>
          <a:prstGeom prst="rect">
            <a:avLst/>
          </a:prstGeom>
          <a:noFill/>
        </p:spPr>
        <p:txBody>
          <a:bodyPr wrap="square" rtlCol="0">
            <a:spAutoFit/>
          </a:bodyPr>
          <a:lstStyle/>
          <a:p>
            <a:pPr algn="just"/>
            <a:r>
              <a:rPr lang="es-ES" sz="2100" dirty="0" smtClean="0">
                <a:solidFill>
                  <a:schemeClr val="tx1"/>
                </a:solidFill>
                <a:latin typeface="Calibri" pitchFamily="34" charset="0"/>
              </a:rPr>
              <a:t>PARA ESTO SERÁ NECESARIO CONTRASTAR LAS SIGUIENTES HIPÓTESIS ESTADÍSTICAS, CALCULANDO </a:t>
            </a:r>
            <a:r>
              <a:rPr lang="pt-BR" sz="2100" dirty="0" smtClean="0">
                <a:solidFill>
                  <a:schemeClr val="tx1"/>
                </a:solidFill>
                <a:latin typeface="Calibri" panose="020F0502020204030204" pitchFamily="34" charset="0"/>
              </a:rPr>
              <a:t>EL </a:t>
            </a:r>
            <a:r>
              <a:rPr lang="pt-BR" sz="2100" dirty="0">
                <a:solidFill>
                  <a:schemeClr val="tx1"/>
                </a:solidFill>
                <a:latin typeface="Calibri" panose="020F0502020204030204" pitchFamily="34" charset="0"/>
              </a:rPr>
              <a:t>ESTADÍGRAFO DE LA PRUEBA Y ASOCIADO A </a:t>
            </a:r>
            <a:r>
              <a:rPr lang="pt-BR" sz="2100" dirty="0" smtClean="0">
                <a:solidFill>
                  <a:schemeClr val="tx1"/>
                </a:solidFill>
                <a:latin typeface="Calibri" panose="020F0502020204030204" pitchFamily="34" charset="0"/>
              </a:rPr>
              <a:t>ÉSTE </a:t>
            </a:r>
            <a:r>
              <a:rPr lang="pt-BR" sz="2100" dirty="0">
                <a:solidFill>
                  <a:schemeClr val="tx1"/>
                </a:solidFill>
                <a:latin typeface="Calibri" panose="020F0502020204030204" pitchFamily="34" charset="0"/>
              </a:rPr>
              <a:t>SU P-VALOR, CON AYUDA DEL CUAL PODEMOS RECHAZAR O NO LA HIPÓTESIS NULA</a:t>
            </a:r>
            <a:r>
              <a:rPr lang="pt-BR" sz="2100" dirty="0" smtClean="0">
                <a:solidFill>
                  <a:schemeClr val="tx1"/>
                </a:solidFill>
                <a:latin typeface="Calibri" panose="020F0502020204030204" pitchFamily="34" charset="0"/>
              </a:rPr>
              <a:t>.</a:t>
            </a:r>
            <a:endParaRPr lang="es-ES" sz="2100" dirty="0">
              <a:solidFill>
                <a:schemeClr val="tx1"/>
              </a:solidFill>
              <a:latin typeface="Calibri" panose="020F0502020204030204" pitchFamily="34" charset="0"/>
            </a:endParaRPr>
          </a:p>
        </p:txBody>
      </p:sp>
      <p:sp>
        <p:nvSpPr>
          <p:cNvPr id="4" name="CuadroTexto 3"/>
          <p:cNvSpPr txBox="1"/>
          <p:nvPr/>
        </p:nvSpPr>
        <p:spPr>
          <a:xfrm>
            <a:off x="1115616" y="5068384"/>
            <a:ext cx="7026752" cy="738664"/>
          </a:xfrm>
          <a:prstGeom prst="rect">
            <a:avLst/>
          </a:prstGeom>
          <a:noFill/>
        </p:spPr>
        <p:txBody>
          <a:bodyPr wrap="square" rtlCol="0">
            <a:spAutoFit/>
          </a:bodyPr>
          <a:lstStyle/>
          <a:p>
            <a:pPr algn="just"/>
            <a:r>
              <a:rPr lang="es-ES" sz="2100" dirty="0" smtClean="0">
                <a:solidFill>
                  <a:schemeClr val="tx1"/>
                </a:solidFill>
                <a:latin typeface="Calibri" panose="020F0502020204030204" pitchFamily="34" charset="0"/>
              </a:rPr>
              <a:t>H</a:t>
            </a:r>
            <a:r>
              <a:rPr lang="es-ES" sz="2100" baseline="-25000" dirty="0" smtClean="0">
                <a:solidFill>
                  <a:schemeClr val="tx1"/>
                </a:solidFill>
                <a:latin typeface="Calibri" panose="020F0502020204030204" pitchFamily="34" charset="0"/>
              </a:rPr>
              <a:t>o</a:t>
            </a:r>
            <a:r>
              <a:rPr lang="pt-BR" sz="2100" dirty="0" smtClean="0">
                <a:solidFill>
                  <a:schemeClr val="tx1"/>
                </a:solidFill>
                <a:latin typeface="Calibri" panose="020F0502020204030204" pitchFamily="34" charset="0"/>
              </a:rPr>
              <a:t>: EL VALOR MEDIO DEL NAUS NO DIFIERE </a:t>
            </a:r>
            <a:r>
              <a:rPr lang="es-ES" sz="2100" dirty="0">
                <a:solidFill>
                  <a:schemeClr val="tx1"/>
                </a:solidFill>
                <a:latin typeface="Calibri" panose="020F0502020204030204" pitchFamily="34" charset="0"/>
              </a:rPr>
              <a:t> </a:t>
            </a:r>
            <a:r>
              <a:rPr lang="es-ES" sz="2100" dirty="0" smtClean="0">
                <a:solidFill>
                  <a:schemeClr val="tx1"/>
                </a:solidFill>
                <a:latin typeface="Calibri" panose="020F0502020204030204" pitchFamily="34" charset="0"/>
              </a:rPr>
              <a:t>DE 0,23 mmol/l.</a:t>
            </a:r>
          </a:p>
          <a:p>
            <a:pPr algn="just"/>
            <a:r>
              <a:rPr lang="es-ES" sz="2100" dirty="0" smtClean="0">
                <a:solidFill>
                  <a:schemeClr val="tx1"/>
                </a:solidFill>
                <a:latin typeface="Calibri" panose="020F0502020204030204" pitchFamily="34" charset="0"/>
              </a:rPr>
              <a:t>H</a:t>
            </a:r>
            <a:r>
              <a:rPr lang="es-ES" sz="2100" baseline="-25000" dirty="0" smtClean="0">
                <a:solidFill>
                  <a:schemeClr val="tx1"/>
                </a:solidFill>
                <a:latin typeface="Calibri" panose="020F0502020204030204" pitchFamily="34" charset="0"/>
              </a:rPr>
              <a:t>1</a:t>
            </a:r>
            <a:r>
              <a:rPr lang="es-ES" sz="2100" dirty="0" smtClean="0">
                <a:solidFill>
                  <a:schemeClr val="tx1"/>
                </a:solidFill>
                <a:latin typeface="Calibri" panose="020F0502020204030204" pitchFamily="34" charset="0"/>
              </a:rPr>
              <a:t>: </a:t>
            </a:r>
            <a:r>
              <a:rPr lang="pt-BR" sz="2100" dirty="0">
                <a:solidFill>
                  <a:schemeClr val="tx1"/>
                </a:solidFill>
                <a:latin typeface="Calibri" panose="020F0502020204030204" pitchFamily="34" charset="0"/>
              </a:rPr>
              <a:t>VALOR MEDIO DEL NAUS </a:t>
            </a:r>
            <a:r>
              <a:rPr lang="pt-BR" sz="2100" dirty="0" smtClean="0">
                <a:solidFill>
                  <a:schemeClr val="tx1"/>
                </a:solidFill>
                <a:latin typeface="Calibri" panose="020F0502020204030204" pitchFamily="34" charset="0"/>
              </a:rPr>
              <a:t>SI </a:t>
            </a:r>
            <a:r>
              <a:rPr lang="pt-BR" sz="2100" dirty="0">
                <a:solidFill>
                  <a:schemeClr val="tx1"/>
                </a:solidFill>
                <a:latin typeface="Calibri" panose="020F0502020204030204" pitchFamily="34" charset="0"/>
              </a:rPr>
              <a:t>DIFIERE </a:t>
            </a:r>
            <a:r>
              <a:rPr lang="es-ES" sz="2100" dirty="0">
                <a:solidFill>
                  <a:schemeClr val="tx1"/>
                </a:solidFill>
                <a:latin typeface="Calibri" panose="020F0502020204030204" pitchFamily="34" charset="0"/>
              </a:rPr>
              <a:t> DE 0,23 mmol/l</a:t>
            </a:r>
            <a:r>
              <a:rPr lang="es-ES" sz="2100" dirty="0" smtClean="0">
                <a:solidFill>
                  <a:schemeClr val="tx1"/>
                </a:solidFill>
                <a:latin typeface="Calibri" panose="020F0502020204030204" pitchFamily="34" charset="0"/>
              </a:rPr>
              <a:t>.</a:t>
            </a:r>
            <a:endParaRPr lang="es-ES" sz="2100" dirty="0">
              <a:solidFill>
                <a:schemeClr val="tx1"/>
              </a:solidFill>
              <a:latin typeface="Calibri" panose="020F0502020204030204" pitchFamily="34" charset="0"/>
            </a:endParaRPr>
          </a:p>
        </p:txBody>
      </p:sp>
      <p:sp>
        <p:nvSpPr>
          <p:cNvPr id="8" name="Rectángulo 1"/>
          <p:cNvSpPr>
            <a:spLocks noChangeArrowheads="1"/>
          </p:cNvSpPr>
          <p:nvPr/>
        </p:nvSpPr>
        <p:spPr bwMode="auto">
          <a:xfrm>
            <a:off x="251717" y="501640"/>
            <a:ext cx="86407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rgbClr val="0000FF"/>
                </a:solidFill>
                <a:latin typeface="Arial" panose="020B0604020202020204" pitchFamily="34" charset="0"/>
              </a:defRPr>
            </a:lvl1pPr>
            <a:lvl2pPr marL="742950" indent="-285750">
              <a:defRPr sz="3300" b="1">
                <a:solidFill>
                  <a:srgbClr val="0000FF"/>
                </a:solidFill>
                <a:latin typeface="Arial" panose="020B0604020202020204" pitchFamily="34" charset="0"/>
              </a:defRPr>
            </a:lvl2pPr>
            <a:lvl3pPr marL="1143000" indent="-228600">
              <a:defRPr sz="3300" b="1">
                <a:solidFill>
                  <a:srgbClr val="0000FF"/>
                </a:solidFill>
                <a:latin typeface="Arial" panose="020B0604020202020204" pitchFamily="34" charset="0"/>
              </a:defRPr>
            </a:lvl3pPr>
            <a:lvl4pPr marL="1600200" indent="-228600">
              <a:defRPr sz="3300" b="1">
                <a:solidFill>
                  <a:srgbClr val="0000FF"/>
                </a:solidFill>
                <a:latin typeface="Arial" panose="020B0604020202020204" pitchFamily="34" charset="0"/>
              </a:defRPr>
            </a:lvl4pPr>
            <a:lvl5pPr marL="2057400" indent="-228600">
              <a:defRPr sz="3300" b="1">
                <a:solidFill>
                  <a:srgbClr val="0000FF"/>
                </a:solidFill>
                <a:latin typeface="Arial" panose="020B0604020202020204" pitchFamily="34" charset="0"/>
              </a:defRPr>
            </a:lvl5pPr>
            <a:lvl6pPr marL="2514600" indent="-228600" eaLnBrk="0" fontAlgn="base" hangingPunct="0">
              <a:spcBef>
                <a:spcPct val="0"/>
              </a:spcBef>
              <a:spcAft>
                <a:spcPct val="0"/>
              </a:spcAft>
              <a:defRPr sz="3300" b="1">
                <a:solidFill>
                  <a:srgbClr val="0000FF"/>
                </a:solidFill>
                <a:latin typeface="Arial" panose="020B0604020202020204" pitchFamily="34" charset="0"/>
              </a:defRPr>
            </a:lvl6pPr>
            <a:lvl7pPr marL="2971800" indent="-228600" eaLnBrk="0" fontAlgn="base" hangingPunct="0">
              <a:spcBef>
                <a:spcPct val="0"/>
              </a:spcBef>
              <a:spcAft>
                <a:spcPct val="0"/>
              </a:spcAft>
              <a:defRPr sz="3300" b="1">
                <a:solidFill>
                  <a:srgbClr val="0000FF"/>
                </a:solidFill>
                <a:latin typeface="Arial" panose="020B0604020202020204" pitchFamily="34" charset="0"/>
              </a:defRPr>
            </a:lvl7pPr>
            <a:lvl8pPr marL="3429000" indent="-228600" eaLnBrk="0" fontAlgn="base" hangingPunct="0">
              <a:spcBef>
                <a:spcPct val="0"/>
              </a:spcBef>
              <a:spcAft>
                <a:spcPct val="0"/>
              </a:spcAft>
              <a:defRPr sz="3300" b="1">
                <a:solidFill>
                  <a:srgbClr val="0000FF"/>
                </a:solidFill>
                <a:latin typeface="Arial" panose="020B0604020202020204" pitchFamily="34" charset="0"/>
              </a:defRPr>
            </a:lvl8pPr>
            <a:lvl9pPr marL="3886200" indent="-228600" eaLnBrk="0" fontAlgn="base" hangingPunct="0">
              <a:spcBef>
                <a:spcPct val="0"/>
              </a:spcBef>
              <a:spcAft>
                <a:spcPct val="0"/>
              </a:spcAft>
              <a:defRPr sz="3300" b="1">
                <a:solidFill>
                  <a:srgbClr val="0000FF"/>
                </a:solidFill>
                <a:latin typeface="Arial" panose="020B0604020202020204" pitchFamily="34" charset="0"/>
              </a:defRPr>
            </a:lvl9pPr>
          </a:lstStyle>
          <a:p>
            <a:pPr lvl="0" algn="just" eaLnBrk="1" fontAlgn="auto" hangingPunct="1">
              <a:spcBef>
                <a:spcPts val="0"/>
              </a:spcBef>
              <a:spcAft>
                <a:spcPts val="0"/>
              </a:spcAft>
            </a:pPr>
            <a:r>
              <a:rPr lang="es-ES" sz="2100" dirty="0" smtClean="0">
                <a:solidFill>
                  <a:srgbClr val="002060"/>
                </a:solidFill>
                <a:latin typeface="Calibri" panose="020F0502020204030204" pitchFamily="34" charset="0"/>
                <a:cs typeface="Tahoma" panose="020B0604030504040204" pitchFamily="34" charset="0"/>
              </a:rPr>
              <a:t>SITUACIÓN PROBLÉMICA 1:</a:t>
            </a:r>
            <a:r>
              <a:rPr lang="es-ES" sz="21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 QUEREMOS ESTIMAR POR UN LADO, LOS NIVELES DE ÁCIDO ÚRICO EN SANGRE (NAUS) DE TODOS LOS PACIENTES </a:t>
            </a:r>
            <a:r>
              <a:rPr lang="es-ES" sz="2100" dirty="0" smtClean="0">
                <a:solidFill>
                  <a:srgbClr val="000000"/>
                </a:solidFill>
                <a:latin typeface="Calibri" pitchFamily="34" charset="0"/>
              </a:rPr>
              <a:t>CON CIERTA ENFERMEDAD PERTENECIENTES AL MUNICIPIO PLAYA, C. HABANA. 2023 Y POR OTRO, DEMOSTRAR SI PARA DICHA POBLACIÓN LOS NIVELES DE ÁCIDO ÚRICO EN SANGRE MEDIO DIFIERE O NO DEL VALOR REPORTADO DE 0,23 mmol/l. </a:t>
            </a:r>
            <a:endParaRPr lang="es-ES" sz="2100" dirty="0">
              <a:solidFill>
                <a:srgbClr val="000000"/>
              </a:solidFill>
              <a:latin typeface="Calibri" pitchFamily="34" charset="0"/>
            </a:endParaRPr>
          </a:p>
        </p:txBody>
      </p:sp>
      <mc:AlternateContent xmlns:mc="http://schemas.openxmlformats.org/markup-compatibility/2006" xmlns:a14="http://schemas.microsoft.com/office/drawing/2010/main">
        <mc:Choice Requires="a14">
          <p:sp>
            <p:nvSpPr>
              <p:cNvPr id="2" name="CuadroTexto 1"/>
              <p:cNvSpPr txBox="1"/>
              <p:nvPr/>
            </p:nvSpPr>
            <p:spPr>
              <a:xfrm>
                <a:off x="2555776" y="5983652"/>
                <a:ext cx="3634713" cy="4584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s-ES" sz="1600" i="1" smtClean="0">
                              <a:solidFill>
                                <a:schemeClr val="tx1"/>
                              </a:solidFill>
                              <a:latin typeface="Cambria Math" panose="02040503050406030204" pitchFamily="18" charset="0"/>
                            </a:rPr>
                          </m:ctrlPr>
                        </m:mPr>
                        <m:mr>
                          <m:e>
                            <m:r>
                              <m:rPr>
                                <m:brk m:alnAt="7"/>
                              </m:rPr>
                              <a:rPr lang="pt-BR" sz="1600" b="1" i="0" smtClean="0">
                                <a:solidFill>
                                  <a:schemeClr val="tx1"/>
                                </a:solidFill>
                                <a:latin typeface="Cambria Math" panose="02040503050406030204" pitchFamily="18" charset="0"/>
                              </a:rPr>
                              <m:t>𝐩</m:t>
                            </m:r>
                            <m:r>
                              <a:rPr lang="pt-BR" sz="1600" b="1" i="0" smtClean="0">
                                <a:solidFill>
                                  <a:schemeClr val="tx1"/>
                                </a:solidFill>
                                <a:latin typeface="Cambria Math" panose="02040503050406030204" pitchFamily="18" charset="0"/>
                              </a:rPr>
                              <m:t>−</m:t>
                            </m:r>
                            <m:r>
                              <a:rPr lang="pt-BR" sz="1600" b="1" i="0" smtClean="0">
                                <a:solidFill>
                                  <a:schemeClr val="tx1"/>
                                </a:solidFill>
                                <a:latin typeface="Cambria Math" panose="02040503050406030204" pitchFamily="18" charset="0"/>
                              </a:rPr>
                              <m:t>𝐕𝐀𝐋𝐎𝐑</m:t>
                            </m:r>
                            <m:r>
                              <a:rPr lang="pt-BR" sz="1600" b="1" i="0" smtClean="0">
                                <a:solidFill>
                                  <a:schemeClr val="tx1"/>
                                </a:solidFill>
                                <a:latin typeface="Cambria Math" panose="02040503050406030204" pitchFamily="18" charset="0"/>
                                <a:ea typeface="Cambria Math" panose="02040503050406030204" pitchFamily="18" charset="0"/>
                              </a:rPr>
                              <m:t>≥</m:t>
                            </m:r>
                            <m:r>
                              <a:rPr lang="pt-BR" sz="1600" b="1" i="0" smtClean="0">
                                <a:solidFill>
                                  <a:schemeClr val="tx1"/>
                                </a:solidFill>
                                <a:latin typeface="Cambria Math" panose="02040503050406030204" pitchFamily="18" charset="0"/>
                                <a:ea typeface="Cambria Math" panose="02040503050406030204" pitchFamily="18" charset="0"/>
                              </a:rPr>
                              <m:t>𝛂</m:t>
                            </m:r>
                            <m:r>
                              <a:rPr lang="pt-BR" sz="1600" b="1" i="0" smtClean="0">
                                <a:solidFill>
                                  <a:schemeClr val="tx1"/>
                                </a:solidFill>
                                <a:latin typeface="Cambria Math" panose="02040503050406030204" pitchFamily="18" charset="0"/>
                                <a:ea typeface="Cambria Math" panose="02040503050406030204" pitchFamily="18" charset="0"/>
                              </a:rPr>
                              <m:t>→</m:t>
                            </m:r>
                            <m:r>
                              <a:rPr lang="pt-BR" sz="1600" b="1" i="0" smtClean="0">
                                <a:solidFill>
                                  <a:schemeClr val="tx1"/>
                                </a:solidFill>
                                <a:latin typeface="Cambria Math" panose="02040503050406030204" pitchFamily="18" charset="0"/>
                                <a:ea typeface="Cambria Math" panose="02040503050406030204" pitchFamily="18" charset="0"/>
                              </a:rPr>
                              <m:t>𝐍𝐎</m:t>
                            </m:r>
                            <m:r>
                              <a:rPr lang="pt-BR" sz="1600" b="1" i="0" smtClean="0">
                                <a:solidFill>
                                  <a:schemeClr val="tx1"/>
                                </a:solidFill>
                                <a:latin typeface="Cambria Math" panose="02040503050406030204" pitchFamily="18" charset="0"/>
                                <a:ea typeface="Cambria Math" panose="02040503050406030204" pitchFamily="18" charset="0"/>
                              </a:rPr>
                              <m:t> </m:t>
                            </m:r>
                            <m:r>
                              <a:rPr lang="pt-BR" sz="1600" b="1" i="0" smtClean="0">
                                <a:solidFill>
                                  <a:schemeClr val="tx1"/>
                                </a:solidFill>
                                <a:latin typeface="Cambria Math" panose="02040503050406030204" pitchFamily="18" charset="0"/>
                                <a:ea typeface="Cambria Math" panose="02040503050406030204" pitchFamily="18" charset="0"/>
                              </a:rPr>
                              <m:t>𝐒𝐄</m:t>
                            </m:r>
                            <m:r>
                              <a:rPr lang="pt-BR" sz="1600" b="1" i="0" smtClean="0">
                                <a:solidFill>
                                  <a:schemeClr val="tx1"/>
                                </a:solidFill>
                                <a:latin typeface="Cambria Math" panose="02040503050406030204" pitchFamily="18" charset="0"/>
                                <a:ea typeface="Cambria Math" panose="02040503050406030204" pitchFamily="18" charset="0"/>
                              </a:rPr>
                              <m:t> </m:t>
                            </m:r>
                            <m:r>
                              <a:rPr lang="pt-BR" sz="1600" b="1" i="0" smtClean="0">
                                <a:solidFill>
                                  <a:schemeClr val="tx1"/>
                                </a:solidFill>
                                <a:latin typeface="Cambria Math" panose="02040503050406030204" pitchFamily="18" charset="0"/>
                                <a:ea typeface="Cambria Math" panose="02040503050406030204" pitchFamily="18" charset="0"/>
                              </a:rPr>
                              <m:t>𝐑𝐄𝐂𝐇𝐀𝐙𝐀</m:t>
                            </m:r>
                            <m:r>
                              <a:rPr lang="pt-BR" sz="1600" b="1" i="0" smtClean="0">
                                <a:solidFill>
                                  <a:schemeClr val="tx1"/>
                                </a:solidFill>
                                <a:latin typeface="Cambria Math" panose="02040503050406030204" pitchFamily="18" charset="0"/>
                                <a:ea typeface="Cambria Math" panose="02040503050406030204" pitchFamily="18" charset="0"/>
                              </a:rPr>
                              <m:t> </m:t>
                            </m:r>
                            <m:sSub>
                              <m:sSubPr>
                                <m:ctrlPr>
                                  <a:rPr lang="pt-BR" sz="1600" b="1" i="1" smtClean="0">
                                    <a:solidFill>
                                      <a:schemeClr val="tx1"/>
                                    </a:solidFill>
                                    <a:latin typeface="Cambria Math" panose="02040503050406030204" pitchFamily="18" charset="0"/>
                                    <a:ea typeface="Cambria Math" panose="02040503050406030204" pitchFamily="18" charset="0"/>
                                  </a:rPr>
                                </m:ctrlPr>
                              </m:sSubPr>
                              <m:e>
                                <m:r>
                                  <a:rPr lang="pt-BR" sz="1600" b="1" i="0" smtClean="0">
                                    <a:solidFill>
                                      <a:schemeClr val="tx1"/>
                                    </a:solidFill>
                                    <a:latin typeface="Cambria Math" panose="02040503050406030204" pitchFamily="18" charset="0"/>
                                    <a:ea typeface="Cambria Math" panose="02040503050406030204" pitchFamily="18" charset="0"/>
                                  </a:rPr>
                                  <m:t>𝐇</m:t>
                                </m:r>
                              </m:e>
                              <m:sub>
                                <m:r>
                                  <a:rPr lang="pt-BR" sz="1600" b="1" i="0" smtClean="0">
                                    <a:solidFill>
                                      <a:schemeClr val="tx1"/>
                                    </a:solidFill>
                                    <a:latin typeface="Cambria Math" panose="02040503050406030204" pitchFamily="18" charset="0"/>
                                    <a:ea typeface="Cambria Math" panose="02040503050406030204" pitchFamily="18" charset="0"/>
                                  </a:rPr>
                                  <m:t>𝐎</m:t>
                                </m:r>
                              </m:sub>
                            </m:sSub>
                          </m:e>
                        </m:mr>
                        <m:mr>
                          <m:e>
                            <m:r>
                              <m:rPr>
                                <m:brk m:alnAt="7"/>
                              </m:rPr>
                              <a:rPr lang="pt-BR" sz="1600">
                                <a:solidFill>
                                  <a:schemeClr val="tx1"/>
                                </a:solidFill>
                                <a:latin typeface="Cambria Math" panose="02040503050406030204" pitchFamily="18" charset="0"/>
                              </a:rPr>
                              <m:t>𝐩</m:t>
                            </m:r>
                            <m:r>
                              <a:rPr lang="pt-BR" sz="1600">
                                <a:solidFill>
                                  <a:schemeClr val="tx1"/>
                                </a:solidFill>
                                <a:latin typeface="Cambria Math" panose="02040503050406030204" pitchFamily="18" charset="0"/>
                              </a:rPr>
                              <m:t>−</m:t>
                            </m:r>
                            <m:r>
                              <a:rPr lang="pt-BR" sz="1600">
                                <a:solidFill>
                                  <a:schemeClr val="tx1"/>
                                </a:solidFill>
                                <a:latin typeface="Cambria Math" panose="02040503050406030204" pitchFamily="18" charset="0"/>
                              </a:rPr>
                              <m:t>𝐕𝐀𝐋𝐎𝐑</m:t>
                            </m:r>
                            <m:r>
                              <a:rPr lang="pt-BR" sz="1600" i="1" smtClean="0">
                                <a:solidFill>
                                  <a:schemeClr val="tx1"/>
                                </a:solidFill>
                                <a:latin typeface="Cambria Math" panose="02040503050406030204" pitchFamily="18" charset="0"/>
                                <a:ea typeface="Cambria Math" panose="02040503050406030204" pitchFamily="18" charset="0"/>
                              </a:rPr>
                              <m:t>&lt;</m:t>
                            </m:r>
                            <m:r>
                              <a:rPr lang="pt-BR" sz="1600">
                                <a:solidFill>
                                  <a:schemeClr val="tx1"/>
                                </a:solidFill>
                                <a:latin typeface="Cambria Math" panose="02040503050406030204" pitchFamily="18" charset="0"/>
                                <a:ea typeface="Cambria Math" panose="02040503050406030204" pitchFamily="18" charset="0"/>
                              </a:rPr>
                              <m:t>𝛂</m:t>
                            </m:r>
                            <m:r>
                              <a:rPr lang="pt-BR" sz="1600">
                                <a:solidFill>
                                  <a:schemeClr val="tx1"/>
                                </a:solidFill>
                                <a:latin typeface="Cambria Math" panose="02040503050406030204" pitchFamily="18" charset="0"/>
                                <a:ea typeface="Cambria Math" panose="02040503050406030204" pitchFamily="18" charset="0"/>
                              </a:rPr>
                              <m:t>→</m:t>
                            </m:r>
                            <m:r>
                              <a:rPr lang="pt-BR" sz="1600" b="1" i="0" smtClean="0">
                                <a:solidFill>
                                  <a:schemeClr val="tx1"/>
                                </a:solidFill>
                                <a:latin typeface="Cambria Math" panose="02040503050406030204" pitchFamily="18" charset="0"/>
                                <a:ea typeface="Cambria Math" panose="02040503050406030204" pitchFamily="18" charset="0"/>
                              </a:rPr>
                              <m:t>𝐒𝐈</m:t>
                            </m:r>
                            <m:r>
                              <a:rPr lang="pt-BR" sz="1600">
                                <a:solidFill>
                                  <a:schemeClr val="tx1"/>
                                </a:solidFill>
                                <a:latin typeface="Cambria Math" panose="02040503050406030204" pitchFamily="18" charset="0"/>
                                <a:ea typeface="Cambria Math" panose="02040503050406030204" pitchFamily="18" charset="0"/>
                              </a:rPr>
                              <m:t> </m:t>
                            </m:r>
                            <m:r>
                              <a:rPr lang="pt-BR" sz="1600">
                                <a:solidFill>
                                  <a:schemeClr val="tx1"/>
                                </a:solidFill>
                                <a:latin typeface="Cambria Math" panose="02040503050406030204" pitchFamily="18" charset="0"/>
                                <a:ea typeface="Cambria Math" panose="02040503050406030204" pitchFamily="18" charset="0"/>
                              </a:rPr>
                              <m:t>𝐒𝐄</m:t>
                            </m:r>
                            <m:r>
                              <a:rPr lang="pt-BR" sz="1600">
                                <a:solidFill>
                                  <a:schemeClr val="tx1"/>
                                </a:solidFill>
                                <a:latin typeface="Cambria Math" panose="02040503050406030204" pitchFamily="18" charset="0"/>
                                <a:ea typeface="Cambria Math" panose="02040503050406030204" pitchFamily="18" charset="0"/>
                              </a:rPr>
                              <m:t> </m:t>
                            </m:r>
                            <m:r>
                              <a:rPr lang="pt-BR" sz="1600">
                                <a:solidFill>
                                  <a:schemeClr val="tx1"/>
                                </a:solidFill>
                                <a:latin typeface="Cambria Math" panose="02040503050406030204" pitchFamily="18" charset="0"/>
                                <a:ea typeface="Cambria Math" panose="02040503050406030204" pitchFamily="18" charset="0"/>
                              </a:rPr>
                              <m:t>𝐑𝐄𝐂𝐇𝐀𝐙𝐀</m:t>
                            </m:r>
                            <m:r>
                              <a:rPr lang="pt-BR" sz="1600">
                                <a:solidFill>
                                  <a:schemeClr val="tx1"/>
                                </a:solidFill>
                                <a:latin typeface="Cambria Math" panose="02040503050406030204" pitchFamily="18" charset="0"/>
                                <a:ea typeface="Cambria Math" panose="02040503050406030204" pitchFamily="18" charset="0"/>
                              </a:rPr>
                              <m:t> </m:t>
                            </m:r>
                            <m:sSub>
                              <m:sSubPr>
                                <m:ctrlPr>
                                  <a:rPr lang="pt-BR" sz="1600" i="1">
                                    <a:solidFill>
                                      <a:schemeClr val="tx1"/>
                                    </a:solidFill>
                                    <a:latin typeface="Cambria Math" panose="02040503050406030204" pitchFamily="18" charset="0"/>
                                    <a:ea typeface="Cambria Math" panose="02040503050406030204" pitchFamily="18" charset="0"/>
                                  </a:rPr>
                                </m:ctrlPr>
                              </m:sSubPr>
                              <m:e>
                                <m:r>
                                  <a:rPr lang="pt-BR" sz="1600">
                                    <a:solidFill>
                                      <a:schemeClr val="tx1"/>
                                    </a:solidFill>
                                    <a:latin typeface="Cambria Math" panose="02040503050406030204" pitchFamily="18" charset="0"/>
                                    <a:ea typeface="Cambria Math" panose="02040503050406030204" pitchFamily="18" charset="0"/>
                                  </a:rPr>
                                  <m:t>𝐇</m:t>
                                </m:r>
                              </m:e>
                              <m:sub>
                                <m:r>
                                  <a:rPr lang="pt-BR" sz="1600">
                                    <a:solidFill>
                                      <a:schemeClr val="tx1"/>
                                    </a:solidFill>
                                    <a:latin typeface="Cambria Math" panose="02040503050406030204" pitchFamily="18" charset="0"/>
                                    <a:ea typeface="Cambria Math" panose="02040503050406030204" pitchFamily="18" charset="0"/>
                                  </a:rPr>
                                  <m:t>𝐎</m:t>
                                </m:r>
                              </m:sub>
                            </m:sSub>
                          </m:e>
                        </m:mr>
                      </m:m>
                    </m:oMath>
                  </m:oMathPara>
                </a14:m>
                <a:endParaRPr lang="es-ES" sz="1600" dirty="0">
                  <a:solidFill>
                    <a:schemeClr val="tx1"/>
                  </a:solidFill>
                </a:endParaRPr>
              </a:p>
            </p:txBody>
          </p:sp>
        </mc:Choice>
        <mc:Fallback xmlns="">
          <p:sp>
            <p:nvSpPr>
              <p:cNvPr id="2" name="CuadroTexto 1"/>
              <p:cNvSpPr txBox="1">
                <a:spLocks noRot="1" noChangeAspect="1" noMove="1" noResize="1" noEditPoints="1" noAdjustHandles="1" noChangeArrowheads="1" noChangeShapeType="1" noTextEdit="1"/>
              </p:cNvSpPr>
              <p:nvPr/>
            </p:nvSpPr>
            <p:spPr>
              <a:xfrm>
                <a:off x="2555776" y="5983652"/>
                <a:ext cx="3634713" cy="458459"/>
              </a:xfrm>
              <a:prstGeom prst="rect">
                <a:avLst/>
              </a:prstGeom>
              <a:blipFill rotWithShape="0">
                <a:blip r:embed="rId3"/>
                <a:stretch>
                  <a:fillRect l="-838" t="-1333" b="-14667"/>
                </a:stretch>
              </a:blipFill>
            </p:spPr>
            <p:txBody>
              <a:bodyPr/>
              <a:lstStyle/>
              <a:p>
                <a:r>
                  <a:rPr lang="es-ES">
                    <a:noFill/>
                  </a:rPr>
                  <a:t> </a:t>
                </a:r>
              </a:p>
            </p:txBody>
          </p:sp>
        </mc:Fallback>
      </mc:AlternateContent>
    </p:spTree>
    <p:extLst>
      <p:ext uri="{BB962C8B-B14F-4D97-AF65-F5344CB8AC3E}">
        <p14:creationId xmlns:p14="http://schemas.microsoft.com/office/powerpoint/2010/main" val="166534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p:bldP spid="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9 Rectángulo"/>
          <p:cNvSpPr/>
          <p:nvPr/>
        </p:nvSpPr>
        <p:spPr>
          <a:xfrm>
            <a:off x="275657" y="3196659"/>
            <a:ext cx="3888432" cy="400110"/>
          </a:xfrm>
          <a:prstGeom prst="rect">
            <a:avLst/>
          </a:prstGeom>
        </p:spPr>
        <p:txBody>
          <a:bodyPr wrap="square">
            <a:spAutoFit/>
          </a:bodyPr>
          <a:lstStyle/>
          <a:p>
            <a:pPr algn="just"/>
            <a:r>
              <a:rPr lang="es-ES" sz="2000" dirty="0" smtClean="0">
                <a:solidFill>
                  <a:schemeClr val="tx1"/>
                </a:solidFill>
                <a:latin typeface="Calibri" pitchFamily="34" charset="0"/>
              </a:rPr>
              <a:t>PARA LA POBLACIÓN DE ESTUDIO:</a:t>
            </a:r>
            <a:endParaRPr lang="es-ES" sz="2000" dirty="0">
              <a:solidFill>
                <a:schemeClr val="tx1"/>
              </a:solidFill>
              <a:latin typeface="Calibri" pitchFamily="34" charset="0"/>
            </a:endParaRPr>
          </a:p>
        </p:txBody>
      </p:sp>
      <p:sp>
        <p:nvSpPr>
          <p:cNvPr id="14" name="12 Rectángulo"/>
          <p:cNvSpPr/>
          <p:nvPr/>
        </p:nvSpPr>
        <p:spPr>
          <a:xfrm>
            <a:off x="4266813" y="3207228"/>
            <a:ext cx="4591987" cy="400110"/>
          </a:xfrm>
          <a:prstGeom prst="rect">
            <a:avLst/>
          </a:prstGeom>
        </p:spPr>
        <p:txBody>
          <a:bodyPr wrap="square">
            <a:spAutoFit/>
          </a:bodyPr>
          <a:lstStyle/>
          <a:p>
            <a:pPr algn="just"/>
            <a:r>
              <a:rPr lang="es-ES" sz="2000" dirty="0" smtClean="0">
                <a:solidFill>
                  <a:schemeClr val="tx1"/>
                </a:solidFill>
                <a:latin typeface="Calibri" pitchFamily="34" charset="0"/>
              </a:rPr>
              <a:t>¿SERÁ POSIBLE DETERMINAR E(X) Y V(X)?</a:t>
            </a:r>
            <a:endParaRPr lang="es-ES" sz="2000" dirty="0">
              <a:solidFill>
                <a:schemeClr val="tx1"/>
              </a:solidFill>
              <a:latin typeface="Calibri" pitchFamily="34" charset="0"/>
            </a:endParaRPr>
          </a:p>
        </p:txBody>
      </p:sp>
      <p:sp>
        <p:nvSpPr>
          <p:cNvPr id="15" name="19 Rectángulo"/>
          <p:cNvSpPr/>
          <p:nvPr/>
        </p:nvSpPr>
        <p:spPr>
          <a:xfrm>
            <a:off x="4472392" y="3205023"/>
            <a:ext cx="4248472" cy="400110"/>
          </a:xfrm>
          <a:prstGeom prst="rect">
            <a:avLst/>
          </a:prstGeom>
        </p:spPr>
        <p:txBody>
          <a:bodyPr wrap="square">
            <a:spAutoFit/>
          </a:bodyPr>
          <a:lstStyle/>
          <a:p>
            <a:pPr algn="ctr"/>
            <a:r>
              <a:rPr lang="es-ES" sz="2000" dirty="0" smtClean="0">
                <a:solidFill>
                  <a:schemeClr val="tx1"/>
                </a:solidFill>
                <a:latin typeface="Calibri" pitchFamily="34" charset="0"/>
              </a:rPr>
              <a:t>¿CÓMO PODRÍAMOS  ESTIMARLO?</a:t>
            </a:r>
            <a:endParaRPr lang="es-ES" sz="2000" dirty="0">
              <a:solidFill>
                <a:schemeClr val="tx1"/>
              </a:solidFill>
              <a:latin typeface="Calibri" pitchFamily="34" charset="0"/>
            </a:endParaRPr>
          </a:p>
        </p:txBody>
      </p:sp>
      <p:pic>
        <p:nvPicPr>
          <p:cNvPr id="16" name="Picture 5" descr="AG00092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66813" y="4078401"/>
            <a:ext cx="411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9" name="18 Rectángulo"/>
              <p:cNvSpPr/>
              <p:nvPr/>
            </p:nvSpPr>
            <p:spPr>
              <a:xfrm>
                <a:off x="258835" y="4682006"/>
                <a:ext cx="8616785" cy="1363065"/>
              </a:xfrm>
              <a:prstGeom prst="rect">
                <a:avLst/>
              </a:prstGeom>
            </p:spPr>
            <p:txBody>
              <a:bodyPr wrap="square">
                <a:spAutoFit/>
              </a:bodyPr>
              <a:lstStyle/>
              <a:p>
                <a:pPr algn="just"/>
                <a:r>
                  <a:rPr lang="es-ES" sz="2000" dirty="0" smtClean="0">
                    <a:solidFill>
                      <a:schemeClr val="tx1"/>
                    </a:solidFill>
                    <a:latin typeface="Calibri" pitchFamily="34" charset="0"/>
                  </a:rPr>
                  <a:t>DÓNDE n</a:t>
                </a:r>
                <a:r>
                  <a:rPr lang="es-ES" sz="2000" dirty="0">
                    <a:solidFill>
                      <a:schemeClr val="tx1"/>
                    </a:solidFill>
                    <a:latin typeface="Calibri" pitchFamily="34" charset="0"/>
                  </a:rPr>
                  <a:t> </a:t>
                </a:r>
                <a:r>
                  <a:rPr lang="es-ES" sz="2000" dirty="0" smtClean="0">
                    <a:solidFill>
                      <a:schemeClr val="tx1"/>
                    </a:solidFill>
                    <a:latin typeface="Calibri" pitchFamily="34" charset="0"/>
                  </a:rPr>
                  <a:t>TIENE QUE SER CALCULADA (INVESTIGACIONES CUANTITATIVAS), LA MUESTRA DEBE SER ALEATORIA Y REPRESENTATIVA DE LA POBLACIÓN DE ESTUDIO Y LA DISTRIBUCIÓN BINOMIAL ASOCIADA A LA VARIABLE DEBE APROXIMARSE A LA DISTRIBUCIÓN </a:t>
                </a:r>
                <a14:m>
                  <m:oMath xmlns:m="http://schemas.openxmlformats.org/officeDocument/2006/math">
                    <m:r>
                      <a:rPr lang="pt-BR" sz="2000" b="1" i="0" smtClean="0">
                        <a:solidFill>
                          <a:schemeClr val="tx1"/>
                        </a:solidFill>
                        <a:latin typeface="Cambria Math" panose="02040503050406030204" pitchFamily="18" charset="0"/>
                      </a:rPr>
                      <m:t>𝐍</m:t>
                    </m:r>
                    <m:d>
                      <m:dPr>
                        <m:ctrlPr>
                          <a:rPr lang="pt-BR" sz="2000" b="1" i="1" smtClean="0">
                            <a:solidFill>
                              <a:schemeClr val="tx1"/>
                            </a:solidFill>
                            <a:latin typeface="Cambria Math" panose="02040503050406030204" pitchFamily="18" charset="0"/>
                          </a:rPr>
                        </m:ctrlPr>
                      </m:dPr>
                      <m:e>
                        <m:r>
                          <a:rPr lang="pt-BR" sz="2000" b="1" i="0">
                            <a:solidFill>
                              <a:srgbClr val="000000"/>
                            </a:solidFill>
                            <a:latin typeface="Cambria Math" panose="02040503050406030204" pitchFamily="18" charset="0"/>
                          </a:rPr>
                          <m:t>𝐧</m:t>
                        </m:r>
                        <m:acc>
                          <m:accPr>
                            <m:chr m:val="̂"/>
                            <m:ctrlPr>
                              <a:rPr lang="pt-BR" sz="2000" i="1">
                                <a:solidFill>
                                  <a:srgbClr val="000000"/>
                                </a:solidFill>
                                <a:latin typeface="Cambria Math" panose="02040503050406030204" pitchFamily="18" charset="0"/>
                              </a:rPr>
                            </m:ctrlPr>
                          </m:accPr>
                          <m:e>
                            <m:r>
                              <a:rPr lang="pt-BR" sz="2000" b="1" i="0">
                                <a:solidFill>
                                  <a:srgbClr val="000000"/>
                                </a:solidFill>
                                <a:latin typeface="Cambria Math" panose="02040503050406030204" pitchFamily="18" charset="0"/>
                              </a:rPr>
                              <m:t>𝐩</m:t>
                            </m:r>
                          </m:e>
                        </m:acc>
                        <m:r>
                          <a:rPr lang="pt-BR" sz="2000" b="1" i="0">
                            <a:solidFill>
                              <a:srgbClr val="000000"/>
                            </a:solidFill>
                            <a:latin typeface="Cambria Math" panose="02040503050406030204" pitchFamily="18" charset="0"/>
                          </a:rPr>
                          <m:t>,</m:t>
                        </m:r>
                        <m:r>
                          <a:rPr lang="pt-BR" sz="2000" b="1" i="0">
                            <a:solidFill>
                              <a:srgbClr val="000000"/>
                            </a:solidFill>
                            <a:latin typeface="Cambria Math" panose="02040503050406030204" pitchFamily="18" charset="0"/>
                          </a:rPr>
                          <m:t>𝐧</m:t>
                        </m:r>
                        <m:acc>
                          <m:accPr>
                            <m:chr m:val="̂"/>
                            <m:ctrlPr>
                              <a:rPr lang="pt-BR" sz="2000" i="1">
                                <a:solidFill>
                                  <a:srgbClr val="000000"/>
                                </a:solidFill>
                                <a:latin typeface="Cambria Math" panose="02040503050406030204" pitchFamily="18" charset="0"/>
                              </a:rPr>
                            </m:ctrlPr>
                          </m:accPr>
                          <m:e>
                            <m:r>
                              <a:rPr lang="pt-BR" sz="2000" b="1" i="0">
                                <a:solidFill>
                                  <a:srgbClr val="000000"/>
                                </a:solidFill>
                                <a:latin typeface="Cambria Math" panose="02040503050406030204" pitchFamily="18" charset="0"/>
                              </a:rPr>
                              <m:t>𝐩</m:t>
                            </m:r>
                          </m:e>
                        </m:acc>
                        <m:d>
                          <m:dPr>
                            <m:ctrlPr>
                              <a:rPr lang="pt-BR" sz="2000" i="1">
                                <a:solidFill>
                                  <a:srgbClr val="000000"/>
                                </a:solidFill>
                                <a:latin typeface="Cambria Math" panose="02040503050406030204" pitchFamily="18" charset="0"/>
                              </a:rPr>
                            </m:ctrlPr>
                          </m:dPr>
                          <m:e>
                            <m:r>
                              <a:rPr lang="pt-BR" sz="2000" b="1" i="0">
                                <a:solidFill>
                                  <a:srgbClr val="000000"/>
                                </a:solidFill>
                                <a:latin typeface="Cambria Math" panose="02040503050406030204" pitchFamily="18" charset="0"/>
                              </a:rPr>
                              <m:t>𝟏</m:t>
                            </m:r>
                            <m:r>
                              <a:rPr lang="pt-BR" sz="2000" b="1" i="0">
                                <a:solidFill>
                                  <a:srgbClr val="000000"/>
                                </a:solidFill>
                                <a:latin typeface="Cambria Math" panose="02040503050406030204" pitchFamily="18" charset="0"/>
                              </a:rPr>
                              <m:t>−</m:t>
                            </m:r>
                            <m:acc>
                              <m:accPr>
                                <m:chr m:val="̂"/>
                                <m:ctrlPr>
                                  <a:rPr lang="pt-BR" sz="2000" i="1">
                                    <a:solidFill>
                                      <a:srgbClr val="000000"/>
                                    </a:solidFill>
                                    <a:latin typeface="Cambria Math" panose="02040503050406030204" pitchFamily="18" charset="0"/>
                                  </a:rPr>
                                </m:ctrlPr>
                              </m:accPr>
                              <m:e>
                                <m:r>
                                  <a:rPr lang="pt-BR" sz="2000" b="1" i="0">
                                    <a:solidFill>
                                      <a:srgbClr val="000000"/>
                                    </a:solidFill>
                                    <a:latin typeface="Cambria Math" panose="02040503050406030204" pitchFamily="18" charset="0"/>
                                  </a:rPr>
                                  <m:t>𝐩</m:t>
                                </m:r>
                              </m:e>
                            </m:acc>
                          </m:e>
                        </m:d>
                      </m:e>
                    </m:d>
                    <m:r>
                      <a:rPr lang="pt-BR" sz="2000" b="1" i="0" smtClean="0">
                        <a:solidFill>
                          <a:schemeClr val="tx1"/>
                        </a:solidFill>
                        <a:latin typeface="Cambria Math" panose="02040503050406030204" pitchFamily="18" charset="0"/>
                      </a:rPr>
                      <m:t>.</m:t>
                    </m:r>
                  </m:oMath>
                </a14:m>
                <a:endParaRPr lang="es-ES" sz="2000" dirty="0">
                  <a:solidFill>
                    <a:srgbClr val="000000"/>
                  </a:solidFill>
                  <a:latin typeface="Calibri" pitchFamily="34" charset="0"/>
                </a:endParaRPr>
              </a:p>
            </p:txBody>
          </p:sp>
        </mc:Choice>
        <mc:Fallback xmlns="">
          <p:sp>
            <p:nvSpPr>
              <p:cNvPr id="19" name="18 Rectángulo"/>
              <p:cNvSpPr>
                <a:spLocks noRot="1" noChangeAspect="1" noMove="1" noResize="1" noEditPoints="1" noAdjustHandles="1" noChangeArrowheads="1" noChangeShapeType="1" noTextEdit="1"/>
              </p:cNvSpPr>
              <p:nvPr/>
            </p:nvSpPr>
            <p:spPr>
              <a:xfrm>
                <a:off x="258835" y="4682006"/>
                <a:ext cx="8616785" cy="1363065"/>
              </a:xfrm>
              <a:prstGeom prst="rect">
                <a:avLst/>
              </a:prstGeom>
              <a:blipFill rotWithShape="0">
                <a:blip r:embed="rId4"/>
                <a:stretch>
                  <a:fillRect l="-707" t="-2232" r="-707" b="-580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3794707" y="5563688"/>
                <a:ext cx="135537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pt-BR" sz="2400" b="1" smtClean="0">
                          <a:solidFill>
                            <a:schemeClr val="tx1"/>
                          </a:solidFill>
                          <a:latin typeface="Calibri" panose="020F0502020204030204" pitchFamily="34" charset="0"/>
                        </a:rPr>
                        <m:t>EM</m:t>
                      </m:r>
                      <m:r>
                        <m:rPr>
                          <m:nor/>
                        </m:rPr>
                        <a:rPr lang="pt-BR" sz="2400" b="1" smtClean="0">
                          <a:solidFill>
                            <a:schemeClr val="tx1"/>
                          </a:solidFill>
                          <a:latin typeface="Calibri" panose="020F0502020204030204" pitchFamily="34" charset="0"/>
                        </a:rPr>
                        <m:t>=</m:t>
                      </m:r>
                      <m:d>
                        <m:dPr>
                          <m:begChr m:val="|"/>
                          <m:endChr m:val="|"/>
                          <m:ctrlPr>
                            <a:rPr lang="pt-BR" sz="2400" b="1" i="1" smtClean="0">
                              <a:solidFill>
                                <a:schemeClr val="tx1"/>
                              </a:solidFill>
                              <a:latin typeface="Cambria Math" panose="02040503050406030204" pitchFamily="18" charset="0"/>
                            </a:rPr>
                          </m:ctrlPr>
                        </m:dPr>
                        <m:e>
                          <m:acc>
                            <m:accPr>
                              <m:chr m:val="̂"/>
                              <m:ctrlPr>
                                <a:rPr lang="pt-BR" sz="2400" b="1" i="1" smtClean="0">
                                  <a:solidFill>
                                    <a:schemeClr val="tx1"/>
                                  </a:solidFill>
                                  <a:latin typeface="Cambria Math" panose="02040503050406030204" pitchFamily="18" charset="0"/>
                                </a:rPr>
                              </m:ctrlPr>
                            </m:accPr>
                            <m:e>
                              <m:r>
                                <a:rPr lang="pt-BR" sz="2400" b="1" i="0" smtClean="0">
                                  <a:solidFill>
                                    <a:schemeClr val="tx1"/>
                                  </a:solidFill>
                                  <a:latin typeface="Cambria Math" panose="02040503050406030204" pitchFamily="18" charset="0"/>
                                </a:rPr>
                                <m:t>𝐩</m:t>
                              </m:r>
                            </m:e>
                          </m:acc>
                          <m:r>
                            <m:rPr>
                              <m:nor/>
                            </m:rPr>
                            <a:rPr lang="pt-BR" sz="2400" b="1" smtClean="0">
                              <a:solidFill>
                                <a:schemeClr val="tx1"/>
                              </a:solidFill>
                              <a:latin typeface="Calibri" panose="020F0502020204030204" pitchFamily="34" charset="0"/>
                            </a:rPr>
                            <m:t>−</m:t>
                          </m:r>
                          <m:r>
                            <m:rPr>
                              <m:nor/>
                            </m:rPr>
                            <a:rPr lang="pt-BR" sz="2400" b="1" smtClean="0">
                              <a:solidFill>
                                <a:schemeClr val="tx1"/>
                              </a:solidFill>
                              <a:latin typeface="Calibri" panose="020F0502020204030204" pitchFamily="34" charset="0"/>
                              <a:ea typeface="Cambria Math" panose="02040503050406030204" pitchFamily="18" charset="0"/>
                            </a:rPr>
                            <m:t>P</m:t>
                          </m:r>
                        </m:e>
                      </m:d>
                    </m:oMath>
                  </m:oMathPara>
                </a14:m>
                <a:endParaRPr lang="es-ES" sz="2400" dirty="0">
                  <a:solidFill>
                    <a:schemeClr val="tx1"/>
                  </a:solidFill>
                  <a:latin typeface="Calibri" panose="020F0502020204030204" pitchFamily="34" charset="0"/>
                </a:endParaRPr>
              </a:p>
            </p:txBody>
          </p:sp>
        </mc:Choice>
        <mc:Fallback xmlns="">
          <p:sp>
            <p:nvSpPr>
              <p:cNvPr id="2" name="CuadroTexto 1"/>
              <p:cNvSpPr txBox="1">
                <a:spLocks noRot="1" noChangeAspect="1" noMove="1" noResize="1" noEditPoints="1" noAdjustHandles="1" noChangeArrowheads="1" noChangeShapeType="1" noTextEdit="1"/>
              </p:cNvSpPr>
              <p:nvPr/>
            </p:nvSpPr>
            <p:spPr>
              <a:xfrm>
                <a:off x="3794707" y="5563688"/>
                <a:ext cx="1355371" cy="369332"/>
              </a:xfrm>
              <a:prstGeom prst="rect">
                <a:avLst/>
              </a:prstGeom>
              <a:blipFill rotWithShape="0">
                <a:blip r:embed="rId5"/>
                <a:stretch>
                  <a:fillRect l="-4036" t="-21667" r="-13901" b="-28333"/>
                </a:stretch>
              </a:blipFill>
            </p:spPr>
            <p:txBody>
              <a:bodyPr/>
              <a:lstStyle/>
              <a:p>
                <a:r>
                  <a:rPr lang="es-ES">
                    <a:noFill/>
                  </a:rPr>
                  <a:t> </a:t>
                </a:r>
              </a:p>
            </p:txBody>
          </p:sp>
        </mc:Fallback>
      </mc:AlternateContent>
      <p:sp>
        <p:nvSpPr>
          <p:cNvPr id="21" name="9 Rectángulo"/>
          <p:cNvSpPr/>
          <p:nvPr/>
        </p:nvSpPr>
        <p:spPr>
          <a:xfrm>
            <a:off x="4599491" y="3196659"/>
            <a:ext cx="3688403" cy="400110"/>
          </a:xfrm>
          <a:prstGeom prst="rect">
            <a:avLst/>
          </a:prstGeom>
        </p:spPr>
        <p:txBody>
          <a:bodyPr wrap="square">
            <a:spAutoFit/>
          </a:bodyPr>
          <a:lstStyle/>
          <a:p>
            <a:pPr algn="ctr"/>
            <a:r>
              <a:rPr lang="es-ES" sz="2000" dirty="0" smtClean="0">
                <a:solidFill>
                  <a:schemeClr val="tx1"/>
                </a:solidFill>
                <a:latin typeface="Calibri" pitchFamily="34" charset="0"/>
              </a:rPr>
              <a:t>A PARTIR DE UNA MUESTRA</a:t>
            </a:r>
            <a:endParaRPr lang="es-ES" sz="2000" dirty="0">
              <a:solidFill>
                <a:schemeClr val="tx1"/>
              </a:solidFill>
              <a:latin typeface="Calibri" pitchFamily="34" charset="0"/>
            </a:endParaRPr>
          </a:p>
        </p:txBody>
      </p:sp>
      <p:sp>
        <p:nvSpPr>
          <p:cNvPr id="22" name="9 Rectángulo"/>
          <p:cNvSpPr/>
          <p:nvPr/>
        </p:nvSpPr>
        <p:spPr>
          <a:xfrm>
            <a:off x="275657" y="2636912"/>
            <a:ext cx="8583143" cy="430887"/>
          </a:xfrm>
          <a:prstGeom prst="rect">
            <a:avLst/>
          </a:prstGeom>
        </p:spPr>
        <p:txBody>
          <a:bodyPr wrap="square">
            <a:spAutoFit/>
          </a:bodyPr>
          <a:lstStyle/>
          <a:p>
            <a:pPr marL="457200" indent="-457200" algn="ctr">
              <a:buFont typeface="+mj-lt"/>
              <a:buAutoNum type="arabicPeriod"/>
            </a:pPr>
            <a:r>
              <a:rPr lang="es-ES" sz="2200" dirty="0" smtClean="0">
                <a:solidFill>
                  <a:schemeClr val="tx1"/>
                </a:solidFill>
                <a:latin typeface="Calibri" pitchFamily="34" charset="0"/>
              </a:rPr>
              <a:t>ESTIMAR LA PROPORCIÓN DE LA AR EN LA POBLACIÓN.</a:t>
            </a:r>
            <a:endParaRPr lang="es-ES" sz="2200" dirty="0">
              <a:solidFill>
                <a:schemeClr val="tx1"/>
              </a:solidFill>
              <a:latin typeface="Calibri" pitchFamily="34" charset="0"/>
            </a:endParaRPr>
          </a:p>
        </p:txBody>
      </p:sp>
      <p:sp>
        <p:nvSpPr>
          <p:cNvPr id="24" name="19 Rectángulo"/>
          <p:cNvSpPr/>
          <p:nvPr/>
        </p:nvSpPr>
        <p:spPr>
          <a:xfrm>
            <a:off x="1187624" y="4849873"/>
            <a:ext cx="6696744" cy="430887"/>
          </a:xfrm>
          <a:prstGeom prst="rect">
            <a:avLst/>
          </a:prstGeom>
        </p:spPr>
        <p:txBody>
          <a:bodyPr wrap="square">
            <a:spAutoFit/>
          </a:bodyPr>
          <a:lstStyle/>
          <a:p>
            <a:pPr algn="just"/>
            <a:r>
              <a:rPr lang="es-ES" sz="2200" dirty="0" smtClean="0">
                <a:solidFill>
                  <a:schemeClr val="tx1"/>
                </a:solidFill>
                <a:latin typeface="Calibri" pitchFamily="34" charset="0"/>
              </a:rPr>
              <a:t>¿PUEDE SER CALCULADO EL ERROR DE MUESTREO?</a:t>
            </a:r>
            <a:endParaRPr lang="es-ES" sz="2200" dirty="0">
              <a:solidFill>
                <a:schemeClr val="tx1"/>
              </a:solidFill>
              <a:latin typeface="Calibri" pitchFamily="34" charset="0"/>
            </a:endParaRPr>
          </a:p>
        </p:txBody>
      </p:sp>
      <p:sp>
        <p:nvSpPr>
          <p:cNvPr id="17" name="Rectángulo 1"/>
          <p:cNvSpPr>
            <a:spLocks noChangeArrowheads="1"/>
          </p:cNvSpPr>
          <p:nvPr/>
        </p:nvSpPr>
        <p:spPr bwMode="auto">
          <a:xfrm>
            <a:off x="251520" y="476672"/>
            <a:ext cx="864076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300" b="1">
                <a:solidFill>
                  <a:srgbClr val="0000FF"/>
                </a:solidFill>
                <a:latin typeface="Arial" panose="020B0604020202020204" pitchFamily="34" charset="0"/>
              </a:defRPr>
            </a:lvl1pPr>
            <a:lvl2pPr marL="742950" indent="-285750">
              <a:defRPr sz="3300" b="1">
                <a:solidFill>
                  <a:srgbClr val="0000FF"/>
                </a:solidFill>
                <a:latin typeface="Arial" panose="020B0604020202020204" pitchFamily="34" charset="0"/>
              </a:defRPr>
            </a:lvl2pPr>
            <a:lvl3pPr marL="1143000" indent="-228600">
              <a:defRPr sz="3300" b="1">
                <a:solidFill>
                  <a:srgbClr val="0000FF"/>
                </a:solidFill>
                <a:latin typeface="Arial" panose="020B0604020202020204" pitchFamily="34" charset="0"/>
              </a:defRPr>
            </a:lvl3pPr>
            <a:lvl4pPr marL="1600200" indent="-228600">
              <a:defRPr sz="3300" b="1">
                <a:solidFill>
                  <a:srgbClr val="0000FF"/>
                </a:solidFill>
                <a:latin typeface="Arial" panose="020B0604020202020204" pitchFamily="34" charset="0"/>
              </a:defRPr>
            </a:lvl4pPr>
            <a:lvl5pPr marL="2057400" indent="-228600">
              <a:defRPr sz="3300" b="1">
                <a:solidFill>
                  <a:srgbClr val="0000FF"/>
                </a:solidFill>
                <a:latin typeface="Arial" panose="020B0604020202020204" pitchFamily="34" charset="0"/>
              </a:defRPr>
            </a:lvl5pPr>
            <a:lvl6pPr marL="2514600" indent="-228600" eaLnBrk="0" fontAlgn="base" hangingPunct="0">
              <a:spcBef>
                <a:spcPct val="0"/>
              </a:spcBef>
              <a:spcAft>
                <a:spcPct val="0"/>
              </a:spcAft>
              <a:defRPr sz="3300" b="1">
                <a:solidFill>
                  <a:srgbClr val="0000FF"/>
                </a:solidFill>
                <a:latin typeface="Arial" panose="020B0604020202020204" pitchFamily="34" charset="0"/>
              </a:defRPr>
            </a:lvl6pPr>
            <a:lvl7pPr marL="2971800" indent="-228600" eaLnBrk="0" fontAlgn="base" hangingPunct="0">
              <a:spcBef>
                <a:spcPct val="0"/>
              </a:spcBef>
              <a:spcAft>
                <a:spcPct val="0"/>
              </a:spcAft>
              <a:defRPr sz="3300" b="1">
                <a:solidFill>
                  <a:srgbClr val="0000FF"/>
                </a:solidFill>
                <a:latin typeface="Arial" panose="020B0604020202020204" pitchFamily="34" charset="0"/>
              </a:defRPr>
            </a:lvl7pPr>
            <a:lvl8pPr marL="3429000" indent="-228600" eaLnBrk="0" fontAlgn="base" hangingPunct="0">
              <a:spcBef>
                <a:spcPct val="0"/>
              </a:spcBef>
              <a:spcAft>
                <a:spcPct val="0"/>
              </a:spcAft>
              <a:defRPr sz="3300" b="1">
                <a:solidFill>
                  <a:srgbClr val="0000FF"/>
                </a:solidFill>
                <a:latin typeface="Arial" panose="020B0604020202020204" pitchFamily="34" charset="0"/>
              </a:defRPr>
            </a:lvl8pPr>
            <a:lvl9pPr marL="3886200" indent="-228600" eaLnBrk="0" fontAlgn="base" hangingPunct="0">
              <a:spcBef>
                <a:spcPct val="0"/>
              </a:spcBef>
              <a:spcAft>
                <a:spcPct val="0"/>
              </a:spcAft>
              <a:defRPr sz="3300" b="1">
                <a:solidFill>
                  <a:srgbClr val="0000FF"/>
                </a:solidFill>
                <a:latin typeface="Arial" panose="020B0604020202020204" pitchFamily="34" charset="0"/>
              </a:defRPr>
            </a:lvl9pPr>
          </a:lstStyle>
          <a:p>
            <a:pPr algn="just" eaLnBrk="1" fontAlgn="auto" hangingPunct="1">
              <a:spcBef>
                <a:spcPts val="0"/>
              </a:spcBef>
              <a:spcAft>
                <a:spcPts val="0"/>
              </a:spcAft>
            </a:pPr>
            <a:r>
              <a:rPr lang="es-ES" sz="2200" dirty="0" smtClean="0">
                <a:solidFill>
                  <a:srgbClr val="002060"/>
                </a:solidFill>
                <a:latin typeface="Calibri" panose="020F0502020204030204" pitchFamily="34" charset="0"/>
                <a:cs typeface="Tahoma" panose="020B0604030504040204" pitchFamily="34" charset="0"/>
              </a:rPr>
              <a:t>SITUACIÓN PROBLÉMICA 2: QUEREMOS DETERMINAR POR UN LADO LA PROPORCIÓN </a:t>
            </a:r>
            <a:r>
              <a:rPr lang="es-ES" sz="2200" dirty="0" smtClean="0">
                <a:solidFill>
                  <a:schemeClr val="tx1"/>
                </a:solidFill>
                <a:latin typeface="Calibri" pitchFamily="34" charset="0"/>
              </a:rPr>
              <a:t>DE CIERTA AFECCIÓN RESPIRATORIA (AR) EN TODOS LOS NIÑOS DEL MUNICIPIO </a:t>
            </a:r>
            <a:r>
              <a:rPr lang="es-ES" sz="2200" dirty="0">
                <a:solidFill>
                  <a:schemeClr val="tx1"/>
                </a:solidFill>
                <a:latin typeface="Calibri" pitchFamily="34" charset="0"/>
              </a:rPr>
              <a:t>PLAYA. </a:t>
            </a:r>
            <a:r>
              <a:rPr lang="es-ES" sz="2200" dirty="0" smtClean="0">
                <a:solidFill>
                  <a:schemeClr val="tx1"/>
                </a:solidFill>
                <a:latin typeface="Calibri" pitchFamily="34" charset="0"/>
              </a:rPr>
              <a:t>C. HABANA</a:t>
            </a:r>
            <a:r>
              <a:rPr lang="es-ES" sz="2200" dirty="0">
                <a:solidFill>
                  <a:schemeClr val="tx1"/>
                </a:solidFill>
                <a:latin typeface="Calibri" pitchFamily="34" charset="0"/>
              </a:rPr>
              <a:t>. </a:t>
            </a:r>
            <a:r>
              <a:rPr lang="es-ES" sz="2200" dirty="0" smtClean="0">
                <a:solidFill>
                  <a:schemeClr val="tx1"/>
                </a:solidFill>
                <a:latin typeface="Calibri" pitchFamily="34" charset="0"/>
              </a:rPr>
              <a:t>2023 Y POR OTRO LADO, DEMOSTRAR SI PARA ESA POBLACIÓN DE NIÑOS LA PROPORCIÓN DE LA AFECCIÓN RESPIRATORIA DIFIERE O NO DE 0.30, QUE ES EL VALOR REPORTADO POR ESTUDIOS ANTERIORES.</a:t>
            </a:r>
          </a:p>
        </p:txBody>
      </p:sp>
      <mc:AlternateContent xmlns:mc="http://schemas.openxmlformats.org/markup-compatibility/2006" xmlns:a14="http://schemas.microsoft.com/office/drawing/2010/main">
        <mc:Choice Requires="a14">
          <p:sp>
            <p:nvSpPr>
              <p:cNvPr id="23" name="17 Rectángulo"/>
              <p:cNvSpPr/>
              <p:nvPr/>
            </p:nvSpPr>
            <p:spPr>
              <a:xfrm>
                <a:off x="1403648" y="3772655"/>
                <a:ext cx="1314013" cy="369332"/>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pt-BR" sz="1800" b="1" i="0" smtClean="0">
                          <a:solidFill>
                            <a:srgbClr val="000000"/>
                          </a:solidFill>
                          <a:latin typeface="Cambria Math" panose="02040503050406030204" pitchFamily="18" charset="0"/>
                        </a:rPr>
                        <m:t>𝐄</m:t>
                      </m:r>
                      <m:d>
                        <m:dPr>
                          <m:ctrlPr>
                            <a:rPr lang="pt-BR" sz="1800" b="1" i="1" smtClean="0">
                              <a:solidFill>
                                <a:srgbClr val="000000"/>
                              </a:solidFill>
                              <a:latin typeface="Cambria Math" panose="02040503050406030204" pitchFamily="18" charset="0"/>
                            </a:rPr>
                          </m:ctrlPr>
                        </m:dPr>
                        <m:e>
                          <m:r>
                            <a:rPr lang="pt-BR" sz="1800" b="1" i="0" smtClean="0">
                              <a:solidFill>
                                <a:srgbClr val="000000"/>
                              </a:solidFill>
                              <a:latin typeface="Cambria Math" panose="02040503050406030204" pitchFamily="18" charset="0"/>
                            </a:rPr>
                            <m:t>𝐗</m:t>
                          </m:r>
                        </m:e>
                      </m:d>
                      <m:r>
                        <a:rPr lang="es-ES" sz="1800" b="1" i="0" smtClean="0">
                          <a:solidFill>
                            <a:srgbClr val="000000"/>
                          </a:solidFill>
                          <a:latin typeface="Cambria Math"/>
                        </a:rPr>
                        <m:t>=</m:t>
                      </m:r>
                      <m:r>
                        <a:rPr lang="pt-BR" sz="1800" b="1" i="0" smtClean="0">
                          <a:solidFill>
                            <a:srgbClr val="000000"/>
                          </a:solidFill>
                          <a:latin typeface="Cambria Math" panose="02040503050406030204" pitchFamily="18" charset="0"/>
                        </a:rPr>
                        <m:t>𝐍𝐏</m:t>
                      </m:r>
                    </m:oMath>
                  </m:oMathPara>
                </a14:m>
                <a:endParaRPr lang="es-ES" sz="1800" dirty="0">
                  <a:solidFill>
                    <a:srgbClr val="000000"/>
                  </a:solidFill>
                  <a:latin typeface="Calibri" pitchFamily="34" charset="0"/>
                </a:endParaRPr>
              </a:p>
            </p:txBody>
          </p:sp>
        </mc:Choice>
        <mc:Fallback xmlns="">
          <p:sp>
            <p:nvSpPr>
              <p:cNvPr id="23" name="17 Rectángulo"/>
              <p:cNvSpPr>
                <a:spLocks noRot="1" noChangeAspect="1" noMove="1" noResize="1" noEditPoints="1" noAdjustHandles="1" noChangeArrowheads="1" noChangeShapeType="1" noTextEdit="1"/>
              </p:cNvSpPr>
              <p:nvPr/>
            </p:nvSpPr>
            <p:spPr>
              <a:xfrm>
                <a:off x="1403648" y="3772655"/>
                <a:ext cx="1314013" cy="369332"/>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17 Rectángulo"/>
              <p:cNvSpPr/>
              <p:nvPr/>
            </p:nvSpPr>
            <p:spPr>
              <a:xfrm>
                <a:off x="971600" y="4222766"/>
                <a:ext cx="2137187" cy="369332"/>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pt-BR" sz="1800" b="1" i="0" smtClean="0">
                          <a:solidFill>
                            <a:srgbClr val="000000"/>
                          </a:solidFill>
                          <a:latin typeface="Cambria Math" panose="02040503050406030204" pitchFamily="18" charset="0"/>
                        </a:rPr>
                        <m:t>𝐕</m:t>
                      </m:r>
                      <m:d>
                        <m:dPr>
                          <m:ctrlPr>
                            <a:rPr lang="pt-BR" sz="1800" b="1" i="1" smtClean="0">
                              <a:solidFill>
                                <a:srgbClr val="000000"/>
                              </a:solidFill>
                              <a:latin typeface="Cambria Math" panose="02040503050406030204" pitchFamily="18" charset="0"/>
                            </a:rPr>
                          </m:ctrlPr>
                        </m:dPr>
                        <m:e>
                          <m:r>
                            <a:rPr lang="pt-BR" sz="1800" b="1" i="0" smtClean="0">
                              <a:solidFill>
                                <a:srgbClr val="000000"/>
                              </a:solidFill>
                              <a:latin typeface="Cambria Math" panose="02040503050406030204" pitchFamily="18" charset="0"/>
                            </a:rPr>
                            <m:t>𝐗</m:t>
                          </m:r>
                        </m:e>
                      </m:d>
                      <m:r>
                        <a:rPr lang="es-ES" sz="1800" b="1" i="0" smtClean="0">
                          <a:solidFill>
                            <a:srgbClr val="000000"/>
                          </a:solidFill>
                          <a:latin typeface="Cambria Math"/>
                        </a:rPr>
                        <m:t>=</m:t>
                      </m:r>
                      <m:r>
                        <a:rPr lang="pt-BR" sz="1800" b="1" i="0" smtClean="0">
                          <a:solidFill>
                            <a:srgbClr val="000000"/>
                          </a:solidFill>
                          <a:latin typeface="Cambria Math" panose="02040503050406030204" pitchFamily="18" charset="0"/>
                        </a:rPr>
                        <m:t>𝐍𝐏</m:t>
                      </m:r>
                      <m:d>
                        <m:dPr>
                          <m:ctrlPr>
                            <a:rPr lang="pt-BR" sz="1800" b="1" i="1" smtClean="0">
                              <a:solidFill>
                                <a:srgbClr val="000000"/>
                              </a:solidFill>
                              <a:latin typeface="Cambria Math" panose="02040503050406030204" pitchFamily="18" charset="0"/>
                            </a:rPr>
                          </m:ctrlPr>
                        </m:dPr>
                        <m:e>
                          <m:r>
                            <a:rPr lang="pt-BR" sz="1800" b="1" i="0" smtClean="0">
                              <a:solidFill>
                                <a:srgbClr val="000000"/>
                              </a:solidFill>
                              <a:latin typeface="Cambria Math" panose="02040503050406030204" pitchFamily="18" charset="0"/>
                            </a:rPr>
                            <m:t>𝟏</m:t>
                          </m:r>
                          <m:r>
                            <a:rPr lang="pt-BR" sz="1800" b="1" i="0" smtClean="0">
                              <a:solidFill>
                                <a:srgbClr val="000000"/>
                              </a:solidFill>
                              <a:latin typeface="Cambria Math" panose="02040503050406030204" pitchFamily="18" charset="0"/>
                            </a:rPr>
                            <m:t>−</m:t>
                          </m:r>
                          <m:r>
                            <a:rPr lang="pt-BR" sz="1800" b="1" i="0" smtClean="0">
                              <a:solidFill>
                                <a:srgbClr val="000000"/>
                              </a:solidFill>
                              <a:latin typeface="Cambria Math" panose="02040503050406030204" pitchFamily="18" charset="0"/>
                            </a:rPr>
                            <m:t>𝐏</m:t>
                          </m:r>
                        </m:e>
                      </m:d>
                    </m:oMath>
                  </m:oMathPara>
                </a14:m>
                <a:endParaRPr lang="es-ES" sz="1800" dirty="0">
                  <a:solidFill>
                    <a:srgbClr val="000000"/>
                  </a:solidFill>
                  <a:latin typeface="Calibri" pitchFamily="34" charset="0"/>
                </a:endParaRPr>
              </a:p>
            </p:txBody>
          </p:sp>
        </mc:Choice>
        <mc:Fallback xmlns="">
          <p:sp>
            <p:nvSpPr>
              <p:cNvPr id="26" name="17 Rectángulo"/>
              <p:cNvSpPr>
                <a:spLocks noRot="1" noChangeAspect="1" noMove="1" noResize="1" noEditPoints="1" noAdjustHandles="1" noChangeArrowheads="1" noChangeShapeType="1" noTextEdit="1"/>
              </p:cNvSpPr>
              <p:nvPr/>
            </p:nvSpPr>
            <p:spPr>
              <a:xfrm>
                <a:off x="971600" y="4222766"/>
                <a:ext cx="2137187" cy="369332"/>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17 Rectángulo"/>
              <p:cNvSpPr/>
              <p:nvPr/>
            </p:nvSpPr>
            <p:spPr>
              <a:xfrm>
                <a:off x="5836001" y="3805027"/>
                <a:ext cx="1333250" cy="369332"/>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pt-BR" sz="1800" b="1" i="0" smtClean="0">
                          <a:solidFill>
                            <a:srgbClr val="000000"/>
                          </a:solidFill>
                          <a:latin typeface="Cambria Math" panose="02040503050406030204" pitchFamily="18" charset="0"/>
                        </a:rPr>
                        <m:t>𝐄</m:t>
                      </m:r>
                      <m:d>
                        <m:dPr>
                          <m:ctrlPr>
                            <a:rPr lang="pt-BR" sz="1800" b="1" i="1" smtClean="0">
                              <a:solidFill>
                                <a:srgbClr val="000000"/>
                              </a:solidFill>
                              <a:latin typeface="Cambria Math" panose="02040503050406030204" pitchFamily="18" charset="0"/>
                            </a:rPr>
                          </m:ctrlPr>
                        </m:dPr>
                        <m:e>
                          <m:r>
                            <a:rPr lang="pt-BR" sz="1800" b="1" i="0" smtClean="0">
                              <a:solidFill>
                                <a:srgbClr val="000000"/>
                              </a:solidFill>
                              <a:latin typeface="Cambria Math" panose="02040503050406030204" pitchFamily="18" charset="0"/>
                            </a:rPr>
                            <m:t>𝐗</m:t>
                          </m:r>
                        </m:e>
                      </m:d>
                      <m:r>
                        <a:rPr lang="es-ES" sz="1800" b="1" i="0" smtClean="0">
                          <a:solidFill>
                            <a:srgbClr val="000000"/>
                          </a:solidFill>
                          <a:latin typeface="Cambria Math"/>
                        </a:rPr>
                        <m:t>=</m:t>
                      </m:r>
                      <m:r>
                        <a:rPr lang="pt-BR" sz="1800" b="1" i="0" smtClean="0">
                          <a:solidFill>
                            <a:srgbClr val="000000"/>
                          </a:solidFill>
                          <a:latin typeface="Cambria Math" panose="02040503050406030204" pitchFamily="18" charset="0"/>
                        </a:rPr>
                        <m:t>𝐧</m:t>
                      </m:r>
                      <m:acc>
                        <m:accPr>
                          <m:chr m:val="̂"/>
                          <m:ctrlPr>
                            <a:rPr lang="pt-BR" sz="1800" b="1" i="1" smtClean="0">
                              <a:solidFill>
                                <a:srgbClr val="000000"/>
                              </a:solidFill>
                              <a:latin typeface="Cambria Math" panose="02040503050406030204" pitchFamily="18" charset="0"/>
                            </a:rPr>
                          </m:ctrlPr>
                        </m:accPr>
                        <m:e>
                          <m:r>
                            <a:rPr lang="pt-BR" sz="1800" b="1" i="0" smtClean="0">
                              <a:solidFill>
                                <a:srgbClr val="000000"/>
                              </a:solidFill>
                              <a:latin typeface="Cambria Math" panose="02040503050406030204" pitchFamily="18" charset="0"/>
                            </a:rPr>
                            <m:t>𝐩</m:t>
                          </m:r>
                        </m:e>
                      </m:acc>
                    </m:oMath>
                  </m:oMathPara>
                </a14:m>
                <a:endParaRPr lang="es-ES" sz="1800" dirty="0">
                  <a:solidFill>
                    <a:srgbClr val="000000"/>
                  </a:solidFill>
                  <a:latin typeface="Calibri" pitchFamily="34" charset="0"/>
                </a:endParaRPr>
              </a:p>
            </p:txBody>
          </p:sp>
        </mc:Choice>
        <mc:Fallback xmlns="">
          <p:sp>
            <p:nvSpPr>
              <p:cNvPr id="27" name="17 Rectángulo"/>
              <p:cNvSpPr>
                <a:spLocks noRot="1" noChangeAspect="1" noMove="1" noResize="1" noEditPoints="1" noAdjustHandles="1" noChangeArrowheads="1" noChangeShapeType="1" noTextEdit="1"/>
              </p:cNvSpPr>
              <p:nvPr/>
            </p:nvSpPr>
            <p:spPr>
              <a:xfrm>
                <a:off x="5836001" y="3805027"/>
                <a:ext cx="1333250" cy="369332"/>
              </a:xfrm>
              <a:prstGeom prst="rect">
                <a:avLst/>
              </a:prstGeom>
              <a:blipFill rotWithShape="0">
                <a:blip r:embed="rId8"/>
                <a:stretch>
                  <a:fillRect t="-8197" r="-26027" b="-655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17 Rectángulo"/>
              <p:cNvSpPr/>
              <p:nvPr/>
            </p:nvSpPr>
            <p:spPr>
              <a:xfrm>
                <a:off x="5403953" y="4255138"/>
                <a:ext cx="2079480" cy="369332"/>
              </a:xfrm>
              <a:prstGeom prst="rect">
                <a:avLst/>
              </a:prstGeom>
            </p:spPr>
            <p:txBody>
              <a:bodyPr wrap="none">
                <a:spAutoFit/>
              </a:bodyPr>
              <a:lstStyle/>
              <a:p>
                <a:pPr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lang="pt-BR" sz="1800" b="1" i="0" smtClean="0">
                          <a:solidFill>
                            <a:srgbClr val="000000"/>
                          </a:solidFill>
                          <a:latin typeface="Cambria Math" panose="02040503050406030204" pitchFamily="18" charset="0"/>
                        </a:rPr>
                        <m:t>𝐕</m:t>
                      </m:r>
                      <m:d>
                        <m:dPr>
                          <m:ctrlPr>
                            <a:rPr lang="pt-BR" sz="1800" b="1" i="1" smtClean="0">
                              <a:solidFill>
                                <a:srgbClr val="000000"/>
                              </a:solidFill>
                              <a:latin typeface="Cambria Math" panose="02040503050406030204" pitchFamily="18" charset="0"/>
                            </a:rPr>
                          </m:ctrlPr>
                        </m:dPr>
                        <m:e>
                          <m:r>
                            <a:rPr lang="pt-BR" sz="1800" b="1" i="0" smtClean="0">
                              <a:solidFill>
                                <a:srgbClr val="000000"/>
                              </a:solidFill>
                              <a:latin typeface="Cambria Math" panose="02040503050406030204" pitchFamily="18" charset="0"/>
                            </a:rPr>
                            <m:t>𝐗</m:t>
                          </m:r>
                        </m:e>
                      </m:d>
                      <m:r>
                        <a:rPr lang="es-ES" sz="1800" b="1" i="0" smtClean="0">
                          <a:solidFill>
                            <a:srgbClr val="000000"/>
                          </a:solidFill>
                          <a:latin typeface="Cambria Math"/>
                        </a:rPr>
                        <m:t>=</m:t>
                      </m:r>
                      <m:r>
                        <a:rPr lang="pt-BR" sz="1800" b="1" i="0" smtClean="0">
                          <a:solidFill>
                            <a:srgbClr val="000000"/>
                          </a:solidFill>
                          <a:latin typeface="Cambria Math" panose="02040503050406030204" pitchFamily="18" charset="0"/>
                        </a:rPr>
                        <m:t>𝐧</m:t>
                      </m:r>
                      <m:acc>
                        <m:accPr>
                          <m:chr m:val="̂"/>
                          <m:ctrlPr>
                            <a:rPr lang="pt-BR" sz="1800" b="1" i="1" smtClean="0">
                              <a:solidFill>
                                <a:srgbClr val="000000"/>
                              </a:solidFill>
                              <a:latin typeface="Cambria Math" panose="02040503050406030204" pitchFamily="18" charset="0"/>
                            </a:rPr>
                          </m:ctrlPr>
                        </m:accPr>
                        <m:e>
                          <m:r>
                            <a:rPr lang="pt-BR" sz="1800" b="1" i="0" smtClean="0">
                              <a:solidFill>
                                <a:srgbClr val="000000"/>
                              </a:solidFill>
                              <a:latin typeface="Cambria Math" panose="02040503050406030204" pitchFamily="18" charset="0"/>
                            </a:rPr>
                            <m:t>𝐩</m:t>
                          </m:r>
                        </m:e>
                      </m:acc>
                      <m:d>
                        <m:dPr>
                          <m:ctrlPr>
                            <a:rPr lang="pt-BR" sz="1800" b="1" i="1" smtClean="0">
                              <a:solidFill>
                                <a:srgbClr val="000000"/>
                              </a:solidFill>
                              <a:latin typeface="Cambria Math" panose="02040503050406030204" pitchFamily="18" charset="0"/>
                            </a:rPr>
                          </m:ctrlPr>
                        </m:dPr>
                        <m:e>
                          <m:r>
                            <a:rPr lang="pt-BR" sz="1800" b="1" i="0" smtClean="0">
                              <a:solidFill>
                                <a:srgbClr val="000000"/>
                              </a:solidFill>
                              <a:latin typeface="Cambria Math" panose="02040503050406030204" pitchFamily="18" charset="0"/>
                            </a:rPr>
                            <m:t>𝟏</m:t>
                          </m:r>
                          <m:r>
                            <a:rPr lang="pt-BR" sz="1800" b="1" i="0" smtClean="0">
                              <a:solidFill>
                                <a:srgbClr val="000000"/>
                              </a:solidFill>
                              <a:latin typeface="Cambria Math" panose="02040503050406030204" pitchFamily="18" charset="0"/>
                            </a:rPr>
                            <m:t>−</m:t>
                          </m:r>
                          <m:acc>
                            <m:accPr>
                              <m:chr m:val="̂"/>
                              <m:ctrlPr>
                                <a:rPr lang="pt-BR" sz="1800" b="1" i="1" smtClean="0">
                                  <a:solidFill>
                                    <a:srgbClr val="000000"/>
                                  </a:solidFill>
                                  <a:latin typeface="Cambria Math" panose="02040503050406030204" pitchFamily="18" charset="0"/>
                                </a:rPr>
                              </m:ctrlPr>
                            </m:accPr>
                            <m:e>
                              <m:r>
                                <a:rPr lang="pt-BR" sz="1800" b="1" i="0" smtClean="0">
                                  <a:solidFill>
                                    <a:srgbClr val="000000"/>
                                  </a:solidFill>
                                  <a:latin typeface="Cambria Math" panose="02040503050406030204" pitchFamily="18" charset="0"/>
                                </a:rPr>
                                <m:t>𝐩</m:t>
                              </m:r>
                            </m:e>
                          </m:acc>
                        </m:e>
                      </m:d>
                    </m:oMath>
                  </m:oMathPara>
                </a14:m>
                <a:endParaRPr lang="es-ES" sz="1800" dirty="0">
                  <a:solidFill>
                    <a:srgbClr val="000000"/>
                  </a:solidFill>
                  <a:latin typeface="Calibri" pitchFamily="34" charset="0"/>
                </a:endParaRPr>
              </a:p>
            </p:txBody>
          </p:sp>
        </mc:Choice>
        <mc:Fallback xmlns="">
          <p:sp>
            <p:nvSpPr>
              <p:cNvPr id="28" name="17 Rectángulo"/>
              <p:cNvSpPr>
                <a:spLocks noRot="1" noChangeAspect="1" noMove="1" noResize="1" noEditPoints="1" noAdjustHandles="1" noChangeArrowheads="1" noChangeShapeType="1" noTextEdit="1"/>
              </p:cNvSpPr>
              <p:nvPr/>
            </p:nvSpPr>
            <p:spPr>
              <a:xfrm>
                <a:off x="5403953" y="4255138"/>
                <a:ext cx="2079480" cy="369332"/>
              </a:xfrm>
              <a:prstGeom prst="rect">
                <a:avLst/>
              </a:prstGeom>
              <a:blipFill rotWithShape="0">
                <a:blip r:embed="rId9"/>
                <a:stretch>
                  <a:fillRect t="-8197" r="-11988" b="-6557"/>
                </a:stretch>
              </a:blipFill>
            </p:spPr>
            <p:txBody>
              <a:bodyPr/>
              <a:lstStyle/>
              <a:p>
                <a:r>
                  <a:rPr lang="es-ES">
                    <a:noFill/>
                  </a:rPr>
                  <a:t> </a:t>
                </a:r>
              </a:p>
            </p:txBody>
          </p:sp>
        </mc:Fallback>
      </mc:AlternateContent>
    </p:spTree>
    <p:extLst>
      <p:ext uri="{BB962C8B-B14F-4D97-AF65-F5344CB8AC3E}">
        <p14:creationId xmlns:p14="http://schemas.microsoft.com/office/powerpoint/2010/main" val="155861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14"/>
                                        </p:tgtEl>
                                        <p:attrNameLst>
                                          <p:attrName>ppt_x</p:attrName>
                                        </p:attrNameLst>
                                      </p:cBhvr>
                                      <p:tavLst>
                                        <p:tav tm="0">
                                          <p:val>
                                            <p:strVal val="ppt_x"/>
                                          </p:val>
                                        </p:tav>
                                        <p:tav tm="100000">
                                          <p:val>
                                            <p:strVal val="ppt_x"/>
                                          </p:val>
                                        </p:tav>
                                      </p:tavLst>
                                    </p:anim>
                                    <p:anim calcmode="lin" valueType="num">
                                      <p:cBhvr additive="base">
                                        <p:cTn id="47" dur="500"/>
                                        <p:tgtEl>
                                          <p:spTgt spid="14"/>
                                        </p:tgtEl>
                                        <p:attrNameLst>
                                          <p:attrName>ppt_y</p:attrName>
                                        </p:attrNameLst>
                                      </p:cBhvr>
                                      <p:tavLst>
                                        <p:tav tm="0">
                                          <p:val>
                                            <p:strVal val="ppt_y"/>
                                          </p:val>
                                        </p:tav>
                                        <p:tav tm="100000">
                                          <p:val>
                                            <p:strVal val="1+ppt_h/2"/>
                                          </p:val>
                                        </p:tav>
                                      </p:tavLst>
                                    </p:anim>
                                    <p:set>
                                      <p:cBhvr>
                                        <p:cTn id="48" dur="1" fill="hold">
                                          <p:stCondLst>
                                            <p:cond delay="499"/>
                                          </p:stCondLst>
                                        </p:cTn>
                                        <p:tgtEl>
                                          <p:spTgt spid="1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randombar(horizontal)">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xit" presetSubtype="4" fill="hold" grpId="1" nodeType="clickEffect">
                                  <p:stCondLst>
                                    <p:cond delay="0"/>
                                  </p:stCondLst>
                                  <p:childTnLst>
                                    <p:anim calcmode="lin" valueType="num">
                                      <p:cBhvr additive="base">
                                        <p:cTn id="57" dur="500"/>
                                        <p:tgtEl>
                                          <p:spTgt spid="15"/>
                                        </p:tgtEl>
                                        <p:attrNameLst>
                                          <p:attrName>ppt_x</p:attrName>
                                        </p:attrNameLst>
                                      </p:cBhvr>
                                      <p:tavLst>
                                        <p:tav tm="0">
                                          <p:val>
                                            <p:strVal val="ppt_x"/>
                                          </p:val>
                                        </p:tav>
                                        <p:tav tm="100000">
                                          <p:val>
                                            <p:strVal val="ppt_x"/>
                                          </p:val>
                                        </p:tav>
                                      </p:tavLst>
                                    </p:anim>
                                    <p:anim calcmode="lin" valueType="num">
                                      <p:cBhvr additive="base">
                                        <p:cTn id="58" dur="500"/>
                                        <p:tgtEl>
                                          <p:spTgt spid="15"/>
                                        </p:tgtEl>
                                        <p:attrNameLst>
                                          <p:attrName>ppt_y</p:attrName>
                                        </p:attrNameLst>
                                      </p:cBhvr>
                                      <p:tavLst>
                                        <p:tav tm="0">
                                          <p:val>
                                            <p:strVal val="ppt_y"/>
                                          </p:val>
                                        </p:tav>
                                        <p:tav tm="100000">
                                          <p:val>
                                            <p:strVal val="1+ppt_h/2"/>
                                          </p:val>
                                        </p:tav>
                                      </p:tavLst>
                                    </p:anim>
                                    <p:set>
                                      <p:cBhvr>
                                        <p:cTn id="59" dur="1" fill="hold">
                                          <p:stCondLst>
                                            <p:cond delay="499"/>
                                          </p:stCondLst>
                                        </p:cTn>
                                        <p:tgtEl>
                                          <p:spTgt spid="15"/>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0-#ppt_w/2"/>
                                          </p:val>
                                        </p:tav>
                                        <p:tav tm="100000">
                                          <p:val>
                                            <p:strVal val="#ppt_x"/>
                                          </p:val>
                                        </p:tav>
                                      </p:tavLst>
                                    </p:anim>
                                    <p:anim calcmode="lin" valueType="num">
                                      <p:cBhvr additive="base">
                                        <p:cTn id="6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anim calcmode="lin" valueType="num">
                                      <p:cBhvr>
                                        <p:cTn id="85" dur="1000" fill="hold"/>
                                        <p:tgtEl>
                                          <p:spTgt spid="28"/>
                                        </p:tgtEl>
                                        <p:attrNameLst>
                                          <p:attrName>ppt_x</p:attrName>
                                        </p:attrNameLst>
                                      </p:cBhvr>
                                      <p:tavLst>
                                        <p:tav tm="0">
                                          <p:val>
                                            <p:strVal val="#ppt_x"/>
                                          </p:val>
                                        </p:tav>
                                        <p:tav tm="100000">
                                          <p:val>
                                            <p:strVal val="#ppt_x"/>
                                          </p:val>
                                        </p:tav>
                                      </p:tavLst>
                                    </p:anim>
                                    <p:anim calcmode="lin" valueType="num">
                                      <p:cBhvr>
                                        <p:cTn id="8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19"/>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
                                        </p:tgtEl>
                                        <p:attrNameLst>
                                          <p:attrName>style.visibility</p:attrName>
                                        </p:attrNameLst>
                                      </p:cBhvr>
                                      <p:to>
                                        <p:strVal val="visible"/>
                                      </p:to>
                                    </p:set>
                                    <p:anim calcmode="lin" valueType="num">
                                      <p:cBhvr additive="base">
                                        <p:cTn id="109" dur="500" fill="hold"/>
                                        <p:tgtEl>
                                          <p:spTgt spid="2"/>
                                        </p:tgtEl>
                                        <p:attrNameLst>
                                          <p:attrName>ppt_x</p:attrName>
                                        </p:attrNameLst>
                                      </p:cBhvr>
                                      <p:tavLst>
                                        <p:tav tm="0">
                                          <p:val>
                                            <p:strVal val="#ppt_x"/>
                                          </p:val>
                                        </p:tav>
                                        <p:tav tm="100000">
                                          <p:val>
                                            <p:strVal val="#ppt_x"/>
                                          </p:val>
                                        </p:tav>
                                      </p:tavLst>
                                    </p:anim>
                                    <p:anim calcmode="lin" valueType="num">
                                      <p:cBhvr additive="base">
                                        <p:cTn id="110" dur="500" fill="hold"/>
                                        <p:tgtEl>
                                          <p:spTgt spid="2"/>
                                        </p:tgtEl>
                                        <p:attrNameLst>
                                          <p:attrName>ppt_y</p:attrName>
                                        </p:attrNameLst>
                                      </p:cBhvr>
                                      <p:tavLst>
                                        <p:tav tm="0">
                                          <p:val>
                                            <p:strVal val="1+#ppt_h/2"/>
                                          </p:val>
                                        </p:tav>
                                        <p:tav tm="100000">
                                          <p:val>
                                            <p:strVal val="#ppt_y"/>
                                          </p:val>
                                        </p:tav>
                                      </p:tavLst>
                                    </p:anim>
                                  </p:childTnLst>
                                </p:cTn>
                              </p:par>
                              <p:par>
                                <p:cTn id="111" presetID="2" presetClass="exit" presetSubtype="4" fill="hold" grpId="2" nodeType="withEffect">
                                  <p:stCondLst>
                                    <p:cond delay="0"/>
                                  </p:stCondLst>
                                  <p:childTnLst>
                                    <p:anim calcmode="lin" valueType="num">
                                      <p:cBhvr additive="base">
                                        <p:cTn id="112" dur="500"/>
                                        <p:tgtEl>
                                          <p:spTgt spid="14"/>
                                        </p:tgtEl>
                                        <p:attrNameLst>
                                          <p:attrName>ppt_x</p:attrName>
                                        </p:attrNameLst>
                                      </p:cBhvr>
                                      <p:tavLst>
                                        <p:tav tm="0">
                                          <p:val>
                                            <p:strVal val="ppt_x"/>
                                          </p:val>
                                        </p:tav>
                                        <p:tav tm="100000">
                                          <p:val>
                                            <p:strVal val="ppt_x"/>
                                          </p:val>
                                        </p:tav>
                                      </p:tavLst>
                                    </p:anim>
                                    <p:anim calcmode="lin" valueType="num">
                                      <p:cBhvr additive="base">
                                        <p:cTn id="113" dur="500"/>
                                        <p:tgtEl>
                                          <p:spTgt spid="14"/>
                                        </p:tgtEl>
                                        <p:attrNameLst>
                                          <p:attrName>ppt_y</p:attrName>
                                        </p:attrNameLst>
                                      </p:cBhvr>
                                      <p:tavLst>
                                        <p:tav tm="0">
                                          <p:val>
                                            <p:strVal val="ppt_y"/>
                                          </p:val>
                                        </p:tav>
                                        <p:tav tm="100000">
                                          <p:val>
                                            <p:strVal val="1+ppt_h/2"/>
                                          </p:val>
                                        </p:tav>
                                      </p:tavLst>
                                    </p:anim>
                                    <p:set>
                                      <p:cBhvr>
                                        <p:cTn id="114" dur="1" fill="hold">
                                          <p:stCondLst>
                                            <p:cond delay="499"/>
                                          </p:stCondLst>
                                        </p:cTn>
                                        <p:tgtEl>
                                          <p:spTgt spid="14"/>
                                        </p:tgtEl>
                                        <p:attrNameLst>
                                          <p:attrName>style.visibility</p:attrName>
                                        </p:attrNameLst>
                                      </p:cBhvr>
                                      <p:to>
                                        <p:strVal val="hidden"/>
                                      </p:to>
                                    </p:set>
                                  </p:childTnLst>
                                </p:cTn>
                              </p:par>
                              <p:par>
                                <p:cTn id="115" presetID="2" presetClass="exit" presetSubtype="4" fill="hold" grpId="2" nodeType="withEffect">
                                  <p:stCondLst>
                                    <p:cond delay="0"/>
                                  </p:stCondLst>
                                  <p:childTnLst>
                                    <p:anim calcmode="lin" valueType="num">
                                      <p:cBhvr additive="base">
                                        <p:cTn id="116" dur="500"/>
                                        <p:tgtEl>
                                          <p:spTgt spid="15"/>
                                        </p:tgtEl>
                                        <p:attrNameLst>
                                          <p:attrName>ppt_x</p:attrName>
                                        </p:attrNameLst>
                                      </p:cBhvr>
                                      <p:tavLst>
                                        <p:tav tm="0">
                                          <p:val>
                                            <p:strVal val="ppt_x"/>
                                          </p:val>
                                        </p:tav>
                                        <p:tav tm="100000">
                                          <p:val>
                                            <p:strVal val="ppt_x"/>
                                          </p:val>
                                        </p:tav>
                                      </p:tavLst>
                                    </p:anim>
                                    <p:anim calcmode="lin" valueType="num">
                                      <p:cBhvr additive="base">
                                        <p:cTn id="117" dur="500"/>
                                        <p:tgtEl>
                                          <p:spTgt spid="15"/>
                                        </p:tgtEl>
                                        <p:attrNameLst>
                                          <p:attrName>ppt_y</p:attrName>
                                        </p:attrNameLst>
                                      </p:cBhvr>
                                      <p:tavLst>
                                        <p:tav tm="0">
                                          <p:val>
                                            <p:strVal val="ppt_y"/>
                                          </p:val>
                                        </p:tav>
                                        <p:tav tm="100000">
                                          <p:val>
                                            <p:strVal val="1+ppt_h/2"/>
                                          </p:val>
                                        </p:tav>
                                      </p:tavLst>
                                    </p:anim>
                                    <p:set>
                                      <p:cBhvr>
                                        <p:cTn id="11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4" grpId="1"/>
      <p:bldP spid="14" grpId="2"/>
      <p:bldP spid="15" grpId="0"/>
      <p:bldP spid="15" grpId="1"/>
      <p:bldP spid="15" grpId="2"/>
      <p:bldP spid="19" grpId="0"/>
      <p:bldP spid="19" grpId="1"/>
      <p:bldP spid="2" grpId="0"/>
      <p:bldP spid="21" grpId="0"/>
      <p:bldP spid="22" grpId="0"/>
      <p:bldP spid="24" grpId="0"/>
      <p:bldP spid="17" grpId="0"/>
      <p:bldP spid="23" grpId="0"/>
      <p:bldP spid="26" grpId="0"/>
      <p:bldP spid="27" grpId="0"/>
      <p:bldP spid="28" grpId="0"/>
    </p:bldLst>
  </p:timing>
</p:sld>
</file>

<file path=ppt/theme/theme1.xml><?xml version="1.0" encoding="utf-8"?>
<a:theme xmlns:a="http://schemas.openxmlformats.org/drawingml/2006/main" name="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rgbClr val="FFFF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87425" rtl="0" eaLnBrk="1" fontAlgn="base" latinLnBrk="0" hangingPunct="1">
          <a:lnSpc>
            <a:spcPct val="100000"/>
          </a:lnSpc>
          <a:spcBef>
            <a:spcPct val="20000"/>
          </a:spcBef>
          <a:spcAft>
            <a:spcPct val="0"/>
          </a:spcAft>
          <a:buClr>
            <a:schemeClr val="bg2"/>
          </a:buClr>
          <a:buSzPct val="75000"/>
          <a:buFont typeface="Wingdings" pitchFamily="2" charset="2"/>
          <a:buNone/>
          <a:tabLst/>
          <a:defRPr kumimoji="0" lang="es-ES" sz="3300" b="1" i="0" u="none" strike="noStrike" cap="none" normalizeH="0" baseline="0" smtClean="0">
            <a:ln>
              <a:noFill/>
            </a:ln>
            <a:solidFill>
              <a:srgbClr val="0000FF"/>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cap="flat" cmpd="sng" algn="ctr">
              <a:solidFill>
                <a:srgbClr val="FFFF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87425" rtl="0" eaLnBrk="1" fontAlgn="base" latinLnBrk="0" hangingPunct="1">
          <a:lnSpc>
            <a:spcPct val="100000"/>
          </a:lnSpc>
          <a:spcBef>
            <a:spcPct val="20000"/>
          </a:spcBef>
          <a:spcAft>
            <a:spcPct val="0"/>
          </a:spcAft>
          <a:buClr>
            <a:schemeClr val="bg2"/>
          </a:buClr>
          <a:buSzPct val="75000"/>
          <a:buFont typeface="Wingdings" pitchFamily="2" charset="2"/>
          <a:buNone/>
          <a:tabLst/>
          <a:defRPr kumimoji="0" lang="es-ES" sz="3300" b="1" i="0" u="none" strike="noStrike" cap="none" normalizeH="0" baseline="0" smtClean="0">
            <a:ln>
              <a:noFill/>
            </a:ln>
            <a:solidFill>
              <a:srgbClr val="0000FF"/>
            </a:solidFill>
            <a:effectLst/>
            <a:latin typeface="Arial" pitchFamily="34" charset="0"/>
          </a:defRPr>
        </a:defPPr>
      </a:lstStyle>
    </a:lnDef>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87425" rtl="0" eaLnBrk="1" fontAlgn="base" latinLnBrk="0" hangingPunct="1">
          <a:lnSpc>
            <a:spcPct val="100000"/>
          </a:lnSpc>
          <a:spcBef>
            <a:spcPct val="0"/>
          </a:spcBef>
          <a:spcAft>
            <a:spcPct val="0"/>
          </a:spcAft>
          <a:buClrTx/>
          <a:buSzTx/>
          <a:buFontTx/>
          <a:buNone/>
          <a:tabLst/>
          <a:defRPr kumimoji="0" lang="es-E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87425" rtl="0" eaLnBrk="1" fontAlgn="base" latinLnBrk="0" hangingPunct="1">
          <a:lnSpc>
            <a:spcPct val="100000"/>
          </a:lnSpc>
          <a:spcBef>
            <a:spcPct val="0"/>
          </a:spcBef>
          <a:spcAft>
            <a:spcPct val="0"/>
          </a:spcAft>
          <a:buClrTx/>
          <a:buSzTx/>
          <a:buFontTx/>
          <a:buNone/>
          <a:tabLst/>
          <a:defRPr kumimoji="0" lang="es-ES" sz="1900" b="0" i="0" u="none" strike="noStrike" cap="none" normalizeH="0" baseline="0" smtClean="0">
            <a:ln>
              <a:noFill/>
            </a:ln>
            <a:solidFill>
              <a:schemeClr val="tx1"/>
            </a:solidFill>
            <a:effectLst/>
            <a:latin typeface="Arial" charset="0"/>
          </a:defRPr>
        </a:defPPr>
      </a:lstStyle>
    </a:lnDef>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87425" rtl="0" eaLnBrk="1" fontAlgn="base" latinLnBrk="0" hangingPunct="1">
          <a:lnSpc>
            <a:spcPct val="100000"/>
          </a:lnSpc>
          <a:spcBef>
            <a:spcPct val="0"/>
          </a:spcBef>
          <a:spcAft>
            <a:spcPct val="0"/>
          </a:spcAft>
          <a:buClrTx/>
          <a:buSzTx/>
          <a:buFontTx/>
          <a:buNone/>
          <a:tabLst/>
          <a:defRPr kumimoji="0" lang="es-E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87425" rtl="0" eaLnBrk="1" fontAlgn="base" latinLnBrk="0" hangingPunct="1">
          <a:lnSpc>
            <a:spcPct val="100000"/>
          </a:lnSpc>
          <a:spcBef>
            <a:spcPct val="0"/>
          </a:spcBef>
          <a:spcAft>
            <a:spcPct val="0"/>
          </a:spcAft>
          <a:buClrTx/>
          <a:buSzTx/>
          <a:buFontTx/>
          <a:buNone/>
          <a:tabLst/>
          <a:defRPr kumimoji="0" lang="es-ES" sz="1900" b="0" i="0" u="none" strike="noStrike" cap="none" normalizeH="0" baseline="0" smtClean="0">
            <a:ln>
              <a:noFill/>
            </a:ln>
            <a:solidFill>
              <a:schemeClr val="tx1"/>
            </a:solidFill>
            <a:effectLst/>
            <a:latin typeface="Arial" charset="0"/>
          </a:defRPr>
        </a:defPPr>
      </a:lstStyle>
    </a:lnDef>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íxel">
  <a:themeElements>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í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87425" rtl="0" eaLnBrk="1" fontAlgn="base" latinLnBrk="0" hangingPunct="1">
          <a:lnSpc>
            <a:spcPct val="100000"/>
          </a:lnSpc>
          <a:spcBef>
            <a:spcPct val="0"/>
          </a:spcBef>
          <a:spcAft>
            <a:spcPct val="0"/>
          </a:spcAft>
          <a:buClrTx/>
          <a:buSzTx/>
          <a:buFontTx/>
          <a:buNone/>
          <a:tabLst/>
          <a:defRPr kumimoji="0" lang="es-E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87425" rtl="0" eaLnBrk="1" fontAlgn="base" latinLnBrk="0" hangingPunct="1">
          <a:lnSpc>
            <a:spcPct val="100000"/>
          </a:lnSpc>
          <a:spcBef>
            <a:spcPct val="0"/>
          </a:spcBef>
          <a:spcAft>
            <a:spcPct val="0"/>
          </a:spcAft>
          <a:buClrTx/>
          <a:buSzTx/>
          <a:buFontTx/>
          <a:buNone/>
          <a:tabLst/>
          <a:defRPr kumimoji="0" lang="es-ES" sz="1900" b="0" i="0" u="none" strike="noStrike" cap="none" normalizeH="0" baseline="0" smtClean="0">
            <a:ln>
              <a:noFill/>
            </a:ln>
            <a:solidFill>
              <a:schemeClr val="tx1"/>
            </a:solidFill>
            <a:effectLst/>
            <a:latin typeface="Arial" charset="0"/>
          </a:defRPr>
        </a:defPPr>
      </a:lstStyle>
    </a:lnDef>
  </a:objectDefaults>
  <a:extraClrSchemeLst>
    <a:extraClrScheme>
      <a:clrScheme name="Pí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í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í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í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í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í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í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í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í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í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í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í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13594</TotalTime>
  <Words>5481</Words>
  <Application>Microsoft Office PowerPoint</Application>
  <PresentationFormat>Presentación en pantalla (4:3)</PresentationFormat>
  <Paragraphs>504</Paragraphs>
  <Slides>48</Slides>
  <Notes>5</Notes>
  <HiddenSlides>0</HiddenSlides>
  <MMClips>0</MMClips>
  <ScaleCrop>false</ScaleCrop>
  <HeadingPairs>
    <vt:vector size="8" baseType="variant">
      <vt:variant>
        <vt:lpstr>Fuentes usadas</vt:lpstr>
      </vt:variant>
      <vt:variant>
        <vt:i4>8</vt:i4>
      </vt:variant>
      <vt:variant>
        <vt:lpstr>Tema</vt:lpstr>
      </vt:variant>
      <vt:variant>
        <vt:i4>4</vt:i4>
      </vt:variant>
      <vt:variant>
        <vt:lpstr>Servidores OLE incrustados</vt:lpstr>
      </vt:variant>
      <vt:variant>
        <vt:i4>1</vt:i4>
      </vt:variant>
      <vt:variant>
        <vt:lpstr>Títulos de diapositiva</vt:lpstr>
      </vt:variant>
      <vt:variant>
        <vt:i4>48</vt:i4>
      </vt:variant>
    </vt:vector>
  </HeadingPairs>
  <TitlesOfParts>
    <vt:vector size="61" baseType="lpstr">
      <vt:lpstr>Arial</vt:lpstr>
      <vt:lpstr>Arial Black</vt:lpstr>
      <vt:lpstr>Calibri</vt:lpstr>
      <vt:lpstr>Cambria Math</vt:lpstr>
      <vt:lpstr>Symbol</vt:lpstr>
      <vt:lpstr>Tahoma</vt:lpstr>
      <vt:lpstr>Times New Roman</vt:lpstr>
      <vt:lpstr>Wingdings</vt:lpstr>
      <vt:lpstr>Píxel</vt:lpstr>
      <vt:lpstr>5_Píxel</vt:lpstr>
      <vt:lpstr>1_Píxel</vt:lpstr>
      <vt:lpstr>3_Píxel</vt:lpstr>
      <vt:lpstr>Hoja de cálculo</vt:lpstr>
      <vt:lpstr>BIOESTADÍSTICA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TECUN</dc:creator>
  <cp:lastModifiedBy>CONSUE</cp:lastModifiedBy>
  <cp:revision>798</cp:revision>
  <dcterms:created xsi:type="dcterms:W3CDTF">2003-05-12T01:26:47Z</dcterms:created>
  <dcterms:modified xsi:type="dcterms:W3CDTF">2024-02-02T14:05:21Z</dcterms:modified>
</cp:coreProperties>
</file>