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0"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9" r:id="rId35"/>
    <p:sldId id="290" r:id="rId36"/>
    <p:sldId id="291" r:id="rId37"/>
    <p:sldId id="292" r:id="rId38"/>
    <p:sldId id="293" r:id="rId39"/>
    <p:sldId id="294" r:id="rId4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28" autoAdjust="0"/>
    <p:restoredTop sz="94660"/>
  </p:normalViewPr>
  <p:slideViewPr>
    <p:cSldViewPr>
      <p:cViewPr varScale="1">
        <p:scale>
          <a:sx n="86" d="100"/>
          <a:sy n="86" d="100"/>
        </p:scale>
        <p:origin x="-151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5" name="Footer Placeholder 4"/>
          <p:cNvSpPr>
            <a:spLocks noGrp="1"/>
          </p:cNvSpPr>
          <p:nvPr>
            <p:ph type="ftr" sz="quarter" idx="11"/>
          </p:nvPr>
        </p:nvSpPr>
        <p:spPr/>
        <p:txBody>
          <a:bodyPr/>
          <a:lstStyle/>
          <a:p>
            <a:endParaRPr lang="es-E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9250942-FF63-4918-8201-9B84C019856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9250942-FF63-4918-8201-9B84C019856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9250942-FF63-4918-8201-9B84C019856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9250942-FF63-4918-8201-9B84C019856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8" name="Slide Number Placeholder 7"/>
          <p:cNvSpPr>
            <a:spLocks noGrp="1"/>
          </p:cNvSpPr>
          <p:nvPr>
            <p:ph type="sldNum" sz="quarter" idx="11"/>
          </p:nvPr>
        </p:nvSpPr>
        <p:spPr/>
        <p:txBody>
          <a:bodyPr/>
          <a:lstStyle/>
          <a:p>
            <a:fld id="{69250942-FF63-4918-8201-9B84C0198563}" type="slidenum">
              <a:rPr lang="es-ES" smtClean="0"/>
              <a:pPr/>
              <a:t>‹Nº›</a:t>
            </a:fld>
            <a:endParaRPr lang="es-ES"/>
          </a:p>
        </p:txBody>
      </p:sp>
      <p:sp>
        <p:nvSpPr>
          <p:cNvPr id="9" name="Footer Placeholder 8"/>
          <p:cNvSpPr>
            <a:spLocks noGrp="1"/>
          </p:cNvSpPr>
          <p:nvPr>
            <p:ph type="ftr" sz="quarter" idx="12"/>
          </p:nvPr>
        </p:nvSpPr>
        <p:spPr/>
        <p:txBody>
          <a:bodyPr/>
          <a:lstStyle/>
          <a:p>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9250942-FF63-4918-8201-9B84C019856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69250942-FF63-4918-8201-9B84C019856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69250942-FF63-4918-8201-9B84C019856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69250942-FF63-4918-8201-9B84C019856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9250942-FF63-4918-8201-9B84C0198563}" type="slidenum">
              <a:rPr lang="es-ES" smtClean="0"/>
              <a:pPr/>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98404B-C431-468A-ABCB-750AABFCC1EC}" type="datetimeFigureOut">
              <a:rPr lang="es-ES" smtClean="0"/>
              <a:pPr/>
              <a:t>01/01/2002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9250942-FF63-4918-8201-9B84C0198563}" type="slidenum">
              <a:rPr lang="es-ES" smtClean="0"/>
              <a:pPr/>
              <a:t>‹Nº›</a:t>
            </a:fld>
            <a:endParaRPr lang="es-E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s-ES" smtClean="0"/>
              <a:t>Haga clic para modificar el estilo de título del patrón</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4598404B-C431-468A-ABCB-750AABFCC1EC}" type="datetimeFigureOut">
              <a:rPr lang="es-ES" smtClean="0"/>
              <a:pPr/>
              <a:t>01/01/2002</a:t>
            </a:fld>
            <a:endParaRPr lang="es-E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s-E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69250942-FF63-4918-8201-9B84C0198563}" type="slidenum">
              <a:rPr lang="es-ES" smtClean="0"/>
              <a:pPr/>
              <a:t>‹Nº›</a:t>
            </a:fld>
            <a:endParaRPr lang="es-E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79512" y="620688"/>
            <a:ext cx="8964488" cy="1569660"/>
          </a:xfrm>
          <a:prstGeom prst="rect">
            <a:avLst/>
          </a:prstGeom>
        </p:spPr>
        <p:txBody>
          <a:bodyPr wrap="square">
            <a:spAutoFit/>
          </a:bodyPr>
          <a:lstStyle/>
          <a:p>
            <a:pPr algn="ctr"/>
            <a:r>
              <a:rPr lang="es-ES" sz="2400" dirty="0" smtClean="0">
                <a:solidFill>
                  <a:srgbClr val="FFFF00"/>
                </a:solidFill>
                <a:latin typeface="Arial" pitchFamily="34" charset="0"/>
                <a:cs typeface="Arial" pitchFamily="34" charset="0"/>
              </a:rPr>
              <a:t>UNIVERSIDAD DE CIENCIAS MÉDICAS DE LA HABANA</a:t>
            </a:r>
          </a:p>
          <a:p>
            <a:pPr algn="ctr"/>
            <a:r>
              <a:rPr lang="es-ES" sz="2400" dirty="0" smtClean="0">
                <a:solidFill>
                  <a:srgbClr val="FFFF00"/>
                </a:solidFill>
                <a:latin typeface="Arial" pitchFamily="34" charset="0"/>
                <a:cs typeface="Arial" pitchFamily="34" charset="0"/>
              </a:rPr>
              <a:t>FACULTAD DE ESTOMATOLOGÍA</a:t>
            </a:r>
          </a:p>
          <a:p>
            <a:pPr algn="ctr"/>
            <a:r>
              <a:rPr lang="es-ES" sz="2400" dirty="0" smtClean="0">
                <a:solidFill>
                  <a:srgbClr val="FFFF00"/>
                </a:solidFill>
                <a:latin typeface="Arial" pitchFamily="34" charset="0"/>
                <a:cs typeface="Arial" pitchFamily="34" charset="0"/>
              </a:rPr>
              <a:t>ENSEÑANZA TÉCNICA</a:t>
            </a:r>
          </a:p>
          <a:p>
            <a:pPr algn="ctr"/>
            <a:r>
              <a:rPr lang="es-ES" sz="2400" smtClean="0">
                <a:solidFill>
                  <a:srgbClr val="FFFF00"/>
                </a:solidFill>
                <a:latin typeface="Arial" pitchFamily="34" charset="0"/>
                <a:cs typeface="Arial" pitchFamily="34" charset="0"/>
              </a:rPr>
              <a:t>CURSO </a:t>
            </a:r>
            <a:r>
              <a:rPr lang="es-ES" sz="2400" smtClean="0">
                <a:solidFill>
                  <a:srgbClr val="FFFF00"/>
                </a:solidFill>
                <a:latin typeface="Arial" pitchFamily="34" charset="0"/>
                <a:cs typeface="Arial" pitchFamily="34" charset="0"/>
              </a:rPr>
              <a:t>2020-2021</a:t>
            </a:r>
            <a:endParaRPr lang="es-ES" sz="2400" dirty="0">
              <a:solidFill>
                <a:srgbClr val="FFFF00"/>
              </a:solidFill>
              <a:latin typeface="Arial" pitchFamily="34" charset="0"/>
              <a:cs typeface="Arial" pitchFamily="34" charset="0"/>
            </a:endParaRPr>
          </a:p>
        </p:txBody>
      </p:sp>
      <p:sp>
        <p:nvSpPr>
          <p:cNvPr id="6" name="5 Rectángulo"/>
          <p:cNvSpPr/>
          <p:nvPr/>
        </p:nvSpPr>
        <p:spPr>
          <a:xfrm>
            <a:off x="1096034" y="3255367"/>
            <a:ext cx="6716326" cy="461665"/>
          </a:xfrm>
          <a:prstGeom prst="rect">
            <a:avLst/>
          </a:prstGeom>
        </p:spPr>
        <p:txBody>
          <a:bodyPr wrap="none">
            <a:spAutoFit/>
          </a:bodyPr>
          <a:lstStyle/>
          <a:p>
            <a:r>
              <a:rPr lang="es-ES" sz="2400" dirty="0" smtClean="0">
                <a:solidFill>
                  <a:srgbClr val="FFFF00"/>
                </a:solidFill>
                <a:latin typeface="Arial" pitchFamily="34" charset="0"/>
                <a:cs typeface="Arial" pitchFamily="34" charset="0"/>
              </a:rPr>
              <a:t>Asignatura : PRÓTESIS PARCIAL REMOVIBLE</a:t>
            </a:r>
            <a:endParaRPr lang="es-ES" sz="2400" dirty="0">
              <a:solidFill>
                <a:srgbClr val="FFFF00"/>
              </a:solidFill>
              <a:latin typeface="Arial" pitchFamily="34" charset="0"/>
              <a:cs typeface="Arial" pitchFamily="34" charset="0"/>
            </a:endParaRPr>
          </a:p>
        </p:txBody>
      </p:sp>
      <p:sp>
        <p:nvSpPr>
          <p:cNvPr id="7" name="6 Rectángulo"/>
          <p:cNvSpPr/>
          <p:nvPr/>
        </p:nvSpPr>
        <p:spPr>
          <a:xfrm>
            <a:off x="1979712" y="5045114"/>
            <a:ext cx="5438476" cy="400110"/>
          </a:xfrm>
          <a:prstGeom prst="rect">
            <a:avLst/>
          </a:prstGeom>
        </p:spPr>
        <p:txBody>
          <a:bodyPr wrap="none">
            <a:spAutoFit/>
          </a:bodyPr>
          <a:lstStyle/>
          <a:p>
            <a:r>
              <a:rPr lang="es-ES" sz="2000" dirty="0" smtClean="0">
                <a:solidFill>
                  <a:srgbClr val="FFFF00"/>
                </a:solidFill>
                <a:latin typeface="Arial" pitchFamily="34" charset="0"/>
                <a:cs typeface="Arial" pitchFamily="34" charset="0"/>
              </a:rPr>
              <a:t>Profesor.  LIC. YUSDEL CRESPO  FROMETA</a:t>
            </a:r>
            <a:endParaRPr lang="es-ES" sz="20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778086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623585"/>
            <a:ext cx="8784976" cy="4893647"/>
          </a:xfrm>
          <a:prstGeom prst="rect">
            <a:avLst/>
          </a:prstGeom>
        </p:spPr>
        <p:txBody>
          <a:bodyPr wrap="square">
            <a:spAutoFit/>
          </a:bodyPr>
          <a:lstStyle/>
          <a:p>
            <a:pPr algn="just"/>
            <a:r>
              <a:rPr lang="es-ES" sz="2400" u="sng" dirty="0" smtClean="0">
                <a:solidFill>
                  <a:srgbClr val="FFFF00"/>
                </a:solidFill>
                <a:latin typeface="Arial" pitchFamily="34" charset="0"/>
                <a:cs typeface="Arial" pitchFamily="34" charset="0"/>
              </a:rPr>
              <a:t>Factores anatómicos de la retención:</a:t>
            </a:r>
          </a:p>
          <a:p>
            <a:pPr algn="just"/>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Actividad de músculos y frenillos, </a:t>
            </a:r>
            <a:r>
              <a:rPr lang="es-ES" sz="2400" dirty="0" err="1" smtClean="0">
                <a:solidFill>
                  <a:srgbClr val="FFFF00"/>
                </a:solidFill>
                <a:latin typeface="Arial" pitchFamily="34" charset="0"/>
                <a:cs typeface="Arial" pitchFamily="34" charset="0"/>
              </a:rPr>
              <a:t>resilencia</a:t>
            </a:r>
            <a:r>
              <a:rPr lang="es-ES" sz="2400" dirty="0" smtClean="0">
                <a:solidFill>
                  <a:srgbClr val="FFFF00"/>
                </a:solidFill>
                <a:latin typeface="Arial" pitchFamily="34" charset="0"/>
                <a:cs typeface="Arial" pitchFamily="34" charset="0"/>
              </a:rPr>
              <a:t> de la mucosa, topografía de los maxilares.</a:t>
            </a:r>
          </a:p>
          <a:p>
            <a:pPr algn="just"/>
            <a:endParaRPr lang="es-ES" sz="2400" dirty="0" smtClean="0">
              <a:solidFill>
                <a:srgbClr val="FFFF00"/>
              </a:solidFill>
              <a:latin typeface="Arial" pitchFamily="34" charset="0"/>
              <a:cs typeface="Arial" pitchFamily="34" charset="0"/>
            </a:endParaRPr>
          </a:p>
          <a:p>
            <a:pPr algn="just"/>
            <a:r>
              <a:rPr lang="es-ES" sz="2400" u="sng" dirty="0" smtClean="0">
                <a:solidFill>
                  <a:srgbClr val="FFFF00"/>
                </a:solidFill>
                <a:latin typeface="Arial" pitchFamily="34" charset="0"/>
                <a:cs typeface="Arial" pitchFamily="34" charset="0"/>
              </a:rPr>
              <a:t>Factores químicos de la retención</a:t>
            </a:r>
            <a:r>
              <a:rPr lang="es-ES" sz="2400" dirty="0" smtClean="0">
                <a:solidFill>
                  <a:srgbClr val="FFFF00"/>
                </a:solidFill>
                <a:latin typeface="Arial" pitchFamily="34" charset="0"/>
                <a:cs typeface="Arial" pitchFamily="34" charset="0"/>
              </a:rPr>
              <a:t>:</a:t>
            </a:r>
          </a:p>
          <a:p>
            <a:pPr algn="just"/>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Polvos adhesivos y acondicionadores de tejidos.</a:t>
            </a:r>
          </a:p>
          <a:p>
            <a:pPr algn="just"/>
            <a:endParaRPr lang="es-ES" sz="2400" dirty="0" smtClean="0">
              <a:solidFill>
                <a:srgbClr val="FFFF00"/>
              </a:solidFill>
              <a:latin typeface="Arial" pitchFamily="34" charset="0"/>
              <a:cs typeface="Arial" pitchFamily="34" charset="0"/>
            </a:endParaRPr>
          </a:p>
          <a:p>
            <a:pPr algn="just"/>
            <a:r>
              <a:rPr lang="es-ES" sz="2400" u="sng" dirty="0" smtClean="0">
                <a:solidFill>
                  <a:srgbClr val="FFFF00"/>
                </a:solidFill>
                <a:latin typeface="Arial" pitchFamily="34" charset="0"/>
                <a:cs typeface="Arial" pitchFamily="34" charset="0"/>
              </a:rPr>
              <a:t>Factores mecánicos de la retención:</a:t>
            </a:r>
          </a:p>
          <a:p>
            <a:pPr algn="just"/>
            <a:endParaRPr lang="es-ES" sz="2400" u="sng"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err="1" smtClean="0">
                <a:solidFill>
                  <a:srgbClr val="FFFF00"/>
                </a:solidFill>
                <a:latin typeface="Arial" pitchFamily="34" charset="0"/>
                <a:cs typeface="Arial" pitchFamily="34" charset="0"/>
              </a:rPr>
              <a:t>Ataches</a:t>
            </a:r>
            <a:r>
              <a:rPr lang="es-ES" sz="2400" dirty="0" smtClean="0">
                <a:solidFill>
                  <a:srgbClr val="FFFF00"/>
                </a:solidFill>
                <a:latin typeface="Arial" pitchFamily="34" charset="0"/>
                <a:cs typeface="Arial" pitchFamily="34" charset="0"/>
              </a:rPr>
              <a:t>, implantes, cámara de succión, rebasados, confección del sellado periférico de la impresión.</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82296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556792"/>
            <a:ext cx="8640960" cy="2954655"/>
          </a:xfrm>
          <a:prstGeom prst="rect">
            <a:avLst/>
          </a:prstGeom>
        </p:spPr>
        <p:txBody>
          <a:bodyPr wrap="square">
            <a:spAutoFit/>
          </a:bodyPr>
          <a:lstStyle/>
          <a:p>
            <a:endParaRPr lang="es-ES" dirty="0" smtClean="0"/>
          </a:p>
          <a:p>
            <a:pPr algn="just"/>
            <a:r>
              <a:rPr lang="es-ES" sz="2400" dirty="0" smtClean="0">
                <a:solidFill>
                  <a:srgbClr val="FFFF00"/>
                </a:solidFill>
                <a:latin typeface="Arial" pitchFamily="34" charset="0"/>
                <a:cs typeface="Arial" pitchFamily="34" charset="0"/>
              </a:rPr>
              <a:t>Estabilidad:</a:t>
            </a:r>
          </a:p>
          <a:p>
            <a:pPr algn="just"/>
            <a:endParaRPr lang="es-ES" sz="2400" dirty="0" smtClean="0">
              <a:solidFill>
                <a:srgbClr val="FFFF00"/>
              </a:solidFill>
              <a:latin typeface="Arial" pitchFamily="34" charset="0"/>
              <a:cs typeface="Arial" pitchFamily="34" charset="0"/>
            </a:endParaRP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 Es la resistencia que ofrece la prótesis a ser desplazada en sentido horizontal o lateral. Capacidad que tiene la prótesis de no desplazarse en tiempo ni durante la función. Para que haya estabilidad debe estar presente la retención y el soporte</a:t>
            </a:r>
            <a:r>
              <a:rPr lang="es-ES" sz="2400" dirty="0" smtClean="0">
                <a:latin typeface="Arial" pitchFamily="34" charset="0"/>
                <a:cs typeface="Arial" pitchFamily="34" charset="0"/>
              </a:rPr>
              <a:t>.</a:t>
            </a:r>
            <a:endParaRPr lang="es-ES" sz="2400" dirty="0">
              <a:latin typeface="Arial" pitchFamily="34" charset="0"/>
              <a:cs typeface="Arial" pitchFamily="34" charset="0"/>
            </a:endParaRPr>
          </a:p>
        </p:txBody>
      </p:sp>
    </p:spTree>
    <p:extLst>
      <p:ext uri="{BB962C8B-B14F-4D97-AF65-F5344CB8AC3E}">
        <p14:creationId xmlns="" xmlns:p14="http://schemas.microsoft.com/office/powerpoint/2010/main" val="1206800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628800"/>
            <a:ext cx="8424936" cy="3785652"/>
          </a:xfrm>
          <a:prstGeom prst="rect">
            <a:avLst/>
          </a:prstGeom>
        </p:spPr>
        <p:txBody>
          <a:bodyPr wrap="square">
            <a:spAutoFit/>
          </a:bodyPr>
          <a:lstStyle/>
          <a:p>
            <a:r>
              <a:rPr lang="es-ES" sz="2400" u="sng" dirty="0" smtClean="0">
                <a:solidFill>
                  <a:srgbClr val="FFFF00"/>
                </a:solidFill>
                <a:latin typeface="Arial" pitchFamily="34" charset="0"/>
                <a:cs typeface="Arial" pitchFamily="34" charset="0"/>
              </a:rPr>
              <a:t>Factores Biológicos:</a:t>
            </a:r>
          </a:p>
          <a:p>
            <a:endParaRPr lang="es-ES" sz="2400" u="sng"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Composición neuromuscular y de la saliva</a:t>
            </a:r>
          </a:p>
          <a:p>
            <a:pPr marL="342900" indent="-342900">
              <a:buFontTx/>
              <a:buChar char="-"/>
            </a:pPr>
            <a:endParaRPr lang="es-ES" sz="2400" dirty="0" smtClean="0">
              <a:solidFill>
                <a:srgbClr val="FFFF00"/>
              </a:solidFill>
              <a:latin typeface="Arial" pitchFamily="34" charset="0"/>
              <a:cs typeface="Arial" pitchFamily="34" charset="0"/>
            </a:endParaRPr>
          </a:p>
          <a:p>
            <a:pPr marL="342900" indent="-342900">
              <a:buFontTx/>
              <a:buChar char="-"/>
            </a:pPr>
            <a:endParaRPr lang="es-ES" sz="2400" dirty="0" smtClean="0">
              <a:solidFill>
                <a:srgbClr val="FFFF00"/>
              </a:solidFill>
              <a:latin typeface="Arial" pitchFamily="34" charset="0"/>
              <a:cs typeface="Arial" pitchFamily="34" charset="0"/>
            </a:endParaRPr>
          </a:p>
          <a:p>
            <a:pPr marL="342900" indent="-342900">
              <a:buFontTx/>
              <a:buChar char="-"/>
            </a:pPr>
            <a:endParaRPr lang="es-ES" sz="2400" dirty="0" smtClean="0">
              <a:solidFill>
                <a:srgbClr val="FFFF00"/>
              </a:solidFill>
              <a:latin typeface="Arial" pitchFamily="34" charset="0"/>
              <a:cs typeface="Arial" pitchFamily="34" charset="0"/>
            </a:endParaRPr>
          </a:p>
          <a:p>
            <a:r>
              <a:rPr lang="es-ES" sz="2400" u="sng" dirty="0" smtClean="0">
                <a:solidFill>
                  <a:srgbClr val="FFFF00"/>
                </a:solidFill>
                <a:latin typeface="Arial" pitchFamily="34" charset="0"/>
                <a:cs typeface="Arial" pitchFamily="34" charset="0"/>
              </a:rPr>
              <a:t>Factores Mecánicos:</a:t>
            </a:r>
          </a:p>
          <a:p>
            <a:endParaRPr lang="es-ES" sz="2400" u="sng"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Oclusión y configuración de los flancos vestibulares.</a:t>
            </a:r>
          </a:p>
          <a:p>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650990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772816"/>
            <a:ext cx="8928992" cy="2308324"/>
          </a:xfrm>
          <a:prstGeom prst="rect">
            <a:avLst/>
          </a:prstGeom>
        </p:spPr>
        <p:txBody>
          <a:bodyPr wrap="square">
            <a:spAutoFit/>
          </a:bodyPr>
          <a:lstStyle/>
          <a:p>
            <a:r>
              <a:rPr lang="es-ES" sz="2400" dirty="0" smtClean="0">
                <a:solidFill>
                  <a:srgbClr val="FFFF00"/>
                </a:solidFill>
                <a:latin typeface="Arial" pitchFamily="34" charset="0"/>
                <a:cs typeface="Arial" pitchFamily="34" charset="0"/>
              </a:rPr>
              <a:t>Fuerzas o cargas mecánicas:</a:t>
            </a:r>
          </a:p>
          <a:p>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Toda acción capaz de modificar el movimiento de un cuerpo o modificar su estado de reposo.</a:t>
            </a:r>
          </a:p>
          <a:p>
            <a:pPr algn="just"/>
            <a:r>
              <a:rPr lang="es-ES" sz="2400" dirty="0" smtClean="0">
                <a:solidFill>
                  <a:srgbClr val="FFFF00"/>
                </a:solidFill>
                <a:latin typeface="Arial" pitchFamily="34" charset="0"/>
                <a:cs typeface="Arial" pitchFamily="34" charset="0"/>
              </a:rPr>
              <a:t>Son todas las acciones mecánicas que se ejercen sobre un diente. Estas fuerzas actúan en sentido vertical u horizontal </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621072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484784"/>
            <a:ext cx="8496944" cy="3416320"/>
          </a:xfrm>
          <a:prstGeom prst="rect">
            <a:avLst/>
          </a:prstGeom>
        </p:spPr>
        <p:txBody>
          <a:bodyPr wrap="square">
            <a:spAutoFit/>
          </a:bodyPr>
          <a:lstStyle/>
          <a:p>
            <a:r>
              <a:rPr lang="es-ES" sz="2400" dirty="0" smtClean="0">
                <a:solidFill>
                  <a:srgbClr val="FFFF00"/>
                </a:solidFill>
                <a:latin typeface="Arial" pitchFamily="34" charset="0"/>
                <a:cs typeface="Arial" pitchFamily="34" charset="0"/>
              </a:rPr>
              <a:t>Las fuerzas horizontales pueden ser:</a:t>
            </a:r>
          </a:p>
          <a:p>
            <a:endParaRPr lang="es-ES" sz="2400" dirty="0">
              <a:solidFill>
                <a:srgbClr val="FFFF00"/>
              </a:solidFill>
              <a:latin typeface="Arial" pitchFamily="34" charset="0"/>
              <a:cs typeface="Arial" pitchFamily="34" charset="0"/>
            </a:endParaRPr>
          </a:p>
          <a:p>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Transversales: Si se efectúan de un lado a otro, de lingual a vestibular.</a:t>
            </a:r>
          </a:p>
          <a:p>
            <a:pPr algn="just"/>
            <a:endParaRPr lang="es-ES" sz="2400" dirty="0" smtClean="0">
              <a:solidFill>
                <a:srgbClr val="FFFF00"/>
              </a:solidFill>
              <a:latin typeface="Arial" pitchFamily="34" charset="0"/>
              <a:cs typeface="Arial" pitchFamily="34" charset="0"/>
            </a:endParaRPr>
          </a:p>
          <a:p>
            <a:pPr algn="just"/>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Sagitales: Cuando se hacen en sentido anteroposterior, de </a:t>
            </a:r>
            <a:r>
              <a:rPr lang="es-ES" sz="2400" dirty="0" err="1" smtClean="0">
                <a:solidFill>
                  <a:srgbClr val="FFFF00"/>
                </a:solidFill>
                <a:latin typeface="Arial" pitchFamily="34" charset="0"/>
                <a:cs typeface="Arial" pitchFamily="34" charset="0"/>
              </a:rPr>
              <a:t>mesial</a:t>
            </a:r>
            <a:r>
              <a:rPr lang="es-ES" sz="2400" dirty="0" smtClean="0">
                <a:solidFill>
                  <a:srgbClr val="FFFF00"/>
                </a:solidFill>
                <a:latin typeface="Arial" pitchFamily="34" charset="0"/>
                <a:cs typeface="Arial" pitchFamily="34" charset="0"/>
              </a:rPr>
              <a:t> a distal.</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529518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548680"/>
            <a:ext cx="8784976" cy="5262979"/>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Estas fuerzas horizontales tienden a provocar movimientos que se hacen alrededor de ejes de rotación. Estos ejes son horizontales siempre, pero orientados en forma diferente, según la acción que se ejerza. Es sagital, cuando los movimientos se producen de lingual a vestibular o viceversa. Es transversal o frontal cuando los movimientos son proximales.</a:t>
            </a: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Fuerzas verticales:</a:t>
            </a:r>
          </a:p>
          <a:p>
            <a:pPr algn="just"/>
            <a:r>
              <a:rPr lang="es-ES" sz="2400" dirty="0" smtClean="0">
                <a:solidFill>
                  <a:srgbClr val="FFFF00"/>
                </a:solidFill>
                <a:latin typeface="Arial" pitchFamily="34" charset="0"/>
                <a:cs typeface="Arial" pitchFamily="34" charset="0"/>
              </a:rPr>
              <a:t>Se hacen normales al plano </a:t>
            </a:r>
            <a:r>
              <a:rPr lang="es-ES" sz="2400" dirty="0" err="1" smtClean="0">
                <a:solidFill>
                  <a:srgbClr val="FFFF00"/>
                </a:solidFill>
                <a:latin typeface="Arial" pitchFamily="34" charset="0"/>
                <a:cs typeface="Arial" pitchFamily="34" charset="0"/>
              </a:rPr>
              <a:t>cúspideo</a:t>
            </a:r>
            <a:r>
              <a:rPr lang="es-ES" sz="2400" dirty="0" smtClean="0">
                <a:solidFill>
                  <a:srgbClr val="FFFF00"/>
                </a:solidFill>
                <a:latin typeface="Arial" pitchFamily="34" charset="0"/>
                <a:cs typeface="Arial" pitchFamily="34" charset="0"/>
              </a:rPr>
              <a:t> de 90° sobre el plano, siempre que caiga en el centro de gravedad del diente.</a:t>
            </a:r>
          </a:p>
          <a:p>
            <a:pPr algn="just"/>
            <a:r>
              <a:rPr lang="es-ES" sz="2400" dirty="0" smtClean="0">
                <a:solidFill>
                  <a:srgbClr val="FFFF00"/>
                </a:solidFill>
                <a:latin typeface="Arial" pitchFamily="34" charset="0"/>
                <a:cs typeface="Arial" pitchFamily="34" charset="0"/>
              </a:rPr>
              <a:t>Cuando un diente es requerido por una fuerza que no sea vertical pura puede ocurrir un requerimiento </a:t>
            </a:r>
            <a:r>
              <a:rPr lang="es-ES" sz="2400" dirty="0" err="1" smtClean="0">
                <a:solidFill>
                  <a:srgbClr val="FFFF00"/>
                </a:solidFill>
                <a:latin typeface="Arial" pitchFamily="34" charset="0"/>
                <a:cs typeface="Arial" pitchFamily="34" charset="0"/>
              </a:rPr>
              <a:t>tumbante</a:t>
            </a:r>
            <a:r>
              <a:rPr lang="es-ES" sz="2400" dirty="0" smtClean="0">
                <a:solidFill>
                  <a:srgbClr val="FFFF00"/>
                </a:solidFill>
                <a:latin typeface="Arial" pitchFamily="34" charset="0"/>
                <a:cs typeface="Arial" pitchFamily="34" charset="0"/>
              </a:rPr>
              <a:t> de pequeña o de mayor magnitud</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978353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67744" y="2996952"/>
            <a:ext cx="4104009" cy="523220"/>
          </a:xfrm>
          <a:prstGeom prst="rect">
            <a:avLst/>
          </a:prstGeom>
        </p:spPr>
        <p:txBody>
          <a:bodyPr wrap="none">
            <a:spAutoFit/>
          </a:bodyPr>
          <a:lstStyle/>
          <a:p>
            <a:r>
              <a:rPr lang="es-ES" sz="2800" dirty="0" smtClean="0">
                <a:solidFill>
                  <a:srgbClr val="FFFF00"/>
                </a:solidFill>
                <a:latin typeface="Arial" pitchFamily="34" charset="0"/>
                <a:cs typeface="Arial" pitchFamily="34" charset="0"/>
              </a:rPr>
              <a:t>Magnitud de las cargas: </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0601885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404664"/>
            <a:ext cx="8928992" cy="5632311"/>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Los dientes pueden soportar cargas muy variables. Por lo general, se dice que la potencia de los músculos masticadores disponen una acción equivalente a 120 g/cm2  lo que significa que los dientes, dependiendo de su superficie, reciben cargas mayores cuanto mayor superficie expongan. Si faltaran dientes, esa fuerza se distribuye en los remanentes, de donde resulta que los dientes reciben una carga proporcionalmente aumentada según su superficie y la ausencia de otras piezas.</a:t>
            </a: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De esta manera, la magnitud de la fuerza está dada por la superficie de oclusión en situación activa y el reparto de esa fuerza o carga en grado mayor o menor. Se acostumbra a decir que todo diente que recibe una carga mayor (magnitud) que lo que debe, se encuentra en sobrecarga, lo cual es perjudicial para el diente que la soporta.</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376721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2833772"/>
            <a:ext cx="4572000" cy="523220"/>
          </a:xfrm>
          <a:prstGeom prst="rect">
            <a:avLst/>
          </a:prstGeom>
        </p:spPr>
        <p:txBody>
          <a:bodyPr>
            <a:spAutoFit/>
          </a:bodyPr>
          <a:lstStyle/>
          <a:p>
            <a:pPr algn="ctr"/>
            <a:r>
              <a:rPr lang="es-ES" sz="2800" dirty="0" smtClean="0">
                <a:solidFill>
                  <a:srgbClr val="FFFF00"/>
                </a:solidFill>
                <a:latin typeface="Arial" pitchFamily="34" charset="0"/>
                <a:cs typeface="Arial" pitchFamily="34" charset="0"/>
              </a:rPr>
              <a:t>Calidad de las cargas: </a:t>
            </a:r>
          </a:p>
        </p:txBody>
      </p:sp>
    </p:spTree>
    <p:extLst>
      <p:ext uri="{BB962C8B-B14F-4D97-AF65-F5344CB8AC3E}">
        <p14:creationId xmlns="" xmlns:p14="http://schemas.microsoft.com/office/powerpoint/2010/main" val="9369638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55576" y="1628800"/>
            <a:ext cx="7272808" cy="3416320"/>
          </a:xfrm>
          <a:prstGeom prst="rect">
            <a:avLst/>
          </a:prstGeom>
        </p:spPr>
        <p:txBody>
          <a:bodyPr wrap="square">
            <a:spAutoFit/>
          </a:bodyPr>
          <a:lstStyle/>
          <a:p>
            <a:r>
              <a:rPr lang="es-ES" sz="2400" dirty="0" smtClean="0">
                <a:solidFill>
                  <a:srgbClr val="FFFF00"/>
                </a:solidFill>
                <a:latin typeface="Arial" pitchFamily="34" charset="0"/>
                <a:cs typeface="Arial" pitchFamily="34" charset="0"/>
              </a:rPr>
              <a:t>La calidad de las cargas está dada por:</a:t>
            </a:r>
          </a:p>
          <a:p>
            <a:endParaRPr lang="es-ES" sz="2400" dirty="0" smtClean="0">
              <a:solidFill>
                <a:srgbClr val="FFFF00"/>
              </a:solidFill>
              <a:latin typeface="Arial" pitchFamily="34" charset="0"/>
              <a:cs typeface="Arial" pitchFamily="34" charset="0"/>
            </a:endParaRPr>
          </a:p>
          <a:p>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Situación del punto de aplicación respecto al centro de rotación</a:t>
            </a:r>
          </a:p>
          <a:p>
            <a:pPr marL="342900" indent="-342900">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Ángulo de incidencia sobre la superficie </a:t>
            </a:r>
            <a:r>
              <a:rPr lang="es-ES" sz="2400" dirty="0" err="1" smtClean="0">
                <a:solidFill>
                  <a:srgbClr val="FFFF00"/>
                </a:solidFill>
                <a:latin typeface="Arial" pitchFamily="34" charset="0"/>
                <a:cs typeface="Arial" pitchFamily="34" charset="0"/>
              </a:rPr>
              <a:t>oclusal</a:t>
            </a:r>
            <a:endParaRPr lang="es-ES" sz="2400" dirty="0" smtClean="0">
              <a:solidFill>
                <a:srgbClr val="FFFF00"/>
              </a:solidFill>
              <a:latin typeface="Arial" pitchFamily="34" charset="0"/>
              <a:cs typeface="Arial" pitchFamily="34" charset="0"/>
            </a:endParaRPr>
          </a:p>
          <a:p>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Dirección de la fuerza respecto al eje mayor</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410222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2420888"/>
            <a:ext cx="4572000" cy="1754326"/>
          </a:xfrm>
          <a:prstGeom prst="rect">
            <a:avLst/>
          </a:prstGeom>
        </p:spPr>
        <p:txBody>
          <a:bodyPr>
            <a:spAutoFit/>
          </a:bodyPr>
          <a:lstStyle/>
          <a:p>
            <a:pPr algn="ctr"/>
            <a:r>
              <a:rPr lang="es-ES" sz="2800" dirty="0" smtClean="0">
                <a:solidFill>
                  <a:srgbClr val="FFFF00"/>
                </a:solidFill>
                <a:latin typeface="Arial" pitchFamily="34" charset="0"/>
                <a:cs typeface="Arial" pitchFamily="34" charset="0"/>
              </a:rPr>
              <a:t>Tema 4</a:t>
            </a:r>
          </a:p>
          <a:p>
            <a:pPr algn="ctr"/>
            <a:endParaRPr lang="es-ES" sz="2800" dirty="0" smtClean="0">
              <a:solidFill>
                <a:srgbClr val="FFFF00"/>
              </a:solidFill>
              <a:latin typeface="Arial" pitchFamily="34" charset="0"/>
              <a:cs typeface="Arial" pitchFamily="34" charset="0"/>
            </a:endParaRPr>
          </a:p>
          <a:p>
            <a:pPr algn="ctr"/>
            <a:r>
              <a:rPr lang="es-ES" dirty="0" smtClean="0">
                <a:solidFill>
                  <a:srgbClr val="FFFF00"/>
                </a:solidFill>
                <a:latin typeface="Arial" pitchFamily="34" charset="0"/>
                <a:cs typeface="Arial" pitchFamily="34" charset="0"/>
              </a:rPr>
              <a:t> </a:t>
            </a:r>
            <a:r>
              <a:rPr lang="es-ES" sz="2800" dirty="0" smtClean="0">
                <a:solidFill>
                  <a:srgbClr val="FFFF00"/>
                </a:solidFill>
                <a:latin typeface="Arial" pitchFamily="34" charset="0"/>
                <a:cs typeface="Arial" pitchFamily="34" charset="0"/>
              </a:rPr>
              <a:t>Biomecánica</a:t>
            </a:r>
          </a:p>
          <a:p>
            <a:pPr algn="ctr"/>
            <a:r>
              <a:rPr lang="es-ES" sz="2400" dirty="0" smtClean="0">
                <a:solidFill>
                  <a:srgbClr val="FFFF00"/>
                </a:solidFill>
                <a:latin typeface="Arial" pitchFamily="34" charset="0"/>
                <a:cs typeface="Arial" pitchFamily="34" charset="0"/>
              </a:rPr>
              <a:t>    </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4136781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3105835"/>
            <a:ext cx="8640960" cy="954107"/>
          </a:xfrm>
          <a:prstGeom prst="rect">
            <a:avLst/>
          </a:prstGeom>
        </p:spPr>
        <p:txBody>
          <a:bodyPr wrap="square">
            <a:spAutoFit/>
          </a:bodyPr>
          <a:lstStyle/>
          <a:p>
            <a:pPr algn="ctr"/>
            <a:r>
              <a:rPr lang="es-ES" sz="2800" dirty="0" smtClean="0">
                <a:solidFill>
                  <a:srgbClr val="FFFF00"/>
                </a:solidFill>
                <a:latin typeface="Arial" pitchFamily="34" charset="0"/>
                <a:cs typeface="Arial" pitchFamily="34" charset="0"/>
              </a:rPr>
              <a:t>Conclusiones clínicas sobre la forma de actuar de las cargas</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7854478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07904" y="2924944"/>
            <a:ext cx="1364476" cy="523220"/>
          </a:xfrm>
          <a:prstGeom prst="rect">
            <a:avLst/>
          </a:prstGeom>
        </p:spPr>
        <p:txBody>
          <a:bodyPr wrap="none">
            <a:spAutoFit/>
          </a:bodyPr>
          <a:lstStyle/>
          <a:p>
            <a:pPr algn="ctr"/>
            <a:r>
              <a:rPr lang="es-ES" sz="2800" dirty="0" smtClean="0">
                <a:solidFill>
                  <a:srgbClr val="FFFF00"/>
                </a:solidFill>
                <a:latin typeface="Arial" pitchFamily="34" charset="0"/>
                <a:cs typeface="Arial" pitchFamily="34" charset="0"/>
              </a:rPr>
              <a:t>Anclaje</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8637911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268760"/>
            <a:ext cx="8496944" cy="3785652"/>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La placa protética parcial no puede ser estable en la boca si no tiene conexión con los dientes remanentes por pocos que ellos sean. Si son débiles e ineptos deben ser extraídos, si son fuertes, </a:t>
            </a:r>
            <a:r>
              <a:rPr lang="es-ES" sz="2400" dirty="0" err="1" smtClean="0">
                <a:solidFill>
                  <a:srgbClr val="FFFF00"/>
                </a:solidFill>
                <a:latin typeface="Arial" pitchFamily="34" charset="0"/>
                <a:cs typeface="Arial" pitchFamily="34" charset="0"/>
              </a:rPr>
              <a:t>parodontalmente</a:t>
            </a:r>
            <a:r>
              <a:rPr lang="es-ES" sz="2400" dirty="0" smtClean="0">
                <a:solidFill>
                  <a:srgbClr val="FFFF00"/>
                </a:solidFill>
                <a:latin typeface="Arial" pitchFamily="34" charset="0"/>
                <a:cs typeface="Arial" pitchFamily="34" charset="0"/>
              </a:rPr>
              <a:t> aptos, deben servir de puntos de retención mecánica para la placa o al menos como soporte, apuntalamiento, etc.</a:t>
            </a: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Este medio de unión se llama anclaje y está constituido por el o los retenedores (directos o indirectos) y su medio de conexión, que puede ser rígido o lábil.</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2416113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274838"/>
            <a:ext cx="8640960" cy="2677656"/>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Los tipos de anclaje condicionan la forma de trabajo o rendimiento de los maxilares y las prótesis.</a:t>
            </a: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Cuando el anclaje es rígido la carga se trasmite desde la base en forma directa y en magnitud variable dependiente del brazo de palanca. Si es lábil, se produce una interrupción o amortiguación</a:t>
            </a:r>
            <a:r>
              <a:rPr lang="es-ES" dirty="0" smtClean="0">
                <a:solidFill>
                  <a:srgbClr val="FFFF00"/>
                </a:solidFill>
              </a:rPr>
              <a:t>.</a:t>
            </a:r>
            <a:endParaRPr lang="es-ES" dirty="0">
              <a:solidFill>
                <a:srgbClr val="FFFF00"/>
              </a:solidFill>
            </a:endParaRPr>
          </a:p>
        </p:txBody>
      </p:sp>
    </p:spTree>
    <p:extLst>
      <p:ext uri="{BB962C8B-B14F-4D97-AF65-F5344CB8AC3E}">
        <p14:creationId xmlns="" xmlns:p14="http://schemas.microsoft.com/office/powerpoint/2010/main" val="31840870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844824"/>
            <a:ext cx="8136904" cy="3046988"/>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Es una regla colocar los retenedores de tal manera que su línea de unión (línea de anclaje, línea de los retenedores, o línea de apoyo) vaya lo más cerca posible del punto medio de la placa.</a:t>
            </a:r>
          </a:p>
          <a:p>
            <a:pPr algn="just"/>
            <a:endParaRPr lang="es-ES" sz="2400" dirty="0" smtClean="0">
              <a:solidFill>
                <a:srgbClr val="FFFF00"/>
              </a:solidFill>
              <a:latin typeface="Arial" pitchFamily="34" charset="0"/>
              <a:cs typeface="Arial" pitchFamily="34" charset="0"/>
            </a:endParaRP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Por su distribución y número, el anclaje puede ser: lineal o en superficie. Teóricamente también puede ser puntiforme</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4300565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572487"/>
            <a:ext cx="8208912" cy="1200329"/>
          </a:xfrm>
          <a:prstGeom prst="rect">
            <a:avLst/>
          </a:prstGeom>
        </p:spPr>
        <p:txBody>
          <a:bodyPr wrap="square">
            <a:spAutoFit/>
          </a:bodyPr>
          <a:lstStyle/>
          <a:p>
            <a:pPr algn="just"/>
            <a:r>
              <a:rPr lang="es-ES" sz="2400" u="sng" dirty="0" smtClean="0">
                <a:solidFill>
                  <a:srgbClr val="FFFF00"/>
                </a:solidFill>
                <a:latin typeface="Arial" pitchFamily="34" charset="0"/>
                <a:cs typeface="Arial" pitchFamily="34" charset="0"/>
              </a:rPr>
              <a:t>Es puntiforme </a:t>
            </a:r>
            <a:r>
              <a:rPr lang="es-ES" sz="2400" dirty="0" smtClean="0">
                <a:solidFill>
                  <a:srgbClr val="FFFF00"/>
                </a:solidFill>
                <a:latin typeface="Arial" pitchFamily="34" charset="0"/>
                <a:cs typeface="Arial" pitchFamily="34" charset="0"/>
              </a:rPr>
              <a:t>el anclaje que se hace sólo en un diente lo que está contraindicado ya que no resiste el análisis mecánico</a:t>
            </a:r>
            <a:endParaRPr lang="es-ES" sz="2400" dirty="0">
              <a:solidFill>
                <a:srgbClr val="FFFF00"/>
              </a:solidFill>
              <a:latin typeface="Arial" pitchFamily="34" charset="0"/>
              <a:cs typeface="Arial" pitchFamily="34" charset="0"/>
            </a:endParaRPr>
          </a:p>
        </p:txBody>
      </p:sp>
      <p:sp>
        <p:nvSpPr>
          <p:cNvPr id="5" name="4 Rectángulo"/>
          <p:cNvSpPr/>
          <p:nvPr/>
        </p:nvSpPr>
        <p:spPr>
          <a:xfrm>
            <a:off x="323528" y="2598003"/>
            <a:ext cx="8424936" cy="830997"/>
          </a:xfrm>
          <a:prstGeom prst="rect">
            <a:avLst/>
          </a:prstGeom>
        </p:spPr>
        <p:txBody>
          <a:bodyPr wrap="square">
            <a:spAutoFit/>
          </a:bodyPr>
          <a:lstStyle/>
          <a:p>
            <a:pPr algn="just"/>
            <a:r>
              <a:rPr lang="es-ES" dirty="0" smtClean="0">
                <a:solidFill>
                  <a:srgbClr val="FFFF00"/>
                </a:solidFill>
              </a:rPr>
              <a:t> </a:t>
            </a:r>
            <a:r>
              <a:rPr lang="es-ES" sz="2400" u="sng" dirty="0" smtClean="0">
                <a:solidFill>
                  <a:srgbClr val="FFFF00"/>
                </a:solidFill>
                <a:latin typeface="Arial" pitchFamily="34" charset="0"/>
                <a:cs typeface="Arial" pitchFamily="34" charset="0"/>
              </a:rPr>
              <a:t>Es lineal </a:t>
            </a:r>
            <a:r>
              <a:rPr lang="es-ES" sz="2400" dirty="0" smtClean="0">
                <a:solidFill>
                  <a:srgbClr val="FFFF00"/>
                </a:solidFill>
                <a:latin typeface="Arial" pitchFamily="34" charset="0"/>
                <a:cs typeface="Arial" pitchFamily="34" charset="0"/>
              </a:rPr>
              <a:t>el anclaje que une dos o más dientes pilares que sean contenidos en una línea recta</a:t>
            </a:r>
            <a:endParaRPr lang="es-ES" sz="2400" dirty="0">
              <a:solidFill>
                <a:srgbClr val="FFFF00"/>
              </a:solidFill>
              <a:latin typeface="Arial" pitchFamily="34" charset="0"/>
              <a:cs typeface="Arial" pitchFamily="34" charset="0"/>
            </a:endParaRPr>
          </a:p>
        </p:txBody>
      </p:sp>
      <p:sp>
        <p:nvSpPr>
          <p:cNvPr id="6" name="5 Rectángulo"/>
          <p:cNvSpPr/>
          <p:nvPr/>
        </p:nvSpPr>
        <p:spPr>
          <a:xfrm>
            <a:off x="323528" y="4316903"/>
            <a:ext cx="8208912" cy="1200329"/>
          </a:xfrm>
          <a:prstGeom prst="rect">
            <a:avLst/>
          </a:prstGeom>
        </p:spPr>
        <p:txBody>
          <a:bodyPr wrap="square">
            <a:spAutoFit/>
          </a:bodyPr>
          <a:lstStyle/>
          <a:p>
            <a:pPr algn="just"/>
            <a:r>
              <a:rPr lang="es-ES" sz="2400" u="sng" dirty="0">
                <a:solidFill>
                  <a:srgbClr val="FFFF00"/>
                </a:solidFill>
                <a:latin typeface="Arial" pitchFamily="34" charset="0"/>
                <a:cs typeface="Arial" pitchFamily="34" charset="0"/>
              </a:rPr>
              <a:t>E</a:t>
            </a:r>
            <a:r>
              <a:rPr lang="es-ES" sz="2400" u="sng" dirty="0" smtClean="0">
                <a:solidFill>
                  <a:srgbClr val="FFFF00"/>
                </a:solidFill>
                <a:latin typeface="Arial" pitchFamily="34" charset="0"/>
                <a:cs typeface="Arial" pitchFamily="34" charset="0"/>
              </a:rPr>
              <a:t>s anclaje </a:t>
            </a:r>
            <a:r>
              <a:rPr lang="es-ES" sz="2400" dirty="0" smtClean="0">
                <a:solidFill>
                  <a:srgbClr val="FFFF00"/>
                </a:solidFill>
                <a:latin typeface="Arial" pitchFamily="34" charset="0"/>
                <a:cs typeface="Arial" pitchFamily="34" charset="0"/>
              </a:rPr>
              <a:t>en superficie aquel en que los dientes elegidos no están en línea recta sino que forman, unidos entre sí, figuras poligonales variadas</a:t>
            </a:r>
            <a:r>
              <a:rPr lang="es-ES" dirty="0" smtClean="0">
                <a:solidFill>
                  <a:srgbClr val="FFFF00"/>
                </a:solidFill>
              </a:rPr>
              <a:t>. </a:t>
            </a:r>
            <a:endParaRPr lang="es-ES" dirty="0">
              <a:solidFill>
                <a:srgbClr val="FFFF00"/>
              </a:solidFill>
            </a:endParaRPr>
          </a:p>
        </p:txBody>
      </p:sp>
    </p:spTree>
    <p:extLst>
      <p:ext uri="{BB962C8B-B14F-4D97-AF65-F5344CB8AC3E}">
        <p14:creationId xmlns="" xmlns:p14="http://schemas.microsoft.com/office/powerpoint/2010/main" val="1422112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548680"/>
            <a:ext cx="8856984" cy="5078313"/>
          </a:xfrm>
          <a:prstGeom prst="rect">
            <a:avLst/>
          </a:prstGeom>
        </p:spPr>
        <p:txBody>
          <a:bodyPr wrap="square">
            <a:spAutoFit/>
          </a:bodyPr>
          <a:lstStyle/>
          <a:p>
            <a:endParaRPr lang="es-ES" dirty="0" smtClean="0"/>
          </a:p>
          <a:p>
            <a:r>
              <a:rPr lang="es-ES" sz="2400" u="sng" dirty="0" smtClean="0">
                <a:solidFill>
                  <a:srgbClr val="FFFF00"/>
                </a:solidFill>
                <a:latin typeface="Arial" pitchFamily="34" charset="0"/>
                <a:cs typeface="Arial" pitchFamily="34" charset="0"/>
              </a:rPr>
              <a:t>Transmisión de las cargas y movimientos desde las bases:</a:t>
            </a:r>
          </a:p>
          <a:p>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Los movimientos y transmisión de las cargas de las bases a los dientes están condicionados por dos factores:</a:t>
            </a:r>
          </a:p>
          <a:p>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Tipo de anclaje usado</a:t>
            </a:r>
          </a:p>
          <a:p>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Tipo de construcción protética</a:t>
            </a:r>
          </a:p>
          <a:p>
            <a:endParaRPr lang="es-ES" sz="2400" dirty="0" smtClean="0">
              <a:solidFill>
                <a:srgbClr val="FFFF00"/>
              </a:solidFill>
              <a:latin typeface="Arial" pitchFamily="34" charset="0"/>
              <a:cs typeface="Arial" pitchFamily="34" charset="0"/>
            </a:endParaRPr>
          </a:p>
          <a:p>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Fuerzas que actúan sobre los elementos protésicos:</a:t>
            </a:r>
          </a:p>
          <a:p>
            <a:r>
              <a:rPr lang="es-ES" sz="2400" dirty="0" smtClean="0">
                <a:solidFill>
                  <a:srgbClr val="FFFF00"/>
                </a:solidFill>
                <a:latin typeface="Arial" pitchFamily="34" charset="0"/>
                <a:cs typeface="Arial" pitchFamily="34" charset="0"/>
              </a:rPr>
              <a:t>Fuerzas que actúan sobre placas libres:</a:t>
            </a:r>
          </a:p>
          <a:p>
            <a:endParaRPr lang="es-ES" dirty="0"/>
          </a:p>
        </p:txBody>
      </p:sp>
    </p:spTree>
    <p:extLst>
      <p:ext uri="{BB962C8B-B14F-4D97-AF65-F5344CB8AC3E}">
        <p14:creationId xmlns="" xmlns:p14="http://schemas.microsoft.com/office/powerpoint/2010/main" val="17948785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79512" y="1988840"/>
            <a:ext cx="8784976" cy="2677656"/>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Cuando una fuerza actúa sobre un lado, la placa tiende a hundirse en la mucosa, mientras tanto en el otro lado, tiende a producirse un despegamiento, una falta de contacto de la placa con su asiento mucoso. Esto indica que ha habido una rotación según un eje sagital. Si los dientes se encuentran por fuera del reborde el brazo de palanca es mayor y el movimiento es más pronunciado.</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770223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052736"/>
            <a:ext cx="8640960" cy="4893647"/>
          </a:xfrm>
          <a:prstGeom prst="rect">
            <a:avLst/>
          </a:prstGeom>
        </p:spPr>
        <p:txBody>
          <a:bodyPr wrap="square">
            <a:spAutoFit/>
          </a:bodyPr>
          <a:lstStyle/>
          <a:p>
            <a:pPr algn="just"/>
            <a:r>
              <a:rPr lang="es-ES" sz="2400" u="sng" dirty="0" smtClean="0">
                <a:solidFill>
                  <a:srgbClr val="FFFF00"/>
                </a:solidFill>
                <a:latin typeface="Arial" pitchFamily="34" charset="0"/>
                <a:cs typeface="Arial" pitchFamily="34" charset="0"/>
              </a:rPr>
              <a:t>Trasmisión de las cargas y movimientos desde las bases con anclaje rígido lábil:</a:t>
            </a:r>
          </a:p>
          <a:p>
            <a:pPr algn="just"/>
            <a:endParaRPr lang="es-ES" sz="2400" u="sng" dirty="0" smtClean="0">
              <a:solidFill>
                <a:srgbClr val="FFFF00"/>
              </a:solidFill>
              <a:latin typeface="Arial" pitchFamily="34" charset="0"/>
              <a:cs typeface="Arial" pitchFamily="34" charset="0"/>
            </a:endParaRPr>
          </a:p>
          <a:p>
            <a:pPr algn="just"/>
            <a:endParaRPr lang="es-ES" sz="2400" u="sng"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Si una placa está unida a un anclaje rígido por un solo lado, cuando se efectúan cargas sobre la base, por la condición </a:t>
            </a:r>
            <a:r>
              <a:rPr lang="es-ES" sz="2400" dirty="0" err="1" smtClean="0">
                <a:solidFill>
                  <a:srgbClr val="FFFF00"/>
                </a:solidFill>
                <a:latin typeface="Arial" pitchFamily="34" charset="0"/>
                <a:cs typeface="Arial" pitchFamily="34" charset="0"/>
              </a:rPr>
              <a:t>depresible</a:t>
            </a:r>
            <a:r>
              <a:rPr lang="es-ES" sz="2400" dirty="0" smtClean="0">
                <a:solidFill>
                  <a:srgbClr val="FFFF00"/>
                </a:solidFill>
                <a:latin typeface="Arial" pitchFamily="34" charset="0"/>
                <a:cs typeface="Arial" pitchFamily="34" charset="0"/>
              </a:rPr>
              <a:t> de la mucosa, la placa rota de acuerdo a un eje sagital de rotación. El diente es así requerido por una fuerza transmitida desde la placa que tiende a deslizar el retenedor que responde con un movimiento según un eje de rotación provocando su desplazamiento. Se produce una fuerza de palanqueo que provoca tracción en el sentido de la fuerza y desplazamiento definitivo del diente pilar.</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0385180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628800"/>
            <a:ext cx="8424936" cy="3046988"/>
          </a:xfrm>
          <a:prstGeom prst="rect">
            <a:avLst/>
          </a:prstGeom>
        </p:spPr>
        <p:txBody>
          <a:bodyPr wrap="square">
            <a:spAutoFit/>
          </a:bodyPr>
          <a:lstStyle/>
          <a:p>
            <a:r>
              <a:rPr lang="es-ES" sz="2400" u="sng" dirty="0" smtClean="0">
                <a:solidFill>
                  <a:srgbClr val="FFFF00"/>
                </a:solidFill>
                <a:latin typeface="Arial" pitchFamily="34" charset="0"/>
                <a:cs typeface="Arial" pitchFamily="34" charset="0"/>
              </a:rPr>
              <a:t>Transmisión con anclaje lábil:</a:t>
            </a:r>
          </a:p>
          <a:p>
            <a:endParaRPr lang="es-ES" sz="2400" dirty="0" smtClean="0">
              <a:solidFill>
                <a:srgbClr val="FFFF00"/>
              </a:solidFill>
              <a:latin typeface="Arial" pitchFamily="34" charset="0"/>
              <a:cs typeface="Arial" pitchFamily="34" charset="0"/>
            </a:endParaRPr>
          </a:p>
          <a:p>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El objetivo de tal anclaje sería permitir un elemento de carga independizado del complejo dentario. De esta manera la base que recibe una carga por intermedio de las superficies artificiales, deforma la mucosa en consecuencia y en medida mayor cuanto mayor sea la carga.</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4012451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1196752"/>
            <a:ext cx="2239036" cy="523220"/>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SUMARIO:</a:t>
            </a:r>
            <a:endParaRPr lang="es-ES" sz="2800" dirty="0">
              <a:solidFill>
                <a:srgbClr val="FFFF00"/>
              </a:solidFill>
              <a:latin typeface="Arial" pitchFamily="34" charset="0"/>
              <a:cs typeface="Arial" pitchFamily="34" charset="0"/>
            </a:endParaRPr>
          </a:p>
        </p:txBody>
      </p:sp>
      <p:sp>
        <p:nvSpPr>
          <p:cNvPr id="5" name="4 Rectángulo"/>
          <p:cNvSpPr/>
          <p:nvPr/>
        </p:nvSpPr>
        <p:spPr>
          <a:xfrm>
            <a:off x="323528" y="2348880"/>
            <a:ext cx="8424936" cy="3046988"/>
          </a:xfrm>
          <a:prstGeom prst="rect">
            <a:avLst/>
          </a:prstGeom>
        </p:spPr>
        <p:txBody>
          <a:bodyPr wrap="square">
            <a:spAutoFit/>
          </a:bodyPr>
          <a:lstStyle/>
          <a:p>
            <a:pPr algn="just"/>
            <a:r>
              <a:rPr lang="es-ES" sz="2400" dirty="0">
                <a:solidFill>
                  <a:srgbClr val="FFFF00"/>
                </a:solidFill>
                <a:latin typeface="Arial" pitchFamily="34" charset="0"/>
                <a:cs typeface="Arial" pitchFamily="34" charset="0"/>
              </a:rPr>
              <a:t>4</a:t>
            </a:r>
            <a:r>
              <a:rPr lang="es-ES" sz="2400" dirty="0" smtClean="0">
                <a:solidFill>
                  <a:srgbClr val="FFFF00"/>
                </a:solidFill>
                <a:latin typeface="Arial" pitchFamily="34" charset="0"/>
                <a:cs typeface="Arial" pitchFamily="34" charset="0"/>
              </a:rPr>
              <a:t>.1- Biomecánica. Concepto. Función. Acción de las fuerzas que actúan sobre los dientes: verticales y horizontales. Condición de una fuerza. Magnitud y calidad de las cargas. Características.</a:t>
            </a:r>
          </a:p>
          <a:p>
            <a:pPr algn="just"/>
            <a:endParaRPr lang="es-ES" sz="2400" dirty="0" smtClean="0">
              <a:solidFill>
                <a:srgbClr val="FFFF00"/>
              </a:solidFill>
              <a:latin typeface="Arial" pitchFamily="34" charset="0"/>
              <a:cs typeface="Arial" pitchFamily="34" charset="0"/>
            </a:endParaRPr>
          </a:p>
          <a:p>
            <a:pPr algn="just"/>
            <a:r>
              <a:rPr lang="es-ES" sz="2400" dirty="0">
                <a:solidFill>
                  <a:srgbClr val="FFFF00"/>
                </a:solidFill>
                <a:latin typeface="Arial" pitchFamily="34" charset="0"/>
                <a:cs typeface="Arial" pitchFamily="34" charset="0"/>
              </a:rPr>
              <a:t>4</a:t>
            </a:r>
            <a:r>
              <a:rPr lang="es-ES" sz="2400" dirty="0" smtClean="0">
                <a:solidFill>
                  <a:srgbClr val="FFFF00"/>
                </a:solidFill>
                <a:latin typeface="Arial" pitchFamily="34" charset="0"/>
                <a:cs typeface="Arial" pitchFamily="34" charset="0"/>
              </a:rPr>
              <a:t>.2- Anclaje. Concepto. Tipos: Puntiforme, lineal, superficial. Acción de las fuerzas sobre las prótesis. Movimientos de las bases, según tipo de anclaje y clasificación topográfica</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8267045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620688"/>
            <a:ext cx="8712968" cy="4585871"/>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Conclusiones:</a:t>
            </a:r>
          </a:p>
          <a:p>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Cuando falta el pilar posterior, el anclaje rígido no garantiza una condición </a:t>
            </a:r>
            <a:r>
              <a:rPr lang="es-ES" sz="2400" dirty="0" err="1" smtClean="0">
                <a:solidFill>
                  <a:srgbClr val="FFFF00"/>
                </a:solidFill>
                <a:latin typeface="Arial" pitchFamily="34" charset="0"/>
                <a:cs typeface="Arial" pitchFamily="34" charset="0"/>
              </a:rPr>
              <a:t>biostática</a:t>
            </a:r>
            <a:r>
              <a:rPr lang="es-ES" sz="2400" dirty="0" smtClean="0">
                <a:solidFill>
                  <a:srgbClr val="FFFF00"/>
                </a:solidFill>
                <a:latin typeface="Arial" pitchFamily="34" charset="0"/>
                <a:cs typeface="Arial" pitchFamily="34" charset="0"/>
              </a:rPr>
              <a:t>, porque la trasmisión del movimiento provoca tracciones dorsales del diente anclaje y ni el anclaje en superficie puede llegar a neutralizar los requerimientos de la base libre.</a:t>
            </a:r>
          </a:p>
          <a:p>
            <a:pPr marL="342900" indent="-342900">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Cuando hay pilares en ambos extremos de una base protética, debe buscarse el anclaje en superficie, no omitiendo los topes </a:t>
            </a:r>
            <a:r>
              <a:rPr lang="es-ES" sz="2400" dirty="0" err="1" smtClean="0">
                <a:solidFill>
                  <a:srgbClr val="FFFF00"/>
                </a:solidFill>
                <a:latin typeface="Arial" pitchFamily="34" charset="0"/>
                <a:cs typeface="Arial" pitchFamily="34" charset="0"/>
              </a:rPr>
              <a:t>oclusales</a:t>
            </a:r>
            <a:r>
              <a:rPr lang="es-ES" sz="2400" dirty="0" smtClean="0">
                <a:solidFill>
                  <a:srgbClr val="FFFF00"/>
                </a:solidFill>
                <a:latin typeface="Arial" pitchFamily="34" charset="0"/>
                <a:cs typeface="Arial" pitchFamily="34" charset="0"/>
              </a:rPr>
              <a:t> en el extremo de cada brecha desdentada.</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7293296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2564904"/>
            <a:ext cx="8244408" cy="800219"/>
          </a:xfrm>
          <a:prstGeom prst="rect">
            <a:avLst/>
          </a:prstGeom>
        </p:spPr>
        <p:txBody>
          <a:bodyPr wrap="square">
            <a:spAutoFit/>
          </a:bodyPr>
          <a:lstStyle/>
          <a:p>
            <a:endParaRPr lang="es-ES" dirty="0" smtClean="0"/>
          </a:p>
          <a:p>
            <a:pPr algn="ctr"/>
            <a:r>
              <a:rPr lang="es-ES" sz="2800" dirty="0" smtClean="0">
                <a:solidFill>
                  <a:srgbClr val="FFFF00"/>
                </a:solidFill>
                <a:latin typeface="Arial" pitchFamily="34" charset="0"/>
                <a:cs typeface="Arial" pitchFamily="34" charset="0"/>
              </a:rPr>
              <a:t>Posibilidad de movimiento de las bases</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4756357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307677"/>
            <a:ext cx="8712968" cy="6001643"/>
          </a:xfrm>
          <a:prstGeom prst="rect">
            <a:avLst/>
          </a:prstGeom>
        </p:spPr>
        <p:txBody>
          <a:bodyPr wrap="square">
            <a:spAutoFit/>
          </a:bodyPr>
          <a:lstStyle/>
          <a:p>
            <a:r>
              <a:rPr lang="es-ES" sz="2400" dirty="0" smtClean="0">
                <a:solidFill>
                  <a:srgbClr val="FFFF00"/>
                </a:solidFill>
                <a:latin typeface="Arial" pitchFamily="34" charset="0"/>
                <a:cs typeface="Arial" pitchFamily="34" charset="0"/>
              </a:rPr>
              <a:t>Estos pueden ser de dos tipos:</a:t>
            </a:r>
          </a:p>
          <a:p>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Rotación</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Traslación</a:t>
            </a:r>
          </a:p>
          <a:p>
            <a:pPr marL="342900" indent="-342900">
              <a:buFont typeface="Wingdings" pitchFamily="2" charset="2"/>
              <a:buChar char="ü"/>
            </a:pPr>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La rotación consiste en el movimiento generado alrededor de un eje o centro de rotación y admite 3 posibilidades:</a:t>
            </a:r>
          </a:p>
          <a:p>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Anteroposterior</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Transversal</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La combinación de los dos</a:t>
            </a:r>
          </a:p>
          <a:p>
            <a:pPr marL="342900" indent="-342900">
              <a:buFont typeface="Wingdings" pitchFamily="2" charset="2"/>
              <a:buChar char="ü"/>
            </a:pPr>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La traslación es un movimiento de desplazamiento total que consiste en un cambio de posición del objeto trasladado. La traslación puede hacerse en las tres direcciones del espacio.</a:t>
            </a:r>
          </a:p>
          <a:p>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3450350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88640"/>
            <a:ext cx="8640960" cy="6370975"/>
          </a:xfrm>
          <a:prstGeom prst="rect">
            <a:avLst/>
          </a:prstGeom>
        </p:spPr>
        <p:txBody>
          <a:bodyPr wrap="square">
            <a:spAutoFit/>
          </a:bodyPr>
          <a:lstStyle/>
          <a:p>
            <a:r>
              <a:rPr lang="es-ES" sz="2400" u="sng" dirty="0" smtClean="0">
                <a:solidFill>
                  <a:srgbClr val="FFFF00"/>
                </a:solidFill>
                <a:latin typeface="Arial" pitchFamily="34" charset="0"/>
                <a:cs typeface="Arial" pitchFamily="34" charset="0"/>
              </a:rPr>
              <a:t>De esta manera una base puede sufrir</a:t>
            </a:r>
            <a:r>
              <a:rPr lang="es-ES" sz="2400" dirty="0" smtClean="0">
                <a:solidFill>
                  <a:srgbClr val="FFFF00"/>
                </a:solidFill>
                <a:latin typeface="Arial" pitchFamily="34" charset="0"/>
                <a:cs typeface="Arial" pitchFamily="34" charset="0"/>
              </a:rPr>
              <a:t>:</a:t>
            </a:r>
          </a:p>
          <a:p>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Rotación: </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Eje transversal próximo al diente pilar (rotación distal o charnela simple)</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Eje transversal próximo al extremo distal (rotación </a:t>
            </a:r>
            <a:r>
              <a:rPr lang="es-ES" sz="2400" dirty="0" err="1" smtClean="0">
                <a:solidFill>
                  <a:srgbClr val="FFFF00"/>
                </a:solidFill>
                <a:latin typeface="Arial" pitchFamily="34" charset="0"/>
                <a:cs typeface="Arial" pitchFamily="34" charset="0"/>
              </a:rPr>
              <a:t>mesial</a:t>
            </a:r>
            <a:r>
              <a:rPr lang="es-ES" sz="2400" dirty="0" smtClean="0">
                <a:solidFill>
                  <a:srgbClr val="FFFF00"/>
                </a:solidFill>
                <a:latin typeface="Arial" pitchFamily="34" charset="0"/>
                <a:cs typeface="Arial" pitchFamily="34" charset="0"/>
              </a:rPr>
              <a:t> o doble charnela)</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Eje longitudinal (rotación lateral del lado de balanceo y traslación del lado de trabajo)</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Eje vertical próximo al diente pilar (rotación horizontal-transversal de la parte distal)</a:t>
            </a:r>
          </a:p>
          <a:p>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Traslación:</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Vertical o deslizamiento vertical</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Transversal</a:t>
            </a:r>
          </a:p>
          <a:p>
            <a:pPr marL="342900" indent="-342900">
              <a:buFont typeface="Wingdings" pitchFamily="2" charset="2"/>
              <a:buChar char="ü"/>
            </a:pPr>
            <a:r>
              <a:rPr lang="es-ES" sz="2400" dirty="0" smtClean="0">
                <a:solidFill>
                  <a:srgbClr val="FFFF00"/>
                </a:solidFill>
                <a:latin typeface="Arial" pitchFamily="34" charset="0"/>
                <a:cs typeface="Arial" pitchFamily="34" charset="0"/>
              </a:rPr>
              <a:t>Sagital (anteroposterior)</a:t>
            </a:r>
          </a:p>
          <a:p>
            <a:r>
              <a:rPr lang="es-ES" sz="2400" dirty="0" smtClean="0">
                <a:solidFill>
                  <a:srgbClr val="FFFF00"/>
                </a:solidFill>
                <a:latin typeface="Arial" pitchFamily="34" charset="0"/>
                <a:cs typeface="Arial" pitchFamily="34" charset="0"/>
              </a:rPr>
              <a:t>Rotación y traslación combinadas</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6952691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780928"/>
            <a:ext cx="8712968" cy="954107"/>
          </a:xfrm>
          <a:prstGeom prst="rect">
            <a:avLst/>
          </a:prstGeom>
        </p:spPr>
        <p:txBody>
          <a:bodyPr wrap="square">
            <a:spAutoFit/>
          </a:bodyPr>
          <a:lstStyle/>
          <a:p>
            <a:pPr algn="ctr"/>
            <a:r>
              <a:rPr lang="es-ES" sz="2800" dirty="0" smtClean="0">
                <a:solidFill>
                  <a:srgbClr val="FFFF00"/>
                </a:solidFill>
                <a:latin typeface="Arial" pitchFamily="34" charset="0"/>
                <a:cs typeface="Arial" pitchFamily="34" charset="0"/>
              </a:rPr>
              <a:t>Posibilidad de movimiento de una base de extremo libre</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8616649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1916832"/>
            <a:ext cx="7920880" cy="2677656"/>
          </a:xfrm>
          <a:prstGeom prst="rect">
            <a:avLst/>
          </a:prstGeom>
        </p:spPr>
        <p:txBody>
          <a:bodyPr wrap="square">
            <a:spAutoFit/>
          </a:bodyPr>
          <a:lstStyle/>
          <a:p>
            <a:pPr marL="342900" indent="-342900">
              <a:buFont typeface="Wingdings" pitchFamily="2" charset="2"/>
              <a:buChar char="ü"/>
            </a:pPr>
            <a:r>
              <a:rPr lang="es-ES" sz="2400" dirty="0" smtClean="0">
                <a:solidFill>
                  <a:srgbClr val="FFFF00"/>
                </a:solidFill>
                <a:latin typeface="Arial" pitchFamily="34" charset="0"/>
                <a:cs typeface="Arial" pitchFamily="34" charset="0"/>
              </a:rPr>
              <a:t>Deslizamiento vertical puro</a:t>
            </a:r>
          </a:p>
          <a:p>
            <a:pPr marL="342900" indent="-342900">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Charnela pura con eje próximo al diente pilar</a:t>
            </a:r>
          </a:p>
          <a:p>
            <a:pPr marL="342900" indent="-342900">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Charnela pura con eje lejos del pilar</a:t>
            </a:r>
          </a:p>
          <a:p>
            <a:pPr marL="342900" indent="-342900">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buFont typeface="Wingdings" pitchFamily="2" charset="2"/>
              <a:buChar char="ü"/>
            </a:pPr>
            <a:r>
              <a:rPr lang="es-ES" sz="2400" dirty="0" smtClean="0">
                <a:solidFill>
                  <a:srgbClr val="FFFF00"/>
                </a:solidFill>
                <a:latin typeface="Arial" pitchFamily="34" charset="0"/>
                <a:cs typeface="Arial" pitchFamily="34" charset="0"/>
              </a:rPr>
              <a:t>Deslizamiento y charnelas combinados</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5310215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340768"/>
            <a:ext cx="8856984" cy="4154984"/>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Los movimientos transversales son siempre muy limitados por la rigidez de las barras de conexión y siempre deben ser considerados con influencia y acción sobre la base del otro lado.</a:t>
            </a:r>
          </a:p>
          <a:p>
            <a:pPr algn="just"/>
            <a:endParaRPr lang="es-ES" sz="2400" dirty="0" smtClean="0">
              <a:solidFill>
                <a:srgbClr val="FFFF00"/>
              </a:solidFill>
              <a:latin typeface="Arial" pitchFamily="34" charset="0"/>
              <a:cs typeface="Arial" pitchFamily="34" charset="0"/>
            </a:endParaRPr>
          </a:p>
          <a:p>
            <a:pPr algn="just"/>
            <a:endParaRPr lang="es-ES" sz="2400" dirty="0" smtClean="0">
              <a:solidFill>
                <a:srgbClr val="FFFF00"/>
              </a:solidFill>
              <a:latin typeface="Arial" pitchFamily="34" charset="0"/>
              <a:cs typeface="Arial" pitchFamily="34" charset="0"/>
            </a:endParaRP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En el caso del anclaje elástico la ubicación de los amortiguadores puede cambiar el efecto de los movimientos de la base, lo mismo que su forma y orientación, pero lo importante es que:</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209695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836712"/>
            <a:ext cx="8208912" cy="5632311"/>
          </a:xfrm>
          <a:prstGeom prst="rect">
            <a:avLst/>
          </a:prstGeom>
        </p:spPr>
        <p:txBody>
          <a:bodyPr wrap="square">
            <a:spAutoFit/>
          </a:bodyPr>
          <a:lstStyle/>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El movimiento de la base es independiente y libre</a:t>
            </a:r>
          </a:p>
          <a:p>
            <a:pPr marL="342900" indent="-342900" algn="just">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La fuerza llega a los dientes en forma amortiguada por la absorción y disipación de la misma.</a:t>
            </a:r>
          </a:p>
          <a:p>
            <a:pPr algn="just"/>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Que cambia la dirección de la fuerza trasmitida puesto que, de transversal sobre el diente se hace vertical, vale decir, paralela al eje del diente pilar, por lo que se considera benéfica.</a:t>
            </a: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El anclaje lábil se recomienda siempre que haya prótesis de extremo libre con bases de más de 20 mm de largo, con mucosas muy </a:t>
            </a:r>
            <a:r>
              <a:rPr lang="es-ES" sz="2400" dirty="0" err="1" smtClean="0">
                <a:solidFill>
                  <a:srgbClr val="FFFF00"/>
                </a:solidFill>
                <a:latin typeface="Arial" pitchFamily="34" charset="0"/>
                <a:cs typeface="Arial" pitchFamily="34" charset="0"/>
              </a:rPr>
              <a:t>resilentes</a:t>
            </a:r>
            <a:r>
              <a:rPr lang="es-ES" sz="2400" dirty="0" smtClean="0">
                <a:solidFill>
                  <a:srgbClr val="FFFF00"/>
                </a:solidFill>
                <a:latin typeface="Arial" pitchFamily="34" charset="0"/>
                <a:cs typeface="Arial" pitchFamily="34" charset="0"/>
              </a:rPr>
              <a:t> y con condición </a:t>
            </a:r>
            <a:r>
              <a:rPr lang="es-ES" sz="2400" dirty="0" err="1" smtClean="0">
                <a:solidFill>
                  <a:srgbClr val="FFFF00"/>
                </a:solidFill>
                <a:latin typeface="Arial" pitchFamily="34" charset="0"/>
                <a:cs typeface="Arial" pitchFamily="34" charset="0"/>
              </a:rPr>
              <a:t>parodontal</a:t>
            </a:r>
            <a:r>
              <a:rPr lang="es-ES" sz="2400" dirty="0" smtClean="0">
                <a:solidFill>
                  <a:srgbClr val="FFFF00"/>
                </a:solidFill>
                <a:latin typeface="Arial" pitchFamily="34" charset="0"/>
                <a:cs typeface="Arial" pitchFamily="34" charset="0"/>
              </a:rPr>
              <a:t> debilitada o normal. También cuando hay rebordes muy reabsorbidos e inclinados respecto al diente pilar.</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9385852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268760"/>
            <a:ext cx="8640960" cy="5324535"/>
          </a:xfrm>
          <a:prstGeom prst="rect">
            <a:avLst/>
          </a:prstGeom>
        </p:spPr>
        <p:txBody>
          <a:bodyPr wrap="square">
            <a:spAutoFit/>
          </a:bodyPr>
          <a:lstStyle/>
          <a:p>
            <a:r>
              <a:rPr lang="es-ES" sz="2000" dirty="0" smtClean="0">
                <a:solidFill>
                  <a:srgbClr val="FFFF00"/>
                </a:solidFill>
                <a:latin typeface="Arial" pitchFamily="34" charset="0"/>
                <a:cs typeface="Arial" pitchFamily="34" charset="0"/>
              </a:rPr>
              <a:t>Libro de Materiales Dentales. Colectivo de autores. Fatesa.2009.</a:t>
            </a:r>
          </a:p>
          <a:p>
            <a:endParaRPr lang="es-ES" sz="2000" dirty="0" smtClean="0">
              <a:solidFill>
                <a:srgbClr val="FFFF00"/>
              </a:solidFill>
              <a:latin typeface="Arial" pitchFamily="34" charset="0"/>
              <a:cs typeface="Arial" pitchFamily="34" charset="0"/>
            </a:endParaRPr>
          </a:p>
          <a:p>
            <a:r>
              <a:rPr lang="es-ES" sz="2000" dirty="0" err="1" smtClean="0">
                <a:solidFill>
                  <a:srgbClr val="FFFF00"/>
                </a:solidFill>
                <a:latin typeface="Arial" pitchFamily="34" charset="0"/>
                <a:cs typeface="Arial" pitchFamily="34" charset="0"/>
              </a:rPr>
              <a:t>Rebossio</a:t>
            </a:r>
            <a:r>
              <a:rPr lang="es-ES" sz="2000" dirty="0" smtClean="0">
                <a:solidFill>
                  <a:srgbClr val="FFFF00"/>
                </a:solidFill>
                <a:latin typeface="Arial" pitchFamily="34" charset="0"/>
                <a:cs typeface="Arial" pitchFamily="34" charset="0"/>
              </a:rPr>
              <a:t> A.D. Prótesis Parcial Removible. Ciencia y Técnica. Instituto </a:t>
            </a:r>
          </a:p>
          <a:p>
            <a:r>
              <a:rPr lang="es-ES" sz="2000" dirty="0" smtClean="0">
                <a:solidFill>
                  <a:srgbClr val="FFFF00"/>
                </a:solidFill>
                <a:latin typeface="Arial" pitchFamily="34" charset="0"/>
                <a:cs typeface="Arial" pitchFamily="34" charset="0"/>
              </a:rPr>
              <a:t>Cubano del Libro. La Habana 1972</a:t>
            </a:r>
          </a:p>
          <a:p>
            <a:endParaRPr lang="es-ES" sz="2000" dirty="0" smtClean="0">
              <a:solidFill>
                <a:srgbClr val="FFFF00"/>
              </a:solidFill>
              <a:latin typeface="Arial" pitchFamily="34" charset="0"/>
              <a:cs typeface="Arial" pitchFamily="34" charset="0"/>
            </a:endParaRPr>
          </a:p>
          <a:p>
            <a:r>
              <a:rPr lang="es-ES" sz="2000" dirty="0" err="1" smtClean="0">
                <a:solidFill>
                  <a:srgbClr val="FFFF00"/>
                </a:solidFill>
                <a:latin typeface="Arial" pitchFamily="34" charset="0"/>
                <a:cs typeface="Arial" pitchFamily="34" charset="0"/>
              </a:rPr>
              <a:t>Barber</a:t>
            </a:r>
            <a:r>
              <a:rPr lang="es-ES" sz="2000" dirty="0" smtClean="0">
                <a:solidFill>
                  <a:srgbClr val="FFFF00"/>
                </a:solidFill>
                <a:latin typeface="Arial" pitchFamily="34" charset="0"/>
                <a:cs typeface="Arial" pitchFamily="34" charset="0"/>
              </a:rPr>
              <a:t> Ramona G. Diseño y Planeamiento aparatológico en  Prótesis Parcial Removible. Primera y segunda parte. Escuela Estomatología. Universidad de la Habana. 1975.</a:t>
            </a:r>
          </a:p>
          <a:p>
            <a:endParaRPr lang="es-ES" sz="2000" dirty="0" smtClean="0">
              <a:solidFill>
                <a:srgbClr val="FFFF00"/>
              </a:solidFill>
              <a:latin typeface="Arial" pitchFamily="34" charset="0"/>
              <a:cs typeface="Arial" pitchFamily="34" charset="0"/>
            </a:endParaRPr>
          </a:p>
          <a:p>
            <a:r>
              <a:rPr lang="es-ES" sz="2000" dirty="0" err="1" smtClean="0">
                <a:solidFill>
                  <a:srgbClr val="FFFF00"/>
                </a:solidFill>
                <a:latin typeface="Arial" pitchFamily="34" charset="0"/>
                <a:cs typeface="Arial" pitchFamily="34" charset="0"/>
              </a:rPr>
              <a:t>Applegate</a:t>
            </a:r>
            <a:r>
              <a:rPr lang="es-ES" sz="2000" dirty="0" smtClean="0">
                <a:solidFill>
                  <a:srgbClr val="FFFF00"/>
                </a:solidFill>
                <a:latin typeface="Arial" pitchFamily="34" charset="0"/>
                <a:cs typeface="Arial" pitchFamily="34" charset="0"/>
              </a:rPr>
              <a:t> O. Elementos de prótesis de dentaduras parciales removible. Buenos  Aires. Argentina. 1959.</a:t>
            </a:r>
          </a:p>
          <a:p>
            <a:endParaRPr lang="es-ES" sz="2000" dirty="0" smtClean="0">
              <a:solidFill>
                <a:srgbClr val="FFFF00"/>
              </a:solidFill>
              <a:latin typeface="Arial" pitchFamily="34" charset="0"/>
              <a:cs typeface="Arial" pitchFamily="34" charset="0"/>
            </a:endParaRPr>
          </a:p>
          <a:p>
            <a:r>
              <a:rPr lang="es-ES" sz="2000" dirty="0" smtClean="0">
                <a:solidFill>
                  <a:srgbClr val="FFFF00"/>
                </a:solidFill>
                <a:latin typeface="Arial" pitchFamily="34" charset="0"/>
                <a:cs typeface="Arial" pitchFamily="34" charset="0"/>
              </a:rPr>
              <a:t>Material de Apoyo a los programas de la especialidad del técnico de Prótesis Dental. MINSAP.1981.</a:t>
            </a:r>
          </a:p>
          <a:p>
            <a:endParaRPr lang="es-ES" sz="2000" dirty="0" smtClean="0">
              <a:solidFill>
                <a:srgbClr val="FFFF00"/>
              </a:solidFill>
              <a:latin typeface="Arial" pitchFamily="34" charset="0"/>
              <a:cs typeface="Arial" pitchFamily="34" charset="0"/>
            </a:endParaRPr>
          </a:p>
          <a:p>
            <a:r>
              <a:rPr lang="es-ES" sz="2000" dirty="0" err="1" smtClean="0">
                <a:solidFill>
                  <a:srgbClr val="FFFF00"/>
                </a:solidFill>
                <a:latin typeface="Arial" pitchFamily="34" charset="0"/>
                <a:cs typeface="Arial" pitchFamily="34" charset="0"/>
              </a:rPr>
              <a:t>Cossio</a:t>
            </a:r>
            <a:r>
              <a:rPr lang="es-ES" sz="2000" dirty="0" smtClean="0">
                <a:solidFill>
                  <a:srgbClr val="FFFF00"/>
                </a:solidFill>
                <a:latin typeface="Arial" pitchFamily="34" charset="0"/>
                <a:cs typeface="Arial" pitchFamily="34" charset="0"/>
              </a:rPr>
              <a:t> C Teresa. Especialidad Estomatología. Prótesis Estomatológica tomo I y II texto provisional. MINSAP.1982. </a:t>
            </a:r>
            <a:endParaRPr lang="es-ES" sz="2000" dirty="0">
              <a:solidFill>
                <a:srgbClr val="FFFF00"/>
              </a:solidFill>
              <a:latin typeface="Arial" pitchFamily="34" charset="0"/>
              <a:cs typeface="Arial" pitchFamily="34" charset="0"/>
            </a:endParaRPr>
          </a:p>
        </p:txBody>
      </p:sp>
      <p:sp>
        <p:nvSpPr>
          <p:cNvPr id="5" name="4 Rectángulo"/>
          <p:cNvSpPr/>
          <p:nvPr/>
        </p:nvSpPr>
        <p:spPr>
          <a:xfrm>
            <a:off x="2844445" y="129406"/>
            <a:ext cx="345511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Bibliografía</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34033845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3194973"/>
            <a:ext cx="7560840" cy="954107"/>
          </a:xfrm>
          <a:prstGeom prst="rect">
            <a:avLst/>
          </a:prstGeom>
        </p:spPr>
        <p:txBody>
          <a:bodyPr wrap="square">
            <a:spAutoFit/>
          </a:bodyPr>
          <a:lstStyle/>
          <a:p>
            <a:pPr algn="ctr"/>
            <a:r>
              <a:rPr lang="es-ES" sz="2800" dirty="0" smtClean="0">
                <a:solidFill>
                  <a:srgbClr val="FFFF00"/>
                </a:solidFill>
                <a:latin typeface="Arial" pitchFamily="34" charset="0"/>
                <a:cs typeface="Arial" pitchFamily="34" charset="0"/>
              </a:rPr>
              <a:t>Tema 5: </a:t>
            </a:r>
          </a:p>
          <a:p>
            <a:pPr algn="ctr"/>
            <a:r>
              <a:rPr lang="es-ES" sz="2800" dirty="0" smtClean="0">
                <a:solidFill>
                  <a:srgbClr val="FFFF00"/>
                </a:solidFill>
                <a:latin typeface="Arial" pitchFamily="34" charset="0"/>
                <a:cs typeface="Arial" pitchFamily="34" charset="0"/>
              </a:rPr>
              <a:t>Preparación del modelo de estudio </a:t>
            </a:r>
          </a:p>
        </p:txBody>
      </p:sp>
      <p:sp>
        <p:nvSpPr>
          <p:cNvPr id="5" name="4 Rectángulo"/>
          <p:cNvSpPr/>
          <p:nvPr/>
        </p:nvSpPr>
        <p:spPr>
          <a:xfrm>
            <a:off x="2471844" y="1268760"/>
            <a:ext cx="420031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Próxima Clase</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3551699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628800"/>
            <a:ext cx="8892480" cy="2954655"/>
          </a:xfrm>
          <a:prstGeom prst="rect">
            <a:avLst/>
          </a:prstGeom>
        </p:spPr>
        <p:txBody>
          <a:bodyPr wrap="square">
            <a:spAutoFit/>
          </a:bodyPr>
          <a:lstStyle/>
          <a:p>
            <a:endParaRPr lang="es-ES" dirty="0" smtClean="0"/>
          </a:p>
          <a:p>
            <a:pPr algn="just"/>
            <a:r>
              <a:rPr lang="es-ES" sz="2400" dirty="0" smtClean="0">
                <a:solidFill>
                  <a:srgbClr val="FFFF00"/>
                </a:solidFill>
                <a:latin typeface="Arial" pitchFamily="34" charset="0"/>
                <a:cs typeface="Arial" pitchFamily="34" charset="0"/>
              </a:rPr>
              <a:t>En Física se le llama mecánica a la parte del saber que se ocupa de los fenómenos del equilibrio y movimiento de los cuerpos.</a:t>
            </a:r>
          </a:p>
          <a:p>
            <a:pPr algn="just"/>
            <a:endParaRPr lang="es-ES" sz="2400" dirty="0" smtClean="0">
              <a:solidFill>
                <a:srgbClr val="FFFF00"/>
              </a:solidFill>
              <a:latin typeface="Arial" pitchFamily="34" charset="0"/>
              <a:cs typeface="Arial" pitchFamily="34" charset="0"/>
            </a:endParaRP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Mecánica  - Dinámica: Estudia el movimiento</a:t>
            </a:r>
          </a:p>
          <a:p>
            <a:pPr algn="just"/>
            <a:r>
              <a:rPr lang="es-ES" sz="2400" dirty="0" smtClean="0">
                <a:solidFill>
                  <a:srgbClr val="FFFF00"/>
                </a:solidFill>
                <a:latin typeface="Arial" pitchFamily="34" charset="0"/>
                <a:cs typeface="Arial" pitchFamily="34" charset="0"/>
              </a:rPr>
              <a:t>                  - Estática: Estudia el equilibrio</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941378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2060848"/>
            <a:ext cx="8424936" cy="2677656"/>
          </a:xfrm>
          <a:prstGeom prst="rect">
            <a:avLst/>
          </a:prstGeom>
        </p:spPr>
        <p:txBody>
          <a:bodyPr wrap="square">
            <a:spAutoFit/>
          </a:bodyPr>
          <a:lstStyle/>
          <a:p>
            <a:r>
              <a:rPr lang="es-ES" sz="2400" dirty="0" smtClean="0">
                <a:solidFill>
                  <a:srgbClr val="FFFF00"/>
                </a:solidFill>
                <a:latin typeface="Arial" pitchFamily="34" charset="0"/>
                <a:cs typeface="Arial" pitchFamily="34" charset="0"/>
              </a:rPr>
              <a:t>Biomecánica:</a:t>
            </a:r>
          </a:p>
          <a:p>
            <a:endParaRPr lang="es-ES" sz="2400" dirty="0">
              <a:solidFill>
                <a:srgbClr val="FFFF00"/>
              </a:solidFill>
              <a:latin typeface="Arial" pitchFamily="34" charset="0"/>
              <a:cs typeface="Arial" pitchFamily="34" charset="0"/>
            </a:endParaRPr>
          </a:p>
          <a:p>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 Parte de la mecánica que se ocupa de los fenómenos mecánicos del ser humano. Ciencia que estudia las fuerzas sobre los órganos o aparatos para mejorar la orientación de la terapéutica</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778001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1844824"/>
            <a:ext cx="8064896" cy="3108543"/>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Principios biomecánicos</a:t>
            </a:r>
            <a:r>
              <a:rPr lang="es-ES" dirty="0" smtClean="0">
                <a:solidFill>
                  <a:srgbClr val="FFFF00"/>
                </a:solidFill>
                <a:latin typeface="Arial" pitchFamily="34" charset="0"/>
                <a:cs typeface="Arial" pitchFamily="34" charset="0"/>
              </a:rPr>
              <a:t>:</a:t>
            </a:r>
          </a:p>
          <a:p>
            <a:endParaRPr lang="es-ES" sz="2400" dirty="0" smtClean="0">
              <a:solidFill>
                <a:srgbClr val="FFFF00"/>
              </a:solidFill>
              <a:latin typeface="Arial" pitchFamily="34" charset="0"/>
              <a:cs typeface="Arial" pitchFamily="34" charset="0"/>
            </a:endParaRPr>
          </a:p>
          <a:p>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1-Soporte</a:t>
            </a:r>
          </a:p>
          <a:p>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2-Retención</a:t>
            </a:r>
          </a:p>
          <a:p>
            <a:endParaRPr lang="es-ES" sz="2400" dirty="0" smtClean="0">
              <a:solidFill>
                <a:srgbClr val="FFFF00"/>
              </a:solidFill>
              <a:latin typeface="Arial" pitchFamily="34" charset="0"/>
              <a:cs typeface="Arial" pitchFamily="34" charset="0"/>
            </a:endParaRPr>
          </a:p>
          <a:p>
            <a:r>
              <a:rPr lang="es-ES" sz="2400" dirty="0" smtClean="0">
                <a:solidFill>
                  <a:srgbClr val="FFFF00"/>
                </a:solidFill>
                <a:latin typeface="Arial" pitchFamily="34" charset="0"/>
                <a:cs typeface="Arial" pitchFamily="34" charset="0"/>
              </a:rPr>
              <a:t>3-Estabilidad</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027216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44624"/>
            <a:ext cx="8964488" cy="6740307"/>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Soporte: Capacidad que tiene la prótesis de resistir las fuerzas de intrusión (hacia la mucosa y tejido óseo) sin desplazarse.</a:t>
            </a:r>
          </a:p>
          <a:p>
            <a:pPr algn="just"/>
            <a:r>
              <a:rPr lang="es-ES" sz="2400" dirty="0" smtClean="0">
                <a:solidFill>
                  <a:srgbClr val="FFFF00"/>
                </a:solidFill>
                <a:latin typeface="Arial" pitchFamily="34" charset="0"/>
                <a:cs typeface="Arial" pitchFamily="34" charset="0"/>
              </a:rPr>
              <a:t>Intervienen:</a:t>
            </a:r>
          </a:p>
          <a:p>
            <a:pPr algn="just"/>
            <a:endParaRPr lang="es-ES" sz="2400" dirty="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 Base, mucosa y hueso (componentes básicos del soporte)</a:t>
            </a: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Soporte dentario (brindado por los dientes)</a:t>
            </a: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Soporte mucoso (lo brinda el reborde alveolar residual a través de la mucosa)</a:t>
            </a:r>
          </a:p>
          <a:p>
            <a:pPr marL="342900" indent="-342900" algn="just">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Tejidos blandos (en caso de reabsorción por fuerzas exageradas)</a:t>
            </a:r>
          </a:p>
          <a:p>
            <a:pPr marL="342900" indent="-342900" algn="just">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 Requisitos funcionales del soporte:</a:t>
            </a:r>
          </a:p>
          <a:p>
            <a:pPr algn="just"/>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 Capacidad de transmitir la fuerza</a:t>
            </a: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 Delimitación </a:t>
            </a: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 Alivio (rafe medio, </a:t>
            </a:r>
            <a:r>
              <a:rPr lang="es-ES" sz="2400" dirty="0" err="1" smtClean="0">
                <a:solidFill>
                  <a:srgbClr val="FFFF00"/>
                </a:solidFill>
                <a:latin typeface="Arial" pitchFamily="34" charset="0"/>
                <a:cs typeface="Arial" pitchFamily="34" charset="0"/>
              </a:rPr>
              <a:t>torus</a:t>
            </a:r>
            <a:r>
              <a:rPr lang="es-ES" sz="2400" dirty="0" smtClean="0">
                <a:solidFill>
                  <a:srgbClr val="FFFF00"/>
                </a:solidFill>
                <a:latin typeface="Arial" pitchFamily="34" charset="0"/>
                <a:cs typeface="Arial" pitchFamily="34" charset="0"/>
              </a:rPr>
              <a:t>, zonas de salida de nervios, exóstosis, frenillos y línea oblicua interna).</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727647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836712"/>
            <a:ext cx="8784976" cy="4524315"/>
          </a:xfrm>
          <a:prstGeom prst="rect">
            <a:avLst/>
          </a:prstGeom>
        </p:spPr>
        <p:txBody>
          <a:bodyPr wrap="square">
            <a:spAutoFit/>
          </a:bodyPr>
          <a:lstStyle/>
          <a:p>
            <a:pPr algn="just"/>
            <a:r>
              <a:rPr lang="es-ES" sz="2400" dirty="0" smtClean="0">
                <a:solidFill>
                  <a:srgbClr val="FFFF00"/>
                </a:solidFill>
                <a:latin typeface="Arial" pitchFamily="34" charset="0"/>
                <a:cs typeface="Arial" pitchFamily="34" charset="0"/>
              </a:rPr>
              <a:t>Retención: Es la resistencia que ofrece la prótesis al ser desplazada en el mismo sentido de su eje de inserción o hacia las fuerzas de desalojo. </a:t>
            </a:r>
          </a:p>
          <a:p>
            <a:pPr algn="just"/>
            <a:endParaRPr lang="es-ES" sz="2400" dirty="0" smtClean="0">
              <a:solidFill>
                <a:srgbClr val="FFFF00"/>
              </a:solidFill>
              <a:latin typeface="Arial" pitchFamily="34" charset="0"/>
              <a:cs typeface="Arial" pitchFamily="34" charset="0"/>
            </a:endParaRPr>
          </a:p>
          <a:p>
            <a:pPr algn="just"/>
            <a:endParaRPr lang="es-ES" sz="2400" dirty="0" smtClean="0">
              <a:solidFill>
                <a:srgbClr val="FFFF00"/>
              </a:solidFill>
              <a:latin typeface="Arial" pitchFamily="34" charset="0"/>
              <a:cs typeface="Arial" pitchFamily="34" charset="0"/>
            </a:endParaRPr>
          </a:p>
          <a:p>
            <a:pPr algn="just"/>
            <a:r>
              <a:rPr lang="es-ES" sz="2400" dirty="0" smtClean="0">
                <a:solidFill>
                  <a:srgbClr val="FFFF00"/>
                </a:solidFill>
                <a:latin typeface="Arial" pitchFamily="34" charset="0"/>
                <a:cs typeface="Arial" pitchFamily="34" charset="0"/>
              </a:rPr>
              <a:t>Tipos de retención:</a:t>
            </a:r>
          </a:p>
          <a:p>
            <a:pPr algn="just"/>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Retención pasiva o física: Capilaridad, cohesión, adhesión, tensión superficial. </a:t>
            </a:r>
          </a:p>
          <a:p>
            <a:pPr marL="342900" indent="-342900" algn="just">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Retención activa o clínica: Educación funcional y medios retentivos. </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34195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16632"/>
            <a:ext cx="9036496" cy="6740307"/>
          </a:xfrm>
          <a:prstGeom prst="rect">
            <a:avLst/>
          </a:prstGeom>
        </p:spPr>
        <p:txBody>
          <a:bodyPr wrap="square">
            <a:spAutoFit/>
          </a:bodyPr>
          <a:lstStyle/>
          <a:p>
            <a:r>
              <a:rPr lang="es-ES" sz="2400" u="sng" dirty="0" smtClean="0">
                <a:solidFill>
                  <a:srgbClr val="FFFF00"/>
                </a:solidFill>
                <a:latin typeface="Arial" pitchFamily="34" charset="0"/>
                <a:cs typeface="Arial" pitchFamily="34" charset="0"/>
              </a:rPr>
              <a:t>Factores físicos de la retención (aumentan la retención</a:t>
            </a:r>
            <a:r>
              <a:rPr lang="es-ES" sz="2400" dirty="0" smtClean="0">
                <a:solidFill>
                  <a:srgbClr val="FFFF00"/>
                </a:solidFill>
                <a:latin typeface="Arial" pitchFamily="34" charset="0"/>
                <a:cs typeface="Arial" pitchFamily="34" charset="0"/>
              </a:rPr>
              <a:t>):</a:t>
            </a:r>
          </a:p>
          <a:p>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Adhesión: Atracción molecular de dos cuerpos de distinta naturaleza. Ejemplo: dos losetas de vidrio.</a:t>
            </a:r>
          </a:p>
          <a:p>
            <a:pPr marL="342900" indent="-342900" algn="just">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Cohesión: Atracción física de dos cuerpos de igual naturaleza. Ejemplo: partículas de saliva.</a:t>
            </a:r>
          </a:p>
          <a:p>
            <a:pPr marL="342900" indent="-342900" algn="just">
              <a:buFont typeface="Wingdings" pitchFamily="2" charset="2"/>
              <a:buChar char="ü"/>
            </a:pPr>
            <a:endParaRPr lang="es-ES" sz="2400" dirty="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Capilaridad: Fuerza que permite escurrir a un liquido entre dos superficies en contacto. Ejemplo: la prótesis con la mucosa y la saliva.</a:t>
            </a:r>
          </a:p>
          <a:p>
            <a:pPr marL="342900" indent="-342900" algn="just">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Tensión superficial: Resistencia a separarse que posee una película liquida entre dos superficies adaptadas.</a:t>
            </a:r>
          </a:p>
          <a:p>
            <a:pPr marL="342900" indent="-342900" algn="just">
              <a:buFont typeface="Wingdings" pitchFamily="2" charset="2"/>
              <a:buChar char="ü"/>
            </a:pPr>
            <a:endParaRPr lang="es-ES" sz="2400" dirty="0" smtClean="0">
              <a:solidFill>
                <a:srgbClr val="FFFF00"/>
              </a:solidFill>
              <a:latin typeface="Arial" pitchFamily="34" charset="0"/>
              <a:cs typeface="Arial" pitchFamily="34" charset="0"/>
            </a:endParaRPr>
          </a:p>
          <a:p>
            <a:pPr marL="342900" indent="-342900" algn="just">
              <a:buFont typeface="Wingdings" pitchFamily="2" charset="2"/>
              <a:buChar char="ü"/>
            </a:pPr>
            <a:r>
              <a:rPr lang="es-ES" sz="2400" dirty="0" smtClean="0">
                <a:solidFill>
                  <a:srgbClr val="FFFF00"/>
                </a:solidFill>
                <a:latin typeface="Arial" pitchFamily="34" charset="0"/>
                <a:cs typeface="Arial" pitchFamily="34" charset="0"/>
              </a:rPr>
              <a:t>Presión atmosférica: Diferencia  de presiones que existen entre la cavidad bucal y el área cubierta por la base de la prótesis.</a:t>
            </a:r>
            <a:endParaRPr lang="es-ES" sz="24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6783825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encial">
  <a:themeElements>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enc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enc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95</TotalTime>
  <Words>2104</Words>
  <Application>Microsoft Office PowerPoint</Application>
  <PresentationFormat>Presentación en pantalla (4:3)</PresentationFormat>
  <Paragraphs>223</Paragraphs>
  <Slides>39</Slides>
  <Notes>0</Notes>
  <HiddenSlides>0</HiddenSlides>
  <MMClips>0</MMClips>
  <ScaleCrop>false</ScaleCrop>
  <HeadingPairs>
    <vt:vector size="4" baseType="variant">
      <vt:variant>
        <vt:lpstr>Tema</vt:lpstr>
      </vt:variant>
      <vt:variant>
        <vt:i4>1</vt:i4>
      </vt:variant>
      <vt:variant>
        <vt:lpstr>Títulos de diapositiva</vt:lpstr>
      </vt:variant>
      <vt:variant>
        <vt:i4>39</vt:i4>
      </vt:variant>
    </vt:vector>
  </HeadingPairs>
  <TitlesOfParts>
    <vt:vector size="40" baseType="lpstr">
      <vt:lpstr>Esencial</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Pc-Yusdel</dc:creator>
  <cp:lastModifiedBy>Centor</cp:lastModifiedBy>
  <cp:revision>16</cp:revision>
  <dcterms:created xsi:type="dcterms:W3CDTF">2015-03-01T17:20:18Z</dcterms:created>
  <dcterms:modified xsi:type="dcterms:W3CDTF">2002-01-01T05:18:45Z</dcterms:modified>
</cp:coreProperties>
</file>