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 id="265"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66" r:id="rId28"/>
    <p:sldId id="267" r:id="rId29"/>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12800929-DAAE-43DB-BDEA-DB293FB9499C}" type="datetimeFigureOut">
              <a:rPr lang="es-ES" smtClean="0"/>
              <a:t>05/08/2019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7C1A28B5-7971-401B-ADF5-4F0BB13B15BD}" type="slidenum">
              <a:rPr lang="es-ES" smtClean="0"/>
              <a:t>‹Nº›</a:t>
            </a:fld>
            <a:endParaRPr lang="es-ES"/>
          </a:p>
        </p:txBody>
      </p:sp>
    </p:spTree>
    <p:extLst>
      <p:ext uri="{BB962C8B-B14F-4D97-AF65-F5344CB8AC3E}">
        <p14:creationId xmlns:p14="http://schemas.microsoft.com/office/powerpoint/2010/main" val="735406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12800929-DAAE-43DB-BDEA-DB293FB9499C}" type="datetimeFigureOut">
              <a:rPr lang="es-ES" smtClean="0"/>
              <a:t>05/08/2019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7C1A28B5-7971-401B-ADF5-4F0BB13B15BD}" type="slidenum">
              <a:rPr lang="es-ES" smtClean="0"/>
              <a:t>‹Nº›</a:t>
            </a:fld>
            <a:endParaRPr lang="es-ES"/>
          </a:p>
        </p:txBody>
      </p:sp>
    </p:spTree>
    <p:extLst>
      <p:ext uri="{BB962C8B-B14F-4D97-AF65-F5344CB8AC3E}">
        <p14:creationId xmlns:p14="http://schemas.microsoft.com/office/powerpoint/2010/main" val="2920851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12800929-DAAE-43DB-BDEA-DB293FB9499C}" type="datetimeFigureOut">
              <a:rPr lang="es-ES" smtClean="0"/>
              <a:t>05/08/2019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7C1A28B5-7971-401B-ADF5-4F0BB13B15BD}" type="slidenum">
              <a:rPr lang="es-ES" smtClean="0"/>
              <a:t>‹Nº›</a:t>
            </a:fld>
            <a:endParaRPr lang="es-ES"/>
          </a:p>
        </p:txBody>
      </p:sp>
    </p:spTree>
    <p:extLst>
      <p:ext uri="{BB962C8B-B14F-4D97-AF65-F5344CB8AC3E}">
        <p14:creationId xmlns:p14="http://schemas.microsoft.com/office/powerpoint/2010/main" val="3937765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12800929-DAAE-43DB-BDEA-DB293FB9499C}" type="datetimeFigureOut">
              <a:rPr lang="es-ES" smtClean="0"/>
              <a:t>05/08/2019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7C1A28B5-7971-401B-ADF5-4F0BB13B15BD}" type="slidenum">
              <a:rPr lang="es-ES" smtClean="0"/>
              <a:t>‹Nº›</a:t>
            </a:fld>
            <a:endParaRPr lang="es-ES"/>
          </a:p>
        </p:txBody>
      </p:sp>
    </p:spTree>
    <p:extLst>
      <p:ext uri="{BB962C8B-B14F-4D97-AF65-F5344CB8AC3E}">
        <p14:creationId xmlns:p14="http://schemas.microsoft.com/office/powerpoint/2010/main" val="4077331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12800929-DAAE-43DB-BDEA-DB293FB9499C}" type="datetimeFigureOut">
              <a:rPr lang="es-ES" smtClean="0"/>
              <a:t>05/08/2019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7C1A28B5-7971-401B-ADF5-4F0BB13B15BD}" type="slidenum">
              <a:rPr lang="es-ES" smtClean="0"/>
              <a:t>‹Nº›</a:t>
            </a:fld>
            <a:endParaRPr lang="es-ES"/>
          </a:p>
        </p:txBody>
      </p:sp>
    </p:spTree>
    <p:extLst>
      <p:ext uri="{BB962C8B-B14F-4D97-AF65-F5344CB8AC3E}">
        <p14:creationId xmlns:p14="http://schemas.microsoft.com/office/powerpoint/2010/main" val="4219114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12800929-DAAE-43DB-BDEA-DB293FB9499C}" type="datetimeFigureOut">
              <a:rPr lang="es-ES" smtClean="0"/>
              <a:t>05/08/2019</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7C1A28B5-7971-401B-ADF5-4F0BB13B15BD}" type="slidenum">
              <a:rPr lang="es-ES" smtClean="0"/>
              <a:t>‹Nº›</a:t>
            </a:fld>
            <a:endParaRPr lang="es-ES"/>
          </a:p>
        </p:txBody>
      </p:sp>
    </p:spTree>
    <p:extLst>
      <p:ext uri="{BB962C8B-B14F-4D97-AF65-F5344CB8AC3E}">
        <p14:creationId xmlns:p14="http://schemas.microsoft.com/office/powerpoint/2010/main" val="22808440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12800929-DAAE-43DB-BDEA-DB293FB9499C}" type="datetimeFigureOut">
              <a:rPr lang="es-ES" smtClean="0"/>
              <a:t>05/08/2019</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7C1A28B5-7971-401B-ADF5-4F0BB13B15BD}" type="slidenum">
              <a:rPr lang="es-ES" smtClean="0"/>
              <a:t>‹Nº›</a:t>
            </a:fld>
            <a:endParaRPr lang="es-ES"/>
          </a:p>
        </p:txBody>
      </p:sp>
    </p:spTree>
    <p:extLst>
      <p:ext uri="{BB962C8B-B14F-4D97-AF65-F5344CB8AC3E}">
        <p14:creationId xmlns:p14="http://schemas.microsoft.com/office/powerpoint/2010/main" val="667722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12800929-DAAE-43DB-BDEA-DB293FB9499C}" type="datetimeFigureOut">
              <a:rPr lang="es-ES" smtClean="0"/>
              <a:t>05/08/2019</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7C1A28B5-7971-401B-ADF5-4F0BB13B15BD}" type="slidenum">
              <a:rPr lang="es-ES" smtClean="0"/>
              <a:t>‹Nº›</a:t>
            </a:fld>
            <a:endParaRPr lang="es-ES"/>
          </a:p>
        </p:txBody>
      </p:sp>
    </p:spTree>
    <p:extLst>
      <p:ext uri="{BB962C8B-B14F-4D97-AF65-F5344CB8AC3E}">
        <p14:creationId xmlns:p14="http://schemas.microsoft.com/office/powerpoint/2010/main" val="3515423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12800929-DAAE-43DB-BDEA-DB293FB9499C}" type="datetimeFigureOut">
              <a:rPr lang="es-ES" smtClean="0"/>
              <a:t>05/08/2019</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7C1A28B5-7971-401B-ADF5-4F0BB13B15BD}" type="slidenum">
              <a:rPr lang="es-ES" smtClean="0"/>
              <a:t>‹Nº›</a:t>
            </a:fld>
            <a:endParaRPr lang="es-ES"/>
          </a:p>
        </p:txBody>
      </p:sp>
    </p:spTree>
    <p:extLst>
      <p:ext uri="{BB962C8B-B14F-4D97-AF65-F5344CB8AC3E}">
        <p14:creationId xmlns:p14="http://schemas.microsoft.com/office/powerpoint/2010/main" val="617981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12800929-DAAE-43DB-BDEA-DB293FB9499C}" type="datetimeFigureOut">
              <a:rPr lang="es-ES" smtClean="0"/>
              <a:t>05/08/2019</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7C1A28B5-7971-401B-ADF5-4F0BB13B15BD}" type="slidenum">
              <a:rPr lang="es-ES" smtClean="0"/>
              <a:t>‹Nº›</a:t>
            </a:fld>
            <a:endParaRPr lang="es-ES"/>
          </a:p>
        </p:txBody>
      </p:sp>
    </p:spTree>
    <p:extLst>
      <p:ext uri="{BB962C8B-B14F-4D97-AF65-F5344CB8AC3E}">
        <p14:creationId xmlns:p14="http://schemas.microsoft.com/office/powerpoint/2010/main" val="3817881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12800929-DAAE-43DB-BDEA-DB293FB9499C}" type="datetimeFigureOut">
              <a:rPr lang="es-ES" smtClean="0"/>
              <a:t>05/08/2019</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7C1A28B5-7971-401B-ADF5-4F0BB13B15BD}" type="slidenum">
              <a:rPr lang="es-ES" smtClean="0"/>
              <a:t>‹Nº›</a:t>
            </a:fld>
            <a:endParaRPr lang="es-ES"/>
          </a:p>
        </p:txBody>
      </p:sp>
    </p:spTree>
    <p:extLst>
      <p:ext uri="{BB962C8B-B14F-4D97-AF65-F5344CB8AC3E}">
        <p14:creationId xmlns:p14="http://schemas.microsoft.com/office/powerpoint/2010/main" val="949136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800929-DAAE-43DB-BDEA-DB293FB9499C}" type="datetimeFigureOut">
              <a:rPr lang="es-ES" smtClean="0"/>
              <a:t>05/08/2019</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1A28B5-7971-401B-ADF5-4F0BB13B15BD}" type="slidenum">
              <a:rPr lang="es-ES" smtClean="0"/>
              <a:t>‹Nº›</a:t>
            </a:fld>
            <a:endParaRPr lang="es-ES"/>
          </a:p>
        </p:txBody>
      </p:sp>
    </p:spTree>
    <p:extLst>
      <p:ext uri="{BB962C8B-B14F-4D97-AF65-F5344CB8AC3E}">
        <p14:creationId xmlns:p14="http://schemas.microsoft.com/office/powerpoint/2010/main" val="19884822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hyperlink" Target="http://www.google.com.cu/imgres?imgurl=http://4.bp.blogspot.com/_-VWaGoo373g/SMVFtXSPDHI/AAAAAAAAABU/oaxi-Ga9gDM/s400/Huracan+Ike+Cuba.jpg&amp;imgrefurl=http://sabadodeconsultas.blogspot.com/2008_09_01_archive.html&amp;usg=__iUgwPkZzN7S-G8whnBOt9hfM0vQ=&amp;h=191&amp;w=400&amp;sz=22&amp;hl=es&amp;start=4&amp;zoom=1&amp;itbs=1&amp;tbnid=lYkmope9iBatgM:&amp;tbnh=59&amp;tbnw=124&amp;prev=/search?q=Evacuaci%C3%B3n+de+la+poblaci%C3%B3n+(estudiante)+en+caso+de+huracanes+e+intensas+lluvias+en+Cuba&amp;hl=es&amp;sa=G&amp;biw=779&amp;bih=410&amp;gbv=2&amp;tbm=isch&amp;ei=-aLaTbfCPIbWgQeKhflX" TargetMode="External"/><Relationship Id="rId7" Type="http://schemas.openxmlformats.org/officeDocument/2006/relationships/hyperlink" Target="http://www.google.com.cu/imgres?imgurl=http://rreloj.files.wordpress.com/2008/11/inundaciones_rio_guaso1.jpg&amp;imgrefurl=http://rreloj.wordpress.com/2008/11/page/3/&amp;usg=__NxD-PF8_vR0Bm2pYkCpRFDRh9Yw=&amp;h=300&amp;w=400&amp;sz=45&amp;hl=es&amp;start=3&amp;zoom=1&amp;itbs=1&amp;tbnid=Dgay-hY0xv9tNM:&amp;tbnh=93&amp;tbnw=124&amp;prev=/search?q=Evacuaci%C3%B3n+de+la+poblaci%C3%B3n+(estudiante)+en+caso+de+huracanes+e+intensas+lluvias+en+Cuba&amp;hl=es&amp;sa=G&amp;biw=779&amp;bih=410&amp;gbv=2&amp;tbm=isch&amp;ei=-aLaTbfCPIbWgQeKhflX" TargetMode="External"/><Relationship Id="rId12"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3.jpeg"/><Relationship Id="rId11" Type="http://schemas.openxmlformats.org/officeDocument/2006/relationships/hyperlink" Target="http://www.google.com.cu/imgres?imgurl=http://2.bp.blogspot.com/_sZZC8ZR1KD4/TE-HOo5G0-I/AAAAAAAACn8/8lc4bJR2OQs/s320/china-inundacion.jpg&amp;imgrefurl=http://noticiasprofeciasbiblicas.blogspot.com/2010_07_01_archive.html&amp;usg=__65i2qIBXfHNJ_C5FlsrU0RdaxyQ=&amp;h=213&amp;w=320&amp;sz=26&amp;hl=es&amp;start=107&amp;zoom=1&amp;itbs=1&amp;tbnid=ZS_2Ep4NXdhR6M:&amp;tbnh=79&amp;tbnw=118&amp;prev=/search?q=puntos+Evacuaci%C3%B3n+de+la+poblaci%C3%B3n+(estudiante)+en+caso+de+huracanes+e+intensas+lluvias+en+Cuba&amp;start=90&amp;hl=es&amp;sa=N&amp;gbv=2&amp;ndsp=18&amp;biw=779&amp;bih=410&amp;tbm=isch&amp;ei=8KXaTergGoStgQfz2exX" TargetMode="External"/><Relationship Id="rId5" Type="http://schemas.openxmlformats.org/officeDocument/2006/relationships/hyperlink" Target="http://www.google.com.cu/imgres?imgurl=http://yohandry.files.wordpress.com/2008/11/gale6.jpg&amp;imgrefurl=http://yohandry.wordpress.com/2008/11/07/cuba-se-prepara-para-huracan-paloma/&amp;usg=__h2yDhAviZGeYTiyta5xxvOTloFU=&amp;h=190&amp;w=283&amp;sz=15&amp;hl=es&amp;start=6&amp;zoom=1&amp;itbs=1&amp;tbnid=p6fTQsZaRvj1RM:&amp;tbnh=77&amp;tbnw=114&amp;prev=/search?q=Evacuaci%C3%B3n+de+la+poblaci%C3%B3n+(estudiante)+en+caso+de+huracanes+e+intensas+lluvias+en+Cuba&amp;hl=es&amp;sa=G&amp;biw=779&amp;bih=410&amp;gbv=2&amp;tbm=isch&amp;ei=-aLaTbfCPIbWgQeKhflX" TargetMode="External"/><Relationship Id="rId10" Type="http://schemas.openxmlformats.org/officeDocument/2006/relationships/image" Target="../media/image5.jpeg"/><Relationship Id="rId4" Type="http://schemas.openxmlformats.org/officeDocument/2006/relationships/image" Target="../media/image2.jpeg"/><Relationship Id="rId9" Type="http://schemas.openxmlformats.org/officeDocument/2006/relationships/hyperlink" Target="http://www.google.com.cu/imgres?imgurl=http://rreloj.files.wordpress.com/2008/11/evacuacion-ciclon-g.jpg&amp;imgrefurl=http://rreloj.wordpress.com/tag/medidas/&amp;usg=__-6a-NsITB74g061eICLCZ3wQSk8=&amp;h=285&amp;w=500&amp;sz=168&amp;hl=es&amp;start=5&amp;zoom=1&amp;itbs=1&amp;tbnid=WBsv3fKEHrOa8M:&amp;tbnh=74&amp;tbnw=130&amp;prev=/search?q=Evacuaci%C3%B3n+de+la+poblaci%C3%B3n+(estudiante)+en+caso+de+huracanes+e+intensas+lluvias+en+Cuba&amp;hl=es&amp;sa=G&amp;biw=779&amp;bih=410&amp;gbv=2&amp;tbm=isch&amp;ei=-aLaTbfCPIbWgQeKhfl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614152" y="1907975"/>
            <a:ext cx="9144000" cy="2387600"/>
          </a:xfrm>
        </p:spPr>
        <p:txBody>
          <a:bodyPr>
            <a:normAutofit fontScale="90000"/>
          </a:bodyPr>
          <a:lstStyle/>
          <a:p>
            <a:r>
              <a:rPr lang="es-ES" dirty="0"/>
              <a:t>Fases que decreta la Defensa Civil ante eventos de desastres</a:t>
            </a:r>
          </a:p>
        </p:txBody>
      </p:sp>
    </p:spTree>
    <p:extLst>
      <p:ext uri="{BB962C8B-B14F-4D97-AF65-F5344CB8AC3E}">
        <p14:creationId xmlns:p14="http://schemas.microsoft.com/office/powerpoint/2010/main" val="14779562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37881" y="365125"/>
            <a:ext cx="11320529" cy="6177343"/>
          </a:xfrm>
        </p:spPr>
        <p:txBody>
          <a:bodyPr>
            <a:noAutofit/>
          </a:bodyPr>
          <a:lstStyle/>
          <a:p>
            <a:r>
              <a:rPr lang="es-ES_tradnl" sz="2400" b="1" dirty="0"/>
              <a:t>Comunidad.</a:t>
            </a:r>
            <a:r>
              <a:rPr lang="es-ES" sz="2400" dirty="0"/>
              <a:t/>
            </a:r>
            <a:br>
              <a:rPr lang="es-ES" sz="2400" dirty="0"/>
            </a:br>
            <a:r>
              <a:rPr lang="es-ES_tradnl" sz="2400" dirty="0"/>
              <a:t>Grupo o conjunto de individuos, seres humanos, animales y plantas que comparten elementos en común. </a:t>
            </a:r>
            <a:r>
              <a:rPr lang="es-ES" sz="2400" dirty="0"/>
              <a:t/>
            </a:r>
            <a:br>
              <a:rPr lang="es-ES" sz="2400" dirty="0"/>
            </a:br>
            <a:r>
              <a:rPr lang="es-ES_tradnl" sz="2400" dirty="0"/>
              <a:t>Congregación de personas que están bajo ciertas reglas y tienen intereses comunes.  </a:t>
            </a:r>
            <a:r>
              <a:rPr lang="es-ES" sz="2400" dirty="0"/>
              <a:t/>
            </a:r>
            <a:br>
              <a:rPr lang="es-ES" sz="2400" dirty="0"/>
            </a:br>
            <a:r>
              <a:rPr lang="es-ES_tradnl" sz="2400" b="1" dirty="0"/>
              <a:t>Características de la comunidad cubana:</a:t>
            </a:r>
            <a:r>
              <a:rPr lang="es-ES" sz="2400" dirty="0"/>
              <a:t/>
            </a:r>
            <a:br>
              <a:rPr lang="es-ES" sz="2400" dirty="0"/>
            </a:br>
            <a:r>
              <a:rPr lang="es-ES_tradnl" sz="2400" dirty="0"/>
              <a:t>Además de tener todos los elementos generales que caracterizan a cualquier comunidad, tiene un conjunto de elementos distintivos que la hacen más fuerte para enfrentar eventos de cualquier naturaleza, pudiendo señalarse la presencia a todos los niveles de:</a:t>
            </a:r>
            <a:r>
              <a:rPr lang="es-ES" sz="2400" dirty="0"/>
              <a:t/>
            </a:r>
            <a:br>
              <a:rPr lang="es-ES" sz="2400" dirty="0"/>
            </a:br>
            <a:r>
              <a:rPr lang="es-ES" sz="2400" dirty="0" smtClean="0"/>
              <a:t>-</a:t>
            </a:r>
            <a:r>
              <a:rPr lang="es-ES_tradnl" sz="2400" dirty="0" smtClean="0"/>
              <a:t>La </a:t>
            </a:r>
            <a:r>
              <a:rPr lang="es-ES_tradnl" sz="2400" dirty="0"/>
              <a:t>división político-administrativa hasta el nivel de zona de defensa.</a:t>
            </a:r>
            <a:r>
              <a:rPr lang="es-ES" sz="2400" dirty="0"/>
              <a:t/>
            </a:r>
            <a:br>
              <a:rPr lang="es-ES" sz="2400" dirty="0"/>
            </a:br>
            <a:r>
              <a:rPr lang="es-ES" sz="2400" dirty="0" smtClean="0"/>
              <a:t>-</a:t>
            </a:r>
            <a:r>
              <a:rPr lang="es-ES_tradnl" sz="2400" dirty="0" smtClean="0"/>
              <a:t>Los </a:t>
            </a:r>
            <a:r>
              <a:rPr lang="es-ES_tradnl" sz="2400" dirty="0"/>
              <a:t>organismos de la administración central del estado (OACE).</a:t>
            </a:r>
            <a:r>
              <a:rPr lang="es-ES" sz="2400" dirty="0"/>
              <a:t/>
            </a:r>
            <a:br>
              <a:rPr lang="es-ES" sz="2400" dirty="0"/>
            </a:br>
            <a:r>
              <a:rPr lang="es-ES" sz="2400" dirty="0" smtClean="0"/>
              <a:t>-</a:t>
            </a:r>
            <a:r>
              <a:rPr lang="es-ES_tradnl" sz="2400" dirty="0" smtClean="0"/>
              <a:t>Las </a:t>
            </a:r>
            <a:r>
              <a:rPr lang="es-ES_tradnl" sz="2400" dirty="0"/>
              <a:t>organizaciones políticas. (PCC y UJC).</a:t>
            </a:r>
            <a:r>
              <a:rPr lang="es-ES" sz="2400" dirty="0"/>
              <a:t/>
            </a:r>
            <a:br>
              <a:rPr lang="es-ES" sz="2400" dirty="0"/>
            </a:br>
            <a:r>
              <a:rPr lang="es-ES" sz="2400" dirty="0" smtClean="0"/>
              <a:t>-</a:t>
            </a:r>
            <a:r>
              <a:rPr lang="es-ES_tradnl" sz="2400" dirty="0" smtClean="0"/>
              <a:t>Las </a:t>
            </a:r>
            <a:r>
              <a:rPr lang="es-ES_tradnl" sz="2400" dirty="0"/>
              <a:t>organizaciones estudiantiles. (OPJM. FEEM, FEU)</a:t>
            </a:r>
            <a:r>
              <a:rPr lang="es-ES" sz="2400" dirty="0"/>
              <a:t/>
            </a:r>
            <a:br>
              <a:rPr lang="es-ES" sz="2400" dirty="0"/>
            </a:br>
            <a:r>
              <a:rPr lang="es-ES" sz="2400" dirty="0" smtClean="0"/>
              <a:t>-</a:t>
            </a:r>
            <a:r>
              <a:rPr lang="es-ES_tradnl" sz="2400" dirty="0" smtClean="0"/>
              <a:t>La </a:t>
            </a:r>
            <a:r>
              <a:rPr lang="es-ES_tradnl" sz="2400" dirty="0"/>
              <a:t>Central de trabajadores de Cuba (CTC).</a:t>
            </a:r>
            <a:r>
              <a:rPr lang="es-ES" sz="2400" dirty="0"/>
              <a:t/>
            </a:r>
            <a:br>
              <a:rPr lang="es-ES" sz="2400" dirty="0"/>
            </a:br>
            <a:r>
              <a:rPr lang="es-ES" sz="2400" dirty="0" smtClean="0"/>
              <a:t>-</a:t>
            </a:r>
            <a:r>
              <a:rPr lang="es-ES_tradnl" sz="2400" dirty="0" smtClean="0"/>
              <a:t>La </a:t>
            </a:r>
            <a:r>
              <a:rPr lang="es-ES_tradnl" sz="2400" dirty="0"/>
              <a:t>Asociación Nacional de Agricultores Pequeños (ANAP).</a:t>
            </a:r>
            <a:r>
              <a:rPr lang="es-ES" sz="2400" dirty="0"/>
              <a:t/>
            </a:r>
            <a:br>
              <a:rPr lang="es-ES" sz="2400" dirty="0"/>
            </a:br>
            <a:r>
              <a:rPr lang="es-ES" sz="2400" dirty="0" smtClean="0"/>
              <a:t>-</a:t>
            </a:r>
            <a:r>
              <a:rPr lang="es-ES_tradnl" sz="2400" dirty="0" smtClean="0"/>
              <a:t>La </a:t>
            </a:r>
            <a:r>
              <a:rPr lang="es-ES_tradnl" sz="2400" dirty="0"/>
              <a:t>Federación de Mujeres Cubanas (FMC).</a:t>
            </a:r>
            <a:r>
              <a:rPr lang="es-ES" sz="2400" dirty="0"/>
              <a:t/>
            </a:r>
            <a:br>
              <a:rPr lang="es-ES" sz="2400" dirty="0"/>
            </a:br>
            <a:r>
              <a:rPr lang="es-ES" sz="2400" dirty="0" smtClean="0"/>
              <a:t>-</a:t>
            </a:r>
            <a:r>
              <a:rPr lang="es-ES_tradnl" sz="2400" dirty="0" smtClean="0"/>
              <a:t>La </a:t>
            </a:r>
            <a:r>
              <a:rPr lang="es-ES_tradnl" sz="2400" dirty="0"/>
              <a:t>Asociación de Combatiente de la Revolución Cubana (ACRC).</a:t>
            </a:r>
            <a:r>
              <a:rPr lang="es-ES" sz="2400" dirty="0"/>
              <a:t/>
            </a:r>
            <a:br>
              <a:rPr lang="es-ES" sz="2400" dirty="0"/>
            </a:br>
            <a:r>
              <a:rPr lang="es-ES" sz="2400" dirty="0" smtClean="0"/>
              <a:t>-</a:t>
            </a:r>
            <a:r>
              <a:rPr lang="es-ES_tradnl" sz="2400" dirty="0" smtClean="0"/>
              <a:t>Los </a:t>
            </a:r>
            <a:r>
              <a:rPr lang="es-ES_tradnl" sz="2400" dirty="0"/>
              <a:t>Comités de Defensa de la Revolución (CDR</a:t>
            </a:r>
            <a:r>
              <a:rPr lang="es-ES_tradnl" sz="2400" dirty="0" smtClean="0"/>
              <a:t>).</a:t>
            </a:r>
            <a:endParaRPr lang="es-ES" sz="2800" dirty="0"/>
          </a:p>
        </p:txBody>
      </p:sp>
    </p:spTree>
    <p:extLst>
      <p:ext uri="{BB962C8B-B14F-4D97-AF65-F5344CB8AC3E}">
        <p14:creationId xmlns:p14="http://schemas.microsoft.com/office/powerpoint/2010/main" val="3058270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035675"/>
          </a:xfrm>
        </p:spPr>
        <p:txBody>
          <a:bodyPr>
            <a:noAutofit/>
          </a:bodyPr>
          <a:lstStyle/>
          <a:p>
            <a:pPr algn="ctr"/>
            <a:r>
              <a:rPr lang="es-ES_tradnl" sz="4000" dirty="0"/>
              <a:t>En la reducción de desastres intervienen organismos, federaciones y asociaciones, lo que hace posible que el sistema de medidas de la defensa civil llegue hasta el último rincón de nuestra patria y que pueda cumplir con el mayor éxito sus misiones y que hagan de la comunidad un bastión de suma importancia en el enfrentamiento a cualquier evento que la ponga en peligro y particularmente ante los desastres pero para lograrlo debe estar bien preparada. </a:t>
            </a:r>
            <a:endParaRPr lang="es-ES" sz="4000" dirty="0"/>
          </a:p>
        </p:txBody>
      </p:sp>
    </p:spTree>
    <p:extLst>
      <p:ext uri="{BB962C8B-B14F-4D97-AF65-F5344CB8AC3E}">
        <p14:creationId xmlns:p14="http://schemas.microsoft.com/office/powerpoint/2010/main" val="25626492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_tradnl" b="1" dirty="0"/>
              <a:t>Preparación de la comunidad.</a:t>
            </a:r>
            <a:r>
              <a:rPr lang="es-ES" dirty="0"/>
              <a:t/>
            </a:r>
            <a:br>
              <a:rPr lang="es-ES" dirty="0"/>
            </a:br>
            <a:r>
              <a:rPr lang="es-ES_tradnl" b="1" dirty="0"/>
              <a:t>Tiene dos objetivos</a:t>
            </a:r>
            <a:r>
              <a:rPr lang="es-ES_tradnl" b="1" dirty="0" smtClean="0"/>
              <a:t>:</a:t>
            </a:r>
            <a:endParaRPr lang="es-ES" dirty="0"/>
          </a:p>
        </p:txBody>
      </p:sp>
      <p:sp>
        <p:nvSpPr>
          <p:cNvPr id="3" name="Rectángulo redondeado 161"/>
          <p:cNvSpPr>
            <a:spLocks noChangeArrowheads="1"/>
          </p:cNvSpPr>
          <p:nvPr/>
        </p:nvSpPr>
        <p:spPr bwMode="auto">
          <a:xfrm>
            <a:off x="838199" y="2034683"/>
            <a:ext cx="3283039" cy="106912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endParaRPr kumimoji="0" lang="es-ES" altLang="es-ES" sz="1100" b="1" i="0" u="none" strike="noStrike" cap="none" normalizeH="0" baseline="0" dirty="0" smtClean="0">
              <a:ln>
                <a:noFill/>
              </a:ln>
              <a:solidFill>
                <a:schemeClr val="tx1"/>
              </a:solidFill>
              <a:effectLst/>
              <a:latin typeface="Calibri" panose="020F0502020204030204" pitchFamily="34" charset="0"/>
            </a:endParaRPr>
          </a:p>
          <a:p>
            <a:pPr marL="0" marR="0" lvl="0" indent="0" algn="ctr" defTabSz="914400" rtl="0" eaLnBrk="0" fontAlgn="base" latinLnBrk="0" hangingPunct="0">
              <a:lnSpc>
                <a:spcPct val="100000"/>
              </a:lnSpc>
              <a:spcBef>
                <a:spcPct val="0"/>
              </a:spcBef>
              <a:spcAft>
                <a:spcPts val="800"/>
              </a:spcAft>
              <a:buClrTx/>
              <a:buSzTx/>
              <a:buFontTx/>
              <a:buNone/>
              <a:tabLst/>
            </a:pPr>
            <a:r>
              <a:rPr kumimoji="0" lang="es-ES" altLang="es-ES" sz="1600" b="1" i="0" u="none" strike="noStrike" cap="none" normalizeH="0" baseline="0" dirty="0" smtClean="0">
                <a:ln>
                  <a:noFill/>
                </a:ln>
                <a:solidFill>
                  <a:schemeClr val="tx1"/>
                </a:solidFill>
                <a:effectLst/>
                <a:latin typeface="Calibri" panose="020F0502020204030204" pitchFamily="34" charset="0"/>
              </a:rPr>
              <a:t>PREPARACIÓN PARA APOYO ASISTENCIAL </a:t>
            </a:r>
            <a:endParaRPr kumimoji="0" lang="es-ES" altLang="es-ES" sz="2800" b="0" i="0" u="none" strike="noStrike" cap="none" normalizeH="0" baseline="0" dirty="0" smtClean="0">
              <a:ln>
                <a:noFill/>
              </a:ln>
              <a:solidFill>
                <a:schemeClr val="tx1"/>
              </a:solidFill>
              <a:effectLst/>
              <a:latin typeface="Arial" panose="020B0604020202020204" pitchFamily="34" charset="0"/>
            </a:endParaRPr>
          </a:p>
        </p:txBody>
      </p:sp>
      <p:sp>
        <p:nvSpPr>
          <p:cNvPr id="4" name="Rectángulo redondeado 287"/>
          <p:cNvSpPr>
            <a:spLocks noChangeArrowheads="1"/>
          </p:cNvSpPr>
          <p:nvPr/>
        </p:nvSpPr>
        <p:spPr bwMode="auto">
          <a:xfrm>
            <a:off x="838198" y="3902119"/>
            <a:ext cx="3283039" cy="1094883"/>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endParaRPr kumimoji="0" lang="es-ES" altLang="es-ES" sz="1100" b="1" i="0" u="none" strike="noStrike" cap="none" normalizeH="0" baseline="0" dirty="0" smtClean="0">
              <a:ln>
                <a:noFill/>
              </a:ln>
              <a:solidFill>
                <a:schemeClr val="tx1"/>
              </a:solidFill>
              <a:effectLst/>
              <a:latin typeface="Calibri" panose="020F0502020204030204" pitchFamily="34" charset="0"/>
            </a:endParaRPr>
          </a:p>
          <a:p>
            <a:pPr marL="0" marR="0" lvl="0" indent="0" algn="ctr" defTabSz="914400" rtl="0" eaLnBrk="0" fontAlgn="base" latinLnBrk="0" hangingPunct="0">
              <a:lnSpc>
                <a:spcPct val="100000"/>
              </a:lnSpc>
              <a:spcBef>
                <a:spcPct val="0"/>
              </a:spcBef>
              <a:spcAft>
                <a:spcPts val="800"/>
              </a:spcAft>
              <a:buClrTx/>
              <a:buSzTx/>
              <a:buFontTx/>
              <a:buNone/>
              <a:tabLst/>
            </a:pPr>
            <a:r>
              <a:rPr kumimoji="0" lang="es-ES" altLang="es-ES" sz="1600" b="1" i="0" u="none" strike="noStrike" cap="none" normalizeH="0" baseline="0" dirty="0" smtClean="0">
                <a:ln>
                  <a:noFill/>
                </a:ln>
                <a:solidFill>
                  <a:schemeClr val="tx1"/>
                </a:solidFill>
                <a:effectLst/>
                <a:latin typeface="Calibri" panose="020F0502020204030204" pitchFamily="34" charset="0"/>
              </a:rPr>
              <a:t>PREPARACIÓN PARA SABER PROTEGERSE   </a:t>
            </a:r>
            <a:endParaRPr kumimoji="0" lang="es-ES" altLang="es-ES" sz="2800" b="0" i="0" u="none" strike="noStrike" cap="none" normalizeH="0" baseline="0" dirty="0" smtClean="0">
              <a:ln>
                <a:noFill/>
              </a:ln>
              <a:solidFill>
                <a:schemeClr val="tx1"/>
              </a:solidFill>
              <a:effectLst/>
              <a:latin typeface="Arial" panose="020B0604020202020204" pitchFamily="34" charset="0"/>
            </a:endParaRPr>
          </a:p>
        </p:txBody>
      </p:sp>
      <p:sp>
        <p:nvSpPr>
          <p:cNvPr id="5" name="Flecha derecha 160"/>
          <p:cNvSpPr>
            <a:spLocks noChangeArrowheads="1"/>
          </p:cNvSpPr>
          <p:nvPr/>
        </p:nvSpPr>
        <p:spPr bwMode="auto">
          <a:xfrm>
            <a:off x="4463311" y="2195623"/>
            <a:ext cx="2066277" cy="753638"/>
          </a:xfrm>
          <a:prstGeom prst="rightArrow">
            <a:avLst>
              <a:gd name="adj1" fmla="val 50000"/>
              <a:gd name="adj2" fmla="val 111413"/>
            </a:avLst>
          </a:prstGeom>
          <a:solidFill>
            <a:srgbClr val="000000"/>
          </a:solidFill>
          <a:ln w="38100">
            <a:solidFill>
              <a:srgbClr val="F2F2F2"/>
            </a:solidFill>
            <a:miter lim="800000"/>
            <a:headEnd/>
            <a:tailEnd/>
          </a:ln>
          <a:effectLst>
            <a:outerShdw dist="28398" dir="3806097" algn="ctr" rotWithShape="0">
              <a:srgbClr val="7F7F7F">
                <a:alpha val="50000"/>
              </a:srgbClr>
            </a:outerShdw>
          </a:effectLst>
        </p:spPr>
        <p:txBody>
          <a:bodyPr vert="horz" wrap="square" lIns="91440" tIns="45720" rIns="91440" bIns="45720" numCol="1" anchor="t" anchorCtr="0" compatLnSpc="1">
            <a:prstTxWarp prst="textNoShape">
              <a:avLst/>
            </a:prstTxWarp>
          </a:bodyPr>
          <a:lstStyle/>
          <a:p>
            <a:endParaRPr lang="es-ES"/>
          </a:p>
        </p:txBody>
      </p:sp>
      <p:sp>
        <p:nvSpPr>
          <p:cNvPr id="6" name="Flecha derecha 160"/>
          <p:cNvSpPr>
            <a:spLocks noChangeArrowheads="1"/>
          </p:cNvSpPr>
          <p:nvPr/>
        </p:nvSpPr>
        <p:spPr bwMode="auto">
          <a:xfrm>
            <a:off x="4450611" y="4058453"/>
            <a:ext cx="2066277" cy="753638"/>
          </a:xfrm>
          <a:prstGeom prst="rightArrow">
            <a:avLst>
              <a:gd name="adj1" fmla="val 50000"/>
              <a:gd name="adj2" fmla="val 111413"/>
            </a:avLst>
          </a:prstGeom>
          <a:solidFill>
            <a:srgbClr val="000000"/>
          </a:solidFill>
          <a:ln w="38100">
            <a:solidFill>
              <a:srgbClr val="F2F2F2"/>
            </a:solidFill>
            <a:miter lim="800000"/>
            <a:headEnd/>
            <a:tailEnd/>
          </a:ln>
          <a:effectLst>
            <a:outerShdw dist="28398" dir="3806097" algn="ctr" rotWithShape="0">
              <a:srgbClr val="7F7F7F">
                <a:alpha val="50000"/>
              </a:srgbClr>
            </a:outerShdw>
          </a:effectLst>
        </p:spPr>
        <p:txBody>
          <a:bodyPr vert="horz" wrap="square" lIns="91440" tIns="45720" rIns="91440" bIns="45720" numCol="1" anchor="t" anchorCtr="0" compatLnSpc="1">
            <a:prstTxWarp prst="textNoShape">
              <a:avLst/>
            </a:prstTxWarp>
          </a:bodyPr>
          <a:lstStyle/>
          <a:p>
            <a:endParaRPr lang="es-ES"/>
          </a:p>
        </p:txBody>
      </p:sp>
      <p:sp>
        <p:nvSpPr>
          <p:cNvPr id="7" name="Rectángulo 162"/>
          <p:cNvSpPr>
            <a:spLocks noChangeArrowheads="1"/>
          </p:cNvSpPr>
          <p:nvPr/>
        </p:nvSpPr>
        <p:spPr bwMode="auto">
          <a:xfrm>
            <a:off x="6871661" y="2021626"/>
            <a:ext cx="4693567" cy="108218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s-ES" altLang="es-ES" sz="2000" b="1" i="0" u="none" strike="noStrike" cap="none" normalizeH="0" baseline="0" dirty="0" smtClean="0">
                <a:ln>
                  <a:noFill/>
                </a:ln>
                <a:solidFill>
                  <a:schemeClr val="tx1"/>
                </a:solidFill>
                <a:effectLst/>
                <a:latin typeface="Calibri" panose="020F0502020204030204" pitchFamily="34" charset="0"/>
              </a:rPr>
              <a:t>Labores de socorrismo, saneamiento</a:t>
            </a:r>
            <a:r>
              <a:rPr kumimoji="0" lang="es-ES" altLang="es-ES" sz="2000" b="1" i="0" u="none" strike="noStrike" cap="none" normalizeH="0" baseline="0" dirty="0" smtClean="0">
                <a:ln>
                  <a:noFill/>
                </a:ln>
                <a:solidFill>
                  <a:schemeClr val="tx1"/>
                </a:solidFill>
                <a:effectLst/>
                <a:latin typeface="Times New Roman" panose="02020603050405020304" pitchFamily="18" charset="0"/>
              </a:rPr>
              <a:t>,</a:t>
            </a:r>
            <a:r>
              <a:rPr kumimoji="0" lang="es-ES" altLang="es-ES" sz="2000" b="1" i="0" u="none" strike="noStrike" cap="none" normalizeH="0" baseline="0" dirty="0" smtClean="0">
                <a:ln>
                  <a:noFill/>
                </a:ln>
                <a:solidFill>
                  <a:schemeClr val="tx1"/>
                </a:solidFill>
                <a:effectLst/>
                <a:latin typeface="Calibri" panose="020F0502020204030204" pitchFamily="34" charset="0"/>
              </a:rPr>
              <a:t> educación sanitaria y divulgación-comunicación </a:t>
            </a:r>
            <a:endParaRPr kumimoji="0" lang="es-ES" altLang="es-ES" sz="3600" b="0" i="0" u="none" strike="noStrike" cap="none" normalizeH="0" baseline="0" dirty="0" smtClean="0">
              <a:ln>
                <a:noFill/>
              </a:ln>
              <a:solidFill>
                <a:schemeClr val="tx1"/>
              </a:solidFill>
              <a:effectLst/>
              <a:latin typeface="Arial" panose="020B0604020202020204" pitchFamily="34" charset="0"/>
            </a:endParaRPr>
          </a:p>
        </p:txBody>
      </p:sp>
      <p:sp>
        <p:nvSpPr>
          <p:cNvPr id="8" name="Rectángulo 286"/>
          <p:cNvSpPr>
            <a:spLocks noChangeArrowheads="1"/>
          </p:cNvSpPr>
          <p:nvPr/>
        </p:nvSpPr>
        <p:spPr bwMode="auto">
          <a:xfrm>
            <a:off x="6735472" y="3897670"/>
            <a:ext cx="4829756" cy="10993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s-ES" altLang="es-ES" sz="2000" b="1" i="0" u="none" strike="noStrike" cap="none" normalizeH="0" baseline="0" dirty="0" smtClean="0">
                <a:ln>
                  <a:noFill/>
                </a:ln>
                <a:solidFill>
                  <a:schemeClr val="tx1"/>
                </a:solidFill>
                <a:effectLst/>
                <a:latin typeface="Calibri" panose="020F0502020204030204" pitchFamily="34" charset="0"/>
              </a:rPr>
              <a:t>Riesgos específicos</a:t>
            </a:r>
            <a:r>
              <a:rPr kumimoji="0" lang="es-ES" altLang="es-ES" sz="2000" b="1" i="0" u="none" strike="noStrike" cap="none" normalizeH="0" baseline="0" dirty="0" smtClean="0">
                <a:ln>
                  <a:noFill/>
                </a:ln>
                <a:solidFill>
                  <a:schemeClr val="tx1"/>
                </a:solidFill>
                <a:effectLst/>
                <a:latin typeface="Times New Roman" panose="02020603050405020304" pitchFamily="18" charset="0"/>
              </a:rPr>
              <a:t>,</a:t>
            </a:r>
            <a:r>
              <a:rPr kumimoji="0" lang="es-ES" altLang="es-ES" sz="2000" b="1" i="0" u="none" strike="noStrike" cap="none" normalizeH="0" baseline="0" dirty="0" smtClean="0">
                <a:ln>
                  <a:noFill/>
                </a:ln>
                <a:solidFill>
                  <a:schemeClr val="tx1"/>
                </a:solidFill>
                <a:effectLst/>
                <a:latin typeface="Calibri" panose="020F0502020204030204" pitchFamily="34" charset="0"/>
              </a:rPr>
              <a:t> vulnerabilidad, educación para la salud, auto-asistencia y asistencia mutua </a:t>
            </a:r>
            <a:endParaRPr kumimoji="0" lang="es-ES" altLang="es-ES" sz="36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532977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0761" y="365125"/>
            <a:ext cx="11397802" cy="5997038"/>
          </a:xfrm>
        </p:spPr>
        <p:txBody>
          <a:bodyPr>
            <a:normAutofit fontScale="90000"/>
          </a:bodyPr>
          <a:lstStyle/>
          <a:p>
            <a:r>
              <a:rPr lang="es-ES_tradnl" sz="2700" dirty="0"/>
              <a:t>Se realiza mediante un programa único y diferenciado, teniendo en cuenta los niveles de educación y las categorías poblacionales, y en este sentido podemos señalar las siguientes:</a:t>
            </a:r>
            <a:r>
              <a:rPr lang="es-ES" sz="2700" dirty="0"/>
              <a:t/>
            </a:r>
            <a:br>
              <a:rPr lang="es-ES" sz="2700" dirty="0"/>
            </a:br>
            <a:r>
              <a:rPr lang="es-ES" sz="2700" dirty="0" smtClean="0"/>
              <a:t>-</a:t>
            </a:r>
            <a:r>
              <a:rPr lang="es-ES_tradnl" sz="2700" dirty="0" smtClean="0"/>
              <a:t>Cursos </a:t>
            </a:r>
            <a:r>
              <a:rPr lang="es-ES_tradnl" sz="2700" dirty="0"/>
              <a:t>para los profesionales del sistema de defensa civil.</a:t>
            </a:r>
            <a:r>
              <a:rPr lang="es-ES" sz="2700" dirty="0"/>
              <a:t/>
            </a:r>
            <a:br>
              <a:rPr lang="es-ES" sz="2700" dirty="0"/>
            </a:br>
            <a:r>
              <a:rPr lang="es-ES" sz="2700" dirty="0" smtClean="0"/>
              <a:t>-</a:t>
            </a:r>
            <a:r>
              <a:rPr lang="es-ES_tradnl" sz="2700" dirty="0" smtClean="0"/>
              <a:t>Clases </a:t>
            </a:r>
            <a:r>
              <a:rPr lang="es-ES_tradnl" sz="2700" dirty="0"/>
              <a:t>de defensa civil de preparación de los organismos de la administración central del estado.</a:t>
            </a:r>
            <a:r>
              <a:rPr lang="es-ES" sz="2700" dirty="0"/>
              <a:t/>
            </a:r>
            <a:br>
              <a:rPr lang="es-ES" sz="2700" dirty="0"/>
            </a:br>
            <a:r>
              <a:rPr lang="es-ES" sz="2700" dirty="0" smtClean="0"/>
              <a:t>-</a:t>
            </a:r>
            <a:r>
              <a:rPr lang="es-ES_tradnl" sz="2700" dirty="0" smtClean="0"/>
              <a:t>Reunión </a:t>
            </a:r>
            <a:r>
              <a:rPr lang="es-ES_tradnl" sz="2700" dirty="0"/>
              <a:t>de estudios para especialistas de defensa civil de los territorios y organismos de la administración central del estado.</a:t>
            </a:r>
            <a:r>
              <a:rPr lang="es-ES" sz="2700" dirty="0"/>
              <a:t/>
            </a:r>
            <a:br>
              <a:rPr lang="es-ES" sz="2700" dirty="0"/>
            </a:br>
            <a:r>
              <a:rPr lang="es-ES" sz="2700" dirty="0" smtClean="0"/>
              <a:t>-</a:t>
            </a:r>
            <a:r>
              <a:rPr lang="es-ES_tradnl" sz="2700" dirty="0" smtClean="0"/>
              <a:t>Taller </a:t>
            </a:r>
            <a:r>
              <a:rPr lang="es-ES_tradnl" sz="2700" dirty="0"/>
              <a:t>de estudios sismológicos.</a:t>
            </a:r>
            <a:r>
              <a:rPr lang="es-ES" sz="2700" dirty="0"/>
              <a:t/>
            </a:r>
            <a:br>
              <a:rPr lang="es-ES" sz="2700" dirty="0"/>
            </a:br>
            <a:r>
              <a:rPr lang="es-ES" sz="2700" dirty="0" smtClean="0"/>
              <a:t>-</a:t>
            </a:r>
            <a:r>
              <a:rPr lang="es-ES_tradnl" sz="2700" dirty="0" smtClean="0"/>
              <a:t>Análisis </a:t>
            </a:r>
            <a:r>
              <a:rPr lang="es-ES_tradnl" sz="2700" dirty="0"/>
              <a:t>territorial del último evento catastrófico enfrentado.</a:t>
            </a:r>
            <a:r>
              <a:rPr lang="es-ES" sz="2700" dirty="0"/>
              <a:t/>
            </a:r>
            <a:br>
              <a:rPr lang="es-ES" sz="2700" dirty="0"/>
            </a:br>
            <a:r>
              <a:rPr lang="es-ES" sz="2700" dirty="0" smtClean="0"/>
              <a:t>-</a:t>
            </a:r>
            <a:r>
              <a:rPr lang="es-ES_tradnl" sz="2700" dirty="0" smtClean="0"/>
              <a:t>Clase </a:t>
            </a:r>
            <a:r>
              <a:rPr lang="es-ES_tradnl" sz="2700" dirty="0"/>
              <a:t>de defensa civil a los estudiantes del sistema de educación.</a:t>
            </a:r>
            <a:r>
              <a:rPr lang="es-ES" sz="2700" dirty="0"/>
              <a:t/>
            </a:r>
            <a:br>
              <a:rPr lang="es-ES" sz="2700" dirty="0"/>
            </a:br>
            <a:r>
              <a:rPr lang="es-ES" sz="2700" dirty="0" smtClean="0"/>
              <a:t>-</a:t>
            </a:r>
            <a:r>
              <a:rPr lang="es-ES_tradnl" sz="2700" dirty="0" smtClean="0"/>
              <a:t>Clases </a:t>
            </a:r>
            <a:r>
              <a:rPr lang="es-ES_tradnl" sz="2700" dirty="0"/>
              <a:t>de defensa civil a los trabajadores.</a:t>
            </a:r>
            <a:r>
              <a:rPr lang="es-ES" sz="2700" dirty="0"/>
              <a:t/>
            </a:r>
            <a:br>
              <a:rPr lang="es-ES" sz="2700" dirty="0"/>
            </a:br>
            <a:r>
              <a:rPr lang="es-ES" sz="2700" dirty="0" smtClean="0"/>
              <a:t>-</a:t>
            </a:r>
            <a:r>
              <a:rPr lang="es-ES_tradnl" sz="2700" dirty="0" smtClean="0"/>
              <a:t>Ejercicio </a:t>
            </a:r>
            <a:r>
              <a:rPr lang="es-ES_tradnl" sz="2700" dirty="0"/>
              <a:t>“METEORO” al inicio de la temporada ciclónica.</a:t>
            </a:r>
            <a:r>
              <a:rPr lang="es-ES" sz="2700" dirty="0"/>
              <a:t/>
            </a:r>
            <a:br>
              <a:rPr lang="es-ES" sz="2700" dirty="0"/>
            </a:br>
            <a:r>
              <a:rPr lang="es-ES" sz="2700" dirty="0" smtClean="0"/>
              <a:t>-</a:t>
            </a:r>
            <a:r>
              <a:rPr lang="es-ES_tradnl" sz="2700" dirty="0" smtClean="0"/>
              <a:t>Sensibilización </a:t>
            </a:r>
            <a:r>
              <a:rPr lang="es-ES_tradnl" sz="2700" dirty="0"/>
              <a:t>a la población mediante:</a:t>
            </a:r>
            <a:r>
              <a:rPr lang="es-ES" sz="2700" dirty="0"/>
              <a:t/>
            </a:r>
            <a:br>
              <a:rPr lang="es-ES" sz="2700" dirty="0"/>
            </a:br>
            <a:r>
              <a:rPr lang="es-ES" sz="2700" dirty="0" smtClean="0"/>
              <a:t>.</a:t>
            </a:r>
            <a:r>
              <a:rPr lang="es-ES_tradnl" sz="2700" dirty="0" smtClean="0"/>
              <a:t>Divulgación </a:t>
            </a:r>
            <a:r>
              <a:rPr lang="es-ES_tradnl" sz="2700" dirty="0"/>
              <a:t>masiva de avisos y notas informativas.</a:t>
            </a:r>
            <a:r>
              <a:rPr lang="es-ES" sz="2700" dirty="0"/>
              <a:t/>
            </a:r>
            <a:br>
              <a:rPr lang="es-ES" sz="2700" dirty="0"/>
            </a:br>
            <a:r>
              <a:rPr lang="es-ES" sz="2700" dirty="0"/>
              <a:t>.</a:t>
            </a:r>
            <a:r>
              <a:rPr lang="es-ES_tradnl" sz="2700" dirty="0" smtClean="0"/>
              <a:t>Empleo </a:t>
            </a:r>
            <a:r>
              <a:rPr lang="es-ES_tradnl" sz="2700" dirty="0"/>
              <a:t>de radio bases y altoparlantes en localidades de alto riesgo.</a:t>
            </a:r>
            <a:r>
              <a:rPr lang="es-ES" sz="2700" dirty="0"/>
              <a:t/>
            </a:r>
            <a:br>
              <a:rPr lang="es-ES" sz="2700" dirty="0"/>
            </a:br>
            <a:r>
              <a:rPr lang="es-ES" sz="2700" dirty="0" smtClean="0"/>
              <a:t>.</a:t>
            </a:r>
            <a:r>
              <a:rPr lang="es-ES_tradnl" sz="2700" dirty="0" smtClean="0"/>
              <a:t>Vallas </a:t>
            </a:r>
            <a:r>
              <a:rPr lang="es-ES_tradnl" sz="2700" dirty="0"/>
              <a:t>con temas alusivos a los desastres.</a:t>
            </a:r>
            <a:r>
              <a:rPr lang="es-ES" sz="2700" dirty="0"/>
              <a:t/>
            </a:r>
            <a:br>
              <a:rPr lang="es-ES" sz="2700" dirty="0"/>
            </a:br>
            <a:r>
              <a:rPr lang="es-ES" sz="2700" dirty="0" smtClean="0"/>
              <a:t>.</a:t>
            </a:r>
            <a:r>
              <a:rPr lang="es-ES_tradnl" sz="2700" dirty="0" smtClean="0"/>
              <a:t>Propaganda </a:t>
            </a:r>
            <a:r>
              <a:rPr lang="es-ES_tradnl" sz="2700" dirty="0"/>
              <a:t>de desastres en otros países mediante los medios masivos de  comunicación</a:t>
            </a:r>
            <a:r>
              <a:rPr lang="es-ES_tradnl" sz="2700" dirty="0" smtClean="0"/>
              <a:t>.</a:t>
            </a:r>
            <a:endParaRPr lang="es-ES" dirty="0"/>
          </a:p>
        </p:txBody>
      </p:sp>
    </p:spTree>
    <p:extLst>
      <p:ext uri="{BB962C8B-B14F-4D97-AF65-F5344CB8AC3E}">
        <p14:creationId xmlns:p14="http://schemas.microsoft.com/office/powerpoint/2010/main" val="42400013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6365" y="365125"/>
            <a:ext cx="11423561" cy="6125827"/>
          </a:xfrm>
        </p:spPr>
        <p:txBody>
          <a:bodyPr>
            <a:noAutofit/>
          </a:bodyPr>
          <a:lstStyle/>
          <a:p>
            <a:r>
              <a:rPr lang="es-ES_tradnl" sz="3200" b="1" dirty="0"/>
              <a:t>Plan familiar</a:t>
            </a:r>
            <a:r>
              <a:rPr lang="es-ES" sz="3200" dirty="0"/>
              <a:t/>
            </a:r>
            <a:br>
              <a:rPr lang="es-ES" sz="3200" dirty="0"/>
            </a:br>
            <a:r>
              <a:rPr lang="es-ES" sz="3200" dirty="0" smtClean="0"/>
              <a:t>-</a:t>
            </a:r>
            <a:r>
              <a:rPr lang="es-ES_tradnl" sz="3200" dirty="0" smtClean="0"/>
              <a:t>Rutas </a:t>
            </a:r>
            <a:r>
              <a:rPr lang="es-ES_tradnl" sz="3200" dirty="0"/>
              <a:t>de escape: Dibujar un plano de la casa, marcando las rutas de escape. Asegúrese que los niños comprendan los dibujos.</a:t>
            </a:r>
            <a:r>
              <a:rPr lang="es-ES" sz="3200" dirty="0"/>
              <a:t/>
            </a:r>
            <a:br>
              <a:rPr lang="es-ES" sz="3200" dirty="0"/>
            </a:br>
            <a:r>
              <a:rPr lang="es-ES" sz="3200" dirty="0" smtClean="0"/>
              <a:t>-</a:t>
            </a:r>
            <a:r>
              <a:rPr lang="es-ES_tradnl" sz="3200" dirty="0" smtClean="0"/>
              <a:t>Establecer </a:t>
            </a:r>
            <a:r>
              <a:rPr lang="es-ES_tradnl" sz="3200" dirty="0"/>
              <a:t>un lugar para reunirse en caso de una situación excepcional.</a:t>
            </a:r>
            <a:r>
              <a:rPr lang="es-ES" sz="3200" dirty="0"/>
              <a:t/>
            </a:r>
            <a:br>
              <a:rPr lang="es-ES" sz="3200" dirty="0"/>
            </a:br>
            <a:r>
              <a:rPr lang="es-ES" sz="3200" dirty="0" smtClean="0"/>
              <a:t>-</a:t>
            </a:r>
            <a:r>
              <a:rPr lang="es-ES_tradnl" sz="3200" dirty="0" smtClean="0"/>
              <a:t>Planear </a:t>
            </a:r>
            <a:r>
              <a:rPr lang="es-ES_tradnl" sz="3200" dirty="0"/>
              <a:t>como se pondrán en contacto unos con otros.</a:t>
            </a:r>
            <a:r>
              <a:rPr lang="es-ES" sz="3200" dirty="0"/>
              <a:t/>
            </a:r>
            <a:br>
              <a:rPr lang="es-ES" sz="3200" dirty="0"/>
            </a:br>
            <a:r>
              <a:rPr lang="es-ES" sz="3200" dirty="0" smtClean="0"/>
              <a:t>-</a:t>
            </a:r>
            <a:r>
              <a:rPr lang="es-ES_tradnl" sz="3200" dirty="0" smtClean="0"/>
              <a:t>Cierre </a:t>
            </a:r>
            <a:r>
              <a:rPr lang="es-ES_tradnl" sz="3200" dirty="0"/>
              <a:t>de servicios que puedan originar daños secundarios, entre ellos: gas natural, agua, electricidad.</a:t>
            </a:r>
            <a:r>
              <a:rPr lang="es-ES" sz="3200" dirty="0"/>
              <a:t/>
            </a:r>
            <a:br>
              <a:rPr lang="es-ES" sz="3200" dirty="0"/>
            </a:br>
            <a:r>
              <a:rPr lang="es-ES" sz="3200" dirty="0" smtClean="0"/>
              <a:t>-</a:t>
            </a:r>
            <a:r>
              <a:rPr lang="es-ES_tradnl" sz="3200" dirty="0" smtClean="0"/>
              <a:t>Proteger </a:t>
            </a:r>
            <a:r>
              <a:rPr lang="es-ES_tradnl" sz="3200" dirty="0"/>
              <a:t>documentos personales importantes.</a:t>
            </a:r>
            <a:r>
              <a:rPr lang="es-ES" sz="3200" dirty="0"/>
              <a:t/>
            </a:r>
            <a:br>
              <a:rPr lang="es-ES" sz="3200" dirty="0"/>
            </a:br>
            <a:r>
              <a:rPr lang="es-ES" sz="3200" dirty="0" smtClean="0"/>
              <a:t>-</a:t>
            </a:r>
            <a:r>
              <a:rPr lang="es-ES_tradnl" sz="3200" dirty="0" smtClean="0"/>
              <a:t>Las </a:t>
            </a:r>
            <a:r>
              <a:rPr lang="es-ES_tradnl" sz="3200" dirty="0"/>
              <a:t>personas con discapacidades o necesidades especiales tenerlas previstas en los planes de evacuación y medicamentos de reservas.</a:t>
            </a:r>
            <a:r>
              <a:rPr lang="es-ES" sz="3200" dirty="0"/>
              <a:t/>
            </a:r>
            <a:br>
              <a:rPr lang="es-ES" sz="3200" dirty="0"/>
            </a:br>
            <a:r>
              <a:rPr lang="es-ES" sz="3200" dirty="0" smtClean="0"/>
              <a:t>-</a:t>
            </a:r>
            <a:r>
              <a:rPr lang="es-ES_tradnl" sz="3200" dirty="0" smtClean="0"/>
              <a:t>Establecer </a:t>
            </a:r>
            <a:r>
              <a:rPr lang="es-ES_tradnl" sz="3200" dirty="0"/>
              <a:t>sitio para cuidado de animales</a:t>
            </a:r>
            <a:r>
              <a:rPr lang="es-ES_tradnl" sz="3200" dirty="0" smtClean="0"/>
              <a:t>.</a:t>
            </a:r>
            <a:endParaRPr lang="es-ES" sz="3200" dirty="0"/>
          </a:p>
        </p:txBody>
      </p:sp>
    </p:spTree>
    <p:extLst>
      <p:ext uri="{BB962C8B-B14F-4D97-AF65-F5344CB8AC3E}">
        <p14:creationId xmlns:p14="http://schemas.microsoft.com/office/powerpoint/2010/main" val="2445900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34851" y="365125"/>
            <a:ext cx="11397803" cy="6125827"/>
          </a:xfrm>
        </p:spPr>
        <p:txBody>
          <a:bodyPr>
            <a:normAutofit/>
          </a:bodyPr>
          <a:lstStyle/>
          <a:p>
            <a:r>
              <a:rPr lang="es-ES_tradnl" sz="3200" b="1" dirty="0"/>
              <a:t>Actividades que ejecutan los miembros de la comunidad:</a:t>
            </a:r>
            <a:r>
              <a:rPr lang="es-ES" sz="3200" dirty="0"/>
              <a:t/>
            </a:r>
            <a:br>
              <a:rPr lang="es-ES" sz="3200" dirty="0"/>
            </a:br>
            <a:r>
              <a:rPr lang="es-ES" sz="3200" dirty="0" smtClean="0"/>
              <a:t>-</a:t>
            </a:r>
            <a:r>
              <a:rPr lang="es-ES_tradnl" sz="3200" dirty="0" smtClean="0"/>
              <a:t>Saneamiento </a:t>
            </a:r>
            <a:r>
              <a:rPr lang="es-ES_tradnl" sz="3200" dirty="0"/>
              <a:t>ambiental. </a:t>
            </a:r>
            <a:r>
              <a:rPr lang="es-ES" sz="3200" dirty="0"/>
              <a:t/>
            </a:r>
            <a:br>
              <a:rPr lang="es-ES" sz="3200" dirty="0"/>
            </a:br>
            <a:r>
              <a:rPr lang="es-ES" sz="3200" dirty="0" smtClean="0"/>
              <a:t>-Educación </a:t>
            </a:r>
            <a:r>
              <a:rPr lang="es-ES" sz="3200" dirty="0"/>
              <a:t>sanitaria.</a:t>
            </a:r>
            <a:br>
              <a:rPr lang="es-ES" sz="3200" dirty="0"/>
            </a:br>
            <a:r>
              <a:rPr lang="es-ES" sz="3200" dirty="0" smtClean="0"/>
              <a:t>-</a:t>
            </a:r>
            <a:r>
              <a:rPr lang="es-ES_tradnl" sz="3200" dirty="0" smtClean="0"/>
              <a:t>Apoyar </a:t>
            </a:r>
            <a:r>
              <a:rPr lang="es-ES_tradnl" sz="3200" dirty="0"/>
              <a:t>la distribución de suministros (agua, medicamentos, alimentos, ropa, entre otros).</a:t>
            </a:r>
            <a:r>
              <a:rPr lang="es-ES" sz="3200" dirty="0"/>
              <a:t/>
            </a:r>
            <a:br>
              <a:rPr lang="es-ES" sz="3200" dirty="0"/>
            </a:br>
            <a:r>
              <a:rPr lang="es-ES" sz="3200" dirty="0" smtClean="0"/>
              <a:t>-Ayudar </a:t>
            </a:r>
            <a:r>
              <a:rPr lang="es-ES" sz="3200" dirty="0"/>
              <a:t>al mantenimiento de la  correcta y oportuna comunicación e información a la población (evitar los rumores).</a:t>
            </a:r>
            <a:br>
              <a:rPr lang="es-ES" sz="3200" dirty="0"/>
            </a:br>
            <a:r>
              <a:rPr lang="es-ES" sz="3200" dirty="0" smtClean="0"/>
              <a:t>-Contribuir  </a:t>
            </a:r>
            <a:r>
              <a:rPr lang="es-ES" sz="3200" dirty="0"/>
              <a:t>en apoyo psicológico de las víctimas.</a:t>
            </a:r>
            <a:br>
              <a:rPr lang="es-ES" sz="3200" dirty="0"/>
            </a:br>
            <a:r>
              <a:rPr lang="es-ES" sz="3200" dirty="0" smtClean="0"/>
              <a:t>-</a:t>
            </a:r>
            <a:r>
              <a:rPr lang="es-ES_tradnl" sz="3200" dirty="0" smtClean="0"/>
              <a:t>Las </a:t>
            </a:r>
            <a:r>
              <a:rPr lang="es-ES_tradnl" sz="3200" dirty="0"/>
              <a:t>comunidades vulnerables pueden organizarse en redes y nombrar líderes por áreas, para facilitar la participación comunal en las situaciones sanitarias.  </a:t>
            </a:r>
            <a:endParaRPr lang="es-ES" sz="3200" dirty="0"/>
          </a:p>
        </p:txBody>
      </p:sp>
    </p:spTree>
    <p:extLst>
      <p:ext uri="{BB962C8B-B14F-4D97-AF65-F5344CB8AC3E}">
        <p14:creationId xmlns:p14="http://schemas.microsoft.com/office/powerpoint/2010/main" val="14719949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34851" y="365125"/>
            <a:ext cx="11384924" cy="6100069"/>
          </a:xfrm>
        </p:spPr>
        <p:txBody>
          <a:bodyPr>
            <a:noAutofit/>
          </a:bodyPr>
          <a:lstStyle/>
          <a:p>
            <a:r>
              <a:rPr lang="es-ES_tradnl" sz="3200" b="1" dirty="0"/>
              <a:t>Consejos básicos para la comunidad ante cualquier tipo de evento:</a:t>
            </a:r>
            <a:r>
              <a:rPr lang="es-ES" sz="3200" dirty="0"/>
              <a:t/>
            </a:r>
            <a:br>
              <a:rPr lang="es-ES" sz="3200" dirty="0"/>
            </a:br>
            <a:r>
              <a:rPr lang="es-ES_tradnl" sz="3200" dirty="0"/>
              <a:t>1. Informarse de los riesgos naturales del lugar en el que se encuentra ubicada la vivienda (inundaciones, olas de frío, etc.).</a:t>
            </a:r>
            <a:r>
              <a:rPr lang="es-ES" sz="3200" dirty="0"/>
              <a:t/>
            </a:r>
            <a:br>
              <a:rPr lang="es-ES" sz="3200" dirty="0"/>
            </a:br>
            <a:r>
              <a:rPr lang="es-ES_tradnl" sz="3200" dirty="0"/>
              <a:t>2. Sintonizar las emisoras locales de radio y televisión.</a:t>
            </a:r>
            <a:r>
              <a:rPr lang="es-ES" sz="3200" dirty="0"/>
              <a:t/>
            </a:r>
            <a:br>
              <a:rPr lang="es-ES" sz="3200" dirty="0"/>
            </a:br>
            <a:r>
              <a:rPr lang="es-ES_tradnl" sz="3200" dirty="0"/>
              <a:t>3. Disponer de: fósforos, velas, linternas con baterías y cocina rusticas.</a:t>
            </a:r>
            <a:r>
              <a:rPr lang="es-ES" sz="3200" dirty="0"/>
              <a:t/>
            </a:r>
            <a:br>
              <a:rPr lang="es-ES" sz="3200" dirty="0"/>
            </a:br>
            <a:r>
              <a:rPr lang="es-ES_tradnl" sz="3200" dirty="0"/>
              <a:t>4. Disponer de un radio portátil y baterías de repuestos (renovarlas periódicamente).</a:t>
            </a:r>
            <a:r>
              <a:rPr lang="es-ES" sz="3200" dirty="0"/>
              <a:t/>
            </a:r>
            <a:br>
              <a:rPr lang="es-ES" sz="3200" dirty="0"/>
            </a:br>
            <a:r>
              <a:rPr lang="es-ES_tradnl" sz="3200" dirty="0"/>
              <a:t>5. Tener localizados los documentos personales y de la vivienda, en caso de alarma es importante ponerlos a salvo.</a:t>
            </a:r>
            <a:r>
              <a:rPr lang="es-ES" sz="3200" dirty="0"/>
              <a:t/>
            </a:r>
            <a:br>
              <a:rPr lang="es-ES" sz="3200" dirty="0"/>
            </a:br>
            <a:r>
              <a:rPr lang="es-ES_tradnl" sz="3200" dirty="0"/>
              <a:t>6. En caso de riesgo de quedar aislados o sin suministros, crear reservas de agua potable y alimentos.</a:t>
            </a:r>
            <a:r>
              <a:rPr lang="es-ES" sz="3200" dirty="0"/>
              <a:t/>
            </a:r>
            <a:br>
              <a:rPr lang="es-ES" sz="3200" dirty="0"/>
            </a:br>
            <a:r>
              <a:rPr lang="es-ES_tradnl" sz="3200" dirty="0"/>
              <a:t>7. Mantenerse informado</a:t>
            </a:r>
            <a:r>
              <a:rPr lang="es-ES_tradnl" sz="3200" dirty="0" smtClean="0"/>
              <a:t>.</a:t>
            </a:r>
            <a:endParaRPr lang="es-ES" sz="3200" dirty="0"/>
          </a:p>
        </p:txBody>
      </p:sp>
    </p:spTree>
    <p:extLst>
      <p:ext uri="{BB962C8B-B14F-4D97-AF65-F5344CB8AC3E}">
        <p14:creationId xmlns:p14="http://schemas.microsoft.com/office/powerpoint/2010/main" val="4379773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5984160"/>
          </a:xfrm>
        </p:spPr>
        <p:txBody>
          <a:bodyPr>
            <a:normAutofit fontScale="90000"/>
          </a:bodyPr>
          <a:lstStyle/>
          <a:p>
            <a:pPr algn="ctr"/>
            <a:r>
              <a:rPr lang="es-ES_tradnl" sz="4900" b="1" dirty="0"/>
              <a:t>Protección de la </a:t>
            </a:r>
            <a:r>
              <a:rPr lang="es-ES_tradnl" sz="4900" b="1" dirty="0" smtClean="0"/>
              <a:t>población</a:t>
            </a:r>
            <a:r>
              <a:rPr lang="es-ES" dirty="0"/>
              <a:t> </a:t>
            </a:r>
            <a:br>
              <a:rPr lang="es-ES" dirty="0"/>
            </a:br>
            <a:r>
              <a:rPr lang="es-ES" b="1" dirty="0"/>
              <a:t>Protección</a:t>
            </a:r>
            <a:r>
              <a:rPr lang="es-ES" dirty="0"/>
              <a:t/>
            </a:r>
            <a:br>
              <a:rPr lang="es-ES" dirty="0"/>
            </a:br>
            <a:r>
              <a:rPr lang="es-ES" dirty="0"/>
              <a:t>Acción y resultado de proteger, apoyo, auxilio. Impedir que una persona o cosa sufra daño o esté en peligro. </a:t>
            </a:r>
            <a:br>
              <a:rPr lang="es-ES" dirty="0"/>
            </a:br>
            <a:r>
              <a:rPr lang="es-ES" b="1" dirty="0"/>
              <a:t>Evacuación de la población</a:t>
            </a:r>
            <a:r>
              <a:rPr lang="es-ES" dirty="0"/>
              <a:t/>
            </a:r>
            <a:br>
              <a:rPr lang="es-ES" dirty="0"/>
            </a:br>
            <a:r>
              <a:rPr lang="es-ES" dirty="0"/>
              <a:t>Traslado organizado hacia zonas seguras y lugares menos amenazados, a pie o en medios de transporte. Es la retirada de un lugar por razones de precaución o seguridad</a:t>
            </a:r>
            <a:r>
              <a:rPr lang="es-ES" dirty="0" smtClean="0"/>
              <a:t>.</a:t>
            </a:r>
            <a:endParaRPr lang="es-ES" dirty="0"/>
          </a:p>
        </p:txBody>
      </p:sp>
    </p:spTree>
    <p:extLst>
      <p:ext uri="{BB962C8B-B14F-4D97-AF65-F5344CB8AC3E}">
        <p14:creationId xmlns:p14="http://schemas.microsoft.com/office/powerpoint/2010/main" val="2456848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3176565"/>
          </a:xfrm>
        </p:spPr>
        <p:txBody>
          <a:bodyPr>
            <a:noAutofit/>
          </a:bodyPr>
          <a:lstStyle/>
          <a:p>
            <a:pPr algn="ctr"/>
            <a:r>
              <a:rPr lang="es-ES" sz="3600" b="1" dirty="0"/>
              <a:t>Evacuación de la población hacia zonas más seguras.</a:t>
            </a:r>
            <a:r>
              <a:rPr lang="es-ES" sz="3600" dirty="0"/>
              <a:t/>
            </a:r>
            <a:br>
              <a:rPr lang="es-ES" sz="3600" dirty="0"/>
            </a:br>
            <a:r>
              <a:rPr lang="es-ES" sz="3600" dirty="0"/>
              <a:t>En Cuba las evacuaciones más frecuentes se realizan en caso de huracanes e intensas lluvias e implican generalmente la evacuación de la población y de los estudiantes. Constituye la más voluminosa de las concebidas en nuestro país.</a:t>
            </a:r>
            <a:br>
              <a:rPr lang="es-ES" sz="3600" dirty="0"/>
            </a:br>
            <a:r>
              <a:rPr lang="es-ES" sz="3600" dirty="0"/>
              <a:t>Esta evacuación se caracteriza por</a:t>
            </a:r>
            <a:r>
              <a:rPr lang="es-ES" sz="3600" dirty="0" smtClean="0"/>
              <a:t>:</a:t>
            </a:r>
            <a:endParaRPr lang="es-ES" sz="3600" dirty="0"/>
          </a:p>
        </p:txBody>
      </p:sp>
      <p:sp>
        <p:nvSpPr>
          <p:cNvPr id="3" name="Rectángulo 2"/>
          <p:cNvSpPr/>
          <p:nvPr/>
        </p:nvSpPr>
        <p:spPr>
          <a:xfrm>
            <a:off x="566670" y="3876542"/>
            <a:ext cx="11022170" cy="123637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lvl="0" algn="ctr"/>
            <a:r>
              <a:rPr lang="es-ES" sz="2400" dirty="0"/>
              <a:t>Ordenarse desde un nivel central para el personal vulnerable, al establecerse la fase de alerta, sin perjuicio de que pudiera comenzar antes, a propuesta de algún territorio en particular, debido a condiciones específicas que así lo aconsejen</a:t>
            </a:r>
            <a:r>
              <a:rPr lang="es-ES" dirty="0"/>
              <a:t>.</a:t>
            </a:r>
          </a:p>
        </p:txBody>
      </p:sp>
      <p:sp>
        <p:nvSpPr>
          <p:cNvPr id="4" name="Rectángulo 3"/>
          <p:cNvSpPr/>
          <p:nvPr/>
        </p:nvSpPr>
        <p:spPr>
          <a:xfrm>
            <a:off x="1505754" y="5447766"/>
            <a:ext cx="9180491" cy="105606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lvl="0" algn="ctr"/>
            <a:r>
              <a:rPr lang="es-ES" sz="2400" dirty="0"/>
              <a:t>Contar con un adecuado margen de tiempo para su  ejecución, desarrollándose en fases. </a:t>
            </a:r>
          </a:p>
        </p:txBody>
      </p:sp>
    </p:spTree>
    <p:extLst>
      <p:ext uri="{BB962C8B-B14F-4D97-AF65-F5344CB8AC3E}">
        <p14:creationId xmlns:p14="http://schemas.microsoft.com/office/powerpoint/2010/main" val="5411262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12123" y="365125"/>
            <a:ext cx="11281893" cy="5945523"/>
          </a:xfrm>
        </p:spPr>
        <p:txBody>
          <a:bodyPr>
            <a:normAutofit fontScale="90000"/>
          </a:bodyPr>
          <a:lstStyle/>
          <a:p>
            <a:pPr algn="ctr"/>
            <a:r>
              <a:rPr lang="es-ES" b="1" dirty="0"/>
              <a:t>Evacuación de la población (estudiante) en caso de huracanes e </a:t>
            </a:r>
            <a:r>
              <a:rPr lang="es-ES" b="1" dirty="0" smtClean="0"/>
              <a:t>intensas lluvias</a:t>
            </a:r>
            <a:r>
              <a:rPr lang="es-ES" b="1" dirty="0"/>
              <a:t>.</a:t>
            </a:r>
            <a:r>
              <a:rPr lang="es-ES" dirty="0"/>
              <a:t/>
            </a:r>
            <a:br>
              <a:rPr lang="es-ES" dirty="0"/>
            </a:br>
            <a:r>
              <a:rPr lang="es-ES" sz="4000" dirty="0"/>
              <a:t>La evacuación de la población en caso de huracanes e intensas lluvias, constituye una actividad concebidas en nuestro país, respondiendo a que son los fenómenos de más recurrencia y  mayor peligro para una parte considerable de la población vulnerable a sus efectos destructivos</a:t>
            </a:r>
            <a:r>
              <a:rPr lang="es-ES" sz="4000" dirty="0" smtClean="0"/>
              <a:t>.</a:t>
            </a:r>
            <a:br>
              <a:rPr lang="es-ES" sz="4000" dirty="0" smtClean="0"/>
            </a:br>
            <a:r>
              <a:rPr lang="es-ES" sz="4000" dirty="0"/>
              <a:t>Se ejecuta a aquella parte de la población que se encuentra en lugares peligrosos, teniendo en cuenta la edad, sexo, condiciones físicas y mentales y otras características que le imposibiliten cumplir con tareas o misiones en la defensa, la producción y los servicios del territorio</a:t>
            </a:r>
            <a:r>
              <a:rPr lang="es-ES" sz="4000" dirty="0" smtClean="0"/>
              <a:t>.</a:t>
            </a:r>
            <a:endParaRPr lang="es-ES" dirty="0"/>
          </a:p>
        </p:txBody>
      </p:sp>
    </p:spTree>
    <p:extLst>
      <p:ext uri="{BB962C8B-B14F-4D97-AF65-F5344CB8AC3E}">
        <p14:creationId xmlns:p14="http://schemas.microsoft.com/office/powerpoint/2010/main" val="2160755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12124" y="365125"/>
            <a:ext cx="11359166" cy="6009917"/>
          </a:xfrm>
        </p:spPr>
        <p:txBody>
          <a:bodyPr>
            <a:noAutofit/>
          </a:bodyPr>
          <a:lstStyle/>
          <a:p>
            <a:pPr algn="ctr"/>
            <a:r>
              <a:rPr lang="es-ES" sz="3200" b="1" dirty="0" smtClean="0"/>
              <a:t>Fase</a:t>
            </a:r>
            <a:br>
              <a:rPr lang="es-ES" sz="3200" b="1" dirty="0" smtClean="0"/>
            </a:br>
            <a:r>
              <a:rPr lang="es-ES" sz="3200" b="1" dirty="0"/>
              <a:t>C</a:t>
            </a:r>
            <a:r>
              <a:rPr lang="es-ES" sz="3200" dirty="0" smtClean="0"/>
              <a:t>ada </a:t>
            </a:r>
            <a:r>
              <a:rPr lang="es-ES" sz="3200" dirty="0"/>
              <a:t>uno de los aspectos o estados por los que pasa un fenómeno natural o una cosa.</a:t>
            </a:r>
            <a:br>
              <a:rPr lang="es-ES" sz="3200" dirty="0"/>
            </a:br>
            <a:r>
              <a:rPr lang="es-ES" sz="3200" dirty="0"/>
              <a:t>Para ciclones tropicales.  </a:t>
            </a:r>
            <a:br>
              <a:rPr lang="es-ES" sz="3200" dirty="0"/>
            </a:br>
            <a:r>
              <a:rPr lang="es-ES" sz="3200" b="1" dirty="0"/>
              <a:t>Fase </a:t>
            </a:r>
            <a:r>
              <a:rPr lang="es-ES" sz="3200" b="1" dirty="0" smtClean="0"/>
              <a:t>ciclónica</a:t>
            </a:r>
            <a:r>
              <a:rPr lang="es-ES" sz="3200" dirty="0"/>
              <a:t/>
            </a:r>
            <a:br>
              <a:rPr lang="es-ES" sz="3200" dirty="0"/>
            </a:br>
            <a:r>
              <a:rPr lang="es-ES" sz="3200" dirty="0" smtClean="0"/>
              <a:t>Situación </a:t>
            </a:r>
            <a:r>
              <a:rPr lang="es-ES" sz="3200" dirty="0"/>
              <a:t>que se decreta para la adopción escalonada de medidas de protección a la población y a la economía ante la influencia de un organismo ciclónico, en presencia de este o posterior a su paso.</a:t>
            </a:r>
            <a:br>
              <a:rPr lang="es-ES" sz="3200" dirty="0"/>
            </a:br>
            <a:r>
              <a:rPr lang="es-ES" sz="3200" dirty="0"/>
              <a:t>Para la protección de la población y la economía en casos de desastres  o ante la inminencia de estos, se establecen fases por parte del Estado Mayor Nacional de la Defensa Civil (EMNCD), con el propósito de aplicar de forma ágil y escalonada, según la evolución de la situación, las medidas que permitan reducir las consecuencias</a:t>
            </a:r>
            <a:r>
              <a:rPr lang="es-ES" sz="3200" dirty="0" smtClean="0"/>
              <a:t>.</a:t>
            </a:r>
            <a:endParaRPr lang="es-ES" sz="3200" dirty="0"/>
          </a:p>
        </p:txBody>
      </p:sp>
    </p:spTree>
    <p:extLst>
      <p:ext uri="{BB962C8B-B14F-4D97-AF65-F5344CB8AC3E}">
        <p14:creationId xmlns:p14="http://schemas.microsoft.com/office/powerpoint/2010/main" val="17683532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p:nvPr/>
        </p:nvPicPr>
        <p:blipFill>
          <a:blip r:embed="rId2">
            <a:grayscl/>
          </a:blip>
          <a:srcRect/>
          <a:stretch>
            <a:fillRect/>
          </a:stretch>
        </p:blipFill>
        <p:spPr bwMode="auto">
          <a:xfrm>
            <a:off x="837449" y="848672"/>
            <a:ext cx="2923182" cy="1933163"/>
          </a:xfrm>
          <a:prstGeom prst="rect">
            <a:avLst/>
          </a:prstGeom>
          <a:noFill/>
          <a:ln w="9525">
            <a:noFill/>
            <a:miter lim="800000"/>
            <a:headEnd/>
            <a:tailEnd/>
          </a:ln>
        </p:spPr>
      </p:pic>
      <p:pic>
        <p:nvPicPr>
          <p:cNvPr id="3" name="ipflYkmope9iBatgM:" descr="ANd9GcRPW0iDOlRFoNQYrFMq4IDdoKd8l09pEPpEAU3IiLBNNTtPz_hTnCrcpks">
            <a:hlinkClick r:id="rId3"/>
          </p:cNvPr>
          <p:cNvPicPr/>
          <p:nvPr/>
        </p:nvPicPr>
        <p:blipFill>
          <a:blip r:embed="rId4">
            <a:grayscl/>
          </a:blip>
          <a:srcRect/>
          <a:stretch>
            <a:fillRect/>
          </a:stretch>
        </p:blipFill>
        <p:spPr bwMode="auto">
          <a:xfrm>
            <a:off x="4301544" y="848673"/>
            <a:ext cx="3155324" cy="1933164"/>
          </a:xfrm>
          <a:prstGeom prst="rect">
            <a:avLst/>
          </a:prstGeom>
          <a:noFill/>
          <a:ln w="9525">
            <a:noFill/>
            <a:miter lim="800000"/>
            <a:headEnd/>
            <a:tailEnd/>
          </a:ln>
        </p:spPr>
      </p:pic>
      <p:pic>
        <p:nvPicPr>
          <p:cNvPr id="4" name="ipfp6fTQsZaRvj1RM:" descr="ANd9GcQSeqM5TkOgkHXJu3ZmaZDZShk4Di3_eHSs1O51775vQsWrc27Mn38kRpE">
            <a:hlinkClick r:id="rId5"/>
          </p:cNvPr>
          <p:cNvPicPr/>
          <p:nvPr/>
        </p:nvPicPr>
        <p:blipFill>
          <a:blip r:embed="rId6">
            <a:grayscl/>
          </a:blip>
          <a:srcRect/>
          <a:stretch>
            <a:fillRect/>
          </a:stretch>
        </p:blipFill>
        <p:spPr bwMode="auto">
          <a:xfrm>
            <a:off x="8100811" y="848671"/>
            <a:ext cx="2994297" cy="1933163"/>
          </a:xfrm>
          <a:prstGeom prst="rect">
            <a:avLst/>
          </a:prstGeom>
          <a:noFill/>
          <a:ln w="9525">
            <a:noFill/>
            <a:miter lim="800000"/>
            <a:headEnd/>
            <a:tailEnd/>
          </a:ln>
        </p:spPr>
      </p:pic>
      <p:pic>
        <p:nvPicPr>
          <p:cNvPr id="5" name="ipfDgay-hY0xv9tNM:" descr="ANd9GcQUSwXwg_x6KhDnDFQlP8_FGk8KWAV4MBfIbUsII-CaRZdkBG4_PWhweHQ">
            <a:hlinkClick r:id="rId7"/>
          </p:cNvPr>
          <p:cNvPicPr/>
          <p:nvPr/>
        </p:nvPicPr>
        <p:blipFill>
          <a:blip r:embed="rId8">
            <a:grayscl/>
          </a:blip>
          <a:srcRect/>
          <a:stretch>
            <a:fillRect/>
          </a:stretch>
        </p:blipFill>
        <p:spPr bwMode="auto">
          <a:xfrm>
            <a:off x="771409" y="4172755"/>
            <a:ext cx="2989222" cy="2070059"/>
          </a:xfrm>
          <a:prstGeom prst="rect">
            <a:avLst/>
          </a:prstGeom>
          <a:noFill/>
          <a:ln w="9525">
            <a:noFill/>
            <a:miter lim="800000"/>
            <a:headEnd/>
            <a:tailEnd/>
          </a:ln>
        </p:spPr>
      </p:pic>
      <p:pic>
        <p:nvPicPr>
          <p:cNvPr id="6" name="ipfWBsv3fKEHrOa8M:" descr="ANd9GcRkIDt-bA_Yf1w6SmTCyqj2RTRJjnO0ANmPWlkAu7iiB4DkhxeJpGNjt38">
            <a:hlinkClick r:id="rId9"/>
          </p:cNvPr>
          <p:cNvPicPr/>
          <p:nvPr/>
        </p:nvPicPr>
        <p:blipFill>
          <a:blip r:embed="rId10">
            <a:grayscl/>
          </a:blip>
          <a:srcRect/>
          <a:stretch>
            <a:fillRect/>
          </a:stretch>
        </p:blipFill>
        <p:spPr bwMode="auto">
          <a:xfrm>
            <a:off x="4301544" y="4172756"/>
            <a:ext cx="3155324" cy="2070058"/>
          </a:xfrm>
          <a:prstGeom prst="rect">
            <a:avLst/>
          </a:prstGeom>
          <a:noFill/>
          <a:ln w="9525">
            <a:noFill/>
            <a:miter lim="800000"/>
            <a:headEnd/>
            <a:tailEnd/>
          </a:ln>
        </p:spPr>
      </p:pic>
      <p:pic>
        <p:nvPicPr>
          <p:cNvPr id="7" name="ZS_2Ep4NXdhR6M:" descr="ANd9GcTCw7k77aQe79ISZs_uc5aM86Q3K9UlSZxKXmUW7Nugryei7eNLovDBzr0">
            <a:hlinkClick r:id="rId11"/>
          </p:cNvPr>
          <p:cNvPicPr/>
          <p:nvPr/>
        </p:nvPicPr>
        <p:blipFill>
          <a:blip r:embed="rId12">
            <a:grayscl/>
          </a:blip>
          <a:srcRect/>
          <a:stretch>
            <a:fillRect/>
          </a:stretch>
        </p:blipFill>
        <p:spPr bwMode="auto">
          <a:xfrm>
            <a:off x="8100811" y="4172755"/>
            <a:ext cx="3032715" cy="2070057"/>
          </a:xfrm>
          <a:prstGeom prst="rect">
            <a:avLst/>
          </a:prstGeom>
          <a:noFill/>
          <a:ln w="9525">
            <a:noFill/>
            <a:miter lim="800000"/>
            <a:headEnd/>
            <a:tailEnd/>
          </a:ln>
        </p:spPr>
      </p:pic>
      <p:sp>
        <p:nvSpPr>
          <p:cNvPr id="8" name="Rectángulo 7"/>
          <p:cNvSpPr/>
          <p:nvPr/>
        </p:nvSpPr>
        <p:spPr>
          <a:xfrm>
            <a:off x="2468129" y="3078051"/>
            <a:ext cx="6637195" cy="79849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800" dirty="0" smtClean="0"/>
              <a:t>Imágenes de la protección de la población</a:t>
            </a:r>
            <a:endParaRPr lang="es-ES" sz="2800" dirty="0"/>
          </a:p>
        </p:txBody>
      </p:sp>
    </p:spTree>
    <p:extLst>
      <p:ext uri="{BB962C8B-B14F-4D97-AF65-F5344CB8AC3E}">
        <p14:creationId xmlns:p14="http://schemas.microsoft.com/office/powerpoint/2010/main" val="6103590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73487" y="365125"/>
            <a:ext cx="11500834" cy="6151585"/>
          </a:xfrm>
        </p:spPr>
        <p:txBody>
          <a:bodyPr>
            <a:noAutofit/>
          </a:bodyPr>
          <a:lstStyle/>
          <a:p>
            <a:r>
              <a:rPr lang="es-ES" sz="2400" b="1" dirty="0"/>
              <a:t>Exigencias de la evacuación de la población.</a:t>
            </a:r>
            <a:r>
              <a:rPr lang="es-ES" sz="2400" dirty="0"/>
              <a:t/>
            </a:r>
            <a:br>
              <a:rPr lang="es-ES" sz="2400" dirty="0"/>
            </a:br>
            <a:r>
              <a:rPr lang="es-ES" sz="2400" dirty="0" smtClean="0"/>
              <a:t>-Ser </a:t>
            </a:r>
            <a:r>
              <a:rPr lang="es-ES" sz="2400" dirty="0"/>
              <a:t>precedida de una puntualización  de las personas que serán evacuadas, tarea que debe desarrollarse en la fase informativa.</a:t>
            </a:r>
            <a:br>
              <a:rPr lang="es-ES" sz="2400" dirty="0"/>
            </a:br>
            <a:r>
              <a:rPr lang="es-ES" sz="2400" dirty="0" smtClean="0"/>
              <a:t>-Debe </a:t>
            </a:r>
            <a:r>
              <a:rPr lang="es-ES" sz="2400" dirty="0"/>
              <a:t>hacerse de día, aprovechando las condiciones meteorológicas y de visibilidad más favorable, evitando su realización bajo los efectos directos de estos fenómenos.</a:t>
            </a:r>
            <a:br>
              <a:rPr lang="es-ES" sz="2400" dirty="0"/>
            </a:br>
            <a:r>
              <a:rPr lang="es-ES" sz="2400" dirty="0" smtClean="0"/>
              <a:t>-Ser </a:t>
            </a:r>
            <a:r>
              <a:rPr lang="es-ES" sz="2400" dirty="0"/>
              <a:t>diferenciada considerando las prioridades según  los riesgos.</a:t>
            </a:r>
            <a:br>
              <a:rPr lang="es-ES" sz="2400" dirty="0"/>
            </a:br>
            <a:r>
              <a:rPr lang="es-ES" sz="2400" dirty="0" smtClean="0"/>
              <a:t>-Contar </a:t>
            </a:r>
            <a:r>
              <a:rPr lang="es-ES" sz="2400" dirty="0"/>
              <a:t>con apoyo movilizativo y persuasivo que trasmita sentimientos de confianza, seguridad y respeto.</a:t>
            </a:r>
            <a:br>
              <a:rPr lang="es-ES" sz="2400" dirty="0"/>
            </a:br>
            <a:r>
              <a:rPr lang="es-ES" sz="2400" dirty="0" smtClean="0"/>
              <a:t>-Se </a:t>
            </a:r>
            <a:r>
              <a:rPr lang="es-ES" sz="2400" dirty="0"/>
              <a:t>dirige por una comisión creada a todos los niveles y  compuesta por:</a:t>
            </a:r>
            <a:br>
              <a:rPr lang="es-ES" sz="2400" dirty="0"/>
            </a:br>
            <a:r>
              <a:rPr lang="es-ES" sz="2400" dirty="0" smtClean="0"/>
              <a:t>.Jefe </a:t>
            </a:r>
            <a:r>
              <a:rPr lang="es-ES" sz="2400" dirty="0"/>
              <a:t>de Comisión.</a:t>
            </a:r>
            <a:br>
              <a:rPr lang="es-ES" sz="2400" dirty="0"/>
            </a:br>
            <a:r>
              <a:rPr lang="es-ES" sz="2400" dirty="0"/>
              <a:t>.</a:t>
            </a:r>
            <a:r>
              <a:rPr lang="es-ES" sz="2400" dirty="0" smtClean="0"/>
              <a:t>Responsable </a:t>
            </a:r>
            <a:r>
              <a:rPr lang="es-ES" sz="2400" dirty="0"/>
              <a:t>de asuntos sociales.</a:t>
            </a:r>
            <a:br>
              <a:rPr lang="es-ES" sz="2400" dirty="0"/>
            </a:br>
            <a:r>
              <a:rPr lang="es-ES" sz="2400" dirty="0" smtClean="0"/>
              <a:t>.Responsable </a:t>
            </a:r>
            <a:r>
              <a:rPr lang="es-ES" sz="2400" dirty="0"/>
              <a:t>de orden interior.</a:t>
            </a:r>
            <a:br>
              <a:rPr lang="es-ES" sz="2400" dirty="0"/>
            </a:br>
            <a:r>
              <a:rPr lang="es-ES" sz="2400" dirty="0" smtClean="0"/>
              <a:t>.Orientador</a:t>
            </a:r>
            <a:r>
              <a:rPr lang="es-ES" sz="2400" dirty="0"/>
              <a:t>.</a:t>
            </a:r>
            <a:br>
              <a:rPr lang="es-ES" sz="2400" dirty="0"/>
            </a:br>
            <a:r>
              <a:rPr lang="es-ES" sz="2400" dirty="0" smtClean="0"/>
              <a:t>-Desde </a:t>
            </a:r>
            <a:r>
              <a:rPr lang="es-ES" sz="2400" dirty="0"/>
              <a:t>condiciones normales, deben partiendo de la experiencia en el enfrentamiento a estos eventos, tenerse identificada las estadísticas de las vulnerabilidades que nos conduzcan a la evacuación de la población.</a:t>
            </a:r>
            <a:br>
              <a:rPr lang="es-ES" sz="2400" dirty="0"/>
            </a:br>
            <a:r>
              <a:rPr lang="es-ES" sz="2400" dirty="0" smtClean="0"/>
              <a:t>-Cada </a:t>
            </a:r>
            <a:r>
              <a:rPr lang="es-ES" sz="2400" dirty="0"/>
              <a:t>zona de CDR, contará con esta información a disposición del Presidente del Consejo Popular</a:t>
            </a:r>
            <a:r>
              <a:rPr lang="es-ES" sz="2400" dirty="0" smtClean="0"/>
              <a:t>.</a:t>
            </a:r>
            <a:endParaRPr lang="es-ES" sz="2400" dirty="0"/>
          </a:p>
        </p:txBody>
      </p:sp>
    </p:spTree>
    <p:extLst>
      <p:ext uri="{BB962C8B-B14F-4D97-AF65-F5344CB8AC3E}">
        <p14:creationId xmlns:p14="http://schemas.microsoft.com/office/powerpoint/2010/main" val="37407242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9244" y="210579"/>
            <a:ext cx="11487955" cy="6138706"/>
          </a:xfrm>
        </p:spPr>
        <p:txBody>
          <a:bodyPr>
            <a:noAutofit/>
          </a:bodyPr>
          <a:lstStyle/>
          <a:p>
            <a:pPr lvl="0"/>
            <a:r>
              <a:rPr lang="es-ES" sz="2400" b="1" dirty="0"/>
              <a:t>Normas de conducta antes de la evacuación:</a:t>
            </a:r>
            <a:r>
              <a:rPr lang="es-ES" sz="2400" dirty="0"/>
              <a:t/>
            </a:r>
            <a:br>
              <a:rPr lang="es-ES" sz="2400" dirty="0"/>
            </a:br>
            <a:r>
              <a:rPr lang="es-ES" sz="2400" dirty="0" smtClean="0"/>
              <a:t>-Mantenerse </a:t>
            </a:r>
            <a:r>
              <a:rPr lang="es-ES" sz="2400" dirty="0"/>
              <a:t>informado permanentemente con relación al inicio de la evacuación a través de los diferentes medios de difusión.</a:t>
            </a:r>
            <a:br>
              <a:rPr lang="es-ES" sz="2400" dirty="0"/>
            </a:br>
            <a:r>
              <a:rPr lang="es-ES" sz="2400" dirty="0" smtClean="0"/>
              <a:t>-Al </a:t>
            </a:r>
            <a:r>
              <a:rPr lang="es-ES" sz="2400" dirty="0"/>
              <a:t>darse la señal de inicio de evacuación cada ciudadano debe conocer detalladamente:</a:t>
            </a:r>
            <a:br>
              <a:rPr lang="es-ES" sz="2400" dirty="0"/>
            </a:br>
            <a:r>
              <a:rPr lang="es-ES" sz="2400" dirty="0" smtClean="0"/>
              <a:t>-Hacia </a:t>
            </a:r>
            <a:r>
              <a:rPr lang="es-ES" sz="2400" dirty="0"/>
              <a:t>dónde dirigirse.</a:t>
            </a:r>
            <a:br>
              <a:rPr lang="es-ES" sz="2400" dirty="0"/>
            </a:br>
            <a:r>
              <a:rPr lang="es-ES" sz="2400" dirty="0" smtClean="0"/>
              <a:t>-En </a:t>
            </a:r>
            <a:r>
              <a:rPr lang="es-ES" sz="2400" dirty="0"/>
              <a:t>qué tiempo.</a:t>
            </a:r>
            <a:br>
              <a:rPr lang="es-ES" sz="2400" dirty="0"/>
            </a:br>
            <a:r>
              <a:rPr lang="es-ES" sz="2400" dirty="0" smtClean="0"/>
              <a:t>-Medio </a:t>
            </a:r>
            <a:r>
              <a:rPr lang="es-ES" sz="2400" dirty="0"/>
              <a:t>de transporte a emplear o si se va desplazar a pie y hasta que distancia.</a:t>
            </a:r>
            <a:br>
              <a:rPr lang="es-ES" sz="2400" dirty="0"/>
            </a:br>
            <a:r>
              <a:rPr lang="es-ES" sz="2400" b="1" dirty="0"/>
              <a:t>Normas de conducta a seguir  durante la evacuación.</a:t>
            </a:r>
            <a:r>
              <a:rPr lang="es-ES" sz="2400" dirty="0"/>
              <a:t/>
            </a:r>
            <a:br>
              <a:rPr lang="es-ES" sz="2400" dirty="0"/>
            </a:br>
            <a:r>
              <a:rPr lang="es-ES" sz="2400" dirty="0" smtClean="0"/>
              <a:t>-Conservar </a:t>
            </a:r>
            <a:r>
              <a:rPr lang="es-ES" sz="2400" dirty="0"/>
              <a:t>la serenidad y atender  las instrucciones que se le impartan.</a:t>
            </a:r>
            <a:br>
              <a:rPr lang="es-ES" sz="2400" dirty="0"/>
            </a:br>
            <a:r>
              <a:rPr lang="es-ES" sz="2400" dirty="0" smtClean="0"/>
              <a:t>-Mantener </a:t>
            </a:r>
            <a:r>
              <a:rPr lang="es-ES" sz="2400" dirty="0"/>
              <a:t>la disciplina.</a:t>
            </a:r>
            <a:br>
              <a:rPr lang="es-ES" sz="2400" dirty="0"/>
            </a:br>
            <a:r>
              <a:rPr lang="es-ES" sz="2400" dirty="0" smtClean="0"/>
              <a:t>-Dominar </a:t>
            </a:r>
            <a:r>
              <a:rPr lang="es-ES" sz="2400" dirty="0"/>
              <a:t>las fases y las medidas que establece la Defensa Civil para su </a:t>
            </a:r>
            <a:r>
              <a:rPr lang="es-ES" sz="2400" dirty="0" smtClean="0"/>
              <a:t>protección.</a:t>
            </a:r>
            <a:br>
              <a:rPr lang="es-ES" sz="2400" dirty="0" smtClean="0"/>
            </a:br>
            <a:r>
              <a:rPr lang="es-ES" sz="2400" dirty="0" smtClean="0"/>
              <a:t>-Permanecer </a:t>
            </a:r>
            <a:r>
              <a:rPr lang="es-ES" sz="2400" dirty="0"/>
              <a:t>en los vehículos hasta tanto no llegue al lugar de destino. En caso de paradas momentáneas no bajarse de los mismos mientras no se den las orientaciones pertinentes.</a:t>
            </a:r>
            <a:br>
              <a:rPr lang="es-ES" sz="2400" dirty="0"/>
            </a:br>
            <a:r>
              <a:rPr lang="es-ES" sz="2400" dirty="0" smtClean="0"/>
              <a:t>-Estar </a:t>
            </a:r>
            <a:r>
              <a:rPr lang="es-ES" sz="2400" dirty="0"/>
              <a:t>atento al cuidado de los niños, mujeres embarazadas, limitados físico-motores-mentales y ancianos que se evacuan y prestarle ayuda en  los casos que así lo requieran</a:t>
            </a:r>
            <a:r>
              <a:rPr lang="es-ES" sz="2800" dirty="0" smtClean="0"/>
              <a:t>.</a:t>
            </a:r>
            <a:endParaRPr lang="es-ES" sz="2400" dirty="0"/>
          </a:p>
        </p:txBody>
      </p:sp>
    </p:spTree>
    <p:extLst>
      <p:ext uri="{BB962C8B-B14F-4D97-AF65-F5344CB8AC3E}">
        <p14:creationId xmlns:p14="http://schemas.microsoft.com/office/powerpoint/2010/main" val="679392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47730" y="365125"/>
            <a:ext cx="11384924" cy="6100069"/>
          </a:xfrm>
        </p:spPr>
        <p:txBody>
          <a:bodyPr>
            <a:normAutofit fontScale="90000"/>
          </a:bodyPr>
          <a:lstStyle/>
          <a:p>
            <a:r>
              <a:rPr lang="es-ES" sz="3200" b="1" dirty="0"/>
              <a:t>Normas de conducta a seguir por la población evacuada.</a:t>
            </a:r>
            <a:r>
              <a:rPr lang="es-ES" sz="3200" dirty="0"/>
              <a:t/>
            </a:r>
            <a:br>
              <a:rPr lang="es-ES" sz="3200" dirty="0"/>
            </a:br>
            <a:r>
              <a:rPr lang="es-ES" sz="3200" dirty="0" smtClean="0"/>
              <a:t>-Cumplir </a:t>
            </a:r>
            <a:r>
              <a:rPr lang="es-ES" sz="3200" dirty="0"/>
              <a:t>con las medidas orientadas durante su permanencia en la zona de evacuación</a:t>
            </a:r>
            <a:br>
              <a:rPr lang="es-ES" sz="3200" dirty="0"/>
            </a:br>
            <a:r>
              <a:rPr lang="es-ES" sz="3200" dirty="0" smtClean="0"/>
              <a:t>-Contribuir</a:t>
            </a:r>
            <a:r>
              <a:rPr lang="es-ES" sz="3200" dirty="0"/>
              <a:t>, con su ejemplo, al mantenimiento de la disciplina y organización practicando en todo momento las normas de convivencia, solidaridad y respeto mutuo.</a:t>
            </a:r>
            <a:br>
              <a:rPr lang="es-ES" sz="3200" dirty="0"/>
            </a:br>
            <a:r>
              <a:rPr lang="es-ES" sz="3200" dirty="0" smtClean="0"/>
              <a:t>-Mantenerse </a:t>
            </a:r>
            <a:r>
              <a:rPr lang="es-ES" sz="3200" dirty="0"/>
              <a:t>permanentemente  informado de la situación existente.</a:t>
            </a:r>
            <a:br>
              <a:rPr lang="es-ES" sz="3200" dirty="0"/>
            </a:br>
            <a:r>
              <a:rPr lang="es-ES" sz="3200" dirty="0" smtClean="0"/>
              <a:t>-Mantener </a:t>
            </a:r>
            <a:r>
              <a:rPr lang="es-ES" sz="3200" dirty="0"/>
              <a:t>las normas higiénico-sanitarias y </a:t>
            </a:r>
            <a:r>
              <a:rPr lang="es-ES" sz="3200" dirty="0" smtClean="0"/>
              <a:t>anti epidémicas </a:t>
            </a:r>
            <a:r>
              <a:rPr lang="es-ES" sz="3200" dirty="0"/>
              <a:t>en esas </a:t>
            </a:r>
            <a:r>
              <a:rPr lang="es-ES" sz="3200" dirty="0" smtClean="0"/>
              <a:t>condiciones </a:t>
            </a:r>
            <a:br>
              <a:rPr lang="es-ES" sz="3200" dirty="0" smtClean="0"/>
            </a:br>
            <a:r>
              <a:rPr lang="es-ES" sz="3100" b="1" dirty="0"/>
              <a:t>Normas de conducta a seguir por la población al retornar a sus domicilios</a:t>
            </a:r>
            <a:r>
              <a:rPr lang="es-ES" sz="3100" dirty="0"/>
              <a:t/>
            </a:r>
            <a:br>
              <a:rPr lang="es-ES" sz="3100" dirty="0"/>
            </a:br>
            <a:r>
              <a:rPr lang="es-ES" sz="3100" dirty="0" smtClean="0"/>
              <a:t>-Observar </a:t>
            </a:r>
            <a:r>
              <a:rPr lang="es-ES" sz="3100" dirty="0"/>
              <a:t>antes de entrar a la vivienda si se encuentran grietas en las paredes o socavados los cimientos e informar.</a:t>
            </a:r>
            <a:br>
              <a:rPr lang="es-ES" sz="3100" dirty="0"/>
            </a:br>
            <a:r>
              <a:rPr lang="es-ES" sz="3100" dirty="0" smtClean="0"/>
              <a:t>-No </a:t>
            </a:r>
            <a:r>
              <a:rPr lang="es-ES" sz="3100" dirty="0"/>
              <a:t>emplear instantáneamente fuentes de iluminación (escape de gas)</a:t>
            </a:r>
            <a:br>
              <a:rPr lang="es-ES" sz="3100" dirty="0"/>
            </a:br>
            <a:r>
              <a:rPr lang="es-ES" sz="3100" dirty="0" smtClean="0"/>
              <a:t>-Efectuar </a:t>
            </a:r>
            <a:r>
              <a:rPr lang="es-ES" sz="3100" dirty="0"/>
              <a:t>una profunda limpieza y desinfección de la vivienda, prestando atención a las cisternas y otros depósitos de agua</a:t>
            </a:r>
            <a:r>
              <a:rPr lang="es-ES" sz="3100" dirty="0" smtClean="0"/>
              <a:t>.</a:t>
            </a:r>
            <a:endParaRPr lang="es-ES" sz="3200" dirty="0"/>
          </a:p>
        </p:txBody>
      </p:sp>
    </p:spTree>
    <p:extLst>
      <p:ext uri="{BB962C8B-B14F-4D97-AF65-F5344CB8AC3E}">
        <p14:creationId xmlns:p14="http://schemas.microsoft.com/office/powerpoint/2010/main" val="9499175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2481106"/>
          </a:xfrm>
        </p:spPr>
        <p:txBody>
          <a:bodyPr>
            <a:noAutofit/>
          </a:bodyPr>
          <a:lstStyle/>
          <a:p>
            <a:r>
              <a:rPr lang="es-ES" sz="2800" b="1" dirty="0"/>
              <a:t>Objetos que los ciudadanos deben llevar al evacuarse:</a:t>
            </a:r>
            <a:r>
              <a:rPr lang="es-ES" sz="2800" dirty="0"/>
              <a:t/>
            </a:r>
            <a:br>
              <a:rPr lang="es-ES" sz="2800" dirty="0"/>
            </a:br>
            <a:r>
              <a:rPr lang="es-ES" sz="2800" dirty="0" smtClean="0"/>
              <a:t>-Documentos </a:t>
            </a:r>
            <a:r>
              <a:rPr lang="es-ES" sz="2800" dirty="0"/>
              <a:t>de identificación.</a:t>
            </a:r>
            <a:br>
              <a:rPr lang="es-ES" sz="2800" dirty="0"/>
            </a:br>
            <a:r>
              <a:rPr lang="es-ES" sz="2800" dirty="0" smtClean="0"/>
              <a:t>-Chequera </a:t>
            </a:r>
            <a:r>
              <a:rPr lang="es-ES" sz="2800" dirty="0"/>
              <a:t>de pensionado.</a:t>
            </a:r>
            <a:br>
              <a:rPr lang="es-ES" sz="2800" dirty="0"/>
            </a:br>
            <a:r>
              <a:rPr lang="es-ES" sz="2800" dirty="0" smtClean="0"/>
              <a:t>-Dinero </a:t>
            </a:r>
            <a:r>
              <a:rPr lang="es-ES" sz="2800" dirty="0"/>
              <a:t>en efectivo.</a:t>
            </a:r>
            <a:br>
              <a:rPr lang="es-ES" sz="2800" dirty="0"/>
            </a:br>
            <a:r>
              <a:rPr lang="es-ES" sz="2800" dirty="0" smtClean="0"/>
              <a:t>-Alimentos</a:t>
            </a:r>
            <a:r>
              <a:rPr lang="es-ES" sz="2800" dirty="0"/>
              <a:t>, medicamentos, agua potable y objetos personales.</a:t>
            </a:r>
          </a:p>
        </p:txBody>
      </p:sp>
      <p:sp>
        <p:nvSpPr>
          <p:cNvPr id="3" name="Rectángulo redondeado 2"/>
          <p:cNvSpPr/>
          <p:nvPr/>
        </p:nvSpPr>
        <p:spPr>
          <a:xfrm>
            <a:off x="3913030" y="2588654"/>
            <a:ext cx="4365938" cy="63106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dirty="0"/>
              <a:t>Métodos de evacuación</a:t>
            </a:r>
            <a:endParaRPr lang="es-ES" sz="2400" dirty="0"/>
          </a:p>
        </p:txBody>
      </p:sp>
      <p:sp>
        <p:nvSpPr>
          <p:cNvPr id="4" name="Rectángulo 3"/>
          <p:cNvSpPr/>
          <p:nvPr/>
        </p:nvSpPr>
        <p:spPr>
          <a:xfrm>
            <a:off x="4067577" y="3329190"/>
            <a:ext cx="4056845" cy="189319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lvl="0" algn="ctr"/>
            <a:r>
              <a:rPr lang="es-ES" b="1" dirty="0"/>
              <a:t>A pie:</a:t>
            </a:r>
            <a:r>
              <a:rPr lang="es-ES" dirty="0"/>
              <a:t> Cuando no hay posibilidades de emplear algún medio de  transporte o hay cercanía al lugar de evacuación. Este método no excluye que se empleen vehículos de tracción animal, humana, bicicletas, parihuelas y los propios animales.</a:t>
            </a:r>
          </a:p>
        </p:txBody>
      </p:sp>
      <p:sp>
        <p:nvSpPr>
          <p:cNvPr id="5" name="Rectángulo 4"/>
          <p:cNvSpPr/>
          <p:nvPr/>
        </p:nvSpPr>
        <p:spPr>
          <a:xfrm>
            <a:off x="7134896" y="5331856"/>
            <a:ext cx="4056845" cy="126212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lvl="0" algn="ctr"/>
            <a:r>
              <a:rPr lang="es-ES" b="1"/>
              <a:t>Combinado:</a:t>
            </a:r>
            <a:r>
              <a:rPr lang="es-ES"/>
              <a:t> Cuando indistintamente se emplean los métodos a pie y en transporte. </a:t>
            </a:r>
          </a:p>
        </p:txBody>
      </p:sp>
      <p:sp>
        <p:nvSpPr>
          <p:cNvPr id="6" name="Rectángulo 5"/>
          <p:cNvSpPr/>
          <p:nvPr/>
        </p:nvSpPr>
        <p:spPr>
          <a:xfrm>
            <a:off x="1360868" y="5331856"/>
            <a:ext cx="4056845" cy="126212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lvl="0" algn="ctr"/>
            <a:r>
              <a:rPr lang="es-ES" b="1" dirty="0"/>
              <a:t>En transporte:</a:t>
            </a:r>
            <a:r>
              <a:rPr lang="es-ES" dirty="0"/>
              <a:t> Método más eficaz, que garantiza la rapidez del traslado  a grandes distancias hasta las regiones de ubicación definitiva.</a:t>
            </a:r>
          </a:p>
        </p:txBody>
      </p:sp>
    </p:spTree>
    <p:extLst>
      <p:ext uri="{BB962C8B-B14F-4D97-AF65-F5344CB8AC3E}">
        <p14:creationId xmlns:p14="http://schemas.microsoft.com/office/powerpoint/2010/main" val="31617561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37882" y="365125"/>
            <a:ext cx="11307650" cy="5739461"/>
          </a:xfrm>
        </p:spPr>
        <p:txBody>
          <a:bodyPr/>
          <a:lstStyle/>
          <a:p>
            <a:r>
              <a:rPr lang="es-ES" b="1" dirty="0"/>
              <a:t>Categorías a evacuar:</a:t>
            </a:r>
            <a:r>
              <a:rPr lang="es-ES" dirty="0"/>
              <a:t/>
            </a:r>
            <a:br>
              <a:rPr lang="es-ES" dirty="0"/>
            </a:br>
            <a:r>
              <a:rPr lang="es-ES" dirty="0" smtClean="0"/>
              <a:t>-Niños</a:t>
            </a:r>
            <a:r>
              <a:rPr lang="es-ES" dirty="0"/>
              <a:t>.</a:t>
            </a:r>
            <a:br>
              <a:rPr lang="es-ES" dirty="0"/>
            </a:br>
            <a:r>
              <a:rPr lang="es-ES" dirty="0" smtClean="0"/>
              <a:t>-Impedidos </a:t>
            </a:r>
            <a:r>
              <a:rPr lang="es-ES" dirty="0"/>
              <a:t>físicos y mentales.</a:t>
            </a:r>
            <a:br>
              <a:rPr lang="es-ES" dirty="0"/>
            </a:br>
            <a:r>
              <a:rPr lang="es-ES" dirty="0" smtClean="0"/>
              <a:t>-Ancianos</a:t>
            </a:r>
            <a:r>
              <a:rPr lang="es-ES" dirty="0"/>
              <a:t>.</a:t>
            </a:r>
            <a:br>
              <a:rPr lang="es-ES" dirty="0"/>
            </a:br>
            <a:r>
              <a:rPr lang="es-ES" dirty="0" smtClean="0"/>
              <a:t>-Mujeres </a:t>
            </a:r>
            <a:r>
              <a:rPr lang="es-ES" dirty="0"/>
              <a:t>embarazadas o con factores de riesgos.</a:t>
            </a:r>
            <a:br>
              <a:rPr lang="es-ES" dirty="0"/>
            </a:br>
            <a:r>
              <a:rPr lang="es-ES" dirty="0" smtClean="0"/>
              <a:t>-Acompañantes </a:t>
            </a:r>
            <a:r>
              <a:rPr lang="es-ES" dirty="0"/>
              <a:t>de evacuados</a:t>
            </a:r>
            <a:r>
              <a:rPr lang="es-ES" dirty="0" smtClean="0"/>
              <a:t>.</a:t>
            </a:r>
            <a:endParaRPr lang="es-ES" dirty="0"/>
          </a:p>
        </p:txBody>
      </p:sp>
    </p:spTree>
    <p:extLst>
      <p:ext uri="{BB962C8B-B14F-4D97-AF65-F5344CB8AC3E}">
        <p14:creationId xmlns:p14="http://schemas.microsoft.com/office/powerpoint/2010/main" val="3232852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76518" y="365125"/>
            <a:ext cx="11256136" cy="6151585"/>
          </a:xfrm>
        </p:spPr>
        <p:txBody>
          <a:bodyPr>
            <a:normAutofit fontScale="90000"/>
          </a:bodyPr>
          <a:lstStyle/>
          <a:p>
            <a:pPr algn="ctr"/>
            <a:r>
              <a:rPr lang="es-ES" b="1" dirty="0"/>
              <a:t>Importancia de la evacuación de la población</a:t>
            </a:r>
            <a:r>
              <a:rPr lang="es-ES" dirty="0"/>
              <a:t>:</a:t>
            </a:r>
            <a:br>
              <a:rPr lang="es-ES" dirty="0"/>
            </a:br>
            <a:r>
              <a:rPr lang="es-ES" dirty="0"/>
              <a:t>La evacuación de la población constituye una de las medidas de protección más complejas del Sistema de Defensa Civil, por los fines que persigue, las categorías de población que intervienen y las dificultades que pudieran influir en su cumplimiento. Por tanto, debe responder a una planificación detallada, objetiva y diferenciada, en correspondencia con las características de cada territorio, evitando con ello la realización espontánea o improvisada y las consecuencias que esta produciría en pérdidas humanas y materiales</a:t>
            </a:r>
            <a:r>
              <a:rPr lang="es-ES" dirty="0" smtClean="0"/>
              <a:t>.</a:t>
            </a:r>
            <a:endParaRPr lang="es-ES" dirty="0"/>
          </a:p>
        </p:txBody>
      </p:sp>
    </p:spTree>
    <p:extLst>
      <p:ext uri="{BB962C8B-B14F-4D97-AF65-F5344CB8AC3E}">
        <p14:creationId xmlns:p14="http://schemas.microsoft.com/office/powerpoint/2010/main" val="19312683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164464"/>
          </a:xfrm>
        </p:spPr>
        <p:txBody>
          <a:bodyPr/>
          <a:lstStyle/>
          <a:p>
            <a:pPr algn="ctr"/>
            <a:r>
              <a:rPr lang="es-ES" b="1" dirty="0" smtClean="0"/>
              <a:t>Resumen</a:t>
            </a:r>
            <a:r>
              <a:rPr lang="es-ES" dirty="0"/>
              <a:t/>
            </a:r>
            <a:br>
              <a:rPr lang="es-ES" dirty="0"/>
            </a:br>
            <a:r>
              <a:rPr lang="es-ES" dirty="0"/>
              <a:t>Es necesario el conocimiento de las fases que decreta la Defensa Civil en caso de desastres de todo tipo, en particular los ciclones tropicales, así como las normas de conductas y las medidas a cumplir en cada una de ellas. Este es un decisivo factor en las mínimas pérdidas humanas y materiales en nuestro país</a:t>
            </a:r>
            <a:r>
              <a:rPr lang="es-ES" dirty="0" smtClean="0"/>
              <a:t>.</a:t>
            </a:r>
            <a:endParaRPr lang="es-ES" dirty="0"/>
          </a:p>
        </p:txBody>
      </p:sp>
    </p:spTree>
    <p:extLst>
      <p:ext uri="{BB962C8B-B14F-4D97-AF65-F5344CB8AC3E}">
        <p14:creationId xmlns:p14="http://schemas.microsoft.com/office/powerpoint/2010/main" val="22529534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12124" y="365125"/>
            <a:ext cx="11384924" cy="6190221"/>
          </a:xfrm>
        </p:spPr>
        <p:txBody>
          <a:bodyPr>
            <a:normAutofit fontScale="90000"/>
          </a:bodyPr>
          <a:lstStyle/>
          <a:p>
            <a:r>
              <a:rPr lang="es-ES" sz="3600" b="1" dirty="0"/>
              <a:t>Cuestionario.</a:t>
            </a:r>
            <a:r>
              <a:rPr lang="es-ES" sz="3600" dirty="0"/>
              <a:t/>
            </a:r>
            <a:br>
              <a:rPr lang="es-ES" sz="3600" dirty="0"/>
            </a:br>
            <a:r>
              <a:rPr lang="es-ES" sz="3600" dirty="0"/>
              <a:t>¿Quién decreta las fases ciclónicas en el país y qué importancia usted le concede al cumplimiento de las medidas?</a:t>
            </a:r>
            <a:br>
              <a:rPr lang="es-ES" sz="3600" dirty="0"/>
            </a:br>
            <a:r>
              <a:rPr lang="es-ES" sz="3600" dirty="0"/>
              <a:t>¿Cuáles son las fases que se decretan ante un evento meteorológico?                     </a:t>
            </a:r>
            <a:br>
              <a:rPr lang="es-ES" sz="3600" dirty="0"/>
            </a:br>
            <a:r>
              <a:rPr lang="es-ES" sz="3600" dirty="0"/>
              <a:t>¿En qué plazos se establece las fases?</a:t>
            </a:r>
            <a:br>
              <a:rPr lang="es-ES" sz="3600" dirty="0"/>
            </a:br>
            <a:r>
              <a:rPr lang="es-ES" sz="3600" dirty="0"/>
              <a:t>¿Cuáles son las fases que se decretan para sismos y maremotos?</a:t>
            </a:r>
            <a:br>
              <a:rPr lang="es-ES" sz="3600" dirty="0"/>
            </a:br>
            <a:r>
              <a:rPr lang="es-ES" sz="3600" dirty="0"/>
              <a:t>¿Cuáles son las fases que se decretan para destres de origen sanitario?</a:t>
            </a:r>
            <a:br>
              <a:rPr lang="es-ES" sz="3600" dirty="0"/>
            </a:br>
            <a:r>
              <a:rPr lang="es-ES" sz="3600" dirty="0"/>
              <a:t>¿Qué medidas se cumplen en la fase informativa?</a:t>
            </a:r>
            <a:br>
              <a:rPr lang="es-ES" sz="3600" dirty="0"/>
            </a:br>
            <a:r>
              <a:rPr lang="es-ES" sz="3600" dirty="0"/>
              <a:t>¿Qué medidas se cumplen en la fase de alerta?</a:t>
            </a:r>
            <a:br>
              <a:rPr lang="es-ES" sz="3600" dirty="0"/>
            </a:br>
            <a:r>
              <a:rPr lang="es-ES" sz="3600" dirty="0"/>
              <a:t>¿Qué medidas se cumplen en la fase de alarma?</a:t>
            </a:r>
            <a:br>
              <a:rPr lang="es-ES" sz="3600" dirty="0"/>
            </a:br>
            <a:r>
              <a:rPr lang="es-ES" sz="3600" dirty="0"/>
              <a:t>¿Qué medidas se cumplen en la fase </a:t>
            </a:r>
            <a:r>
              <a:rPr lang="es-ES" sz="3600"/>
              <a:t>recuperativa</a:t>
            </a:r>
            <a:r>
              <a:rPr lang="es-ES" sz="3600" smtClean="0"/>
              <a:t>?</a:t>
            </a:r>
            <a:endParaRPr lang="es-ES" dirty="0"/>
          </a:p>
        </p:txBody>
      </p:sp>
    </p:spTree>
    <p:extLst>
      <p:ext uri="{BB962C8B-B14F-4D97-AF65-F5344CB8AC3E}">
        <p14:creationId xmlns:p14="http://schemas.microsoft.com/office/powerpoint/2010/main" val="3093006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b="1" dirty="0"/>
              <a:t>Fases que se decretan en caso de desastres (huracán</a:t>
            </a:r>
            <a:r>
              <a:rPr lang="es-ES" b="1" dirty="0" smtClean="0"/>
              <a:t>).</a:t>
            </a:r>
            <a:endParaRPr lang="es-ES" dirty="0"/>
          </a:p>
        </p:txBody>
      </p:sp>
      <p:sp>
        <p:nvSpPr>
          <p:cNvPr id="3" name="Rectángulo 2"/>
          <p:cNvSpPr/>
          <p:nvPr/>
        </p:nvSpPr>
        <p:spPr>
          <a:xfrm>
            <a:off x="605308" y="1931831"/>
            <a:ext cx="5074276" cy="177728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b="1" dirty="0"/>
              <a:t>Fase Informativa</a:t>
            </a:r>
            <a:r>
              <a:rPr lang="es-ES" dirty="0"/>
              <a:t>: </a:t>
            </a:r>
            <a:endParaRPr lang="es-ES" dirty="0" smtClean="0"/>
          </a:p>
          <a:p>
            <a:pPr algn="ctr"/>
            <a:r>
              <a:rPr lang="es-ES" dirty="0"/>
              <a:t>T</a:t>
            </a:r>
            <a:r>
              <a:rPr lang="es-ES" dirty="0" smtClean="0"/>
              <a:t>iene </a:t>
            </a:r>
            <a:r>
              <a:rPr lang="es-ES" dirty="0"/>
              <a:t>como objetivo informar a los órganos y organismos estatales, entidades económicas, sociales y a la población, de la probable ocurrencia de un desastre. Se establece cuando el organismo se encuentre a </a:t>
            </a:r>
            <a:r>
              <a:rPr lang="es-ES" b="1" dirty="0"/>
              <a:t>no menos de 72 horas </a:t>
            </a:r>
            <a:r>
              <a:rPr lang="es-ES" dirty="0"/>
              <a:t>del territorio</a:t>
            </a:r>
            <a:r>
              <a:rPr lang="es-ES" dirty="0" smtClean="0"/>
              <a:t>.</a:t>
            </a:r>
            <a:endParaRPr lang="es-ES" dirty="0"/>
          </a:p>
        </p:txBody>
      </p:sp>
      <p:sp>
        <p:nvSpPr>
          <p:cNvPr id="4" name="Rectángulo 3"/>
          <p:cNvSpPr/>
          <p:nvPr/>
        </p:nvSpPr>
        <p:spPr>
          <a:xfrm>
            <a:off x="605308" y="4116945"/>
            <a:ext cx="5074275" cy="194900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b="1" dirty="0"/>
              <a:t>Fase de Alarma</a:t>
            </a:r>
            <a:r>
              <a:rPr lang="es-ES" dirty="0"/>
              <a:t>: </a:t>
            </a:r>
          </a:p>
          <a:p>
            <a:pPr algn="ctr"/>
            <a:r>
              <a:rPr lang="es-ES" dirty="0" smtClean="0"/>
              <a:t>Se </a:t>
            </a:r>
            <a:r>
              <a:rPr lang="es-ES" dirty="0"/>
              <a:t>establece ante la inminencia del desastre o una vez ocurrido este. Implica el cumplimiento estricto  de las medidas contenidas en los planes de reducción de desastres, se decreta cuando el organismo se encuentra a </a:t>
            </a:r>
            <a:r>
              <a:rPr lang="es-ES" b="1" dirty="0"/>
              <a:t>no menos de 24 horas </a:t>
            </a:r>
            <a:r>
              <a:rPr lang="es-ES" dirty="0"/>
              <a:t>de comenzar afectar al territorio</a:t>
            </a:r>
            <a:r>
              <a:rPr lang="es-ES" dirty="0" smtClean="0"/>
              <a:t>.</a:t>
            </a:r>
            <a:endParaRPr lang="es-ES" dirty="0"/>
          </a:p>
        </p:txBody>
      </p:sp>
      <p:sp>
        <p:nvSpPr>
          <p:cNvPr id="5" name="Rectángulo 4"/>
          <p:cNvSpPr/>
          <p:nvPr/>
        </p:nvSpPr>
        <p:spPr>
          <a:xfrm>
            <a:off x="6095999" y="4116946"/>
            <a:ext cx="5257801" cy="194900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b="1" dirty="0"/>
              <a:t>Fase </a:t>
            </a:r>
            <a:r>
              <a:rPr lang="es-ES" b="1" dirty="0" smtClean="0"/>
              <a:t>Recuperativa</a:t>
            </a:r>
          </a:p>
          <a:p>
            <a:pPr algn="ctr"/>
            <a:r>
              <a:rPr lang="es-ES" dirty="0" smtClean="0"/>
              <a:t>Se </a:t>
            </a:r>
            <a:r>
              <a:rPr lang="es-ES" dirty="0"/>
              <a:t>establece después de la ocurrencia del desastre y en ella se realizan los trabajos para el restablecimiento de la normalidad en los </a:t>
            </a:r>
            <a:r>
              <a:rPr lang="es-ES" dirty="0" smtClean="0"/>
              <a:t>territorios afectados</a:t>
            </a:r>
            <a:r>
              <a:rPr lang="es-ES" dirty="0"/>
              <a:t>, </a:t>
            </a:r>
            <a:endParaRPr lang="es-ES" dirty="0" smtClean="0"/>
          </a:p>
          <a:p>
            <a:pPr algn="ctr"/>
            <a:r>
              <a:rPr lang="es-ES" dirty="0" smtClean="0"/>
              <a:t>cuando </a:t>
            </a:r>
            <a:r>
              <a:rPr lang="es-ES" dirty="0"/>
              <a:t>el organismo deja de constituir un peligro </a:t>
            </a:r>
            <a:endParaRPr lang="es-ES" dirty="0" smtClean="0"/>
          </a:p>
          <a:p>
            <a:pPr algn="ctr"/>
            <a:r>
              <a:rPr lang="es-ES" dirty="0" smtClean="0"/>
              <a:t>para </a:t>
            </a:r>
            <a:r>
              <a:rPr lang="es-ES" dirty="0"/>
              <a:t>el territorio.</a:t>
            </a:r>
          </a:p>
        </p:txBody>
      </p:sp>
      <p:sp>
        <p:nvSpPr>
          <p:cNvPr id="6" name="Rectángulo 5"/>
          <p:cNvSpPr/>
          <p:nvPr/>
        </p:nvSpPr>
        <p:spPr>
          <a:xfrm>
            <a:off x="6096000" y="1931831"/>
            <a:ext cx="5257800" cy="177728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b="1" dirty="0"/>
              <a:t>Fase de Alerta</a:t>
            </a:r>
            <a:r>
              <a:rPr lang="es-ES" dirty="0"/>
              <a:t>: </a:t>
            </a:r>
            <a:endParaRPr lang="es-ES" dirty="0" smtClean="0"/>
          </a:p>
          <a:p>
            <a:pPr algn="ctr"/>
            <a:r>
              <a:rPr lang="es-ES" dirty="0" smtClean="0"/>
              <a:t> </a:t>
            </a:r>
            <a:r>
              <a:rPr lang="es-ES" dirty="0"/>
              <a:t>Se establece al incrementarse la probabilidad de la ocurrencia del desastre, es decir  cuando el organismo se encuentra a </a:t>
            </a:r>
            <a:r>
              <a:rPr lang="es-ES" b="1" dirty="0"/>
              <a:t>no menos de 48 horas </a:t>
            </a:r>
            <a:r>
              <a:rPr lang="es-ES" dirty="0"/>
              <a:t>de comenzar a afectar al territorio</a:t>
            </a:r>
            <a:r>
              <a:rPr lang="es-ES" dirty="0" smtClean="0"/>
              <a:t>.</a:t>
            </a:r>
            <a:endParaRPr lang="es-ES" dirty="0"/>
          </a:p>
        </p:txBody>
      </p:sp>
    </p:spTree>
    <p:extLst>
      <p:ext uri="{BB962C8B-B14F-4D97-AF65-F5344CB8AC3E}">
        <p14:creationId xmlns:p14="http://schemas.microsoft.com/office/powerpoint/2010/main" val="25633472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138706"/>
          </a:xfrm>
        </p:spPr>
        <p:txBody>
          <a:bodyPr>
            <a:normAutofit/>
          </a:bodyPr>
          <a:lstStyle/>
          <a:p>
            <a:pPr lvl="0"/>
            <a:r>
              <a:rPr lang="es-ES" sz="3600" b="1" dirty="0"/>
              <a:t>Para sismos y maremotos:</a:t>
            </a:r>
            <a:r>
              <a:rPr lang="es-ES" sz="3600" dirty="0"/>
              <a:t/>
            </a:r>
            <a:br>
              <a:rPr lang="es-ES" sz="3600" dirty="0"/>
            </a:br>
            <a:r>
              <a:rPr lang="es-ES" sz="3600" b="1" dirty="0"/>
              <a:t>-</a:t>
            </a:r>
            <a:r>
              <a:rPr lang="es-ES" sz="3600" dirty="0"/>
              <a:t>Fase de Alerta: Se establece ante la ocurrencia de sismos premonitores u otra situación anormal que detecte el Sistema Sismológico Nacional, la cual será comunicada de inmediato al Jefe del Estado Mayor Nacional de la Defensa Civil. </a:t>
            </a:r>
            <a:br>
              <a:rPr lang="es-ES" sz="3600" dirty="0"/>
            </a:br>
            <a:r>
              <a:rPr lang="es-ES" sz="3600" dirty="0"/>
              <a:t>-Fase de Alarma: Se establece al ocurrir un evento sísmico de gran intensidad en cualquier parte del territorio nacional. </a:t>
            </a:r>
          </a:p>
        </p:txBody>
      </p:sp>
    </p:spTree>
    <p:extLst>
      <p:ext uri="{BB962C8B-B14F-4D97-AF65-F5344CB8AC3E}">
        <p14:creationId xmlns:p14="http://schemas.microsoft.com/office/powerpoint/2010/main" val="2102226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125827"/>
          </a:xfrm>
        </p:spPr>
        <p:txBody>
          <a:bodyPr>
            <a:normAutofit fontScale="90000"/>
          </a:bodyPr>
          <a:lstStyle/>
          <a:p>
            <a:pPr lvl="0"/>
            <a:r>
              <a:rPr lang="es-ES" sz="3600" b="1" dirty="0"/>
              <a:t>Para desastres de origen sanitarios: </a:t>
            </a:r>
            <a:r>
              <a:rPr lang="es-ES" sz="3600" dirty="0"/>
              <a:t/>
            </a:r>
            <a:br>
              <a:rPr lang="es-ES" sz="3600" dirty="0"/>
            </a:br>
            <a:r>
              <a:rPr lang="es-ES" sz="3600" dirty="0"/>
              <a:t>-Fase Informativa: Se establece cuando los sistemas de vigilancia epidemiológica, Epizootiológico y fitosanitaria, en coordinación con el Estado Mayor Nacional de la Defensa Civil, pronostiquen la presencia de una enfermedad exótica o plaga en un país que mantenga relaciones comerciales con el nuestro o en un área próxima a Cuba. </a:t>
            </a:r>
            <a:br>
              <a:rPr lang="es-ES" sz="3600" dirty="0"/>
            </a:br>
            <a:r>
              <a:rPr lang="es-ES" sz="3600" dirty="0"/>
              <a:t>-Fase de Alerta: Se establece ante la amenaza inminente, la sospecha de entrada o el diagnóstico presuntivo del primer caso de la enfermedad o plaga, que realicen los Sistemas de vigilancia correspondientes. </a:t>
            </a:r>
            <a:br>
              <a:rPr lang="es-ES" sz="3600" dirty="0"/>
            </a:br>
            <a:r>
              <a:rPr lang="es-ES" sz="3600" dirty="0"/>
              <a:t>-Fase de Alarma: Se establece cuando se confirma el diagnóstico de la enfermedad o plaga en cuestión por la entidad sanitaria competente. </a:t>
            </a:r>
            <a:endParaRPr lang="es-ES" dirty="0"/>
          </a:p>
        </p:txBody>
      </p:sp>
    </p:spTree>
    <p:extLst>
      <p:ext uri="{BB962C8B-B14F-4D97-AF65-F5344CB8AC3E}">
        <p14:creationId xmlns:p14="http://schemas.microsoft.com/office/powerpoint/2010/main" val="2731777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96214" y="365125"/>
            <a:ext cx="11449318" cy="6048554"/>
          </a:xfrm>
        </p:spPr>
        <p:txBody>
          <a:bodyPr>
            <a:noAutofit/>
          </a:bodyPr>
          <a:lstStyle/>
          <a:p>
            <a:pPr lvl="0"/>
            <a:r>
              <a:rPr lang="es-ES" sz="2800" b="1" dirty="0" smtClean="0"/>
              <a:t>Principales medidas que se cumplen en las distintas fases:</a:t>
            </a:r>
            <a:r>
              <a:rPr lang="es-ES" sz="2800" dirty="0" smtClean="0"/>
              <a:t/>
            </a:r>
            <a:br>
              <a:rPr lang="es-ES" sz="2800" dirty="0" smtClean="0"/>
            </a:br>
            <a:r>
              <a:rPr lang="es-ES" sz="2400" b="1" dirty="0" smtClean="0"/>
              <a:t>Fase Informativa:</a:t>
            </a:r>
            <a:r>
              <a:rPr lang="es-ES" sz="2400" dirty="0" smtClean="0"/>
              <a:t/>
            </a:r>
            <a:br>
              <a:rPr lang="es-ES" sz="2400" dirty="0" smtClean="0"/>
            </a:br>
            <a:r>
              <a:rPr lang="es-ES" sz="2400" dirty="0" smtClean="0"/>
              <a:t>-Se precisa la información del desastre (huracán) por los órganos especializados y se comienza a orientar el cumplimiento de medidas a la población, objetivos económicos y sociales</a:t>
            </a:r>
            <a:r>
              <a:rPr lang="es-ES" sz="2400" b="1" dirty="0" smtClean="0"/>
              <a:t>.</a:t>
            </a:r>
            <a:r>
              <a:rPr lang="es-ES" sz="2400" dirty="0" smtClean="0"/>
              <a:t/>
            </a:r>
            <a:br>
              <a:rPr lang="es-ES" sz="2400" dirty="0" smtClean="0"/>
            </a:br>
            <a:r>
              <a:rPr lang="es-ES" sz="2400" dirty="0" smtClean="0"/>
              <a:t>-Se puntualizan en todos los niveles y objetivos, el conjunto de medidas de protección planificadas para esta etapa</a:t>
            </a:r>
            <a:br>
              <a:rPr lang="es-ES" sz="2400" dirty="0" smtClean="0"/>
            </a:br>
            <a:r>
              <a:rPr lang="es-ES" sz="2400" dirty="0" smtClean="0"/>
              <a:t>-Se revisan y limpian tragantes, alcantarillas, desagües y caños de azoteas.</a:t>
            </a:r>
            <a:br>
              <a:rPr lang="es-ES" sz="2400" dirty="0" smtClean="0"/>
            </a:br>
            <a:r>
              <a:rPr lang="es-ES" sz="2400" dirty="0" smtClean="0"/>
              <a:t>-Los integrantes de los órganos de dirección a los distintos niveles se mantienen localizables y al igual que la población y los trabajadores, informados del desarrollo y desplazamiento del evento.</a:t>
            </a:r>
            <a:br>
              <a:rPr lang="es-ES" sz="2400" dirty="0" smtClean="0"/>
            </a:br>
            <a:r>
              <a:rPr lang="es-ES" sz="2400" dirty="0" smtClean="0"/>
              <a:t>-Se revisan los albergues y centros de elaboración que se deben utilizar y se realizan las medidas higiénico-sanitarias y anti epidémicas de esos lugares.</a:t>
            </a:r>
            <a:br>
              <a:rPr lang="es-ES" sz="2400" dirty="0" smtClean="0"/>
            </a:br>
            <a:r>
              <a:rPr lang="es-ES" sz="2400" dirty="0" smtClean="0"/>
              <a:t>-Se </a:t>
            </a:r>
            <a:r>
              <a:rPr lang="es-ES" sz="2400" dirty="0"/>
              <a:t>actualizan la existencia de medicamentos y materiales para primeros auxilios.</a:t>
            </a:r>
            <a:br>
              <a:rPr lang="es-ES" sz="2400" dirty="0"/>
            </a:br>
            <a:r>
              <a:rPr lang="es-ES" sz="2400" dirty="0" smtClean="0"/>
              <a:t>-Se </a:t>
            </a:r>
            <a:r>
              <a:rPr lang="es-ES" sz="2400" dirty="0"/>
              <a:t>ponen en disposición los grupos operativos en composición reducida. En los objetivos.</a:t>
            </a:r>
            <a:br>
              <a:rPr lang="es-ES" sz="2400" dirty="0"/>
            </a:br>
            <a:r>
              <a:rPr lang="es-ES" sz="2400" dirty="0" smtClean="0"/>
              <a:t>-Se </a:t>
            </a:r>
            <a:r>
              <a:rPr lang="es-ES" sz="2400" dirty="0"/>
              <a:t>establece (incrementa) la guardia.</a:t>
            </a:r>
            <a:br>
              <a:rPr lang="es-ES" sz="2400" dirty="0"/>
            </a:br>
            <a:r>
              <a:rPr lang="es-ES" sz="2400" dirty="0" smtClean="0"/>
              <a:t>-Se </a:t>
            </a:r>
            <a:r>
              <a:rPr lang="es-ES" sz="2400" dirty="0"/>
              <a:t>organizan las tareas previas a la evacuación de la población, movimiento de estudiantes, traslado de ganado y protección de bienes materiales, materias primas y otros.</a:t>
            </a:r>
            <a:br>
              <a:rPr lang="es-ES" sz="2400" dirty="0"/>
            </a:br>
            <a:r>
              <a:rPr lang="es-ES" sz="2400" dirty="0" smtClean="0"/>
              <a:t>-Almacenar </a:t>
            </a:r>
            <a:r>
              <a:rPr lang="es-ES" sz="2400" dirty="0"/>
              <a:t>agua para el consumo, así como completar de acuerdo con lo posible los medios necesarios para enfrentar el fenómeno</a:t>
            </a:r>
            <a:r>
              <a:rPr lang="es-ES" sz="2400" dirty="0" smtClean="0"/>
              <a:t>.</a:t>
            </a:r>
            <a:endParaRPr lang="es-ES" sz="2400" dirty="0"/>
          </a:p>
        </p:txBody>
      </p:sp>
    </p:spTree>
    <p:extLst>
      <p:ext uri="{BB962C8B-B14F-4D97-AF65-F5344CB8AC3E}">
        <p14:creationId xmlns:p14="http://schemas.microsoft.com/office/powerpoint/2010/main" val="1813501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47730" y="365125"/>
            <a:ext cx="11449318" cy="6190221"/>
          </a:xfrm>
        </p:spPr>
        <p:txBody>
          <a:bodyPr>
            <a:noAutofit/>
          </a:bodyPr>
          <a:lstStyle/>
          <a:p>
            <a:r>
              <a:rPr lang="es-ES" sz="2400" b="1" dirty="0"/>
              <a:t>Fase de alerta:</a:t>
            </a:r>
            <a:r>
              <a:rPr lang="es-ES" sz="2400" dirty="0"/>
              <a:t/>
            </a:r>
            <a:br>
              <a:rPr lang="es-ES" sz="2400" dirty="0"/>
            </a:br>
            <a:r>
              <a:rPr lang="es-ES" sz="2400" dirty="0" smtClean="0"/>
              <a:t>-Mantener </a:t>
            </a:r>
            <a:r>
              <a:rPr lang="es-ES" sz="2400" dirty="0"/>
              <a:t>y desarrollar el cumplimiento de las normas de conductas realizadas en la fase precedente.</a:t>
            </a:r>
            <a:br>
              <a:rPr lang="es-ES" sz="2400" dirty="0"/>
            </a:br>
            <a:r>
              <a:rPr lang="es-ES" sz="2400" dirty="0" smtClean="0"/>
              <a:t>-Se </a:t>
            </a:r>
            <a:r>
              <a:rPr lang="es-ES" sz="2400" dirty="0"/>
              <a:t>incrementa la atención a las informaciones que se brindan a través de la prensa escrita, radial y televisiva, sobre la evolución del desastre (huracán) y de las notas informativas del EMNDC.</a:t>
            </a:r>
            <a:br>
              <a:rPr lang="es-ES" sz="2400" dirty="0"/>
            </a:br>
            <a:r>
              <a:rPr lang="es-ES" sz="2400" dirty="0" smtClean="0"/>
              <a:t>-Se </a:t>
            </a:r>
            <a:r>
              <a:rPr lang="es-ES" sz="2400" dirty="0"/>
              <a:t>activan los Puestos de Dirección de la Nación, provincias y municipios y los </a:t>
            </a:r>
            <a:r>
              <a:rPr lang="es-ES" sz="2400" dirty="0" smtClean="0"/>
              <a:t/>
            </a:r>
            <a:br>
              <a:rPr lang="es-ES" sz="2400" dirty="0" smtClean="0"/>
            </a:br>
            <a:r>
              <a:rPr lang="es-ES" sz="2400" dirty="0" smtClean="0"/>
              <a:t>Puntos </a:t>
            </a:r>
            <a:r>
              <a:rPr lang="es-ES" sz="2400" dirty="0"/>
              <a:t>de </a:t>
            </a:r>
            <a:r>
              <a:rPr lang="es-ES" sz="2400" dirty="0" smtClean="0"/>
              <a:t>Dirección </a:t>
            </a:r>
            <a:r>
              <a:rPr lang="es-ES" sz="2400" dirty="0"/>
              <a:t>en las zonas (objetivos).</a:t>
            </a:r>
            <a:br>
              <a:rPr lang="es-ES" sz="2400" dirty="0"/>
            </a:br>
            <a:r>
              <a:rPr lang="es-ES" sz="2400" dirty="0" smtClean="0"/>
              <a:t>-Se </a:t>
            </a:r>
            <a:r>
              <a:rPr lang="es-ES" sz="2400" dirty="0"/>
              <a:t>refuerzan los techos, puertas, ventanas y vidrieras (con puertas de madera). </a:t>
            </a:r>
            <a:br>
              <a:rPr lang="es-ES" sz="2400" dirty="0"/>
            </a:br>
            <a:r>
              <a:rPr lang="es-ES" sz="2400" dirty="0" smtClean="0"/>
              <a:t>-Si </a:t>
            </a:r>
            <a:r>
              <a:rPr lang="es-ES" sz="2400" dirty="0"/>
              <a:t>se prevén inundaciones colocar sacos terreros detrás de puertas, a una altura conveniente.</a:t>
            </a:r>
            <a:br>
              <a:rPr lang="es-ES" sz="2400" dirty="0"/>
            </a:br>
            <a:r>
              <a:rPr lang="es-ES" sz="2400" dirty="0" smtClean="0"/>
              <a:t>-Almacenar </a:t>
            </a:r>
            <a:r>
              <a:rPr lang="es-ES" sz="2400" dirty="0"/>
              <a:t>en lugares seguros objetos sueltos existentes en el lugar de residencias (macetas, muebles en balcones y azoteas).</a:t>
            </a:r>
            <a:br>
              <a:rPr lang="es-ES" sz="2400" dirty="0"/>
            </a:br>
            <a:r>
              <a:rPr lang="es-ES" sz="2400" dirty="0" smtClean="0"/>
              <a:t>-Aseguramientos </a:t>
            </a:r>
            <a:r>
              <a:rPr lang="es-ES" sz="2400" dirty="0"/>
              <a:t>de tapas de tanques elevados, desmonte de antenas de televisión, carteles lumínicos, colocar precintas en lugares vulnerables.</a:t>
            </a:r>
            <a:br>
              <a:rPr lang="es-ES" sz="2400" dirty="0"/>
            </a:br>
            <a:r>
              <a:rPr lang="es-ES" sz="2400" dirty="0" smtClean="0"/>
              <a:t>-Se </a:t>
            </a:r>
            <a:r>
              <a:rPr lang="es-ES" sz="2400" dirty="0"/>
              <a:t>comienza la evacuación de la población, estudiantes y el traslado del ganado, según lo planificado.</a:t>
            </a:r>
            <a:br>
              <a:rPr lang="es-ES" sz="2400" dirty="0"/>
            </a:br>
            <a:r>
              <a:rPr lang="es-ES" sz="2400" dirty="0" smtClean="0"/>
              <a:t>-No </a:t>
            </a:r>
            <a:r>
              <a:rPr lang="es-ES" sz="2400" dirty="0"/>
              <a:t>utilizar los teléfonos innecesariamente.</a:t>
            </a:r>
            <a:br>
              <a:rPr lang="es-ES" sz="2400" dirty="0"/>
            </a:br>
            <a:r>
              <a:rPr lang="es-ES" sz="2400" dirty="0" smtClean="0"/>
              <a:t>-Se </a:t>
            </a:r>
            <a:r>
              <a:rPr lang="es-ES" sz="2400" dirty="0"/>
              <a:t>incrementa la instrucción e información a la población</a:t>
            </a:r>
            <a:r>
              <a:rPr lang="es-ES" sz="2400" dirty="0" smtClean="0"/>
              <a:t>.</a:t>
            </a:r>
            <a:endParaRPr lang="es-ES" sz="2400" dirty="0"/>
          </a:p>
        </p:txBody>
      </p:sp>
    </p:spTree>
    <p:extLst>
      <p:ext uri="{BB962C8B-B14F-4D97-AF65-F5344CB8AC3E}">
        <p14:creationId xmlns:p14="http://schemas.microsoft.com/office/powerpoint/2010/main" val="23451740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60607" y="365125"/>
            <a:ext cx="11423561" cy="6177343"/>
          </a:xfrm>
        </p:spPr>
        <p:txBody>
          <a:bodyPr>
            <a:noAutofit/>
          </a:bodyPr>
          <a:lstStyle/>
          <a:p>
            <a:r>
              <a:rPr lang="es-ES" sz="2800" b="1" dirty="0"/>
              <a:t>Fase de alarma:</a:t>
            </a:r>
            <a:r>
              <a:rPr lang="es-ES" sz="2800" dirty="0"/>
              <a:t/>
            </a:r>
            <a:br>
              <a:rPr lang="es-ES" sz="2800" dirty="0"/>
            </a:br>
            <a:r>
              <a:rPr lang="es-ES" sz="2800" dirty="0" smtClean="0"/>
              <a:t>-Mantener </a:t>
            </a:r>
            <a:r>
              <a:rPr lang="es-ES" sz="2800" dirty="0"/>
              <a:t>y desarrollar el cumplimiento de las acciones y normas de conducta de la fase precedente.</a:t>
            </a:r>
            <a:br>
              <a:rPr lang="es-ES" sz="2800" dirty="0"/>
            </a:br>
            <a:r>
              <a:rPr lang="es-ES" sz="2800" dirty="0" smtClean="0"/>
              <a:t>-Se </a:t>
            </a:r>
            <a:r>
              <a:rPr lang="es-ES" sz="2800" dirty="0"/>
              <a:t>presta ayuda de forma organizada en la realización de los trabajos de salvamento urgente de las personas, medios materiales y ganado.</a:t>
            </a:r>
            <a:br>
              <a:rPr lang="es-ES" sz="2800" dirty="0"/>
            </a:br>
            <a:r>
              <a:rPr lang="es-ES" sz="2800" dirty="0" smtClean="0"/>
              <a:t>-Mantenerse </a:t>
            </a:r>
            <a:r>
              <a:rPr lang="es-ES" sz="2800" dirty="0"/>
              <a:t>en el albergue o en el lugar que ofrezca protección hasta que el evento haya pasado en su totalidad y se emita el aviso correspondiente.</a:t>
            </a:r>
            <a:br>
              <a:rPr lang="es-ES" sz="2800" dirty="0"/>
            </a:br>
            <a:r>
              <a:rPr lang="es-ES" sz="2800" dirty="0" smtClean="0"/>
              <a:t>-Se </a:t>
            </a:r>
            <a:r>
              <a:rPr lang="es-ES" sz="2800" dirty="0"/>
              <a:t>incrementa la divulgación, al máximo, por todas las vías posibles, de la situación creada y las medidas de protección a tomar ante esta.</a:t>
            </a:r>
            <a:br>
              <a:rPr lang="es-ES" sz="2800" dirty="0"/>
            </a:br>
            <a:r>
              <a:rPr lang="es-ES" sz="2800" dirty="0" smtClean="0"/>
              <a:t>-No </a:t>
            </a:r>
            <a:r>
              <a:rPr lang="es-ES" sz="2800" dirty="0"/>
              <a:t>emplear vehículos automotores como refugio ya que pueden volcarse por la racha de los vientos y volcarse.</a:t>
            </a:r>
            <a:br>
              <a:rPr lang="es-ES" sz="2800" dirty="0"/>
            </a:br>
            <a:r>
              <a:rPr lang="es-ES" sz="2800" dirty="0" smtClean="0"/>
              <a:t>-Desconectar </a:t>
            </a:r>
            <a:r>
              <a:rPr lang="es-ES" sz="2800" dirty="0"/>
              <a:t>el suministro de gas y electricidad de los lugares de residencia antes que el organismo meteorológico comience a azotar.</a:t>
            </a:r>
            <a:br>
              <a:rPr lang="es-ES" sz="2800" dirty="0"/>
            </a:br>
            <a:r>
              <a:rPr lang="es-ES" sz="2800" dirty="0" smtClean="0"/>
              <a:t>-No </a:t>
            </a:r>
            <a:r>
              <a:rPr lang="es-ES" sz="2800" dirty="0"/>
              <a:t>salir a la intemperie a pie ni en medios de transporte, ni intentar cruzar ríos </a:t>
            </a:r>
            <a:r>
              <a:rPr lang="es-ES" sz="2800" dirty="0" smtClean="0"/>
              <a:t>crecidos</a:t>
            </a:r>
            <a:r>
              <a:rPr lang="es-ES" sz="2800" dirty="0"/>
              <a:t>.</a:t>
            </a:r>
          </a:p>
        </p:txBody>
      </p:sp>
    </p:spTree>
    <p:extLst>
      <p:ext uri="{BB962C8B-B14F-4D97-AF65-F5344CB8AC3E}">
        <p14:creationId xmlns:p14="http://schemas.microsoft.com/office/powerpoint/2010/main" val="12246159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164464"/>
          </a:xfrm>
        </p:spPr>
        <p:txBody>
          <a:bodyPr>
            <a:noAutofit/>
          </a:bodyPr>
          <a:lstStyle/>
          <a:p>
            <a:r>
              <a:rPr lang="es-ES" sz="2800" b="1" dirty="0"/>
              <a:t>Fase recuperativa:</a:t>
            </a:r>
            <a:r>
              <a:rPr lang="es-ES" sz="2800" dirty="0"/>
              <a:t/>
            </a:r>
            <a:br>
              <a:rPr lang="es-ES" sz="2800" dirty="0"/>
            </a:br>
            <a:r>
              <a:rPr lang="es-ES" sz="2800" dirty="0" smtClean="0"/>
              <a:t>-Atender </a:t>
            </a:r>
            <a:r>
              <a:rPr lang="es-ES" sz="2800" dirty="0"/>
              <a:t>a las informaciones y orientaciones que se brindan de manera directa o a través de la radio, prensa escrita, la radio o la televisión sobre la situación meteorológica.</a:t>
            </a:r>
            <a:br>
              <a:rPr lang="es-ES" sz="2800" dirty="0"/>
            </a:br>
            <a:r>
              <a:rPr lang="es-ES" sz="2800" dirty="0" smtClean="0"/>
              <a:t>-Cumplir </a:t>
            </a:r>
            <a:r>
              <a:rPr lang="es-ES" sz="2800" dirty="0"/>
              <a:t>las medidas que se indiquen al concluir la evacuación y regresar a los domicilios.</a:t>
            </a:r>
            <a:br>
              <a:rPr lang="es-ES" sz="2800" dirty="0"/>
            </a:br>
            <a:r>
              <a:rPr lang="es-ES" sz="2800" dirty="0" smtClean="0"/>
              <a:t>-Continuar </a:t>
            </a:r>
            <a:r>
              <a:rPr lang="es-ES" sz="2800" dirty="0"/>
              <a:t>la realización de labores de rescate y salvamento de personas y medios materiales de acuerdo con la decisión de las autoridades locales, que determinan los plazos y orden de realización de los mismos.</a:t>
            </a:r>
            <a:br>
              <a:rPr lang="es-ES" sz="2800" dirty="0"/>
            </a:br>
            <a:r>
              <a:rPr lang="es-ES" sz="2800" dirty="0" smtClean="0"/>
              <a:t>-Se </a:t>
            </a:r>
            <a:r>
              <a:rPr lang="es-ES" sz="2800" dirty="0"/>
              <a:t>realiza la des obstaculización de las vías.</a:t>
            </a:r>
            <a:br>
              <a:rPr lang="es-ES" sz="2800" dirty="0"/>
            </a:br>
            <a:r>
              <a:rPr lang="es-ES" sz="2800" dirty="0" smtClean="0"/>
              <a:t>-Reparación </a:t>
            </a:r>
            <a:r>
              <a:rPr lang="es-ES" sz="2800" dirty="0"/>
              <a:t>de redes y establecimiento de los servicios eléctricos y de </a:t>
            </a:r>
            <a:r>
              <a:rPr lang="es-ES" sz="2800" dirty="0" smtClean="0"/>
              <a:t>comunicaciones, no </a:t>
            </a:r>
            <a:r>
              <a:rPr lang="es-ES" sz="2800" dirty="0"/>
              <a:t>tocar cables caídos  pertenecientes al tendido eléctrico y de comunicaciones.</a:t>
            </a:r>
            <a:br>
              <a:rPr lang="es-ES" sz="2800" dirty="0"/>
            </a:br>
            <a:r>
              <a:rPr lang="es-ES" sz="2800" dirty="0" smtClean="0"/>
              <a:t>-No </a:t>
            </a:r>
            <a:r>
              <a:rPr lang="es-ES" sz="2800" dirty="0"/>
              <a:t>beber agua de fuentes de abastecimientos no autorizadas</a:t>
            </a:r>
            <a:r>
              <a:rPr lang="es-ES" sz="2800" dirty="0" smtClean="0"/>
              <a:t>.</a:t>
            </a:r>
            <a:endParaRPr lang="es-ES" sz="2800" dirty="0"/>
          </a:p>
        </p:txBody>
      </p:sp>
    </p:spTree>
    <p:extLst>
      <p:ext uri="{BB962C8B-B14F-4D97-AF65-F5344CB8AC3E}">
        <p14:creationId xmlns:p14="http://schemas.microsoft.com/office/powerpoint/2010/main" val="296163082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TotalTime>
  <Words>624</Words>
  <Application>Microsoft Office PowerPoint</Application>
  <PresentationFormat>Panorámica</PresentationFormat>
  <Paragraphs>50</Paragraphs>
  <Slides>28</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28</vt:i4>
      </vt:variant>
    </vt:vector>
  </HeadingPairs>
  <TitlesOfParts>
    <vt:vector size="33" baseType="lpstr">
      <vt:lpstr>Arial</vt:lpstr>
      <vt:lpstr>Calibri</vt:lpstr>
      <vt:lpstr>Calibri Light</vt:lpstr>
      <vt:lpstr>Times New Roman</vt:lpstr>
      <vt:lpstr>Tema de Office</vt:lpstr>
      <vt:lpstr>Fases que decreta la Defensa Civil ante eventos de desastres</vt:lpstr>
      <vt:lpstr>Fase Cada uno de los aspectos o estados por los que pasa un fenómeno natural o una cosa. Para ciclones tropicales.   Fase ciclónica Situación que se decreta para la adopción escalonada de medidas de protección a la población y a la economía ante la influencia de un organismo ciclónico, en presencia de este o posterior a su paso. Para la protección de la población y la economía en casos de desastres  o ante la inminencia de estos, se establecen fases por parte del Estado Mayor Nacional de la Defensa Civil (EMNCD), con el propósito de aplicar de forma ágil y escalonada, según la evolución de la situación, las medidas que permitan reducir las consecuencias.</vt:lpstr>
      <vt:lpstr>Fases que se decretan en caso de desastres (huracán).</vt:lpstr>
      <vt:lpstr>Para sismos y maremotos: -Fase de Alerta: Se establece ante la ocurrencia de sismos premonitores u otra situación anormal que detecte el Sistema Sismológico Nacional, la cual será comunicada de inmediato al Jefe del Estado Mayor Nacional de la Defensa Civil.  -Fase de Alarma: Se establece al ocurrir un evento sísmico de gran intensidad en cualquier parte del territorio nacional. </vt:lpstr>
      <vt:lpstr>Para desastres de origen sanitarios:  -Fase Informativa: Se establece cuando los sistemas de vigilancia epidemiológica, Epizootiológico y fitosanitaria, en coordinación con el Estado Mayor Nacional de la Defensa Civil, pronostiquen la presencia de una enfermedad exótica o plaga en un país que mantenga relaciones comerciales con el nuestro o en un área próxima a Cuba.  -Fase de Alerta: Se establece ante la amenaza inminente, la sospecha de entrada o el diagnóstico presuntivo del primer caso de la enfermedad o plaga, que realicen los Sistemas de vigilancia correspondientes.  -Fase de Alarma: Se establece cuando se confirma el diagnóstico de la enfermedad o plaga en cuestión por la entidad sanitaria competente. </vt:lpstr>
      <vt:lpstr>Principales medidas que se cumplen en las distintas fases: Fase Informativa: -Se precisa la información del desastre (huracán) por los órganos especializados y se comienza a orientar el cumplimiento de medidas a la población, objetivos económicos y sociales. -Se puntualizan en todos los niveles y objetivos, el conjunto de medidas de protección planificadas para esta etapa -Se revisan y limpian tragantes, alcantarillas, desagües y caños de azoteas. -Los integrantes de los órganos de dirección a los distintos niveles se mantienen localizables y al igual que la población y los trabajadores, informados del desarrollo y desplazamiento del evento. -Se revisan los albergues y centros de elaboración que se deben utilizar y se realizan las medidas higiénico-sanitarias y anti epidémicas de esos lugares. -Se actualizan la existencia de medicamentos y materiales para primeros auxilios. -Se ponen en disposición los grupos operativos en composición reducida. En los objetivos. -Se establece (incrementa) la guardia. -Se organizan las tareas previas a la evacuación de la población, movimiento de estudiantes, traslado de ganado y protección de bienes materiales, materias primas y otros. -Almacenar agua para el consumo, así como completar de acuerdo con lo posible los medios necesarios para enfrentar el fenómeno.</vt:lpstr>
      <vt:lpstr>Fase de alerta: -Mantener y desarrollar el cumplimiento de las normas de conductas realizadas en la fase precedente. -Se incrementa la atención a las informaciones que se brindan a través de la prensa escrita, radial y televisiva, sobre la evolución del desastre (huracán) y de las notas informativas del EMNDC. -Se activan los Puestos de Dirección de la Nación, provincias y municipios y los  Puntos de Dirección en las zonas (objetivos). -Se refuerzan los techos, puertas, ventanas y vidrieras (con puertas de madera).  -Si se prevén inundaciones colocar sacos terreros detrás de puertas, a una altura conveniente. -Almacenar en lugares seguros objetos sueltos existentes en el lugar de residencias (macetas, muebles en balcones y azoteas). -Aseguramientos de tapas de tanques elevados, desmonte de antenas de televisión, carteles lumínicos, colocar precintas en lugares vulnerables. -Se comienza la evacuación de la población, estudiantes y el traslado del ganado, según lo planificado. -No utilizar los teléfonos innecesariamente. -Se incrementa la instrucción e información a la población.</vt:lpstr>
      <vt:lpstr>Fase de alarma: -Mantener y desarrollar el cumplimiento de las acciones y normas de conducta de la fase precedente. -Se presta ayuda de forma organizada en la realización de los trabajos de salvamento urgente de las personas, medios materiales y ganado. -Mantenerse en el albergue o en el lugar que ofrezca protección hasta que el evento haya pasado en su totalidad y se emita el aviso correspondiente. -Se incrementa la divulgación, al máximo, por todas las vías posibles, de la situación creada y las medidas de protección a tomar ante esta. -No emplear vehículos automotores como refugio ya que pueden volcarse por la racha de los vientos y volcarse. -Desconectar el suministro de gas y electricidad de los lugares de residencia antes que el organismo meteorológico comience a azotar. -No salir a la intemperie a pie ni en medios de transporte, ni intentar cruzar ríos crecidos.</vt:lpstr>
      <vt:lpstr>Fase recuperativa: -Atender a las informaciones y orientaciones que se brindan de manera directa o a través de la radio, prensa escrita, la radio o la televisión sobre la situación meteorológica. -Cumplir las medidas que se indiquen al concluir la evacuación y regresar a los domicilios. -Continuar la realización de labores de rescate y salvamento de personas y medios materiales de acuerdo con la decisión de las autoridades locales, que determinan los plazos y orden de realización de los mismos. -Se realiza la des obstaculización de las vías. -Reparación de redes y establecimiento de los servicios eléctricos y de comunicaciones, no tocar cables caídos  pertenecientes al tendido eléctrico y de comunicaciones. -No beber agua de fuentes de abastecimientos no autorizadas.</vt:lpstr>
      <vt:lpstr>Comunidad. Grupo o conjunto de individuos, seres humanos, animales y plantas que comparten elementos en común.  Congregación de personas que están bajo ciertas reglas y tienen intereses comunes.   Características de la comunidad cubana: Además de tener todos los elementos generales que caracterizan a cualquier comunidad, tiene un conjunto de elementos distintivos que la hacen más fuerte para enfrentar eventos de cualquier naturaleza, pudiendo señalarse la presencia a todos los niveles de: -La división político-administrativa hasta el nivel de zona de defensa. -Los organismos de la administración central del estado (OACE). -Las organizaciones políticas. (PCC y UJC). -Las organizaciones estudiantiles. (OPJM. FEEM, FEU) -La Central de trabajadores de Cuba (CTC). -La Asociación Nacional de Agricultores Pequeños (ANAP). -La Federación de Mujeres Cubanas (FMC). -La Asociación de Combatiente de la Revolución Cubana (ACRC). -Los Comités de Defensa de la Revolución (CDR).</vt:lpstr>
      <vt:lpstr>En la reducción de desastres intervienen organismos, federaciones y asociaciones, lo que hace posible que el sistema de medidas de la defensa civil llegue hasta el último rincón de nuestra patria y que pueda cumplir con el mayor éxito sus misiones y que hagan de la comunidad un bastión de suma importancia en el enfrentamiento a cualquier evento que la ponga en peligro y particularmente ante los desastres pero para lograrlo debe estar bien preparada. </vt:lpstr>
      <vt:lpstr>Preparación de la comunidad. Tiene dos objetivos:</vt:lpstr>
      <vt:lpstr>Se realiza mediante un programa único y diferenciado, teniendo en cuenta los niveles de educación y las categorías poblacionales, y en este sentido podemos señalar las siguientes: -Cursos para los profesionales del sistema de defensa civil. -Clases de defensa civil de preparación de los organismos de la administración central del estado. -Reunión de estudios para especialistas de defensa civil de los territorios y organismos de la administración central del estado. -Taller de estudios sismológicos. -Análisis territorial del último evento catastrófico enfrentado. -Clase de defensa civil a los estudiantes del sistema de educación. -Clases de defensa civil a los trabajadores. -Ejercicio “METEORO” al inicio de la temporada ciclónica. -Sensibilización a la población mediante: .Divulgación masiva de avisos y notas informativas. .Empleo de radio bases y altoparlantes en localidades de alto riesgo. .Vallas con temas alusivos a los desastres. .Propaganda de desastres en otros países mediante los medios masivos de  comunicación.</vt:lpstr>
      <vt:lpstr>Plan familiar -Rutas de escape: Dibujar un plano de la casa, marcando las rutas de escape. Asegúrese que los niños comprendan los dibujos. -Establecer un lugar para reunirse en caso de una situación excepcional. -Planear como se pondrán en contacto unos con otros. -Cierre de servicios que puedan originar daños secundarios, entre ellos: gas natural, agua, electricidad. -Proteger documentos personales importantes. -Las personas con discapacidades o necesidades especiales tenerlas previstas en los planes de evacuación y medicamentos de reservas. -Establecer sitio para cuidado de animales.</vt:lpstr>
      <vt:lpstr>Actividades que ejecutan los miembros de la comunidad: -Saneamiento ambiental.  -Educación sanitaria. -Apoyar la distribución de suministros (agua, medicamentos, alimentos, ropa, entre otros). -Ayudar al mantenimiento de la  correcta y oportuna comunicación e información a la población (evitar los rumores). -Contribuir  en apoyo psicológico de las víctimas. -Las comunidades vulnerables pueden organizarse en redes y nombrar líderes por áreas, para facilitar la participación comunal en las situaciones sanitarias.  </vt:lpstr>
      <vt:lpstr>Consejos básicos para la comunidad ante cualquier tipo de evento: 1. Informarse de los riesgos naturales del lugar en el que se encuentra ubicada la vivienda (inundaciones, olas de frío, etc.). 2. Sintonizar las emisoras locales de radio y televisión. 3. Disponer de: fósforos, velas, linternas con baterías y cocina rusticas. 4. Disponer de un radio portátil y baterías de repuestos (renovarlas periódicamente). 5. Tener localizados los documentos personales y de la vivienda, en caso de alarma es importante ponerlos a salvo. 6. En caso de riesgo de quedar aislados o sin suministros, crear reservas de agua potable y alimentos. 7. Mantenerse informado.</vt:lpstr>
      <vt:lpstr>Protección de la población  Protección Acción y resultado de proteger, apoyo, auxilio. Impedir que una persona o cosa sufra daño o esté en peligro.  Evacuación de la población Traslado organizado hacia zonas seguras y lugares menos amenazados, a pie o en medios de transporte. Es la retirada de un lugar por razones de precaución o seguridad.</vt:lpstr>
      <vt:lpstr>Evacuación de la población hacia zonas más seguras. En Cuba las evacuaciones más frecuentes se realizan en caso de huracanes e intensas lluvias e implican generalmente la evacuación de la población y de los estudiantes. Constituye la más voluminosa de las concebidas en nuestro país. Esta evacuación se caracteriza por:</vt:lpstr>
      <vt:lpstr>Evacuación de la población (estudiante) en caso de huracanes e intensas lluvias. La evacuación de la población en caso de huracanes e intensas lluvias, constituye una actividad concebidas en nuestro país, respondiendo a que son los fenómenos de más recurrencia y  mayor peligro para una parte considerable de la población vulnerable a sus efectos destructivos. Se ejecuta a aquella parte de la población que se encuentra en lugares peligrosos, teniendo en cuenta la edad, sexo, condiciones físicas y mentales y otras características que le imposibiliten cumplir con tareas o misiones en la defensa, la producción y los servicios del territorio.</vt:lpstr>
      <vt:lpstr>Presentación de PowerPoint</vt:lpstr>
      <vt:lpstr>Exigencias de la evacuación de la población. -Ser precedida de una puntualización  de las personas que serán evacuadas, tarea que debe desarrollarse en la fase informativa. -Debe hacerse de día, aprovechando las condiciones meteorológicas y de visibilidad más favorable, evitando su realización bajo los efectos directos de estos fenómenos. -Ser diferenciada considerando las prioridades según  los riesgos. -Contar con apoyo movilizativo y persuasivo que trasmita sentimientos de confianza, seguridad y respeto. -Se dirige por una comisión creada a todos los niveles y  compuesta por: .Jefe de Comisión. .Responsable de asuntos sociales. .Responsable de orden interior. .Orientador. -Desde condiciones normales, deben partiendo de la experiencia en el enfrentamiento a estos eventos, tenerse identificada las estadísticas de las vulnerabilidades que nos conduzcan a la evacuación de la población. -Cada zona de CDR, contará con esta información a disposición del Presidente del Consejo Popular.</vt:lpstr>
      <vt:lpstr>Normas de conducta antes de la evacuación: -Mantenerse informado permanentemente con relación al inicio de la evacuación a través de los diferentes medios de difusión. -Al darse la señal de inicio de evacuación cada ciudadano debe conocer detalladamente: -Hacia dónde dirigirse. -En qué tiempo. -Medio de transporte a emplear o si se va desplazar a pie y hasta que distancia. Normas de conducta a seguir  durante la evacuación. -Conservar la serenidad y atender  las instrucciones que se le impartan. -Mantener la disciplina. -Dominar las fases y las medidas que establece la Defensa Civil para su protección. -Permanecer en los vehículos hasta tanto no llegue al lugar de destino. En caso de paradas momentáneas no bajarse de los mismos mientras no se den las orientaciones pertinentes. -Estar atento al cuidado de los niños, mujeres embarazadas, limitados físico-motores-mentales y ancianos que se evacuan y prestarle ayuda en  los casos que así lo requieran.</vt:lpstr>
      <vt:lpstr>Normas de conducta a seguir por la población evacuada. -Cumplir con las medidas orientadas durante su permanencia en la zona de evacuación -Contribuir, con su ejemplo, al mantenimiento de la disciplina y organización practicando en todo momento las normas de convivencia, solidaridad y respeto mutuo. -Mantenerse permanentemente  informado de la situación existente. -Mantener las normas higiénico-sanitarias y anti epidémicas en esas condiciones  Normas de conducta a seguir por la población al retornar a sus domicilios -Observar antes de entrar a la vivienda si se encuentran grietas en las paredes o socavados los cimientos e informar. -No emplear instantáneamente fuentes de iluminación (escape de gas) -Efectuar una profunda limpieza y desinfección de la vivienda, prestando atención a las cisternas y otros depósitos de agua.</vt:lpstr>
      <vt:lpstr>Objetos que los ciudadanos deben llevar al evacuarse: -Documentos de identificación. -Chequera de pensionado. -Dinero en efectivo. -Alimentos, medicamentos, agua potable y objetos personales.</vt:lpstr>
      <vt:lpstr>Categorías a evacuar: -Niños. -Impedidos físicos y mentales. -Ancianos. -Mujeres embarazadas o con factores de riesgos. -Acompañantes de evacuados.</vt:lpstr>
      <vt:lpstr>Importancia de la evacuación de la población: La evacuación de la población constituye una de las medidas de protección más complejas del Sistema de Defensa Civil, por los fines que persigue, las categorías de población que intervienen y las dificultades que pudieran influir en su cumplimiento. Por tanto, debe responder a una planificación detallada, objetiva y diferenciada, en correspondencia con las características de cada territorio, evitando con ello la realización espontánea o improvisada y las consecuencias que esta produciría en pérdidas humanas y materiales.</vt:lpstr>
      <vt:lpstr>Resumen Es necesario el conocimiento de las fases que decreta la Defensa Civil en caso de desastres de todo tipo, en particular los ciclones tropicales, así como las normas de conductas y las medidas a cumplir en cada una de ellas. Este es un decisivo factor en las mínimas pérdidas humanas y materiales en nuestro país.</vt:lpstr>
      <vt:lpstr>Cuestionario. ¿Quién decreta las fases ciclónicas en el país y qué importancia usted le concede al cumplimiento de las medidas? ¿Cuáles son las fases que se decretan ante un evento meteorológico?                      ¿En qué plazos se establece las fases? ¿Cuáles son las fases que se decretan para sismos y maremotos? ¿Cuáles son las fases que se decretan para destres de origen sanitario? ¿Qué medidas se cumplen en la fase informativa? ¿Qué medidas se cumplen en la fase de alerta? ¿Qué medidas se cumplen en la fase de alarma? ¿Qué medidas se cumplen en la fase recuperativa?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Fases que decreta la Defensa Civil ante eventos de desastres</dc:title>
  <dc:creator>user</dc:creator>
  <cp:lastModifiedBy>user</cp:lastModifiedBy>
  <cp:revision>8</cp:revision>
  <dcterms:created xsi:type="dcterms:W3CDTF">2019-08-05T15:54:21Z</dcterms:created>
  <dcterms:modified xsi:type="dcterms:W3CDTF">2019-08-05T16:53:26Z</dcterms:modified>
</cp:coreProperties>
</file>