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x-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258" r:id="rId2"/>
    <p:sldId id="259" r:id="rId3"/>
    <p:sldId id="260" r:id="rId4"/>
    <p:sldId id="261" r:id="rId5"/>
    <p:sldId id="262" r:id="rId6"/>
    <p:sldId id="263" r:id="rId7"/>
    <p:sldId id="264" r:id="rId8"/>
    <p:sldId id="265" r:id="rId9"/>
    <p:sldId id="267" r:id="rId10"/>
    <p:sldId id="269" r:id="rId11"/>
    <p:sldId id="268" r:id="rId12"/>
    <p:sldId id="266" r:id="rId13"/>
    <p:sldId id="272" r:id="rId14"/>
    <p:sldId id="271" r:id="rId15"/>
    <p:sldId id="273" r:id="rId16"/>
    <p:sldId id="277" r:id="rId17"/>
    <p:sldId id="278" r:id="rId18"/>
    <p:sldId id="279" r:id="rId19"/>
    <p:sldId id="280" r:id="rId20"/>
    <p:sldId id="281" r:id="rId21"/>
    <p:sldId id="282" r:id="rId22"/>
    <p:sldId id="274" r:id="rId23"/>
    <p:sldId id="275" r:id="rId24"/>
    <p:sldId id="276" r:id="rId25"/>
    <p:sldId id="283" r:id="rId26"/>
    <p:sldId id="288" r:id="rId27"/>
    <p:sldId id="284" r:id="rId28"/>
    <p:sldId id="285" r:id="rId29"/>
    <p:sldId id="286" r:id="rId30"/>
    <p:sldId id="287" r:id="rId31"/>
    <p:sldId id="291" r:id="rId32"/>
    <p:sldId id="289" r:id="rId33"/>
    <p:sldId id="292" r:id="rId34"/>
    <p:sldId id="290" r:id="rId35"/>
    <p:sldId id="293" r:id="rId36"/>
    <p:sldId id="294" r:id="rId37"/>
    <p:sldId id="301" r:id="rId38"/>
    <p:sldId id="295" r:id="rId39"/>
    <p:sldId id="296" r:id="rId40"/>
    <p:sldId id="297" r:id="rId41"/>
    <p:sldId id="298" r:id="rId42"/>
    <p:sldId id="299" r:id="rId43"/>
    <p:sldId id="302" r:id="rId44"/>
    <p:sldId id="303" r:id="rId4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7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088298-19D7-4988-97E9-8F6AE718BD46}" type="datetimeFigureOut">
              <a:rPr lang="es-ES" smtClean="0"/>
              <a:t>11/09/2020</a:t>
            </a:fld>
            <a:endParaRPr lang="es-E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2B8DF8-B5E6-42BD-AF3C-62EE7C6A045D}" type="slidenum">
              <a:rPr lang="es-ES" smtClean="0"/>
              <a:t>‹Nº›</a:t>
            </a:fld>
            <a:endParaRPr lang="es-ES"/>
          </a:p>
        </p:txBody>
      </p:sp>
    </p:spTree>
    <p:extLst>
      <p:ext uri="{BB962C8B-B14F-4D97-AF65-F5344CB8AC3E}">
        <p14:creationId xmlns:p14="http://schemas.microsoft.com/office/powerpoint/2010/main" val="4130697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xmlns="" id="{0AEBAB15-3B39-40A3-BA54-26479F8EA4AC}"/>
              </a:ext>
            </a:extLst>
          </p:cNvPr>
          <p:cNvGrpSpPr>
            <a:grpSpLocks/>
          </p:cNvGrpSpPr>
          <p:nvPr/>
        </p:nvGrpSpPr>
        <p:grpSpPr bwMode="auto">
          <a:xfrm>
            <a:off x="4234" y="4267200"/>
            <a:ext cx="12187767" cy="2590800"/>
            <a:chOff x="2" y="2688"/>
            <a:chExt cx="5758" cy="1632"/>
          </a:xfrm>
        </p:grpSpPr>
        <p:sp>
          <p:nvSpPr>
            <p:cNvPr id="5" name="Freeform 3">
              <a:extLst>
                <a:ext uri="{FF2B5EF4-FFF2-40B4-BE49-F238E27FC236}">
                  <a16:creationId xmlns:a16="http://schemas.microsoft.com/office/drawing/2014/main" xmlns="" id="{A7A284B9-BBD0-405E-ADA5-F40E17E46FCF}"/>
                </a:ext>
              </a:extLst>
            </p:cNvPr>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s-ES" sz="1800">
                <a:latin typeface="Arial" charset="0"/>
              </a:endParaRPr>
            </a:p>
          </p:txBody>
        </p:sp>
        <p:grpSp>
          <p:nvGrpSpPr>
            <p:cNvPr id="6" name="Group 4">
              <a:extLst>
                <a:ext uri="{FF2B5EF4-FFF2-40B4-BE49-F238E27FC236}">
                  <a16:creationId xmlns:a16="http://schemas.microsoft.com/office/drawing/2014/main" xmlns="" id="{EC6DAFF0-466E-411B-9842-97B333497241}"/>
                </a:ext>
              </a:extLst>
            </p:cNvPr>
            <p:cNvGrpSpPr>
              <a:grpSpLocks/>
            </p:cNvGrpSpPr>
            <p:nvPr userDrawn="1"/>
          </p:nvGrpSpPr>
          <p:grpSpPr bwMode="auto">
            <a:xfrm>
              <a:off x="3528" y="3715"/>
              <a:ext cx="792" cy="521"/>
              <a:chOff x="3527" y="3715"/>
              <a:chExt cx="792" cy="521"/>
            </a:xfrm>
          </p:grpSpPr>
          <p:sp>
            <p:nvSpPr>
              <p:cNvPr id="57" name="Oval 5">
                <a:extLst>
                  <a:ext uri="{FF2B5EF4-FFF2-40B4-BE49-F238E27FC236}">
                    <a16:creationId xmlns:a16="http://schemas.microsoft.com/office/drawing/2014/main" xmlns="" id="{D03820D1-6785-4278-BE6A-916F1A400A24}"/>
                  </a:ext>
                </a:extLst>
              </p:cNvPr>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es-ES" sz="1800">
                  <a:latin typeface="Arial" charset="0"/>
                </a:endParaRPr>
              </a:p>
            </p:txBody>
          </p:sp>
          <p:sp>
            <p:nvSpPr>
              <p:cNvPr id="58" name="Oval 6">
                <a:extLst>
                  <a:ext uri="{FF2B5EF4-FFF2-40B4-BE49-F238E27FC236}">
                    <a16:creationId xmlns:a16="http://schemas.microsoft.com/office/drawing/2014/main" xmlns="" id="{EEDE1DAD-C8AD-4080-A12C-1BBE2ACDD27D}"/>
                  </a:ext>
                </a:extLst>
              </p:cNvPr>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es-ES" sz="1800">
                  <a:latin typeface="Arial" charset="0"/>
                </a:endParaRPr>
              </a:p>
            </p:txBody>
          </p:sp>
          <p:sp>
            <p:nvSpPr>
              <p:cNvPr id="59" name="Oval 7">
                <a:extLst>
                  <a:ext uri="{FF2B5EF4-FFF2-40B4-BE49-F238E27FC236}">
                    <a16:creationId xmlns:a16="http://schemas.microsoft.com/office/drawing/2014/main" xmlns="" id="{77526EDF-A41A-4B34-829E-D8F904F0FFE0}"/>
                  </a:ext>
                </a:extLst>
              </p:cNvPr>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sz="1800">
                  <a:latin typeface="Arial" charset="0"/>
                </a:endParaRPr>
              </a:p>
            </p:txBody>
          </p:sp>
          <p:sp>
            <p:nvSpPr>
              <p:cNvPr id="60" name="Oval 8">
                <a:extLst>
                  <a:ext uri="{FF2B5EF4-FFF2-40B4-BE49-F238E27FC236}">
                    <a16:creationId xmlns:a16="http://schemas.microsoft.com/office/drawing/2014/main" xmlns="" id="{1C6005DE-176A-42F2-95B2-B85889ED3499}"/>
                  </a:ext>
                </a:extLst>
              </p:cNvPr>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es-ES" sz="1800">
                  <a:latin typeface="Arial" charset="0"/>
                </a:endParaRPr>
              </a:p>
            </p:txBody>
          </p:sp>
          <p:sp>
            <p:nvSpPr>
              <p:cNvPr id="61" name="Oval 9">
                <a:extLst>
                  <a:ext uri="{FF2B5EF4-FFF2-40B4-BE49-F238E27FC236}">
                    <a16:creationId xmlns:a16="http://schemas.microsoft.com/office/drawing/2014/main" xmlns="" id="{93966648-12E1-4A53-BC98-F3325A161A3B}"/>
                  </a:ext>
                </a:extLst>
              </p:cNvPr>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sz="1800">
                  <a:latin typeface="Arial" charset="0"/>
                </a:endParaRPr>
              </a:p>
            </p:txBody>
          </p:sp>
          <p:sp>
            <p:nvSpPr>
              <p:cNvPr id="62" name="Freeform 10">
                <a:extLst>
                  <a:ext uri="{FF2B5EF4-FFF2-40B4-BE49-F238E27FC236}">
                    <a16:creationId xmlns:a16="http://schemas.microsoft.com/office/drawing/2014/main" xmlns="" id="{43636E25-5A94-4F6F-ADB4-43D3C8A08894}"/>
                  </a:ext>
                </a:extLst>
              </p:cNvPr>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es-ES" sz="1800">
                  <a:latin typeface="Arial" charset="0"/>
                </a:endParaRPr>
              </a:p>
            </p:txBody>
          </p:sp>
          <p:sp>
            <p:nvSpPr>
              <p:cNvPr id="63" name="Freeform 11">
                <a:extLst>
                  <a:ext uri="{FF2B5EF4-FFF2-40B4-BE49-F238E27FC236}">
                    <a16:creationId xmlns:a16="http://schemas.microsoft.com/office/drawing/2014/main" xmlns="" id="{4A44D93F-CF59-41FA-96E9-7A8B4816025C}"/>
                  </a:ext>
                </a:extLst>
              </p:cNvPr>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es-ES" sz="1800">
                  <a:latin typeface="Arial" charset="0"/>
                </a:endParaRPr>
              </a:p>
            </p:txBody>
          </p:sp>
          <p:sp>
            <p:nvSpPr>
              <p:cNvPr id="64" name="Freeform 12">
                <a:extLst>
                  <a:ext uri="{FF2B5EF4-FFF2-40B4-BE49-F238E27FC236}">
                    <a16:creationId xmlns:a16="http://schemas.microsoft.com/office/drawing/2014/main" xmlns="" id="{28AE8908-6ABE-4D62-A6AE-3E552BA83FE9}"/>
                  </a:ext>
                </a:extLst>
              </p:cNvPr>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sz="1800">
                  <a:latin typeface="Arial" charset="0"/>
                </a:endParaRPr>
              </a:p>
            </p:txBody>
          </p:sp>
          <p:sp>
            <p:nvSpPr>
              <p:cNvPr id="65" name="Freeform 13">
                <a:extLst>
                  <a:ext uri="{FF2B5EF4-FFF2-40B4-BE49-F238E27FC236}">
                    <a16:creationId xmlns:a16="http://schemas.microsoft.com/office/drawing/2014/main" xmlns="" id="{45A45581-0405-4A15-B793-257E015A9AFE}"/>
                  </a:ext>
                </a:extLst>
              </p:cNvPr>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es-ES" sz="1800">
                  <a:latin typeface="Arial" charset="0"/>
                </a:endParaRPr>
              </a:p>
            </p:txBody>
          </p:sp>
          <p:sp>
            <p:nvSpPr>
              <p:cNvPr id="66" name="Freeform 14">
                <a:extLst>
                  <a:ext uri="{FF2B5EF4-FFF2-40B4-BE49-F238E27FC236}">
                    <a16:creationId xmlns:a16="http://schemas.microsoft.com/office/drawing/2014/main" xmlns="" id="{1AC78CA1-4DC7-4E4D-BE70-04B5F7B758AD}"/>
                  </a:ext>
                </a:extLst>
              </p:cNvPr>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es-ES" sz="1800">
                  <a:latin typeface="Arial" charset="0"/>
                </a:endParaRPr>
              </a:p>
            </p:txBody>
          </p:sp>
          <p:sp>
            <p:nvSpPr>
              <p:cNvPr id="67" name="Oval 15">
                <a:extLst>
                  <a:ext uri="{FF2B5EF4-FFF2-40B4-BE49-F238E27FC236}">
                    <a16:creationId xmlns:a16="http://schemas.microsoft.com/office/drawing/2014/main" xmlns="" id="{9A92A0C7-CC67-47A3-B068-3377B96BCC24}"/>
                  </a:ext>
                </a:extLst>
              </p:cNvPr>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s-ES" sz="1800">
                  <a:latin typeface="Arial" charset="0"/>
                </a:endParaRPr>
              </a:p>
            </p:txBody>
          </p:sp>
        </p:grpSp>
        <p:grpSp>
          <p:nvGrpSpPr>
            <p:cNvPr id="7" name="Group 16">
              <a:extLst>
                <a:ext uri="{FF2B5EF4-FFF2-40B4-BE49-F238E27FC236}">
                  <a16:creationId xmlns:a16="http://schemas.microsoft.com/office/drawing/2014/main" xmlns="" id="{EF30B38C-C8F3-4F9C-8CA6-A5534B4299C0}"/>
                </a:ext>
              </a:extLst>
            </p:cNvPr>
            <p:cNvGrpSpPr>
              <a:grpSpLocks/>
            </p:cNvGrpSpPr>
            <p:nvPr userDrawn="1"/>
          </p:nvGrpSpPr>
          <p:grpSpPr bwMode="auto">
            <a:xfrm>
              <a:off x="1776" y="3631"/>
              <a:ext cx="1626" cy="683"/>
              <a:chOff x="1776" y="3631"/>
              <a:chExt cx="1626" cy="683"/>
            </a:xfrm>
          </p:grpSpPr>
          <p:sp>
            <p:nvSpPr>
              <p:cNvPr id="39" name="Oval 17">
                <a:extLst>
                  <a:ext uri="{FF2B5EF4-FFF2-40B4-BE49-F238E27FC236}">
                    <a16:creationId xmlns:a16="http://schemas.microsoft.com/office/drawing/2014/main" xmlns="" id="{A0CD36A8-BD96-4E32-A1FB-357B0BB5A881}"/>
                  </a:ext>
                </a:extLst>
              </p:cNvPr>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es-ES" sz="1800">
                  <a:latin typeface="Arial" charset="0"/>
                </a:endParaRPr>
              </a:p>
            </p:txBody>
          </p:sp>
          <p:sp>
            <p:nvSpPr>
              <p:cNvPr id="40" name="Oval 18">
                <a:extLst>
                  <a:ext uri="{FF2B5EF4-FFF2-40B4-BE49-F238E27FC236}">
                    <a16:creationId xmlns:a16="http://schemas.microsoft.com/office/drawing/2014/main" xmlns="" id="{BDB8C521-CEBE-4716-B0ED-68062D4C44E9}"/>
                  </a:ext>
                </a:extLst>
              </p:cNvPr>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es-ES" sz="1800">
                  <a:latin typeface="Arial" charset="0"/>
                </a:endParaRPr>
              </a:p>
            </p:txBody>
          </p:sp>
          <p:sp>
            <p:nvSpPr>
              <p:cNvPr id="41" name="Oval 19">
                <a:extLst>
                  <a:ext uri="{FF2B5EF4-FFF2-40B4-BE49-F238E27FC236}">
                    <a16:creationId xmlns:a16="http://schemas.microsoft.com/office/drawing/2014/main" xmlns="" id="{4E3DDCF7-4444-48E5-9952-048A1522D58F}"/>
                  </a:ext>
                </a:extLst>
              </p:cNvPr>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es-ES" sz="1800">
                  <a:latin typeface="Arial" charset="0"/>
                </a:endParaRPr>
              </a:p>
            </p:txBody>
          </p:sp>
          <p:sp>
            <p:nvSpPr>
              <p:cNvPr id="42" name="Oval 20">
                <a:extLst>
                  <a:ext uri="{FF2B5EF4-FFF2-40B4-BE49-F238E27FC236}">
                    <a16:creationId xmlns:a16="http://schemas.microsoft.com/office/drawing/2014/main" xmlns="" id="{721ACAB9-E6B8-405B-A7AB-481B4F3E1F85}"/>
                  </a:ext>
                </a:extLst>
              </p:cNvPr>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es-ES" sz="1800">
                  <a:latin typeface="Arial" charset="0"/>
                </a:endParaRPr>
              </a:p>
            </p:txBody>
          </p:sp>
          <p:sp>
            <p:nvSpPr>
              <p:cNvPr id="43" name="Oval 21">
                <a:extLst>
                  <a:ext uri="{FF2B5EF4-FFF2-40B4-BE49-F238E27FC236}">
                    <a16:creationId xmlns:a16="http://schemas.microsoft.com/office/drawing/2014/main" xmlns="" id="{77352542-5A1E-4C80-9B0A-0AB161782C0C}"/>
                  </a:ext>
                </a:extLst>
              </p:cNvPr>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s-ES" sz="1800">
                  <a:latin typeface="Arial" charset="0"/>
                </a:endParaRPr>
              </a:p>
            </p:txBody>
          </p:sp>
          <p:sp>
            <p:nvSpPr>
              <p:cNvPr id="44" name="Oval 22">
                <a:extLst>
                  <a:ext uri="{FF2B5EF4-FFF2-40B4-BE49-F238E27FC236}">
                    <a16:creationId xmlns:a16="http://schemas.microsoft.com/office/drawing/2014/main" xmlns="" id="{4AAAF734-24DD-444C-B78F-3910A5A983D0}"/>
                  </a:ext>
                </a:extLst>
              </p:cNvPr>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es-ES" sz="1800">
                  <a:latin typeface="Arial" charset="0"/>
                </a:endParaRPr>
              </a:p>
            </p:txBody>
          </p:sp>
          <p:sp>
            <p:nvSpPr>
              <p:cNvPr id="45" name="Oval 23">
                <a:extLst>
                  <a:ext uri="{FF2B5EF4-FFF2-40B4-BE49-F238E27FC236}">
                    <a16:creationId xmlns:a16="http://schemas.microsoft.com/office/drawing/2014/main" xmlns="" id="{1D976812-1A11-446D-BCF2-CC259B5AF9D2}"/>
                  </a:ext>
                </a:extLst>
              </p:cNvPr>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es-ES" sz="1800">
                  <a:latin typeface="Arial" charset="0"/>
                </a:endParaRPr>
              </a:p>
            </p:txBody>
          </p:sp>
          <p:sp>
            <p:nvSpPr>
              <p:cNvPr id="46" name="Oval 24">
                <a:extLst>
                  <a:ext uri="{FF2B5EF4-FFF2-40B4-BE49-F238E27FC236}">
                    <a16:creationId xmlns:a16="http://schemas.microsoft.com/office/drawing/2014/main" xmlns="" id="{4486A882-1099-4449-AE1E-E9B2A282A01F}"/>
                  </a:ext>
                </a:extLst>
              </p:cNvPr>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es-ES" sz="1800">
                  <a:latin typeface="Arial" charset="0"/>
                </a:endParaRPr>
              </a:p>
            </p:txBody>
          </p:sp>
          <p:sp>
            <p:nvSpPr>
              <p:cNvPr id="47" name="Freeform 25">
                <a:extLst>
                  <a:ext uri="{FF2B5EF4-FFF2-40B4-BE49-F238E27FC236}">
                    <a16:creationId xmlns:a16="http://schemas.microsoft.com/office/drawing/2014/main" xmlns="" id="{0902B467-5242-4295-AB63-B4EF03761A4A}"/>
                  </a:ext>
                </a:extLst>
              </p:cNvPr>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es-ES" sz="1800">
                  <a:latin typeface="Arial" charset="0"/>
                </a:endParaRPr>
              </a:p>
            </p:txBody>
          </p:sp>
          <p:sp>
            <p:nvSpPr>
              <p:cNvPr id="48" name="Freeform 26">
                <a:extLst>
                  <a:ext uri="{FF2B5EF4-FFF2-40B4-BE49-F238E27FC236}">
                    <a16:creationId xmlns:a16="http://schemas.microsoft.com/office/drawing/2014/main" xmlns="" id="{28C25235-12DD-4AE7-9EF0-E233C5AD2F85}"/>
                  </a:ext>
                </a:extLst>
              </p:cNvPr>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es-ES" sz="1800">
                  <a:latin typeface="Arial" charset="0"/>
                </a:endParaRPr>
              </a:p>
            </p:txBody>
          </p:sp>
          <p:sp>
            <p:nvSpPr>
              <p:cNvPr id="49" name="Freeform 27">
                <a:extLst>
                  <a:ext uri="{FF2B5EF4-FFF2-40B4-BE49-F238E27FC236}">
                    <a16:creationId xmlns:a16="http://schemas.microsoft.com/office/drawing/2014/main" xmlns="" id="{9A43A4B1-FA44-465A-82D5-1CEA2B3A9AEC}"/>
                  </a:ext>
                </a:extLst>
              </p:cNvPr>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es-ES" sz="1800">
                  <a:latin typeface="Arial" charset="0"/>
                </a:endParaRPr>
              </a:p>
            </p:txBody>
          </p:sp>
          <p:sp>
            <p:nvSpPr>
              <p:cNvPr id="50" name="Freeform 28">
                <a:extLst>
                  <a:ext uri="{FF2B5EF4-FFF2-40B4-BE49-F238E27FC236}">
                    <a16:creationId xmlns:a16="http://schemas.microsoft.com/office/drawing/2014/main" xmlns="" id="{633E34A6-D186-4007-A6CD-9DA331A7EED9}"/>
                  </a:ext>
                </a:extLst>
              </p:cNvPr>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es-ES" sz="1800">
                  <a:latin typeface="Arial" charset="0"/>
                </a:endParaRPr>
              </a:p>
            </p:txBody>
          </p:sp>
          <p:sp>
            <p:nvSpPr>
              <p:cNvPr id="51" name="Freeform 29">
                <a:extLst>
                  <a:ext uri="{FF2B5EF4-FFF2-40B4-BE49-F238E27FC236}">
                    <a16:creationId xmlns:a16="http://schemas.microsoft.com/office/drawing/2014/main" xmlns="" id="{822FE8C2-75B1-4300-A0AB-77373794CB9C}"/>
                  </a:ext>
                </a:extLst>
              </p:cNvPr>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defRPr/>
                </a:pPr>
                <a:endParaRPr lang="es-ES" sz="1800">
                  <a:latin typeface="Arial" charset="0"/>
                </a:endParaRPr>
              </a:p>
            </p:txBody>
          </p:sp>
          <p:sp>
            <p:nvSpPr>
              <p:cNvPr id="52" name="Freeform 30">
                <a:extLst>
                  <a:ext uri="{FF2B5EF4-FFF2-40B4-BE49-F238E27FC236}">
                    <a16:creationId xmlns:a16="http://schemas.microsoft.com/office/drawing/2014/main" xmlns="" id="{4FAAD5F6-6418-4887-AA61-77C4BB6FF1A4}"/>
                  </a:ext>
                </a:extLst>
              </p:cNvPr>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defRPr/>
                </a:pPr>
                <a:endParaRPr lang="es-ES" sz="1800">
                  <a:latin typeface="Arial" charset="0"/>
                </a:endParaRPr>
              </a:p>
            </p:txBody>
          </p:sp>
          <p:sp>
            <p:nvSpPr>
              <p:cNvPr id="53" name="Freeform 31">
                <a:extLst>
                  <a:ext uri="{FF2B5EF4-FFF2-40B4-BE49-F238E27FC236}">
                    <a16:creationId xmlns:a16="http://schemas.microsoft.com/office/drawing/2014/main" xmlns="" id="{072F49FD-4442-4281-965B-A8F54D251E78}"/>
                  </a:ext>
                </a:extLst>
              </p:cNvPr>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sz="1800">
                  <a:latin typeface="Arial" charset="0"/>
                </a:endParaRPr>
              </a:p>
            </p:txBody>
          </p:sp>
          <p:sp>
            <p:nvSpPr>
              <p:cNvPr id="54" name="Freeform 32">
                <a:extLst>
                  <a:ext uri="{FF2B5EF4-FFF2-40B4-BE49-F238E27FC236}">
                    <a16:creationId xmlns:a16="http://schemas.microsoft.com/office/drawing/2014/main" xmlns="" id="{7B03D9D3-6BAE-4785-B207-968F0E4C9180}"/>
                  </a:ext>
                </a:extLst>
              </p:cNvPr>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sz="1800">
                  <a:latin typeface="Arial" charset="0"/>
                </a:endParaRPr>
              </a:p>
            </p:txBody>
          </p:sp>
          <p:sp>
            <p:nvSpPr>
              <p:cNvPr id="55" name="Freeform 33">
                <a:extLst>
                  <a:ext uri="{FF2B5EF4-FFF2-40B4-BE49-F238E27FC236}">
                    <a16:creationId xmlns:a16="http://schemas.microsoft.com/office/drawing/2014/main" xmlns="" id="{AD5F1DAD-A6C6-44BB-A209-27FBC201E803}"/>
                  </a:ext>
                </a:extLst>
              </p:cNvPr>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sz="1800">
                  <a:latin typeface="Arial" charset="0"/>
                </a:endParaRPr>
              </a:p>
            </p:txBody>
          </p:sp>
          <p:sp>
            <p:nvSpPr>
              <p:cNvPr id="56" name="Freeform 34">
                <a:extLst>
                  <a:ext uri="{FF2B5EF4-FFF2-40B4-BE49-F238E27FC236}">
                    <a16:creationId xmlns:a16="http://schemas.microsoft.com/office/drawing/2014/main" xmlns="" id="{60196B30-3705-46A9-AB47-7D6311D666F9}"/>
                  </a:ext>
                </a:extLst>
              </p:cNvPr>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defRPr/>
                </a:pPr>
                <a:endParaRPr lang="es-ES" sz="1800">
                  <a:latin typeface="Arial" charset="0"/>
                </a:endParaRPr>
              </a:p>
            </p:txBody>
          </p:sp>
        </p:grpSp>
        <p:grpSp>
          <p:nvGrpSpPr>
            <p:cNvPr id="8" name="Group 35">
              <a:extLst>
                <a:ext uri="{FF2B5EF4-FFF2-40B4-BE49-F238E27FC236}">
                  <a16:creationId xmlns:a16="http://schemas.microsoft.com/office/drawing/2014/main" xmlns="" id="{B9158135-5187-482C-82DE-F85B009BF7EC}"/>
                </a:ext>
              </a:extLst>
            </p:cNvPr>
            <p:cNvGrpSpPr>
              <a:grpSpLocks/>
            </p:cNvGrpSpPr>
            <p:nvPr userDrawn="1"/>
          </p:nvGrpSpPr>
          <p:grpSpPr bwMode="auto">
            <a:xfrm>
              <a:off x="4128" y="3360"/>
              <a:ext cx="1351" cy="821"/>
              <a:chOff x="4128" y="3360"/>
              <a:chExt cx="1351" cy="821"/>
            </a:xfrm>
          </p:grpSpPr>
          <p:sp>
            <p:nvSpPr>
              <p:cNvPr id="22" name="Freeform 36">
                <a:extLst>
                  <a:ext uri="{FF2B5EF4-FFF2-40B4-BE49-F238E27FC236}">
                    <a16:creationId xmlns:a16="http://schemas.microsoft.com/office/drawing/2014/main" xmlns="" id="{9DE6EED2-9FA6-4E04-B467-B470BFCC2E37}"/>
                  </a:ext>
                </a:extLst>
              </p:cNvPr>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sz="1800">
                  <a:latin typeface="Arial" charset="0"/>
                </a:endParaRPr>
              </a:p>
            </p:txBody>
          </p:sp>
          <p:sp>
            <p:nvSpPr>
              <p:cNvPr id="23" name="Freeform 37">
                <a:extLst>
                  <a:ext uri="{FF2B5EF4-FFF2-40B4-BE49-F238E27FC236}">
                    <a16:creationId xmlns:a16="http://schemas.microsoft.com/office/drawing/2014/main" xmlns="" id="{495B787B-7BDE-4787-86C2-7294EFF8A3A9}"/>
                  </a:ext>
                </a:extLst>
              </p:cNvPr>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sz="1800">
                  <a:latin typeface="Arial" charset="0"/>
                </a:endParaRPr>
              </a:p>
            </p:txBody>
          </p:sp>
          <p:sp>
            <p:nvSpPr>
              <p:cNvPr id="24" name="Freeform 38">
                <a:extLst>
                  <a:ext uri="{FF2B5EF4-FFF2-40B4-BE49-F238E27FC236}">
                    <a16:creationId xmlns:a16="http://schemas.microsoft.com/office/drawing/2014/main" xmlns="" id="{2CD0E1A3-9D40-42D2-B8EE-19FDCA310980}"/>
                  </a:ext>
                </a:extLst>
              </p:cNvPr>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es-ES" sz="1800">
                  <a:latin typeface="Arial" charset="0"/>
                </a:endParaRPr>
              </a:p>
            </p:txBody>
          </p:sp>
          <p:sp>
            <p:nvSpPr>
              <p:cNvPr id="25" name="Freeform 39">
                <a:extLst>
                  <a:ext uri="{FF2B5EF4-FFF2-40B4-BE49-F238E27FC236}">
                    <a16:creationId xmlns:a16="http://schemas.microsoft.com/office/drawing/2014/main" xmlns="" id="{8658017B-20B9-4E40-BEE3-19E3A7089991}"/>
                  </a:ext>
                </a:extLst>
              </p:cNvPr>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sz="1800">
                  <a:latin typeface="Arial" charset="0"/>
                </a:endParaRPr>
              </a:p>
            </p:txBody>
          </p:sp>
          <p:sp>
            <p:nvSpPr>
              <p:cNvPr id="26" name="Freeform 40">
                <a:extLst>
                  <a:ext uri="{FF2B5EF4-FFF2-40B4-BE49-F238E27FC236}">
                    <a16:creationId xmlns:a16="http://schemas.microsoft.com/office/drawing/2014/main" xmlns="" id="{44302B25-B800-4DDC-A1DB-E297335CAE81}"/>
                  </a:ext>
                </a:extLst>
              </p:cNvPr>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sz="1800">
                  <a:latin typeface="Arial" charset="0"/>
                </a:endParaRPr>
              </a:p>
            </p:txBody>
          </p:sp>
          <p:sp>
            <p:nvSpPr>
              <p:cNvPr id="27" name="Freeform 41">
                <a:extLst>
                  <a:ext uri="{FF2B5EF4-FFF2-40B4-BE49-F238E27FC236}">
                    <a16:creationId xmlns:a16="http://schemas.microsoft.com/office/drawing/2014/main" xmlns="" id="{CF9E4925-1085-4A10-B453-4B2567797D61}"/>
                  </a:ext>
                </a:extLst>
              </p:cNvPr>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sz="1800">
                  <a:latin typeface="Arial" charset="0"/>
                </a:endParaRPr>
              </a:p>
            </p:txBody>
          </p:sp>
          <p:sp>
            <p:nvSpPr>
              <p:cNvPr id="28" name="Freeform 42">
                <a:extLst>
                  <a:ext uri="{FF2B5EF4-FFF2-40B4-BE49-F238E27FC236}">
                    <a16:creationId xmlns:a16="http://schemas.microsoft.com/office/drawing/2014/main" xmlns="" id="{0D64BABC-032E-4F76-BEE0-D319DB9FE723}"/>
                  </a:ext>
                </a:extLst>
              </p:cNvPr>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sz="1800">
                  <a:latin typeface="Arial" charset="0"/>
                </a:endParaRPr>
              </a:p>
            </p:txBody>
          </p:sp>
          <p:sp>
            <p:nvSpPr>
              <p:cNvPr id="29" name="Freeform 43">
                <a:extLst>
                  <a:ext uri="{FF2B5EF4-FFF2-40B4-BE49-F238E27FC236}">
                    <a16:creationId xmlns:a16="http://schemas.microsoft.com/office/drawing/2014/main" xmlns="" id="{F0B2F636-8BF1-41E9-ACE7-BF7C71871508}"/>
                  </a:ext>
                </a:extLst>
              </p:cNvPr>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defRPr/>
                </a:pPr>
                <a:endParaRPr lang="es-ES" sz="1800">
                  <a:latin typeface="Arial" charset="0"/>
                </a:endParaRPr>
              </a:p>
            </p:txBody>
          </p:sp>
          <p:sp>
            <p:nvSpPr>
              <p:cNvPr id="30" name="Freeform 44">
                <a:extLst>
                  <a:ext uri="{FF2B5EF4-FFF2-40B4-BE49-F238E27FC236}">
                    <a16:creationId xmlns:a16="http://schemas.microsoft.com/office/drawing/2014/main" xmlns="" id="{2E9E56A6-12ED-4B36-AB45-07943FD8DE86}"/>
                  </a:ext>
                </a:extLst>
              </p:cNvPr>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es-ES" sz="1800">
                  <a:latin typeface="Arial" charset="0"/>
                </a:endParaRPr>
              </a:p>
            </p:txBody>
          </p:sp>
          <p:sp>
            <p:nvSpPr>
              <p:cNvPr id="31" name="Freeform 45">
                <a:extLst>
                  <a:ext uri="{FF2B5EF4-FFF2-40B4-BE49-F238E27FC236}">
                    <a16:creationId xmlns:a16="http://schemas.microsoft.com/office/drawing/2014/main" xmlns="" id="{040FF0FD-97C2-4101-A07B-B71ED3BDCF92}"/>
                  </a:ext>
                </a:extLst>
              </p:cNvPr>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sz="1800">
                  <a:latin typeface="Arial" charset="0"/>
                </a:endParaRPr>
              </a:p>
            </p:txBody>
          </p:sp>
          <p:sp>
            <p:nvSpPr>
              <p:cNvPr id="32" name="Freeform 46">
                <a:extLst>
                  <a:ext uri="{FF2B5EF4-FFF2-40B4-BE49-F238E27FC236}">
                    <a16:creationId xmlns:a16="http://schemas.microsoft.com/office/drawing/2014/main" xmlns="" id="{55C68DC9-3C59-4DDD-8079-F38A3AAE7D6F}"/>
                  </a:ext>
                </a:extLst>
              </p:cNvPr>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sz="1800">
                  <a:latin typeface="Arial" charset="0"/>
                </a:endParaRPr>
              </a:p>
            </p:txBody>
          </p:sp>
          <p:sp>
            <p:nvSpPr>
              <p:cNvPr id="33" name="Oval 47">
                <a:extLst>
                  <a:ext uri="{FF2B5EF4-FFF2-40B4-BE49-F238E27FC236}">
                    <a16:creationId xmlns:a16="http://schemas.microsoft.com/office/drawing/2014/main" xmlns="" id="{B68DF1E0-028B-416A-A73A-E932963DC013}"/>
                  </a:ext>
                </a:extLst>
              </p:cNvPr>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es-ES" sz="1800">
                  <a:latin typeface="Arial" charset="0"/>
                </a:endParaRPr>
              </a:p>
            </p:txBody>
          </p:sp>
          <p:sp>
            <p:nvSpPr>
              <p:cNvPr id="34" name="Oval 48">
                <a:extLst>
                  <a:ext uri="{FF2B5EF4-FFF2-40B4-BE49-F238E27FC236}">
                    <a16:creationId xmlns:a16="http://schemas.microsoft.com/office/drawing/2014/main" xmlns="" id="{FB9BC1A9-CFC8-4926-B94C-FDE42D601FD0}"/>
                  </a:ext>
                </a:extLst>
              </p:cNvPr>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es-ES" sz="1800">
                  <a:latin typeface="Arial" charset="0"/>
                </a:endParaRPr>
              </a:p>
            </p:txBody>
          </p:sp>
          <p:sp>
            <p:nvSpPr>
              <p:cNvPr id="35" name="Oval 49">
                <a:extLst>
                  <a:ext uri="{FF2B5EF4-FFF2-40B4-BE49-F238E27FC236}">
                    <a16:creationId xmlns:a16="http://schemas.microsoft.com/office/drawing/2014/main" xmlns="" id="{9FF0017A-2124-4D22-954F-06021E01DDC0}"/>
                  </a:ext>
                </a:extLst>
              </p:cNvPr>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sz="1800">
                  <a:latin typeface="Arial" charset="0"/>
                </a:endParaRPr>
              </a:p>
            </p:txBody>
          </p:sp>
          <p:sp>
            <p:nvSpPr>
              <p:cNvPr id="36" name="Oval 50">
                <a:extLst>
                  <a:ext uri="{FF2B5EF4-FFF2-40B4-BE49-F238E27FC236}">
                    <a16:creationId xmlns:a16="http://schemas.microsoft.com/office/drawing/2014/main" xmlns="" id="{0B65B8AA-426D-4C51-BD27-F69ED2E97119}"/>
                  </a:ext>
                </a:extLst>
              </p:cNvPr>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s-ES" sz="1800">
                  <a:latin typeface="Arial" charset="0"/>
                </a:endParaRPr>
              </a:p>
            </p:txBody>
          </p:sp>
          <p:sp>
            <p:nvSpPr>
              <p:cNvPr id="37" name="Oval 51">
                <a:extLst>
                  <a:ext uri="{FF2B5EF4-FFF2-40B4-BE49-F238E27FC236}">
                    <a16:creationId xmlns:a16="http://schemas.microsoft.com/office/drawing/2014/main" xmlns="" id="{67524FFF-7ACD-4FAD-9A17-09E032F20A22}"/>
                  </a:ext>
                </a:extLst>
              </p:cNvPr>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sz="1800">
                  <a:latin typeface="Arial" charset="0"/>
                </a:endParaRPr>
              </a:p>
            </p:txBody>
          </p:sp>
          <p:sp>
            <p:nvSpPr>
              <p:cNvPr id="38" name="Oval 52">
                <a:extLst>
                  <a:ext uri="{FF2B5EF4-FFF2-40B4-BE49-F238E27FC236}">
                    <a16:creationId xmlns:a16="http://schemas.microsoft.com/office/drawing/2014/main" xmlns="" id="{34A83506-68F0-4941-9589-89DE61FFC7D0}"/>
                  </a:ext>
                </a:extLst>
              </p:cNvPr>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es-ES" sz="1800">
                  <a:latin typeface="Arial" charset="0"/>
                </a:endParaRPr>
              </a:p>
            </p:txBody>
          </p:sp>
        </p:grpSp>
        <p:grpSp>
          <p:nvGrpSpPr>
            <p:cNvPr id="9" name="Group 53">
              <a:extLst>
                <a:ext uri="{FF2B5EF4-FFF2-40B4-BE49-F238E27FC236}">
                  <a16:creationId xmlns:a16="http://schemas.microsoft.com/office/drawing/2014/main" xmlns="" id="{F9ABC3A8-6FF3-4DC7-8ED4-E251B3AD411F}"/>
                </a:ext>
              </a:extLst>
            </p:cNvPr>
            <p:cNvGrpSpPr>
              <a:grpSpLocks/>
            </p:cNvGrpSpPr>
            <p:nvPr userDrawn="1"/>
          </p:nvGrpSpPr>
          <p:grpSpPr bwMode="auto">
            <a:xfrm>
              <a:off x="5280" y="3024"/>
              <a:ext cx="425" cy="258"/>
              <a:chOff x="5280" y="3024"/>
              <a:chExt cx="425" cy="258"/>
            </a:xfrm>
          </p:grpSpPr>
          <p:sp>
            <p:nvSpPr>
              <p:cNvPr id="10" name="Freeform 54">
                <a:extLst>
                  <a:ext uri="{FF2B5EF4-FFF2-40B4-BE49-F238E27FC236}">
                    <a16:creationId xmlns:a16="http://schemas.microsoft.com/office/drawing/2014/main" xmlns="" id="{8B8B60A8-FE8F-4AED-8E5A-5D44EBB3F740}"/>
                  </a:ext>
                </a:extLst>
              </p:cNvPr>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sz="1800">
                  <a:latin typeface="Arial" charset="0"/>
                </a:endParaRPr>
              </a:p>
            </p:txBody>
          </p:sp>
          <p:sp>
            <p:nvSpPr>
              <p:cNvPr id="11" name="Freeform 55">
                <a:extLst>
                  <a:ext uri="{FF2B5EF4-FFF2-40B4-BE49-F238E27FC236}">
                    <a16:creationId xmlns:a16="http://schemas.microsoft.com/office/drawing/2014/main" xmlns="" id="{FFDB3DA2-5052-4EC2-B685-53730CB52E1C}"/>
                  </a:ext>
                </a:extLst>
              </p:cNvPr>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sz="1800">
                  <a:latin typeface="Arial" charset="0"/>
                </a:endParaRPr>
              </a:p>
            </p:txBody>
          </p:sp>
          <p:sp>
            <p:nvSpPr>
              <p:cNvPr id="12" name="Freeform 56">
                <a:extLst>
                  <a:ext uri="{FF2B5EF4-FFF2-40B4-BE49-F238E27FC236}">
                    <a16:creationId xmlns:a16="http://schemas.microsoft.com/office/drawing/2014/main" xmlns="" id="{295E75DB-C0A1-4754-AFFE-A44358E65BB5}"/>
                  </a:ext>
                </a:extLst>
              </p:cNvPr>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sz="1800">
                  <a:latin typeface="Arial" charset="0"/>
                </a:endParaRPr>
              </a:p>
            </p:txBody>
          </p:sp>
          <p:sp>
            <p:nvSpPr>
              <p:cNvPr id="13" name="Freeform 57">
                <a:extLst>
                  <a:ext uri="{FF2B5EF4-FFF2-40B4-BE49-F238E27FC236}">
                    <a16:creationId xmlns:a16="http://schemas.microsoft.com/office/drawing/2014/main" xmlns="" id="{1221177D-5DCE-4E09-8064-0ED69A7605DD}"/>
                  </a:ext>
                </a:extLst>
              </p:cNvPr>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sz="1800">
                  <a:latin typeface="Arial" charset="0"/>
                </a:endParaRPr>
              </a:p>
            </p:txBody>
          </p:sp>
          <p:sp>
            <p:nvSpPr>
              <p:cNvPr id="14" name="Freeform 58">
                <a:extLst>
                  <a:ext uri="{FF2B5EF4-FFF2-40B4-BE49-F238E27FC236}">
                    <a16:creationId xmlns:a16="http://schemas.microsoft.com/office/drawing/2014/main" xmlns="" id="{6CBC5250-DC1A-4578-9BE1-3C8A477BC8A9}"/>
                  </a:ext>
                </a:extLst>
              </p:cNvPr>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s-ES" sz="1800">
                  <a:latin typeface="Arial" charset="0"/>
                </a:endParaRPr>
              </a:p>
            </p:txBody>
          </p:sp>
          <p:sp>
            <p:nvSpPr>
              <p:cNvPr id="15" name="Freeform 59">
                <a:extLst>
                  <a:ext uri="{FF2B5EF4-FFF2-40B4-BE49-F238E27FC236}">
                    <a16:creationId xmlns:a16="http://schemas.microsoft.com/office/drawing/2014/main" xmlns="" id="{48AE89BB-A0E9-4056-86A0-8B6AEB7A0C32}"/>
                  </a:ext>
                </a:extLst>
              </p:cNvPr>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s-ES" sz="1800">
                  <a:latin typeface="Arial" charset="0"/>
                </a:endParaRPr>
              </a:p>
            </p:txBody>
          </p:sp>
          <p:sp>
            <p:nvSpPr>
              <p:cNvPr id="16" name="Freeform 60">
                <a:extLst>
                  <a:ext uri="{FF2B5EF4-FFF2-40B4-BE49-F238E27FC236}">
                    <a16:creationId xmlns:a16="http://schemas.microsoft.com/office/drawing/2014/main" xmlns="" id="{9BABDAF2-AE4C-403E-9163-4F08E11A8F1B}"/>
                  </a:ext>
                </a:extLst>
              </p:cNvPr>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sz="1800">
                  <a:latin typeface="Arial" charset="0"/>
                </a:endParaRPr>
              </a:p>
            </p:txBody>
          </p:sp>
          <p:grpSp>
            <p:nvGrpSpPr>
              <p:cNvPr id="17" name="Group 61">
                <a:extLst>
                  <a:ext uri="{FF2B5EF4-FFF2-40B4-BE49-F238E27FC236}">
                    <a16:creationId xmlns:a16="http://schemas.microsoft.com/office/drawing/2014/main" xmlns="" id="{03F82035-DEA9-4C1D-A373-2AD83164B709}"/>
                  </a:ext>
                </a:extLst>
              </p:cNvPr>
              <p:cNvGrpSpPr>
                <a:grpSpLocks/>
              </p:cNvGrpSpPr>
              <p:nvPr/>
            </p:nvGrpSpPr>
            <p:grpSpPr bwMode="auto">
              <a:xfrm>
                <a:off x="5381" y="3085"/>
                <a:ext cx="227" cy="132"/>
                <a:chOff x="5381" y="3085"/>
                <a:chExt cx="227" cy="132"/>
              </a:xfrm>
            </p:grpSpPr>
            <p:sp>
              <p:nvSpPr>
                <p:cNvPr id="18" name="Oval 62">
                  <a:extLst>
                    <a:ext uri="{FF2B5EF4-FFF2-40B4-BE49-F238E27FC236}">
                      <a16:creationId xmlns:a16="http://schemas.microsoft.com/office/drawing/2014/main" xmlns="" id="{5F0B3CF1-8802-43FB-A20E-C4E8DD5B7CF7}"/>
                    </a:ext>
                  </a:extLst>
                </p:cNvPr>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es-ES" sz="1800">
                    <a:latin typeface="Arial" charset="0"/>
                  </a:endParaRPr>
                </a:p>
              </p:txBody>
            </p:sp>
            <p:sp>
              <p:nvSpPr>
                <p:cNvPr id="19" name="Oval 63">
                  <a:extLst>
                    <a:ext uri="{FF2B5EF4-FFF2-40B4-BE49-F238E27FC236}">
                      <a16:creationId xmlns:a16="http://schemas.microsoft.com/office/drawing/2014/main" xmlns="" id="{98164AAC-28E4-4254-BD5D-3B13F5AB5327}"/>
                    </a:ext>
                  </a:extLst>
                </p:cNvPr>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es-ES" sz="1800">
                    <a:latin typeface="Arial" charset="0"/>
                  </a:endParaRPr>
                </a:p>
              </p:txBody>
            </p:sp>
            <p:sp>
              <p:nvSpPr>
                <p:cNvPr id="20" name="Oval 64">
                  <a:extLst>
                    <a:ext uri="{FF2B5EF4-FFF2-40B4-BE49-F238E27FC236}">
                      <a16:creationId xmlns:a16="http://schemas.microsoft.com/office/drawing/2014/main" xmlns="" id="{8F2D886D-B374-45D3-BD7A-57F27284E33F}"/>
                    </a:ext>
                  </a:extLst>
                </p:cNvPr>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es-ES" sz="1800">
                    <a:latin typeface="Arial" charset="0"/>
                  </a:endParaRPr>
                </a:p>
              </p:txBody>
            </p:sp>
            <p:sp>
              <p:nvSpPr>
                <p:cNvPr id="21" name="Oval 65">
                  <a:extLst>
                    <a:ext uri="{FF2B5EF4-FFF2-40B4-BE49-F238E27FC236}">
                      <a16:creationId xmlns:a16="http://schemas.microsoft.com/office/drawing/2014/main" xmlns="" id="{9408D6C0-391B-403C-8974-475EF6C4063A}"/>
                    </a:ext>
                  </a:extLst>
                </p:cNvPr>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es-ES" sz="1800">
                    <a:latin typeface="Arial" charset="0"/>
                  </a:endParaRPr>
                </a:p>
              </p:txBody>
            </p:sp>
          </p:grpSp>
        </p:grpSp>
      </p:grpSp>
      <p:sp>
        <p:nvSpPr>
          <p:cNvPr id="52290" name="Rectangle 66"/>
          <p:cNvSpPr>
            <a:spLocks noGrp="1" noChangeArrowheads="1"/>
          </p:cNvSpPr>
          <p:nvPr>
            <p:ph type="ctrTitle" sz="quarter"/>
          </p:nvPr>
        </p:nvSpPr>
        <p:spPr>
          <a:xfrm>
            <a:off x="914400" y="1692276"/>
            <a:ext cx="10363200" cy="1736725"/>
          </a:xfrm>
        </p:spPr>
        <p:txBody>
          <a:bodyPr anchor="b"/>
          <a:lstStyle>
            <a:lvl1pPr>
              <a:defRPr sz="5400"/>
            </a:lvl1pPr>
          </a:lstStyle>
          <a:p>
            <a:r>
              <a:rPr lang="es-ES"/>
              <a:t>Haga clic para cambiar el estilo de título	</a:t>
            </a:r>
          </a:p>
        </p:txBody>
      </p:sp>
      <p:sp>
        <p:nvSpPr>
          <p:cNvPr id="52291" name="Rectangle 67"/>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68" name="Rectangle 68">
            <a:extLst>
              <a:ext uri="{FF2B5EF4-FFF2-40B4-BE49-F238E27FC236}">
                <a16:creationId xmlns:a16="http://schemas.microsoft.com/office/drawing/2014/main" xmlns="" id="{551A7DA7-D303-44D1-8D6B-1E8369AFA052}"/>
              </a:ext>
            </a:extLst>
          </p:cNvPr>
          <p:cNvSpPr>
            <a:spLocks noGrp="1" noChangeArrowheads="1"/>
          </p:cNvSpPr>
          <p:nvPr>
            <p:ph type="dt" sz="quarter" idx="10"/>
          </p:nvPr>
        </p:nvSpPr>
        <p:spPr>
          <a:xfrm>
            <a:off x="609600" y="6248400"/>
            <a:ext cx="2844800" cy="457200"/>
          </a:xfrm>
        </p:spPr>
        <p:txBody>
          <a:bodyPr/>
          <a:lstStyle>
            <a:lvl1pPr>
              <a:defRPr smtClean="0"/>
            </a:lvl1pPr>
          </a:lstStyle>
          <a:p>
            <a:pPr>
              <a:defRPr/>
            </a:pPr>
            <a:endParaRPr lang="es-ES"/>
          </a:p>
        </p:txBody>
      </p:sp>
      <p:sp>
        <p:nvSpPr>
          <p:cNvPr id="69" name="Rectangle 69">
            <a:extLst>
              <a:ext uri="{FF2B5EF4-FFF2-40B4-BE49-F238E27FC236}">
                <a16:creationId xmlns:a16="http://schemas.microsoft.com/office/drawing/2014/main" xmlns="" id="{BFFE8B5D-28EB-438E-9A8A-E0024B5EEA35}"/>
              </a:ext>
            </a:extLst>
          </p:cNvPr>
          <p:cNvSpPr>
            <a:spLocks noGrp="1" noChangeArrowheads="1"/>
          </p:cNvSpPr>
          <p:nvPr>
            <p:ph type="ftr" sz="quarter" idx="11"/>
          </p:nvPr>
        </p:nvSpPr>
        <p:spPr>
          <a:xfrm>
            <a:off x="4165600" y="6248400"/>
            <a:ext cx="3860800" cy="457200"/>
          </a:xfrm>
        </p:spPr>
        <p:txBody>
          <a:bodyPr/>
          <a:lstStyle>
            <a:lvl1pPr>
              <a:defRPr smtClean="0"/>
            </a:lvl1pPr>
          </a:lstStyle>
          <a:p>
            <a:pPr>
              <a:defRPr/>
            </a:pPr>
            <a:endParaRPr lang="es-ES"/>
          </a:p>
        </p:txBody>
      </p:sp>
      <p:sp>
        <p:nvSpPr>
          <p:cNvPr id="70" name="Rectangle 70">
            <a:extLst>
              <a:ext uri="{FF2B5EF4-FFF2-40B4-BE49-F238E27FC236}">
                <a16:creationId xmlns:a16="http://schemas.microsoft.com/office/drawing/2014/main" xmlns="" id="{3F7E0EE8-6F6F-40C0-B28D-C301FB269D0D}"/>
              </a:ext>
            </a:extLst>
          </p:cNvPr>
          <p:cNvSpPr>
            <a:spLocks noGrp="1" noChangeArrowheads="1"/>
          </p:cNvSpPr>
          <p:nvPr>
            <p:ph type="sldNum" sz="quarter" idx="12"/>
          </p:nvPr>
        </p:nvSpPr>
        <p:spPr>
          <a:xfrm>
            <a:off x="8737600" y="6248400"/>
            <a:ext cx="2844800" cy="457200"/>
          </a:xfrm>
        </p:spPr>
        <p:txBody>
          <a:bodyPr/>
          <a:lstStyle>
            <a:lvl1pPr>
              <a:defRPr/>
            </a:lvl1pPr>
          </a:lstStyle>
          <a:p>
            <a:fld id="{C1D84A18-D06B-4EA9-BB31-AF2E192E8540}" type="slidenum">
              <a:rPr lang="es-ES" altLang="es-ES"/>
              <a:pPr/>
              <a:t>‹Nº›</a:t>
            </a:fld>
            <a:endParaRPr lang="es-ES" altLang="es-ES"/>
          </a:p>
        </p:txBody>
      </p:sp>
    </p:spTree>
    <p:extLst>
      <p:ext uri="{BB962C8B-B14F-4D97-AF65-F5344CB8AC3E}">
        <p14:creationId xmlns:p14="http://schemas.microsoft.com/office/powerpoint/2010/main" val="803357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69">
            <a:extLst>
              <a:ext uri="{FF2B5EF4-FFF2-40B4-BE49-F238E27FC236}">
                <a16:creationId xmlns:a16="http://schemas.microsoft.com/office/drawing/2014/main" xmlns="" id="{CCDEC748-D68A-47EC-A237-2043DAA44719}"/>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70">
            <a:extLst>
              <a:ext uri="{FF2B5EF4-FFF2-40B4-BE49-F238E27FC236}">
                <a16:creationId xmlns:a16="http://schemas.microsoft.com/office/drawing/2014/main" xmlns="" id="{C1027893-7C7D-4362-B7C8-9F3573C09A33}"/>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71">
            <a:extLst>
              <a:ext uri="{FF2B5EF4-FFF2-40B4-BE49-F238E27FC236}">
                <a16:creationId xmlns:a16="http://schemas.microsoft.com/office/drawing/2014/main" xmlns="" id="{8559D535-C517-46DE-9233-59662FD3DB56}"/>
              </a:ext>
            </a:extLst>
          </p:cNvPr>
          <p:cNvSpPr>
            <a:spLocks noGrp="1" noChangeArrowheads="1"/>
          </p:cNvSpPr>
          <p:nvPr>
            <p:ph type="sldNum" sz="quarter" idx="12"/>
          </p:nvPr>
        </p:nvSpPr>
        <p:spPr>
          <a:ln/>
        </p:spPr>
        <p:txBody>
          <a:bodyPr/>
          <a:lstStyle>
            <a:lvl1pPr>
              <a:defRPr/>
            </a:lvl1pPr>
          </a:lstStyle>
          <a:p>
            <a:fld id="{71EE6AD4-E3F9-48BA-B8E5-CB7E54629E4C}" type="slidenum">
              <a:rPr lang="es-ES" altLang="es-ES"/>
              <a:pPr/>
              <a:t>‹Nº›</a:t>
            </a:fld>
            <a:endParaRPr lang="es-ES" altLang="es-ES"/>
          </a:p>
        </p:txBody>
      </p:sp>
    </p:spTree>
    <p:extLst>
      <p:ext uri="{BB962C8B-B14F-4D97-AF65-F5344CB8AC3E}">
        <p14:creationId xmlns:p14="http://schemas.microsoft.com/office/powerpoint/2010/main" val="617011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7813"/>
            <a:ext cx="2743200" cy="584835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609600" y="277813"/>
            <a:ext cx="8026400" cy="584835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69">
            <a:extLst>
              <a:ext uri="{FF2B5EF4-FFF2-40B4-BE49-F238E27FC236}">
                <a16:creationId xmlns:a16="http://schemas.microsoft.com/office/drawing/2014/main" xmlns="" id="{87E828CC-FCBA-46C3-ADA7-2D0B0E9D5EE9}"/>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70">
            <a:extLst>
              <a:ext uri="{FF2B5EF4-FFF2-40B4-BE49-F238E27FC236}">
                <a16:creationId xmlns:a16="http://schemas.microsoft.com/office/drawing/2014/main" xmlns="" id="{3F7F95A2-3884-457C-ACC9-ECAFFD8B27DB}"/>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71">
            <a:extLst>
              <a:ext uri="{FF2B5EF4-FFF2-40B4-BE49-F238E27FC236}">
                <a16:creationId xmlns:a16="http://schemas.microsoft.com/office/drawing/2014/main" xmlns="" id="{1BAB6F85-4E1E-4228-970F-54E028944E95}"/>
              </a:ext>
            </a:extLst>
          </p:cNvPr>
          <p:cNvSpPr>
            <a:spLocks noGrp="1" noChangeArrowheads="1"/>
          </p:cNvSpPr>
          <p:nvPr>
            <p:ph type="sldNum" sz="quarter" idx="12"/>
          </p:nvPr>
        </p:nvSpPr>
        <p:spPr>
          <a:ln/>
        </p:spPr>
        <p:txBody>
          <a:bodyPr/>
          <a:lstStyle>
            <a:lvl1pPr>
              <a:defRPr/>
            </a:lvl1pPr>
          </a:lstStyle>
          <a:p>
            <a:fld id="{410AFF78-E800-44EA-9F8E-D7C88F4B5A0B}" type="slidenum">
              <a:rPr lang="es-ES" altLang="es-ES"/>
              <a:pPr/>
              <a:t>‹Nº›</a:t>
            </a:fld>
            <a:endParaRPr lang="es-ES" altLang="es-ES"/>
          </a:p>
        </p:txBody>
      </p:sp>
    </p:spTree>
    <p:extLst>
      <p:ext uri="{BB962C8B-B14F-4D97-AF65-F5344CB8AC3E}">
        <p14:creationId xmlns:p14="http://schemas.microsoft.com/office/powerpoint/2010/main" val="13528583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609600" y="277813"/>
            <a:ext cx="10972800" cy="584835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3" name="Rectangle 69">
            <a:extLst>
              <a:ext uri="{FF2B5EF4-FFF2-40B4-BE49-F238E27FC236}">
                <a16:creationId xmlns:a16="http://schemas.microsoft.com/office/drawing/2014/main" xmlns="" id="{49428FBB-F18A-4FDE-8108-45E027B333C5}"/>
              </a:ext>
            </a:extLst>
          </p:cNvPr>
          <p:cNvSpPr>
            <a:spLocks noGrp="1" noChangeArrowheads="1"/>
          </p:cNvSpPr>
          <p:nvPr>
            <p:ph type="dt" sz="half" idx="10"/>
          </p:nvPr>
        </p:nvSpPr>
        <p:spPr>
          <a:ln/>
        </p:spPr>
        <p:txBody>
          <a:bodyPr/>
          <a:lstStyle>
            <a:lvl1pPr>
              <a:defRPr/>
            </a:lvl1pPr>
          </a:lstStyle>
          <a:p>
            <a:pPr>
              <a:defRPr/>
            </a:pPr>
            <a:endParaRPr lang="es-ES"/>
          </a:p>
        </p:txBody>
      </p:sp>
      <p:sp>
        <p:nvSpPr>
          <p:cNvPr id="4" name="Rectangle 70">
            <a:extLst>
              <a:ext uri="{FF2B5EF4-FFF2-40B4-BE49-F238E27FC236}">
                <a16:creationId xmlns:a16="http://schemas.microsoft.com/office/drawing/2014/main" xmlns="" id="{8A6A6E9E-6EF4-4C23-838D-86C67BFEA95C}"/>
              </a:ext>
            </a:extLst>
          </p:cNvPr>
          <p:cNvSpPr>
            <a:spLocks noGrp="1" noChangeArrowheads="1"/>
          </p:cNvSpPr>
          <p:nvPr>
            <p:ph type="ftr" sz="quarter" idx="11"/>
          </p:nvPr>
        </p:nvSpPr>
        <p:spPr>
          <a:ln/>
        </p:spPr>
        <p:txBody>
          <a:bodyPr/>
          <a:lstStyle>
            <a:lvl1pPr>
              <a:defRPr/>
            </a:lvl1pPr>
          </a:lstStyle>
          <a:p>
            <a:pPr>
              <a:defRPr/>
            </a:pPr>
            <a:endParaRPr lang="es-ES"/>
          </a:p>
        </p:txBody>
      </p:sp>
      <p:sp>
        <p:nvSpPr>
          <p:cNvPr id="5" name="Rectangle 71">
            <a:extLst>
              <a:ext uri="{FF2B5EF4-FFF2-40B4-BE49-F238E27FC236}">
                <a16:creationId xmlns:a16="http://schemas.microsoft.com/office/drawing/2014/main" xmlns="" id="{E1158CDB-BCC5-47E7-8C96-31B427D0D275}"/>
              </a:ext>
            </a:extLst>
          </p:cNvPr>
          <p:cNvSpPr>
            <a:spLocks noGrp="1" noChangeArrowheads="1"/>
          </p:cNvSpPr>
          <p:nvPr>
            <p:ph type="sldNum" sz="quarter" idx="12"/>
          </p:nvPr>
        </p:nvSpPr>
        <p:spPr>
          <a:ln/>
        </p:spPr>
        <p:txBody>
          <a:bodyPr/>
          <a:lstStyle>
            <a:lvl1pPr>
              <a:defRPr/>
            </a:lvl1pPr>
          </a:lstStyle>
          <a:p>
            <a:fld id="{470B66FB-33B0-409D-A24F-A5EB4D14A4B3}" type="slidenum">
              <a:rPr lang="es-ES" altLang="es-ES"/>
              <a:pPr/>
              <a:t>‹Nº›</a:t>
            </a:fld>
            <a:endParaRPr lang="es-ES" altLang="es-ES"/>
          </a:p>
        </p:txBody>
      </p:sp>
    </p:spTree>
    <p:extLst>
      <p:ext uri="{BB962C8B-B14F-4D97-AF65-F5344CB8AC3E}">
        <p14:creationId xmlns:p14="http://schemas.microsoft.com/office/powerpoint/2010/main" val="3316935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69">
            <a:extLst>
              <a:ext uri="{FF2B5EF4-FFF2-40B4-BE49-F238E27FC236}">
                <a16:creationId xmlns:a16="http://schemas.microsoft.com/office/drawing/2014/main" xmlns="" id="{1D73A6B6-9A1F-4373-AFAB-D039FF1F095E}"/>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70">
            <a:extLst>
              <a:ext uri="{FF2B5EF4-FFF2-40B4-BE49-F238E27FC236}">
                <a16:creationId xmlns:a16="http://schemas.microsoft.com/office/drawing/2014/main" xmlns="" id="{038E63DD-C796-4395-9139-95288AEF3DFF}"/>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71">
            <a:extLst>
              <a:ext uri="{FF2B5EF4-FFF2-40B4-BE49-F238E27FC236}">
                <a16:creationId xmlns:a16="http://schemas.microsoft.com/office/drawing/2014/main" xmlns="" id="{C92F7004-D1B9-4745-B37B-07353A9D542A}"/>
              </a:ext>
            </a:extLst>
          </p:cNvPr>
          <p:cNvSpPr>
            <a:spLocks noGrp="1" noChangeArrowheads="1"/>
          </p:cNvSpPr>
          <p:nvPr>
            <p:ph type="sldNum" sz="quarter" idx="12"/>
          </p:nvPr>
        </p:nvSpPr>
        <p:spPr>
          <a:ln/>
        </p:spPr>
        <p:txBody>
          <a:bodyPr/>
          <a:lstStyle>
            <a:lvl1pPr>
              <a:defRPr/>
            </a:lvl1pPr>
          </a:lstStyle>
          <a:p>
            <a:fld id="{24507049-6EF1-44CE-8EC8-9E5BF3A3D716}" type="slidenum">
              <a:rPr lang="es-ES" altLang="es-ES"/>
              <a:pPr/>
              <a:t>‹Nº›</a:t>
            </a:fld>
            <a:endParaRPr lang="es-ES" altLang="es-ES"/>
          </a:p>
        </p:txBody>
      </p:sp>
    </p:spTree>
    <p:extLst>
      <p:ext uri="{BB962C8B-B14F-4D97-AF65-F5344CB8AC3E}">
        <p14:creationId xmlns:p14="http://schemas.microsoft.com/office/powerpoint/2010/main" val="1641573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69">
            <a:extLst>
              <a:ext uri="{FF2B5EF4-FFF2-40B4-BE49-F238E27FC236}">
                <a16:creationId xmlns:a16="http://schemas.microsoft.com/office/drawing/2014/main" xmlns="" id="{EE1C69FD-D4FD-4811-A71D-E7AB42F14CA4}"/>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70">
            <a:extLst>
              <a:ext uri="{FF2B5EF4-FFF2-40B4-BE49-F238E27FC236}">
                <a16:creationId xmlns:a16="http://schemas.microsoft.com/office/drawing/2014/main" xmlns="" id="{F4654164-5E71-427E-AB36-4B4FC1D203E7}"/>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71">
            <a:extLst>
              <a:ext uri="{FF2B5EF4-FFF2-40B4-BE49-F238E27FC236}">
                <a16:creationId xmlns:a16="http://schemas.microsoft.com/office/drawing/2014/main" xmlns="" id="{D46205CD-99A2-4AA2-BDCB-4A2A4D1EF6B6}"/>
              </a:ext>
            </a:extLst>
          </p:cNvPr>
          <p:cNvSpPr>
            <a:spLocks noGrp="1" noChangeArrowheads="1"/>
          </p:cNvSpPr>
          <p:nvPr>
            <p:ph type="sldNum" sz="quarter" idx="12"/>
          </p:nvPr>
        </p:nvSpPr>
        <p:spPr>
          <a:ln/>
        </p:spPr>
        <p:txBody>
          <a:bodyPr/>
          <a:lstStyle>
            <a:lvl1pPr>
              <a:defRPr/>
            </a:lvl1pPr>
          </a:lstStyle>
          <a:p>
            <a:fld id="{790E0FD7-BBE4-4B23-A95D-C1C4AE5A8392}" type="slidenum">
              <a:rPr lang="es-ES" altLang="es-ES"/>
              <a:pPr/>
              <a:t>‹Nº›</a:t>
            </a:fld>
            <a:endParaRPr lang="es-ES" altLang="es-ES"/>
          </a:p>
        </p:txBody>
      </p:sp>
    </p:spTree>
    <p:extLst>
      <p:ext uri="{BB962C8B-B14F-4D97-AF65-F5344CB8AC3E}">
        <p14:creationId xmlns:p14="http://schemas.microsoft.com/office/powerpoint/2010/main" val="4060321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69">
            <a:extLst>
              <a:ext uri="{FF2B5EF4-FFF2-40B4-BE49-F238E27FC236}">
                <a16:creationId xmlns:a16="http://schemas.microsoft.com/office/drawing/2014/main" xmlns="" id="{0B51B89F-8DF4-49F7-8847-37FF29CE634E}"/>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70">
            <a:extLst>
              <a:ext uri="{FF2B5EF4-FFF2-40B4-BE49-F238E27FC236}">
                <a16:creationId xmlns:a16="http://schemas.microsoft.com/office/drawing/2014/main" xmlns="" id="{0A876DFF-9B15-4BC7-AAFC-12E05ED84E37}"/>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71">
            <a:extLst>
              <a:ext uri="{FF2B5EF4-FFF2-40B4-BE49-F238E27FC236}">
                <a16:creationId xmlns:a16="http://schemas.microsoft.com/office/drawing/2014/main" xmlns="" id="{89B1BE96-18A0-4A12-B8A6-F84371884430}"/>
              </a:ext>
            </a:extLst>
          </p:cNvPr>
          <p:cNvSpPr>
            <a:spLocks noGrp="1" noChangeArrowheads="1"/>
          </p:cNvSpPr>
          <p:nvPr>
            <p:ph type="sldNum" sz="quarter" idx="12"/>
          </p:nvPr>
        </p:nvSpPr>
        <p:spPr>
          <a:ln/>
        </p:spPr>
        <p:txBody>
          <a:bodyPr/>
          <a:lstStyle>
            <a:lvl1pPr>
              <a:defRPr/>
            </a:lvl1pPr>
          </a:lstStyle>
          <a:p>
            <a:fld id="{38209B3C-7212-49F3-915F-618053AD1D4E}" type="slidenum">
              <a:rPr lang="es-ES" altLang="es-ES"/>
              <a:pPr/>
              <a:t>‹Nº›</a:t>
            </a:fld>
            <a:endParaRPr lang="es-ES" altLang="es-ES"/>
          </a:p>
        </p:txBody>
      </p:sp>
    </p:spTree>
    <p:extLst>
      <p:ext uri="{BB962C8B-B14F-4D97-AF65-F5344CB8AC3E}">
        <p14:creationId xmlns:p14="http://schemas.microsoft.com/office/powerpoint/2010/main" val="1310694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69">
            <a:extLst>
              <a:ext uri="{FF2B5EF4-FFF2-40B4-BE49-F238E27FC236}">
                <a16:creationId xmlns:a16="http://schemas.microsoft.com/office/drawing/2014/main" xmlns="" id="{EF8C01F8-0B2C-4663-A7D6-C4942DE49012}"/>
              </a:ext>
            </a:extLst>
          </p:cNvPr>
          <p:cNvSpPr>
            <a:spLocks noGrp="1" noChangeArrowheads="1"/>
          </p:cNvSpPr>
          <p:nvPr>
            <p:ph type="dt" sz="half" idx="10"/>
          </p:nvPr>
        </p:nvSpPr>
        <p:spPr>
          <a:ln/>
        </p:spPr>
        <p:txBody>
          <a:bodyPr/>
          <a:lstStyle>
            <a:lvl1pPr>
              <a:defRPr/>
            </a:lvl1pPr>
          </a:lstStyle>
          <a:p>
            <a:pPr>
              <a:defRPr/>
            </a:pPr>
            <a:endParaRPr lang="es-ES"/>
          </a:p>
        </p:txBody>
      </p:sp>
      <p:sp>
        <p:nvSpPr>
          <p:cNvPr id="8" name="Rectangle 70">
            <a:extLst>
              <a:ext uri="{FF2B5EF4-FFF2-40B4-BE49-F238E27FC236}">
                <a16:creationId xmlns:a16="http://schemas.microsoft.com/office/drawing/2014/main" xmlns="" id="{5CBBE2F3-AD6F-4E50-A4DD-4A12368743C3}"/>
              </a:ext>
            </a:extLst>
          </p:cNvPr>
          <p:cNvSpPr>
            <a:spLocks noGrp="1" noChangeArrowheads="1"/>
          </p:cNvSpPr>
          <p:nvPr>
            <p:ph type="ftr" sz="quarter" idx="11"/>
          </p:nvPr>
        </p:nvSpPr>
        <p:spPr>
          <a:ln/>
        </p:spPr>
        <p:txBody>
          <a:bodyPr/>
          <a:lstStyle>
            <a:lvl1pPr>
              <a:defRPr/>
            </a:lvl1pPr>
          </a:lstStyle>
          <a:p>
            <a:pPr>
              <a:defRPr/>
            </a:pPr>
            <a:endParaRPr lang="es-ES"/>
          </a:p>
        </p:txBody>
      </p:sp>
      <p:sp>
        <p:nvSpPr>
          <p:cNvPr id="9" name="Rectangle 71">
            <a:extLst>
              <a:ext uri="{FF2B5EF4-FFF2-40B4-BE49-F238E27FC236}">
                <a16:creationId xmlns:a16="http://schemas.microsoft.com/office/drawing/2014/main" xmlns="" id="{D35A6330-6C92-4D3D-B830-DF6173F2A7B3}"/>
              </a:ext>
            </a:extLst>
          </p:cNvPr>
          <p:cNvSpPr>
            <a:spLocks noGrp="1" noChangeArrowheads="1"/>
          </p:cNvSpPr>
          <p:nvPr>
            <p:ph type="sldNum" sz="quarter" idx="12"/>
          </p:nvPr>
        </p:nvSpPr>
        <p:spPr>
          <a:ln/>
        </p:spPr>
        <p:txBody>
          <a:bodyPr/>
          <a:lstStyle>
            <a:lvl1pPr>
              <a:defRPr/>
            </a:lvl1pPr>
          </a:lstStyle>
          <a:p>
            <a:fld id="{5227AA60-9C80-4553-AA8E-2C9A8C758170}" type="slidenum">
              <a:rPr lang="es-ES" altLang="es-ES"/>
              <a:pPr/>
              <a:t>‹Nº›</a:t>
            </a:fld>
            <a:endParaRPr lang="es-ES" altLang="es-ES"/>
          </a:p>
        </p:txBody>
      </p:sp>
    </p:spTree>
    <p:extLst>
      <p:ext uri="{BB962C8B-B14F-4D97-AF65-F5344CB8AC3E}">
        <p14:creationId xmlns:p14="http://schemas.microsoft.com/office/powerpoint/2010/main" val="1486934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69">
            <a:extLst>
              <a:ext uri="{FF2B5EF4-FFF2-40B4-BE49-F238E27FC236}">
                <a16:creationId xmlns:a16="http://schemas.microsoft.com/office/drawing/2014/main" xmlns="" id="{C1DC7196-B329-457E-BBF6-5DC3B0016B71}"/>
              </a:ext>
            </a:extLst>
          </p:cNvPr>
          <p:cNvSpPr>
            <a:spLocks noGrp="1" noChangeArrowheads="1"/>
          </p:cNvSpPr>
          <p:nvPr>
            <p:ph type="dt" sz="half" idx="10"/>
          </p:nvPr>
        </p:nvSpPr>
        <p:spPr>
          <a:ln/>
        </p:spPr>
        <p:txBody>
          <a:bodyPr/>
          <a:lstStyle>
            <a:lvl1pPr>
              <a:defRPr/>
            </a:lvl1pPr>
          </a:lstStyle>
          <a:p>
            <a:pPr>
              <a:defRPr/>
            </a:pPr>
            <a:endParaRPr lang="es-ES"/>
          </a:p>
        </p:txBody>
      </p:sp>
      <p:sp>
        <p:nvSpPr>
          <p:cNvPr id="4" name="Rectangle 70">
            <a:extLst>
              <a:ext uri="{FF2B5EF4-FFF2-40B4-BE49-F238E27FC236}">
                <a16:creationId xmlns:a16="http://schemas.microsoft.com/office/drawing/2014/main" xmlns="" id="{DC884CE2-02FB-48E6-A2EA-0EC9532D736D}"/>
              </a:ext>
            </a:extLst>
          </p:cNvPr>
          <p:cNvSpPr>
            <a:spLocks noGrp="1" noChangeArrowheads="1"/>
          </p:cNvSpPr>
          <p:nvPr>
            <p:ph type="ftr" sz="quarter" idx="11"/>
          </p:nvPr>
        </p:nvSpPr>
        <p:spPr>
          <a:ln/>
        </p:spPr>
        <p:txBody>
          <a:bodyPr/>
          <a:lstStyle>
            <a:lvl1pPr>
              <a:defRPr/>
            </a:lvl1pPr>
          </a:lstStyle>
          <a:p>
            <a:pPr>
              <a:defRPr/>
            </a:pPr>
            <a:endParaRPr lang="es-ES"/>
          </a:p>
        </p:txBody>
      </p:sp>
      <p:sp>
        <p:nvSpPr>
          <p:cNvPr id="5" name="Rectangle 71">
            <a:extLst>
              <a:ext uri="{FF2B5EF4-FFF2-40B4-BE49-F238E27FC236}">
                <a16:creationId xmlns:a16="http://schemas.microsoft.com/office/drawing/2014/main" xmlns="" id="{49255228-214A-492F-AFE5-DB49DEE112C2}"/>
              </a:ext>
            </a:extLst>
          </p:cNvPr>
          <p:cNvSpPr>
            <a:spLocks noGrp="1" noChangeArrowheads="1"/>
          </p:cNvSpPr>
          <p:nvPr>
            <p:ph type="sldNum" sz="quarter" idx="12"/>
          </p:nvPr>
        </p:nvSpPr>
        <p:spPr>
          <a:ln/>
        </p:spPr>
        <p:txBody>
          <a:bodyPr/>
          <a:lstStyle>
            <a:lvl1pPr>
              <a:defRPr/>
            </a:lvl1pPr>
          </a:lstStyle>
          <a:p>
            <a:fld id="{513AB24D-8416-444D-8C97-9C231DA9606D}" type="slidenum">
              <a:rPr lang="es-ES" altLang="es-ES"/>
              <a:pPr/>
              <a:t>‹Nº›</a:t>
            </a:fld>
            <a:endParaRPr lang="es-ES" altLang="es-ES"/>
          </a:p>
        </p:txBody>
      </p:sp>
    </p:spTree>
    <p:extLst>
      <p:ext uri="{BB962C8B-B14F-4D97-AF65-F5344CB8AC3E}">
        <p14:creationId xmlns:p14="http://schemas.microsoft.com/office/powerpoint/2010/main" val="2321831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69">
            <a:extLst>
              <a:ext uri="{FF2B5EF4-FFF2-40B4-BE49-F238E27FC236}">
                <a16:creationId xmlns:a16="http://schemas.microsoft.com/office/drawing/2014/main" xmlns="" id="{9FB080D2-7A27-46A3-8C06-022DBCE4FAD7}"/>
              </a:ext>
            </a:extLst>
          </p:cNvPr>
          <p:cNvSpPr>
            <a:spLocks noGrp="1" noChangeArrowheads="1"/>
          </p:cNvSpPr>
          <p:nvPr>
            <p:ph type="dt" sz="half" idx="10"/>
          </p:nvPr>
        </p:nvSpPr>
        <p:spPr>
          <a:ln/>
        </p:spPr>
        <p:txBody>
          <a:bodyPr/>
          <a:lstStyle>
            <a:lvl1pPr>
              <a:defRPr/>
            </a:lvl1pPr>
          </a:lstStyle>
          <a:p>
            <a:pPr>
              <a:defRPr/>
            </a:pPr>
            <a:endParaRPr lang="es-ES"/>
          </a:p>
        </p:txBody>
      </p:sp>
      <p:sp>
        <p:nvSpPr>
          <p:cNvPr id="3" name="Rectangle 70">
            <a:extLst>
              <a:ext uri="{FF2B5EF4-FFF2-40B4-BE49-F238E27FC236}">
                <a16:creationId xmlns:a16="http://schemas.microsoft.com/office/drawing/2014/main" xmlns="" id="{D5AA93CD-FF79-4B5F-8496-B630AD4B9D9D}"/>
              </a:ext>
            </a:extLst>
          </p:cNvPr>
          <p:cNvSpPr>
            <a:spLocks noGrp="1" noChangeArrowheads="1"/>
          </p:cNvSpPr>
          <p:nvPr>
            <p:ph type="ftr" sz="quarter" idx="11"/>
          </p:nvPr>
        </p:nvSpPr>
        <p:spPr>
          <a:ln/>
        </p:spPr>
        <p:txBody>
          <a:bodyPr/>
          <a:lstStyle>
            <a:lvl1pPr>
              <a:defRPr/>
            </a:lvl1pPr>
          </a:lstStyle>
          <a:p>
            <a:pPr>
              <a:defRPr/>
            </a:pPr>
            <a:endParaRPr lang="es-ES"/>
          </a:p>
        </p:txBody>
      </p:sp>
      <p:sp>
        <p:nvSpPr>
          <p:cNvPr id="4" name="Rectangle 71">
            <a:extLst>
              <a:ext uri="{FF2B5EF4-FFF2-40B4-BE49-F238E27FC236}">
                <a16:creationId xmlns:a16="http://schemas.microsoft.com/office/drawing/2014/main" xmlns="" id="{BE079EEA-C6EA-438A-BB69-4E61720D8686}"/>
              </a:ext>
            </a:extLst>
          </p:cNvPr>
          <p:cNvSpPr>
            <a:spLocks noGrp="1" noChangeArrowheads="1"/>
          </p:cNvSpPr>
          <p:nvPr>
            <p:ph type="sldNum" sz="quarter" idx="12"/>
          </p:nvPr>
        </p:nvSpPr>
        <p:spPr>
          <a:ln/>
        </p:spPr>
        <p:txBody>
          <a:bodyPr/>
          <a:lstStyle>
            <a:lvl1pPr>
              <a:defRPr/>
            </a:lvl1pPr>
          </a:lstStyle>
          <a:p>
            <a:fld id="{9C77F2CF-4E85-4C1C-9F1C-BA996F98C6D4}" type="slidenum">
              <a:rPr lang="es-ES" altLang="es-ES"/>
              <a:pPr/>
              <a:t>‹Nº›</a:t>
            </a:fld>
            <a:endParaRPr lang="es-ES" altLang="es-ES"/>
          </a:p>
        </p:txBody>
      </p:sp>
    </p:spTree>
    <p:extLst>
      <p:ext uri="{BB962C8B-B14F-4D97-AF65-F5344CB8AC3E}">
        <p14:creationId xmlns:p14="http://schemas.microsoft.com/office/powerpoint/2010/main" val="583515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69">
            <a:extLst>
              <a:ext uri="{FF2B5EF4-FFF2-40B4-BE49-F238E27FC236}">
                <a16:creationId xmlns:a16="http://schemas.microsoft.com/office/drawing/2014/main" xmlns="" id="{E215DC06-DDBC-47CE-9135-A440A8767203}"/>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70">
            <a:extLst>
              <a:ext uri="{FF2B5EF4-FFF2-40B4-BE49-F238E27FC236}">
                <a16:creationId xmlns:a16="http://schemas.microsoft.com/office/drawing/2014/main" xmlns="" id="{6D61A937-C842-4273-B583-2E2E7A38B549}"/>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71">
            <a:extLst>
              <a:ext uri="{FF2B5EF4-FFF2-40B4-BE49-F238E27FC236}">
                <a16:creationId xmlns:a16="http://schemas.microsoft.com/office/drawing/2014/main" xmlns="" id="{5E7805F1-D7C6-43E0-B3CE-EDCF293F823E}"/>
              </a:ext>
            </a:extLst>
          </p:cNvPr>
          <p:cNvSpPr>
            <a:spLocks noGrp="1" noChangeArrowheads="1"/>
          </p:cNvSpPr>
          <p:nvPr>
            <p:ph type="sldNum" sz="quarter" idx="12"/>
          </p:nvPr>
        </p:nvSpPr>
        <p:spPr>
          <a:ln/>
        </p:spPr>
        <p:txBody>
          <a:bodyPr/>
          <a:lstStyle>
            <a:lvl1pPr>
              <a:defRPr/>
            </a:lvl1pPr>
          </a:lstStyle>
          <a:p>
            <a:fld id="{E4DF00BF-98AA-470F-9F8F-37D36023CF18}" type="slidenum">
              <a:rPr lang="es-ES" altLang="es-ES"/>
              <a:pPr/>
              <a:t>‹Nº›</a:t>
            </a:fld>
            <a:endParaRPr lang="es-ES" altLang="es-ES"/>
          </a:p>
        </p:txBody>
      </p:sp>
    </p:spTree>
    <p:extLst>
      <p:ext uri="{BB962C8B-B14F-4D97-AF65-F5344CB8AC3E}">
        <p14:creationId xmlns:p14="http://schemas.microsoft.com/office/powerpoint/2010/main" val="198107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69">
            <a:extLst>
              <a:ext uri="{FF2B5EF4-FFF2-40B4-BE49-F238E27FC236}">
                <a16:creationId xmlns:a16="http://schemas.microsoft.com/office/drawing/2014/main" xmlns="" id="{42EB2547-F4E5-4E20-90AB-45FF446B1983}"/>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70">
            <a:extLst>
              <a:ext uri="{FF2B5EF4-FFF2-40B4-BE49-F238E27FC236}">
                <a16:creationId xmlns:a16="http://schemas.microsoft.com/office/drawing/2014/main" xmlns="" id="{4F7A5931-E804-4F24-AA68-330722EAAABF}"/>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71">
            <a:extLst>
              <a:ext uri="{FF2B5EF4-FFF2-40B4-BE49-F238E27FC236}">
                <a16:creationId xmlns:a16="http://schemas.microsoft.com/office/drawing/2014/main" xmlns="" id="{9E85F39B-B8B4-473F-AEB0-2A14D315827F}"/>
              </a:ext>
            </a:extLst>
          </p:cNvPr>
          <p:cNvSpPr>
            <a:spLocks noGrp="1" noChangeArrowheads="1"/>
          </p:cNvSpPr>
          <p:nvPr>
            <p:ph type="sldNum" sz="quarter" idx="12"/>
          </p:nvPr>
        </p:nvSpPr>
        <p:spPr>
          <a:ln/>
        </p:spPr>
        <p:txBody>
          <a:bodyPr/>
          <a:lstStyle>
            <a:lvl1pPr>
              <a:defRPr/>
            </a:lvl1pPr>
          </a:lstStyle>
          <a:p>
            <a:fld id="{DC627F63-5389-4169-802D-B593566CD50B}" type="slidenum">
              <a:rPr lang="es-ES" altLang="es-ES"/>
              <a:pPr/>
              <a:t>‹Nº›</a:t>
            </a:fld>
            <a:endParaRPr lang="es-ES" altLang="es-ES"/>
          </a:p>
        </p:txBody>
      </p:sp>
    </p:spTree>
    <p:extLst>
      <p:ext uri="{BB962C8B-B14F-4D97-AF65-F5344CB8AC3E}">
        <p14:creationId xmlns:p14="http://schemas.microsoft.com/office/powerpoint/2010/main" val="2884568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Freeform 2">
            <a:extLst>
              <a:ext uri="{FF2B5EF4-FFF2-40B4-BE49-F238E27FC236}">
                <a16:creationId xmlns:a16="http://schemas.microsoft.com/office/drawing/2014/main" xmlns="" id="{F9914B31-9CF0-4BAC-BC56-BB6338445E65}"/>
              </a:ext>
            </a:extLst>
          </p:cNvPr>
          <p:cNvSpPr>
            <a:spLocks/>
          </p:cNvSpPr>
          <p:nvPr/>
        </p:nvSpPr>
        <p:spPr bwMode="hidden">
          <a:xfrm>
            <a:off x="8837084" y="6429375"/>
            <a:ext cx="38100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pPr>
              <a:defRPr/>
            </a:pPr>
            <a:endParaRPr lang="es-ES" sz="1800">
              <a:latin typeface="Arial" charset="0"/>
            </a:endParaRPr>
          </a:p>
        </p:txBody>
      </p:sp>
      <p:grpSp>
        <p:nvGrpSpPr>
          <p:cNvPr id="1027" name="Group 3">
            <a:extLst>
              <a:ext uri="{FF2B5EF4-FFF2-40B4-BE49-F238E27FC236}">
                <a16:creationId xmlns:a16="http://schemas.microsoft.com/office/drawing/2014/main" xmlns="" id="{1016F9B6-786F-454B-8F21-47C2D434CC90}"/>
              </a:ext>
            </a:extLst>
          </p:cNvPr>
          <p:cNvGrpSpPr>
            <a:grpSpLocks/>
          </p:cNvGrpSpPr>
          <p:nvPr/>
        </p:nvGrpSpPr>
        <p:grpSpPr bwMode="auto">
          <a:xfrm>
            <a:off x="4234" y="4267200"/>
            <a:ext cx="12187767" cy="2590800"/>
            <a:chOff x="2" y="2688"/>
            <a:chExt cx="5758" cy="1632"/>
          </a:xfrm>
        </p:grpSpPr>
        <p:sp>
          <p:nvSpPr>
            <p:cNvPr id="51204" name="Freeform 4">
              <a:extLst>
                <a:ext uri="{FF2B5EF4-FFF2-40B4-BE49-F238E27FC236}">
                  <a16:creationId xmlns:a16="http://schemas.microsoft.com/office/drawing/2014/main" xmlns="" id="{03887B12-6750-41B1-8F47-55AF22B2BF47}"/>
                </a:ext>
              </a:extLst>
            </p:cNvPr>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s-ES" sz="1800">
                <a:latin typeface="Arial" charset="0"/>
              </a:endParaRPr>
            </a:p>
          </p:txBody>
        </p:sp>
        <p:grpSp>
          <p:nvGrpSpPr>
            <p:cNvPr id="1034" name="Group 5">
              <a:extLst>
                <a:ext uri="{FF2B5EF4-FFF2-40B4-BE49-F238E27FC236}">
                  <a16:creationId xmlns:a16="http://schemas.microsoft.com/office/drawing/2014/main" xmlns="" id="{07737345-6FA3-40C3-9653-E908BDC7569C}"/>
                </a:ext>
              </a:extLst>
            </p:cNvPr>
            <p:cNvGrpSpPr>
              <a:grpSpLocks/>
            </p:cNvGrpSpPr>
            <p:nvPr userDrawn="1"/>
          </p:nvGrpSpPr>
          <p:grpSpPr bwMode="auto">
            <a:xfrm>
              <a:off x="3528" y="3715"/>
              <a:ext cx="792" cy="521"/>
              <a:chOff x="3527" y="3715"/>
              <a:chExt cx="792" cy="521"/>
            </a:xfrm>
          </p:grpSpPr>
          <p:sp>
            <p:nvSpPr>
              <p:cNvPr id="51206" name="Oval 6">
                <a:extLst>
                  <a:ext uri="{FF2B5EF4-FFF2-40B4-BE49-F238E27FC236}">
                    <a16:creationId xmlns:a16="http://schemas.microsoft.com/office/drawing/2014/main" xmlns="" id="{1DBD416B-A1ED-4901-9BD9-F4EFB19785D9}"/>
                  </a:ext>
                </a:extLst>
              </p:cNvPr>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es-ES" sz="1800">
                  <a:latin typeface="Arial" charset="0"/>
                </a:endParaRPr>
              </a:p>
            </p:txBody>
          </p:sp>
          <p:sp>
            <p:nvSpPr>
              <p:cNvPr id="51207" name="Oval 7">
                <a:extLst>
                  <a:ext uri="{FF2B5EF4-FFF2-40B4-BE49-F238E27FC236}">
                    <a16:creationId xmlns:a16="http://schemas.microsoft.com/office/drawing/2014/main" xmlns="" id="{AB656CE6-3562-49D6-A937-09E1AFF6E91B}"/>
                  </a:ext>
                </a:extLst>
              </p:cNvPr>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es-ES" sz="1800">
                  <a:latin typeface="Arial" charset="0"/>
                </a:endParaRPr>
              </a:p>
            </p:txBody>
          </p:sp>
          <p:sp>
            <p:nvSpPr>
              <p:cNvPr id="51208" name="Oval 8">
                <a:extLst>
                  <a:ext uri="{FF2B5EF4-FFF2-40B4-BE49-F238E27FC236}">
                    <a16:creationId xmlns:a16="http://schemas.microsoft.com/office/drawing/2014/main" xmlns="" id="{EEF0E96C-0A80-4C6C-B7A7-57156ACC9C74}"/>
                  </a:ext>
                </a:extLst>
              </p:cNvPr>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sz="1800">
                  <a:latin typeface="Arial" charset="0"/>
                </a:endParaRPr>
              </a:p>
            </p:txBody>
          </p:sp>
          <p:sp>
            <p:nvSpPr>
              <p:cNvPr id="51209" name="Oval 9">
                <a:extLst>
                  <a:ext uri="{FF2B5EF4-FFF2-40B4-BE49-F238E27FC236}">
                    <a16:creationId xmlns:a16="http://schemas.microsoft.com/office/drawing/2014/main" xmlns="" id="{1A5E7DEC-42CD-4AA8-9268-F2FB504CCC62}"/>
                  </a:ext>
                </a:extLst>
              </p:cNvPr>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es-ES" sz="1800">
                  <a:latin typeface="Arial" charset="0"/>
                </a:endParaRPr>
              </a:p>
            </p:txBody>
          </p:sp>
          <p:sp>
            <p:nvSpPr>
              <p:cNvPr id="51210" name="Oval 10">
                <a:extLst>
                  <a:ext uri="{FF2B5EF4-FFF2-40B4-BE49-F238E27FC236}">
                    <a16:creationId xmlns:a16="http://schemas.microsoft.com/office/drawing/2014/main" xmlns="" id="{AE2EEBCF-9008-4103-B310-C884986F4B1D}"/>
                  </a:ext>
                </a:extLst>
              </p:cNvPr>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sz="1800">
                  <a:latin typeface="Arial" charset="0"/>
                </a:endParaRPr>
              </a:p>
            </p:txBody>
          </p:sp>
          <p:sp>
            <p:nvSpPr>
              <p:cNvPr id="51211" name="Freeform 11">
                <a:extLst>
                  <a:ext uri="{FF2B5EF4-FFF2-40B4-BE49-F238E27FC236}">
                    <a16:creationId xmlns:a16="http://schemas.microsoft.com/office/drawing/2014/main" xmlns="" id="{1106749B-D2BA-47DE-801A-679DDD1B2D5E}"/>
                  </a:ext>
                </a:extLst>
              </p:cNvPr>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es-ES" sz="1800">
                  <a:latin typeface="Arial" charset="0"/>
                </a:endParaRPr>
              </a:p>
            </p:txBody>
          </p:sp>
          <p:sp>
            <p:nvSpPr>
              <p:cNvPr id="51212" name="Freeform 12">
                <a:extLst>
                  <a:ext uri="{FF2B5EF4-FFF2-40B4-BE49-F238E27FC236}">
                    <a16:creationId xmlns:a16="http://schemas.microsoft.com/office/drawing/2014/main" xmlns="" id="{53C1960A-03B8-41B6-9F30-A3E499F56801}"/>
                  </a:ext>
                </a:extLst>
              </p:cNvPr>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es-ES" sz="1800">
                  <a:latin typeface="Arial" charset="0"/>
                </a:endParaRPr>
              </a:p>
            </p:txBody>
          </p:sp>
          <p:sp>
            <p:nvSpPr>
              <p:cNvPr id="51213" name="Freeform 13">
                <a:extLst>
                  <a:ext uri="{FF2B5EF4-FFF2-40B4-BE49-F238E27FC236}">
                    <a16:creationId xmlns:a16="http://schemas.microsoft.com/office/drawing/2014/main" xmlns="" id="{30884701-762D-43F2-9CCB-BD6C77463389}"/>
                  </a:ext>
                </a:extLst>
              </p:cNvPr>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sz="1800">
                  <a:latin typeface="Arial" charset="0"/>
                </a:endParaRPr>
              </a:p>
            </p:txBody>
          </p:sp>
          <p:sp>
            <p:nvSpPr>
              <p:cNvPr id="51214" name="Freeform 14">
                <a:extLst>
                  <a:ext uri="{FF2B5EF4-FFF2-40B4-BE49-F238E27FC236}">
                    <a16:creationId xmlns:a16="http://schemas.microsoft.com/office/drawing/2014/main" xmlns="" id="{01E996D5-AE90-4349-8090-746A424BF835}"/>
                  </a:ext>
                </a:extLst>
              </p:cNvPr>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es-ES" sz="1800">
                  <a:latin typeface="Arial" charset="0"/>
                </a:endParaRPr>
              </a:p>
            </p:txBody>
          </p:sp>
          <p:sp>
            <p:nvSpPr>
              <p:cNvPr id="51215" name="Freeform 15">
                <a:extLst>
                  <a:ext uri="{FF2B5EF4-FFF2-40B4-BE49-F238E27FC236}">
                    <a16:creationId xmlns:a16="http://schemas.microsoft.com/office/drawing/2014/main" xmlns="" id="{5EA2B78D-AB81-4118-A176-59B917650EEF}"/>
                  </a:ext>
                </a:extLst>
              </p:cNvPr>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es-ES" sz="1800">
                  <a:latin typeface="Arial" charset="0"/>
                </a:endParaRPr>
              </a:p>
            </p:txBody>
          </p:sp>
          <p:sp>
            <p:nvSpPr>
              <p:cNvPr id="51216" name="Oval 16">
                <a:extLst>
                  <a:ext uri="{FF2B5EF4-FFF2-40B4-BE49-F238E27FC236}">
                    <a16:creationId xmlns:a16="http://schemas.microsoft.com/office/drawing/2014/main" xmlns="" id="{5D630073-D1CE-4DB4-A2C8-5B1A3183E7F6}"/>
                  </a:ext>
                </a:extLst>
              </p:cNvPr>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s-ES" sz="1800">
                  <a:latin typeface="Arial" charset="0"/>
                </a:endParaRPr>
              </a:p>
            </p:txBody>
          </p:sp>
        </p:grpSp>
        <p:grpSp>
          <p:nvGrpSpPr>
            <p:cNvPr id="1035" name="Group 17">
              <a:extLst>
                <a:ext uri="{FF2B5EF4-FFF2-40B4-BE49-F238E27FC236}">
                  <a16:creationId xmlns:a16="http://schemas.microsoft.com/office/drawing/2014/main" xmlns="" id="{EFDA2E2E-87F0-4F5F-81C1-47FA1BF06D0D}"/>
                </a:ext>
              </a:extLst>
            </p:cNvPr>
            <p:cNvGrpSpPr>
              <a:grpSpLocks/>
            </p:cNvGrpSpPr>
            <p:nvPr userDrawn="1"/>
          </p:nvGrpSpPr>
          <p:grpSpPr bwMode="auto">
            <a:xfrm>
              <a:off x="1776" y="3631"/>
              <a:ext cx="1626" cy="683"/>
              <a:chOff x="1776" y="3631"/>
              <a:chExt cx="1626" cy="683"/>
            </a:xfrm>
          </p:grpSpPr>
          <p:sp>
            <p:nvSpPr>
              <p:cNvPr id="51218" name="Oval 18">
                <a:extLst>
                  <a:ext uri="{FF2B5EF4-FFF2-40B4-BE49-F238E27FC236}">
                    <a16:creationId xmlns:a16="http://schemas.microsoft.com/office/drawing/2014/main" xmlns="" id="{84874759-4AC1-422C-BAA8-58205B1202EB}"/>
                  </a:ext>
                </a:extLst>
              </p:cNvPr>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es-ES" sz="1800">
                  <a:latin typeface="Arial" charset="0"/>
                </a:endParaRPr>
              </a:p>
            </p:txBody>
          </p:sp>
          <p:sp>
            <p:nvSpPr>
              <p:cNvPr id="51219" name="Oval 19">
                <a:extLst>
                  <a:ext uri="{FF2B5EF4-FFF2-40B4-BE49-F238E27FC236}">
                    <a16:creationId xmlns:a16="http://schemas.microsoft.com/office/drawing/2014/main" xmlns="" id="{927F66A5-B640-4757-97EB-8A7975188816}"/>
                  </a:ext>
                </a:extLst>
              </p:cNvPr>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es-ES" sz="1800">
                  <a:latin typeface="Arial" charset="0"/>
                </a:endParaRPr>
              </a:p>
            </p:txBody>
          </p:sp>
          <p:sp>
            <p:nvSpPr>
              <p:cNvPr id="51220" name="Oval 20">
                <a:extLst>
                  <a:ext uri="{FF2B5EF4-FFF2-40B4-BE49-F238E27FC236}">
                    <a16:creationId xmlns:a16="http://schemas.microsoft.com/office/drawing/2014/main" xmlns="" id="{E059A500-9D0C-4E72-B48C-2E379CA07818}"/>
                  </a:ext>
                </a:extLst>
              </p:cNvPr>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es-ES" sz="1800">
                  <a:latin typeface="Arial" charset="0"/>
                </a:endParaRPr>
              </a:p>
            </p:txBody>
          </p:sp>
          <p:sp>
            <p:nvSpPr>
              <p:cNvPr id="51221" name="Oval 21">
                <a:extLst>
                  <a:ext uri="{FF2B5EF4-FFF2-40B4-BE49-F238E27FC236}">
                    <a16:creationId xmlns:a16="http://schemas.microsoft.com/office/drawing/2014/main" xmlns="" id="{3ED938BF-79DC-49FA-8333-D758159D0FFB}"/>
                  </a:ext>
                </a:extLst>
              </p:cNvPr>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es-ES" sz="1800">
                  <a:latin typeface="Arial" charset="0"/>
                </a:endParaRPr>
              </a:p>
            </p:txBody>
          </p:sp>
          <p:sp>
            <p:nvSpPr>
              <p:cNvPr id="51222" name="Oval 22">
                <a:extLst>
                  <a:ext uri="{FF2B5EF4-FFF2-40B4-BE49-F238E27FC236}">
                    <a16:creationId xmlns:a16="http://schemas.microsoft.com/office/drawing/2014/main" xmlns="" id="{D6EB37BF-0FC7-4E07-BEFC-82E81C866BA3}"/>
                  </a:ext>
                </a:extLst>
              </p:cNvPr>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s-ES" sz="1800">
                  <a:latin typeface="Arial" charset="0"/>
                </a:endParaRPr>
              </a:p>
            </p:txBody>
          </p:sp>
          <p:sp>
            <p:nvSpPr>
              <p:cNvPr id="51223" name="Oval 23">
                <a:extLst>
                  <a:ext uri="{FF2B5EF4-FFF2-40B4-BE49-F238E27FC236}">
                    <a16:creationId xmlns:a16="http://schemas.microsoft.com/office/drawing/2014/main" xmlns="" id="{3464B59A-CA87-42FF-9A67-BF25E9D9399B}"/>
                  </a:ext>
                </a:extLst>
              </p:cNvPr>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es-ES" sz="1800">
                  <a:latin typeface="Arial" charset="0"/>
                </a:endParaRPr>
              </a:p>
            </p:txBody>
          </p:sp>
          <p:sp>
            <p:nvSpPr>
              <p:cNvPr id="51224" name="Oval 24">
                <a:extLst>
                  <a:ext uri="{FF2B5EF4-FFF2-40B4-BE49-F238E27FC236}">
                    <a16:creationId xmlns:a16="http://schemas.microsoft.com/office/drawing/2014/main" xmlns="" id="{D52D36A9-8D17-4407-A78A-A629B14F4ED0}"/>
                  </a:ext>
                </a:extLst>
              </p:cNvPr>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es-ES" sz="1800">
                  <a:latin typeface="Arial" charset="0"/>
                </a:endParaRPr>
              </a:p>
            </p:txBody>
          </p:sp>
          <p:sp>
            <p:nvSpPr>
              <p:cNvPr id="51225" name="Oval 25">
                <a:extLst>
                  <a:ext uri="{FF2B5EF4-FFF2-40B4-BE49-F238E27FC236}">
                    <a16:creationId xmlns:a16="http://schemas.microsoft.com/office/drawing/2014/main" xmlns="" id="{F4173566-9DE5-4FD1-8639-01BB2FB2A1C1}"/>
                  </a:ext>
                </a:extLst>
              </p:cNvPr>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es-ES" sz="1800">
                  <a:latin typeface="Arial" charset="0"/>
                </a:endParaRPr>
              </a:p>
            </p:txBody>
          </p:sp>
          <p:sp>
            <p:nvSpPr>
              <p:cNvPr id="51226" name="Freeform 26">
                <a:extLst>
                  <a:ext uri="{FF2B5EF4-FFF2-40B4-BE49-F238E27FC236}">
                    <a16:creationId xmlns:a16="http://schemas.microsoft.com/office/drawing/2014/main" xmlns="" id="{1B2A6A61-691B-47C8-BC17-440249650130}"/>
                  </a:ext>
                </a:extLst>
              </p:cNvPr>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es-ES" sz="1800">
                  <a:latin typeface="Arial" charset="0"/>
                </a:endParaRPr>
              </a:p>
            </p:txBody>
          </p:sp>
          <p:sp>
            <p:nvSpPr>
              <p:cNvPr id="51227" name="Freeform 27">
                <a:extLst>
                  <a:ext uri="{FF2B5EF4-FFF2-40B4-BE49-F238E27FC236}">
                    <a16:creationId xmlns:a16="http://schemas.microsoft.com/office/drawing/2014/main" xmlns="" id="{F68991E2-2165-407E-8245-887C58E1C603}"/>
                  </a:ext>
                </a:extLst>
              </p:cNvPr>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es-ES" sz="1800">
                  <a:latin typeface="Arial" charset="0"/>
                </a:endParaRPr>
              </a:p>
            </p:txBody>
          </p:sp>
          <p:sp>
            <p:nvSpPr>
              <p:cNvPr id="51228" name="Freeform 28">
                <a:extLst>
                  <a:ext uri="{FF2B5EF4-FFF2-40B4-BE49-F238E27FC236}">
                    <a16:creationId xmlns:a16="http://schemas.microsoft.com/office/drawing/2014/main" xmlns="" id="{EB9A01DC-01FC-46AB-98AF-E5D904EEC87A}"/>
                  </a:ext>
                </a:extLst>
              </p:cNvPr>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es-ES" sz="1800">
                  <a:latin typeface="Arial" charset="0"/>
                </a:endParaRPr>
              </a:p>
            </p:txBody>
          </p:sp>
          <p:sp>
            <p:nvSpPr>
              <p:cNvPr id="51229" name="Freeform 29">
                <a:extLst>
                  <a:ext uri="{FF2B5EF4-FFF2-40B4-BE49-F238E27FC236}">
                    <a16:creationId xmlns:a16="http://schemas.microsoft.com/office/drawing/2014/main" xmlns="" id="{B0A6AE31-674C-4191-8F20-73697FAF867F}"/>
                  </a:ext>
                </a:extLst>
              </p:cNvPr>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es-ES" sz="1800">
                  <a:latin typeface="Arial" charset="0"/>
                </a:endParaRPr>
              </a:p>
            </p:txBody>
          </p:sp>
          <p:sp>
            <p:nvSpPr>
              <p:cNvPr id="51230" name="Freeform 30">
                <a:extLst>
                  <a:ext uri="{FF2B5EF4-FFF2-40B4-BE49-F238E27FC236}">
                    <a16:creationId xmlns:a16="http://schemas.microsoft.com/office/drawing/2014/main" xmlns="" id="{7B8D5798-EC92-42AD-B057-5C07696C5E0A}"/>
                  </a:ext>
                </a:extLst>
              </p:cNvPr>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defRPr/>
                </a:pPr>
                <a:endParaRPr lang="es-ES" sz="1800">
                  <a:latin typeface="Arial" charset="0"/>
                </a:endParaRPr>
              </a:p>
            </p:txBody>
          </p:sp>
          <p:sp>
            <p:nvSpPr>
              <p:cNvPr id="51231" name="Freeform 31">
                <a:extLst>
                  <a:ext uri="{FF2B5EF4-FFF2-40B4-BE49-F238E27FC236}">
                    <a16:creationId xmlns:a16="http://schemas.microsoft.com/office/drawing/2014/main" xmlns="" id="{ACFB0384-B568-4D08-AB48-50D0165FE8FB}"/>
                  </a:ext>
                </a:extLst>
              </p:cNvPr>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defRPr/>
                </a:pPr>
                <a:endParaRPr lang="es-ES" sz="1800">
                  <a:latin typeface="Arial" charset="0"/>
                </a:endParaRPr>
              </a:p>
            </p:txBody>
          </p:sp>
          <p:sp>
            <p:nvSpPr>
              <p:cNvPr id="51232" name="Freeform 32">
                <a:extLst>
                  <a:ext uri="{FF2B5EF4-FFF2-40B4-BE49-F238E27FC236}">
                    <a16:creationId xmlns:a16="http://schemas.microsoft.com/office/drawing/2014/main" xmlns="" id="{7C8A8AA0-94E6-4295-820F-EB69E624170D}"/>
                  </a:ext>
                </a:extLst>
              </p:cNvPr>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sz="1800">
                  <a:latin typeface="Arial" charset="0"/>
                </a:endParaRPr>
              </a:p>
            </p:txBody>
          </p:sp>
          <p:sp>
            <p:nvSpPr>
              <p:cNvPr id="51233" name="Freeform 33">
                <a:extLst>
                  <a:ext uri="{FF2B5EF4-FFF2-40B4-BE49-F238E27FC236}">
                    <a16:creationId xmlns:a16="http://schemas.microsoft.com/office/drawing/2014/main" xmlns="" id="{15969844-C0EC-4BB9-A534-5A92BB401688}"/>
                  </a:ext>
                </a:extLst>
              </p:cNvPr>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sz="1800">
                  <a:latin typeface="Arial" charset="0"/>
                </a:endParaRPr>
              </a:p>
            </p:txBody>
          </p:sp>
          <p:sp>
            <p:nvSpPr>
              <p:cNvPr id="51234" name="Freeform 34">
                <a:extLst>
                  <a:ext uri="{FF2B5EF4-FFF2-40B4-BE49-F238E27FC236}">
                    <a16:creationId xmlns:a16="http://schemas.microsoft.com/office/drawing/2014/main" xmlns="" id="{CA1DD3C2-30F0-47E7-8030-8817F74F5B16}"/>
                  </a:ext>
                </a:extLst>
              </p:cNvPr>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sz="1800">
                  <a:latin typeface="Arial" charset="0"/>
                </a:endParaRPr>
              </a:p>
            </p:txBody>
          </p:sp>
          <p:sp>
            <p:nvSpPr>
              <p:cNvPr id="51235" name="Freeform 35">
                <a:extLst>
                  <a:ext uri="{FF2B5EF4-FFF2-40B4-BE49-F238E27FC236}">
                    <a16:creationId xmlns:a16="http://schemas.microsoft.com/office/drawing/2014/main" xmlns="" id="{5B8BB0A5-C3B9-40E0-B78E-6F31752E5FDB}"/>
                  </a:ext>
                </a:extLst>
              </p:cNvPr>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defRPr/>
                </a:pPr>
                <a:endParaRPr lang="es-ES" sz="1800">
                  <a:latin typeface="Arial" charset="0"/>
                </a:endParaRPr>
              </a:p>
            </p:txBody>
          </p:sp>
        </p:grpSp>
        <p:grpSp>
          <p:nvGrpSpPr>
            <p:cNvPr id="1036" name="Group 36">
              <a:extLst>
                <a:ext uri="{FF2B5EF4-FFF2-40B4-BE49-F238E27FC236}">
                  <a16:creationId xmlns:a16="http://schemas.microsoft.com/office/drawing/2014/main" xmlns="" id="{A8735501-4E1F-4CF9-B864-795A006F0B59}"/>
                </a:ext>
              </a:extLst>
            </p:cNvPr>
            <p:cNvGrpSpPr>
              <a:grpSpLocks/>
            </p:cNvGrpSpPr>
            <p:nvPr userDrawn="1"/>
          </p:nvGrpSpPr>
          <p:grpSpPr bwMode="auto">
            <a:xfrm>
              <a:off x="4128" y="3360"/>
              <a:ext cx="1351" cy="821"/>
              <a:chOff x="4128" y="3360"/>
              <a:chExt cx="1351" cy="821"/>
            </a:xfrm>
          </p:grpSpPr>
          <p:sp>
            <p:nvSpPr>
              <p:cNvPr id="51237" name="Freeform 37">
                <a:extLst>
                  <a:ext uri="{FF2B5EF4-FFF2-40B4-BE49-F238E27FC236}">
                    <a16:creationId xmlns:a16="http://schemas.microsoft.com/office/drawing/2014/main" xmlns="" id="{70CF5204-B982-4727-B693-847DDF2A4C39}"/>
                  </a:ext>
                </a:extLst>
              </p:cNvPr>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sz="1800">
                  <a:latin typeface="Arial" charset="0"/>
                </a:endParaRPr>
              </a:p>
            </p:txBody>
          </p:sp>
          <p:sp>
            <p:nvSpPr>
              <p:cNvPr id="51238" name="Freeform 38">
                <a:extLst>
                  <a:ext uri="{FF2B5EF4-FFF2-40B4-BE49-F238E27FC236}">
                    <a16:creationId xmlns:a16="http://schemas.microsoft.com/office/drawing/2014/main" xmlns="" id="{A90D84A2-2D9F-4C3F-8013-FA855D9770B6}"/>
                  </a:ext>
                </a:extLst>
              </p:cNvPr>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sz="1800">
                  <a:latin typeface="Arial" charset="0"/>
                </a:endParaRPr>
              </a:p>
            </p:txBody>
          </p:sp>
          <p:sp>
            <p:nvSpPr>
              <p:cNvPr id="51239" name="Freeform 39">
                <a:extLst>
                  <a:ext uri="{FF2B5EF4-FFF2-40B4-BE49-F238E27FC236}">
                    <a16:creationId xmlns:a16="http://schemas.microsoft.com/office/drawing/2014/main" xmlns="" id="{A1FAE342-A1B7-46E5-87E5-1B13AE5B0DEB}"/>
                  </a:ext>
                </a:extLst>
              </p:cNvPr>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es-ES" sz="1800">
                  <a:latin typeface="Arial" charset="0"/>
                </a:endParaRPr>
              </a:p>
            </p:txBody>
          </p:sp>
          <p:sp>
            <p:nvSpPr>
              <p:cNvPr id="51240" name="Freeform 40">
                <a:extLst>
                  <a:ext uri="{FF2B5EF4-FFF2-40B4-BE49-F238E27FC236}">
                    <a16:creationId xmlns:a16="http://schemas.microsoft.com/office/drawing/2014/main" xmlns="" id="{A2F5B6F4-B3B3-41D4-B527-F4F9A3338876}"/>
                  </a:ext>
                </a:extLst>
              </p:cNvPr>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sz="1800">
                  <a:latin typeface="Arial" charset="0"/>
                </a:endParaRPr>
              </a:p>
            </p:txBody>
          </p:sp>
          <p:sp>
            <p:nvSpPr>
              <p:cNvPr id="51241" name="Freeform 41">
                <a:extLst>
                  <a:ext uri="{FF2B5EF4-FFF2-40B4-BE49-F238E27FC236}">
                    <a16:creationId xmlns:a16="http://schemas.microsoft.com/office/drawing/2014/main" xmlns="" id="{AF7573F0-7B6E-4F65-88AE-497F48CE9020}"/>
                  </a:ext>
                </a:extLst>
              </p:cNvPr>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sz="1800">
                  <a:latin typeface="Arial" charset="0"/>
                </a:endParaRPr>
              </a:p>
            </p:txBody>
          </p:sp>
          <p:sp>
            <p:nvSpPr>
              <p:cNvPr id="51242" name="Freeform 42">
                <a:extLst>
                  <a:ext uri="{FF2B5EF4-FFF2-40B4-BE49-F238E27FC236}">
                    <a16:creationId xmlns:a16="http://schemas.microsoft.com/office/drawing/2014/main" xmlns="" id="{2015D48D-3F23-428A-B820-D3D6504963B4}"/>
                  </a:ext>
                </a:extLst>
              </p:cNvPr>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sz="1800">
                  <a:latin typeface="Arial" charset="0"/>
                </a:endParaRPr>
              </a:p>
            </p:txBody>
          </p:sp>
          <p:sp>
            <p:nvSpPr>
              <p:cNvPr id="51243" name="Freeform 43">
                <a:extLst>
                  <a:ext uri="{FF2B5EF4-FFF2-40B4-BE49-F238E27FC236}">
                    <a16:creationId xmlns:a16="http://schemas.microsoft.com/office/drawing/2014/main" xmlns="" id="{0FA03694-DB18-4587-B30A-4AD2A53D3468}"/>
                  </a:ext>
                </a:extLst>
              </p:cNvPr>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sz="1800">
                  <a:latin typeface="Arial" charset="0"/>
                </a:endParaRPr>
              </a:p>
            </p:txBody>
          </p:sp>
          <p:sp>
            <p:nvSpPr>
              <p:cNvPr id="51244" name="Freeform 44">
                <a:extLst>
                  <a:ext uri="{FF2B5EF4-FFF2-40B4-BE49-F238E27FC236}">
                    <a16:creationId xmlns:a16="http://schemas.microsoft.com/office/drawing/2014/main" xmlns="" id="{077F84D6-B2E1-4BB9-805F-77D6E46B20B1}"/>
                  </a:ext>
                </a:extLst>
              </p:cNvPr>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defRPr/>
                </a:pPr>
                <a:endParaRPr lang="es-ES" sz="1800">
                  <a:latin typeface="Arial" charset="0"/>
                </a:endParaRPr>
              </a:p>
            </p:txBody>
          </p:sp>
          <p:sp>
            <p:nvSpPr>
              <p:cNvPr id="51245" name="Freeform 45">
                <a:extLst>
                  <a:ext uri="{FF2B5EF4-FFF2-40B4-BE49-F238E27FC236}">
                    <a16:creationId xmlns:a16="http://schemas.microsoft.com/office/drawing/2014/main" xmlns="" id="{F67E83C4-4AAA-4523-9AC2-EA684D7D13C7}"/>
                  </a:ext>
                </a:extLst>
              </p:cNvPr>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es-ES" sz="1800">
                  <a:latin typeface="Arial" charset="0"/>
                </a:endParaRPr>
              </a:p>
            </p:txBody>
          </p:sp>
          <p:sp>
            <p:nvSpPr>
              <p:cNvPr id="51246" name="Freeform 46">
                <a:extLst>
                  <a:ext uri="{FF2B5EF4-FFF2-40B4-BE49-F238E27FC236}">
                    <a16:creationId xmlns:a16="http://schemas.microsoft.com/office/drawing/2014/main" xmlns="" id="{5AFFB08C-41B5-4ABE-A001-13F36703A694}"/>
                  </a:ext>
                </a:extLst>
              </p:cNvPr>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sz="1800">
                  <a:latin typeface="Arial" charset="0"/>
                </a:endParaRPr>
              </a:p>
            </p:txBody>
          </p:sp>
          <p:sp>
            <p:nvSpPr>
              <p:cNvPr id="51247" name="Freeform 47">
                <a:extLst>
                  <a:ext uri="{FF2B5EF4-FFF2-40B4-BE49-F238E27FC236}">
                    <a16:creationId xmlns:a16="http://schemas.microsoft.com/office/drawing/2014/main" xmlns="" id="{C02807EB-32CD-4D5A-8554-02DC1D8C7DCB}"/>
                  </a:ext>
                </a:extLst>
              </p:cNvPr>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sz="1800">
                  <a:latin typeface="Arial" charset="0"/>
                </a:endParaRPr>
              </a:p>
            </p:txBody>
          </p:sp>
          <p:sp>
            <p:nvSpPr>
              <p:cNvPr id="51248" name="Oval 48">
                <a:extLst>
                  <a:ext uri="{FF2B5EF4-FFF2-40B4-BE49-F238E27FC236}">
                    <a16:creationId xmlns:a16="http://schemas.microsoft.com/office/drawing/2014/main" xmlns="" id="{4CCCCDA5-9928-4CE0-A79D-7E5A757A73EF}"/>
                  </a:ext>
                </a:extLst>
              </p:cNvPr>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es-ES" sz="1800">
                  <a:latin typeface="Arial" charset="0"/>
                </a:endParaRPr>
              </a:p>
            </p:txBody>
          </p:sp>
          <p:sp>
            <p:nvSpPr>
              <p:cNvPr id="51249" name="Oval 49">
                <a:extLst>
                  <a:ext uri="{FF2B5EF4-FFF2-40B4-BE49-F238E27FC236}">
                    <a16:creationId xmlns:a16="http://schemas.microsoft.com/office/drawing/2014/main" xmlns="" id="{302FD9FD-42DD-4768-9F6C-8F11C90C0F83}"/>
                  </a:ext>
                </a:extLst>
              </p:cNvPr>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es-ES" sz="1800">
                  <a:latin typeface="Arial" charset="0"/>
                </a:endParaRPr>
              </a:p>
            </p:txBody>
          </p:sp>
          <p:sp>
            <p:nvSpPr>
              <p:cNvPr id="51250" name="Oval 50">
                <a:extLst>
                  <a:ext uri="{FF2B5EF4-FFF2-40B4-BE49-F238E27FC236}">
                    <a16:creationId xmlns:a16="http://schemas.microsoft.com/office/drawing/2014/main" xmlns="" id="{1671DFFB-20A5-4494-9B41-AEEEF9FAC25A}"/>
                  </a:ext>
                </a:extLst>
              </p:cNvPr>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sz="1800">
                  <a:latin typeface="Arial" charset="0"/>
                </a:endParaRPr>
              </a:p>
            </p:txBody>
          </p:sp>
          <p:sp>
            <p:nvSpPr>
              <p:cNvPr id="51251" name="Oval 51">
                <a:extLst>
                  <a:ext uri="{FF2B5EF4-FFF2-40B4-BE49-F238E27FC236}">
                    <a16:creationId xmlns:a16="http://schemas.microsoft.com/office/drawing/2014/main" xmlns="" id="{EE2A61D2-A83E-4617-9A2E-DFA361140A47}"/>
                  </a:ext>
                </a:extLst>
              </p:cNvPr>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s-ES" sz="1800">
                  <a:latin typeface="Arial" charset="0"/>
                </a:endParaRPr>
              </a:p>
            </p:txBody>
          </p:sp>
          <p:sp>
            <p:nvSpPr>
              <p:cNvPr id="51252" name="Oval 52">
                <a:extLst>
                  <a:ext uri="{FF2B5EF4-FFF2-40B4-BE49-F238E27FC236}">
                    <a16:creationId xmlns:a16="http://schemas.microsoft.com/office/drawing/2014/main" xmlns="" id="{FE1A2DCB-F494-4913-9FAC-9F3E5EAF02B2}"/>
                  </a:ext>
                </a:extLst>
              </p:cNvPr>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sz="1800">
                  <a:latin typeface="Arial" charset="0"/>
                </a:endParaRPr>
              </a:p>
            </p:txBody>
          </p:sp>
          <p:sp>
            <p:nvSpPr>
              <p:cNvPr id="51253" name="Oval 53">
                <a:extLst>
                  <a:ext uri="{FF2B5EF4-FFF2-40B4-BE49-F238E27FC236}">
                    <a16:creationId xmlns:a16="http://schemas.microsoft.com/office/drawing/2014/main" xmlns="" id="{98D7E619-BA5F-4134-BA09-FAE4F894E658}"/>
                  </a:ext>
                </a:extLst>
              </p:cNvPr>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es-ES" sz="1800">
                  <a:latin typeface="Arial" charset="0"/>
                </a:endParaRPr>
              </a:p>
            </p:txBody>
          </p:sp>
        </p:grpSp>
        <p:grpSp>
          <p:nvGrpSpPr>
            <p:cNvPr id="1037" name="Group 54">
              <a:extLst>
                <a:ext uri="{FF2B5EF4-FFF2-40B4-BE49-F238E27FC236}">
                  <a16:creationId xmlns:a16="http://schemas.microsoft.com/office/drawing/2014/main" xmlns="" id="{37E0EE4E-81D8-4001-AA7E-45BF0D79D98D}"/>
                </a:ext>
              </a:extLst>
            </p:cNvPr>
            <p:cNvGrpSpPr>
              <a:grpSpLocks/>
            </p:cNvGrpSpPr>
            <p:nvPr userDrawn="1"/>
          </p:nvGrpSpPr>
          <p:grpSpPr bwMode="auto">
            <a:xfrm>
              <a:off x="5280" y="3024"/>
              <a:ext cx="425" cy="258"/>
              <a:chOff x="5280" y="3024"/>
              <a:chExt cx="425" cy="258"/>
            </a:xfrm>
          </p:grpSpPr>
          <p:sp>
            <p:nvSpPr>
              <p:cNvPr id="51255" name="Freeform 55">
                <a:extLst>
                  <a:ext uri="{FF2B5EF4-FFF2-40B4-BE49-F238E27FC236}">
                    <a16:creationId xmlns:a16="http://schemas.microsoft.com/office/drawing/2014/main" xmlns="" id="{AC5B67B2-FBDD-4E3C-A8A8-980C74019389}"/>
                  </a:ext>
                </a:extLst>
              </p:cNvPr>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sz="1800">
                  <a:latin typeface="Arial" charset="0"/>
                </a:endParaRPr>
              </a:p>
            </p:txBody>
          </p:sp>
          <p:sp>
            <p:nvSpPr>
              <p:cNvPr id="51256" name="Freeform 56">
                <a:extLst>
                  <a:ext uri="{FF2B5EF4-FFF2-40B4-BE49-F238E27FC236}">
                    <a16:creationId xmlns:a16="http://schemas.microsoft.com/office/drawing/2014/main" xmlns="" id="{3CD4AC0D-63A7-4096-BB91-63901FEA4729}"/>
                  </a:ext>
                </a:extLst>
              </p:cNvPr>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sz="1800">
                  <a:latin typeface="Arial" charset="0"/>
                </a:endParaRPr>
              </a:p>
            </p:txBody>
          </p:sp>
          <p:sp>
            <p:nvSpPr>
              <p:cNvPr id="51257" name="Freeform 57">
                <a:extLst>
                  <a:ext uri="{FF2B5EF4-FFF2-40B4-BE49-F238E27FC236}">
                    <a16:creationId xmlns:a16="http://schemas.microsoft.com/office/drawing/2014/main" xmlns="" id="{74B420FD-D213-4BAD-BC2A-E7DF36C84B57}"/>
                  </a:ext>
                </a:extLst>
              </p:cNvPr>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sz="1800">
                  <a:latin typeface="Arial" charset="0"/>
                </a:endParaRPr>
              </a:p>
            </p:txBody>
          </p:sp>
          <p:sp>
            <p:nvSpPr>
              <p:cNvPr id="51258" name="Freeform 58">
                <a:extLst>
                  <a:ext uri="{FF2B5EF4-FFF2-40B4-BE49-F238E27FC236}">
                    <a16:creationId xmlns:a16="http://schemas.microsoft.com/office/drawing/2014/main" xmlns="" id="{55C91FAE-6179-42AB-9F4E-B1B041CA34AC}"/>
                  </a:ext>
                </a:extLst>
              </p:cNvPr>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sz="1800">
                  <a:latin typeface="Arial" charset="0"/>
                </a:endParaRPr>
              </a:p>
            </p:txBody>
          </p:sp>
          <p:sp>
            <p:nvSpPr>
              <p:cNvPr id="51259" name="Freeform 59">
                <a:extLst>
                  <a:ext uri="{FF2B5EF4-FFF2-40B4-BE49-F238E27FC236}">
                    <a16:creationId xmlns:a16="http://schemas.microsoft.com/office/drawing/2014/main" xmlns="" id="{E2B77B75-E3A4-4B40-95C2-FA28AA3B4A65}"/>
                  </a:ext>
                </a:extLst>
              </p:cNvPr>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s-ES" sz="1800">
                  <a:latin typeface="Arial" charset="0"/>
                </a:endParaRPr>
              </a:p>
            </p:txBody>
          </p:sp>
          <p:sp>
            <p:nvSpPr>
              <p:cNvPr id="51260" name="Freeform 60">
                <a:extLst>
                  <a:ext uri="{FF2B5EF4-FFF2-40B4-BE49-F238E27FC236}">
                    <a16:creationId xmlns:a16="http://schemas.microsoft.com/office/drawing/2014/main" xmlns="" id="{A8959104-08A5-42C3-9402-937E3D19BDBE}"/>
                  </a:ext>
                </a:extLst>
              </p:cNvPr>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s-ES" sz="1800">
                  <a:latin typeface="Arial" charset="0"/>
                </a:endParaRPr>
              </a:p>
            </p:txBody>
          </p:sp>
          <p:sp>
            <p:nvSpPr>
              <p:cNvPr id="51261" name="Freeform 61">
                <a:extLst>
                  <a:ext uri="{FF2B5EF4-FFF2-40B4-BE49-F238E27FC236}">
                    <a16:creationId xmlns:a16="http://schemas.microsoft.com/office/drawing/2014/main" xmlns="" id="{878B5008-6A87-4406-AA15-F77C1CDF8DFC}"/>
                  </a:ext>
                </a:extLst>
              </p:cNvPr>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sz="1800">
                  <a:latin typeface="Arial" charset="0"/>
                </a:endParaRPr>
              </a:p>
            </p:txBody>
          </p:sp>
          <p:grpSp>
            <p:nvGrpSpPr>
              <p:cNvPr id="1045" name="Group 62">
                <a:extLst>
                  <a:ext uri="{FF2B5EF4-FFF2-40B4-BE49-F238E27FC236}">
                    <a16:creationId xmlns:a16="http://schemas.microsoft.com/office/drawing/2014/main" xmlns="" id="{175F169F-4CBA-4453-9AF5-304148C6ABFE}"/>
                  </a:ext>
                </a:extLst>
              </p:cNvPr>
              <p:cNvGrpSpPr>
                <a:grpSpLocks/>
              </p:cNvGrpSpPr>
              <p:nvPr/>
            </p:nvGrpSpPr>
            <p:grpSpPr bwMode="auto">
              <a:xfrm>
                <a:off x="5381" y="3085"/>
                <a:ext cx="227" cy="132"/>
                <a:chOff x="5381" y="3085"/>
                <a:chExt cx="227" cy="132"/>
              </a:xfrm>
            </p:grpSpPr>
            <p:sp>
              <p:nvSpPr>
                <p:cNvPr id="51263" name="Oval 63">
                  <a:extLst>
                    <a:ext uri="{FF2B5EF4-FFF2-40B4-BE49-F238E27FC236}">
                      <a16:creationId xmlns:a16="http://schemas.microsoft.com/office/drawing/2014/main" xmlns="" id="{847D0F62-BBEE-442E-B24C-412D75DEFA60}"/>
                    </a:ext>
                  </a:extLst>
                </p:cNvPr>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es-ES" sz="1800">
                    <a:latin typeface="Arial" charset="0"/>
                  </a:endParaRPr>
                </a:p>
              </p:txBody>
            </p:sp>
            <p:sp>
              <p:nvSpPr>
                <p:cNvPr id="51264" name="Oval 64">
                  <a:extLst>
                    <a:ext uri="{FF2B5EF4-FFF2-40B4-BE49-F238E27FC236}">
                      <a16:creationId xmlns:a16="http://schemas.microsoft.com/office/drawing/2014/main" xmlns="" id="{D6EFCF50-7532-482C-98AB-351F2F8C0C27}"/>
                    </a:ext>
                  </a:extLst>
                </p:cNvPr>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es-ES" sz="1800">
                    <a:latin typeface="Arial" charset="0"/>
                  </a:endParaRPr>
                </a:p>
              </p:txBody>
            </p:sp>
            <p:sp>
              <p:nvSpPr>
                <p:cNvPr id="51265" name="Oval 65">
                  <a:extLst>
                    <a:ext uri="{FF2B5EF4-FFF2-40B4-BE49-F238E27FC236}">
                      <a16:creationId xmlns:a16="http://schemas.microsoft.com/office/drawing/2014/main" xmlns="" id="{A3F3B28B-29F2-4F6A-A7EF-39BF56CC288C}"/>
                    </a:ext>
                  </a:extLst>
                </p:cNvPr>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es-ES" sz="1800">
                    <a:latin typeface="Arial" charset="0"/>
                  </a:endParaRPr>
                </a:p>
              </p:txBody>
            </p:sp>
            <p:sp>
              <p:nvSpPr>
                <p:cNvPr id="51266" name="Oval 66">
                  <a:extLst>
                    <a:ext uri="{FF2B5EF4-FFF2-40B4-BE49-F238E27FC236}">
                      <a16:creationId xmlns:a16="http://schemas.microsoft.com/office/drawing/2014/main" xmlns="" id="{7CFD10B9-6544-4071-9044-DAA445F16697}"/>
                    </a:ext>
                  </a:extLst>
                </p:cNvPr>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es-ES" sz="1800">
                    <a:latin typeface="Arial" charset="0"/>
                  </a:endParaRPr>
                </a:p>
              </p:txBody>
            </p:sp>
          </p:grpSp>
        </p:grpSp>
      </p:grpSp>
      <p:sp>
        <p:nvSpPr>
          <p:cNvPr id="51267" name="Rectangle 67">
            <a:extLst>
              <a:ext uri="{FF2B5EF4-FFF2-40B4-BE49-F238E27FC236}">
                <a16:creationId xmlns:a16="http://schemas.microsoft.com/office/drawing/2014/main" xmlns="" id="{EFAD8E8A-EC33-40F5-96D1-8DAB2F55BE8F}"/>
              </a:ext>
            </a:extLst>
          </p:cNvPr>
          <p:cNvSpPr>
            <a:spLocks noGrp="1" noChangeArrowheads="1"/>
          </p:cNvSpPr>
          <p:nvPr>
            <p:ph type="title"/>
          </p:nvPr>
        </p:nvSpPr>
        <p:spPr bwMode="auto">
          <a:xfrm>
            <a:off x="609600" y="277814"/>
            <a:ext cx="109728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s-ES"/>
              <a:t>Haga clic para cambiar el estilo de título	</a:t>
            </a:r>
          </a:p>
        </p:txBody>
      </p:sp>
      <p:sp>
        <p:nvSpPr>
          <p:cNvPr id="51268" name="Rectangle 68">
            <a:extLst>
              <a:ext uri="{FF2B5EF4-FFF2-40B4-BE49-F238E27FC236}">
                <a16:creationId xmlns:a16="http://schemas.microsoft.com/office/drawing/2014/main" xmlns="" id="{E99FE13A-8E17-44CE-A9EA-818A303042A2}"/>
              </a:ext>
            </a:extLst>
          </p:cNvPr>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1269" name="Rectangle 69">
            <a:extLst>
              <a:ext uri="{FF2B5EF4-FFF2-40B4-BE49-F238E27FC236}">
                <a16:creationId xmlns:a16="http://schemas.microsoft.com/office/drawing/2014/main" xmlns="" id="{99A1EE4C-6E1A-46CB-B5E3-45FA62B29ADA}"/>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effectLst>
                  <a:outerShdw blurRad="38100" dist="38100" dir="2700000" algn="tl">
                    <a:srgbClr val="000000"/>
                  </a:outerShdw>
                </a:effectLst>
                <a:latin typeface="Arial" charset="0"/>
              </a:defRPr>
            </a:lvl1pPr>
          </a:lstStyle>
          <a:p>
            <a:pPr>
              <a:defRPr/>
            </a:pPr>
            <a:endParaRPr lang="es-ES"/>
          </a:p>
        </p:txBody>
      </p:sp>
      <p:sp>
        <p:nvSpPr>
          <p:cNvPr id="51270" name="Rectangle 70">
            <a:extLst>
              <a:ext uri="{FF2B5EF4-FFF2-40B4-BE49-F238E27FC236}">
                <a16:creationId xmlns:a16="http://schemas.microsoft.com/office/drawing/2014/main" xmlns="" id="{4E3B4B9E-6B8A-46E8-9016-94FC8BF9B761}"/>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effectLst>
                  <a:outerShdw blurRad="38100" dist="38100" dir="2700000" algn="tl">
                    <a:srgbClr val="000000"/>
                  </a:outerShdw>
                </a:effectLst>
                <a:latin typeface="Arial" charset="0"/>
              </a:defRPr>
            </a:lvl1pPr>
          </a:lstStyle>
          <a:p>
            <a:pPr>
              <a:defRPr/>
            </a:pPr>
            <a:endParaRPr lang="es-ES"/>
          </a:p>
        </p:txBody>
      </p:sp>
      <p:sp>
        <p:nvSpPr>
          <p:cNvPr id="51271" name="Rectangle 71">
            <a:extLst>
              <a:ext uri="{FF2B5EF4-FFF2-40B4-BE49-F238E27FC236}">
                <a16:creationId xmlns:a16="http://schemas.microsoft.com/office/drawing/2014/main" xmlns="" id="{E37ABBE2-26BD-4949-9D4E-114518E44550}"/>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816A3EBA-0C35-45DD-AB5E-44200C7C7D1F}" type="slidenum">
              <a:rPr lang="es-ES" altLang="es-ES"/>
              <a:pPr/>
              <a:t>‹Nº›</a:t>
            </a:fld>
            <a:endParaRPr lang="es-ES" altLang="es-ES"/>
          </a:p>
        </p:txBody>
      </p:sp>
    </p:spTree>
    <p:extLst>
      <p:ext uri="{BB962C8B-B14F-4D97-AF65-F5344CB8AC3E}">
        <p14:creationId xmlns:p14="http://schemas.microsoft.com/office/powerpoint/2010/main" val="3947920118"/>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anose="05000000000000000000"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11.wmf"/><Relationship Id="rId5" Type="http://schemas.openxmlformats.org/officeDocument/2006/relationships/image" Target="../media/image10.gif"/><Relationship Id="rId4" Type="http://schemas.openxmlformats.org/officeDocument/2006/relationships/image" Target="../media/image9.gi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images.google.com.ec/url?q=http://www.encolombia.com/medicina/gastroenterologia/images/gastro15400-276-5.gi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escuela.med.puc.cl/paginas/Cursos/tercero/AnatomiaPatologica/Imagenes_AP/fotos624-632/629.jp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escuela.med.puc.cl/paginas/Cursos/tercero/AnatomiaPatologica/Imagenes_AP/fotos624-632/627.jp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escuela.med.puc.cl/paginas/Cursos/tercero/AnatomiaPatologica/Imagenes_AP/fotos624-632/626.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WordArt 4">
            <a:extLst>
              <a:ext uri="{FF2B5EF4-FFF2-40B4-BE49-F238E27FC236}">
                <a16:creationId xmlns:a16="http://schemas.microsoft.com/office/drawing/2014/main" xmlns="" id="{F227B6E6-FF7C-4B10-8161-D7B989F563CA}"/>
              </a:ext>
            </a:extLst>
          </p:cNvPr>
          <p:cNvSpPr>
            <a:spLocks noChangeArrowheads="1" noChangeShapeType="1" noTextEdit="1"/>
          </p:cNvSpPr>
          <p:nvPr/>
        </p:nvSpPr>
        <p:spPr bwMode="auto">
          <a:xfrm>
            <a:off x="2495551" y="404813"/>
            <a:ext cx="7127875" cy="10795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fontAlgn="base">
              <a:spcBef>
                <a:spcPct val="0"/>
              </a:spcBef>
              <a:spcAft>
                <a:spcPct val="0"/>
              </a:spcAft>
            </a:pPr>
            <a:r>
              <a:rPr lang="es-ES"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panose="020B0806030902050204" pitchFamily="34" charset="0"/>
              </a:rPr>
              <a:t>Pancreatitis aguda</a:t>
            </a:r>
          </a:p>
        </p:txBody>
      </p:sp>
      <p:pic>
        <p:nvPicPr>
          <p:cNvPr id="4099" name="Picture 5">
            <a:extLst>
              <a:ext uri="{FF2B5EF4-FFF2-40B4-BE49-F238E27FC236}">
                <a16:creationId xmlns:a16="http://schemas.microsoft.com/office/drawing/2014/main" xmlns="" id="{7A736E98-3098-4575-9653-0EC7D021FC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8439" y="1844676"/>
            <a:ext cx="4319587" cy="4056063"/>
          </a:xfrm>
          <a:prstGeom prst="rect">
            <a:avLst/>
          </a:prstGeom>
          <a:noFill/>
          <a:ln w="136525" cmpd="tri">
            <a:solidFill>
              <a:srgbClr val="FFFF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a:extLst>
              <a:ext uri="{FF2B5EF4-FFF2-40B4-BE49-F238E27FC236}">
                <a16:creationId xmlns:a16="http://schemas.microsoft.com/office/drawing/2014/main" xmlns="" id="{D06B6BB9-1FB1-4487-A23D-6592C1E31705}"/>
              </a:ext>
            </a:extLst>
          </p:cNvPr>
          <p:cNvSpPr>
            <a:spLocks noGrp="1" noChangeArrowheads="1"/>
          </p:cNvSpPr>
          <p:nvPr>
            <p:ph type="body" idx="1"/>
          </p:nvPr>
        </p:nvSpPr>
        <p:spPr>
          <a:xfrm>
            <a:off x="2640014" y="260350"/>
            <a:ext cx="7488237" cy="6337300"/>
          </a:xfrm>
          <a:gradFill rotWithShape="1">
            <a:gsLst>
              <a:gs pos="0">
                <a:srgbClr val="993366"/>
              </a:gs>
              <a:gs pos="100000">
                <a:srgbClr val="993366">
                  <a:gamma/>
                  <a:shade val="46275"/>
                  <a:invGamma/>
                </a:srgbClr>
              </a:gs>
            </a:gsLst>
            <a:path path="shape">
              <a:fillToRect l="50000" t="50000" r="50000" b="50000"/>
            </a:path>
          </a:gradFill>
          <a:ln w="127000" cmpd="tri">
            <a:solidFill>
              <a:srgbClr val="000000"/>
            </a:solidFill>
          </a:ln>
        </p:spPr>
        <p:txBody>
          <a:bodyPr/>
          <a:lstStyle/>
          <a:p>
            <a:pPr eaLnBrk="1" hangingPunct="1">
              <a:lnSpc>
                <a:spcPct val="80000"/>
              </a:lnSpc>
              <a:defRPr/>
            </a:pPr>
            <a:r>
              <a:rPr lang="es-ES" sz="1800" dirty="0"/>
              <a:t>1.- LITIASIS BILIAR</a:t>
            </a:r>
          </a:p>
          <a:p>
            <a:pPr eaLnBrk="1" hangingPunct="1">
              <a:lnSpc>
                <a:spcPct val="80000"/>
              </a:lnSpc>
              <a:defRPr/>
            </a:pPr>
            <a:r>
              <a:rPr lang="es-ES" sz="1800" dirty="0"/>
              <a:t>2.- ALCOHOLISMO</a:t>
            </a:r>
          </a:p>
          <a:p>
            <a:pPr eaLnBrk="1" hangingPunct="1">
              <a:lnSpc>
                <a:spcPct val="80000"/>
              </a:lnSpc>
              <a:defRPr/>
            </a:pPr>
            <a:r>
              <a:rPr lang="es-ES" sz="1800" dirty="0"/>
              <a:t>3.- IDIOPÁTICA.</a:t>
            </a:r>
          </a:p>
          <a:p>
            <a:pPr eaLnBrk="1" hangingPunct="1">
              <a:lnSpc>
                <a:spcPct val="80000"/>
              </a:lnSpc>
              <a:defRPr/>
            </a:pPr>
            <a:r>
              <a:rPr lang="es-ES" sz="1800" dirty="0"/>
              <a:t>4.- MISCELANEA·     </a:t>
            </a:r>
          </a:p>
          <a:p>
            <a:pPr eaLnBrk="1" hangingPunct="1">
              <a:lnSpc>
                <a:spcPct val="80000"/>
              </a:lnSpc>
              <a:buFont typeface="Wingdings" panose="05000000000000000000" pitchFamily="2" charset="2"/>
              <a:buNone/>
              <a:defRPr/>
            </a:pPr>
            <a:r>
              <a:rPr lang="es-ES" sz="1800" dirty="0"/>
              <a:t>	Fármacos</a:t>
            </a:r>
          </a:p>
          <a:p>
            <a:pPr eaLnBrk="1" hangingPunct="1">
              <a:lnSpc>
                <a:spcPct val="80000"/>
              </a:lnSpc>
              <a:buFont typeface="Wingdings" panose="05000000000000000000" pitchFamily="2" charset="2"/>
              <a:buNone/>
              <a:defRPr/>
            </a:pPr>
            <a:r>
              <a:rPr lang="es-ES" sz="1800" dirty="0"/>
              <a:t>     </a:t>
            </a:r>
            <a:r>
              <a:rPr lang="es-ES" sz="1800" dirty="0" err="1"/>
              <a:t>Dislipemia</a:t>
            </a:r>
            <a:r>
              <a:rPr lang="es-ES" sz="1800" dirty="0"/>
              <a:t> tipo I, IV, V.</a:t>
            </a:r>
          </a:p>
          <a:p>
            <a:pPr eaLnBrk="1" hangingPunct="1">
              <a:lnSpc>
                <a:spcPct val="80000"/>
              </a:lnSpc>
              <a:buFont typeface="Wingdings" panose="05000000000000000000" pitchFamily="2" charset="2"/>
              <a:buNone/>
              <a:defRPr/>
            </a:pPr>
            <a:r>
              <a:rPr lang="es-ES" sz="1800" dirty="0"/>
              <a:t>     Cirugía: cardiaca, renal, vascular.</a:t>
            </a:r>
          </a:p>
          <a:p>
            <a:pPr eaLnBrk="1" hangingPunct="1">
              <a:lnSpc>
                <a:spcPct val="80000"/>
              </a:lnSpc>
              <a:buFont typeface="Wingdings" panose="05000000000000000000" pitchFamily="2" charset="2"/>
              <a:buNone/>
              <a:defRPr/>
            </a:pPr>
            <a:r>
              <a:rPr lang="es-ES" sz="1800" dirty="0"/>
              <a:t>    	</a:t>
            </a:r>
            <a:r>
              <a:rPr lang="es-ES" sz="1800" dirty="0" err="1"/>
              <a:t>Colangiopancreatografía</a:t>
            </a:r>
            <a:r>
              <a:rPr lang="es-ES" sz="1800" dirty="0"/>
              <a:t> retrograda endoscópica.</a:t>
            </a:r>
          </a:p>
          <a:p>
            <a:pPr eaLnBrk="1" hangingPunct="1">
              <a:lnSpc>
                <a:spcPct val="80000"/>
              </a:lnSpc>
              <a:buFont typeface="Wingdings" panose="05000000000000000000" pitchFamily="2" charset="2"/>
              <a:buNone/>
              <a:defRPr/>
            </a:pPr>
            <a:r>
              <a:rPr lang="es-ES" sz="1800" dirty="0"/>
              <a:t>     Trauma Abdominal.</a:t>
            </a:r>
          </a:p>
          <a:p>
            <a:pPr eaLnBrk="1" hangingPunct="1">
              <a:lnSpc>
                <a:spcPct val="80000"/>
              </a:lnSpc>
              <a:buFont typeface="Wingdings" panose="05000000000000000000" pitchFamily="2" charset="2"/>
              <a:buNone/>
              <a:defRPr/>
            </a:pPr>
            <a:r>
              <a:rPr lang="es-ES" sz="1800" dirty="0"/>
              <a:t>	</a:t>
            </a:r>
            <a:r>
              <a:rPr lang="es-ES" sz="1800" dirty="0" err="1"/>
              <a:t>Hipercalcemia</a:t>
            </a:r>
            <a:r>
              <a:rPr lang="es-ES" sz="1800" dirty="0"/>
              <a:t>.</a:t>
            </a:r>
          </a:p>
          <a:p>
            <a:pPr eaLnBrk="1" hangingPunct="1">
              <a:lnSpc>
                <a:spcPct val="80000"/>
              </a:lnSpc>
              <a:buFont typeface="Wingdings" panose="05000000000000000000" pitchFamily="2" charset="2"/>
              <a:buNone/>
              <a:defRPr/>
            </a:pPr>
            <a:r>
              <a:rPr lang="es-ES" sz="1800" dirty="0"/>
              <a:t>     Embarazo.</a:t>
            </a:r>
          </a:p>
          <a:p>
            <a:pPr eaLnBrk="1" hangingPunct="1">
              <a:lnSpc>
                <a:spcPct val="80000"/>
              </a:lnSpc>
              <a:buFont typeface="Wingdings" panose="05000000000000000000" pitchFamily="2" charset="2"/>
              <a:buNone/>
              <a:defRPr/>
            </a:pPr>
            <a:r>
              <a:rPr lang="es-ES" sz="1800" dirty="0"/>
              <a:t>     Tumores.</a:t>
            </a:r>
          </a:p>
          <a:p>
            <a:pPr eaLnBrk="1" hangingPunct="1">
              <a:lnSpc>
                <a:spcPct val="80000"/>
              </a:lnSpc>
              <a:buFont typeface="Wingdings" panose="05000000000000000000" pitchFamily="2" charset="2"/>
              <a:buNone/>
              <a:defRPr/>
            </a:pPr>
            <a:r>
              <a:rPr lang="es-ES" sz="1800" dirty="0"/>
              <a:t>	Infecciones.</a:t>
            </a:r>
          </a:p>
          <a:p>
            <a:pPr eaLnBrk="1" hangingPunct="1">
              <a:lnSpc>
                <a:spcPct val="80000"/>
              </a:lnSpc>
              <a:buFont typeface="Wingdings" panose="05000000000000000000" pitchFamily="2" charset="2"/>
              <a:buNone/>
              <a:defRPr/>
            </a:pPr>
            <a:r>
              <a:rPr lang="es-ES" sz="1800" dirty="0"/>
              <a:t>	Virus: rubéola, parotiditis, </a:t>
            </a:r>
            <a:r>
              <a:rPr lang="es-ES" sz="1800" dirty="0" err="1"/>
              <a:t>coxsackie</a:t>
            </a:r>
            <a:r>
              <a:rPr lang="es-ES" sz="1800" dirty="0"/>
              <a:t>, Epstein </a:t>
            </a:r>
            <a:r>
              <a:rPr lang="es-ES" sz="1800" dirty="0" err="1"/>
              <a:t>Barr</a:t>
            </a:r>
            <a:r>
              <a:rPr lang="es-ES" sz="1800" dirty="0"/>
              <a:t>, </a:t>
            </a:r>
            <a:r>
              <a:rPr lang="es-ES" sz="1800" dirty="0" err="1"/>
              <a:t>Citomegalovirus</a:t>
            </a:r>
            <a:r>
              <a:rPr lang="es-ES" sz="1800" dirty="0"/>
              <a:t>, hepatitis viral, HIV.    </a:t>
            </a:r>
          </a:p>
          <a:p>
            <a:pPr eaLnBrk="1" hangingPunct="1">
              <a:lnSpc>
                <a:spcPct val="80000"/>
              </a:lnSpc>
              <a:buFont typeface="Wingdings" panose="05000000000000000000" pitchFamily="2" charset="2"/>
              <a:buNone/>
              <a:defRPr/>
            </a:pPr>
            <a:r>
              <a:rPr lang="es-ES" sz="1800" dirty="0"/>
              <a:t>	Parásitos: </a:t>
            </a:r>
            <a:r>
              <a:rPr lang="es-ES" sz="1800" dirty="0" err="1"/>
              <a:t>ascaris</a:t>
            </a:r>
            <a:r>
              <a:rPr lang="es-ES" sz="1800" dirty="0"/>
              <a:t> </a:t>
            </a:r>
            <a:r>
              <a:rPr lang="es-ES" sz="1800" dirty="0" err="1"/>
              <a:t>lumbricoides</a:t>
            </a:r>
            <a:r>
              <a:rPr lang="es-ES" sz="1800" dirty="0"/>
              <a:t>.</a:t>
            </a:r>
          </a:p>
          <a:p>
            <a:pPr eaLnBrk="1" hangingPunct="1">
              <a:lnSpc>
                <a:spcPct val="80000"/>
              </a:lnSpc>
              <a:buFont typeface="Wingdings" panose="05000000000000000000" pitchFamily="2" charset="2"/>
              <a:buNone/>
              <a:defRPr/>
            </a:pPr>
            <a:r>
              <a:rPr lang="es-ES" sz="1800" dirty="0"/>
              <a:t>    	Bacterias: </a:t>
            </a:r>
            <a:r>
              <a:rPr lang="es-ES" sz="1800" dirty="0" err="1"/>
              <a:t>mycoplasma</a:t>
            </a:r>
            <a:r>
              <a:rPr lang="es-ES" sz="1800" dirty="0"/>
              <a:t>.·     </a:t>
            </a:r>
          </a:p>
          <a:p>
            <a:pPr eaLnBrk="1" hangingPunct="1">
              <a:lnSpc>
                <a:spcPct val="80000"/>
              </a:lnSpc>
              <a:buFont typeface="Wingdings" panose="05000000000000000000" pitchFamily="2" charset="2"/>
              <a:buNone/>
              <a:defRPr/>
            </a:pPr>
            <a:r>
              <a:rPr lang="es-ES" sz="1800" dirty="0"/>
              <a:t>	Alteraciones anatómicas.·   </a:t>
            </a:r>
          </a:p>
          <a:p>
            <a:pPr eaLnBrk="1" hangingPunct="1">
              <a:lnSpc>
                <a:spcPct val="80000"/>
              </a:lnSpc>
              <a:buFont typeface="Wingdings" panose="05000000000000000000" pitchFamily="2" charset="2"/>
              <a:buNone/>
              <a:defRPr/>
            </a:pPr>
            <a:r>
              <a:rPr lang="es-ES" sz="1800" dirty="0"/>
              <a:t>	Tóxicos: insecticidas organofosforados, veneno de escorpión (Isla Trinidad).</a:t>
            </a:r>
          </a:p>
          <a:p>
            <a:pPr eaLnBrk="1" hangingPunct="1">
              <a:lnSpc>
                <a:spcPct val="80000"/>
              </a:lnSpc>
              <a:buFont typeface="Wingdings" panose="05000000000000000000" pitchFamily="2" charset="2"/>
              <a:buNone/>
              <a:defRPr/>
            </a:pPr>
            <a:r>
              <a:rPr lang="es-ES" sz="1800" dirty="0"/>
              <a:t>     </a:t>
            </a:r>
            <a:r>
              <a:rPr lang="es-ES" sz="1800" dirty="0" err="1"/>
              <a:t>Ulcus</a:t>
            </a:r>
            <a:r>
              <a:rPr lang="es-ES" sz="1800" dirty="0"/>
              <a:t> perforado en páncreas. </a:t>
            </a:r>
          </a:p>
          <a:p>
            <a:pPr eaLnBrk="1" hangingPunct="1">
              <a:lnSpc>
                <a:spcPct val="80000"/>
              </a:lnSpc>
              <a:buFont typeface="Wingdings" panose="05000000000000000000" pitchFamily="2" charset="2"/>
              <a:buNone/>
              <a:defRPr/>
            </a:pPr>
            <a:r>
              <a:rPr lang="es-ES" sz="1800" dirty="0"/>
              <a:t>	Vasculitis.</a:t>
            </a:r>
          </a:p>
          <a:p>
            <a:pPr eaLnBrk="1" hangingPunct="1">
              <a:lnSpc>
                <a:spcPct val="80000"/>
              </a:lnSpc>
              <a:buFont typeface="Wingdings" panose="05000000000000000000" pitchFamily="2" charset="2"/>
              <a:buNone/>
              <a:defRPr/>
            </a:pPr>
            <a:r>
              <a:rPr lang="es-ES" sz="1800" dirty="0"/>
              <a:t>	Isquemia mesentérica.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a:extLst>
              <a:ext uri="{FF2B5EF4-FFF2-40B4-BE49-F238E27FC236}">
                <a16:creationId xmlns:a16="http://schemas.microsoft.com/office/drawing/2014/main" xmlns="" id="{181BECA5-29B5-4E46-BA47-2943DA614CC4}"/>
              </a:ext>
            </a:extLst>
          </p:cNvPr>
          <p:cNvSpPr>
            <a:spLocks noChangeArrowheads="1"/>
          </p:cNvSpPr>
          <p:nvPr/>
        </p:nvSpPr>
        <p:spPr bwMode="auto">
          <a:xfrm>
            <a:off x="3359150" y="333376"/>
            <a:ext cx="5867400" cy="671513"/>
          </a:xfrm>
          <a:prstGeom prst="rect">
            <a:avLst/>
          </a:prstGeom>
          <a:gradFill rotWithShape="1">
            <a:gsLst>
              <a:gs pos="0">
                <a:srgbClr val="808000"/>
              </a:gs>
              <a:gs pos="100000">
                <a:srgbClr val="3B3B00"/>
              </a:gs>
            </a:gsLst>
            <a:path path="rect">
              <a:fillToRect r="100000" b="10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sz="2000" b="1" u="sng">
                <a:solidFill>
                  <a:srgbClr val="FFFFFF"/>
                </a:solidFill>
              </a:rPr>
              <a:t>Causas de Pancreatitis Aguda por frecuencia</a:t>
            </a:r>
          </a:p>
          <a:p>
            <a:pPr fontAlgn="base">
              <a:spcBef>
                <a:spcPct val="0"/>
              </a:spcBef>
              <a:spcAft>
                <a:spcPct val="0"/>
              </a:spcAft>
            </a:pPr>
            <a:endParaRPr lang="es-ES" altLang="es-ES" sz="1800">
              <a:solidFill>
                <a:srgbClr val="FFFFFF"/>
              </a:solidFill>
            </a:endParaRPr>
          </a:p>
        </p:txBody>
      </p:sp>
      <p:graphicFrame>
        <p:nvGraphicFramePr>
          <p:cNvPr id="20541" name="Group 61">
            <a:extLst>
              <a:ext uri="{FF2B5EF4-FFF2-40B4-BE49-F238E27FC236}">
                <a16:creationId xmlns:a16="http://schemas.microsoft.com/office/drawing/2014/main" xmlns="" id="{2C4EB03F-A62E-4A6E-9AE5-3421F91D872C}"/>
              </a:ext>
            </a:extLst>
          </p:cNvPr>
          <p:cNvGraphicFramePr>
            <a:graphicFrameLocks noGrp="1"/>
          </p:cNvGraphicFramePr>
          <p:nvPr/>
        </p:nvGraphicFramePr>
        <p:xfrm>
          <a:off x="2351088" y="981075"/>
          <a:ext cx="7632700" cy="5543550"/>
        </p:xfrm>
        <a:graphic>
          <a:graphicData uri="http://schemas.openxmlformats.org/drawingml/2006/table">
            <a:tbl>
              <a:tblPr/>
              <a:tblGrid>
                <a:gridCol w="2305050">
                  <a:extLst>
                    <a:ext uri="{9D8B030D-6E8A-4147-A177-3AD203B41FA5}">
                      <a16:colId xmlns:a16="http://schemas.microsoft.com/office/drawing/2014/main" xmlns="" val="20000"/>
                    </a:ext>
                  </a:extLst>
                </a:gridCol>
                <a:gridCol w="2782887">
                  <a:extLst>
                    <a:ext uri="{9D8B030D-6E8A-4147-A177-3AD203B41FA5}">
                      <a16:colId xmlns:a16="http://schemas.microsoft.com/office/drawing/2014/main" xmlns="" val="20001"/>
                    </a:ext>
                  </a:extLst>
                </a:gridCol>
                <a:gridCol w="2544763">
                  <a:extLst>
                    <a:ext uri="{9D8B030D-6E8A-4147-A177-3AD203B41FA5}">
                      <a16:colId xmlns:a16="http://schemas.microsoft.com/office/drawing/2014/main" xmlns="" val="20002"/>
                    </a:ext>
                  </a:extLst>
                </a:gridCol>
              </a:tblGrid>
              <a:tr h="6540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a:ln>
                            <a:noFill/>
                          </a:ln>
                          <a:solidFill>
                            <a:schemeClr val="tx1"/>
                          </a:solidFill>
                          <a:effectLst/>
                          <a:latin typeface="Arial" charset="0"/>
                        </a:rPr>
                        <a:t>Causas frecuentes</a:t>
                      </a:r>
                      <a:r>
                        <a:rPr kumimoji="0" lang="es-ES" sz="1600" b="1" i="0" u="none" strike="noStrike" cap="none" normalizeH="0" baseline="0">
                          <a:ln>
                            <a:noFill/>
                          </a:ln>
                          <a:solidFill>
                            <a:schemeClr val="tx1"/>
                          </a:solidFill>
                          <a:effectLst/>
                          <a:latin typeface="Arial" charset="0"/>
                        </a:rPr>
                        <a:t>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gradFill rotWithShape="0">
                      <a:gsLst>
                        <a:gs pos="0">
                          <a:schemeClr val="accent1"/>
                        </a:gs>
                        <a:gs pos="100000">
                          <a:schemeClr val="accent1">
                            <a:gamma/>
                            <a:shade val="46275"/>
                            <a:invGamma/>
                          </a:schemeClr>
                        </a:gs>
                      </a:gsLst>
                      <a:path path="rect">
                        <a:fillToRect r="100000" b="10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a:ln>
                            <a:noFill/>
                          </a:ln>
                          <a:solidFill>
                            <a:schemeClr val="tx1"/>
                          </a:solidFill>
                          <a:effectLst/>
                          <a:latin typeface="Arial" charset="0"/>
                        </a:rPr>
                        <a:t>Causas ocasionales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gradFill rotWithShape="0">
                      <a:gsLst>
                        <a:gs pos="0">
                          <a:schemeClr val="accent1"/>
                        </a:gs>
                        <a:gs pos="100000">
                          <a:schemeClr val="accent1">
                            <a:gamma/>
                            <a:shade val="46275"/>
                            <a:invGamma/>
                          </a:schemeClr>
                        </a:gs>
                      </a:gsLst>
                      <a:path path="rect">
                        <a:fillToRect r="100000" b="10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a:ln>
                            <a:noFill/>
                          </a:ln>
                          <a:solidFill>
                            <a:schemeClr val="tx1"/>
                          </a:solidFill>
                          <a:effectLst/>
                          <a:latin typeface="Arial" charset="0"/>
                        </a:rPr>
                        <a:t>Causas infrecuentes</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gradFill rotWithShape="0">
                      <a:gsLst>
                        <a:gs pos="0">
                          <a:schemeClr val="accent1"/>
                        </a:gs>
                        <a:gs pos="100000">
                          <a:schemeClr val="accent1">
                            <a:gamma/>
                            <a:shade val="46275"/>
                            <a:invGamma/>
                          </a:schemeClr>
                        </a:gs>
                      </a:gsLst>
                      <a:path path="rect">
                        <a:fillToRect r="100000" b="100000"/>
                      </a:path>
                    </a:gradFill>
                  </a:tcPr>
                </a:tc>
                <a:extLst>
                  <a:ext uri="{0D108BD9-81ED-4DB2-BD59-A6C34878D82A}">
                    <a16:rowId xmlns:a16="http://schemas.microsoft.com/office/drawing/2014/main" xmlns="" val="10000"/>
                  </a:ext>
                </a:extLst>
              </a:tr>
              <a:tr h="48895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800" b="0" i="0" u="none" strike="noStrike" cap="none" normalizeH="0" baseline="0">
                          <a:ln>
                            <a:noFill/>
                          </a:ln>
                          <a:solidFill>
                            <a:schemeClr val="tx1"/>
                          </a:solidFill>
                          <a:effectLst/>
                          <a:latin typeface="Arial" charset="0"/>
                        </a:rPr>
                        <a:t>Litiasis biliar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800" b="0" i="0" u="none" strike="noStrike" cap="none" normalizeH="0" baseline="0">
                          <a:ln>
                            <a:noFill/>
                          </a:ln>
                          <a:solidFill>
                            <a:schemeClr val="tx1"/>
                          </a:solidFill>
                          <a:effectLst/>
                          <a:latin typeface="Arial" charset="0"/>
                        </a:rPr>
                        <a:t>Transgresión OH-alimentaria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800" b="1" i="0" u="none" strike="noStrike" cap="none" normalizeH="0" baseline="0">
                          <a:ln>
                            <a:noFill/>
                          </a:ln>
                          <a:solidFill>
                            <a:schemeClr val="tx1"/>
                          </a:solidFill>
                          <a:effectLst/>
                          <a:latin typeface="Arial" charset="0"/>
                        </a:rPr>
                        <a:t>Idiopáticas: </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s-ES" sz="1800" b="0" i="0" u="none" strike="noStrike" cap="none" normalizeH="0" baseline="0">
                          <a:ln>
                            <a:noFill/>
                          </a:ln>
                          <a:solidFill>
                            <a:schemeClr val="tx1"/>
                          </a:solidFill>
                          <a:effectLst/>
                          <a:latin typeface="Arial" charset="0"/>
                        </a:rPr>
                        <a:t>Microlitiasis vesicular </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s-ES" sz="1800" b="0" i="0" u="none" strike="noStrike" cap="none" normalizeH="0" baseline="0">
                          <a:ln>
                            <a:noFill/>
                          </a:ln>
                          <a:solidFill>
                            <a:schemeClr val="tx1"/>
                          </a:solidFill>
                          <a:effectLst/>
                          <a:latin typeface="Arial" charset="0"/>
                        </a:rPr>
                        <a:t>Alteración metabolismo lipídico </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s-ES" sz="1800" b="0" i="0" u="none" strike="noStrike" cap="none" normalizeH="0" baseline="0">
                          <a:ln>
                            <a:noFill/>
                          </a:ln>
                          <a:solidFill>
                            <a:schemeClr val="tx1"/>
                          </a:solidFill>
                          <a:effectLst/>
                          <a:latin typeface="Arial" charset="0"/>
                        </a:rPr>
                        <a:t>Otras </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gradFill rotWithShape="0">
                      <a:gsLst>
                        <a:gs pos="0">
                          <a:schemeClr val="accent1"/>
                        </a:gs>
                        <a:gs pos="100000">
                          <a:schemeClr val="accent1">
                            <a:gamma/>
                            <a:shade val="46275"/>
                            <a:invGamma/>
                          </a:schemeClr>
                        </a:gs>
                      </a:gsLst>
                      <a:path path="rect">
                        <a:fillToRect r="100000" b="10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s-ES" sz="1800" b="0" i="0" u="none" strike="noStrike" cap="none" normalizeH="0" baseline="0">
                          <a:ln>
                            <a:noFill/>
                          </a:ln>
                          <a:solidFill>
                            <a:schemeClr val="tx1"/>
                          </a:solidFill>
                          <a:effectLst/>
                          <a:latin typeface="Arial" charset="0"/>
                        </a:rPr>
                        <a:t>Hiperlipidemias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800" b="0" i="0" u="none" strike="noStrike" cap="none" normalizeH="0" baseline="0">
                          <a:ln>
                            <a:noFill/>
                          </a:ln>
                          <a:solidFill>
                            <a:schemeClr val="tx1"/>
                          </a:solidFill>
                          <a:effectLst/>
                          <a:latin typeface="Arial" charset="0"/>
                        </a:rPr>
                        <a:t>Post-quirúrgicas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800" b="0" i="0" u="none" strike="noStrike" cap="none" normalizeH="0" baseline="0">
                          <a:ln>
                            <a:noFill/>
                          </a:ln>
                          <a:solidFill>
                            <a:schemeClr val="tx1"/>
                          </a:solidFill>
                          <a:effectLst/>
                          <a:latin typeface="Arial" charset="0"/>
                        </a:rPr>
                        <a:t>CPRE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800" b="0" i="0" u="none" strike="noStrike" cap="none" normalizeH="0" baseline="0">
                          <a:ln>
                            <a:noFill/>
                          </a:ln>
                          <a:solidFill>
                            <a:schemeClr val="tx1"/>
                          </a:solidFill>
                          <a:effectLst/>
                          <a:latin typeface="Arial" charset="0"/>
                        </a:rPr>
                        <a:t>Trauma abdominal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800" b="1" i="0" u="none" strike="noStrike" cap="none" normalizeH="0" baseline="0">
                          <a:ln>
                            <a:noFill/>
                          </a:ln>
                          <a:solidFill>
                            <a:schemeClr val="tx1"/>
                          </a:solidFill>
                          <a:effectLst/>
                          <a:latin typeface="Arial" charset="0"/>
                        </a:rPr>
                        <a:t>Drogas:</a:t>
                      </a:r>
                      <a:r>
                        <a:rPr kumimoji="0" lang="es-ES" sz="1800" b="0" i="0" u="none" strike="noStrike" cap="none" normalizeH="0" baseline="0">
                          <a:ln>
                            <a:noFill/>
                          </a:ln>
                          <a:solidFill>
                            <a:schemeClr val="tx1"/>
                          </a:solidFill>
                          <a:effectLst/>
                          <a:latin typeface="Arial" charset="0"/>
                        </a:rPr>
                        <a:t> </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s-ES" sz="1800" b="0" i="0" u="none" strike="noStrike" cap="none" normalizeH="0" baseline="0">
                          <a:ln>
                            <a:noFill/>
                          </a:ln>
                          <a:solidFill>
                            <a:schemeClr val="tx1"/>
                          </a:solidFill>
                          <a:effectLst/>
                          <a:latin typeface="Arial" charset="0"/>
                        </a:rPr>
                        <a:t>Vasculitis </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s-ES" sz="1800" b="0" i="0" u="none" strike="noStrike" cap="none" normalizeH="0" baseline="0">
                          <a:ln>
                            <a:noFill/>
                          </a:ln>
                          <a:solidFill>
                            <a:schemeClr val="tx1"/>
                          </a:solidFill>
                          <a:effectLst/>
                          <a:latin typeface="Arial" charset="0"/>
                        </a:rPr>
                        <a:t>Azatioprina </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s-ES" sz="1800" b="0" i="0" u="none" strike="noStrike" cap="none" normalizeH="0" baseline="0">
                          <a:ln>
                            <a:noFill/>
                          </a:ln>
                          <a:solidFill>
                            <a:schemeClr val="tx1"/>
                          </a:solidFill>
                          <a:effectLst/>
                          <a:latin typeface="Arial" charset="0"/>
                        </a:rPr>
                        <a:t>Tiazidas </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s-ES" sz="1800" b="0" i="0" u="none" strike="noStrike" cap="none" normalizeH="0" baseline="0">
                          <a:ln>
                            <a:noFill/>
                          </a:ln>
                          <a:solidFill>
                            <a:schemeClr val="tx1"/>
                          </a:solidFill>
                          <a:effectLst/>
                          <a:latin typeface="Arial" charset="0"/>
                        </a:rPr>
                        <a:t>Ac valproico, sulfas, etc. Hipercalcemia Ulcera péptica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gradFill rotWithShape="0">
                      <a:gsLst>
                        <a:gs pos="0">
                          <a:schemeClr val="accent1"/>
                        </a:gs>
                        <a:gs pos="100000">
                          <a:schemeClr val="accent1">
                            <a:gamma/>
                            <a:shade val="46275"/>
                            <a:invGamma/>
                          </a:schemeClr>
                        </a:gs>
                      </a:gsLst>
                      <a:path path="rect">
                        <a:fillToRect r="100000" b="10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800" b="0" i="0" u="none" strike="noStrike" cap="none" normalizeH="0" baseline="0">
                          <a:ln>
                            <a:noFill/>
                          </a:ln>
                          <a:solidFill>
                            <a:schemeClr val="tx1"/>
                          </a:solidFill>
                          <a:effectLst/>
                          <a:latin typeface="Arial" charset="0"/>
                        </a:rPr>
                        <a:t>Cáncer pancreático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800" b="0" i="0" u="none" strike="noStrike" cap="none" normalizeH="0" baseline="0">
                          <a:ln>
                            <a:noFill/>
                          </a:ln>
                          <a:solidFill>
                            <a:schemeClr val="tx1"/>
                          </a:solidFill>
                          <a:effectLst/>
                          <a:latin typeface="Arial" charset="0"/>
                        </a:rPr>
                        <a:t>Cáncer periampular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800" b="0" i="0" u="none" strike="noStrike" cap="none" normalizeH="0" baseline="0">
                          <a:ln>
                            <a:noFill/>
                          </a:ln>
                          <a:solidFill>
                            <a:schemeClr val="tx1"/>
                          </a:solidFill>
                          <a:effectLst/>
                          <a:latin typeface="Arial" charset="0"/>
                        </a:rPr>
                        <a:t>Fibrosis quística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800" b="0" i="0" u="none" strike="noStrike" cap="none" normalizeH="0" baseline="0">
                          <a:ln>
                            <a:noFill/>
                          </a:ln>
                          <a:solidFill>
                            <a:schemeClr val="tx1"/>
                          </a:solidFill>
                          <a:effectLst/>
                          <a:latin typeface="Arial" charset="0"/>
                        </a:rPr>
                        <a:t>Parotiditis </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gradFill rotWithShape="0">
                      <a:gsLst>
                        <a:gs pos="0">
                          <a:schemeClr val="accent1"/>
                        </a:gs>
                        <a:gs pos="100000">
                          <a:schemeClr val="accent1">
                            <a:gamma/>
                            <a:shade val="46275"/>
                            <a:invGamma/>
                          </a:schemeClr>
                        </a:gs>
                      </a:gsLst>
                      <a:path path="rect">
                        <a:fillToRect r="100000" b="100000"/>
                      </a:path>
                    </a:gradFill>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9" name="Rectangle 11">
            <a:extLst>
              <a:ext uri="{FF2B5EF4-FFF2-40B4-BE49-F238E27FC236}">
                <a16:creationId xmlns:a16="http://schemas.microsoft.com/office/drawing/2014/main" xmlns="" id="{8221C8FD-D617-4FC5-9188-869965A0129C}"/>
              </a:ext>
            </a:extLst>
          </p:cNvPr>
          <p:cNvSpPr>
            <a:spLocks noGrp="1" noChangeArrowheads="1"/>
          </p:cNvSpPr>
          <p:nvPr>
            <p:ph type="body" idx="1"/>
          </p:nvPr>
        </p:nvSpPr>
        <p:spPr>
          <a:xfrm>
            <a:off x="1919289" y="2420938"/>
            <a:ext cx="8353425" cy="4221162"/>
          </a:xfrm>
        </p:spPr>
        <p:txBody>
          <a:bodyPr/>
          <a:lstStyle/>
          <a:p>
            <a:pPr algn="just" eaLnBrk="1" hangingPunct="1">
              <a:buFont typeface="Wingdings" panose="05000000000000000000" pitchFamily="2" charset="2"/>
              <a:buNone/>
              <a:defRPr/>
            </a:pPr>
            <a:r>
              <a:rPr lang="es-ES" sz="2800">
                <a:solidFill>
                  <a:schemeClr val="tx2"/>
                </a:solidFill>
              </a:rPr>
              <a:t>	</a:t>
            </a:r>
            <a:r>
              <a:rPr lang="es-ES" sz="1800"/>
              <a:t>En aquellos enfermos que presentan P.A. recurrente, la cirugía sólo de la colelitiasis y/o la papilotomía endoscópica, reducen significativamente la incidencia de nuevos episodios de P.A. </a:t>
            </a:r>
          </a:p>
          <a:p>
            <a:pPr algn="just" eaLnBrk="1" hangingPunct="1">
              <a:buFont typeface="Wingdings" panose="05000000000000000000" pitchFamily="2" charset="2"/>
              <a:buNone/>
              <a:defRPr/>
            </a:pPr>
            <a:r>
              <a:rPr lang="es-ES" sz="1800"/>
              <a:t>	</a:t>
            </a:r>
          </a:p>
          <a:p>
            <a:pPr algn="just" eaLnBrk="1" hangingPunct="1">
              <a:buFont typeface="Wingdings" panose="05000000000000000000" pitchFamily="2" charset="2"/>
              <a:buNone/>
              <a:defRPr/>
            </a:pPr>
            <a:r>
              <a:rPr lang="es-ES" sz="1800"/>
              <a:t>	Es más frecuente la P.A. en pacientes con cálculos vesiculares pequeños, coledocolitiasis, conducto cístico ancho, conducto biliopancreático distal común. </a:t>
            </a:r>
          </a:p>
          <a:p>
            <a:pPr algn="just" eaLnBrk="1" hangingPunct="1">
              <a:buFont typeface="Wingdings" panose="05000000000000000000" pitchFamily="2" charset="2"/>
              <a:buNone/>
              <a:defRPr/>
            </a:pPr>
            <a:r>
              <a:rPr lang="es-ES" sz="1800"/>
              <a:t>	</a:t>
            </a:r>
          </a:p>
          <a:p>
            <a:pPr algn="just" eaLnBrk="1" hangingPunct="1">
              <a:buFont typeface="Wingdings" panose="05000000000000000000" pitchFamily="2" charset="2"/>
              <a:buNone/>
              <a:defRPr/>
            </a:pPr>
            <a:r>
              <a:rPr lang="es-ES" sz="1800"/>
              <a:t>	La P.A. se inicia por la obstrucción del conducto pancreático por un cálculo en la ampolla de Vater, aunque sea una obstrucción transitoria, con aumento de la presión intraductal, reflujo biliar a los conductos pancreáticos y eventual contaminación bacteriana por este mecanismo.</a:t>
            </a:r>
          </a:p>
        </p:txBody>
      </p:sp>
      <p:sp>
        <p:nvSpPr>
          <p:cNvPr id="15363" name="Rectangle 12">
            <a:extLst>
              <a:ext uri="{FF2B5EF4-FFF2-40B4-BE49-F238E27FC236}">
                <a16:creationId xmlns:a16="http://schemas.microsoft.com/office/drawing/2014/main" xmlns="" id="{38A44EC9-54A0-4176-A2B5-43B68271DC95}"/>
              </a:ext>
            </a:extLst>
          </p:cNvPr>
          <p:cNvSpPr>
            <a:spLocks noChangeArrowheads="1"/>
          </p:cNvSpPr>
          <p:nvPr/>
        </p:nvSpPr>
        <p:spPr bwMode="auto">
          <a:xfrm>
            <a:off x="1919289" y="260351"/>
            <a:ext cx="840263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sz="2000" b="1">
                <a:solidFill>
                  <a:srgbClr val="CCECFF"/>
                </a:solidFill>
              </a:rPr>
              <a:t>PATOGENIA EN LAS PRINCIPALES ASOCIACIONES ETIOLÓGICAS </a:t>
            </a:r>
          </a:p>
          <a:p>
            <a:pPr fontAlgn="base">
              <a:spcBef>
                <a:spcPct val="0"/>
              </a:spcBef>
              <a:spcAft>
                <a:spcPct val="0"/>
              </a:spcAft>
            </a:pPr>
            <a:endParaRPr lang="es-ES" altLang="es-ES" sz="2000">
              <a:solidFill>
                <a:srgbClr val="CCECFF"/>
              </a:solidFill>
            </a:endParaRPr>
          </a:p>
        </p:txBody>
      </p:sp>
      <p:pic>
        <p:nvPicPr>
          <p:cNvPr id="15364" name="Picture 13">
            <a:extLst>
              <a:ext uri="{FF2B5EF4-FFF2-40B4-BE49-F238E27FC236}">
                <a16:creationId xmlns:a16="http://schemas.microsoft.com/office/drawing/2014/main" xmlns="" id="{DEE6649F-39D7-4966-9725-852DBF9DBC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27165"/>
          <a:stretch>
            <a:fillRect/>
          </a:stretch>
        </p:blipFill>
        <p:spPr bwMode="auto">
          <a:xfrm>
            <a:off x="5303839" y="1052514"/>
            <a:ext cx="2663825" cy="151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02" name="Rectangle 14">
            <a:extLst>
              <a:ext uri="{FF2B5EF4-FFF2-40B4-BE49-F238E27FC236}">
                <a16:creationId xmlns:a16="http://schemas.microsoft.com/office/drawing/2014/main" xmlns="" id="{D05936BF-A363-4AD5-934C-CEB0A92FF4E8}"/>
              </a:ext>
            </a:extLst>
          </p:cNvPr>
          <p:cNvSpPr>
            <a:spLocks noChangeArrowheads="1"/>
          </p:cNvSpPr>
          <p:nvPr/>
        </p:nvSpPr>
        <p:spPr bwMode="auto">
          <a:xfrm>
            <a:off x="4656138" y="692151"/>
            <a:ext cx="3892550" cy="366713"/>
          </a:xfrm>
          <a:prstGeom prst="rect">
            <a:avLst/>
          </a:prstGeom>
          <a:noFill/>
          <a:ln w="9525">
            <a:noFill/>
            <a:miter lim="800000"/>
            <a:headEnd/>
            <a:tailEnd/>
          </a:ln>
          <a:effectLst/>
        </p:spPr>
        <p:txBody>
          <a:bodyPr wrap="none">
            <a:spAutoFit/>
          </a:bodyPr>
          <a:lstStyle/>
          <a:p>
            <a:pPr fontAlgn="base">
              <a:spcBef>
                <a:spcPct val="20000"/>
              </a:spcBef>
              <a:spcAft>
                <a:spcPct val="0"/>
              </a:spcAft>
              <a:buClr>
                <a:srgbClr val="99FF99"/>
              </a:buClr>
              <a:buSzPct val="80000"/>
              <a:defRPr/>
            </a:pPr>
            <a:r>
              <a:rPr lang="es-ES" b="1">
                <a:solidFill>
                  <a:srgbClr val="CCECFF"/>
                </a:solidFill>
                <a:effectLst>
                  <a:outerShdw blurRad="38100" dist="38100" dir="2700000" algn="tl">
                    <a:srgbClr val="000000"/>
                  </a:outerShdw>
                </a:effectLst>
                <a:latin typeface="Arial" charset="0"/>
              </a:rPr>
              <a:t>Pancreatitis Aguda  y litiasis biliar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a:extLst>
              <a:ext uri="{FF2B5EF4-FFF2-40B4-BE49-F238E27FC236}">
                <a16:creationId xmlns:a16="http://schemas.microsoft.com/office/drawing/2014/main" xmlns="" id="{E22E65AB-BE63-49A0-89AF-38C604FCE3BE}"/>
              </a:ext>
            </a:extLst>
          </p:cNvPr>
          <p:cNvSpPr>
            <a:spLocks noGrp="1" noChangeArrowheads="1"/>
          </p:cNvSpPr>
          <p:nvPr>
            <p:ph type="body" idx="1"/>
          </p:nvPr>
        </p:nvSpPr>
        <p:spPr>
          <a:xfrm>
            <a:off x="1992313" y="765175"/>
            <a:ext cx="8229600" cy="4464050"/>
          </a:xfrm>
        </p:spPr>
        <p:txBody>
          <a:bodyPr/>
          <a:lstStyle/>
          <a:p>
            <a:pPr algn="just" eaLnBrk="1" hangingPunct="1">
              <a:lnSpc>
                <a:spcPct val="80000"/>
              </a:lnSpc>
              <a:buFont typeface="Wingdings" panose="05000000000000000000" pitchFamily="2" charset="2"/>
              <a:buNone/>
              <a:defRPr/>
            </a:pPr>
            <a:r>
              <a:rPr lang="es-ES" sz="2000" b="1"/>
              <a:t>	</a:t>
            </a:r>
            <a:r>
              <a:rPr lang="es-ES" sz="2200" b="1">
                <a:solidFill>
                  <a:schemeClr val="tx2"/>
                </a:solidFill>
              </a:rPr>
              <a:t>Pancreatitis aguda  y Alcohol:</a:t>
            </a:r>
          </a:p>
          <a:p>
            <a:pPr algn="just" eaLnBrk="1" hangingPunct="1">
              <a:lnSpc>
                <a:spcPct val="80000"/>
              </a:lnSpc>
              <a:buFont typeface="Wingdings" panose="05000000000000000000" pitchFamily="2" charset="2"/>
              <a:buNone/>
              <a:defRPr/>
            </a:pPr>
            <a:endParaRPr lang="es-ES" sz="2200" b="1">
              <a:solidFill>
                <a:schemeClr val="tx2"/>
              </a:solidFill>
            </a:endParaRPr>
          </a:p>
          <a:p>
            <a:pPr algn="just" eaLnBrk="1" hangingPunct="1">
              <a:lnSpc>
                <a:spcPct val="80000"/>
              </a:lnSpc>
              <a:buFont typeface="Wingdings" panose="05000000000000000000" pitchFamily="2" charset="2"/>
              <a:buNone/>
              <a:defRPr/>
            </a:pPr>
            <a:r>
              <a:rPr lang="es-ES" sz="2000"/>
              <a:t>	</a:t>
            </a:r>
            <a:r>
              <a:rPr lang="es-ES" sz="1800"/>
              <a:t>La teorías para explicar la P.A. por alcohol son diversas. Se ha postulado: </a:t>
            </a:r>
          </a:p>
          <a:p>
            <a:pPr algn="just" eaLnBrk="1" hangingPunct="1">
              <a:lnSpc>
                <a:spcPct val="80000"/>
              </a:lnSpc>
              <a:buFont typeface="Wingdings" panose="05000000000000000000" pitchFamily="2" charset="2"/>
              <a:buNone/>
              <a:defRPr/>
            </a:pPr>
            <a:r>
              <a:rPr lang="es-ES" sz="1800"/>
              <a:t>	(1) Un aumento de la secreción gástrica que conduce a un aumento exagerado de la secreción pancreática.</a:t>
            </a:r>
          </a:p>
          <a:p>
            <a:pPr algn="just" eaLnBrk="1" hangingPunct="1">
              <a:lnSpc>
                <a:spcPct val="80000"/>
              </a:lnSpc>
              <a:buFont typeface="Wingdings" panose="05000000000000000000" pitchFamily="2" charset="2"/>
              <a:buNone/>
              <a:defRPr/>
            </a:pPr>
            <a:r>
              <a:rPr lang="es-ES" sz="1800"/>
              <a:t>	</a:t>
            </a:r>
          </a:p>
          <a:p>
            <a:pPr algn="just" eaLnBrk="1" hangingPunct="1">
              <a:lnSpc>
                <a:spcPct val="80000"/>
              </a:lnSpc>
              <a:buFont typeface="Wingdings" panose="05000000000000000000" pitchFamily="2" charset="2"/>
              <a:buNone/>
              <a:defRPr/>
            </a:pPr>
            <a:r>
              <a:rPr lang="es-ES" sz="1800"/>
              <a:t>	 (2) Inflamación duodenal y periampular con obstrucción de los conductos bilio- pancreáticos.</a:t>
            </a:r>
          </a:p>
          <a:p>
            <a:pPr algn="just" eaLnBrk="1" hangingPunct="1">
              <a:lnSpc>
                <a:spcPct val="80000"/>
              </a:lnSpc>
              <a:buFont typeface="Wingdings" panose="05000000000000000000" pitchFamily="2" charset="2"/>
              <a:buNone/>
              <a:defRPr/>
            </a:pPr>
            <a:r>
              <a:rPr lang="es-ES" sz="1800"/>
              <a:t>	</a:t>
            </a:r>
          </a:p>
          <a:p>
            <a:pPr algn="just" eaLnBrk="1" hangingPunct="1">
              <a:lnSpc>
                <a:spcPct val="80000"/>
              </a:lnSpc>
              <a:buFont typeface="Wingdings" panose="05000000000000000000" pitchFamily="2" charset="2"/>
              <a:buNone/>
              <a:defRPr/>
            </a:pPr>
            <a:r>
              <a:rPr lang="es-ES" sz="1800"/>
              <a:t>	(3) La hiperlipidemia aguda inducida por el alcohol.</a:t>
            </a:r>
          </a:p>
          <a:p>
            <a:pPr algn="just" eaLnBrk="1" hangingPunct="1">
              <a:lnSpc>
                <a:spcPct val="80000"/>
              </a:lnSpc>
              <a:buFont typeface="Wingdings" panose="05000000000000000000" pitchFamily="2" charset="2"/>
              <a:buNone/>
              <a:defRPr/>
            </a:pPr>
            <a:endParaRPr lang="es-ES" sz="1800"/>
          </a:p>
          <a:p>
            <a:pPr algn="just" eaLnBrk="1" hangingPunct="1">
              <a:lnSpc>
                <a:spcPct val="80000"/>
              </a:lnSpc>
              <a:buFont typeface="Wingdings" panose="05000000000000000000" pitchFamily="2" charset="2"/>
              <a:buNone/>
              <a:defRPr/>
            </a:pPr>
            <a:r>
              <a:rPr lang="es-ES" sz="1800"/>
              <a:t>	En la mayoría de los casos la P.A. se produce 24 a 48 horas después de la ingesta, siendo poco frecuente el encontrar niveles altos de alcoholemia simultáneamente al evento clínico de la P.A.</a:t>
            </a:r>
          </a:p>
        </p:txBody>
      </p:sp>
      <p:sp>
        <p:nvSpPr>
          <p:cNvPr id="16387" name="Rectangle 4">
            <a:extLst>
              <a:ext uri="{FF2B5EF4-FFF2-40B4-BE49-F238E27FC236}">
                <a16:creationId xmlns:a16="http://schemas.microsoft.com/office/drawing/2014/main" xmlns="" id="{B9552816-C511-4D57-A2A2-036F203FCF22}"/>
              </a:ext>
            </a:extLst>
          </p:cNvPr>
          <p:cNvSpPr>
            <a:spLocks noChangeArrowheads="1"/>
          </p:cNvSpPr>
          <p:nvPr/>
        </p:nvSpPr>
        <p:spPr bwMode="auto">
          <a:xfrm>
            <a:off x="2351089" y="4652963"/>
            <a:ext cx="7920037"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1800">
                <a:solidFill>
                  <a:srgbClr val="FFFFFF"/>
                </a:solidFill>
              </a:rPr>
              <a:t>La mayoría de los pacientes alcohólicos con pancreatitis desarrollan lesiones funcionales y estructurales irreversibles del páncreas, evolucionando hacia una pancreatitis crónica, eso no quita que no puedan desarrollar todas las complicaciones de la PA durante los ataques iniciales de la enfermedad.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0" name="Rectangle 8">
            <a:extLst>
              <a:ext uri="{FF2B5EF4-FFF2-40B4-BE49-F238E27FC236}">
                <a16:creationId xmlns:a16="http://schemas.microsoft.com/office/drawing/2014/main" xmlns="" id="{D8091412-FED8-45B6-B4F9-9341A814D05D}"/>
              </a:ext>
            </a:extLst>
          </p:cNvPr>
          <p:cNvSpPr>
            <a:spLocks noChangeArrowheads="1"/>
          </p:cNvSpPr>
          <p:nvPr/>
        </p:nvSpPr>
        <p:spPr bwMode="auto">
          <a:xfrm>
            <a:off x="2063750" y="476250"/>
            <a:ext cx="8280400" cy="1446550"/>
          </a:xfrm>
          <a:prstGeom prst="rect">
            <a:avLst/>
          </a:prstGeom>
          <a:noFill/>
          <a:ln w="9525">
            <a:noFill/>
            <a:miter lim="800000"/>
            <a:headEnd/>
            <a:tailEnd/>
          </a:ln>
          <a:effectLst/>
        </p:spPr>
        <p:txBody>
          <a:bodyPr>
            <a:spAutoFit/>
          </a:bodyPr>
          <a:lstStyle/>
          <a:p>
            <a:pPr fontAlgn="base">
              <a:spcBef>
                <a:spcPct val="0"/>
              </a:spcBef>
              <a:spcAft>
                <a:spcPct val="0"/>
              </a:spcAft>
              <a:defRPr/>
            </a:pPr>
            <a:r>
              <a:rPr lang="es-ES" sz="2400" b="1">
                <a:solidFill>
                  <a:srgbClr val="CCECFF"/>
                </a:solidFill>
                <a:effectLst>
                  <a:outerShdw blurRad="38100" dist="38100" dir="2700000" algn="tl">
                    <a:srgbClr val="000000"/>
                  </a:outerShdw>
                </a:effectLst>
                <a:latin typeface="Arial" charset="0"/>
              </a:rPr>
              <a:t>Pancreatitis Aguda y trauma pancreático (P.A. post-quirúrgica)</a:t>
            </a:r>
            <a:br>
              <a:rPr lang="es-ES" sz="2400" b="1">
                <a:solidFill>
                  <a:srgbClr val="CCECFF"/>
                </a:solidFill>
                <a:effectLst>
                  <a:outerShdw blurRad="38100" dist="38100" dir="2700000" algn="tl">
                    <a:srgbClr val="000000"/>
                  </a:outerShdw>
                </a:effectLst>
                <a:latin typeface="Arial" charset="0"/>
              </a:rPr>
            </a:br>
            <a:r>
              <a:rPr lang="es-ES" sz="2000" b="1">
                <a:solidFill>
                  <a:srgbClr val="CCECFF"/>
                </a:solidFill>
                <a:effectLst>
                  <a:outerShdw blurRad="38100" dist="38100" dir="2700000" algn="tl">
                    <a:srgbClr val="000000"/>
                  </a:outerShdw>
                </a:effectLst>
                <a:latin typeface="Arial" charset="0"/>
              </a:rPr>
              <a:t/>
            </a:r>
            <a:br>
              <a:rPr lang="es-ES" sz="2000" b="1">
                <a:solidFill>
                  <a:srgbClr val="CCECFF"/>
                </a:solidFill>
                <a:effectLst>
                  <a:outerShdw blurRad="38100" dist="38100" dir="2700000" algn="tl">
                    <a:srgbClr val="000000"/>
                  </a:outerShdw>
                </a:effectLst>
                <a:latin typeface="Arial" charset="0"/>
              </a:rPr>
            </a:br>
            <a:endParaRPr lang="es-ES" sz="2000" b="1">
              <a:solidFill>
                <a:srgbClr val="CCECFF"/>
              </a:solidFill>
              <a:effectLst>
                <a:outerShdw blurRad="38100" dist="38100" dir="2700000" algn="tl">
                  <a:srgbClr val="000000"/>
                </a:outerShdw>
              </a:effectLst>
              <a:latin typeface="Arial" charset="0"/>
            </a:endParaRPr>
          </a:p>
        </p:txBody>
      </p:sp>
      <p:sp>
        <p:nvSpPr>
          <p:cNvPr id="17411" name="Rectangle 9">
            <a:extLst>
              <a:ext uri="{FF2B5EF4-FFF2-40B4-BE49-F238E27FC236}">
                <a16:creationId xmlns:a16="http://schemas.microsoft.com/office/drawing/2014/main" xmlns="" id="{6B7B9B8E-1C6B-494B-94AB-9F55A0FDB056}"/>
              </a:ext>
            </a:extLst>
          </p:cNvPr>
          <p:cNvSpPr>
            <a:spLocks noChangeArrowheads="1"/>
          </p:cNvSpPr>
          <p:nvPr/>
        </p:nvSpPr>
        <p:spPr bwMode="auto">
          <a:xfrm>
            <a:off x="2135188" y="1916114"/>
            <a:ext cx="7993062"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2000">
                <a:solidFill>
                  <a:srgbClr val="FFFFFF"/>
                </a:solidFill>
              </a:rPr>
              <a:t>Hay que destacar que en diversas cirugías abdominales pueden acompañarse de una discreta hiperamilasemia sin otra evidencia de P.A. </a:t>
            </a:r>
          </a:p>
          <a:p>
            <a:pPr algn="just" eaLnBrk="1" fontAlgn="base" hangingPunct="1">
              <a:spcBef>
                <a:spcPct val="0"/>
              </a:spcBef>
              <a:spcAft>
                <a:spcPct val="0"/>
              </a:spcAft>
            </a:pPr>
            <a:endParaRPr lang="es-ES" altLang="es-ES" sz="2000">
              <a:solidFill>
                <a:srgbClr val="FFFFFF"/>
              </a:solidFill>
            </a:endParaRPr>
          </a:p>
          <a:p>
            <a:pPr algn="just" eaLnBrk="1" fontAlgn="base" hangingPunct="1">
              <a:spcBef>
                <a:spcPct val="0"/>
              </a:spcBef>
              <a:spcAft>
                <a:spcPct val="0"/>
              </a:spcAft>
            </a:pPr>
            <a:r>
              <a:rPr lang="es-ES" altLang="es-ES" sz="2000">
                <a:solidFill>
                  <a:srgbClr val="FFFFFF"/>
                </a:solidFill>
              </a:rPr>
              <a:t>La P.A. post quirúrgica ocurre por compromiso directo del páncreas o de su irrigación, en cirugías extrabiliares o pancreáticas y en trauma, y/o por compromiso obstructivo del sistema excretor pancreático, en cirugías biliares o post-colangiopancreatografía retrógrada endoscópica (1-3% de las papilotomías por CPRE).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xmlns="" id="{0D1E6EC2-0EE4-407E-AA83-21095785C995}"/>
              </a:ext>
            </a:extLst>
          </p:cNvPr>
          <p:cNvSpPr>
            <a:spLocks noGrp="1" noChangeArrowheads="1"/>
          </p:cNvSpPr>
          <p:nvPr>
            <p:ph type="title"/>
          </p:nvPr>
        </p:nvSpPr>
        <p:spPr>
          <a:xfrm>
            <a:off x="1127126" y="476250"/>
            <a:ext cx="7451725" cy="509588"/>
          </a:xfrm>
        </p:spPr>
        <p:txBody>
          <a:bodyPr/>
          <a:lstStyle/>
          <a:p>
            <a:pPr algn="l" eaLnBrk="1" hangingPunct="1">
              <a:defRPr/>
            </a:pPr>
            <a:r>
              <a:rPr lang="es-ES" sz="2400"/>
              <a:t>Pancreatitis Aguda e hipertrigliceridemia</a:t>
            </a:r>
            <a:endParaRPr lang="es-ES"/>
          </a:p>
        </p:txBody>
      </p:sp>
      <p:sp>
        <p:nvSpPr>
          <p:cNvPr id="18435" name="Rectangle 4">
            <a:extLst>
              <a:ext uri="{FF2B5EF4-FFF2-40B4-BE49-F238E27FC236}">
                <a16:creationId xmlns:a16="http://schemas.microsoft.com/office/drawing/2014/main" xmlns="" id="{2CA8A45A-15C0-4B49-85C4-1729DAC18562}"/>
              </a:ext>
            </a:extLst>
          </p:cNvPr>
          <p:cNvSpPr>
            <a:spLocks noChangeArrowheads="1"/>
          </p:cNvSpPr>
          <p:nvPr/>
        </p:nvSpPr>
        <p:spPr bwMode="auto">
          <a:xfrm>
            <a:off x="1992313" y="1196976"/>
            <a:ext cx="8208962" cy="344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2000">
                <a:solidFill>
                  <a:srgbClr val="FFFFFF"/>
                </a:solidFill>
              </a:rPr>
              <a:t>Con las altas prevalencias de litiasis biliar y consumo alcohólico de nuestro país, se debería tener una mayor incidencia de P.A. </a:t>
            </a:r>
          </a:p>
          <a:p>
            <a:pPr algn="just" eaLnBrk="1" fontAlgn="base" hangingPunct="1">
              <a:spcBef>
                <a:spcPct val="0"/>
              </a:spcBef>
              <a:spcAft>
                <a:spcPct val="0"/>
              </a:spcAft>
            </a:pPr>
            <a:endParaRPr lang="es-ES" altLang="es-ES" sz="2000">
              <a:solidFill>
                <a:srgbClr val="FFFFFF"/>
              </a:solidFill>
            </a:endParaRPr>
          </a:p>
          <a:p>
            <a:pPr algn="just" eaLnBrk="1" fontAlgn="base" hangingPunct="1">
              <a:spcBef>
                <a:spcPct val="0"/>
              </a:spcBef>
              <a:spcAft>
                <a:spcPct val="0"/>
              </a:spcAft>
            </a:pPr>
            <a:r>
              <a:rPr lang="es-ES" altLang="es-ES" sz="2000">
                <a:solidFill>
                  <a:srgbClr val="FFFFFF"/>
                </a:solidFill>
              </a:rPr>
              <a:t>Existe una población susceptible a las P.A. Estudios realizados  demostrado que los pacientes que han tenido una P.A. presentan una curva de intolerancia a la sobrecarga lipídica aunque tengan valores basales normales. </a:t>
            </a:r>
          </a:p>
          <a:p>
            <a:pPr algn="just" eaLnBrk="1" fontAlgn="base" hangingPunct="1">
              <a:spcBef>
                <a:spcPct val="0"/>
              </a:spcBef>
              <a:spcAft>
                <a:spcPct val="0"/>
              </a:spcAft>
            </a:pPr>
            <a:endParaRPr lang="es-ES" altLang="es-ES" sz="2000">
              <a:solidFill>
                <a:srgbClr val="FFFFFF"/>
              </a:solidFill>
            </a:endParaRPr>
          </a:p>
          <a:p>
            <a:pPr algn="just" eaLnBrk="1" fontAlgn="base" hangingPunct="1">
              <a:spcBef>
                <a:spcPct val="0"/>
              </a:spcBef>
              <a:spcAft>
                <a:spcPct val="0"/>
              </a:spcAft>
            </a:pPr>
            <a:r>
              <a:rPr lang="es-ES" altLang="es-ES" sz="2000">
                <a:solidFill>
                  <a:srgbClr val="FFFFFF"/>
                </a:solidFill>
              </a:rPr>
              <a:t>Los pacientes portadores de hiperlipidemias y que presentan con mayor frecuencia esta enfermedad, son sólo un extremo de esta población susceptible a presentar una P.A.</a:t>
            </a:r>
          </a:p>
        </p:txBody>
      </p:sp>
      <p:pic>
        <p:nvPicPr>
          <p:cNvPr id="25605" name="Picture 5" descr="BD13751_">
            <a:extLst>
              <a:ext uri="{FF2B5EF4-FFF2-40B4-BE49-F238E27FC236}">
                <a16:creationId xmlns:a16="http://schemas.microsoft.com/office/drawing/2014/main" xmlns="" id="{E4FCB111-F987-4907-B641-45341DBCA2C8}"/>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351089" y="4724400"/>
            <a:ext cx="118427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6" name="Picture 6" descr="BD13757_">
            <a:extLst>
              <a:ext uri="{FF2B5EF4-FFF2-40B4-BE49-F238E27FC236}">
                <a16:creationId xmlns:a16="http://schemas.microsoft.com/office/drawing/2014/main" xmlns="" id="{D6F3B8F2-C12D-4523-B96D-F71BA7E365FB}"/>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8759826" y="4797426"/>
            <a:ext cx="1336675"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7" name="Picture 7">
            <a:extLst>
              <a:ext uri="{FF2B5EF4-FFF2-40B4-BE49-F238E27FC236}">
                <a16:creationId xmlns:a16="http://schemas.microsoft.com/office/drawing/2014/main" xmlns="" id="{86E97DAC-038E-4125-B648-A5F5B65CEDC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75275" y="4941888"/>
            <a:ext cx="129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25605"/>
                                        </p:tgtEl>
                                        <p:attrNameLst>
                                          <p:attrName>style.visibility</p:attrName>
                                        </p:attrNameLst>
                                      </p:cBhvr>
                                      <p:to>
                                        <p:strVal val="visible"/>
                                      </p:to>
                                    </p:set>
                                    <p:anim calcmode="lin" valueType="num">
                                      <p:cBhvr additive="base">
                                        <p:cTn id="7" dur="500" fill="hold"/>
                                        <p:tgtEl>
                                          <p:spTgt spid="25605"/>
                                        </p:tgtEl>
                                        <p:attrNameLst>
                                          <p:attrName>ppt_x</p:attrName>
                                        </p:attrNameLst>
                                      </p:cBhvr>
                                      <p:tavLst>
                                        <p:tav tm="0">
                                          <p:val>
                                            <p:strVal val="0-#ppt_w/2"/>
                                          </p:val>
                                        </p:tav>
                                        <p:tav tm="100000">
                                          <p:val>
                                            <p:strVal val="#ppt_x"/>
                                          </p:val>
                                        </p:tav>
                                      </p:tavLst>
                                    </p:anim>
                                    <p:anim calcmode="lin" valueType="num">
                                      <p:cBhvr additive="base">
                                        <p:cTn id="8" dur="500" fill="hold"/>
                                        <p:tgtEl>
                                          <p:spTgt spid="2560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applause.wav"/>
                                        </p:tgtEl>
                                      </p:cMediaNode>
                                    </p:audio>
                                  </p:subTnLst>
                                </p:cTn>
                              </p:par>
                              <p:par>
                                <p:cTn id="9" presetID="2" presetClass="entr" presetSubtype="6" fill="hold" nodeType="withEffect">
                                  <p:stCondLst>
                                    <p:cond delay="0"/>
                                  </p:stCondLst>
                                  <p:childTnLst>
                                    <p:set>
                                      <p:cBhvr>
                                        <p:cTn id="10" dur="1" fill="hold">
                                          <p:stCondLst>
                                            <p:cond delay="0"/>
                                          </p:stCondLst>
                                        </p:cTn>
                                        <p:tgtEl>
                                          <p:spTgt spid="25606"/>
                                        </p:tgtEl>
                                        <p:attrNameLst>
                                          <p:attrName>style.visibility</p:attrName>
                                        </p:attrNameLst>
                                      </p:cBhvr>
                                      <p:to>
                                        <p:strVal val="visible"/>
                                      </p:to>
                                    </p:set>
                                    <p:anim calcmode="lin" valueType="num">
                                      <p:cBhvr additive="base">
                                        <p:cTn id="11" dur="500" fill="hold"/>
                                        <p:tgtEl>
                                          <p:spTgt spid="25606"/>
                                        </p:tgtEl>
                                        <p:attrNameLst>
                                          <p:attrName>ppt_x</p:attrName>
                                        </p:attrNameLst>
                                      </p:cBhvr>
                                      <p:tavLst>
                                        <p:tav tm="0">
                                          <p:val>
                                            <p:strVal val="1+#ppt_w/2"/>
                                          </p:val>
                                        </p:tav>
                                        <p:tav tm="100000">
                                          <p:val>
                                            <p:strVal val="#ppt_x"/>
                                          </p:val>
                                        </p:tav>
                                      </p:tavLst>
                                    </p:anim>
                                    <p:anim calcmode="lin" valueType="num">
                                      <p:cBhvr additive="base">
                                        <p:cTn id="12" dur="500" fill="hold"/>
                                        <p:tgtEl>
                                          <p:spTgt spid="25606"/>
                                        </p:tgtEl>
                                        <p:attrNameLst>
                                          <p:attrName>ppt_y</p:attrName>
                                        </p:attrNameLst>
                                      </p:cBhvr>
                                      <p:tavLst>
                                        <p:tav tm="0">
                                          <p:val>
                                            <p:strVal val="1+#ppt_h/2"/>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25607"/>
                                        </p:tgtEl>
                                        <p:attrNameLst>
                                          <p:attrName>style.visibility</p:attrName>
                                        </p:attrNameLst>
                                      </p:cBhvr>
                                      <p:to>
                                        <p:strVal val="visible"/>
                                      </p:to>
                                    </p:set>
                                    <p:anim calcmode="lin" valueType="num">
                                      <p:cBhvr additive="base">
                                        <p:cTn id="15" dur="500" fill="hold"/>
                                        <p:tgtEl>
                                          <p:spTgt spid="25607"/>
                                        </p:tgtEl>
                                        <p:attrNameLst>
                                          <p:attrName>ppt_x</p:attrName>
                                        </p:attrNameLst>
                                      </p:cBhvr>
                                      <p:tavLst>
                                        <p:tav tm="0">
                                          <p:val>
                                            <p:strVal val="0-#ppt_w/2"/>
                                          </p:val>
                                        </p:tav>
                                        <p:tav tm="100000">
                                          <p:val>
                                            <p:strVal val="#ppt_x"/>
                                          </p:val>
                                        </p:tav>
                                      </p:tavLst>
                                    </p:anim>
                                    <p:anim calcmode="lin" valueType="num">
                                      <p:cBhvr additive="base">
                                        <p:cTn id="16" dur="500" fill="hold"/>
                                        <p:tgtEl>
                                          <p:spTgt spid="2560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3" name="projcto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WordArt 4">
            <a:extLst>
              <a:ext uri="{FF2B5EF4-FFF2-40B4-BE49-F238E27FC236}">
                <a16:creationId xmlns:a16="http://schemas.microsoft.com/office/drawing/2014/main" xmlns="" id="{4571AC86-C7B4-4143-8E0C-6BAE8EB4B7E0}"/>
              </a:ext>
            </a:extLst>
          </p:cNvPr>
          <p:cNvSpPr>
            <a:spLocks noChangeArrowheads="1" noChangeShapeType="1" noTextEdit="1"/>
          </p:cNvSpPr>
          <p:nvPr/>
        </p:nvSpPr>
        <p:spPr bwMode="auto">
          <a:xfrm>
            <a:off x="2208213" y="1196975"/>
            <a:ext cx="5759450" cy="1873250"/>
          </a:xfrm>
          <a:prstGeom prst="rect">
            <a:avLst/>
          </a:prstGeom>
        </p:spPr>
        <p:txBody>
          <a:bodyPr wrap="none" fromWordArt="1">
            <a:prstTxWarp prst="textDoubleWave1">
              <a:avLst>
                <a:gd name="adj1" fmla="val 6500"/>
                <a:gd name="adj2" fmla="val 0"/>
              </a:avLst>
            </a:prstTxWarp>
          </a:bodyPr>
          <a:lstStyle/>
          <a:p>
            <a:pPr algn="ctr" fontAlgn="base">
              <a:spcBef>
                <a:spcPct val="0"/>
              </a:spcBef>
              <a:spcAft>
                <a:spcPct val="0"/>
              </a:spcAft>
            </a:pPr>
            <a:r>
              <a:rPr lang="es-ES" sz="2400" kern="10">
                <a:ln w="12700">
                  <a:solidFill>
                    <a:srgbClr val="000099"/>
                  </a:solidFill>
                  <a:round/>
                  <a:headEnd/>
                  <a:tailEnd/>
                </a:ln>
                <a:solidFill>
                  <a:srgbClr val="33CCFF"/>
                </a:solidFill>
                <a:effectLst>
                  <a:outerShdw dist="125724" dir="18900000" algn="ctr" rotWithShape="0">
                    <a:srgbClr val="000099"/>
                  </a:outerShdw>
                </a:effectLst>
                <a:latin typeface="Impact" panose="020B0806030902050204" pitchFamily="34" charset="0"/>
              </a:rPr>
              <a:t>Manifestaciones  </a:t>
            </a:r>
          </a:p>
        </p:txBody>
      </p:sp>
      <p:sp>
        <p:nvSpPr>
          <p:cNvPr id="19459" name="WordArt 5">
            <a:extLst>
              <a:ext uri="{FF2B5EF4-FFF2-40B4-BE49-F238E27FC236}">
                <a16:creationId xmlns:a16="http://schemas.microsoft.com/office/drawing/2014/main" xmlns="" id="{16B22DC0-E77D-444A-A6F3-2709E0596350}"/>
              </a:ext>
            </a:extLst>
          </p:cNvPr>
          <p:cNvSpPr>
            <a:spLocks noChangeArrowheads="1" noChangeShapeType="1" noTextEdit="1"/>
          </p:cNvSpPr>
          <p:nvPr/>
        </p:nvSpPr>
        <p:spPr bwMode="auto">
          <a:xfrm>
            <a:off x="5303838" y="3644901"/>
            <a:ext cx="4679950" cy="1223963"/>
          </a:xfrm>
          <a:prstGeom prst="rect">
            <a:avLst/>
          </a:prstGeom>
        </p:spPr>
        <p:txBody>
          <a:bodyPr wrap="none" fromWordArt="1">
            <a:prstTxWarp prst="textDoubleWave1">
              <a:avLst>
                <a:gd name="adj1" fmla="val 6500"/>
                <a:gd name="adj2" fmla="val 0"/>
              </a:avLst>
            </a:prstTxWarp>
          </a:bodyPr>
          <a:lstStyle/>
          <a:p>
            <a:pPr algn="ctr" fontAlgn="base">
              <a:spcBef>
                <a:spcPct val="0"/>
              </a:spcBef>
              <a:spcAft>
                <a:spcPct val="0"/>
              </a:spcAft>
            </a:pPr>
            <a:r>
              <a:rPr lang="es-ES" sz="2400" kern="10">
                <a:ln w="12700">
                  <a:solidFill>
                    <a:srgbClr val="000099"/>
                  </a:solidFill>
                  <a:round/>
                  <a:headEnd/>
                  <a:tailEnd/>
                </a:ln>
                <a:solidFill>
                  <a:srgbClr val="33CCFF"/>
                </a:solidFill>
                <a:effectLst>
                  <a:outerShdw dist="125724" dir="18900000" algn="ctr" rotWithShape="0">
                    <a:srgbClr val="000099"/>
                  </a:outerShdw>
                </a:effectLst>
                <a:latin typeface="Impact" panose="020B0806030902050204" pitchFamily="34" charset="0"/>
              </a:rPr>
              <a:t>Clínicas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xmlns="" id="{A5E299AE-9BF9-4C27-AA31-2FFD5BBB0542}"/>
              </a:ext>
            </a:extLst>
          </p:cNvPr>
          <p:cNvSpPr>
            <a:spLocks noGrp="1" noChangeArrowheads="1"/>
          </p:cNvSpPr>
          <p:nvPr>
            <p:ph type="title"/>
          </p:nvPr>
        </p:nvSpPr>
        <p:spPr>
          <a:xfrm>
            <a:off x="1981200" y="277813"/>
            <a:ext cx="1811338" cy="487362"/>
          </a:xfrm>
        </p:spPr>
        <p:txBody>
          <a:bodyPr/>
          <a:lstStyle/>
          <a:p>
            <a:pPr eaLnBrk="1" hangingPunct="1">
              <a:defRPr/>
            </a:pPr>
            <a:r>
              <a:rPr lang="es-ES" sz="4000" b="1"/>
              <a:t> </a:t>
            </a:r>
            <a:r>
              <a:rPr lang="es-ES" sz="2400" b="1"/>
              <a:t>SÍNTOMAS</a:t>
            </a:r>
            <a:br>
              <a:rPr lang="es-ES" sz="2400" b="1"/>
            </a:br>
            <a:endParaRPr lang="es-ES" sz="2400" b="1"/>
          </a:p>
        </p:txBody>
      </p:sp>
      <p:sp>
        <p:nvSpPr>
          <p:cNvPr id="20483" name="Rectangle 4">
            <a:extLst>
              <a:ext uri="{FF2B5EF4-FFF2-40B4-BE49-F238E27FC236}">
                <a16:creationId xmlns:a16="http://schemas.microsoft.com/office/drawing/2014/main" xmlns="" id="{730B39C9-1D03-4460-8B92-26CA088B5F98}"/>
              </a:ext>
            </a:extLst>
          </p:cNvPr>
          <p:cNvSpPr>
            <a:spLocks noChangeArrowheads="1"/>
          </p:cNvSpPr>
          <p:nvPr/>
        </p:nvSpPr>
        <p:spPr bwMode="auto">
          <a:xfrm>
            <a:off x="1919289" y="1196975"/>
            <a:ext cx="7920037" cy="356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buFontTx/>
              <a:buChar char="•"/>
            </a:pPr>
            <a:r>
              <a:rPr lang="es-ES" altLang="es-ES" sz="2000">
                <a:solidFill>
                  <a:srgbClr val="FFFFFF"/>
                </a:solidFill>
              </a:rPr>
              <a:t> Dolor abdominal.-</a:t>
            </a:r>
            <a:r>
              <a:rPr lang="es-ES" altLang="es-ES" sz="1800">
                <a:solidFill>
                  <a:srgbClr val="FFFFFF"/>
                </a:solidFill>
              </a:rPr>
              <a:t> Síntoma capital presente en más del 90% de los enfermos. Habitualmente es de inicio rápido, intenso, constante, ubicado en el hemiabdomen superior, clásicamente irradiado "en faja", de difícil control. </a:t>
            </a:r>
          </a:p>
          <a:p>
            <a:pPr algn="just" eaLnBrk="1" fontAlgn="base" hangingPunct="1">
              <a:spcBef>
                <a:spcPct val="0"/>
              </a:spcBef>
              <a:spcAft>
                <a:spcPct val="0"/>
              </a:spcAft>
            </a:pPr>
            <a:r>
              <a:rPr lang="es-ES" altLang="es-ES" sz="1800">
                <a:solidFill>
                  <a:srgbClr val="FFFFFF"/>
                </a:solidFill>
              </a:rPr>
              <a:t>Irradiación al dorso presentan el 50% de los pacientes. </a:t>
            </a:r>
          </a:p>
          <a:p>
            <a:pPr algn="just" eaLnBrk="1" fontAlgn="base" hangingPunct="1">
              <a:spcBef>
                <a:spcPct val="0"/>
              </a:spcBef>
              <a:spcAft>
                <a:spcPct val="0"/>
              </a:spcAft>
            </a:pPr>
            <a:endParaRPr lang="es-ES" altLang="es-ES" sz="1800">
              <a:solidFill>
                <a:srgbClr val="FFFFFF"/>
              </a:solidFill>
            </a:endParaRPr>
          </a:p>
          <a:p>
            <a:pPr algn="just" eaLnBrk="1" fontAlgn="base" hangingPunct="1">
              <a:spcBef>
                <a:spcPct val="0"/>
              </a:spcBef>
              <a:spcAft>
                <a:spcPct val="0"/>
              </a:spcAft>
              <a:buFontTx/>
              <a:buChar char="•"/>
            </a:pPr>
            <a:r>
              <a:rPr lang="es-ES" altLang="es-ES" sz="2000">
                <a:solidFill>
                  <a:srgbClr val="FFFFFF"/>
                </a:solidFill>
              </a:rPr>
              <a:t> Vomito y estado nauseoso.-</a:t>
            </a:r>
            <a:r>
              <a:rPr lang="es-ES" altLang="es-ES" sz="1800">
                <a:solidFill>
                  <a:srgbClr val="FFFFFF"/>
                </a:solidFill>
              </a:rPr>
              <a:t>   70-90 % de los pacientes es  </a:t>
            </a:r>
          </a:p>
          <a:p>
            <a:pPr algn="just" eaLnBrk="1" fontAlgn="base" hangingPunct="1">
              <a:spcBef>
                <a:spcPct val="0"/>
              </a:spcBef>
              <a:spcAft>
                <a:spcPct val="0"/>
              </a:spcAft>
            </a:pPr>
            <a:endParaRPr lang="es-ES" altLang="es-ES" sz="1800">
              <a:solidFill>
                <a:srgbClr val="FFFFFF"/>
              </a:solidFill>
            </a:endParaRPr>
          </a:p>
          <a:p>
            <a:pPr algn="just" eaLnBrk="1" fontAlgn="base" hangingPunct="1">
              <a:spcBef>
                <a:spcPct val="0"/>
              </a:spcBef>
              <a:spcAft>
                <a:spcPct val="0"/>
              </a:spcAft>
              <a:buFontTx/>
              <a:buChar char="•"/>
            </a:pPr>
            <a:r>
              <a:rPr lang="es-ES" altLang="es-ES" sz="2000">
                <a:solidFill>
                  <a:srgbClr val="FFFFFF"/>
                </a:solidFill>
              </a:rPr>
              <a:t> La distensión abdominal,</a:t>
            </a:r>
            <a:r>
              <a:rPr lang="es-ES" altLang="es-ES" sz="1800">
                <a:solidFill>
                  <a:srgbClr val="FFFFFF"/>
                </a:solidFill>
              </a:rPr>
              <a:t> </a:t>
            </a:r>
          </a:p>
          <a:p>
            <a:pPr algn="just" eaLnBrk="1" fontAlgn="base" hangingPunct="1">
              <a:spcBef>
                <a:spcPct val="0"/>
              </a:spcBef>
              <a:spcAft>
                <a:spcPct val="0"/>
              </a:spcAft>
              <a:buFontTx/>
              <a:buChar char="•"/>
            </a:pPr>
            <a:r>
              <a:rPr lang="es-ES" altLang="es-ES" sz="2000">
                <a:solidFill>
                  <a:srgbClr val="FFFFFF"/>
                </a:solidFill>
              </a:rPr>
              <a:t> Ileo paralítico</a:t>
            </a:r>
          </a:p>
          <a:p>
            <a:pPr algn="just" eaLnBrk="1" fontAlgn="base" hangingPunct="1">
              <a:spcBef>
                <a:spcPct val="0"/>
              </a:spcBef>
              <a:spcAft>
                <a:spcPct val="0"/>
              </a:spcAft>
              <a:buFontTx/>
              <a:buChar char="•"/>
            </a:pPr>
            <a:r>
              <a:rPr lang="es-ES" altLang="es-ES" sz="2000">
                <a:solidFill>
                  <a:srgbClr val="FFFFFF"/>
                </a:solidFill>
              </a:rPr>
              <a:t> La ictericia </a:t>
            </a:r>
          </a:p>
          <a:p>
            <a:pPr algn="just" eaLnBrk="1" fontAlgn="base" hangingPunct="1">
              <a:spcBef>
                <a:spcPct val="0"/>
              </a:spcBef>
              <a:spcAft>
                <a:spcPct val="0"/>
              </a:spcAft>
              <a:buFontTx/>
              <a:buChar char="•"/>
            </a:pPr>
            <a:r>
              <a:rPr lang="es-ES" altLang="es-ES" sz="2000">
                <a:solidFill>
                  <a:srgbClr val="FFFFFF"/>
                </a:solidFill>
              </a:rPr>
              <a:t> El colapso cardiocirculatorio</a:t>
            </a:r>
            <a:r>
              <a:rPr lang="es-ES" altLang="es-ES" sz="1800">
                <a:solidFill>
                  <a:srgbClr val="FFFFFF"/>
                </a:solidFill>
              </a:rPr>
              <a:t> pueden estar también presentes, en especial en aquellos casos más graves.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xmlns="" id="{314BE805-57C4-4D85-9E12-EE4FC39154E8}"/>
              </a:ext>
            </a:extLst>
          </p:cNvPr>
          <p:cNvSpPr>
            <a:spLocks noGrp="1" noChangeArrowheads="1"/>
          </p:cNvSpPr>
          <p:nvPr>
            <p:ph type="title"/>
          </p:nvPr>
        </p:nvSpPr>
        <p:spPr>
          <a:xfrm>
            <a:off x="1703389" y="333376"/>
            <a:ext cx="2879725" cy="550863"/>
          </a:xfrm>
        </p:spPr>
        <p:txBody>
          <a:bodyPr/>
          <a:lstStyle/>
          <a:p>
            <a:pPr algn="l" eaLnBrk="1" hangingPunct="1">
              <a:defRPr/>
            </a:pPr>
            <a:r>
              <a:rPr lang="es-ES" sz="2000"/>
              <a:t>EXAMEN FÍSICO</a:t>
            </a:r>
            <a:r>
              <a:rPr lang="es-ES"/>
              <a:t> </a:t>
            </a:r>
          </a:p>
        </p:txBody>
      </p:sp>
      <p:sp>
        <p:nvSpPr>
          <p:cNvPr id="21507" name="Rectangle 4">
            <a:extLst>
              <a:ext uri="{FF2B5EF4-FFF2-40B4-BE49-F238E27FC236}">
                <a16:creationId xmlns:a16="http://schemas.microsoft.com/office/drawing/2014/main" xmlns="" id="{41747107-BD33-4095-A101-9841D8E16F46}"/>
              </a:ext>
            </a:extLst>
          </p:cNvPr>
          <p:cNvSpPr>
            <a:spLocks noChangeArrowheads="1"/>
          </p:cNvSpPr>
          <p:nvPr/>
        </p:nvSpPr>
        <p:spPr bwMode="auto">
          <a:xfrm>
            <a:off x="2063751" y="908051"/>
            <a:ext cx="8207375"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1800">
                <a:solidFill>
                  <a:srgbClr val="FFFFFF"/>
                </a:solidFill>
              </a:rPr>
              <a:t>Suele encontrarse taquicardia, taquipnea, a veces una respiración superficial, en ocasiones agitación psicomotora, puede haber fiebre e ictericia. </a:t>
            </a:r>
          </a:p>
          <a:p>
            <a:pPr algn="just" eaLnBrk="1" fontAlgn="base" hangingPunct="1">
              <a:spcBef>
                <a:spcPct val="0"/>
              </a:spcBef>
              <a:spcAft>
                <a:spcPct val="0"/>
              </a:spcAft>
            </a:pPr>
            <a:endParaRPr lang="es-ES" altLang="es-ES" sz="1800">
              <a:solidFill>
                <a:srgbClr val="FFFFFF"/>
              </a:solidFill>
            </a:endParaRPr>
          </a:p>
          <a:p>
            <a:pPr algn="just" eaLnBrk="1" fontAlgn="base" hangingPunct="1">
              <a:spcBef>
                <a:spcPct val="0"/>
              </a:spcBef>
              <a:spcAft>
                <a:spcPct val="0"/>
              </a:spcAft>
            </a:pPr>
            <a:r>
              <a:rPr lang="es-ES" altLang="es-ES" sz="1800">
                <a:solidFill>
                  <a:srgbClr val="FFFFFF"/>
                </a:solidFill>
              </a:rPr>
              <a:t>En el examen pulmonar puede pesquizarse un derrame pleural izquierdo, y una hipoventilación en las bases pulmonares. </a:t>
            </a:r>
          </a:p>
          <a:p>
            <a:pPr algn="just" eaLnBrk="1" fontAlgn="base" hangingPunct="1">
              <a:spcBef>
                <a:spcPct val="0"/>
              </a:spcBef>
              <a:spcAft>
                <a:spcPct val="0"/>
              </a:spcAft>
            </a:pPr>
            <a:endParaRPr lang="es-ES" altLang="es-ES" sz="1800">
              <a:solidFill>
                <a:srgbClr val="FFFFFF"/>
              </a:solidFill>
            </a:endParaRPr>
          </a:p>
          <a:p>
            <a:pPr algn="just" eaLnBrk="1" fontAlgn="base" hangingPunct="1">
              <a:spcBef>
                <a:spcPct val="0"/>
              </a:spcBef>
              <a:spcAft>
                <a:spcPct val="0"/>
              </a:spcAft>
            </a:pPr>
            <a:r>
              <a:rPr lang="es-ES" altLang="es-ES" sz="1800">
                <a:solidFill>
                  <a:srgbClr val="FFFFFF"/>
                </a:solidFill>
              </a:rPr>
              <a:t>El examen abdominal puede encontrar una distensión abdominal, dolor abdominal, aunque frecuentemente blando, si bien en ocasiones se puede palpar un ocupamiento epigástrico, o signos peritoneales. </a:t>
            </a:r>
          </a:p>
          <a:p>
            <a:pPr algn="just" eaLnBrk="1" fontAlgn="base" hangingPunct="1">
              <a:spcBef>
                <a:spcPct val="0"/>
              </a:spcBef>
              <a:spcAft>
                <a:spcPct val="0"/>
              </a:spcAft>
            </a:pPr>
            <a:endParaRPr lang="es-ES" altLang="es-ES" sz="1800">
              <a:solidFill>
                <a:srgbClr val="FFFFFF"/>
              </a:solidFill>
            </a:endParaRPr>
          </a:p>
          <a:p>
            <a:pPr algn="just" eaLnBrk="1" fontAlgn="base" hangingPunct="1">
              <a:spcBef>
                <a:spcPct val="0"/>
              </a:spcBef>
              <a:spcAft>
                <a:spcPct val="0"/>
              </a:spcAft>
            </a:pPr>
            <a:r>
              <a:rPr lang="es-ES" altLang="es-ES" sz="1800">
                <a:solidFill>
                  <a:srgbClr val="FFFFFF"/>
                </a:solidFill>
              </a:rPr>
              <a:t>Pueden destacarse el signo de Mayo-Robson (dolor a la palpación del ángulo costo lumbar posterior izquierdo) y el signo de Cullen (equímosis periumbilical)</a:t>
            </a:r>
          </a:p>
          <a:p>
            <a:pPr algn="just" eaLnBrk="1" fontAlgn="base" hangingPunct="1">
              <a:spcBef>
                <a:spcPct val="0"/>
              </a:spcBef>
              <a:spcAft>
                <a:spcPct val="0"/>
              </a:spcAft>
            </a:pPr>
            <a:r>
              <a:rPr lang="es-ES" altLang="es-ES" sz="1800">
                <a:solidFill>
                  <a:srgbClr val="FFFFFF"/>
                </a:solidFill>
              </a:rPr>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WordArt 4">
            <a:extLst>
              <a:ext uri="{FF2B5EF4-FFF2-40B4-BE49-F238E27FC236}">
                <a16:creationId xmlns:a16="http://schemas.microsoft.com/office/drawing/2014/main" xmlns="" id="{C510FC67-51BD-4134-8248-2AC81285C327}"/>
              </a:ext>
            </a:extLst>
          </p:cNvPr>
          <p:cNvSpPr>
            <a:spLocks noChangeArrowheads="1" noChangeShapeType="1" noTextEdit="1"/>
          </p:cNvSpPr>
          <p:nvPr/>
        </p:nvSpPr>
        <p:spPr bwMode="auto">
          <a:xfrm>
            <a:off x="4008439" y="2565401"/>
            <a:ext cx="5551487" cy="1223963"/>
          </a:xfrm>
          <a:prstGeom prst="rect">
            <a:avLst/>
          </a:prstGeom>
        </p:spPr>
        <p:txBody>
          <a:bodyPr wrap="none" fromWordArt="1">
            <a:prstTxWarp prst="textDoubleWave1">
              <a:avLst>
                <a:gd name="adj1" fmla="val 6500"/>
                <a:gd name="adj2" fmla="val 0"/>
              </a:avLst>
            </a:prstTxWarp>
          </a:bodyPr>
          <a:lstStyle/>
          <a:p>
            <a:pPr algn="ctr" fontAlgn="base">
              <a:spcBef>
                <a:spcPct val="0"/>
              </a:spcBef>
              <a:spcAft>
                <a:spcPct val="0"/>
              </a:spcAft>
            </a:pPr>
            <a:r>
              <a:rPr lang="es-ES" sz="3600" kern="10">
                <a:ln w="12700">
                  <a:solidFill>
                    <a:srgbClr val="000099"/>
                  </a:solidFill>
                  <a:round/>
                  <a:headEnd/>
                  <a:tailEnd/>
                </a:ln>
                <a:solidFill>
                  <a:srgbClr val="33CCFF"/>
                </a:solidFill>
                <a:effectLst>
                  <a:outerShdw dist="125724" dir="18900000" algn="ctr" rotWithShape="0">
                    <a:srgbClr val="000099"/>
                  </a:outerShdw>
                </a:effectLst>
                <a:latin typeface="Impact" panose="020B0806030902050204" pitchFamily="34" charset="0"/>
              </a:rPr>
              <a:t>Laboratorio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WordArt 4">
            <a:extLst>
              <a:ext uri="{FF2B5EF4-FFF2-40B4-BE49-F238E27FC236}">
                <a16:creationId xmlns:a16="http://schemas.microsoft.com/office/drawing/2014/main" xmlns="" id="{01BD7A0E-513E-4882-BC30-764D1F9FBACC}"/>
              </a:ext>
            </a:extLst>
          </p:cNvPr>
          <p:cNvSpPr>
            <a:spLocks noChangeArrowheads="1" noChangeShapeType="1" noTextEdit="1"/>
          </p:cNvSpPr>
          <p:nvPr/>
        </p:nvSpPr>
        <p:spPr bwMode="auto">
          <a:xfrm>
            <a:off x="2566988" y="2636839"/>
            <a:ext cx="6553200" cy="1584325"/>
          </a:xfrm>
          <a:prstGeom prst="rect">
            <a:avLst/>
          </a:prstGeom>
        </p:spPr>
        <p:txBody>
          <a:bodyPr wrap="none" fromWordArt="1">
            <a:prstTxWarp prst="textDoubleWave1">
              <a:avLst>
                <a:gd name="adj1" fmla="val 6500"/>
                <a:gd name="adj2" fmla="val 0"/>
              </a:avLst>
            </a:prstTxWarp>
          </a:bodyPr>
          <a:lstStyle/>
          <a:p>
            <a:pPr algn="ctr" fontAlgn="base">
              <a:spcBef>
                <a:spcPct val="0"/>
              </a:spcBef>
              <a:spcAft>
                <a:spcPct val="0"/>
              </a:spcAft>
            </a:pPr>
            <a:r>
              <a:rPr lang="es-ES" sz="3200" kern="10">
                <a:ln w="12700">
                  <a:solidFill>
                    <a:srgbClr val="000099"/>
                  </a:solidFill>
                  <a:round/>
                  <a:headEnd/>
                  <a:tailEnd/>
                </a:ln>
                <a:solidFill>
                  <a:srgbClr val="33CCFF"/>
                </a:solidFill>
                <a:effectLst>
                  <a:outerShdw dist="125724" dir="18900000" algn="ctr" rotWithShape="0">
                    <a:srgbClr val="000099"/>
                  </a:outerShdw>
                </a:effectLst>
                <a:latin typeface="Impact" panose="020B0806030902050204" pitchFamily="34" charset="0"/>
              </a:rPr>
              <a:t>DEFINICIÓN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a:extLst>
              <a:ext uri="{FF2B5EF4-FFF2-40B4-BE49-F238E27FC236}">
                <a16:creationId xmlns:a16="http://schemas.microsoft.com/office/drawing/2014/main" xmlns="" id="{4077AC73-D248-4850-8762-0E7F495C1C84}"/>
              </a:ext>
            </a:extLst>
          </p:cNvPr>
          <p:cNvSpPr>
            <a:spLocks noChangeArrowheads="1"/>
          </p:cNvSpPr>
          <p:nvPr/>
        </p:nvSpPr>
        <p:spPr bwMode="auto">
          <a:xfrm>
            <a:off x="1992314" y="3716338"/>
            <a:ext cx="80597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1800">
                <a:solidFill>
                  <a:srgbClr val="FFFFFF"/>
                </a:solidFill>
              </a:rPr>
              <a:t>Puede estar elevada en otros cuadros intraabdominales: colecistitis aguda,    coledocolitiasis, úlcera perforada, accidente vascular mesentérico, etc.).</a:t>
            </a:r>
          </a:p>
        </p:txBody>
      </p:sp>
      <p:sp>
        <p:nvSpPr>
          <p:cNvPr id="23555" name="Rectangle 5">
            <a:extLst>
              <a:ext uri="{FF2B5EF4-FFF2-40B4-BE49-F238E27FC236}">
                <a16:creationId xmlns:a16="http://schemas.microsoft.com/office/drawing/2014/main" xmlns="" id="{87DDBE87-E0A9-45AC-A313-CB99FCD98944}"/>
              </a:ext>
            </a:extLst>
          </p:cNvPr>
          <p:cNvSpPr>
            <a:spLocks noChangeArrowheads="1"/>
          </p:cNvSpPr>
          <p:nvPr/>
        </p:nvSpPr>
        <p:spPr bwMode="auto">
          <a:xfrm>
            <a:off x="1992313" y="333376"/>
            <a:ext cx="2152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sz="1800" b="1">
                <a:solidFill>
                  <a:srgbClr val="CCECFF"/>
                </a:solidFill>
              </a:rPr>
              <a:t>AMILASA SÉRICA</a:t>
            </a:r>
          </a:p>
        </p:txBody>
      </p:sp>
      <p:sp>
        <p:nvSpPr>
          <p:cNvPr id="23556" name="Rectangle 6">
            <a:extLst>
              <a:ext uri="{FF2B5EF4-FFF2-40B4-BE49-F238E27FC236}">
                <a16:creationId xmlns:a16="http://schemas.microsoft.com/office/drawing/2014/main" xmlns="" id="{CA021DD1-E683-42F6-BFAC-2931096E83F8}"/>
              </a:ext>
            </a:extLst>
          </p:cNvPr>
          <p:cNvSpPr>
            <a:spLocks noChangeArrowheads="1"/>
          </p:cNvSpPr>
          <p:nvPr/>
        </p:nvSpPr>
        <p:spPr bwMode="auto">
          <a:xfrm>
            <a:off x="1992313" y="765176"/>
            <a:ext cx="3917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sz="1800">
                <a:solidFill>
                  <a:srgbClr val="FFFFFF"/>
                </a:solidFill>
              </a:rPr>
              <a:t>Está elevada en el 85% de los casos</a:t>
            </a:r>
          </a:p>
        </p:txBody>
      </p:sp>
      <p:sp>
        <p:nvSpPr>
          <p:cNvPr id="23557" name="Rectangle 7">
            <a:extLst>
              <a:ext uri="{FF2B5EF4-FFF2-40B4-BE49-F238E27FC236}">
                <a16:creationId xmlns:a16="http://schemas.microsoft.com/office/drawing/2014/main" xmlns="" id="{56DEECC8-2308-4741-B0DA-169F1E826328}"/>
              </a:ext>
            </a:extLst>
          </p:cNvPr>
          <p:cNvSpPr>
            <a:spLocks noChangeArrowheads="1"/>
          </p:cNvSpPr>
          <p:nvPr/>
        </p:nvSpPr>
        <p:spPr bwMode="auto">
          <a:xfrm>
            <a:off x="1992313" y="1196975"/>
            <a:ext cx="8278812"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1800">
                <a:solidFill>
                  <a:srgbClr val="FFFFFF"/>
                </a:solidFill>
              </a:rPr>
              <a:t>Los valores que triplican las cifras normales prácticamente aseguran el     diagnóstico si se ha excluido antes una perforación o un infarto intestinal o una enfermedad evidente de las glándulas salivales </a:t>
            </a:r>
          </a:p>
        </p:txBody>
      </p:sp>
      <p:sp>
        <p:nvSpPr>
          <p:cNvPr id="23558" name="Rectangle 8">
            <a:extLst>
              <a:ext uri="{FF2B5EF4-FFF2-40B4-BE49-F238E27FC236}">
                <a16:creationId xmlns:a16="http://schemas.microsoft.com/office/drawing/2014/main" xmlns="" id="{652F17BC-6273-43E1-A4B8-EBA54929DAA9}"/>
              </a:ext>
            </a:extLst>
          </p:cNvPr>
          <p:cNvSpPr>
            <a:spLocks noChangeArrowheads="1"/>
          </p:cNvSpPr>
          <p:nvPr/>
        </p:nvSpPr>
        <p:spPr bwMode="auto">
          <a:xfrm>
            <a:off x="1992314" y="2205038"/>
            <a:ext cx="81359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1800">
                <a:solidFill>
                  <a:srgbClr val="FFFFFF"/>
                </a:solidFill>
              </a:rPr>
              <a:t>Después de 48 a 72 horas, incluso persistiendo los signos de pancreatitis, las cifras de amilasa sérica total vuelven a ser normales. </a:t>
            </a:r>
          </a:p>
        </p:txBody>
      </p:sp>
      <p:sp>
        <p:nvSpPr>
          <p:cNvPr id="23559" name="Rectangle 9">
            <a:extLst>
              <a:ext uri="{FF2B5EF4-FFF2-40B4-BE49-F238E27FC236}">
                <a16:creationId xmlns:a16="http://schemas.microsoft.com/office/drawing/2014/main" xmlns="" id="{140018CF-156B-4535-B294-5AA30CF0630C}"/>
              </a:ext>
            </a:extLst>
          </p:cNvPr>
          <p:cNvSpPr>
            <a:spLocks noChangeArrowheads="1"/>
          </p:cNvSpPr>
          <p:nvPr/>
        </p:nvSpPr>
        <p:spPr bwMode="auto">
          <a:xfrm>
            <a:off x="1992314" y="2997200"/>
            <a:ext cx="81994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1800">
                <a:solidFill>
                  <a:srgbClr val="FFFFFF"/>
                </a:solidFill>
              </a:rPr>
              <a:t>No hay una correlación definida entre la gravedad de la pancreatitis y el grado de aumento de la amilasa sérica </a:t>
            </a:r>
          </a:p>
        </p:txBody>
      </p:sp>
      <p:sp>
        <p:nvSpPr>
          <p:cNvPr id="23560" name="Rectangle 11">
            <a:extLst>
              <a:ext uri="{FF2B5EF4-FFF2-40B4-BE49-F238E27FC236}">
                <a16:creationId xmlns:a16="http://schemas.microsoft.com/office/drawing/2014/main" xmlns="" id="{F8F7A1DC-39BA-45F4-94AA-D519D7C0E9D6}"/>
              </a:ext>
            </a:extLst>
          </p:cNvPr>
          <p:cNvSpPr>
            <a:spLocks noChangeArrowheads="1"/>
          </p:cNvSpPr>
          <p:nvPr/>
        </p:nvSpPr>
        <p:spPr bwMode="auto">
          <a:xfrm>
            <a:off x="1992313" y="4508501"/>
            <a:ext cx="2470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sz="1800" b="1">
                <a:solidFill>
                  <a:srgbClr val="CCECFF"/>
                </a:solidFill>
              </a:rPr>
              <a:t>AMILASA URINARIA</a:t>
            </a:r>
            <a:r>
              <a:rPr lang="es-ES" altLang="es-ES" sz="1800">
                <a:solidFill>
                  <a:srgbClr val="CCECFF"/>
                </a:solidFill>
              </a:rPr>
              <a:t> </a:t>
            </a:r>
          </a:p>
        </p:txBody>
      </p:sp>
      <p:sp>
        <p:nvSpPr>
          <p:cNvPr id="23561" name="Rectangle 12">
            <a:extLst>
              <a:ext uri="{FF2B5EF4-FFF2-40B4-BE49-F238E27FC236}">
                <a16:creationId xmlns:a16="http://schemas.microsoft.com/office/drawing/2014/main" xmlns="" id="{3D31A378-D4C8-4A3A-AC24-7F8CD30F7EC0}"/>
              </a:ext>
            </a:extLst>
          </p:cNvPr>
          <p:cNvSpPr>
            <a:spLocks noChangeArrowheads="1"/>
          </p:cNvSpPr>
          <p:nvPr/>
        </p:nvSpPr>
        <p:spPr bwMode="auto">
          <a:xfrm>
            <a:off x="1992313" y="5084763"/>
            <a:ext cx="82089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sz="1800">
                <a:solidFill>
                  <a:srgbClr val="FFFFFF"/>
                </a:solidFill>
              </a:rPr>
              <a:t>Su elevación es más persistente que la amilasa sérica (7-10 días). Se suele pedir mediciones en orina de 24 hrs. Es más sensible que la amilasa sérica.</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a:extLst>
              <a:ext uri="{FF2B5EF4-FFF2-40B4-BE49-F238E27FC236}">
                <a16:creationId xmlns:a16="http://schemas.microsoft.com/office/drawing/2014/main" xmlns="" id="{28763285-7256-4EB1-BC94-F46E3407D70C}"/>
              </a:ext>
            </a:extLst>
          </p:cNvPr>
          <p:cNvSpPr>
            <a:spLocks noChangeArrowheads="1"/>
          </p:cNvSpPr>
          <p:nvPr/>
        </p:nvSpPr>
        <p:spPr bwMode="auto">
          <a:xfrm>
            <a:off x="1919288" y="333376"/>
            <a:ext cx="5607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sz="1800" b="1">
                <a:solidFill>
                  <a:srgbClr val="CCECFF"/>
                </a:solidFill>
              </a:rPr>
              <a:t>AMILASA EN LÍQUIDO PERITONEAL O PLEURAL </a:t>
            </a:r>
          </a:p>
        </p:txBody>
      </p:sp>
      <p:sp>
        <p:nvSpPr>
          <p:cNvPr id="24579" name="Rectangle 5">
            <a:extLst>
              <a:ext uri="{FF2B5EF4-FFF2-40B4-BE49-F238E27FC236}">
                <a16:creationId xmlns:a16="http://schemas.microsoft.com/office/drawing/2014/main" xmlns="" id="{11A98D01-ECFC-4FE4-A1C9-C8B6DFDA962B}"/>
              </a:ext>
            </a:extLst>
          </p:cNvPr>
          <p:cNvSpPr>
            <a:spLocks noChangeArrowheads="1"/>
          </p:cNvSpPr>
          <p:nvPr/>
        </p:nvSpPr>
        <p:spPr bwMode="auto">
          <a:xfrm>
            <a:off x="1919288" y="836613"/>
            <a:ext cx="4895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sz="1800">
                <a:solidFill>
                  <a:srgbClr val="FFFFFF"/>
                </a:solidFill>
              </a:rPr>
              <a:t>Su especificidad es similar a la amilasa sérica.</a:t>
            </a:r>
          </a:p>
        </p:txBody>
      </p:sp>
      <p:sp>
        <p:nvSpPr>
          <p:cNvPr id="24580" name="Rectangle 6">
            <a:extLst>
              <a:ext uri="{FF2B5EF4-FFF2-40B4-BE49-F238E27FC236}">
                <a16:creationId xmlns:a16="http://schemas.microsoft.com/office/drawing/2014/main" xmlns="" id="{64A18D00-627A-4F98-80AC-E6836860A0F7}"/>
              </a:ext>
            </a:extLst>
          </p:cNvPr>
          <p:cNvSpPr>
            <a:spLocks noChangeArrowheads="1"/>
          </p:cNvSpPr>
          <p:nvPr/>
        </p:nvSpPr>
        <p:spPr bwMode="auto">
          <a:xfrm>
            <a:off x="1919288" y="1268414"/>
            <a:ext cx="8424862"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1800">
                <a:solidFill>
                  <a:srgbClr val="FFFFFF"/>
                </a:solidFill>
              </a:rPr>
              <a:t>Valores notablemente elevados de amilasa en líquido pleural o peritoneal [&gt; 1500 nmol/L (&gt; 5000 unidades por decilitro)] sirven también cuando aparecen para establecer el diagnóstico </a:t>
            </a:r>
          </a:p>
        </p:txBody>
      </p:sp>
      <p:sp>
        <p:nvSpPr>
          <p:cNvPr id="24581" name="Rectangle 7">
            <a:extLst>
              <a:ext uri="{FF2B5EF4-FFF2-40B4-BE49-F238E27FC236}">
                <a16:creationId xmlns:a16="http://schemas.microsoft.com/office/drawing/2014/main" xmlns="" id="{336BDBE7-F46C-462E-817B-EF415CB550C3}"/>
              </a:ext>
            </a:extLst>
          </p:cNvPr>
          <p:cNvSpPr>
            <a:spLocks noChangeArrowheads="1"/>
          </p:cNvSpPr>
          <p:nvPr/>
        </p:nvSpPr>
        <p:spPr bwMode="auto">
          <a:xfrm>
            <a:off x="1919288" y="2276476"/>
            <a:ext cx="2012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sz="1800" b="1">
                <a:solidFill>
                  <a:srgbClr val="CCECFF"/>
                </a:solidFill>
              </a:rPr>
              <a:t>LIPASA SÉRICA </a:t>
            </a:r>
          </a:p>
        </p:txBody>
      </p:sp>
      <p:sp>
        <p:nvSpPr>
          <p:cNvPr id="24582" name="Rectangle 8">
            <a:extLst>
              <a:ext uri="{FF2B5EF4-FFF2-40B4-BE49-F238E27FC236}">
                <a16:creationId xmlns:a16="http://schemas.microsoft.com/office/drawing/2014/main" xmlns="" id="{EC6B7BD2-0BA6-4AF4-BF2F-6EF52C3A9C89}"/>
              </a:ext>
            </a:extLst>
          </p:cNvPr>
          <p:cNvSpPr>
            <a:spLocks noChangeArrowheads="1"/>
          </p:cNvSpPr>
          <p:nvPr/>
        </p:nvSpPr>
        <p:spPr bwMode="auto">
          <a:xfrm>
            <a:off x="1919289" y="4652963"/>
            <a:ext cx="83518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1800">
                <a:solidFill>
                  <a:srgbClr val="FFFFFF"/>
                </a:solidFill>
              </a:rPr>
              <a:t>Es de gran utilidad porque es más específica y su elevación es más prolongada que aquélla de la amilasa sérica.</a:t>
            </a:r>
          </a:p>
        </p:txBody>
      </p:sp>
      <p:sp>
        <p:nvSpPr>
          <p:cNvPr id="24583" name="Rectangle 9">
            <a:extLst>
              <a:ext uri="{FF2B5EF4-FFF2-40B4-BE49-F238E27FC236}">
                <a16:creationId xmlns:a16="http://schemas.microsoft.com/office/drawing/2014/main" xmlns="" id="{E43C1E4D-649E-448B-AC60-B4B93BF44260}"/>
              </a:ext>
            </a:extLst>
          </p:cNvPr>
          <p:cNvSpPr>
            <a:spLocks noChangeArrowheads="1"/>
          </p:cNvSpPr>
          <p:nvPr/>
        </p:nvSpPr>
        <p:spPr bwMode="auto">
          <a:xfrm>
            <a:off x="1919289" y="2708275"/>
            <a:ext cx="81359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1800">
                <a:solidFill>
                  <a:srgbClr val="FFFFFF"/>
                </a:solidFill>
              </a:rPr>
              <a:t>La determinación de la </a:t>
            </a:r>
            <a:r>
              <a:rPr lang="es-ES" altLang="es-ES" sz="1800" b="1" i="1">
                <a:solidFill>
                  <a:srgbClr val="FFFFFF"/>
                </a:solidFill>
              </a:rPr>
              <a:t>lipasa sérica</a:t>
            </a:r>
            <a:r>
              <a:rPr lang="es-ES" altLang="es-ES" sz="1800">
                <a:solidFill>
                  <a:srgbClr val="FFFFFF"/>
                </a:solidFill>
              </a:rPr>
              <a:t> es tanto o más útil que la amilasemia, pero su empleo no se ha difundido tanto </a:t>
            </a:r>
          </a:p>
        </p:txBody>
      </p:sp>
      <p:sp>
        <p:nvSpPr>
          <p:cNvPr id="24584" name="Rectangle 10">
            <a:extLst>
              <a:ext uri="{FF2B5EF4-FFF2-40B4-BE49-F238E27FC236}">
                <a16:creationId xmlns:a16="http://schemas.microsoft.com/office/drawing/2014/main" xmlns="" id="{03A83C41-74B4-467A-B0AB-4591069D6F5A}"/>
              </a:ext>
            </a:extLst>
          </p:cNvPr>
          <p:cNvSpPr>
            <a:spLocks noChangeArrowheads="1"/>
          </p:cNvSpPr>
          <p:nvPr/>
        </p:nvSpPr>
        <p:spPr bwMode="auto">
          <a:xfrm>
            <a:off x="1919288" y="3573464"/>
            <a:ext cx="82804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1800">
                <a:solidFill>
                  <a:srgbClr val="FFFFFF"/>
                </a:solidFill>
              </a:rPr>
              <a:t>La lipasa tiene la ventaja de que no se eleva en algunas situaciones que son causa de falsos positivos de la amilasa, tales como parotiditis, cetoacidosis diabética y embarazo ectópico.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0" name="Rectangle 6">
            <a:extLst>
              <a:ext uri="{FF2B5EF4-FFF2-40B4-BE49-F238E27FC236}">
                <a16:creationId xmlns:a16="http://schemas.microsoft.com/office/drawing/2014/main" xmlns="" id="{9E556B91-A020-46AF-9E5D-D9EE8D9FF3D1}"/>
              </a:ext>
            </a:extLst>
          </p:cNvPr>
          <p:cNvSpPr>
            <a:spLocks noChangeArrowheads="1"/>
          </p:cNvSpPr>
          <p:nvPr/>
        </p:nvSpPr>
        <p:spPr bwMode="auto">
          <a:xfrm>
            <a:off x="2063750" y="476250"/>
            <a:ext cx="8135938" cy="915988"/>
          </a:xfrm>
          <a:prstGeom prst="rect">
            <a:avLst/>
          </a:prstGeom>
          <a:noFill/>
          <a:ln w="9525">
            <a:noFill/>
            <a:miter lim="800000"/>
            <a:headEnd/>
            <a:tailEnd/>
          </a:ln>
          <a:effectLst/>
        </p:spPr>
        <p:txBody>
          <a:bodyPr>
            <a:spAutoFit/>
          </a:bodyPr>
          <a:lstStyle/>
          <a:p>
            <a:pPr algn="just" fontAlgn="base">
              <a:spcBef>
                <a:spcPct val="0"/>
              </a:spcBef>
              <a:spcAft>
                <a:spcPct val="0"/>
              </a:spcAft>
              <a:defRPr/>
            </a:pPr>
            <a:r>
              <a:rPr lang="es-ES">
                <a:solidFill>
                  <a:srgbClr val="FFFFFF"/>
                </a:solidFill>
                <a:effectLst>
                  <a:outerShdw blurRad="38100" dist="38100" dir="2700000" algn="tl">
                    <a:srgbClr val="000000"/>
                  </a:outerShdw>
                </a:effectLst>
                <a:latin typeface="Arial" charset="0"/>
              </a:rPr>
              <a:t>La lipasa puede ser superior a la amilasa para apoyar el diagnóstico clínico de PA en casos de que se presenten a la consulta tardíamente; ya que la vida media de la amilasa es tan sólo de 48 horas y de la lipasa es de 5 a 8 días.</a:t>
            </a:r>
          </a:p>
        </p:txBody>
      </p:sp>
      <p:sp>
        <p:nvSpPr>
          <p:cNvPr id="25603" name="Rectangle 7">
            <a:extLst>
              <a:ext uri="{FF2B5EF4-FFF2-40B4-BE49-F238E27FC236}">
                <a16:creationId xmlns:a16="http://schemas.microsoft.com/office/drawing/2014/main" xmlns="" id="{17EB74A6-AA27-4788-B293-E1FC6E760642}"/>
              </a:ext>
            </a:extLst>
          </p:cNvPr>
          <p:cNvSpPr>
            <a:spLocks noChangeArrowheads="1"/>
          </p:cNvSpPr>
          <p:nvPr/>
        </p:nvSpPr>
        <p:spPr bwMode="auto">
          <a:xfrm>
            <a:off x="2135188" y="1916113"/>
            <a:ext cx="4514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sz="1800">
                <a:solidFill>
                  <a:srgbClr val="FFFFFF"/>
                </a:solidFill>
              </a:rPr>
              <a:t>En el 25% de los casos hay </a:t>
            </a:r>
            <a:r>
              <a:rPr lang="es-ES" altLang="es-ES" sz="1800" i="1">
                <a:solidFill>
                  <a:srgbClr val="FFFFFF"/>
                </a:solidFill>
              </a:rPr>
              <a:t>hipocalcemia,</a:t>
            </a:r>
            <a:r>
              <a:rPr lang="es-ES" altLang="es-ES" sz="1800">
                <a:solidFill>
                  <a:srgbClr val="FFFFFF"/>
                </a:solidFill>
              </a:rPr>
              <a:t> </a:t>
            </a:r>
          </a:p>
        </p:txBody>
      </p:sp>
      <p:sp>
        <p:nvSpPr>
          <p:cNvPr id="25604" name="Rectangle 8">
            <a:extLst>
              <a:ext uri="{FF2B5EF4-FFF2-40B4-BE49-F238E27FC236}">
                <a16:creationId xmlns:a16="http://schemas.microsoft.com/office/drawing/2014/main" xmlns="" id="{3DBB88E7-C6FC-48BE-B395-1D7D3D8CC86A}"/>
              </a:ext>
            </a:extLst>
          </p:cNvPr>
          <p:cNvSpPr>
            <a:spLocks noChangeArrowheads="1"/>
          </p:cNvSpPr>
          <p:nvPr/>
        </p:nvSpPr>
        <p:spPr bwMode="auto">
          <a:xfrm>
            <a:off x="2063750" y="1484313"/>
            <a:ext cx="2063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sz="1800" b="1">
                <a:solidFill>
                  <a:srgbClr val="CCECFF"/>
                </a:solidFill>
              </a:rPr>
              <a:t>CALCIO SÉRICO</a:t>
            </a:r>
            <a:r>
              <a:rPr lang="es-ES" altLang="es-ES" sz="1800" b="1">
                <a:solidFill>
                  <a:srgbClr val="FFFFFF"/>
                </a:solidFill>
              </a:rPr>
              <a:t> </a:t>
            </a:r>
          </a:p>
        </p:txBody>
      </p:sp>
      <p:sp>
        <p:nvSpPr>
          <p:cNvPr id="25605" name="Rectangle 9">
            <a:extLst>
              <a:ext uri="{FF2B5EF4-FFF2-40B4-BE49-F238E27FC236}">
                <a16:creationId xmlns:a16="http://schemas.microsoft.com/office/drawing/2014/main" xmlns="" id="{778D5017-468F-4C7C-BE57-B0120BAC0E5F}"/>
              </a:ext>
            </a:extLst>
          </p:cNvPr>
          <p:cNvSpPr>
            <a:spLocks noChangeArrowheads="1"/>
          </p:cNvSpPr>
          <p:nvPr/>
        </p:nvSpPr>
        <p:spPr bwMode="auto">
          <a:xfrm>
            <a:off x="2135189" y="2492375"/>
            <a:ext cx="79914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1800">
                <a:solidFill>
                  <a:srgbClr val="FFFFFF"/>
                </a:solidFill>
              </a:rPr>
              <a:t>También hay </a:t>
            </a:r>
            <a:r>
              <a:rPr lang="es-ES" altLang="es-ES" sz="1800" i="1">
                <a:solidFill>
                  <a:srgbClr val="FFFFFF"/>
                </a:solidFill>
              </a:rPr>
              <a:t>hiperbilirrubinemia</a:t>
            </a:r>
            <a:r>
              <a:rPr lang="es-ES" altLang="es-ES" sz="1800">
                <a:solidFill>
                  <a:srgbClr val="FFFFFF"/>
                </a:solidFill>
              </a:rPr>
              <a:t> (bilirrubina sérica &gt; 68 </a:t>
            </a:r>
            <a:r>
              <a:rPr lang="es-ES" altLang="es-ES" sz="1800">
                <a:solidFill>
                  <a:srgbClr val="FFFFFF"/>
                </a:solidFill>
                <a:sym typeface="Symbol" panose="05050102010706020507" pitchFamily="18" charset="2"/>
              </a:rPr>
              <a:t></a:t>
            </a:r>
            <a:r>
              <a:rPr lang="es-ES" altLang="es-ES" sz="1800">
                <a:solidFill>
                  <a:srgbClr val="FFFFFF"/>
                </a:solidFill>
              </a:rPr>
              <a:t>mol/L [&gt; 4.0 mg/dL]) en el 10% de los pacientes, aproximadamente.</a:t>
            </a:r>
            <a:r>
              <a:rPr lang="es-ES" altLang="es-ES" sz="1800">
                <a:solidFill>
                  <a:srgbClr val="FFFFFF"/>
                </a:solidFill>
                <a:sym typeface="Symbol" panose="05050102010706020507" pitchFamily="18" charset="2"/>
              </a:rPr>
              <a:t> </a:t>
            </a:r>
          </a:p>
        </p:txBody>
      </p:sp>
      <p:sp>
        <p:nvSpPr>
          <p:cNvPr id="25606" name="Rectangle 10">
            <a:extLst>
              <a:ext uri="{FF2B5EF4-FFF2-40B4-BE49-F238E27FC236}">
                <a16:creationId xmlns:a16="http://schemas.microsoft.com/office/drawing/2014/main" xmlns="" id="{8B3D2A07-F8CA-423E-8C48-C1E34BC85C51}"/>
              </a:ext>
            </a:extLst>
          </p:cNvPr>
          <p:cNvSpPr>
            <a:spLocks noChangeArrowheads="1"/>
          </p:cNvSpPr>
          <p:nvPr/>
        </p:nvSpPr>
        <p:spPr bwMode="auto">
          <a:xfrm>
            <a:off x="2135189" y="3213101"/>
            <a:ext cx="77041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sz="1800">
                <a:solidFill>
                  <a:srgbClr val="FFFFFF"/>
                </a:solidFill>
              </a:rPr>
              <a:t>Las concentraciones séricas de </a:t>
            </a:r>
            <a:r>
              <a:rPr lang="es-ES" altLang="es-ES" sz="1800" i="1">
                <a:solidFill>
                  <a:srgbClr val="FFFFFF"/>
                </a:solidFill>
              </a:rPr>
              <a:t>fosfatasa alcalina</a:t>
            </a:r>
            <a:r>
              <a:rPr lang="es-ES" altLang="es-ES" sz="1800">
                <a:solidFill>
                  <a:srgbClr val="FFFFFF"/>
                </a:solidFill>
              </a:rPr>
              <a:t> </a:t>
            </a:r>
          </a:p>
        </p:txBody>
      </p:sp>
      <p:sp>
        <p:nvSpPr>
          <p:cNvPr id="25607" name="Rectangle 11">
            <a:extLst>
              <a:ext uri="{FF2B5EF4-FFF2-40B4-BE49-F238E27FC236}">
                <a16:creationId xmlns:a16="http://schemas.microsoft.com/office/drawing/2014/main" xmlns="" id="{16D2A1F7-3567-4691-850C-4EF1DECD8CA9}"/>
              </a:ext>
            </a:extLst>
          </p:cNvPr>
          <p:cNvSpPr>
            <a:spLocks noChangeArrowheads="1"/>
          </p:cNvSpPr>
          <p:nvPr/>
        </p:nvSpPr>
        <p:spPr bwMode="auto">
          <a:xfrm>
            <a:off x="2135188" y="3644900"/>
            <a:ext cx="80645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sz="1800">
                <a:solidFill>
                  <a:srgbClr val="FFFFFF"/>
                </a:solidFill>
              </a:rPr>
              <a:t>La </a:t>
            </a:r>
            <a:r>
              <a:rPr lang="es-ES" altLang="es-ES" sz="1800" i="1">
                <a:solidFill>
                  <a:srgbClr val="FFFFFF"/>
                </a:solidFill>
              </a:rPr>
              <a:t>albúmina sérica</a:t>
            </a:r>
            <a:r>
              <a:rPr lang="es-ES" altLang="es-ES" sz="1800">
                <a:solidFill>
                  <a:srgbClr val="FFFFFF"/>
                </a:solidFill>
              </a:rPr>
              <a:t> disminuye hasta ≤ 30 g/L (≤ 3.0 g/dL) en cerca del 10% de los casos </a:t>
            </a:r>
          </a:p>
        </p:txBody>
      </p:sp>
      <p:sp>
        <p:nvSpPr>
          <p:cNvPr id="25608" name="Rectangle 12">
            <a:extLst>
              <a:ext uri="{FF2B5EF4-FFF2-40B4-BE49-F238E27FC236}">
                <a16:creationId xmlns:a16="http://schemas.microsoft.com/office/drawing/2014/main" xmlns="" id="{54638EA6-A70A-4966-BA99-5D72101A2748}"/>
              </a:ext>
            </a:extLst>
          </p:cNvPr>
          <p:cNvSpPr>
            <a:spLocks noChangeArrowheads="1"/>
          </p:cNvSpPr>
          <p:nvPr/>
        </p:nvSpPr>
        <p:spPr bwMode="auto">
          <a:xfrm>
            <a:off x="2135188" y="4365626"/>
            <a:ext cx="6140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sz="1800">
                <a:solidFill>
                  <a:srgbClr val="FFFFFF"/>
                </a:solidFill>
              </a:rPr>
              <a:t>La </a:t>
            </a:r>
            <a:r>
              <a:rPr lang="es-ES" altLang="es-ES" sz="1800" i="1">
                <a:solidFill>
                  <a:srgbClr val="FFFFFF"/>
                </a:solidFill>
              </a:rPr>
              <a:t>hipertrigliceridemia</a:t>
            </a:r>
            <a:r>
              <a:rPr lang="es-ES" altLang="es-ES" sz="1800">
                <a:solidFill>
                  <a:srgbClr val="FFFFFF"/>
                </a:solidFill>
              </a:rPr>
              <a:t> se da en el 15 al 20% de los casos, </a:t>
            </a:r>
          </a:p>
        </p:txBody>
      </p:sp>
      <p:sp>
        <p:nvSpPr>
          <p:cNvPr id="25609" name="Rectangle 13">
            <a:extLst>
              <a:ext uri="{FF2B5EF4-FFF2-40B4-BE49-F238E27FC236}">
                <a16:creationId xmlns:a16="http://schemas.microsoft.com/office/drawing/2014/main" xmlns="" id="{9A2EE857-536C-4D96-9550-3D57C63A5D0F}"/>
              </a:ext>
            </a:extLst>
          </p:cNvPr>
          <p:cNvSpPr>
            <a:spLocks noChangeArrowheads="1"/>
          </p:cNvSpPr>
          <p:nvPr/>
        </p:nvSpPr>
        <p:spPr bwMode="auto">
          <a:xfrm>
            <a:off x="2135188" y="5005388"/>
            <a:ext cx="80645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1800">
                <a:solidFill>
                  <a:srgbClr val="FFFFFF"/>
                </a:solidFill>
              </a:rPr>
              <a:t>25% de los enfermos presentan </a:t>
            </a:r>
            <a:r>
              <a:rPr lang="es-ES" altLang="es-ES" sz="1800" i="1">
                <a:solidFill>
                  <a:srgbClr val="FFFFFF"/>
                </a:solidFill>
              </a:rPr>
              <a:t>hipoxemia</a:t>
            </a:r>
            <a:r>
              <a:rPr lang="es-ES" altLang="es-ES" sz="1800">
                <a:solidFill>
                  <a:srgbClr val="FFFFFF"/>
                </a:solidFill>
              </a:rPr>
              <a:t> (PO2 ≤ 60 mm Hg), que puede anunciar el inicio del síndrome de dificultad respiratoria del adulto (4).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a:extLst>
              <a:ext uri="{FF2B5EF4-FFF2-40B4-BE49-F238E27FC236}">
                <a16:creationId xmlns:a16="http://schemas.microsoft.com/office/drawing/2014/main" xmlns="" id="{3E51C313-5E87-4E54-BCA8-CCA81B8FA745}"/>
              </a:ext>
            </a:extLst>
          </p:cNvPr>
          <p:cNvSpPr>
            <a:spLocks noChangeArrowheads="1"/>
          </p:cNvSpPr>
          <p:nvPr/>
        </p:nvSpPr>
        <p:spPr bwMode="auto">
          <a:xfrm>
            <a:off x="1774826" y="428626"/>
            <a:ext cx="8569325"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tabLst>
                <a:tab pos="180975" algn="l"/>
              </a:tabLst>
              <a:defRPr sz="2400">
                <a:solidFill>
                  <a:schemeClr val="tx1"/>
                </a:solidFill>
                <a:latin typeface="Arial" panose="020B0604020202020204" pitchFamily="34" charset="0"/>
              </a:defRPr>
            </a:lvl1pPr>
            <a:lvl2pPr marL="742950" indent="-285750" eaLnBrk="0" hangingPunct="0">
              <a:tabLst>
                <a:tab pos="180975" algn="l"/>
              </a:tabLst>
              <a:defRPr sz="2400">
                <a:solidFill>
                  <a:schemeClr val="tx1"/>
                </a:solidFill>
                <a:latin typeface="Arial" panose="020B0604020202020204" pitchFamily="34" charset="0"/>
              </a:defRPr>
            </a:lvl2pPr>
            <a:lvl3pPr marL="1143000" indent="-228600" eaLnBrk="0" hangingPunct="0">
              <a:tabLst>
                <a:tab pos="180975" algn="l"/>
              </a:tabLst>
              <a:defRPr sz="2400">
                <a:solidFill>
                  <a:schemeClr val="tx1"/>
                </a:solidFill>
                <a:latin typeface="Arial" panose="020B0604020202020204" pitchFamily="34" charset="0"/>
              </a:defRPr>
            </a:lvl3pPr>
            <a:lvl4pPr marL="1600200" indent="-228600" eaLnBrk="0" hangingPunct="0">
              <a:tabLst>
                <a:tab pos="180975" algn="l"/>
              </a:tabLst>
              <a:defRPr sz="2400">
                <a:solidFill>
                  <a:schemeClr val="tx1"/>
                </a:solidFill>
                <a:latin typeface="Arial" panose="020B0604020202020204" pitchFamily="34" charset="0"/>
              </a:defRPr>
            </a:lvl4pPr>
            <a:lvl5pPr marL="2057400" indent="-228600" eaLnBrk="0" hangingPunct="0">
              <a:tabLst>
                <a:tab pos="180975" algn="l"/>
              </a:tabLst>
              <a:defRPr sz="2400">
                <a:solidFill>
                  <a:schemeClr val="tx1"/>
                </a:solidFill>
                <a:latin typeface="Arial" panose="020B0604020202020204" pitchFamily="34" charset="0"/>
              </a:defRPr>
            </a:lvl5pPr>
            <a:lvl6pPr marL="2514600" indent="-228600" eaLnBrk="0" fontAlgn="base" hangingPunct="0">
              <a:spcBef>
                <a:spcPct val="0"/>
              </a:spcBef>
              <a:spcAft>
                <a:spcPct val="0"/>
              </a:spcAft>
              <a:tabLst>
                <a:tab pos="180975" algn="l"/>
              </a:tabLst>
              <a:defRPr sz="2400">
                <a:solidFill>
                  <a:schemeClr val="tx1"/>
                </a:solidFill>
                <a:latin typeface="Arial" panose="020B0604020202020204" pitchFamily="34" charset="0"/>
              </a:defRPr>
            </a:lvl6pPr>
            <a:lvl7pPr marL="2971800" indent="-228600" eaLnBrk="0" fontAlgn="base" hangingPunct="0">
              <a:spcBef>
                <a:spcPct val="0"/>
              </a:spcBef>
              <a:spcAft>
                <a:spcPct val="0"/>
              </a:spcAft>
              <a:tabLst>
                <a:tab pos="180975" algn="l"/>
              </a:tabLst>
              <a:defRPr sz="2400">
                <a:solidFill>
                  <a:schemeClr val="tx1"/>
                </a:solidFill>
                <a:latin typeface="Arial" panose="020B0604020202020204" pitchFamily="34" charset="0"/>
              </a:defRPr>
            </a:lvl7pPr>
            <a:lvl8pPr marL="3429000" indent="-228600" eaLnBrk="0" fontAlgn="base" hangingPunct="0">
              <a:spcBef>
                <a:spcPct val="0"/>
              </a:spcBef>
              <a:spcAft>
                <a:spcPct val="0"/>
              </a:spcAft>
              <a:tabLst>
                <a:tab pos="180975" algn="l"/>
              </a:tabLst>
              <a:defRPr sz="2400">
                <a:solidFill>
                  <a:schemeClr val="tx1"/>
                </a:solidFill>
                <a:latin typeface="Arial" panose="020B0604020202020204" pitchFamily="34" charset="0"/>
              </a:defRPr>
            </a:lvl8pPr>
            <a:lvl9pPr marL="3886200" indent="-228600" eaLnBrk="0" fontAlgn="base" hangingPunct="0">
              <a:spcBef>
                <a:spcPct val="0"/>
              </a:spcBef>
              <a:spcAft>
                <a:spcPct val="0"/>
              </a:spcAft>
              <a:tabLst>
                <a:tab pos="180975" algn="l"/>
              </a:tabLs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1800" i="1">
                <a:solidFill>
                  <a:srgbClr val="CCECFF"/>
                </a:solidFill>
              </a:rPr>
              <a:t>Proteína C - reactiva</a:t>
            </a:r>
            <a:r>
              <a:rPr lang="es-ES" altLang="es-ES" sz="1800">
                <a:solidFill>
                  <a:srgbClr val="FFFFFF"/>
                </a:solidFill>
              </a:rPr>
              <a:t> mayores de 120 mg/L y de </a:t>
            </a:r>
            <a:r>
              <a:rPr lang="es-ES" altLang="es-ES" sz="1800" i="1">
                <a:solidFill>
                  <a:srgbClr val="CCECFF"/>
                </a:solidFill>
              </a:rPr>
              <a:t>deshidrogenasa láctica (LDH)</a:t>
            </a:r>
            <a:r>
              <a:rPr lang="es-ES" altLang="es-ES" sz="1800">
                <a:solidFill>
                  <a:srgbClr val="FFFFFF"/>
                </a:solidFill>
              </a:rPr>
              <a:t> mayores de 270 U/L obtenidos durante los primeros tres o cuatro días de la enfermedad permiten predecir la progresión hacia la pancreatitis severa y necrotizante con una certeza de aproximadamente un 85%. </a:t>
            </a:r>
          </a:p>
          <a:p>
            <a:pPr algn="ctr" eaLnBrk="1" fontAlgn="base" hangingPunct="1">
              <a:spcBef>
                <a:spcPct val="0"/>
              </a:spcBef>
              <a:spcAft>
                <a:spcPct val="0"/>
              </a:spcAft>
            </a:pPr>
            <a:r>
              <a:rPr lang="es-ES" altLang="es-ES" sz="1800">
                <a:solidFill>
                  <a:srgbClr val="FFFFFF"/>
                </a:solidFill>
              </a:rPr>
              <a:t>	</a:t>
            </a:r>
          </a:p>
        </p:txBody>
      </p:sp>
      <p:sp>
        <p:nvSpPr>
          <p:cNvPr id="26627" name="Rectangle 5">
            <a:extLst>
              <a:ext uri="{FF2B5EF4-FFF2-40B4-BE49-F238E27FC236}">
                <a16:creationId xmlns:a16="http://schemas.microsoft.com/office/drawing/2014/main" xmlns="" id="{4A2EDE87-044D-41F8-B191-C4E3B9D2789F}"/>
              </a:ext>
            </a:extLst>
          </p:cNvPr>
          <p:cNvSpPr>
            <a:spLocks noChangeArrowheads="1"/>
          </p:cNvSpPr>
          <p:nvPr/>
        </p:nvSpPr>
        <p:spPr bwMode="auto">
          <a:xfrm>
            <a:off x="1774825" y="1773238"/>
            <a:ext cx="8642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sz="1800">
                <a:solidFill>
                  <a:srgbClr val="FFFFFF"/>
                </a:solidFill>
              </a:rPr>
              <a:t>En ocasiones, el electrocardiograma es anormal con alteraciones del segmento ST y de la onda T semejantes a las de la isquemia miocárdica.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WordArt 5">
            <a:extLst>
              <a:ext uri="{FF2B5EF4-FFF2-40B4-BE49-F238E27FC236}">
                <a16:creationId xmlns:a16="http://schemas.microsoft.com/office/drawing/2014/main" xmlns="" id="{D22DE0B7-048A-4AF8-BB98-8186E75A5088}"/>
              </a:ext>
            </a:extLst>
          </p:cNvPr>
          <p:cNvSpPr>
            <a:spLocks noChangeArrowheads="1" noChangeShapeType="1" noTextEdit="1"/>
          </p:cNvSpPr>
          <p:nvPr/>
        </p:nvSpPr>
        <p:spPr bwMode="auto">
          <a:xfrm>
            <a:off x="3575051" y="1628776"/>
            <a:ext cx="5184775" cy="1552575"/>
          </a:xfrm>
          <a:prstGeom prst="rect">
            <a:avLst/>
          </a:prstGeom>
        </p:spPr>
        <p:txBody>
          <a:bodyPr wrap="none" fromWordArt="1">
            <a:prstTxWarp prst="textDoubleWave1">
              <a:avLst>
                <a:gd name="adj1" fmla="val 6500"/>
                <a:gd name="adj2" fmla="val 0"/>
              </a:avLst>
            </a:prstTxWarp>
          </a:bodyPr>
          <a:lstStyle/>
          <a:p>
            <a:pPr algn="ctr" fontAlgn="base">
              <a:spcBef>
                <a:spcPct val="0"/>
              </a:spcBef>
              <a:spcAft>
                <a:spcPct val="0"/>
              </a:spcAft>
            </a:pPr>
            <a:r>
              <a:rPr lang="es-ES" sz="3600" kern="10">
                <a:ln w="12700">
                  <a:solidFill>
                    <a:srgbClr val="000099"/>
                  </a:solidFill>
                  <a:round/>
                  <a:headEnd/>
                  <a:tailEnd/>
                </a:ln>
                <a:solidFill>
                  <a:srgbClr val="33CCFF"/>
                </a:solidFill>
                <a:effectLst>
                  <a:outerShdw dist="125724" dir="18900000" algn="ctr" rotWithShape="0">
                    <a:srgbClr val="000099"/>
                  </a:outerShdw>
                </a:effectLst>
                <a:latin typeface="Impact" panose="020B0806030902050204" pitchFamily="34" charset="0"/>
              </a:rPr>
              <a:t>Imagenes</a:t>
            </a:r>
          </a:p>
        </p:txBody>
      </p:sp>
      <p:pic>
        <p:nvPicPr>
          <p:cNvPr id="27651" name="Picture 7" descr="images">
            <a:hlinkClick r:id="rId2"/>
            <a:extLst>
              <a:ext uri="{FF2B5EF4-FFF2-40B4-BE49-F238E27FC236}">
                <a16:creationId xmlns:a16="http://schemas.microsoft.com/office/drawing/2014/main" xmlns="" id="{9FBED5B8-A6A0-4021-8F38-04320E44D1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3284538"/>
            <a:ext cx="2382838"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5">
            <a:extLst>
              <a:ext uri="{FF2B5EF4-FFF2-40B4-BE49-F238E27FC236}">
                <a16:creationId xmlns:a16="http://schemas.microsoft.com/office/drawing/2014/main" xmlns="" id="{A86F3176-33AF-4A7F-BD1B-E83513692A3F}"/>
              </a:ext>
            </a:extLst>
          </p:cNvPr>
          <p:cNvSpPr>
            <a:spLocks noChangeArrowheads="1"/>
          </p:cNvSpPr>
          <p:nvPr/>
        </p:nvSpPr>
        <p:spPr bwMode="auto">
          <a:xfrm>
            <a:off x="1774825" y="260350"/>
            <a:ext cx="3727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sz="1800" b="1">
                <a:solidFill>
                  <a:srgbClr val="CCECFF"/>
                </a:solidFill>
              </a:rPr>
              <a:t>RADIOLOGÍA CONVENCIONAL</a:t>
            </a:r>
          </a:p>
          <a:p>
            <a:pPr fontAlgn="base">
              <a:spcBef>
                <a:spcPct val="0"/>
              </a:spcBef>
              <a:spcAft>
                <a:spcPct val="0"/>
              </a:spcAft>
            </a:pPr>
            <a:endParaRPr lang="es-ES" altLang="es-ES" sz="1800">
              <a:solidFill>
                <a:srgbClr val="FFFFFF"/>
              </a:solidFill>
            </a:endParaRPr>
          </a:p>
        </p:txBody>
      </p:sp>
      <p:sp>
        <p:nvSpPr>
          <p:cNvPr id="28675" name="Rectangle 6">
            <a:extLst>
              <a:ext uri="{FF2B5EF4-FFF2-40B4-BE49-F238E27FC236}">
                <a16:creationId xmlns:a16="http://schemas.microsoft.com/office/drawing/2014/main" xmlns="" id="{945D9A74-2CED-4F60-9C07-9E8409C41CDD}"/>
              </a:ext>
            </a:extLst>
          </p:cNvPr>
          <p:cNvSpPr>
            <a:spLocks noChangeArrowheads="1"/>
          </p:cNvSpPr>
          <p:nvPr/>
        </p:nvSpPr>
        <p:spPr bwMode="auto">
          <a:xfrm>
            <a:off x="1774826" y="628650"/>
            <a:ext cx="8353425"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1800">
                <a:solidFill>
                  <a:srgbClr val="FFFFFF"/>
                </a:solidFill>
              </a:rPr>
              <a:t>La Rx simple de abdomen es útil realizarla en el momento del ingreso para orientar en el diagnóstico diferencial de otros cuadros agudos abdominales. </a:t>
            </a:r>
          </a:p>
          <a:p>
            <a:pPr algn="just" eaLnBrk="1" fontAlgn="base" hangingPunct="1">
              <a:spcBef>
                <a:spcPct val="0"/>
              </a:spcBef>
              <a:spcAft>
                <a:spcPct val="0"/>
              </a:spcAft>
            </a:pPr>
            <a:endParaRPr lang="es-ES" altLang="es-ES" sz="1800">
              <a:solidFill>
                <a:srgbClr val="FFFFFF"/>
              </a:solidFill>
            </a:endParaRPr>
          </a:p>
          <a:p>
            <a:pPr algn="just" eaLnBrk="1" fontAlgn="base" hangingPunct="1">
              <a:spcBef>
                <a:spcPct val="0"/>
              </a:spcBef>
              <a:spcAft>
                <a:spcPct val="0"/>
              </a:spcAft>
            </a:pPr>
            <a:r>
              <a:rPr lang="es-ES" altLang="es-ES" sz="1800">
                <a:solidFill>
                  <a:srgbClr val="FFFFFF"/>
                </a:solidFill>
              </a:rPr>
              <a:t>Puede mostrar el signo del "asa centinela" en el hipocondrio izquierdo y signos de íleo. La Rx tórax puede mostrar atelectasias basales, elevación del diafragma y un derrame pleural izquierdo.</a:t>
            </a:r>
          </a:p>
        </p:txBody>
      </p:sp>
      <p:pic>
        <p:nvPicPr>
          <p:cNvPr id="28676" name="Picture 8" descr="AP1">
            <a:extLst>
              <a:ext uri="{FF2B5EF4-FFF2-40B4-BE49-F238E27FC236}">
                <a16:creationId xmlns:a16="http://schemas.microsoft.com/office/drawing/2014/main" xmlns="" id="{0F8BA223-F996-4E74-AC2D-7EF0D2C710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65161" t="36684" r="1176" b="33348"/>
          <a:stretch>
            <a:fillRect/>
          </a:stretch>
        </p:blipFill>
        <p:spPr bwMode="auto">
          <a:xfrm>
            <a:off x="4151313" y="2714626"/>
            <a:ext cx="3744912" cy="373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a:extLst>
              <a:ext uri="{FF2B5EF4-FFF2-40B4-BE49-F238E27FC236}">
                <a16:creationId xmlns:a16="http://schemas.microsoft.com/office/drawing/2014/main" xmlns="" id="{14725DDE-FF3C-4AA6-8192-22A4292BE27C}"/>
              </a:ext>
            </a:extLst>
          </p:cNvPr>
          <p:cNvSpPr>
            <a:spLocks noChangeArrowheads="1"/>
          </p:cNvSpPr>
          <p:nvPr/>
        </p:nvSpPr>
        <p:spPr bwMode="auto">
          <a:xfrm>
            <a:off x="1919288" y="390526"/>
            <a:ext cx="33972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sz="2000" b="1">
                <a:solidFill>
                  <a:srgbClr val="CCECFF"/>
                </a:solidFill>
              </a:rPr>
              <a:t>ECOGRAFÍA ABDOMINAL</a:t>
            </a:r>
            <a:r>
              <a:rPr lang="es-ES" altLang="es-ES" sz="1800" b="1">
                <a:solidFill>
                  <a:srgbClr val="FFFFFF"/>
                </a:solidFill>
              </a:rPr>
              <a:t> </a:t>
            </a:r>
          </a:p>
        </p:txBody>
      </p:sp>
      <p:sp>
        <p:nvSpPr>
          <p:cNvPr id="29699" name="Rectangle 5">
            <a:extLst>
              <a:ext uri="{FF2B5EF4-FFF2-40B4-BE49-F238E27FC236}">
                <a16:creationId xmlns:a16="http://schemas.microsoft.com/office/drawing/2014/main" xmlns="" id="{63048AA5-0053-468D-A1B4-B131A78F917F}"/>
              </a:ext>
            </a:extLst>
          </p:cNvPr>
          <p:cNvSpPr>
            <a:spLocks noChangeArrowheads="1"/>
          </p:cNvSpPr>
          <p:nvPr/>
        </p:nvSpPr>
        <p:spPr bwMode="auto">
          <a:xfrm>
            <a:off x="1919288" y="860426"/>
            <a:ext cx="8280400"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1800">
                <a:solidFill>
                  <a:srgbClr val="FFFFFF"/>
                </a:solidFill>
              </a:rPr>
              <a:t>La visualización de la glándula pancreática no es fácil. Las formas «edematosas» suelen verse mejor. Su utilidad radica en la evaluación y diagnóstico de la patología biliar asociada y en el seguimiento de algunas de sus complicaciones (pseudoquiste, colecciones, etc.). Un examen negativo no excluye el diagnóstico de P.A.</a:t>
            </a:r>
          </a:p>
        </p:txBody>
      </p:sp>
      <p:pic>
        <p:nvPicPr>
          <p:cNvPr id="29700" name="Picture 6" descr="11_3_6_jpg[1]">
            <a:extLst>
              <a:ext uri="{FF2B5EF4-FFF2-40B4-BE49-F238E27FC236}">
                <a16:creationId xmlns:a16="http://schemas.microsoft.com/office/drawing/2014/main" xmlns="" id="{E38B8416-CF54-45E5-AED6-DDC5593814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7713" y="2492376"/>
            <a:ext cx="5688012" cy="396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a:extLst>
              <a:ext uri="{FF2B5EF4-FFF2-40B4-BE49-F238E27FC236}">
                <a16:creationId xmlns:a16="http://schemas.microsoft.com/office/drawing/2014/main" xmlns="" id="{3F07A365-DAD4-492A-9DA3-D5FCB4079EED}"/>
              </a:ext>
            </a:extLst>
          </p:cNvPr>
          <p:cNvSpPr>
            <a:spLocks noChangeArrowheads="1"/>
          </p:cNvSpPr>
          <p:nvPr/>
        </p:nvSpPr>
        <p:spPr bwMode="auto">
          <a:xfrm>
            <a:off x="1774826" y="476251"/>
            <a:ext cx="51403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sz="2000" b="1">
                <a:solidFill>
                  <a:srgbClr val="CCECFF"/>
                </a:solidFill>
              </a:rPr>
              <a:t>TOMOGRAFÍA AXIAL COMPUTARIZADA </a:t>
            </a:r>
          </a:p>
        </p:txBody>
      </p:sp>
      <p:sp>
        <p:nvSpPr>
          <p:cNvPr id="30723" name="Rectangle 5">
            <a:extLst>
              <a:ext uri="{FF2B5EF4-FFF2-40B4-BE49-F238E27FC236}">
                <a16:creationId xmlns:a16="http://schemas.microsoft.com/office/drawing/2014/main" xmlns="" id="{BF93B791-07B1-4802-A9FC-A4DAC6483739}"/>
              </a:ext>
            </a:extLst>
          </p:cNvPr>
          <p:cNvSpPr>
            <a:spLocks noChangeArrowheads="1"/>
          </p:cNvSpPr>
          <p:nvPr/>
        </p:nvSpPr>
        <p:spPr bwMode="auto">
          <a:xfrm>
            <a:off x="1774826" y="981075"/>
            <a:ext cx="8424863"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1800">
                <a:solidFill>
                  <a:srgbClr val="FFFFFF"/>
                </a:solidFill>
              </a:rPr>
              <a:t>Es el método de imágenes de mejor rendimiento en el diagnóstico de P.A. y en el seguimiento de su evolución. Entrega información anatómica y puede tener un valor pronóstico (Criterios de Balthazar- Ranson).</a:t>
            </a:r>
          </a:p>
        </p:txBody>
      </p:sp>
      <p:pic>
        <p:nvPicPr>
          <p:cNvPr id="30724" name="Picture 6" descr="1145[1]">
            <a:extLst>
              <a:ext uri="{FF2B5EF4-FFF2-40B4-BE49-F238E27FC236}">
                <a16:creationId xmlns:a16="http://schemas.microsoft.com/office/drawing/2014/main" xmlns="" id="{848CE3D7-FAA2-4BE5-8070-88BE066376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9150" y="2133601"/>
            <a:ext cx="5905500" cy="388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a:extLst>
              <a:ext uri="{FF2B5EF4-FFF2-40B4-BE49-F238E27FC236}">
                <a16:creationId xmlns:a16="http://schemas.microsoft.com/office/drawing/2014/main" xmlns="" id="{3AF755EA-FD98-409B-AC72-18AA75AF5A6F}"/>
              </a:ext>
            </a:extLst>
          </p:cNvPr>
          <p:cNvSpPr>
            <a:spLocks noChangeArrowheads="1"/>
          </p:cNvSpPr>
          <p:nvPr/>
        </p:nvSpPr>
        <p:spPr bwMode="auto">
          <a:xfrm>
            <a:off x="1919289" y="404814"/>
            <a:ext cx="70500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sz="2000" b="1">
                <a:solidFill>
                  <a:srgbClr val="CCECFF"/>
                </a:solidFill>
              </a:rPr>
              <a:t>COLANGIOPANCREATOGRAFÍA RETRÓGRADA (CPRE) </a:t>
            </a:r>
          </a:p>
        </p:txBody>
      </p:sp>
      <p:sp>
        <p:nvSpPr>
          <p:cNvPr id="31747" name="Rectangle 5">
            <a:extLst>
              <a:ext uri="{FF2B5EF4-FFF2-40B4-BE49-F238E27FC236}">
                <a16:creationId xmlns:a16="http://schemas.microsoft.com/office/drawing/2014/main" xmlns="" id="{306E2B91-7D9F-4FC7-8DF7-963B4CAEC709}"/>
              </a:ext>
            </a:extLst>
          </p:cNvPr>
          <p:cNvSpPr>
            <a:spLocks noChangeArrowheads="1"/>
          </p:cNvSpPr>
          <p:nvPr/>
        </p:nvSpPr>
        <p:spPr bwMode="auto">
          <a:xfrm>
            <a:off x="1919288" y="1009989"/>
            <a:ext cx="8424862"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1800">
                <a:solidFill>
                  <a:srgbClr val="FFFFFF"/>
                </a:solidFill>
              </a:rPr>
              <a:t>Su principal valor es en las etapas iniciales de una P.A. biliar en que puede cambiar la evolución de la enfermedad. Más controvertida es su indicación y papilotomía en P.A. no biliares.</a:t>
            </a:r>
          </a:p>
          <a:p>
            <a:pPr algn="just" eaLnBrk="1" fontAlgn="base" hangingPunct="1">
              <a:spcBef>
                <a:spcPct val="0"/>
              </a:spcBef>
              <a:spcAft>
                <a:spcPct val="0"/>
              </a:spcAft>
            </a:pPr>
            <a:endParaRPr lang="es-ES" altLang="es-ES" sz="1800">
              <a:solidFill>
                <a:srgbClr val="FFFFFF"/>
              </a:solidFill>
            </a:endParaRPr>
          </a:p>
          <a:p>
            <a:pPr algn="just" eaLnBrk="1" fontAlgn="base" hangingPunct="1">
              <a:spcBef>
                <a:spcPct val="0"/>
              </a:spcBef>
              <a:spcAft>
                <a:spcPct val="0"/>
              </a:spcAft>
            </a:pPr>
            <a:r>
              <a:rPr lang="es-ES" altLang="es-ES" sz="1800">
                <a:solidFill>
                  <a:srgbClr val="FFFFFF"/>
                </a:solidFill>
              </a:rPr>
              <a:t>Puede tener más complicaciones que en otras indicaciones. También es útil en el tratamiento de algunas complicaciones de la P.A.: pseudoquistes pancreáticos.</a:t>
            </a:r>
          </a:p>
          <a:p>
            <a:pPr algn="just" eaLnBrk="1" fontAlgn="base" hangingPunct="1">
              <a:spcBef>
                <a:spcPct val="0"/>
              </a:spcBef>
              <a:spcAft>
                <a:spcPct val="0"/>
              </a:spcAft>
            </a:pPr>
            <a:r>
              <a:rPr lang="es-ES" altLang="es-ES" sz="1800">
                <a:solidFill>
                  <a:srgbClr val="FFFFFF"/>
                </a:solidFill>
              </a:rPr>
              <a:t> </a:t>
            </a:r>
          </a:p>
        </p:txBody>
      </p:sp>
      <p:pic>
        <p:nvPicPr>
          <p:cNvPr id="31748" name="Picture 7" descr="gastro15400-277-9">
            <a:extLst>
              <a:ext uri="{FF2B5EF4-FFF2-40B4-BE49-F238E27FC236}">
                <a16:creationId xmlns:a16="http://schemas.microsoft.com/office/drawing/2014/main" xmlns="" id="{2B887DCD-B499-4DD3-9EB5-66E5271DFB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2781300"/>
            <a:ext cx="2952750" cy="295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9" name="Rectangle 8">
            <a:extLst>
              <a:ext uri="{FF2B5EF4-FFF2-40B4-BE49-F238E27FC236}">
                <a16:creationId xmlns:a16="http://schemas.microsoft.com/office/drawing/2014/main" xmlns="" id="{AF099FEA-5837-424A-B11C-C2081AAC6EBC}"/>
              </a:ext>
            </a:extLst>
          </p:cNvPr>
          <p:cNvSpPr>
            <a:spLocks noChangeArrowheads="1"/>
          </p:cNvSpPr>
          <p:nvPr/>
        </p:nvSpPr>
        <p:spPr bwMode="auto">
          <a:xfrm>
            <a:off x="2640013" y="5870575"/>
            <a:ext cx="7416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1800">
                <a:solidFill>
                  <a:srgbClr val="FFFFFF"/>
                </a:solidFill>
              </a:rPr>
              <a:t>CPRE con extravasación del medio de contraste sospechosa de fístula del absceso pancreático a la vía biliar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WordArt 4">
            <a:extLst>
              <a:ext uri="{FF2B5EF4-FFF2-40B4-BE49-F238E27FC236}">
                <a16:creationId xmlns:a16="http://schemas.microsoft.com/office/drawing/2014/main" xmlns="" id="{3831BCAC-2461-40C1-B951-D7D5D681B745}"/>
              </a:ext>
            </a:extLst>
          </p:cNvPr>
          <p:cNvSpPr>
            <a:spLocks noChangeArrowheads="1" noChangeShapeType="1" noTextEdit="1"/>
          </p:cNvSpPr>
          <p:nvPr/>
        </p:nvSpPr>
        <p:spPr bwMode="auto">
          <a:xfrm>
            <a:off x="3432176" y="2205039"/>
            <a:ext cx="5903913" cy="1411287"/>
          </a:xfrm>
          <a:prstGeom prst="rect">
            <a:avLst/>
          </a:prstGeom>
        </p:spPr>
        <p:txBody>
          <a:bodyPr wrap="none" fromWordArt="1">
            <a:prstTxWarp prst="textDoubleWave1">
              <a:avLst>
                <a:gd name="adj1" fmla="val 6500"/>
                <a:gd name="adj2" fmla="val 0"/>
              </a:avLst>
            </a:prstTxWarp>
          </a:bodyPr>
          <a:lstStyle/>
          <a:p>
            <a:pPr algn="ctr" fontAlgn="base">
              <a:spcBef>
                <a:spcPct val="0"/>
              </a:spcBef>
              <a:spcAft>
                <a:spcPct val="0"/>
              </a:spcAft>
            </a:pPr>
            <a:r>
              <a:rPr lang="es-ES" sz="3600" kern="10">
                <a:ln w="12700">
                  <a:solidFill>
                    <a:srgbClr val="000099"/>
                  </a:solidFill>
                  <a:round/>
                  <a:headEnd/>
                  <a:tailEnd/>
                </a:ln>
                <a:solidFill>
                  <a:srgbClr val="33CCFF"/>
                </a:solidFill>
                <a:effectLst>
                  <a:outerShdw dist="125724" dir="18900000" algn="ctr" rotWithShape="0">
                    <a:srgbClr val="000099"/>
                  </a:outerShdw>
                </a:effectLst>
                <a:latin typeface="Impact" panose="020B0806030902050204" pitchFamily="34" charset="0"/>
              </a:rPr>
              <a:t>Dx Diferencial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A160053D-BD65-4E48-9210-D686F2D9404C}"/>
              </a:ext>
            </a:extLst>
          </p:cNvPr>
          <p:cNvSpPr>
            <a:spLocks noGrp="1" noChangeArrowheads="1"/>
          </p:cNvSpPr>
          <p:nvPr>
            <p:ph type="title"/>
          </p:nvPr>
        </p:nvSpPr>
        <p:spPr>
          <a:xfrm>
            <a:off x="2063751" y="547689"/>
            <a:ext cx="1738313" cy="503237"/>
          </a:xfrm>
        </p:spPr>
        <p:txBody>
          <a:bodyPr/>
          <a:lstStyle/>
          <a:p>
            <a:pPr eaLnBrk="1" hangingPunct="1">
              <a:defRPr/>
            </a:pPr>
            <a:r>
              <a:rPr lang="es-ES" sz="2400"/>
              <a:t> </a:t>
            </a:r>
          </a:p>
        </p:txBody>
      </p:sp>
      <p:sp>
        <p:nvSpPr>
          <p:cNvPr id="4099" name="Rectangle 3">
            <a:extLst>
              <a:ext uri="{FF2B5EF4-FFF2-40B4-BE49-F238E27FC236}">
                <a16:creationId xmlns:a16="http://schemas.microsoft.com/office/drawing/2014/main" xmlns="" id="{52223B0A-EF56-4BD3-9763-0907CD4DCB97}"/>
              </a:ext>
            </a:extLst>
          </p:cNvPr>
          <p:cNvSpPr>
            <a:spLocks noGrp="1" noChangeArrowheads="1"/>
          </p:cNvSpPr>
          <p:nvPr>
            <p:ph type="body" idx="1"/>
          </p:nvPr>
        </p:nvSpPr>
        <p:spPr>
          <a:xfrm>
            <a:off x="1774826" y="333376"/>
            <a:ext cx="8569325" cy="5616575"/>
          </a:xfrm>
        </p:spPr>
        <p:txBody>
          <a:bodyPr/>
          <a:lstStyle/>
          <a:p>
            <a:pPr algn="just" eaLnBrk="1" hangingPunct="1">
              <a:buFont typeface="Wingdings" panose="05000000000000000000" pitchFamily="2" charset="2"/>
              <a:buNone/>
              <a:defRPr/>
            </a:pPr>
            <a:r>
              <a:rPr lang="es-ES"/>
              <a:t>   </a:t>
            </a:r>
            <a:r>
              <a:rPr lang="es-ES" sz="2000"/>
              <a:t>La Pancreatitis Aguda (P.A.) es una enfermedad del páncreas que compromete diversos grados de inflamación aguda hasta la necrosis glandular y periglandular de magnitud variable, que se asocia a diferentes etiologías. </a:t>
            </a:r>
          </a:p>
          <a:p>
            <a:pPr algn="just" eaLnBrk="1" hangingPunct="1">
              <a:buFont typeface="Wingdings" panose="05000000000000000000" pitchFamily="2" charset="2"/>
              <a:buNone/>
              <a:defRPr/>
            </a:pPr>
            <a:endParaRPr lang="es-ES" sz="2000"/>
          </a:p>
          <a:p>
            <a:pPr algn="just" eaLnBrk="1" hangingPunct="1">
              <a:buFont typeface="Wingdings" panose="05000000000000000000" pitchFamily="2" charset="2"/>
              <a:buNone/>
              <a:defRPr/>
            </a:pPr>
            <a:r>
              <a:rPr lang="es-ES" sz="2000"/>
              <a:t>	Su curso clínico comprende cuadros de evolución benigna de tratamiento esencialmente médico, hasta enfermedades muy graves con complicaciones importantes, algunas de las cuales son de manejo quirúrgico. </a:t>
            </a:r>
          </a:p>
          <a:p>
            <a:pPr algn="just" eaLnBrk="1" hangingPunct="1">
              <a:buFont typeface="Wingdings" panose="05000000000000000000" pitchFamily="2" charset="2"/>
              <a:buNone/>
              <a:defRPr/>
            </a:pPr>
            <a:r>
              <a:rPr lang="es-ES" sz="2000"/>
              <a:t>	</a:t>
            </a:r>
          </a:p>
          <a:p>
            <a:pPr algn="just" eaLnBrk="1" hangingPunct="1">
              <a:buFont typeface="Wingdings" panose="05000000000000000000" pitchFamily="2" charset="2"/>
              <a:buNone/>
              <a:defRPr/>
            </a:pPr>
            <a:r>
              <a:rPr lang="es-ES"/>
              <a:t>	</a:t>
            </a:r>
          </a:p>
        </p:txBody>
      </p:sp>
      <p:pic>
        <p:nvPicPr>
          <p:cNvPr id="6148" name="Picture 4">
            <a:extLst>
              <a:ext uri="{FF2B5EF4-FFF2-40B4-BE49-F238E27FC236}">
                <a16:creationId xmlns:a16="http://schemas.microsoft.com/office/drawing/2014/main" xmlns="" id="{54E758EC-21BC-4EC0-ABBA-110DB194AE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6639"/>
          <a:stretch>
            <a:fillRect/>
          </a:stretch>
        </p:blipFill>
        <p:spPr bwMode="auto">
          <a:xfrm>
            <a:off x="4008438" y="3644901"/>
            <a:ext cx="4392612" cy="283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a:extLst>
              <a:ext uri="{FF2B5EF4-FFF2-40B4-BE49-F238E27FC236}">
                <a16:creationId xmlns:a16="http://schemas.microsoft.com/office/drawing/2014/main" xmlns="" id="{558738FB-EDCA-48D6-A356-E734FEB46E18}"/>
              </a:ext>
            </a:extLst>
          </p:cNvPr>
          <p:cNvSpPr>
            <a:spLocks noChangeArrowheads="1"/>
          </p:cNvSpPr>
          <p:nvPr/>
        </p:nvSpPr>
        <p:spPr bwMode="auto">
          <a:xfrm>
            <a:off x="2279650" y="908051"/>
            <a:ext cx="7704138" cy="5116513"/>
          </a:xfrm>
          <a:prstGeom prst="rect">
            <a:avLst/>
          </a:prstGeom>
          <a:gradFill rotWithShape="1">
            <a:gsLst>
              <a:gs pos="0">
                <a:srgbClr val="808000"/>
              </a:gs>
              <a:gs pos="100000">
                <a:srgbClr val="3B3B00"/>
              </a:gs>
            </a:gsLst>
            <a:lin ang="2700000" scaled="1"/>
          </a:gradFill>
          <a:ln w="57150" cmpd="thickThin">
            <a:solidFill>
              <a:srgbClr val="000000"/>
            </a:solidFill>
            <a:miter lim="800000"/>
            <a:headEnd/>
            <a:tailEnd/>
          </a:ln>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2200" b="1">
                <a:solidFill>
                  <a:srgbClr val="CCECFF"/>
                </a:solidFill>
              </a:rPr>
              <a:t>Debe establecerse con otros cuadros abdominales agudos</a:t>
            </a:r>
          </a:p>
          <a:p>
            <a:pPr algn="just" eaLnBrk="1" fontAlgn="base" hangingPunct="1">
              <a:spcBef>
                <a:spcPct val="0"/>
              </a:spcBef>
              <a:spcAft>
                <a:spcPct val="0"/>
              </a:spcAft>
            </a:pPr>
            <a:endParaRPr lang="es-ES" altLang="es-ES" sz="2200" b="1">
              <a:solidFill>
                <a:srgbClr val="CCECFF"/>
              </a:solidFill>
            </a:endParaRPr>
          </a:p>
          <a:p>
            <a:pPr algn="just" eaLnBrk="1" fontAlgn="base" hangingPunct="1">
              <a:spcBef>
                <a:spcPct val="0"/>
              </a:spcBef>
              <a:spcAft>
                <a:spcPct val="0"/>
              </a:spcAft>
              <a:buFontTx/>
              <a:buChar char="•"/>
            </a:pPr>
            <a:r>
              <a:rPr lang="es-ES" altLang="es-ES" sz="1800">
                <a:solidFill>
                  <a:srgbClr val="FFFFFF"/>
                </a:solidFill>
              </a:rPr>
              <a:t> </a:t>
            </a:r>
            <a:r>
              <a:rPr lang="es-ES" altLang="es-ES" sz="2000">
                <a:solidFill>
                  <a:srgbClr val="FFFFFF"/>
                </a:solidFill>
              </a:rPr>
              <a:t>Ulcera péptica perforada</a:t>
            </a:r>
          </a:p>
          <a:p>
            <a:pPr algn="just" eaLnBrk="1" fontAlgn="base" hangingPunct="1">
              <a:spcBef>
                <a:spcPct val="0"/>
              </a:spcBef>
              <a:spcAft>
                <a:spcPct val="0"/>
              </a:spcAft>
              <a:buFontTx/>
              <a:buChar char="•"/>
            </a:pPr>
            <a:endParaRPr lang="es-ES" altLang="es-ES" sz="2000">
              <a:solidFill>
                <a:srgbClr val="FFFFFF"/>
              </a:solidFill>
            </a:endParaRPr>
          </a:p>
          <a:p>
            <a:pPr algn="just" eaLnBrk="1" fontAlgn="base" hangingPunct="1">
              <a:spcBef>
                <a:spcPct val="0"/>
              </a:spcBef>
              <a:spcAft>
                <a:spcPct val="0"/>
              </a:spcAft>
              <a:buFontTx/>
              <a:buChar char="•"/>
            </a:pPr>
            <a:r>
              <a:rPr lang="es-ES" altLang="es-ES" sz="2000">
                <a:solidFill>
                  <a:srgbClr val="FFFFFF"/>
                </a:solidFill>
              </a:rPr>
              <a:t> Patología biliar aguda</a:t>
            </a:r>
          </a:p>
          <a:p>
            <a:pPr algn="just" eaLnBrk="1" fontAlgn="base" hangingPunct="1">
              <a:spcBef>
                <a:spcPct val="0"/>
              </a:spcBef>
              <a:spcAft>
                <a:spcPct val="0"/>
              </a:spcAft>
              <a:buFontTx/>
              <a:buChar char="•"/>
            </a:pPr>
            <a:endParaRPr lang="es-ES" altLang="es-ES" sz="2000">
              <a:solidFill>
                <a:srgbClr val="FFFFFF"/>
              </a:solidFill>
            </a:endParaRPr>
          </a:p>
          <a:p>
            <a:pPr algn="just" eaLnBrk="1" fontAlgn="base" hangingPunct="1">
              <a:spcBef>
                <a:spcPct val="0"/>
              </a:spcBef>
              <a:spcAft>
                <a:spcPct val="0"/>
              </a:spcAft>
              <a:buFontTx/>
              <a:buChar char="•"/>
            </a:pPr>
            <a:r>
              <a:rPr lang="es-ES" altLang="es-ES" sz="2000">
                <a:solidFill>
                  <a:srgbClr val="FFFFFF"/>
                </a:solidFill>
              </a:rPr>
              <a:t> Infarto mesentérico</a:t>
            </a:r>
          </a:p>
          <a:p>
            <a:pPr algn="just" eaLnBrk="1" fontAlgn="base" hangingPunct="1">
              <a:spcBef>
                <a:spcPct val="0"/>
              </a:spcBef>
              <a:spcAft>
                <a:spcPct val="0"/>
              </a:spcAft>
              <a:buFontTx/>
              <a:buChar char="•"/>
            </a:pPr>
            <a:endParaRPr lang="es-ES" altLang="es-ES" sz="2000">
              <a:solidFill>
                <a:srgbClr val="FFFFFF"/>
              </a:solidFill>
            </a:endParaRPr>
          </a:p>
          <a:p>
            <a:pPr algn="just" eaLnBrk="1" fontAlgn="base" hangingPunct="1">
              <a:spcBef>
                <a:spcPct val="0"/>
              </a:spcBef>
              <a:spcAft>
                <a:spcPct val="0"/>
              </a:spcAft>
              <a:buFontTx/>
              <a:buChar char="•"/>
            </a:pPr>
            <a:r>
              <a:rPr lang="es-ES" altLang="es-ES" sz="2000">
                <a:solidFill>
                  <a:srgbClr val="FFFFFF"/>
                </a:solidFill>
              </a:rPr>
              <a:t> Ileo mecánico</a:t>
            </a:r>
          </a:p>
          <a:p>
            <a:pPr algn="just" eaLnBrk="1" fontAlgn="base" hangingPunct="1">
              <a:spcBef>
                <a:spcPct val="0"/>
              </a:spcBef>
              <a:spcAft>
                <a:spcPct val="0"/>
              </a:spcAft>
              <a:buFontTx/>
              <a:buChar char="•"/>
            </a:pPr>
            <a:endParaRPr lang="es-ES" altLang="es-ES" sz="2000">
              <a:solidFill>
                <a:srgbClr val="FFFFFF"/>
              </a:solidFill>
            </a:endParaRPr>
          </a:p>
          <a:p>
            <a:pPr algn="just" eaLnBrk="1" fontAlgn="base" hangingPunct="1">
              <a:spcBef>
                <a:spcPct val="0"/>
              </a:spcBef>
              <a:spcAft>
                <a:spcPct val="0"/>
              </a:spcAft>
              <a:buFontTx/>
              <a:buChar char="•"/>
            </a:pPr>
            <a:r>
              <a:rPr lang="es-ES" altLang="es-ES" sz="2000">
                <a:solidFill>
                  <a:srgbClr val="FFFFFF"/>
                </a:solidFill>
              </a:rPr>
              <a:t> Peritonitis. etc.</a:t>
            </a:r>
          </a:p>
          <a:p>
            <a:pPr algn="just" eaLnBrk="1" fontAlgn="base" hangingPunct="1">
              <a:spcBef>
                <a:spcPct val="0"/>
              </a:spcBef>
              <a:spcAft>
                <a:spcPct val="0"/>
              </a:spcAft>
            </a:pPr>
            <a:endParaRPr lang="es-ES" altLang="es-ES" sz="2000">
              <a:solidFill>
                <a:srgbClr val="FFFFFF"/>
              </a:solidFill>
            </a:endParaRPr>
          </a:p>
          <a:p>
            <a:pPr algn="just" eaLnBrk="1" fontAlgn="base" hangingPunct="1">
              <a:spcBef>
                <a:spcPct val="0"/>
              </a:spcBef>
              <a:spcAft>
                <a:spcPct val="0"/>
              </a:spcAft>
            </a:pPr>
            <a:r>
              <a:rPr lang="es-ES" altLang="es-ES" sz="2000">
                <a:solidFill>
                  <a:srgbClr val="FFFFFF"/>
                </a:solidFill>
              </a:rPr>
              <a:t>El infarto miocárdico de cara diafragmática puede ser también un diagnóstico diferencial de P.A.</a:t>
            </a:r>
          </a:p>
          <a:p>
            <a:pPr algn="just" eaLnBrk="1" fontAlgn="base" hangingPunct="1">
              <a:spcBef>
                <a:spcPct val="0"/>
              </a:spcBef>
              <a:spcAft>
                <a:spcPct val="0"/>
              </a:spcAft>
            </a:pPr>
            <a:r>
              <a:rPr lang="es-ES" altLang="es-ES" sz="2000">
                <a:solidFill>
                  <a:srgbClr val="FFFFFF"/>
                </a:solidFill>
              </a:rPr>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WordArt 4">
            <a:extLst>
              <a:ext uri="{FF2B5EF4-FFF2-40B4-BE49-F238E27FC236}">
                <a16:creationId xmlns:a16="http://schemas.microsoft.com/office/drawing/2014/main" xmlns="" id="{E9C16236-C613-48A3-B261-BA86DA1DECF8}"/>
              </a:ext>
            </a:extLst>
          </p:cNvPr>
          <p:cNvSpPr>
            <a:spLocks noChangeArrowheads="1" noChangeShapeType="1" noTextEdit="1"/>
          </p:cNvSpPr>
          <p:nvPr/>
        </p:nvSpPr>
        <p:spPr bwMode="auto">
          <a:xfrm>
            <a:off x="3719514" y="2276476"/>
            <a:ext cx="4865687" cy="1439863"/>
          </a:xfrm>
          <a:prstGeom prst="rect">
            <a:avLst/>
          </a:prstGeom>
        </p:spPr>
        <p:txBody>
          <a:bodyPr wrap="none" fromWordArt="1">
            <a:prstTxWarp prst="textDoubleWave1">
              <a:avLst>
                <a:gd name="adj1" fmla="val 6500"/>
                <a:gd name="adj2" fmla="val 0"/>
              </a:avLst>
            </a:prstTxWarp>
          </a:bodyPr>
          <a:lstStyle/>
          <a:p>
            <a:pPr algn="ctr" fontAlgn="base">
              <a:spcBef>
                <a:spcPct val="0"/>
              </a:spcBef>
              <a:spcAft>
                <a:spcPct val="0"/>
              </a:spcAft>
            </a:pPr>
            <a:r>
              <a:rPr lang="es-ES" sz="3600" kern="10">
                <a:ln w="12700">
                  <a:solidFill>
                    <a:srgbClr val="000099"/>
                  </a:solidFill>
                  <a:round/>
                  <a:headEnd/>
                  <a:tailEnd/>
                </a:ln>
                <a:solidFill>
                  <a:srgbClr val="33CCFF"/>
                </a:solidFill>
                <a:effectLst>
                  <a:outerShdw dist="125724" dir="18900000" algn="ctr" rotWithShape="0">
                    <a:srgbClr val="000099"/>
                  </a:outerShdw>
                </a:effectLst>
                <a:latin typeface="Impact" panose="020B0806030902050204" pitchFamily="34" charset="0"/>
              </a:rPr>
              <a:t>Pronostico</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a:extLst>
              <a:ext uri="{FF2B5EF4-FFF2-40B4-BE49-F238E27FC236}">
                <a16:creationId xmlns:a16="http://schemas.microsoft.com/office/drawing/2014/main" xmlns="" id="{141FD6BB-8A41-45A0-93FA-241CDD57B87B}"/>
              </a:ext>
            </a:extLst>
          </p:cNvPr>
          <p:cNvSpPr>
            <a:spLocks noChangeArrowheads="1"/>
          </p:cNvSpPr>
          <p:nvPr/>
        </p:nvSpPr>
        <p:spPr bwMode="auto">
          <a:xfrm>
            <a:off x="1774826" y="614364"/>
            <a:ext cx="8539163" cy="531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1800">
                <a:solidFill>
                  <a:srgbClr val="FFFFFF"/>
                </a:solidFill>
              </a:rPr>
              <a:t>La P.A. es una enfermedad con un espectro clínico muy amplio. La mayor parte de los pacientes (75-80%) responderán a un tratamiento médico convencional con una evolución clínica favorable y generalmente con pocas o ninguna complicación. </a:t>
            </a:r>
          </a:p>
          <a:p>
            <a:pPr algn="just" eaLnBrk="1" fontAlgn="base" hangingPunct="1">
              <a:spcBef>
                <a:spcPct val="0"/>
              </a:spcBef>
              <a:spcAft>
                <a:spcPct val="0"/>
              </a:spcAft>
            </a:pPr>
            <a:endParaRPr lang="es-ES" altLang="es-ES" sz="1800">
              <a:solidFill>
                <a:srgbClr val="FFFFFF"/>
              </a:solidFill>
            </a:endParaRPr>
          </a:p>
          <a:p>
            <a:pPr algn="just" eaLnBrk="1" fontAlgn="base" hangingPunct="1">
              <a:spcBef>
                <a:spcPct val="0"/>
              </a:spcBef>
              <a:spcAft>
                <a:spcPct val="0"/>
              </a:spcAft>
            </a:pPr>
            <a:r>
              <a:rPr lang="es-ES" altLang="es-ES" sz="1800">
                <a:solidFill>
                  <a:srgbClr val="FFFFFF"/>
                </a:solidFill>
              </a:rPr>
              <a:t>La identificación precoz de aquellos pacientes que evolucionarán hacia formas graves de la enfermedad, permitirá seleccionarlos para las terapias intensivas, de apoyo y para la búsqueda de otros recursos terapéuticos incluyendo a la cirugía. </a:t>
            </a:r>
          </a:p>
          <a:p>
            <a:pPr algn="just" eaLnBrk="1" fontAlgn="base" hangingPunct="1">
              <a:spcBef>
                <a:spcPct val="0"/>
              </a:spcBef>
              <a:spcAft>
                <a:spcPct val="0"/>
              </a:spcAft>
            </a:pPr>
            <a:endParaRPr lang="es-ES" altLang="es-ES" sz="1800">
              <a:solidFill>
                <a:srgbClr val="FFFFFF"/>
              </a:solidFill>
            </a:endParaRPr>
          </a:p>
          <a:p>
            <a:pPr algn="just" eaLnBrk="1" fontAlgn="base" hangingPunct="1">
              <a:spcBef>
                <a:spcPct val="0"/>
              </a:spcBef>
              <a:spcAft>
                <a:spcPct val="0"/>
              </a:spcAft>
            </a:pPr>
            <a:r>
              <a:rPr lang="es-ES" altLang="es-ES" sz="1800">
                <a:solidFill>
                  <a:srgbClr val="FFFFFF"/>
                </a:solidFill>
              </a:rPr>
              <a:t>Distintos autores propusieron así criterios pronósticos (Ranson, Imrie, Osborne). Entre estos los más utilizados en nuestro medio son los criterios pronósticos de Ranson. </a:t>
            </a:r>
          </a:p>
          <a:p>
            <a:pPr algn="just" eaLnBrk="1" fontAlgn="base" hangingPunct="1">
              <a:spcBef>
                <a:spcPct val="0"/>
              </a:spcBef>
              <a:spcAft>
                <a:spcPct val="0"/>
              </a:spcAft>
            </a:pPr>
            <a:endParaRPr lang="es-ES" altLang="es-ES" sz="1800">
              <a:solidFill>
                <a:srgbClr val="FFFFFF"/>
              </a:solidFill>
            </a:endParaRPr>
          </a:p>
          <a:p>
            <a:pPr algn="just" eaLnBrk="1" fontAlgn="base" hangingPunct="1">
              <a:spcBef>
                <a:spcPct val="0"/>
              </a:spcBef>
              <a:spcAft>
                <a:spcPct val="0"/>
              </a:spcAft>
            </a:pPr>
            <a:r>
              <a:rPr lang="es-ES" altLang="es-ES" sz="1800">
                <a:solidFill>
                  <a:srgbClr val="FFFFFF"/>
                </a:solidFill>
              </a:rPr>
              <a:t>No pretenden establecer una correlación con el daño anatomopatológico de la enfermedad.</a:t>
            </a:r>
          </a:p>
          <a:p>
            <a:pPr algn="just" eaLnBrk="1" fontAlgn="base" hangingPunct="1">
              <a:spcBef>
                <a:spcPct val="0"/>
              </a:spcBef>
              <a:spcAft>
                <a:spcPct val="0"/>
              </a:spcAft>
            </a:pPr>
            <a:endParaRPr lang="es-ES" altLang="es-ES" sz="1800">
              <a:solidFill>
                <a:srgbClr val="FFFFFF"/>
              </a:solidFill>
            </a:endParaRPr>
          </a:p>
          <a:p>
            <a:pPr algn="just" eaLnBrk="1" fontAlgn="base" hangingPunct="1">
              <a:spcBef>
                <a:spcPct val="0"/>
              </a:spcBef>
              <a:spcAft>
                <a:spcPct val="0"/>
              </a:spcAft>
            </a:pPr>
            <a:r>
              <a:rPr lang="es-ES" altLang="es-ES" sz="1800">
                <a:solidFill>
                  <a:srgbClr val="FFFFFF"/>
                </a:solidFill>
              </a:rPr>
              <a:t>Desde un punto de vista clínico se considera P.A. Grave aquélla con 3 o más criterios de Ranson. La mortalidad se incrementa a mayor número de criterios de Ranson.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3523" name="Group 35">
            <a:extLst>
              <a:ext uri="{FF2B5EF4-FFF2-40B4-BE49-F238E27FC236}">
                <a16:creationId xmlns:a16="http://schemas.microsoft.com/office/drawing/2014/main" xmlns="" id="{1D81ED17-3152-4EF6-895E-695E73ED7889}"/>
              </a:ext>
            </a:extLst>
          </p:cNvPr>
          <p:cNvGraphicFramePr>
            <a:graphicFrameLocks noGrp="1"/>
          </p:cNvGraphicFramePr>
          <p:nvPr>
            <p:ph/>
          </p:nvPr>
        </p:nvGraphicFramePr>
        <p:xfrm>
          <a:off x="1992313" y="1268414"/>
          <a:ext cx="8229600" cy="4249737"/>
        </p:xfrm>
        <a:graphic>
          <a:graphicData uri="http://schemas.openxmlformats.org/drawingml/2006/table">
            <a:tbl>
              <a:tblPr/>
              <a:tblGrid>
                <a:gridCol w="3429000">
                  <a:extLst>
                    <a:ext uri="{9D8B030D-6E8A-4147-A177-3AD203B41FA5}">
                      <a16:colId xmlns:a16="http://schemas.microsoft.com/office/drawing/2014/main" xmlns="" val="20000"/>
                    </a:ext>
                  </a:extLst>
                </a:gridCol>
                <a:gridCol w="4800600">
                  <a:extLst>
                    <a:ext uri="{9D8B030D-6E8A-4147-A177-3AD203B41FA5}">
                      <a16:colId xmlns:a16="http://schemas.microsoft.com/office/drawing/2014/main" xmlns="" val="20001"/>
                    </a:ext>
                  </a:extLst>
                </a:gridCol>
              </a:tblGrid>
              <a:tr h="5207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chemeClr val="tx1"/>
                          </a:solidFill>
                          <a:effectLst/>
                          <a:latin typeface="Arial" charset="0"/>
                        </a:rPr>
                        <a:t>En el ingreso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gradFill rotWithShape="0">
                      <a:gsLst>
                        <a:gs pos="0">
                          <a:schemeClr val="accent1"/>
                        </a:gs>
                        <a:gs pos="100000">
                          <a:schemeClr val="accent1">
                            <a:gamma/>
                            <a:shade val="46275"/>
                            <a:invGamma/>
                          </a:schemeClr>
                        </a:gs>
                      </a:gsLst>
                      <a:lin ang="5400000" scaled="1"/>
                    </a:gra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chemeClr val="tx1"/>
                          </a:solidFill>
                          <a:effectLst/>
                          <a:latin typeface="Arial" charset="0"/>
                        </a:rPr>
                        <a:t>En las primeras 48 hrs</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gradFill rotWithShape="0">
                      <a:gsLst>
                        <a:gs pos="0">
                          <a:schemeClr val="accent1"/>
                        </a:gs>
                        <a:gs pos="100000">
                          <a:schemeClr val="accent1">
                            <a:gamma/>
                            <a:shade val="46275"/>
                            <a:invGamma/>
                          </a:schemeClr>
                        </a:gs>
                      </a:gsLst>
                      <a:lin ang="5400000" scaled="1"/>
                    </a:gradFill>
                  </a:tcPr>
                </a:tc>
                <a:extLst>
                  <a:ext uri="{0D108BD9-81ED-4DB2-BD59-A6C34878D82A}">
                    <a16:rowId xmlns:a16="http://schemas.microsoft.com/office/drawing/2014/main" xmlns="" val="10000"/>
                  </a:ext>
                </a:extLst>
              </a:tr>
              <a:tr h="3729037">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s-ES" sz="2000" b="0" i="0" u="none" strike="noStrike" cap="none" normalizeH="0" baseline="0">
                        <a:ln>
                          <a:noFill/>
                        </a:ln>
                        <a:solidFill>
                          <a:schemeClr val="tx1"/>
                        </a:solidFill>
                        <a:effectLst/>
                        <a:latin typeface="Arial"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pPr>
                      <a:r>
                        <a:rPr kumimoji="0" lang="es-ES" sz="2000" b="0" i="0" u="none" strike="noStrike" cap="none" normalizeH="0" baseline="0">
                          <a:ln>
                            <a:noFill/>
                          </a:ln>
                          <a:solidFill>
                            <a:schemeClr val="tx1"/>
                          </a:solidFill>
                          <a:effectLst/>
                          <a:latin typeface="Arial" charset="0"/>
                        </a:rPr>
                        <a:t>Edad &gt; de 55 años </a:t>
                      </a:r>
                    </a:p>
                    <a:p>
                      <a:pPr marL="342900" marR="0" lvl="0" indent="-342900" algn="l" defTabSz="914400" rtl="0" eaLnBrk="0" fontAlgn="base" latinLnBrk="0" hangingPunct="0">
                        <a:lnSpc>
                          <a:spcPct val="100000"/>
                        </a:lnSpc>
                        <a:spcBef>
                          <a:spcPct val="0"/>
                        </a:spcBef>
                        <a:spcAft>
                          <a:spcPct val="0"/>
                        </a:spcAft>
                        <a:buClrTx/>
                        <a:buSzTx/>
                        <a:buFontTx/>
                        <a:buChar char="•"/>
                        <a:tabLst/>
                      </a:pPr>
                      <a:r>
                        <a:rPr kumimoji="0" lang="es-ES" sz="2000" b="0" i="0" u="none" strike="noStrike" cap="none" normalizeH="0" baseline="0">
                          <a:ln>
                            <a:noFill/>
                          </a:ln>
                          <a:solidFill>
                            <a:schemeClr val="tx1"/>
                          </a:solidFill>
                          <a:effectLst/>
                          <a:latin typeface="Arial" charset="0"/>
                        </a:rPr>
                        <a:t>Leucocitosis &gt; de 16.000/mm</a:t>
                      </a:r>
                      <a:r>
                        <a:rPr kumimoji="0" lang="es-ES" sz="2000" b="0" i="0" u="none" strike="noStrike" cap="none" normalizeH="0" baseline="30000">
                          <a:ln>
                            <a:noFill/>
                          </a:ln>
                          <a:solidFill>
                            <a:schemeClr val="tx1"/>
                          </a:solidFill>
                          <a:effectLst/>
                          <a:latin typeface="Arial" charset="0"/>
                        </a:rPr>
                        <a:t>3</a:t>
                      </a:r>
                      <a:r>
                        <a:rPr kumimoji="0" lang="es-ES" sz="2000" b="0" i="0" u="none" strike="noStrike" cap="none" normalizeH="0" baseline="0">
                          <a:ln>
                            <a:noFill/>
                          </a:ln>
                          <a:solidFill>
                            <a:schemeClr val="tx1"/>
                          </a:solidFill>
                          <a:effectLst/>
                          <a:latin typeface="Arial" charset="0"/>
                        </a:rPr>
                        <a:t> </a:t>
                      </a:r>
                    </a:p>
                    <a:p>
                      <a:pPr marL="342900" marR="0" lvl="0" indent="-342900" algn="l" defTabSz="914400" rtl="0" eaLnBrk="0" fontAlgn="base" latinLnBrk="0" hangingPunct="0">
                        <a:lnSpc>
                          <a:spcPct val="100000"/>
                        </a:lnSpc>
                        <a:spcBef>
                          <a:spcPct val="0"/>
                        </a:spcBef>
                        <a:spcAft>
                          <a:spcPct val="0"/>
                        </a:spcAft>
                        <a:buClrTx/>
                        <a:buSzTx/>
                        <a:buFontTx/>
                        <a:buChar char="•"/>
                        <a:tabLst/>
                      </a:pPr>
                      <a:r>
                        <a:rPr kumimoji="0" lang="es-ES" sz="2000" b="0" i="0" u="none" strike="noStrike" cap="none" normalizeH="0" baseline="0">
                          <a:ln>
                            <a:noFill/>
                          </a:ln>
                          <a:solidFill>
                            <a:schemeClr val="tx1"/>
                          </a:solidFill>
                          <a:effectLst/>
                          <a:latin typeface="Arial" charset="0"/>
                        </a:rPr>
                        <a:t>Glicemia &gt; 2 gr/L </a:t>
                      </a:r>
                    </a:p>
                    <a:p>
                      <a:pPr marL="342900" marR="0" lvl="0" indent="-342900" algn="l" defTabSz="914400" rtl="0" eaLnBrk="0" fontAlgn="base" latinLnBrk="0" hangingPunct="0">
                        <a:lnSpc>
                          <a:spcPct val="100000"/>
                        </a:lnSpc>
                        <a:spcBef>
                          <a:spcPct val="0"/>
                        </a:spcBef>
                        <a:spcAft>
                          <a:spcPct val="0"/>
                        </a:spcAft>
                        <a:buClrTx/>
                        <a:buSzTx/>
                        <a:buFontTx/>
                        <a:buChar char="•"/>
                        <a:tabLst/>
                      </a:pPr>
                      <a:r>
                        <a:rPr kumimoji="0" lang="es-ES" sz="2000" b="0" i="0" u="none" strike="noStrike" cap="none" normalizeH="0" baseline="0">
                          <a:ln>
                            <a:noFill/>
                          </a:ln>
                          <a:solidFill>
                            <a:schemeClr val="tx1"/>
                          </a:solidFill>
                          <a:effectLst/>
                          <a:latin typeface="Arial" charset="0"/>
                        </a:rPr>
                        <a:t>SGOT &gt; 250 UI/L </a:t>
                      </a:r>
                    </a:p>
                    <a:p>
                      <a:pPr marL="342900" marR="0" lvl="0" indent="-342900" algn="l" defTabSz="914400" rtl="0" eaLnBrk="0" fontAlgn="base" latinLnBrk="0" hangingPunct="0">
                        <a:lnSpc>
                          <a:spcPct val="100000"/>
                        </a:lnSpc>
                        <a:spcBef>
                          <a:spcPct val="0"/>
                        </a:spcBef>
                        <a:spcAft>
                          <a:spcPct val="0"/>
                        </a:spcAft>
                        <a:buClrTx/>
                        <a:buSzTx/>
                        <a:buFontTx/>
                        <a:buChar char="•"/>
                        <a:tabLst/>
                      </a:pPr>
                      <a:r>
                        <a:rPr kumimoji="0" lang="es-ES" sz="2000" b="0" i="0" u="none" strike="noStrike" cap="none" normalizeH="0" baseline="0">
                          <a:ln>
                            <a:noFill/>
                          </a:ln>
                          <a:solidFill>
                            <a:schemeClr val="tx1"/>
                          </a:solidFill>
                          <a:effectLst/>
                          <a:latin typeface="Arial" charset="0"/>
                        </a:rPr>
                        <a:t>LDH &gt; 350 UI/L </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gradFill rotWithShape="0">
                      <a:gsLst>
                        <a:gs pos="0">
                          <a:schemeClr val="accent1"/>
                        </a:gs>
                        <a:gs pos="100000">
                          <a:schemeClr val="accent1">
                            <a:gamma/>
                            <a:shade val="46275"/>
                            <a:invGamma/>
                          </a:schemeClr>
                        </a:gs>
                      </a:gsLst>
                      <a:lin ang="5400000" scaled="1"/>
                    </a:gra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s-ES" sz="2000" b="0" i="0" u="none" strike="noStrike" cap="none" normalizeH="0" baseline="0">
                        <a:ln>
                          <a:noFill/>
                        </a:ln>
                        <a:solidFill>
                          <a:schemeClr val="tx1"/>
                        </a:solidFill>
                        <a:effectLst/>
                        <a:latin typeface="Arial" charset="0"/>
                      </a:endParaRPr>
                    </a:p>
                    <a:p>
                      <a:pPr marL="342900" marR="0" lvl="0" indent="-342900" algn="l" defTabSz="914400" rtl="0" eaLnBrk="0" fontAlgn="base" latinLnBrk="0" hangingPunct="0">
                        <a:lnSpc>
                          <a:spcPct val="100000"/>
                        </a:lnSpc>
                        <a:spcBef>
                          <a:spcPct val="0"/>
                        </a:spcBef>
                        <a:spcAft>
                          <a:spcPct val="0"/>
                        </a:spcAft>
                        <a:buClrTx/>
                        <a:buSzTx/>
                        <a:buFontTx/>
                        <a:buChar char="•"/>
                        <a:tabLst/>
                      </a:pPr>
                      <a:r>
                        <a:rPr kumimoji="0" lang="es-ES" sz="2000" b="0" i="0" u="none" strike="noStrike" cap="none" normalizeH="0" baseline="0">
                          <a:ln>
                            <a:noFill/>
                          </a:ln>
                          <a:solidFill>
                            <a:schemeClr val="tx1"/>
                          </a:solidFill>
                          <a:effectLst/>
                          <a:latin typeface="Arial" charset="0"/>
                        </a:rPr>
                        <a:t>Caída de hematocrito &gt; 10 puntos % </a:t>
                      </a:r>
                    </a:p>
                    <a:p>
                      <a:pPr marL="342900" marR="0" lvl="0" indent="-342900" algn="l" defTabSz="914400" rtl="0" eaLnBrk="0" fontAlgn="base" latinLnBrk="0" hangingPunct="0">
                        <a:lnSpc>
                          <a:spcPct val="100000"/>
                        </a:lnSpc>
                        <a:spcBef>
                          <a:spcPct val="0"/>
                        </a:spcBef>
                        <a:spcAft>
                          <a:spcPct val="0"/>
                        </a:spcAft>
                        <a:buClrTx/>
                        <a:buSzTx/>
                        <a:buFontTx/>
                        <a:buChar char="•"/>
                        <a:tabLst/>
                      </a:pPr>
                      <a:r>
                        <a:rPr kumimoji="0" lang="es-ES" sz="2000" b="0" i="0" u="none" strike="noStrike" cap="none" normalizeH="0" baseline="0">
                          <a:ln>
                            <a:noFill/>
                          </a:ln>
                          <a:solidFill>
                            <a:schemeClr val="tx1"/>
                          </a:solidFill>
                          <a:effectLst/>
                          <a:latin typeface="Arial" charset="0"/>
                        </a:rPr>
                        <a:t>Alza del BUN &gt; de 5 mg/dl </a:t>
                      </a:r>
                    </a:p>
                    <a:p>
                      <a:pPr marL="342900" marR="0" lvl="0" indent="-342900" algn="l" defTabSz="914400" rtl="0" eaLnBrk="0" fontAlgn="base" latinLnBrk="0" hangingPunct="0">
                        <a:lnSpc>
                          <a:spcPct val="100000"/>
                        </a:lnSpc>
                        <a:spcBef>
                          <a:spcPct val="0"/>
                        </a:spcBef>
                        <a:spcAft>
                          <a:spcPct val="0"/>
                        </a:spcAft>
                        <a:buClrTx/>
                        <a:buSzTx/>
                        <a:buFontTx/>
                        <a:buChar char="•"/>
                        <a:tabLst/>
                      </a:pPr>
                      <a:r>
                        <a:rPr kumimoji="0" lang="es-ES" sz="2000" b="0" i="0" u="none" strike="noStrike" cap="none" normalizeH="0" baseline="0">
                          <a:ln>
                            <a:noFill/>
                          </a:ln>
                          <a:solidFill>
                            <a:schemeClr val="tx1"/>
                          </a:solidFill>
                          <a:effectLst/>
                          <a:latin typeface="Arial" charset="0"/>
                        </a:rPr>
                        <a:t>Calcemia &lt; de 8 mg/dl </a:t>
                      </a:r>
                    </a:p>
                    <a:p>
                      <a:pPr marL="342900" marR="0" lvl="0" indent="-342900" algn="l" defTabSz="914400" rtl="0" eaLnBrk="0" fontAlgn="base" latinLnBrk="0" hangingPunct="0">
                        <a:lnSpc>
                          <a:spcPct val="100000"/>
                        </a:lnSpc>
                        <a:spcBef>
                          <a:spcPct val="0"/>
                        </a:spcBef>
                        <a:spcAft>
                          <a:spcPct val="0"/>
                        </a:spcAft>
                        <a:buClrTx/>
                        <a:buSzTx/>
                        <a:buFontTx/>
                        <a:buChar char="•"/>
                        <a:tabLst/>
                      </a:pPr>
                      <a:r>
                        <a:rPr kumimoji="0" lang="es-ES" sz="2000" b="0" i="0" u="none" strike="noStrike" cap="none" normalizeH="0" baseline="0">
                          <a:ln>
                            <a:noFill/>
                          </a:ln>
                          <a:solidFill>
                            <a:schemeClr val="tx1"/>
                          </a:solidFill>
                          <a:effectLst/>
                          <a:latin typeface="Arial" charset="0"/>
                        </a:rPr>
                        <a:t>PO</a:t>
                      </a:r>
                      <a:r>
                        <a:rPr kumimoji="0" lang="es-ES" sz="2000" b="0" i="0" u="none" strike="noStrike" cap="none" normalizeH="0" baseline="-30000">
                          <a:ln>
                            <a:noFill/>
                          </a:ln>
                          <a:solidFill>
                            <a:schemeClr val="tx1"/>
                          </a:solidFill>
                          <a:effectLst/>
                          <a:latin typeface="Arial" charset="0"/>
                        </a:rPr>
                        <a:t>2</a:t>
                      </a:r>
                      <a:r>
                        <a:rPr kumimoji="0" lang="es-ES" sz="2000" b="0" i="0" u="none" strike="noStrike" cap="none" normalizeH="0" baseline="0">
                          <a:ln>
                            <a:noFill/>
                          </a:ln>
                          <a:solidFill>
                            <a:schemeClr val="tx1"/>
                          </a:solidFill>
                          <a:effectLst/>
                          <a:latin typeface="Arial" charset="0"/>
                        </a:rPr>
                        <a:t> &lt; 60 con FiO</a:t>
                      </a:r>
                      <a:r>
                        <a:rPr kumimoji="0" lang="es-ES" sz="2000" b="0" i="0" u="none" strike="noStrike" cap="none" normalizeH="0" baseline="-30000">
                          <a:ln>
                            <a:noFill/>
                          </a:ln>
                          <a:solidFill>
                            <a:schemeClr val="tx1"/>
                          </a:solidFill>
                          <a:effectLst/>
                          <a:latin typeface="Arial" charset="0"/>
                        </a:rPr>
                        <a:t>2</a:t>
                      </a:r>
                      <a:r>
                        <a:rPr kumimoji="0" lang="es-ES" sz="2000" b="0" i="0" u="none" strike="noStrike" cap="none" normalizeH="0" baseline="0">
                          <a:ln>
                            <a:noFill/>
                          </a:ln>
                          <a:solidFill>
                            <a:schemeClr val="tx1"/>
                          </a:solidFill>
                          <a:effectLst/>
                          <a:latin typeface="Arial" charset="0"/>
                        </a:rPr>
                        <a:t> de 21% (ambiental) </a:t>
                      </a:r>
                    </a:p>
                    <a:p>
                      <a:pPr marL="342900" marR="0" lvl="0" indent="-342900" algn="l" defTabSz="914400" rtl="0" eaLnBrk="0" fontAlgn="base" latinLnBrk="0" hangingPunct="0">
                        <a:lnSpc>
                          <a:spcPct val="100000"/>
                        </a:lnSpc>
                        <a:spcBef>
                          <a:spcPct val="0"/>
                        </a:spcBef>
                        <a:spcAft>
                          <a:spcPct val="0"/>
                        </a:spcAft>
                        <a:buClrTx/>
                        <a:buSzTx/>
                        <a:buFontTx/>
                        <a:buChar char="•"/>
                        <a:tabLst/>
                      </a:pPr>
                      <a:r>
                        <a:rPr kumimoji="0" lang="es-ES" sz="2000" b="0" i="0" u="none" strike="noStrike" cap="none" normalizeH="0" baseline="0">
                          <a:ln>
                            <a:noFill/>
                          </a:ln>
                          <a:solidFill>
                            <a:schemeClr val="tx1"/>
                          </a:solidFill>
                          <a:effectLst/>
                          <a:latin typeface="Arial" charset="0"/>
                        </a:rPr>
                        <a:t>Déficit de base (B.E.) &gt; - 4mEq/L </a:t>
                      </a:r>
                    </a:p>
                    <a:p>
                      <a:pPr marL="342900" marR="0" lvl="0" indent="-342900" algn="l" defTabSz="914400" rtl="0" eaLnBrk="0" fontAlgn="base" latinLnBrk="0" hangingPunct="0">
                        <a:lnSpc>
                          <a:spcPct val="100000"/>
                        </a:lnSpc>
                        <a:spcBef>
                          <a:spcPct val="0"/>
                        </a:spcBef>
                        <a:spcAft>
                          <a:spcPct val="0"/>
                        </a:spcAft>
                        <a:buClrTx/>
                        <a:buSzTx/>
                        <a:buFontTx/>
                        <a:buChar char="•"/>
                        <a:tabLst/>
                      </a:pPr>
                      <a:r>
                        <a:rPr kumimoji="0" lang="es-ES" sz="2000" b="0" i="0" u="none" strike="noStrike" cap="none" normalizeH="0" baseline="0">
                          <a:ln>
                            <a:noFill/>
                          </a:ln>
                          <a:solidFill>
                            <a:schemeClr val="tx1"/>
                          </a:solidFill>
                          <a:effectLst/>
                          <a:latin typeface="Arial" charset="0"/>
                        </a:rPr>
                        <a:t>Secuestro de volumen &gt; 6 L (Balance hídrico) </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gradFill rotWithShape="0">
                      <a:gsLst>
                        <a:gs pos="0">
                          <a:schemeClr val="accent1"/>
                        </a:gs>
                        <a:gs pos="100000">
                          <a:schemeClr val="accent1">
                            <a:gamma/>
                            <a:shade val="46275"/>
                            <a:invGamma/>
                          </a:schemeClr>
                        </a:gs>
                      </a:gsLst>
                      <a:lin ang="5400000" scaled="1"/>
                    </a:gradFill>
                  </a:tcPr>
                </a:tc>
                <a:extLst>
                  <a:ext uri="{0D108BD9-81ED-4DB2-BD59-A6C34878D82A}">
                    <a16:rowId xmlns:a16="http://schemas.microsoft.com/office/drawing/2014/main" xmlns="" val="10001"/>
                  </a:ext>
                </a:extLst>
              </a:tr>
            </a:tbl>
          </a:graphicData>
        </a:graphic>
      </p:graphicFrame>
      <p:sp>
        <p:nvSpPr>
          <p:cNvPr id="36877" name="Rectangle 36">
            <a:extLst>
              <a:ext uri="{FF2B5EF4-FFF2-40B4-BE49-F238E27FC236}">
                <a16:creationId xmlns:a16="http://schemas.microsoft.com/office/drawing/2014/main" xmlns="" id="{8BFB0019-A0DA-416B-8491-E2B77754AEB2}"/>
              </a:ext>
            </a:extLst>
          </p:cNvPr>
          <p:cNvSpPr>
            <a:spLocks noChangeArrowheads="1"/>
          </p:cNvSpPr>
          <p:nvPr/>
        </p:nvSpPr>
        <p:spPr bwMode="auto">
          <a:xfrm>
            <a:off x="2063751" y="360363"/>
            <a:ext cx="5256213" cy="457200"/>
          </a:xfrm>
          <a:prstGeom prst="rect">
            <a:avLst/>
          </a:prstGeom>
          <a:gradFill rotWithShape="1">
            <a:gsLst>
              <a:gs pos="0">
                <a:srgbClr val="339966"/>
              </a:gs>
              <a:gs pos="100000">
                <a:srgbClr val="18472F"/>
              </a:gs>
            </a:gsLst>
            <a:path path="rect">
              <a:fillToRect r="100000" b="10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a:solidFill>
                  <a:srgbClr val="FFFFFF"/>
                </a:solidFill>
              </a:rPr>
              <a:t>Criterios Pronósticos de Ranson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a:extLst>
              <a:ext uri="{FF2B5EF4-FFF2-40B4-BE49-F238E27FC236}">
                <a16:creationId xmlns:a16="http://schemas.microsoft.com/office/drawing/2014/main" xmlns="" id="{B50F982F-8247-461C-9C16-933A25734048}"/>
              </a:ext>
            </a:extLst>
          </p:cNvPr>
          <p:cNvSpPr>
            <a:spLocks noChangeArrowheads="1"/>
          </p:cNvSpPr>
          <p:nvPr/>
        </p:nvSpPr>
        <p:spPr bwMode="auto">
          <a:xfrm>
            <a:off x="1524001" y="2115494"/>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s-ES" altLang="es-ES">
              <a:solidFill>
                <a:srgbClr val="FFFFFF"/>
              </a:solidFill>
            </a:endParaRPr>
          </a:p>
        </p:txBody>
      </p:sp>
      <p:sp>
        <p:nvSpPr>
          <p:cNvPr id="37891" name="Rectangle 101">
            <a:extLst>
              <a:ext uri="{FF2B5EF4-FFF2-40B4-BE49-F238E27FC236}">
                <a16:creationId xmlns:a16="http://schemas.microsoft.com/office/drawing/2014/main" xmlns="" id="{3988204C-B05A-4066-B24B-42368F570EE9}"/>
              </a:ext>
            </a:extLst>
          </p:cNvPr>
          <p:cNvSpPr>
            <a:spLocks noChangeArrowheads="1"/>
          </p:cNvSpPr>
          <p:nvPr/>
        </p:nvSpPr>
        <p:spPr bwMode="auto">
          <a:xfrm>
            <a:off x="1774825" y="260350"/>
            <a:ext cx="39179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sz="1800" b="1">
                <a:solidFill>
                  <a:srgbClr val="CCECFF"/>
                </a:solidFill>
              </a:rPr>
              <a:t>EVOLUCIÓN Y COMPLICACIONES</a:t>
            </a:r>
          </a:p>
          <a:p>
            <a:pPr fontAlgn="base">
              <a:spcBef>
                <a:spcPct val="0"/>
              </a:spcBef>
              <a:spcAft>
                <a:spcPct val="0"/>
              </a:spcAft>
            </a:pPr>
            <a:endParaRPr lang="es-ES" altLang="es-ES" sz="1800">
              <a:solidFill>
                <a:srgbClr val="CCECFF"/>
              </a:solidFill>
            </a:endParaRPr>
          </a:p>
        </p:txBody>
      </p:sp>
      <p:sp>
        <p:nvSpPr>
          <p:cNvPr id="37892" name="Rectangle 102">
            <a:extLst>
              <a:ext uri="{FF2B5EF4-FFF2-40B4-BE49-F238E27FC236}">
                <a16:creationId xmlns:a16="http://schemas.microsoft.com/office/drawing/2014/main" xmlns="" id="{F1667631-954D-43C0-AB99-39C112066C3F}"/>
              </a:ext>
            </a:extLst>
          </p:cNvPr>
          <p:cNvSpPr>
            <a:spLocks noChangeArrowheads="1"/>
          </p:cNvSpPr>
          <p:nvPr/>
        </p:nvSpPr>
        <p:spPr bwMode="auto">
          <a:xfrm>
            <a:off x="1774825" y="836613"/>
            <a:ext cx="849630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1800">
                <a:solidFill>
                  <a:srgbClr val="FFFFFF"/>
                </a:solidFill>
              </a:rPr>
              <a:t>Las complicaciones de la P.A. se pueden clasificar en sistémicas y locales y suelen presentarse en 3 fases:</a:t>
            </a:r>
          </a:p>
          <a:p>
            <a:pPr algn="just" eaLnBrk="1" fontAlgn="base" hangingPunct="1">
              <a:spcBef>
                <a:spcPct val="0"/>
              </a:spcBef>
              <a:spcAft>
                <a:spcPct val="0"/>
              </a:spcAft>
            </a:pPr>
            <a:endParaRPr lang="es-ES" altLang="es-ES" sz="1800">
              <a:solidFill>
                <a:srgbClr val="FFFFFF"/>
              </a:solidFill>
            </a:endParaRPr>
          </a:p>
          <a:p>
            <a:pPr algn="just" eaLnBrk="1" fontAlgn="base" hangingPunct="1">
              <a:spcBef>
                <a:spcPct val="0"/>
              </a:spcBef>
              <a:spcAft>
                <a:spcPct val="0"/>
              </a:spcAft>
            </a:pPr>
            <a:r>
              <a:rPr lang="es-ES" altLang="es-ES" sz="1800">
                <a:solidFill>
                  <a:srgbClr val="FFFFFF"/>
                </a:solidFill>
              </a:rPr>
              <a:t>Una fase temprana o precoz (hasta el 4° día)</a:t>
            </a:r>
          </a:p>
          <a:p>
            <a:pPr algn="just" eaLnBrk="1" fontAlgn="base" hangingPunct="1">
              <a:spcBef>
                <a:spcPct val="0"/>
              </a:spcBef>
              <a:spcAft>
                <a:spcPct val="0"/>
              </a:spcAft>
            </a:pPr>
            <a:r>
              <a:rPr lang="es-ES" altLang="es-ES" sz="1800">
                <a:solidFill>
                  <a:srgbClr val="FFFFFF"/>
                </a:solidFill>
              </a:rPr>
              <a:t>Una fase intermedia (5° día hasta la segunda semana)</a:t>
            </a:r>
          </a:p>
          <a:p>
            <a:pPr algn="just" eaLnBrk="1" fontAlgn="base" hangingPunct="1">
              <a:spcBef>
                <a:spcPct val="0"/>
              </a:spcBef>
              <a:spcAft>
                <a:spcPct val="0"/>
              </a:spcAft>
            </a:pPr>
            <a:r>
              <a:rPr lang="es-ES" altLang="es-ES" sz="1800">
                <a:solidFill>
                  <a:srgbClr val="FFFFFF"/>
                </a:solidFill>
              </a:rPr>
              <a:t>Una fase tardía (desde la 3° semana).</a:t>
            </a:r>
          </a:p>
          <a:p>
            <a:pPr algn="just" eaLnBrk="1" fontAlgn="base" hangingPunct="1">
              <a:spcBef>
                <a:spcPct val="0"/>
              </a:spcBef>
              <a:spcAft>
                <a:spcPct val="0"/>
              </a:spcAft>
            </a:pPr>
            <a:endParaRPr lang="es-ES" altLang="es-ES" sz="1800">
              <a:solidFill>
                <a:srgbClr val="FFFFFF"/>
              </a:solidFill>
            </a:endParaRPr>
          </a:p>
          <a:p>
            <a:pPr algn="just" eaLnBrk="1" fontAlgn="base" hangingPunct="1">
              <a:spcBef>
                <a:spcPct val="0"/>
              </a:spcBef>
              <a:spcAft>
                <a:spcPct val="0"/>
              </a:spcAft>
            </a:pPr>
            <a:r>
              <a:rPr lang="es-ES" altLang="es-ES" sz="1800">
                <a:solidFill>
                  <a:srgbClr val="FFFFFF"/>
                </a:solidFill>
              </a:rPr>
              <a:t>En general las complicaciones sistémicas ocurren en la primera fase de la enfermedad, en cambio las complicaciones locales se presentan en las fases intermedias y tardía de la enfermedad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a:extLst>
              <a:ext uri="{FF2B5EF4-FFF2-40B4-BE49-F238E27FC236}">
                <a16:creationId xmlns:a16="http://schemas.microsoft.com/office/drawing/2014/main" xmlns="" id="{BCFEA4E0-24DE-49D5-AB56-66544CA5D8B7}"/>
              </a:ext>
            </a:extLst>
          </p:cNvPr>
          <p:cNvSpPr>
            <a:spLocks noChangeArrowheads="1"/>
          </p:cNvSpPr>
          <p:nvPr/>
        </p:nvSpPr>
        <p:spPr bwMode="auto">
          <a:xfrm>
            <a:off x="2640013" y="1412876"/>
            <a:ext cx="6661150" cy="4329113"/>
          </a:xfrm>
          <a:prstGeom prst="rect">
            <a:avLst/>
          </a:prstGeom>
          <a:gradFill rotWithShape="1">
            <a:gsLst>
              <a:gs pos="0">
                <a:srgbClr val="993300"/>
              </a:gs>
              <a:gs pos="100000">
                <a:srgbClr val="471800"/>
              </a:gs>
            </a:gsLst>
            <a:path path="rect">
              <a:fillToRect r="100000" b="10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buBlip>
                <a:blip r:embed="rId2"/>
              </a:buBlip>
            </a:pPr>
            <a:endParaRPr lang="es-ES" altLang="es-ES" sz="1800">
              <a:solidFill>
                <a:srgbClr val="FFFFFF"/>
              </a:solidFill>
            </a:endParaRPr>
          </a:p>
          <a:p>
            <a:pPr algn="just" eaLnBrk="1" fontAlgn="base" hangingPunct="1">
              <a:spcBef>
                <a:spcPct val="0"/>
              </a:spcBef>
              <a:spcAft>
                <a:spcPct val="0"/>
              </a:spcAft>
              <a:buBlip>
                <a:blip r:embed="rId2"/>
              </a:buBlip>
            </a:pPr>
            <a:r>
              <a:rPr lang="es-ES" altLang="es-ES" sz="1800">
                <a:solidFill>
                  <a:srgbClr val="FFFFFF"/>
                </a:solidFill>
              </a:rPr>
              <a:t> </a:t>
            </a:r>
            <a:r>
              <a:rPr lang="es-ES" altLang="es-ES" sz="2000">
                <a:solidFill>
                  <a:srgbClr val="FFFFFF"/>
                </a:solidFill>
              </a:rPr>
              <a:t>Falla cardiocirculatoria con hipotensión y shock.</a:t>
            </a:r>
          </a:p>
          <a:p>
            <a:pPr algn="just" eaLnBrk="1" fontAlgn="base" hangingPunct="1">
              <a:spcBef>
                <a:spcPct val="0"/>
              </a:spcBef>
              <a:spcAft>
                <a:spcPct val="0"/>
              </a:spcAft>
              <a:buBlip>
                <a:blip r:embed="rId2"/>
              </a:buBlip>
            </a:pPr>
            <a:endParaRPr lang="es-ES" altLang="es-ES" sz="2000">
              <a:solidFill>
                <a:srgbClr val="FFFFFF"/>
              </a:solidFill>
            </a:endParaRPr>
          </a:p>
          <a:p>
            <a:pPr algn="just" eaLnBrk="1" fontAlgn="base" hangingPunct="1">
              <a:spcBef>
                <a:spcPct val="0"/>
              </a:spcBef>
              <a:spcAft>
                <a:spcPct val="0"/>
              </a:spcAft>
              <a:buBlip>
                <a:blip r:embed="rId2"/>
              </a:buBlip>
            </a:pPr>
            <a:r>
              <a:rPr lang="es-ES" altLang="es-ES" sz="2000">
                <a:solidFill>
                  <a:srgbClr val="FFFFFF"/>
                </a:solidFill>
              </a:rPr>
              <a:t> Insuficiencia respiratoria </a:t>
            </a:r>
          </a:p>
          <a:p>
            <a:pPr algn="just" eaLnBrk="1" fontAlgn="base" hangingPunct="1">
              <a:spcBef>
                <a:spcPct val="0"/>
              </a:spcBef>
              <a:spcAft>
                <a:spcPct val="0"/>
              </a:spcAft>
              <a:buBlip>
                <a:blip r:embed="rId2"/>
              </a:buBlip>
            </a:pPr>
            <a:endParaRPr lang="es-ES" altLang="es-ES" sz="2000">
              <a:solidFill>
                <a:srgbClr val="FFFFFF"/>
              </a:solidFill>
            </a:endParaRPr>
          </a:p>
          <a:p>
            <a:pPr algn="just" eaLnBrk="1" fontAlgn="base" hangingPunct="1">
              <a:spcBef>
                <a:spcPct val="0"/>
              </a:spcBef>
              <a:spcAft>
                <a:spcPct val="0"/>
              </a:spcAft>
              <a:buBlip>
                <a:blip r:embed="rId2"/>
              </a:buBlip>
            </a:pPr>
            <a:r>
              <a:rPr lang="es-ES" altLang="es-ES" sz="2000">
                <a:solidFill>
                  <a:srgbClr val="FFFFFF"/>
                </a:solidFill>
              </a:rPr>
              <a:t> Insuficiencia renal y falla multiorgánica (FMO)</a:t>
            </a:r>
          </a:p>
          <a:p>
            <a:pPr algn="just" eaLnBrk="1" fontAlgn="base" hangingPunct="1">
              <a:spcBef>
                <a:spcPct val="0"/>
              </a:spcBef>
              <a:spcAft>
                <a:spcPct val="0"/>
              </a:spcAft>
              <a:buBlip>
                <a:blip r:embed="rId2"/>
              </a:buBlip>
            </a:pPr>
            <a:endParaRPr lang="es-ES" altLang="es-ES" sz="2000">
              <a:solidFill>
                <a:srgbClr val="FFFFFF"/>
              </a:solidFill>
            </a:endParaRPr>
          </a:p>
          <a:p>
            <a:pPr algn="just" eaLnBrk="1" fontAlgn="base" hangingPunct="1">
              <a:spcBef>
                <a:spcPct val="0"/>
              </a:spcBef>
              <a:spcAft>
                <a:spcPct val="0"/>
              </a:spcAft>
            </a:pPr>
            <a:r>
              <a:rPr lang="es-ES" altLang="es-ES" sz="2000">
                <a:solidFill>
                  <a:srgbClr val="CCECFF"/>
                </a:solidFill>
              </a:rPr>
              <a:t>Otras complicaciones sistémicas son:</a:t>
            </a:r>
          </a:p>
          <a:p>
            <a:pPr algn="just" eaLnBrk="1" fontAlgn="base" hangingPunct="1">
              <a:spcBef>
                <a:spcPct val="0"/>
              </a:spcBef>
              <a:spcAft>
                <a:spcPct val="0"/>
              </a:spcAft>
            </a:pPr>
            <a:endParaRPr lang="es-ES" altLang="es-ES" sz="2000">
              <a:solidFill>
                <a:srgbClr val="CCECFF"/>
              </a:solidFill>
            </a:endParaRPr>
          </a:p>
          <a:p>
            <a:pPr algn="just" eaLnBrk="1" fontAlgn="base" hangingPunct="1">
              <a:spcBef>
                <a:spcPct val="0"/>
              </a:spcBef>
              <a:spcAft>
                <a:spcPct val="0"/>
              </a:spcAft>
              <a:buBlip>
                <a:blip r:embed="rId3"/>
              </a:buBlip>
            </a:pPr>
            <a:r>
              <a:rPr lang="es-ES" altLang="es-ES" sz="2000">
                <a:solidFill>
                  <a:srgbClr val="FFFFFF"/>
                </a:solidFill>
              </a:rPr>
              <a:t> Las hemorragias digestivas.</a:t>
            </a:r>
          </a:p>
          <a:p>
            <a:pPr algn="just" eaLnBrk="1" fontAlgn="base" hangingPunct="1">
              <a:spcBef>
                <a:spcPct val="0"/>
              </a:spcBef>
              <a:spcAft>
                <a:spcPct val="0"/>
              </a:spcAft>
              <a:buBlip>
                <a:blip r:embed="rId3"/>
              </a:buBlip>
            </a:pPr>
            <a:endParaRPr lang="es-ES" altLang="es-ES" sz="2000">
              <a:solidFill>
                <a:srgbClr val="FFFFFF"/>
              </a:solidFill>
            </a:endParaRPr>
          </a:p>
          <a:p>
            <a:pPr algn="just" eaLnBrk="1" fontAlgn="base" hangingPunct="1">
              <a:spcBef>
                <a:spcPct val="0"/>
              </a:spcBef>
              <a:spcAft>
                <a:spcPct val="0"/>
              </a:spcAft>
              <a:buBlip>
                <a:blip r:embed="rId3"/>
              </a:buBlip>
            </a:pPr>
            <a:r>
              <a:rPr lang="es-ES" altLang="es-ES" sz="2000">
                <a:solidFill>
                  <a:srgbClr val="FFFFFF"/>
                </a:solidFill>
              </a:rPr>
              <a:t> Las alteraciones de la coagulación </a:t>
            </a:r>
          </a:p>
          <a:p>
            <a:pPr algn="just" eaLnBrk="1" fontAlgn="base" hangingPunct="1">
              <a:spcBef>
                <a:spcPct val="0"/>
              </a:spcBef>
              <a:spcAft>
                <a:spcPct val="0"/>
              </a:spcAft>
            </a:pPr>
            <a:endParaRPr lang="es-ES" altLang="es-ES" sz="2000">
              <a:solidFill>
                <a:srgbClr val="FFFFFF"/>
              </a:solidFill>
            </a:endParaRPr>
          </a:p>
          <a:p>
            <a:pPr algn="just" eaLnBrk="1" fontAlgn="base" hangingPunct="1">
              <a:spcBef>
                <a:spcPct val="0"/>
              </a:spcBef>
              <a:spcAft>
                <a:spcPct val="0"/>
              </a:spcAft>
              <a:buBlip>
                <a:blip r:embed="rId3"/>
              </a:buBlip>
            </a:pPr>
            <a:r>
              <a:rPr lang="es-ES" altLang="es-ES" sz="2000">
                <a:solidFill>
                  <a:srgbClr val="FFFFFF"/>
                </a:solidFill>
              </a:rPr>
              <a:t> Ileo paralítico.</a:t>
            </a:r>
          </a:p>
        </p:txBody>
      </p:sp>
      <p:sp>
        <p:nvSpPr>
          <p:cNvPr id="38915" name="Rectangle 5">
            <a:extLst>
              <a:ext uri="{FF2B5EF4-FFF2-40B4-BE49-F238E27FC236}">
                <a16:creationId xmlns:a16="http://schemas.microsoft.com/office/drawing/2014/main" xmlns="" id="{EA958A05-5A8A-4702-BDFE-D2379B705422}"/>
              </a:ext>
            </a:extLst>
          </p:cNvPr>
          <p:cNvSpPr>
            <a:spLocks noChangeArrowheads="1"/>
          </p:cNvSpPr>
          <p:nvPr/>
        </p:nvSpPr>
        <p:spPr bwMode="auto">
          <a:xfrm>
            <a:off x="1992313" y="476251"/>
            <a:ext cx="3765550" cy="366713"/>
          </a:xfrm>
          <a:prstGeom prst="rect">
            <a:avLst/>
          </a:prstGeom>
          <a:gradFill rotWithShape="1">
            <a:gsLst>
              <a:gs pos="0">
                <a:srgbClr val="993366"/>
              </a:gs>
              <a:gs pos="100000">
                <a:srgbClr val="47182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sz="1800">
                <a:solidFill>
                  <a:srgbClr val="CCECFF"/>
                </a:solidFill>
              </a:rPr>
              <a:t>COMPLICACIONES SISTÉMICAS</a:t>
            </a:r>
            <a:r>
              <a:rPr lang="es-ES" altLang="es-ES" sz="1800">
                <a:solidFill>
                  <a:srgbClr val="FFFFFF"/>
                </a:solidFill>
              </a:rPr>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a:extLst>
              <a:ext uri="{FF2B5EF4-FFF2-40B4-BE49-F238E27FC236}">
                <a16:creationId xmlns:a16="http://schemas.microsoft.com/office/drawing/2014/main" xmlns="" id="{099001E1-ABCB-4EA6-AE60-48A8A4B079F9}"/>
              </a:ext>
            </a:extLst>
          </p:cNvPr>
          <p:cNvSpPr>
            <a:spLocks noChangeArrowheads="1"/>
          </p:cNvSpPr>
          <p:nvPr/>
        </p:nvSpPr>
        <p:spPr bwMode="auto">
          <a:xfrm>
            <a:off x="2063750" y="620714"/>
            <a:ext cx="37988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sz="2000">
                <a:solidFill>
                  <a:srgbClr val="CCECFF"/>
                </a:solidFill>
              </a:rPr>
              <a:t>COMPLICACIONES LOCALES </a:t>
            </a:r>
          </a:p>
        </p:txBody>
      </p:sp>
      <p:sp>
        <p:nvSpPr>
          <p:cNvPr id="39939" name="Rectangle 5">
            <a:extLst>
              <a:ext uri="{FF2B5EF4-FFF2-40B4-BE49-F238E27FC236}">
                <a16:creationId xmlns:a16="http://schemas.microsoft.com/office/drawing/2014/main" xmlns="" id="{86E00D80-FD96-492A-B9AD-26DA8619B23C}"/>
              </a:ext>
            </a:extLst>
          </p:cNvPr>
          <p:cNvSpPr>
            <a:spLocks noChangeArrowheads="1"/>
          </p:cNvSpPr>
          <p:nvPr/>
        </p:nvSpPr>
        <p:spPr bwMode="auto">
          <a:xfrm>
            <a:off x="2063750" y="2025651"/>
            <a:ext cx="8197850" cy="4054475"/>
          </a:xfrm>
          <a:prstGeom prst="rect">
            <a:avLst/>
          </a:prstGeom>
          <a:gradFill rotWithShape="1">
            <a:gsLst>
              <a:gs pos="0">
                <a:srgbClr val="008000"/>
              </a:gs>
              <a:gs pos="100000">
                <a:srgbClr val="003B00"/>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buBlip>
                <a:blip r:embed="rId2"/>
              </a:buBlip>
            </a:pPr>
            <a:r>
              <a:rPr lang="es-ES" altLang="es-ES" sz="2000">
                <a:solidFill>
                  <a:srgbClr val="FFFFFF"/>
                </a:solidFill>
              </a:rPr>
              <a:t> Obstrucción duodenal</a:t>
            </a:r>
          </a:p>
          <a:p>
            <a:pPr algn="just" eaLnBrk="1" fontAlgn="base" hangingPunct="1">
              <a:spcBef>
                <a:spcPct val="0"/>
              </a:spcBef>
              <a:spcAft>
                <a:spcPct val="0"/>
              </a:spcAft>
              <a:buBlip>
                <a:blip r:embed="rId2"/>
              </a:buBlip>
            </a:pPr>
            <a:endParaRPr lang="es-ES" altLang="es-ES" sz="2000">
              <a:solidFill>
                <a:srgbClr val="FFFFFF"/>
              </a:solidFill>
            </a:endParaRPr>
          </a:p>
          <a:p>
            <a:pPr algn="just" eaLnBrk="1" fontAlgn="base" hangingPunct="1">
              <a:spcBef>
                <a:spcPct val="0"/>
              </a:spcBef>
              <a:spcAft>
                <a:spcPct val="0"/>
              </a:spcAft>
              <a:buBlip>
                <a:blip r:embed="rId2"/>
              </a:buBlip>
            </a:pPr>
            <a:r>
              <a:rPr lang="es-ES" altLang="es-ES" sz="2000">
                <a:solidFill>
                  <a:srgbClr val="FFFFFF"/>
                </a:solidFill>
              </a:rPr>
              <a:t> Obstrucción de la vía biliar</a:t>
            </a:r>
          </a:p>
          <a:p>
            <a:pPr algn="just" eaLnBrk="1" fontAlgn="base" hangingPunct="1">
              <a:spcBef>
                <a:spcPct val="0"/>
              </a:spcBef>
              <a:spcAft>
                <a:spcPct val="0"/>
              </a:spcAft>
              <a:buBlip>
                <a:blip r:embed="rId2"/>
              </a:buBlip>
            </a:pPr>
            <a:endParaRPr lang="es-ES" altLang="es-ES" sz="2000">
              <a:solidFill>
                <a:srgbClr val="FFFFFF"/>
              </a:solidFill>
            </a:endParaRPr>
          </a:p>
          <a:p>
            <a:pPr algn="just" eaLnBrk="1" fontAlgn="base" hangingPunct="1">
              <a:spcBef>
                <a:spcPct val="0"/>
              </a:spcBef>
              <a:spcAft>
                <a:spcPct val="0"/>
              </a:spcAft>
              <a:buBlip>
                <a:blip r:embed="rId2"/>
              </a:buBlip>
            </a:pPr>
            <a:r>
              <a:rPr lang="es-ES" altLang="es-ES" sz="2000">
                <a:solidFill>
                  <a:srgbClr val="FFFFFF"/>
                </a:solidFill>
              </a:rPr>
              <a:t> Una grave complicación es la infección de la necrosis (necrosis infectada), que suele llevar al paciente a una sepsis y FMO o en ocasiones a un absceso pancreático que deberá ser drenado. </a:t>
            </a:r>
          </a:p>
          <a:p>
            <a:pPr algn="just" eaLnBrk="1" fontAlgn="base" hangingPunct="1">
              <a:spcBef>
                <a:spcPct val="0"/>
              </a:spcBef>
              <a:spcAft>
                <a:spcPct val="0"/>
              </a:spcAft>
            </a:pPr>
            <a:endParaRPr lang="es-ES" altLang="es-ES" sz="2000">
              <a:solidFill>
                <a:srgbClr val="FFFFFF"/>
              </a:solidFill>
            </a:endParaRPr>
          </a:p>
          <a:p>
            <a:pPr algn="just" eaLnBrk="1" fontAlgn="base" hangingPunct="1">
              <a:spcBef>
                <a:spcPct val="0"/>
              </a:spcBef>
              <a:spcAft>
                <a:spcPct val="0"/>
              </a:spcAft>
              <a:buBlip>
                <a:blip r:embed="rId3"/>
              </a:buBlip>
            </a:pPr>
            <a:r>
              <a:rPr lang="es-ES" altLang="es-ES" sz="2000">
                <a:solidFill>
                  <a:srgbClr val="FFFFFF"/>
                </a:solidFill>
              </a:rPr>
              <a:t> Otras complicaciones locales son las hemorragias retroperitoneales, las colecciones peripancreáticas agudas, la trombosis de la vena esplénica, la trombosis portal, la necrosis del colon transverso, la fístula pancreática, etc.</a:t>
            </a:r>
          </a:p>
          <a:p>
            <a:pPr algn="just" eaLnBrk="1" fontAlgn="base" hangingPunct="1">
              <a:spcBef>
                <a:spcPct val="0"/>
              </a:spcBef>
              <a:spcAft>
                <a:spcPct val="0"/>
              </a:spcAft>
            </a:pPr>
            <a:r>
              <a:rPr lang="es-ES" altLang="es-ES" sz="2000">
                <a:solidFill>
                  <a:srgbClr val="FFFFFF"/>
                </a:solidFill>
              </a:rPr>
              <a:t> </a:t>
            </a:r>
          </a:p>
        </p:txBody>
      </p:sp>
      <p:sp>
        <p:nvSpPr>
          <p:cNvPr id="39940" name="Rectangle 6">
            <a:extLst>
              <a:ext uri="{FF2B5EF4-FFF2-40B4-BE49-F238E27FC236}">
                <a16:creationId xmlns:a16="http://schemas.microsoft.com/office/drawing/2014/main" xmlns="" id="{5B5CBA68-F7E4-4565-8707-1987DCAEA96D}"/>
              </a:ext>
            </a:extLst>
          </p:cNvPr>
          <p:cNvSpPr>
            <a:spLocks noChangeArrowheads="1"/>
          </p:cNvSpPr>
          <p:nvPr/>
        </p:nvSpPr>
        <p:spPr bwMode="auto">
          <a:xfrm>
            <a:off x="2063751" y="1125538"/>
            <a:ext cx="7993063"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50000"/>
              </a:spcBef>
              <a:spcAft>
                <a:spcPct val="0"/>
              </a:spcAft>
            </a:pPr>
            <a:r>
              <a:rPr lang="es-ES" altLang="es-ES" sz="1800">
                <a:solidFill>
                  <a:srgbClr val="FFFFFF"/>
                </a:solidFill>
              </a:rPr>
              <a:t>Estas corresponden a las complicaciones en el espacio retroperitoneal y cavidad abdominal. </a:t>
            </a:r>
          </a:p>
          <a:p>
            <a:pPr eaLnBrk="1" fontAlgn="base" hangingPunct="1">
              <a:spcBef>
                <a:spcPct val="50000"/>
              </a:spcBef>
              <a:spcAft>
                <a:spcPct val="0"/>
              </a:spcAft>
            </a:pPr>
            <a:endParaRPr lang="es-ES" altLang="es-ES" sz="1800">
              <a:solidFill>
                <a:srgbClr val="FFFFFF"/>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3769" name="Group 41">
            <a:extLst>
              <a:ext uri="{FF2B5EF4-FFF2-40B4-BE49-F238E27FC236}">
                <a16:creationId xmlns:a16="http://schemas.microsoft.com/office/drawing/2014/main" xmlns="" id="{4A32360A-F70F-47B2-8A04-8ED4CA95588F}"/>
              </a:ext>
            </a:extLst>
          </p:cNvPr>
          <p:cNvGraphicFramePr>
            <a:graphicFrameLocks noGrp="1"/>
          </p:cNvGraphicFramePr>
          <p:nvPr/>
        </p:nvGraphicFramePr>
        <p:xfrm>
          <a:off x="2640013" y="771525"/>
          <a:ext cx="7129462" cy="5290078"/>
        </p:xfrm>
        <a:graphic>
          <a:graphicData uri="http://schemas.openxmlformats.org/drawingml/2006/table">
            <a:tbl>
              <a:tblPr/>
              <a:tblGrid>
                <a:gridCol w="7129462">
                  <a:extLst>
                    <a:ext uri="{9D8B030D-6E8A-4147-A177-3AD203B41FA5}">
                      <a16:colId xmlns:a16="http://schemas.microsoft.com/office/drawing/2014/main" xmlns="" val="20000"/>
                    </a:ext>
                  </a:extLst>
                </a:gridCol>
              </a:tblGrid>
              <a:tr h="4480022">
                <a:tc>
                  <a:txBody>
                    <a:bodyPr/>
                    <a:lstStyle/>
                    <a:p>
                      <a:pPr marL="0" marR="0" lvl="0" indent="0" algn="just" defTabSz="914400" rtl="0" eaLnBrk="1" fontAlgn="base" latinLnBrk="0" hangingPunct="1">
                        <a:lnSpc>
                          <a:spcPct val="100000"/>
                        </a:lnSpc>
                        <a:spcBef>
                          <a:spcPct val="0"/>
                        </a:spcBef>
                        <a:spcAft>
                          <a:spcPct val="0"/>
                        </a:spcAft>
                        <a:buClrTx/>
                        <a:buSzTx/>
                        <a:buFontTx/>
                        <a:buBlip>
                          <a:blip r:embed="rId2"/>
                        </a:buBlip>
                        <a:tabLst/>
                      </a:pPr>
                      <a:r>
                        <a:rPr kumimoji="0" lang="es-ES" sz="2400" b="0" i="0" u="none" strike="noStrike" cap="none" normalizeH="0" baseline="0">
                          <a:ln>
                            <a:noFill/>
                          </a:ln>
                          <a:solidFill>
                            <a:schemeClr val="tx1"/>
                          </a:solidFill>
                          <a:effectLst/>
                          <a:latin typeface="Arial" charset="0"/>
                          <a:cs typeface="Times New Roman" pitchFamily="18" charset="0"/>
                        </a:rPr>
                        <a:t> Colecciones de líquido pancreático y peripancreático</a:t>
                      </a:r>
                      <a:endParaRPr kumimoji="0" lang="es-ES" sz="2400" b="0" i="0" u="none" strike="noStrike" cap="none" normalizeH="0" baseline="0">
                        <a:ln>
                          <a:noFill/>
                        </a:ln>
                        <a:solidFill>
                          <a:schemeClr val="tx1"/>
                        </a:solidFill>
                        <a:effectLst/>
                        <a:latin typeface="Arial" charset="0"/>
                      </a:endParaRPr>
                    </a:p>
                    <a:p>
                      <a:pPr marL="0" marR="0" lvl="0" indent="0" algn="just" defTabSz="914400" rtl="0" eaLnBrk="0" fontAlgn="base" latinLnBrk="0" hangingPunct="0">
                        <a:lnSpc>
                          <a:spcPct val="100000"/>
                        </a:lnSpc>
                        <a:spcBef>
                          <a:spcPct val="0"/>
                        </a:spcBef>
                        <a:spcAft>
                          <a:spcPct val="0"/>
                        </a:spcAft>
                        <a:buClrTx/>
                        <a:buSzTx/>
                        <a:buFontTx/>
                        <a:buBlip>
                          <a:blip r:embed="rId2"/>
                        </a:buBlip>
                        <a:tabLst/>
                      </a:pPr>
                      <a:r>
                        <a:rPr kumimoji="0" lang="es-ES" sz="2400" b="0" i="0" u="none" strike="noStrike" cap="none" normalizeH="0" baseline="0">
                          <a:ln>
                            <a:noFill/>
                          </a:ln>
                          <a:solidFill>
                            <a:schemeClr val="tx1"/>
                          </a:solidFill>
                          <a:effectLst/>
                          <a:latin typeface="Arial" charset="0"/>
                          <a:cs typeface="Times New Roman" pitchFamily="18" charset="0"/>
                        </a:rPr>
                        <a:t> Necrosis pancreática infectada</a:t>
                      </a:r>
                      <a:endParaRPr kumimoji="0" lang="es-ES" sz="2400" b="0" i="0" u="none" strike="noStrike" cap="none" normalizeH="0" baseline="0">
                        <a:ln>
                          <a:noFill/>
                        </a:ln>
                        <a:solidFill>
                          <a:schemeClr val="tx1"/>
                        </a:solidFill>
                        <a:effectLst/>
                        <a:latin typeface="Arial" charset="0"/>
                      </a:endParaRPr>
                    </a:p>
                    <a:p>
                      <a:pPr marL="0" marR="0" lvl="0" indent="0" algn="just" defTabSz="914400" rtl="0" eaLnBrk="0" fontAlgn="base" latinLnBrk="0" hangingPunct="0">
                        <a:lnSpc>
                          <a:spcPct val="100000"/>
                        </a:lnSpc>
                        <a:spcBef>
                          <a:spcPct val="0"/>
                        </a:spcBef>
                        <a:spcAft>
                          <a:spcPct val="0"/>
                        </a:spcAft>
                        <a:buClrTx/>
                        <a:buSzTx/>
                        <a:buFontTx/>
                        <a:buBlip>
                          <a:blip r:embed="rId2"/>
                        </a:buBlip>
                        <a:tabLst/>
                      </a:pPr>
                      <a:r>
                        <a:rPr kumimoji="0" lang="es-ES" sz="2400" b="0" i="0" u="none" strike="noStrike" cap="none" normalizeH="0" baseline="0">
                          <a:ln>
                            <a:noFill/>
                          </a:ln>
                          <a:solidFill>
                            <a:schemeClr val="tx1"/>
                          </a:solidFill>
                          <a:effectLst/>
                          <a:latin typeface="Arial" charset="0"/>
                          <a:cs typeface="Times New Roman" pitchFamily="18" charset="0"/>
                        </a:rPr>
                        <a:t> Pseudoquiste Pancreático</a:t>
                      </a:r>
                    </a:p>
                    <a:p>
                      <a:pPr marL="0" marR="0" lvl="0" indent="0" algn="just" defTabSz="914400" rtl="0" eaLnBrk="0" fontAlgn="base" latinLnBrk="0" hangingPunct="0">
                        <a:lnSpc>
                          <a:spcPct val="100000"/>
                        </a:lnSpc>
                        <a:spcBef>
                          <a:spcPct val="0"/>
                        </a:spcBef>
                        <a:spcAft>
                          <a:spcPct val="0"/>
                        </a:spcAft>
                        <a:buClrTx/>
                        <a:buSzTx/>
                        <a:buFontTx/>
                        <a:buBlip>
                          <a:blip r:embed="rId2"/>
                        </a:buBlip>
                        <a:tabLst/>
                      </a:pPr>
                      <a:r>
                        <a:rPr kumimoji="0" lang="es-ES" sz="2400" b="0" i="0" u="none" strike="noStrike" cap="none" normalizeH="0" baseline="0">
                          <a:ln>
                            <a:noFill/>
                          </a:ln>
                          <a:solidFill>
                            <a:schemeClr val="tx1"/>
                          </a:solidFill>
                          <a:effectLst/>
                          <a:latin typeface="Arial" charset="0"/>
                          <a:cs typeface="Times New Roman" pitchFamily="18" charset="0"/>
                        </a:rPr>
                        <a:t> Absceso pancreático</a:t>
                      </a:r>
                    </a:p>
                    <a:p>
                      <a:pPr marL="0" marR="0" lvl="0" indent="0" algn="just" defTabSz="914400" rtl="0" eaLnBrk="0" fontAlgn="base" latinLnBrk="0" hangingPunct="0">
                        <a:lnSpc>
                          <a:spcPct val="100000"/>
                        </a:lnSpc>
                        <a:spcBef>
                          <a:spcPct val="0"/>
                        </a:spcBef>
                        <a:spcAft>
                          <a:spcPct val="0"/>
                        </a:spcAft>
                        <a:buClrTx/>
                        <a:buSzTx/>
                        <a:buFontTx/>
                        <a:buBlip>
                          <a:blip r:embed="rId2"/>
                        </a:buBlip>
                        <a:tabLst/>
                      </a:pPr>
                      <a:r>
                        <a:rPr kumimoji="0" lang="es-ES" sz="2400" b="0" i="0" u="none" strike="noStrike" cap="none" normalizeH="0" baseline="0">
                          <a:ln>
                            <a:noFill/>
                          </a:ln>
                          <a:solidFill>
                            <a:schemeClr val="tx1"/>
                          </a:solidFill>
                          <a:effectLst/>
                          <a:latin typeface="Arial" charset="0"/>
                          <a:cs typeface="Times New Roman" pitchFamily="18" charset="0"/>
                        </a:rPr>
                        <a:t> Ascitis pancreática</a:t>
                      </a:r>
                    </a:p>
                    <a:p>
                      <a:pPr marL="0" marR="0" lvl="0" indent="0" algn="just" defTabSz="914400" rtl="0" eaLnBrk="0" fontAlgn="base" latinLnBrk="0" hangingPunct="0">
                        <a:lnSpc>
                          <a:spcPct val="100000"/>
                        </a:lnSpc>
                        <a:spcBef>
                          <a:spcPct val="0"/>
                        </a:spcBef>
                        <a:spcAft>
                          <a:spcPct val="0"/>
                        </a:spcAft>
                        <a:buClrTx/>
                        <a:buSzTx/>
                        <a:buFontTx/>
                        <a:buBlip>
                          <a:blip r:embed="rId2"/>
                        </a:buBlip>
                        <a:tabLst/>
                      </a:pPr>
                      <a:r>
                        <a:rPr kumimoji="0" lang="es-ES" sz="2400" b="0" i="0" u="none" strike="noStrike" cap="none" normalizeH="0" baseline="0">
                          <a:ln>
                            <a:noFill/>
                          </a:ln>
                          <a:solidFill>
                            <a:schemeClr val="tx1"/>
                          </a:solidFill>
                          <a:effectLst/>
                          <a:latin typeface="Arial" charset="0"/>
                          <a:cs typeface="Times New Roman" pitchFamily="18" charset="0"/>
                        </a:rPr>
                        <a:t> Fístula pancreático-pleural</a:t>
                      </a:r>
                    </a:p>
                    <a:p>
                      <a:pPr marL="0" marR="0" lvl="0" indent="0" algn="just" defTabSz="914400" rtl="0" eaLnBrk="0" fontAlgn="base" latinLnBrk="0" hangingPunct="0">
                        <a:lnSpc>
                          <a:spcPct val="100000"/>
                        </a:lnSpc>
                        <a:spcBef>
                          <a:spcPct val="0"/>
                        </a:spcBef>
                        <a:spcAft>
                          <a:spcPct val="0"/>
                        </a:spcAft>
                        <a:buClrTx/>
                        <a:buSzTx/>
                        <a:buFontTx/>
                        <a:buBlip>
                          <a:blip r:embed="rId2"/>
                        </a:buBlip>
                        <a:tabLst/>
                      </a:pPr>
                      <a:r>
                        <a:rPr kumimoji="0" lang="es-ES" sz="2400" b="0" i="0" u="none" strike="noStrike" cap="none" normalizeH="0" baseline="0">
                          <a:ln>
                            <a:noFill/>
                          </a:ln>
                          <a:solidFill>
                            <a:schemeClr val="tx1"/>
                          </a:solidFill>
                          <a:effectLst/>
                          <a:latin typeface="Arial" charset="0"/>
                          <a:cs typeface="Times New Roman" pitchFamily="18" charset="0"/>
                        </a:rPr>
                        <a:t> Obstrucción duodenal</a:t>
                      </a:r>
                    </a:p>
                    <a:p>
                      <a:pPr marL="0" marR="0" lvl="0" indent="0" algn="just" defTabSz="914400" rtl="0" eaLnBrk="0" fontAlgn="base" latinLnBrk="0" hangingPunct="0">
                        <a:lnSpc>
                          <a:spcPct val="100000"/>
                        </a:lnSpc>
                        <a:spcBef>
                          <a:spcPct val="0"/>
                        </a:spcBef>
                        <a:spcAft>
                          <a:spcPct val="0"/>
                        </a:spcAft>
                        <a:buClrTx/>
                        <a:buSzTx/>
                        <a:buFontTx/>
                        <a:buBlip>
                          <a:blip r:embed="rId2"/>
                        </a:buBlip>
                        <a:tabLst/>
                      </a:pPr>
                      <a:r>
                        <a:rPr kumimoji="0" lang="es-ES" sz="2400" b="0" i="0" u="none" strike="noStrike" cap="none" normalizeH="0" baseline="0">
                          <a:ln>
                            <a:noFill/>
                          </a:ln>
                          <a:solidFill>
                            <a:schemeClr val="tx1"/>
                          </a:solidFill>
                          <a:effectLst/>
                          <a:latin typeface="Arial" charset="0"/>
                          <a:cs typeface="Times New Roman" pitchFamily="18" charset="0"/>
                        </a:rPr>
                        <a:t> Obstrucción de la vía biliar</a:t>
                      </a:r>
                    </a:p>
                    <a:p>
                      <a:pPr marL="0" marR="0" lvl="0" indent="0" algn="just" defTabSz="914400" rtl="0" eaLnBrk="0" fontAlgn="base" latinLnBrk="0" hangingPunct="0">
                        <a:lnSpc>
                          <a:spcPct val="100000"/>
                        </a:lnSpc>
                        <a:spcBef>
                          <a:spcPct val="0"/>
                        </a:spcBef>
                        <a:spcAft>
                          <a:spcPct val="0"/>
                        </a:spcAft>
                        <a:buClrTx/>
                        <a:buSzTx/>
                        <a:buFontTx/>
                        <a:buBlip>
                          <a:blip r:embed="rId2"/>
                        </a:buBlip>
                        <a:tabLst/>
                      </a:pPr>
                      <a:r>
                        <a:rPr kumimoji="0" lang="es-ES" sz="2400" b="0" i="0" u="none" strike="noStrike" cap="none" normalizeH="0" baseline="0">
                          <a:ln>
                            <a:noFill/>
                          </a:ln>
                          <a:solidFill>
                            <a:schemeClr val="tx1"/>
                          </a:solidFill>
                          <a:effectLst/>
                          <a:latin typeface="Arial" charset="0"/>
                          <a:cs typeface="Times New Roman" pitchFamily="18" charset="0"/>
                        </a:rPr>
                        <a:t> Trombosis de la vena esplénica</a:t>
                      </a:r>
                    </a:p>
                    <a:p>
                      <a:pPr marL="0" marR="0" lvl="0" indent="0" algn="just" defTabSz="914400" rtl="0" eaLnBrk="0" fontAlgn="base" latinLnBrk="0" hangingPunct="0">
                        <a:lnSpc>
                          <a:spcPct val="100000"/>
                        </a:lnSpc>
                        <a:spcBef>
                          <a:spcPct val="0"/>
                        </a:spcBef>
                        <a:spcAft>
                          <a:spcPct val="0"/>
                        </a:spcAft>
                        <a:buClrTx/>
                        <a:buSzTx/>
                        <a:buFontTx/>
                        <a:buBlip>
                          <a:blip r:embed="rId2"/>
                        </a:buBlip>
                        <a:tabLst/>
                      </a:pPr>
                      <a:r>
                        <a:rPr kumimoji="0" lang="es-ES" sz="2400" b="0" i="0" u="none" strike="noStrike" cap="none" normalizeH="0" baseline="0">
                          <a:ln>
                            <a:noFill/>
                          </a:ln>
                          <a:solidFill>
                            <a:schemeClr val="tx1"/>
                          </a:solidFill>
                          <a:effectLst/>
                          <a:latin typeface="Arial" charset="0"/>
                          <a:cs typeface="Times New Roman" pitchFamily="18" charset="0"/>
                        </a:rPr>
                        <a:t> Pseudoaneurisma y hemorragia</a:t>
                      </a:r>
                    </a:p>
                    <a:p>
                      <a:pPr marL="0" marR="0" lvl="0" indent="0" algn="just" defTabSz="914400" rtl="0" eaLnBrk="0" fontAlgn="base" latinLnBrk="0" hangingPunct="0">
                        <a:lnSpc>
                          <a:spcPct val="100000"/>
                        </a:lnSpc>
                        <a:spcBef>
                          <a:spcPct val="0"/>
                        </a:spcBef>
                        <a:spcAft>
                          <a:spcPct val="0"/>
                        </a:spcAft>
                        <a:buClrTx/>
                        <a:buSzTx/>
                        <a:buFontTx/>
                        <a:buBlip>
                          <a:blip r:embed="rId2"/>
                        </a:buBlip>
                        <a:tabLst/>
                      </a:pPr>
                      <a:r>
                        <a:rPr kumimoji="0" lang="es-ES" sz="2400" b="0" i="0" u="none" strike="noStrike" cap="none" normalizeH="0" baseline="0">
                          <a:ln>
                            <a:noFill/>
                          </a:ln>
                          <a:solidFill>
                            <a:schemeClr val="tx1"/>
                          </a:solidFill>
                          <a:effectLst/>
                          <a:latin typeface="Arial" charset="0"/>
                          <a:cs typeface="Times New Roman" pitchFamily="18" charset="0"/>
                        </a:rPr>
                        <a:t> Colangitis en la pancreatitis biliar</a:t>
                      </a:r>
                      <a:endParaRPr kumimoji="0" lang="es-ES" sz="2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rgbClr val="CC0066"/>
                        </a:gs>
                        <a:gs pos="100000">
                          <a:srgbClr val="CC0066">
                            <a:gamma/>
                            <a:shade val="46275"/>
                            <a:invGamma/>
                          </a:srgbClr>
                        </a:gs>
                      </a:gsLst>
                      <a:path path="rect">
                        <a:fillToRect r="100000" b="100000"/>
                      </a:path>
                    </a:gradFill>
                  </a:tcPr>
                </a:tc>
                <a:extLst>
                  <a:ext uri="{0D108BD9-81ED-4DB2-BD59-A6C34878D82A}">
                    <a16:rowId xmlns:a16="http://schemas.microsoft.com/office/drawing/2014/main" xmlns="" val="10000"/>
                  </a:ext>
                </a:extLst>
              </a:tr>
              <a:tr h="80952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2400" b="0" i="0" u="none" strike="noStrike" cap="none" normalizeH="0" baseline="0">
                          <a:ln>
                            <a:noFill/>
                          </a:ln>
                          <a:solidFill>
                            <a:schemeClr val="tx2"/>
                          </a:solidFill>
                          <a:effectLst/>
                          <a:latin typeface="Arial" charset="0"/>
                        </a:rPr>
                        <a:t>Complicaciones Locales.</a:t>
                      </a:r>
                    </a:p>
                  </a:txBody>
                  <a:tcPr marT="45715" marB="4571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gradFill rotWithShape="0">
                      <a:gsLst>
                        <a:gs pos="0">
                          <a:srgbClr val="CC0066"/>
                        </a:gs>
                        <a:gs pos="100000">
                          <a:srgbClr val="CC0066">
                            <a:gamma/>
                            <a:shade val="46275"/>
                            <a:invGamma/>
                          </a:srgbClr>
                        </a:gs>
                      </a:gsLst>
                      <a:path path="rect">
                        <a:fillToRect r="100000" b="100000"/>
                      </a:path>
                    </a:gradFill>
                  </a:tcPr>
                </a:tc>
                <a:extLst>
                  <a:ext uri="{0D108BD9-81ED-4DB2-BD59-A6C34878D82A}">
                    <a16:rowId xmlns:a16="http://schemas.microsoft.com/office/drawing/2014/main" xmlns="" val="10001"/>
                  </a:ext>
                </a:extLst>
              </a:tr>
            </a:tbl>
          </a:graphicData>
        </a:graphic>
      </p:graphicFrame>
      <p:sp>
        <p:nvSpPr>
          <p:cNvPr id="40970" name="Rectangle 14">
            <a:extLst>
              <a:ext uri="{FF2B5EF4-FFF2-40B4-BE49-F238E27FC236}">
                <a16:creationId xmlns:a16="http://schemas.microsoft.com/office/drawing/2014/main" xmlns="" id="{D0D5E743-DD96-4B36-BB33-0C59F0AC4787}"/>
              </a:ext>
            </a:extLst>
          </p:cNvPr>
          <p:cNvSpPr>
            <a:spLocks noChangeArrowheads="1"/>
          </p:cNvSpPr>
          <p:nvPr/>
        </p:nvSpPr>
        <p:spPr bwMode="auto">
          <a:xfrm>
            <a:off x="3236913" y="4138613"/>
            <a:ext cx="195262"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tabLst>
                <a:tab pos="180975" algn="l"/>
              </a:tabLst>
              <a:defRPr sz="2400">
                <a:solidFill>
                  <a:schemeClr val="tx1"/>
                </a:solidFill>
                <a:latin typeface="Arial" panose="020B0604020202020204" pitchFamily="34" charset="0"/>
              </a:defRPr>
            </a:lvl1pPr>
            <a:lvl2pPr marL="742950" indent="-285750" eaLnBrk="0" hangingPunct="0">
              <a:tabLst>
                <a:tab pos="180975" algn="l"/>
              </a:tabLst>
              <a:defRPr sz="2400">
                <a:solidFill>
                  <a:schemeClr val="tx1"/>
                </a:solidFill>
                <a:latin typeface="Arial" panose="020B0604020202020204" pitchFamily="34" charset="0"/>
              </a:defRPr>
            </a:lvl2pPr>
            <a:lvl3pPr marL="1143000" indent="-228600" eaLnBrk="0" hangingPunct="0">
              <a:tabLst>
                <a:tab pos="180975" algn="l"/>
              </a:tabLst>
              <a:defRPr sz="2400">
                <a:solidFill>
                  <a:schemeClr val="tx1"/>
                </a:solidFill>
                <a:latin typeface="Arial" panose="020B0604020202020204" pitchFamily="34" charset="0"/>
              </a:defRPr>
            </a:lvl3pPr>
            <a:lvl4pPr marL="1600200" indent="-228600" eaLnBrk="0" hangingPunct="0">
              <a:tabLst>
                <a:tab pos="180975" algn="l"/>
              </a:tabLst>
              <a:defRPr sz="2400">
                <a:solidFill>
                  <a:schemeClr val="tx1"/>
                </a:solidFill>
                <a:latin typeface="Arial" panose="020B0604020202020204" pitchFamily="34" charset="0"/>
              </a:defRPr>
            </a:lvl4pPr>
            <a:lvl5pPr marL="2057400" indent="-228600" eaLnBrk="0" hangingPunct="0">
              <a:tabLst>
                <a:tab pos="180975" algn="l"/>
              </a:tabLst>
              <a:defRPr sz="2400">
                <a:solidFill>
                  <a:schemeClr val="tx1"/>
                </a:solidFill>
                <a:latin typeface="Arial" panose="020B0604020202020204" pitchFamily="34" charset="0"/>
              </a:defRPr>
            </a:lvl5pPr>
            <a:lvl6pPr marL="2514600" indent="-228600" eaLnBrk="0" fontAlgn="base" hangingPunct="0">
              <a:spcBef>
                <a:spcPct val="0"/>
              </a:spcBef>
              <a:spcAft>
                <a:spcPct val="0"/>
              </a:spcAft>
              <a:tabLst>
                <a:tab pos="180975" algn="l"/>
              </a:tabLst>
              <a:defRPr sz="2400">
                <a:solidFill>
                  <a:schemeClr val="tx1"/>
                </a:solidFill>
                <a:latin typeface="Arial" panose="020B0604020202020204" pitchFamily="34" charset="0"/>
              </a:defRPr>
            </a:lvl6pPr>
            <a:lvl7pPr marL="2971800" indent="-228600" eaLnBrk="0" fontAlgn="base" hangingPunct="0">
              <a:spcBef>
                <a:spcPct val="0"/>
              </a:spcBef>
              <a:spcAft>
                <a:spcPct val="0"/>
              </a:spcAft>
              <a:tabLst>
                <a:tab pos="180975" algn="l"/>
              </a:tabLst>
              <a:defRPr sz="2400">
                <a:solidFill>
                  <a:schemeClr val="tx1"/>
                </a:solidFill>
                <a:latin typeface="Arial" panose="020B0604020202020204" pitchFamily="34" charset="0"/>
              </a:defRPr>
            </a:lvl7pPr>
            <a:lvl8pPr marL="3429000" indent="-228600" eaLnBrk="0" fontAlgn="base" hangingPunct="0">
              <a:spcBef>
                <a:spcPct val="0"/>
              </a:spcBef>
              <a:spcAft>
                <a:spcPct val="0"/>
              </a:spcAft>
              <a:tabLst>
                <a:tab pos="180975" algn="l"/>
              </a:tabLst>
              <a:defRPr sz="2400">
                <a:solidFill>
                  <a:schemeClr val="tx1"/>
                </a:solidFill>
                <a:latin typeface="Arial" panose="020B0604020202020204" pitchFamily="34" charset="0"/>
              </a:defRPr>
            </a:lvl8pPr>
            <a:lvl9pPr marL="3886200" indent="-228600" eaLnBrk="0" fontAlgn="base" hangingPunct="0">
              <a:spcBef>
                <a:spcPct val="0"/>
              </a:spcBef>
              <a:spcAft>
                <a:spcPct val="0"/>
              </a:spcAft>
              <a:tabLst>
                <a:tab pos="180975" algn="l"/>
              </a:tabLs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300" b="1">
                <a:solidFill>
                  <a:srgbClr val="000000"/>
                </a:solidFill>
                <a:cs typeface="Times New Roman" panose="02020603050405020304" pitchFamily="18" charset="0"/>
              </a:rPr>
              <a:t> </a:t>
            </a:r>
            <a:endParaRPr lang="es-ES" altLang="es-ES" sz="1800">
              <a:solidFill>
                <a:srgbClr val="FFFFFF"/>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WordArt 4">
            <a:extLst>
              <a:ext uri="{FF2B5EF4-FFF2-40B4-BE49-F238E27FC236}">
                <a16:creationId xmlns:a16="http://schemas.microsoft.com/office/drawing/2014/main" xmlns="" id="{C993749A-56EA-4409-BB15-D4563E7044B5}"/>
              </a:ext>
            </a:extLst>
          </p:cNvPr>
          <p:cNvSpPr>
            <a:spLocks noChangeArrowheads="1" noChangeShapeType="1" noTextEdit="1"/>
          </p:cNvSpPr>
          <p:nvPr/>
        </p:nvSpPr>
        <p:spPr bwMode="auto">
          <a:xfrm>
            <a:off x="3359150" y="2349501"/>
            <a:ext cx="5473700" cy="1871663"/>
          </a:xfrm>
          <a:prstGeom prst="rect">
            <a:avLst/>
          </a:prstGeom>
        </p:spPr>
        <p:txBody>
          <a:bodyPr wrap="none" fromWordArt="1">
            <a:prstTxWarp prst="textDoubleWave1">
              <a:avLst>
                <a:gd name="adj1" fmla="val 6500"/>
                <a:gd name="adj2" fmla="val 0"/>
              </a:avLst>
            </a:prstTxWarp>
          </a:bodyPr>
          <a:lstStyle/>
          <a:p>
            <a:pPr algn="ctr" fontAlgn="base">
              <a:spcBef>
                <a:spcPct val="0"/>
              </a:spcBef>
              <a:spcAft>
                <a:spcPct val="0"/>
              </a:spcAft>
            </a:pPr>
            <a:r>
              <a:rPr lang="es-ES" sz="3600" kern="10">
                <a:ln w="12700">
                  <a:solidFill>
                    <a:srgbClr val="000099"/>
                  </a:solidFill>
                  <a:round/>
                  <a:headEnd/>
                  <a:tailEnd/>
                </a:ln>
                <a:solidFill>
                  <a:srgbClr val="33CCFF"/>
                </a:solidFill>
                <a:effectLst>
                  <a:outerShdw dist="125724" dir="18900000" algn="ctr" rotWithShape="0">
                    <a:srgbClr val="000099"/>
                  </a:outerShdw>
                </a:effectLst>
                <a:latin typeface="Impact" panose="020B0806030902050204" pitchFamily="34" charset="0"/>
              </a:rPr>
              <a:t>TRATAMIENTO</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a:extLst>
              <a:ext uri="{FF2B5EF4-FFF2-40B4-BE49-F238E27FC236}">
                <a16:creationId xmlns:a16="http://schemas.microsoft.com/office/drawing/2014/main" xmlns="" id="{A57FCFF8-0790-4525-90E0-D399556B04DE}"/>
              </a:ext>
            </a:extLst>
          </p:cNvPr>
          <p:cNvSpPr>
            <a:spLocks noChangeArrowheads="1"/>
          </p:cNvSpPr>
          <p:nvPr/>
        </p:nvSpPr>
        <p:spPr bwMode="auto">
          <a:xfrm>
            <a:off x="2135188" y="775246"/>
            <a:ext cx="7993062"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fontAlgn="base" hangingPunct="1">
              <a:spcBef>
                <a:spcPct val="0"/>
              </a:spcBef>
              <a:spcAft>
                <a:spcPct val="0"/>
              </a:spcAft>
            </a:pPr>
            <a:r>
              <a:rPr lang="es-ES" altLang="es-ES" b="1">
                <a:solidFill>
                  <a:srgbClr val="CCECFF"/>
                </a:solidFill>
              </a:rPr>
              <a:t>ASPECTOS BÁSICOS</a:t>
            </a:r>
          </a:p>
          <a:p>
            <a:pPr algn="just" eaLnBrk="1" fontAlgn="base" hangingPunct="1">
              <a:spcBef>
                <a:spcPct val="0"/>
              </a:spcBef>
              <a:spcAft>
                <a:spcPct val="0"/>
              </a:spcAft>
            </a:pPr>
            <a:endParaRPr lang="es-ES" altLang="es-ES">
              <a:solidFill>
                <a:srgbClr val="CCECFF"/>
              </a:solidFill>
            </a:endParaRPr>
          </a:p>
          <a:p>
            <a:pPr algn="just" eaLnBrk="1" fontAlgn="base" hangingPunct="1">
              <a:spcBef>
                <a:spcPct val="0"/>
              </a:spcBef>
              <a:spcAft>
                <a:spcPct val="0"/>
              </a:spcAft>
            </a:pPr>
            <a:r>
              <a:rPr lang="es-ES" altLang="es-ES">
                <a:solidFill>
                  <a:srgbClr val="FFFFFF"/>
                </a:solidFill>
              </a:rPr>
              <a:t>El tratamiento de la P.A. es fundamentalmente médico</a:t>
            </a:r>
          </a:p>
          <a:p>
            <a:pPr algn="just" eaLnBrk="1" fontAlgn="base" hangingPunct="1">
              <a:spcBef>
                <a:spcPct val="0"/>
              </a:spcBef>
              <a:spcAft>
                <a:spcPct val="0"/>
              </a:spcAft>
            </a:pPr>
            <a:endParaRPr lang="es-ES" altLang="es-ES">
              <a:solidFill>
                <a:srgbClr val="FFFFFF"/>
              </a:solidFill>
            </a:endParaRPr>
          </a:p>
          <a:p>
            <a:pPr algn="just" eaLnBrk="1" fontAlgn="base" hangingPunct="1">
              <a:spcBef>
                <a:spcPct val="0"/>
              </a:spcBef>
              <a:spcAft>
                <a:spcPct val="0"/>
              </a:spcAft>
            </a:pPr>
            <a:r>
              <a:rPr lang="es-ES" altLang="es-ES">
                <a:solidFill>
                  <a:srgbClr val="FFFFFF"/>
                </a:solidFill>
              </a:rPr>
              <a:t>No se dispone de medicamentos específicos para esta enfermedad.</a:t>
            </a:r>
          </a:p>
          <a:p>
            <a:pPr algn="just" eaLnBrk="1" fontAlgn="base" hangingPunct="1">
              <a:spcBef>
                <a:spcPct val="0"/>
              </a:spcBef>
              <a:spcAft>
                <a:spcPct val="0"/>
              </a:spcAft>
            </a:pPr>
            <a:endParaRPr lang="es-ES" altLang="es-ES">
              <a:solidFill>
                <a:srgbClr val="FFFFFF"/>
              </a:solidFill>
            </a:endParaRPr>
          </a:p>
          <a:p>
            <a:pPr algn="just" eaLnBrk="1" fontAlgn="base" hangingPunct="1">
              <a:spcBef>
                <a:spcPct val="0"/>
              </a:spcBef>
              <a:spcAft>
                <a:spcPct val="0"/>
              </a:spcAft>
            </a:pPr>
            <a:r>
              <a:rPr lang="es-ES" altLang="es-ES">
                <a:solidFill>
                  <a:srgbClr val="FFFFFF"/>
                </a:solidFill>
              </a:rPr>
              <a:t>La cirugía se reserva para el tratamiento de algunas de sus complicaciones y eventualmente para intentar cambiar el curso de la enfermedad en aquellas formas más graves de la P.A.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xmlns="" id="{EF2636A7-1226-4905-A5A5-250FC3C6E865}"/>
              </a:ext>
            </a:extLst>
          </p:cNvPr>
          <p:cNvSpPr>
            <a:spLocks noGrp="1" noChangeArrowheads="1"/>
          </p:cNvSpPr>
          <p:nvPr>
            <p:ph type="body" idx="1"/>
          </p:nvPr>
        </p:nvSpPr>
        <p:spPr>
          <a:xfrm>
            <a:off x="1992313" y="1484313"/>
            <a:ext cx="8229600" cy="2620962"/>
          </a:xfrm>
        </p:spPr>
        <p:txBody>
          <a:bodyPr/>
          <a:lstStyle/>
          <a:p>
            <a:pPr algn="just" eaLnBrk="1" hangingPunct="1">
              <a:buFont typeface="Wingdings" panose="05000000000000000000" pitchFamily="2" charset="2"/>
              <a:buNone/>
              <a:defRPr/>
            </a:pPr>
            <a:r>
              <a:rPr lang="es-ES"/>
              <a:t>	</a:t>
            </a:r>
            <a:r>
              <a:rPr lang="es-ES" sz="2400"/>
              <a:t>Una forma edematosa de curso clínico en general favorable.</a:t>
            </a:r>
          </a:p>
          <a:p>
            <a:pPr algn="just" eaLnBrk="1" hangingPunct="1">
              <a:buFont typeface="Wingdings" panose="05000000000000000000" pitchFamily="2" charset="2"/>
              <a:buNone/>
              <a:defRPr/>
            </a:pPr>
            <a:r>
              <a:rPr lang="es-ES" sz="2400"/>
              <a:t>	Otra forma necrohemorrágica que suele cursar con complicaciones y de evolución en general más grave.</a:t>
            </a:r>
          </a:p>
          <a:p>
            <a:pPr algn="just" eaLnBrk="1" hangingPunct="1">
              <a:buFont typeface="Wingdings" panose="05000000000000000000" pitchFamily="2" charset="2"/>
              <a:buNone/>
              <a:defRPr/>
            </a:pPr>
            <a:endParaRPr lang="es-ES" sz="2400"/>
          </a:p>
          <a:p>
            <a:pPr eaLnBrk="1" hangingPunct="1">
              <a:defRPr/>
            </a:pPr>
            <a:endParaRPr lang="es-ES" sz="2400"/>
          </a:p>
        </p:txBody>
      </p:sp>
      <p:sp>
        <p:nvSpPr>
          <p:cNvPr id="6148" name="Text Box 4">
            <a:extLst>
              <a:ext uri="{FF2B5EF4-FFF2-40B4-BE49-F238E27FC236}">
                <a16:creationId xmlns:a16="http://schemas.microsoft.com/office/drawing/2014/main" xmlns="" id="{5B5AB934-8CA9-4924-98DA-93B9887CEB2A}"/>
              </a:ext>
            </a:extLst>
          </p:cNvPr>
          <p:cNvSpPr txBox="1">
            <a:spLocks noChangeArrowheads="1"/>
          </p:cNvSpPr>
          <p:nvPr/>
        </p:nvSpPr>
        <p:spPr bwMode="auto">
          <a:xfrm>
            <a:off x="2351088" y="549276"/>
            <a:ext cx="7777162" cy="1384995"/>
          </a:xfrm>
          <a:prstGeom prst="rect">
            <a:avLst/>
          </a:prstGeom>
          <a:noFill/>
          <a:ln w="9525">
            <a:noFill/>
            <a:miter lim="800000"/>
            <a:headEnd/>
            <a:tailEnd/>
          </a:ln>
          <a:effectLst/>
        </p:spPr>
        <p:txBody>
          <a:bodyPr>
            <a:spAutoFit/>
          </a:bodyPr>
          <a:lstStyle/>
          <a:p>
            <a:pPr algn="just" fontAlgn="base">
              <a:spcBef>
                <a:spcPct val="20000"/>
              </a:spcBef>
              <a:spcAft>
                <a:spcPct val="0"/>
              </a:spcAft>
              <a:buClr>
                <a:srgbClr val="99FF99"/>
              </a:buClr>
              <a:buSzPct val="80000"/>
              <a:defRPr/>
            </a:pPr>
            <a:r>
              <a:rPr lang="es-ES" sz="2400">
                <a:solidFill>
                  <a:srgbClr val="FFFF66"/>
                </a:solidFill>
                <a:effectLst>
                  <a:outerShdw blurRad="38100" dist="38100" dir="2700000" algn="tl">
                    <a:srgbClr val="000000"/>
                  </a:outerShdw>
                </a:effectLst>
                <a:latin typeface="Arial" charset="0"/>
              </a:rPr>
              <a:t>Desde el punto de vista anatomopatológico y macroscópico existen 2 formas de P.A:</a:t>
            </a:r>
          </a:p>
          <a:p>
            <a:pPr fontAlgn="base">
              <a:spcBef>
                <a:spcPct val="50000"/>
              </a:spcBef>
              <a:spcAft>
                <a:spcPct val="0"/>
              </a:spcAft>
              <a:defRPr/>
            </a:pPr>
            <a:endParaRPr lang="es-ES" sz="2400">
              <a:solidFill>
                <a:srgbClr val="FFFF66"/>
              </a:solidFill>
              <a:effectLst>
                <a:outerShdw blurRad="38100" dist="38100" dir="2700000" algn="tl">
                  <a:srgbClr val="000000"/>
                </a:outerShdw>
              </a:effectLst>
              <a:latin typeface="Arial" charset="0"/>
            </a:endParaRPr>
          </a:p>
        </p:txBody>
      </p:sp>
      <p:pic>
        <p:nvPicPr>
          <p:cNvPr id="7172" name="Picture 5">
            <a:extLst>
              <a:ext uri="{FF2B5EF4-FFF2-40B4-BE49-F238E27FC236}">
                <a16:creationId xmlns:a16="http://schemas.microsoft.com/office/drawing/2014/main" xmlns="" id="{572A4FFB-FE23-41C0-98CB-7D04669A66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5551" y="3500439"/>
            <a:ext cx="3744913" cy="2879725"/>
          </a:xfrm>
          <a:prstGeom prst="rect">
            <a:avLst/>
          </a:prstGeom>
          <a:noFill/>
          <a:ln w="57150" cmpd="thickThin">
            <a:solidFill>
              <a:srgbClr val="FFFF00"/>
            </a:solidFill>
            <a:miter lim="800000"/>
            <a:headEnd/>
            <a:tailEnd/>
          </a:ln>
          <a:extLst>
            <a:ext uri="{909E8E84-426E-40DD-AFC4-6F175D3DCCD1}">
              <a14:hiddenFill xmlns:a14="http://schemas.microsoft.com/office/drawing/2010/main">
                <a:solidFill>
                  <a:srgbClr val="FFFFFF"/>
                </a:solidFill>
              </a14:hiddenFill>
            </a:ext>
          </a:extLst>
        </p:spPr>
      </p:pic>
      <p:pic>
        <p:nvPicPr>
          <p:cNvPr id="7173" name="Picture 6">
            <a:extLst>
              <a:ext uri="{FF2B5EF4-FFF2-40B4-BE49-F238E27FC236}">
                <a16:creationId xmlns:a16="http://schemas.microsoft.com/office/drawing/2014/main" xmlns="" id="{257448E4-D2A8-47C3-866B-DB01C422DA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56364" y="3500438"/>
            <a:ext cx="3743325" cy="2881312"/>
          </a:xfrm>
          <a:prstGeom prst="rect">
            <a:avLst/>
          </a:prstGeom>
          <a:noFill/>
          <a:ln w="53975" cmpd="thickThin">
            <a:solidFill>
              <a:srgbClr val="FFFF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4">
            <a:extLst>
              <a:ext uri="{FF2B5EF4-FFF2-40B4-BE49-F238E27FC236}">
                <a16:creationId xmlns:a16="http://schemas.microsoft.com/office/drawing/2014/main" xmlns="" id="{C6433858-5B47-4DD9-A5F8-28445B4DC5C5}"/>
              </a:ext>
            </a:extLst>
          </p:cNvPr>
          <p:cNvSpPr>
            <a:spLocks noChangeArrowheads="1"/>
          </p:cNvSpPr>
          <p:nvPr/>
        </p:nvSpPr>
        <p:spPr bwMode="auto">
          <a:xfrm>
            <a:off x="4224339" y="549275"/>
            <a:ext cx="37544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a:solidFill>
                  <a:srgbClr val="CCECFF"/>
                </a:solidFill>
              </a:rPr>
              <a:t>TRATAMIENTO MÉDICO </a:t>
            </a:r>
          </a:p>
        </p:txBody>
      </p:sp>
      <p:sp>
        <p:nvSpPr>
          <p:cNvPr id="44035" name="Rectangle 5">
            <a:extLst>
              <a:ext uri="{FF2B5EF4-FFF2-40B4-BE49-F238E27FC236}">
                <a16:creationId xmlns:a16="http://schemas.microsoft.com/office/drawing/2014/main" xmlns="" id="{1852CEE4-C382-457E-9BBA-0F466340BCAC}"/>
              </a:ext>
            </a:extLst>
          </p:cNvPr>
          <p:cNvSpPr>
            <a:spLocks noChangeArrowheads="1"/>
          </p:cNvSpPr>
          <p:nvPr/>
        </p:nvSpPr>
        <p:spPr bwMode="auto">
          <a:xfrm>
            <a:off x="1919289" y="1182688"/>
            <a:ext cx="8497887" cy="522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1600">
                <a:solidFill>
                  <a:srgbClr val="FFFFFF"/>
                </a:solidFill>
              </a:rPr>
              <a:t>Alivio del dolor: No usar morfina. Usar demerol u otro. </a:t>
            </a:r>
          </a:p>
          <a:p>
            <a:pPr algn="just" eaLnBrk="1" fontAlgn="base" hangingPunct="1">
              <a:spcBef>
                <a:spcPct val="0"/>
              </a:spcBef>
              <a:spcAft>
                <a:spcPct val="0"/>
              </a:spcAft>
            </a:pPr>
            <a:endParaRPr lang="es-ES" altLang="es-ES" sz="1600">
              <a:solidFill>
                <a:srgbClr val="FFFFFF"/>
              </a:solidFill>
            </a:endParaRPr>
          </a:p>
          <a:p>
            <a:pPr algn="just" eaLnBrk="1" fontAlgn="base" hangingPunct="1">
              <a:spcBef>
                <a:spcPct val="0"/>
              </a:spcBef>
              <a:spcAft>
                <a:spcPct val="0"/>
              </a:spcAft>
            </a:pPr>
            <a:r>
              <a:rPr lang="es-ES" altLang="es-ES" sz="1600">
                <a:solidFill>
                  <a:srgbClr val="FFFFFF"/>
                </a:solidFill>
              </a:rPr>
              <a:t>Reposición adecuada del volumen. </a:t>
            </a:r>
          </a:p>
          <a:p>
            <a:pPr algn="just" eaLnBrk="1" fontAlgn="base" hangingPunct="1">
              <a:spcBef>
                <a:spcPct val="0"/>
              </a:spcBef>
              <a:spcAft>
                <a:spcPct val="0"/>
              </a:spcAft>
            </a:pPr>
            <a:endParaRPr lang="es-ES" altLang="es-ES" sz="1600">
              <a:solidFill>
                <a:srgbClr val="FFFFFF"/>
              </a:solidFill>
            </a:endParaRPr>
          </a:p>
          <a:p>
            <a:pPr algn="just" eaLnBrk="1" fontAlgn="base" hangingPunct="1">
              <a:spcBef>
                <a:spcPct val="0"/>
              </a:spcBef>
              <a:spcAft>
                <a:spcPct val="0"/>
              </a:spcAft>
            </a:pPr>
            <a:r>
              <a:rPr lang="es-ES" altLang="es-ES" sz="1600">
                <a:solidFill>
                  <a:srgbClr val="FFFFFF"/>
                </a:solidFill>
              </a:rPr>
              <a:t>"Reposo pancreático": Inhibir secreción gástrica con bloqueadores H2 o inhibidores de la bomba de protones. Uso eventual de sonda nasogástrica. Ayuno por boca. </a:t>
            </a:r>
          </a:p>
          <a:p>
            <a:pPr algn="just" eaLnBrk="1" fontAlgn="base" hangingPunct="1">
              <a:spcBef>
                <a:spcPct val="0"/>
              </a:spcBef>
              <a:spcAft>
                <a:spcPct val="0"/>
              </a:spcAft>
            </a:pPr>
            <a:endParaRPr lang="es-ES" altLang="es-ES" sz="1600">
              <a:solidFill>
                <a:srgbClr val="FFFFFF"/>
              </a:solidFill>
            </a:endParaRPr>
          </a:p>
          <a:p>
            <a:pPr algn="just" eaLnBrk="1" fontAlgn="base" hangingPunct="1">
              <a:spcBef>
                <a:spcPct val="0"/>
              </a:spcBef>
              <a:spcAft>
                <a:spcPct val="0"/>
              </a:spcAft>
            </a:pPr>
            <a:r>
              <a:rPr lang="es-ES" altLang="es-ES" sz="1600">
                <a:solidFill>
                  <a:srgbClr val="FFFFFF"/>
                </a:solidFill>
              </a:rPr>
              <a:t>Eventual uso de somatostatina. </a:t>
            </a:r>
          </a:p>
          <a:p>
            <a:pPr algn="just" eaLnBrk="1" fontAlgn="base" hangingPunct="1">
              <a:spcBef>
                <a:spcPct val="0"/>
              </a:spcBef>
              <a:spcAft>
                <a:spcPct val="0"/>
              </a:spcAft>
            </a:pPr>
            <a:endParaRPr lang="es-ES" altLang="es-ES" sz="1600">
              <a:solidFill>
                <a:srgbClr val="FFFFFF"/>
              </a:solidFill>
            </a:endParaRPr>
          </a:p>
          <a:p>
            <a:pPr algn="just" eaLnBrk="1" fontAlgn="base" hangingPunct="1">
              <a:spcBef>
                <a:spcPct val="0"/>
              </a:spcBef>
              <a:spcAft>
                <a:spcPct val="0"/>
              </a:spcAft>
            </a:pPr>
            <a:r>
              <a:rPr lang="es-ES" altLang="es-ES" sz="1600">
                <a:solidFill>
                  <a:srgbClr val="FFFFFF"/>
                </a:solidFill>
              </a:rPr>
              <a:t>Nutrición Parenteral y/o eventualmente Enteral. </a:t>
            </a:r>
          </a:p>
          <a:p>
            <a:pPr algn="just" eaLnBrk="1" fontAlgn="base" hangingPunct="1">
              <a:spcBef>
                <a:spcPct val="0"/>
              </a:spcBef>
              <a:spcAft>
                <a:spcPct val="0"/>
              </a:spcAft>
            </a:pPr>
            <a:endParaRPr lang="es-ES" altLang="es-ES" sz="1600">
              <a:solidFill>
                <a:srgbClr val="FFFFFF"/>
              </a:solidFill>
            </a:endParaRPr>
          </a:p>
          <a:p>
            <a:pPr algn="just" eaLnBrk="1" fontAlgn="base" hangingPunct="1">
              <a:spcBef>
                <a:spcPct val="0"/>
              </a:spcBef>
              <a:spcAft>
                <a:spcPct val="0"/>
              </a:spcAft>
            </a:pPr>
            <a:r>
              <a:rPr lang="es-ES" altLang="es-ES" sz="1600">
                <a:solidFill>
                  <a:srgbClr val="FFFFFF"/>
                </a:solidFill>
              </a:rPr>
              <a:t>Monitorización de la volemia (débito urinario, PVC), de la función cardiovascular, respiratoria y renal. Vigilar criterios pronósticos y signos de complicaciones e infección. </a:t>
            </a:r>
          </a:p>
          <a:p>
            <a:pPr algn="just" eaLnBrk="1" fontAlgn="base" hangingPunct="1">
              <a:spcBef>
                <a:spcPct val="0"/>
              </a:spcBef>
              <a:spcAft>
                <a:spcPct val="0"/>
              </a:spcAft>
            </a:pPr>
            <a:endParaRPr lang="es-ES" altLang="es-ES" sz="1600">
              <a:solidFill>
                <a:srgbClr val="FFFFFF"/>
              </a:solidFill>
            </a:endParaRPr>
          </a:p>
          <a:p>
            <a:pPr algn="just" eaLnBrk="1" fontAlgn="base" hangingPunct="1">
              <a:spcBef>
                <a:spcPct val="0"/>
              </a:spcBef>
              <a:spcAft>
                <a:spcPct val="0"/>
              </a:spcAft>
            </a:pPr>
            <a:r>
              <a:rPr lang="es-ES" altLang="es-ES" sz="1600">
                <a:solidFill>
                  <a:srgbClr val="FFFFFF"/>
                </a:solidFill>
              </a:rPr>
              <a:t>Eventual hospitalización en Unidades de cuidados especiales: Intermedio, UCI. </a:t>
            </a:r>
          </a:p>
          <a:p>
            <a:pPr algn="just" eaLnBrk="1" fontAlgn="base" hangingPunct="1">
              <a:spcBef>
                <a:spcPct val="0"/>
              </a:spcBef>
              <a:spcAft>
                <a:spcPct val="0"/>
              </a:spcAft>
            </a:pPr>
            <a:endParaRPr lang="es-ES" altLang="es-ES" sz="1600">
              <a:solidFill>
                <a:srgbClr val="FFFFFF"/>
              </a:solidFill>
            </a:endParaRPr>
          </a:p>
          <a:p>
            <a:pPr algn="just" eaLnBrk="1" fontAlgn="base" hangingPunct="1">
              <a:spcBef>
                <a:spcPct val="0"/>
              </a:spcBef>
              <a:spcAft>
                <a:spcPct val="0"/>
              </a:spcAft>
            </a:pPr>
            <a:r>
              <a:rPr lang="es-ES" altLang="es-ES" sz="1600">
                <a:solidFill>
                  <a:srgbClr val="FFFFFF"/>
                </a:solidFill>
              </a:rPr>
              <a:t>El uso de antibióticos profilácticos es aún discutido. Pueden ser indicados específicamente en las P.A. biliares. Ante la hipótesis de infección de la necrosis pancreática, tomar hemocultivos, eventual punción bajo TAC de la necrosis e iniciar tratamiento antibiótico (Infección por traslocación bacteriana). </a:t>
            </a:r>
          </a:p>
          <a:p>
            <a:pPr algn="just" fontAlgn="base">
              <a:spcBef>
                <a:spcPct val="0"/>
              </a:spcBef>
              <a:spcAft>
                <a:spcPct val="0"/>
              </a:spcAft>
            </a:pPr>
            <a:endParaRPr lang="es-ES" altLang="es-ES" sz="1600">
              <a:solidFill>
                <a:srgbClr val="FFFFFF"/>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4">
            <a:extLst>
              <a:ext uri="{FF2B5EF4-FFF2-40B4-BE49-F238E27FC236}">
                <a16:creationId xmlns:a16="http://schemas.microsoft.com/office/drawing/2014/main" xmlns="" id="{E917367B-98C5-4B34-901C-86FB59EBC371}"/>
              </a:ext>
            </a:extLst>
          </p:cNvPr>
          <p:cNvSpPr>
            <a:spLocks noChangeArrowheads="1"/>
          </p:cNvSpPr>
          <p:nvPr/>
        </p:nvSpPr>
        <p:spPr bwMode="auto">
          <a:xfrm>
            <a:off x="3935414" y="908050"/>
            <a:ext cx="45164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a:solidFill>
                  <a:srgbClr val="CCECFF"/>
                </a:solidFill>
              </a:rPr>
              <a:t>TRATAMIENTO QUIRÚRGICO </a:t>
            </a:r>
          </a:p>
        </p:txBody>
      </p:sp>
      <p:sp>
        <p:nvSpPr>
          <p:cNvPr id="45059" name="Rectangle 5">
            <a:extLst>
              <a:ext uri="{FF2B5EF4-FFF2-40B4-BE49-F238E27FC236}">
                <a16:creationId xmlns:a16="http://schemas.microsoft.com/office/drawing/2014/main" xmlns="" id="{1AF485CA-D1B7-4D37-9049-AEDF20B3A625}"/>
              </a:ext>
            </a:extLst>
          </p:cNvPr>
          <p:cNvSpPr>
            <a:spLocks noChangeArrowheads="1"/>
          </p:cNvSpPr>
          <p:nvPr/>
        </p:nvSpPr>
        <p:spPr bwMode="auto">
          <a:xfrm>
            <a:off x="3359150" y="2266187"/>
            <a:ext cx="5545138"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a:solidFill>
                  <a:srgbClr val="FFFFFF"/>
                </a:solidFill>
              </a:rPr>
              <a:t>Sus indicaciones son básicamente 2:</a:t>
            </a:r>
          </a:p>
          <a:p>
            <a:pPr algn="just" eaLnBrk="1" fontAlgn="base" hangingPunct="1">
              <a:spcBef>
                <a:spcPct val="0"/>
              </a:spcBef>
              <a:spcAft>
                <a:spcPct val="0"/>
              </a:spcAft>
            </a:pPr>
            <a:endParaRPr lang="es-ES" altLang="es-ES">
              <a:solidFill>
                <a:srgbClr val="FFFFFF"/>
              </a:solidFill>
            </a:endParaRPr>
          </a:p>
          <a:p>
            <a:pPr algn="just" eaLnBrk="1" fontAlgn="base" hangingPunct="1">
              <a:spcBef>
                <a:spcPct val="0"/>
              </a:spcBef>
              <a:spcAft>
                <a:spcPct val="0"/>
              </a:spcAft>
              <a:buFontTx/>
              <a:buAutoNum type="arabicParenR"/>
            </a:pPr>
            <a:r>
              <a:rPr lang="es-ES" altLang="es-ES" sz="2000">
                <a:solidFill>
                  <a:srgbClr val="FFFFFF"/>
                </a:solidFill>
              </a:rPr>
              <a:t>Corrección de la patología biliar asociada. </a:t>
            </a:r>
          </a:p>
          <a:p>
            <a:pPr algn="just" eaLnBrk="1" fontAlgn="base" hangingPunct="1">
              <a:spcBef>
                <a:spcPct val="0"/>
              </a:spcBef>
              <a:spcAft>
                <a:spcPct val="0"/>
              </a:spcAft>
            </a:pPr>
            <a:endParaRPr lang="es-ES" altLang="es-ES" sz="2000">
              <a:solidFill>
                <a:srgbClr val="FFFFFF"/>
              </a:solidFill>
            </a:endParaRPr>
          </a:p>
          <a:p>
            <a:pPr algn="just" eaLnBrk="1" fontAlgn="base" hangingPunct="1">
              <a:spcBef>
                <a:spcPct val="0"/>
              </a:spcBef>
              <a:spcAft>
                <a:spcPct val="0"/>
              </a:spcAft>
            </a:pPr>
            <a:r>
              <a:rPr lang="es-ES" altLang="es-ES" sz="2000">
                <a:solidFill>
                  <a:srgbClr val="FFFFFF"/>
                </a:solidFill>
              </a:rPr>
              <a:t>2) Tratamiento de complicaciones locales</a:t>
            </a:r>
          </a:p>
          <a:p>
            <a:pPr algn="just" fontAlgn="base">
              <a:spcBef>
                <a:spcPct val="0"/>
              </a:spcBef>
              <a:spcAft>
                <a:spcPct val="0"/>
              </a:spcAft>
            </a:pPr>
            <a:endParaRPr lang="es-ES" altLang="es-ES" sz="2000">
              <a:solidFill>
                <a:srgbClr val="FFFFFF"/>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a:extLst>
              <a:ext uri="{FF2B5EF4-FFF2-40B4-BE49-F238E27FC236}">
                <a16:creationId xmlns:a16="http://schemas.microsoft.com/office/drawing/2014/main" xmlns="" id="{FBCEBEAC-D40F-40E2-9220-74EC929BF6D6}"/>
              </a:ext>
            </a:extLst>
          </p:cNvPr>
          <p:cNvSpPr>
            <a:spLocks noChangeArrowheads="1"/>
          </p:cNvSpPr>
          <p:nvPr/>
        </p:nvSpPr>
        <p:spPr bwMode="auto">
          <a:xfrm>
            <a:off x="1919288" y="1400126"/>
            <a:ext cx="8208962"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a:solidFill>
                  <a:srgbClr val="FFFFFF"/>
                </a:solidFill>
              </a:rPr>
              <a:t>Necrosectomías y drenajes asociado o no a lavado retroperitoneal o laparostomías.</a:t>
            </a:r>
          </a:p>
          <a:p>
            <a:pPr algn="just" eaLnBrk="1" fontAlgn="base" hangingPunct="1">
              <a:spcBef>
                <a:spcPct val="0"/>
              </a:spcBef>
              <a:spcAft>
                <a:spcPct val="0"/>
              </a:spcAft>
            </a:pPr>
            <a:endParaRPr lang="es-ES" altLang="es-ES">
              <a:solidFill>
                <a:srgbClr val="FFFFFF"/>
              </a:solidFill>
            </a:endParaRPr>
          </a:p>
          <a:p>
            <a:pPr algn="just" eaLnBrk="1" fontAlgn="base" hangingPunct="1">
              <a:spcBef>
                <a:spcPct val="0"/>
              </a:spcBef>
              <a:spcAft>
                <a:spcPct val="0"/>
              </a:spcAft>
            </a:pPr>
            <a:r>
              <a:rPr lang="es-ES" altLang="es-ES" b="1">
                <a:solidFill>
                  <a:srgbClr val="CCECFF"/>
                </a:solidFill>
              </a:rPr>
              <a:t>Absceso pancreático:</a:t>
            </a:r>
            <a:r>
              <a:rPr lang="es-ES" altLang="es-ES">
                <a:solidFill>
                  <a:srgbClr val="FFFFFF"/>
                </a:solidFill>
              </a:rPr>
              <a:t> </a:t>
            </a:r>
          </a:p>
          <a:p>
            <a:pPr algn="just" eaLnBrk="1" fontAlgn="base" hangingPunct="1">
              <a:spcBef>
                <a:spcPct val="0"/>
              </a:spcBef>
              <a:spcAft>
                <a:spcPct val="0"/>
              </a:spcAft>
            </a:pPr>
            <a:r>
              <a:rPr lang="es-ES" altLang="es-ES">
                <a:solidFill>
                  <a:srgbClr val="FFFFFF"/>
                </a:solidFill>
              </a:rPr>
              <a:t>Drenaje quirúrgico o, cada vez más frecuente, drenaje percutáneo con técnicas de radiología intervencionista.</a:t>
            </a:r>
          </a:p>
        </p:txBody>
      </p:sp>
      <p:sp>
        <p:nvSpPr>
          <p:cNvPr id="46083" name="Rectangle 5">
            <a:extLst>
              <a:ext uri="{FF2B5EF4-FFF2-40B4-BE49-F238E27FC236}">
                <a16:creationId xmlns:a16="http://schemas.microsoft.com/office/drawing/2014/main" xmlns="" id="{A6E558E9-661F-4E11-8D84-FBC932132E4F}"/>
              </a:ext>
            </a:extLst>
          </p:cNvPr>
          <p:cNvSpPr>
            <a:spLocks noChangeArrowheads="1"/>
          </p:cNvSpPr>
          <p:nvPr/>
        </p:nvSpPr>
        <p:spPr bwMode="auto">
          <a:xfrm>
            <a:off x="4583114" y="476250"/>
            <a:ext cx="34575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b="1">
                <a:solidFill>
                  <a:srgbClr val="CCECFF"/>
                </a:solidFill>
              </a:rPr>
              <a:t>Necrosis infectada</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a:extLst>
              <a:ext uri="{FF2B5EF4-FFF2-40B4-BE49-F238E27FC236}">
                <a16:creationId xmlns:a16="http://schemas.microsoft.com/office/drawing/2014/main" xmlns="" id="{402C722E-6AB8-4742-9795-FA66A1946690}"/>
              </a:ext>
            </a:extLst>
          </p:cNvPr>
          <p:cNvSpPr>
            <a:spLocks noChangeArrowheads="1"/>
          </p:cNvSpPr>
          <p:nvPr/>
        </p:nvSpPr>
        <p:spPr bwMode="auto">
          <a:xfrm>
            <a:off x="2063751" y="1758951"/>
            <a:ext cx="8131175"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sz="2000">
                <a:solidFill>
                  <a:srgbClr val="FFFFFF"/>
                </a:solidFill>
              </a:rPr>
              <a:t>Representa la evolución de una P.A. tipo necrohemorrágica</a:t>
            </a:r>
          </a:p>
          <a:p>
            <a:pPr algn="just" eaLnBrk="1" fontAlgn="base" hangingPunct="1">
              <a:spcBef>
                <a:spcPct val="0"/>
              </a:spcBef>
              <a:spcAft>
                <a:spcPct val="0"/>
              </a:spcAft>
            </a:pPr>
            <a:endParaRPr lang="es-ES" altLang="es-ES" sz="2000">
              <a:solidFill>
                <a:srgbClr val="FFFFFF"/>
              </a:solidFill>
            </a:endParaRPr>
          </a:p>
          <a:p>
            <a:pPr algn="just" eaLnBrk="1" fontAlgn="base" hangingPunct="1">
              <a:spcBef>
                <a:spcPct val="0"/>
              </a:spcBef>
              <a:spcAft>
                <a:spcPct val="0"/>
              </a:spcAft>
            </a:pPr>
            <a:r>
              <a:rPr lang="es-ES" altLang="es-ES" sz="2000">
                <a:solidFill>
                  <a:srgbClr val="FFFFFF"/>
                </a:solidFill>
              </a:rPr>
              <a:t>Muchos se resuelven espontáneamente. </a:t>
            </a:r>
          </a:p>
          <a:p>
            <a:pPr algn="just" eaLnBrk="1" fontAlgn="base" hangingPunct="1">
              <a:spcBef>
                <a:spcPct val="0"/>
              </a:spcBef>
              <a:spcAft>
                <a:spcPct val="0"/>
              </a:spcAft>
            </a:pPr>
            <a:endParaRPr lang="es-ES" altLang="es-ES" sz="2000">
              <a:solidFill>
                <a:srgbClr val="FFFFFF"/>
              </a:solidFill>
            </a:endParaRPr>
          </a:p>
          <a:p>
            <a:pPr algn="just" eaLnBrk="1" fontAlgn="base" hangingPunct="1">
              <a:spcBef>
                <a:spcPct val="0"/>
              </a:spcBef>
              <a:spcAft>
                <a:spcPct val="0"/>
              </a:spcAft>
            </a:pPr>
            <a:r>
              <a:rPr lang="es-ES" altLang="es-ES" sz="2000">
                <a:solidFill>
                  <a:srgbClr val="FFFFFF"/>
                </a:solidFill>
              </a:rPr>
              <a:t>Aquellos llamados pseudoquistes verdaderos (con alguna comunicación al sistema excretor pancreático) deben ser drenados ya sea percutáneamente, vía endoscópica o por vía quirúrgica realizándose un drenaje interno al estómago o al yeyuno por medio de un asa desfuncionalizada en "Y de Roux".</a:t>
            </a:r>
          </a:p>
        </p:txBody>
      </p:sp>
      <p:sp>
        <p:nvSpPr>
          <p:cNvPr id="47107" name="Rectangle 5">
            <a:extLst>
              <a:ext uri="{FF2B5EF4-FFF2-40B4-BE49-F238E27FC236}">
                <a16:creationId xmlns:a16="http://schemas.microsoft.com/office/drawing/2014/main" xmlns="" id="{4495785E-DBB0-41F7-A444-AAA8B245BF61}"/>
              </a:ext>
            </a:extLst>
          </p:cNvPr>
          <p:cNvSpPr>
            <a:spLocks noChangeArrowheads="1"/>
          </p:cNvSpPr>
          <p:nvPr/>
        </p:nvSpPr>
        <p:spPr bwMode="auto">
          <a:xfrm>
            <a:off x="4079876" y="908050"/>
            <a:ext cx="41767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b="1">
                <a:solidFill>
                  <a:srgbClr val="CCECFF"/>
                </a:solidFill>
              </a:rPr>
              <a:t>Pseudoquiste pancreático</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4">
            <a:extLst>
              <a:ext uri="{FF2B5EF4-FFF2-40B4-BE49-F238E27FC236}">
                <a16:creationId xmlns:a16="http://schemas.microsoft.com/office/drawing/2014/main" xmlns="" id="{E99A3E35-B12B-4A8B-A420-37F2F2A8912E}"/>
              </a:ext>
            </a:extLst>
          </p:cNvPr>
          <p:cNvSpPr>
            <a:spLocks noChangeArrowheads="1"/>
          </p:cNvSpPr>
          <p:nvPr/>
        </p:nvSpPr>
        <p:spPr bwMode="auto">
          <a:xfrm>
            <a:off x="1992314" y="1259871"/>
            <a:ext cx="7939087"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s-ES" altLang="es-ES">
                <a:solidFill>
                  <a:srgbClr val="FFFFFF"/>
                </a:solidFill>
              </a:rPr>
              <a:t>Su utilidad se mostró en la fase precoz de la P.A. de curso grave, disminuyendo las complicaciones cardiovasculares y respiratorias (Distress), sin embargo la mortalidad no cambió.</a:t>
            </a:r>
          </a:p>
        </p:txBody>
      </p:sp>
      <p:sp>
        <p:nvSpPr>
          <p:cNvPr id="48131" name="Rectangle 5">
            <a:extLst>
              <a:ext uri="{FF2B5EF4-FFF2-40B4-BE49-F238E27FC236}">
                <a16:creationId xmlns:a16="http://schemas.microsoft.com/office/drawing/2014/main" xmlns="" id="{0D23BF70-13F5-4680-821A-ED6D5B982C2B}"/>
              </a:ext>
            </a:extLst>
          </p:cNvPr>
          <p:cNvSpPr>
            <a:spLocks noChangeArrowheads="1"/>
          </p:cNvSpPr>
          <p:nvPr/>
        </p:nvSpPr>
        <p:spPr bwMode="auto">
          <a:xfrm>
            <a:off x="1919288" y="549275"/>
            <a:ext cx="4127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b="1">
                <a:solidFill>
                  <a:srgbClr val="CCECFF"/>
                </a:solidFill>
              </a:rPr>
              <a:t>El lavado peritoneal precoz</a:t>
            </a:r>
            <a:endParaRPr lang="es-ES" altLang="es-ES" b="1">
              <a:solidFill>
                <a:srgbClr val="FFFFFF"/>
              </a:solidFill>
            </a:endParaRPr>
          </a:p>
        </p:txBody>
      </p:sp>
      <p:sp>
        <p:nvSpPr>
          <p:cNvPr id="48132" name="Rectangle 6">
            <a:extLst>
              <a:ext uri="{FF2B5EF4-FFF2-40B4-BE49-F238E27FC236}">
                <a16:creationId xmlns:a16="http://schemas.microsoft.com/office/drawing/2014/main" xmlns="" id="{3A88EEF8-E1BA-4BAD-A2BD-6EEA3C370D43}"/>
              </a:ext>
            </a:extLst>
          </p:cNvPr>
          <p:cNvSpPr>
            <a:spLocks noChangeArrowheads="1"/>
          </p:cNvSpPr>
          <p:nvPr/>
        </p:nvSpPr>
        <p:spPr bwMode="auto">
          <a:xfrm>
            <a:off x="1992313" y="3638462"/>
            <a:ext cx="820896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fontAlgn="base" hangingPunct="1">
              <a:spcBef>
                <a:spcPct val="0"/>
              </a:spcBef>
              <a:spcAft>
                <a:spcPct val="0"/>
              </a:spcAft>
            </a:pPr>
            <a:r>
              <a:rPr lang="es-ES" altLang="es-ES" b="1">
                <a:solidFill>
                  <a:srgbClr val="FFFFFF"/>
                </a:solidFill>
              </a:rPr>
              <a:t>:</a:t>
            </a:r>
          </a:p>
          <a:p>
            <a:pPr algn="just" eaLnBrk="1" fontAlgn="base" hangingPunct="1">
              <a:spcBef>
                <a:spcPct val="0"/>
              </a:spcBef>
              <a:spcAft>
                <a:spcPct val="0"/>
              </a:spcAft>
            </a:pPr>
            <a:r>
              <a:rPr lang="es-ES" altLang="es-ES">
                <a:solidFill>
                  <a:srgbClr val="FFFFFF"/>
                </a:solidFill>
              </a:rPr>
              <a:t>Misma indicación que el lavado peritoneal, también útil en la fase precoz de la P.A.</a:t>
            </a:r>
          </a:p>
        </p:txBody>
      </p:sp>
      <p:sp>
        <p:nvSpPr>
          <p:cNvPr id="48133" name="Rectangle 7">
            <a:extLst>
              <a:ext uri="{FF2B5EF4-FFF2-40B4-BE49-F238E27FC236}">
                <a16:creationId xmlns:a16="http://schemas.microsoft.com/office/drawing/2014/main" xmlns="" id="{E9DF78BE-0584-499A-8E9B-F75CA993E8BE}"/>
              </a:ext>
            </a:extLst>
          </p:cNvPr>
          <p:cNvSpPr>
            <a:spLocks noChangeArrowheads="1"/>
          </p:cNvSpPr>
          <p:nvPr/>
        </p:nvSpPr>
        <p:spPr bwMode="auto">
          <a:xfrm>
            <a:off x="1919288" y="3213100"/>
            <a:ext cx="48879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s-ES" altLang="es-ES" b="1">
                <a:solidFill>
                  <a:srgbClr val="CCECFF"/>
                </a:solidFill>
              </a:rPr>
              <a:t>El drenaje del conducto torácico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WordArt 4">
            <a:extLst>
              <a:ext uri="{FF2B5EF4-FFF2-40B4-BE49-F238E27FC236}">
                <a16:creationId xmlns:a16="http://schemas.microsoft.com/office/drawing/2014/main" xmlns="" id="{445A0A92-8794-4C94-A77E-2679183082B6}"/>
              </a:ext>
            </a:extLst>
          </p:cNvPr>
          <p:cNvSpPr>
            <a:spLocks noChangeArrowheads="1" noChangeShapeType="1" noTextEdit="1"/>
          </p:cNvSpPr>
          <p:nvPr/>
        </p:nvSpPr>
        <p:spPr bwMode="auto">
          <a:xfrm>
            <a:off x="2424113" y="2276475"/>
            <a:ext cx="7486650" cy="1512888"/>
          </a:xfrm>
          <a:prstGeom prst="rect">
            <a:avLst/>
          </a:prstGeom>
        </p:spPr>
        <p:txBody>
          <a:bodyPr wrap="none" fromWordArt="1">
            <a:prstTxWarp prst="textDoubleWave1">
              <a:avLst>
                <a:gd name="adj1" fmla="val 6500"/>
                <a:gd name="adj2" fmla="val 0"/>
              </a:avLst>
            </a:prstTxWarp>
          </a:bodyPr>
          <a:lstStyle/>
          <a:p>
            <a:pPr algn="ctr" fontAlgn="base">
              <a:spcBef>
                <a:spcPct val="0"/>
              </a:spcBef>
              <a:spcAft>
                <a:spcPct val="0"/>
              </a:spcAft>
            </a:pPr>
            <a:r>
              <a:rPr lang="es-ES" sz="3600" kern="10">
                <a:ln w="12700">
                  <a:solidFill>
                    <a:srgbClr val="000099"/>
                  </a:solidFill>
                  <a:round/>
                  <a:headEnd/>
                  <a:tailEnd/>
                </a:ln>
                <a:solidFill>
                  <a:srgbClr val="33CCFF"/>
                </a:solidFill>
                <a:effectLst>
                  <a:outerShdw dist="125724" dir="18900000" algn="ctr" rotWithShape="0">
                    <a:srgbClr val="000099"/>
                  </a:outerShdw>
                </a:effectLst>
                <a:latin typeface="Impact" panose="020B0806030902050204" pitchFamily="34" charset="0"/>
              </a:rPr>
              <a:t>ANATOMIA PATOLOGICA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a:extLst>
              <a:ext uri="{FF2B5EF4-FFF2-40B4-BE49-F238E27FC236}">
                <a16:creationId xmlns:a16="http://schemas.microsoft.com/office/drawing/2014/main" xmlns="" id="{3DA0F426-D7E7-4A51-8845-7B5C84B2E625}"/>
              </a:ext>
            </a:extLst>
          </p:cNvPr>
          <p:cNvSpPr>
            <a:spLocks noGrp="1" noChangeArrowheads="1"/>
          </p:cNvSpPr>
          <p:nvPr>
            <p:ph type="body" idx="1"/>
          </p:nvPr>
        </p:nvSpPr>
        <p:spPr>
          <a:xfrm>
            <a:off x="1981200" y="3357563"/>
            <a:ext cx="8229600" cy="2768600"/>
          </a:xfrm>
        </p:spPr>
        <p:txBody>
          <a:bodyPr/>
          <a:lstStyle/>
          <a:p>
            <a:pPr eaLnBrk="1" hangingPunct="1">
              <a:buFont typeface="Wingdings" panose="05000000000000000000" pitchFamily="2" charset="2"/>
              <a:buNone/>
              <a:defRPr/>
            </a:pPr>
            <a:endParaRPr lang="es-AR" b="1"/>
          </a:p>
          <a:p>
            <a:pPr eaLnBrk="1" hangingPunct="1">
              <a:buFont typeface="Wingdings" panose="05000000000000000000" pitchFamily="2" charset="2"/>
              <a:buNone/>
              <a:defRPr/>
            </a:pPr>
            <a:r>
              <a:rPr lang="es-ES"/>
              <a:t>		</a:t>
            </a:r>
          </a:p>
        </p:txBody>
      </p:sp>
      <p:sp>
        <p:nvSpPr>
          <p:cNvPr id="7173" name="Text Box 5">
            <a:extLst>
              <a:ext uri="{FF2B5EF4-FFF2-40B4-BE49-F238E27FC236}">
                <a16:creationId xmlns:a16="http://schemas.microsoft.com/office/drawing/2014/main" xmlns="" id="{71E24E4D-90C6-4347-B182-FA48D5E019B5}"/>
              </a:ext>
            </a:extLst>
          </p:cNvPr>
          <p:cNvSpPr txBox="1">
            <a:spLocks noChangeArrowheads="1"/>
          </p:cNvSpPr>
          <p:nvPr/>
        </p:nvSpPr>
        <p:spPr bwMode="auto">
          <a:xfrm>
            <a:off x="2135188" y="404814"/>
            <a:ext cx="8064500" cy="3444875"/>
          </a:xfrm>
          <a:prstGeom prst="rect">
            <a:avLst/>
          </a:prstGeom>
          <a:noFill/>
          <a:ln w="9525">
            <a:noFill/>
            <a:miter lim="800000"/>
            <a:headEnd/>
            <a:tailEnd/>
          </a:ln>
          <a:effectLst/>
        </p:spPr>
        <p:txBody>
          <a:bodyPr>
            <a:spAutoFit/>
          </a:bodyPr>
          <a:lstStyle/>
          <a:p>
            <a:pPr algn="just" fontAlgn="base">
              <a:spcBef>
                <a:spcPct val="0"/>
              </a:spcBef>
              <a:spcAft>
                <a:spcPct val="0"/>
              </a:spcAft>
              <a:defRPr/>
            </a:pPr>
            <a:r>
              <a:rPr lang="es-ES" sz="2000">
                <a:solidFill>
                  <a:srgbClr val="FFFFFF"/>
                </a:solidFill>
                <a:effectLst>
                  <a:outerShdw blurRad="38100" dist="38100" dir="2700000" algn="tl">
                    <a:srgbClr val="000000"/>
                  </a:outerShdw>
                </a:effectLst>
                <a:latin typeface="Arial" charset="0"/>
              </a:rPr>
              <a:t>Las lesiones anatomopatológicas básicas son el </a:t>
            </a:r>
            <a:r>
              <a:rPr lang="es-ES" sz="2000" i="1">
                <a:solidFill>
                  <a:srgbClr val="FFFFFF"/>
                </a:solidFill>
                <a:effectLst>
                  <a:outerShdw blurRad="38100" dist="38100" dir="2700000" algn="tl">
                    <a:srgbClr val="000000"/>
                  </a:outerShdw>
                </a:effectLst>
                <a:latin typeface="Arial" charset="0"/>
              </a:rPr>
              <a:t>edema, </a:t>
            </a:r>
            <a:r>
              <a:rPr lang="es-ES" sz="2000">
                <a:solidFill>
                  <a:srgbClr val="FFFFFF"/>
                </a:solidFill>
                <a:effectLst>
                  <a:outerShdw blurRad="38100" dist="38100" dir="2700000" algn="tl">
                    <a:srgbClr val="000000"/>
                  </a:outerShdw>
                </a:effectLst>
                <a:latin typeface="Arial" charset="0"/>
              </a:rPr>
              <a:t>la </a:t>
            </a:r>
            <a:r>
              <a:rPr lang="es-ES" sz="2000" i="1">
                <a:solidFill>
                  <a:srgbClr val="FFFFFF"/>
                </a:solidFill>
                <a:effectLst>
                  <a:outerShdw blurRad="38100" dist="38100" dir="2700000" algn="tl">
                    <a:srgbClr val="000000"/>
                  </a:outerShdw>
                </a:effectLst>
                <a:latin typeface="Arial" charset="0"/>
              </a:rPr>
              <a:t>hemorragia </a:t>
            </a:r>
            <a:r>
              <a:rPr lang="es-ES" sz="2000">
                <a:solidFill>
                  <a:srgbClr val="FFFFFF"/>
                </a:solidFill>
                <a:effectLst>
                  <a:outerShdw blurRad="38100" dist="38100" dir="2700000" algn="tl">
                    <a:srgbClr val="000000"/>
                  </a:outerShdw>
                </a:effectLst>
                <a:latin typeface="Arial" charset="0"/>
              </a:rPr>
              <a:t>y la </a:t>
            </a:r>
            <a:r>
              <a:rPr lang="es-ES" sz="2000" i="1">
                <a:solidFill>
                  <a:srgbClr val="FFFFFF"/>
                </a:solidFill>
                <a:effectLst>
                  <a:outerShdw blurRad="38100" dist="38100" dir="2700000" algn="tl">
                    <a:srgbClr val="000000"/>
                  </a:outerShdw>
                </a:effectLst>
                <a:latin typeface="Arial" charset="0"/>
              </a:rPr>
              <a:t>necrosis .</a:t>
            </a:r>
            <a:r>
              <a:rPr lang="es-ES" sz="2000">
                <a:solidFill>
                  <a:srgbClr val="FFFFFF"/>
                </a:solidFill>
                <a:effectLst>
                  <a:outerShdw blurRad="38100" dist="38100" dir="2700000" algn="tl">
                    <a:srgbClr val="000000"/>
                  </a:outerShdw>
                </a:effectLst>
                <a:latin typeface="Arial" charset="0"/>
              </a:rPr>
              <a:t> </a:t>
            </a:r>
          </a:p>
          <a:p>
            <a:pPr algn="just" fontAlgn="base">
              <a:spcBef>
                <a:spcPct val="0"/>
              </a:spcBef>
              <a:spcAft>
                <a:spcPct val="0"/>
              </a:spcAft>
              <a:defRPr/>
            </a:pPr>
            <a:endParaRPr lang="es-ES" sz="2000">
              <a:solidFill>
                <a:srgbClr val="FFFFFF"/>
              </a:solidFill>
              <a:effectLst>
                <a:outerShdw blurRad="38100" dist="38100" dir="2700000" algn="tl">
                  <a:srgbClr val="000000"/>
                </a:outerShdw>
              </a:effectLst>
              <a:latin typeface="Arial" charset="0"/>
            </a:endParaRPr>
          </a:p>
          <a:p>
            <a:pPr algn="just" fontAlgn="base">
              <a:spcBef>
                <a:spcPct val="0"/>
              </a:spcBef>
              <a:spcAft>
                <a:spcPct val="0"/>
              </a:spcAft>
              <a:defRPr/>
            </a:pPr>
            <a:r>
              <a:rPr lang="es-ES" sz="2000">
                <a:solidFill>
                  <a:srgbClr val="FFFFFF"/>
                </a:solidFill>
                <a:effectLst>
                  <a:outerShdw blurRad="38100" dist="38100" dir="2700000" algn="tl">
                    <a:srgbClr val="000000"/>
                  </a:outerShdw>
                </a:effectLst>
                <a:latin typeface="Arial" charset="0"/>
              </a:rPr>
              <a:t>La PA edematosa generalmente se inicia y queda limitada a la cabeza, cursa con un cuadro inflamatorio intersticial difuso, congestión vascular, infiltración leucocitaria, edema y algún foco de necrosis grasa y restitución completa tras el episodio. </a:t>
            </a:r>
          </a:p>
          <a:p>
            <a:pPr algn="just" fontAlgn="base">
              <a:spcBef>
                <a:spcPct val="0"/>
              </a:spcBef>
              <a:spcAft>
                <a:spcPct val="0"/>
              </a:spcAft>
              <a:defRPr/>
            </a:pPr>
            <a:endParaRPr lang="es-ES" sz="2000">
              <a:solidFill>
                <a:srgbClr val="FFFFFF"/>
              </a:solidFill>
              <a:effectLst>
                <a:outerShdw blurRad="38100" dist="38100" dir="2700000" algn="tl">
                  <a:srgbClr val="000000"/>
                </a:outerShdw>
              </a:effectLst>
              <a:latin typeface="Arial" charset="0"/>
            </a:endParaRPr>
          </a:p>
          <a:p>
            <a:pPr algn="just" fontAlgn="base">
              <a:spcBef>
                <a:spcPct val="0"/>
              </a:spcBef>
              <a:spcAft>
                <a:spcPct val="0"/>
              </a:spcAft>
              <a:defRPr/>
            </a:pPr>
            <a:r>
              <a:rPr lang="es-ES" sz="2000">
                <a:solidFill>
                  <a:srgbClr val="FFFFFF"/>
                </a:solidFill>
                <a:effectLst>
                  <a:outerShdw blurRad="38100" dist="38100" dir="2700000" algn="tl">
                    <a:srgbClr val="000000"/>
                  </a:outerShdw>
                </a:effectLst>
                <a:latin typeface="Arial" charset="0"/>
              </a:rPr>
              <a:t>También puede observarse afectación extrapancreática con la aparición de fenómenos inflamatorios y colecciones líquidas en estructuras adyacentes al páncreas.</a:t>
            </a:r>
            <a:endParaRPr lang="es-ES" sz="2000">
              <a:solidFill>
                <a:srgbClr val="FFFFFF"/>
              </a:solidFill>
              <a:latin typeface="Arial" charset="0"/>
            </a:endParaRPr>
          </a:p>
        </p:txBody>
      </p:sp>
      <p:pic>
        <p:nvPicPr>
          <p:cNvPr id="9220" name="Picture 7" descr="629">
            <a:hlinkClick r:id="rId2"/>
            <a:extLst>
              <a:ext uri="{FF2B5EF4-FFF2-40B4-BE49-F238E27FC236}">
                <a16:creationId xmlns:a16="http://schemas.microsoft.com/office/drawing/2014/main" xmlns="" id="{2A875311-FEDA-441E-81F0-EA4CCB0E99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4338" y="4076700"/>
            <a:ext cx="4176712" cy="2305050"/>
          </a:xfrm>
          <a:prstGeom prst="rect">
            <a:avLst/>
          </a:prstGeom>
          <a:solidFill>
            <a:srgbClr val="FFFF00"/>
          </a:solidFill>
          <a:ln w="57150" cmpd="thickThin">
            <a:solidFill>
              <a:srgbClr val="FFFF00"/>
            </a:solid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xmlns="" id="{B32461CE-9C44-4C23-B891-3D4A6B9E2FCB}"/>
              </a:ext>
            </a:extLst>
          </p:cNvPr>
          <p:cNvSpPr>
            <a:spLocks noGrp="1" noChangeArrowheads="1"/>
          </p:cNvSpPr>
          <p:nvPr>
            <p:ph type="body" idx="1"/>
          </p:nvPr>
        </p:nvSpPr>
        <p:spPr>
          <a:xfrm>
            <a:off x="5880100" y="4581525"/>
            <a:ext cx="4330700" cy="1544638"/>
          </a:xfrm>
        </p:spPr>
        <p:txBody>
          <a:bodyPr/>
          <a:lstStyle/>
          <a:p>
            <a:pPr algn="just" eaLnBrk="1" hangingPunct="1">
              <a:buFont typeface="Wingdings" panose="05000000000000000000" pitchFamily="2" charset="2"/>
              <a:buNone/>
              <a:defRPr/>
            </a:pPr>
            <a:r>
              <a:rPr lang="es-ES"/>
              <a:t>	</a:t>
            </a:r>
          </a:p>
          <a:p>
            <a:pPr algn="just" eaLnBrk="1" hangingPunct="1">
              <a:buFont typeface="Wingdings" panose="05000000000000000000" pitchFamily="2" charset="2"/>
              <a:buNone/>
              <a:defRPr/>
            </a:pPr>
            <a:endParaRPr lang="es-ES"/>
          </a:p>
        </p:txBody>
      </p:sp>
      <p:sp>
        <p:nvSpPr>
          <p:cNvPr id="9220" name="Text Box 4">
            <a:extLst>
              <a:ext uri="{FF2B5EF4-FFF2-40B4-BE49-F238E27FC236}">
                <a16:creationId xmlns:a16="http://schemas.microsoft.com/office/drawing/2014/main" xmlns="" id="{F0325CF5-A421-4016-AAC1-EA0CB4776496}"/>
              </a:ext>
            </a:extLst>
          </p:cNvPr>
          <p:cNvSpPr txBox="1">
            <a:spLocks noChangeArrowheads="1"/>
          </p:cNvSpPr>
          <p:nvPr/>
        </p:nvSpPr>
        <p:spPr bwMode="auto">
          <a:xfrm>
            <a:off x="1847851" y="404814"/>
            <a:ext cx="8424863" cy="2987675"/>
          </a:xfrm>
          <a:prstGeom prst="rect">
            <a:avLst/>
          </a:prstGeom>
          <a:noFill/>
          <a:ln w="9525">
            <a:noFill/>
            <a:miter lim="800000"/>
            <a:headEnd/>
            <a:tailEnd/>
          </a:ln>
          <a:effectLst/>
        </p:spPr>
        <p:txBody>
          <a:bodyPr>
            <a:spAutoFit/>
          </a:bodyPr>
          <a:lstStyle/>
          <a:p>
            <a:pPr algn="just" fontAlgn="base">
              <a:spcBef>
                <a:spcPct val="0"/>
              </a:spcBef>
              <a:spcAft>
                <a:spcPct val="0"/>
              </a:spcAft>
              <a:defRPr/>
            </a:pPr>
            <a:r>
              <a:rPr lang="es-ES" sz="2000">
                <a:solidFill>
                  <a:srgbClr val="FFFFFF"/>
                </a:solidFill>
                <a:effectLst>
                  <a:outerShdw blurRad="38100" dist="38100" dir="2700000" algn="tl">
                    <a:srgbClr val="000000"/>
                  </a:outerShdw>
                </a:effectLst>
                <a:latin typeface="Arial" charset="0"/>
              </a:rPr>
              <a:t>En la forma necrohemorrágica, la glándula aparece con zonas nodulares situadas en los espacios interlobulares (citoesteatonecrosis), las que alternan con zonas rojo oscuras correspondientes a áreas hemorrágicas. Si las hemorragias son intensas, la glándula se transforma en un gran hematoma (forma hemorrágica) con infiltraciones hemáticas subcapsulares y del espacio retroperitoneal, la raíz del mesenterio y el mesocolon. </a:t>
            </a:r>
          </a:p>
          <a:p>
            <a:pPr algn="just" fontAlgn="base">
              <a:spcBef>
                <a:spcPct val="0"/>
              </a:spcBef>
              <a:spcAft>
                <a:spcPct val="0"/>
              </a:spcAft>
              <a:defRPr/>
            </a:pPr>
            <a:endParaRPr lang="es-ES" sz="2000">
              <a:solidFill>
                <a:srgbClr val="FFFFFF"/>
              </a:solidFill>
              <a:effectLst>
                <a:outerShdw blurRad="38100" dist="38100" dir="2700000" algn="tl">
                  <a:srgbClr val="000000"/>
                </a:outerShdw>
              </a:effectLst>
              <a:latin typeface="Arial" charset="0"/>
            </a:endParaRPr>
          </a:p>
          <a:p>
            <a:pPr fontAlgn="base">
              <a:spcBef>
                <a:spcPct val="50000"/>
              </a:spcBef>
              <a:spcAft>
                <a:spcPct val="0"/>
              </a:spcAft>
              <a:defRPr/>
            </a:pPr>
            <a:endParaRPr lang="es-ES" sz="2000">
              <a:solidFill>
                <a:srgbClr val="FFFFFF"/>
              </a:solidFill>
              <a:latin typeface="Arial" charset="0"/>
            </a:endParaRPr>
          </a:p>
        </p:txBody>
      </p:sp>
      <p:pic>
        <p:nvPicPr>
          <p:cNvPr id="10244" name="Picture 6" descr="627">
            <a:hlinkClick r:id="rId2"/>
            <a:extLst>
              <a:ext uri="{FF2B5EF4-FFF2-40B4-BE49-F238E27FC236}">
                <a16:creationId xmlns:a16="http://schemas.microsoft.com/office/drawing/2014/main" xmlns="" id="{4C4F01A1-0965-4417-A6C1-4939A55346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8076" y="2924176"/>
            <a:ext cx="4968875" cy="3198813"/>
          </a:xfrm>
          <a:prstGeom prst="rect">
            <a:avLst/>
          </a:prstGeom>
          <a:noFill/>
          <a:ln w="57150" cmpd="thickThin">
            <a:solidFill>
              <a:srgbClr val="FFFF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xmlns="" id="{1791B5BA-8029-4DBA-9771-D5A987660065}"/>
              </a:ext>
            </a:extLst>
          </p:cNvPr>
          <p:cNvSpPr>
            <a:spLocks noGrp="1" noChangeArrowheads="1"/>
          </p:cNvSpPr>
          <p:nvPr>
            <p:ph type="body" idx="1"/>
          </p:nvPr>
        </p:nvSpPr>
        <p:spPr>
          <a:xfrm>
            <a:off x="1703388" y="333375"/>
            <a:ext cx="8229600" cy="2808288"/>
          </a:xfrm>
        </p:spPr>
        <p:txBody>
          <a:bodyPr/>
          <a:lstStyle/>
          <a:p>
            <a:pPr algn="just" eaLnBrk="1" hangingPunct="1">
              <a:lnSpc>
                <a:spcPct val="80000"/>
              </a:lnSpc>
              <a:buFont typeface="Wingdings" panose="05000000000000000000" pitchFamily="2" charset="2"/>
              <a:buNone/>
              <a:defRPr/>
            </a:pPr>
            <a:r>
              <a:rPr lang="es-ES" sz="2000"/>
              <a:t>     La necrosis puede ser focal o difusa y acompañarse o no de hemorragia en el páncreas. La necrosis habitualmente no afecta el páncreas con una distribución uniforme </a:t>
            </a:r>
          </a:p>
          <a:p>
            <a:pPr algn="just" eaLnBrk="1" hangingPunct="1">
              <a:lnSpc>
                <a:spcPct val="80000"/>
              </a:lnSpc>
              <a:buFont typeface="Wingdings" panose="05000000000000000000" pitchFamily="2" charset="2"/>
              <a:buNone/>
              <a:defRPr/>
            </a:pPr>
            <a:r>
              <a:rPr lang="es-ES" sz="2000"/>
              <a:t>	</a:t>
            </a:r>
          </a:p>
          <a:p>
            <a:pPr algn="just" eaLnBrk="1" hangingPunct="1">
              <a:lnSpc>
                <a:spcPct val="80000"/>
              </a:lnSpc>
              <a:buFont typeface="Wingdings" panose="05000000000000000000" pitchFamily="2" charset="2"/>
              <a:buNone/>
              <a:defRPr/>
            </a:pPr>
            <a:r>
              <a:rPr lang="es-ES" sz="2000"/>
              <a:t>	Estas formas son evolutivas en sentido de la patología y no en cronología, ya que pueden pasar en forma rápida hasta llegar a la pancreatitis necrótica hemorrágica, rápidamente mortal.</a:t>
            </a:r>
          </a:p>
          <a:p>
            <a:pPr algn="just" eaLnBrk="1" hangingPunct="1">
              <a:lnSpc>
                <a:spcPct val="80000"/>
              </a:lnSpc>
              <a:defRPr/>
            </a:pPr>
            <a:endParaRPr lang="es-ES" sz="2000"/>
          </a:p>
          <a:p>
            <a:pPr algn="just" eaLnBrk="1" hangingPunct="1">
              <a:lnSpc>
                <a:spcPct val="80000"/>
              </a:lnSpc>
              <a:defRPr/>
            </a:pPr>
            <a:endParaRPr lang="es-ES" sz="2000"/>
          </a:p>
        </p:txBody>
      </p:sp>
      <p:pic>
        <p:nvPicPr>
          <p:cNvPr id="11267" name="Picture 5" descr="626">
            <a:hlinkClick r:id="rId2"/>
            <a:extLst>
              <a:ext uri="{FF2B5EF4-FFF2-40B4-BE49-F238E27FC236}">
                <a16:creationId xmlns:a16="http://schemas.microsoft.com/office/drawing/2014/main" xmlns="" id="{515422F1-DBDD-4969-ABC3-015CF84E1B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9514" y="2852738"/>
            <a:ext cx="4967287" cy="3001962"/>
          </a:xfrm>
          <a:prstGeom prst="rect">
            <a:avLst/>
          </a:prstGeom>
          <a:noFill/>
          <a:ln w="57150" cmpd="thinThick">
            <a:solidFill>
              <a:srgbClr val="FFFF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WordArt 5">
            <a:extLst>
              <a:ext uri="{FF2B5EF4-FFF2-40B4-BE49-F238E27FC236}">
                <a16:creationId xmlns:a16="http://schemas.microsoft.com/office/drawing/2014/main" xmlns="" id="{3DFA74F6-DDDA-456F-829D-6CB2EA85E605}"/>
              </a:ext>
            </a:extLst>
          </p:cNvPr>
          <p:cNvSpPr>
            <a:spLocks noChangeArrowheads="1" noChangeShapeType="1" noTextEdit="1"/>
          </p:cNvSpPr>
          <p:nvPr/>
        </p:nvSpPr>
        <p:spPr bwMode="auto">
          <a:xfrm>
            <a:off x="3216275" y="2349501"/>
            <a:ext cx="5111750" cy="1584325"/>
          </a:xfrm>
          <a:prstGeom prst="rect">
            <a:avLst/>
          </a:prstGeom>
        </p:spPr>
        <p:txBody>
          <a:bodyPr wrap="none" fromWordArt="1">
            <a:prstTxWarp prst="textDoubleWave1">
              <a:avLst>
                <a:gd name="adj1" fmla="val 6500"/>
                <a:gd name="adj2" fmla="val 0"/>
              </a:avLst>
            </a:prstTxWarp>
          </a:bodyPr>
          <a:lstStyle/>
          <a:p>
            <a:pPr algn="ctr" fontAlgn="base">
              <a:spcBef>
                <a:spcPct val="0"/>
              </a:spcBef>
              <a:spcAft>
                <a:spcPct val="0"/>
              </a:spcAft>
            </a:pPr>
            <a:r>
              <a:rPr lang="es-ES" sz="3600" kern="10">
                <a:ln w="12700">
                  <a:solidFill>
                    <a:srgbClr val="000099"/>
                  </a:solidFill>
                  <a:round/>
                  <a:headEnd/>
                  <a:tailEnd/>
                </a:ln>
                <a:solidFill>
                  <a:srgbClr val="33CCFF"/>
                </a:solidFill>
                <a:effectLst>
                  <a:outerShdw dist="125724" dir="18900000" algn="ctr" rotWithShape="0">
                    <a:srgbClr val="000099"/>
                  </a:outerShdw>
                </a:effectLst>
                <a:latin typeface="Impact" panose="020B0806030902050204" pitchFamily="34" charset="0"/>
              </a:rPr>
              <a:t>ETIOLOGIA</a:t>
            </a:r>
          </a:p>
        </p:txBody>
      </p:sp>
    </p:spTree>
  </p:cSld>
  <p:clrMapOvr>
    <a:masterClrMapping/>
  </p:clrMapOvr>
</p:sld>
</file>

<file path=ppt/theme/theme1.xml><?xml version="1.0" encoding="utf-8"?>
<a:theme xmlns:a="http://schemas.openxmlformats.org/drawingml/2006/main" name="Onda">
  <a:themeElements>
    <a:clrScheme name="Onda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Ond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nda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Onda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Onda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Onda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Onda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Onda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Onda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Onda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Onda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2388</Words>
  <Application>Microsoft Office PowerPoint</Application>
  <PresentationFormat>Personalizado</PresentationFormat>
  <Paragraphs>295</Paragraphs>
  <Slides>44</Slides>
  <Notes>0</Notes>
  <HiddenSlides>0</HiddenSlides>
  <MMClips>0</MMClips>
  <ScaleCrop>false</ScaleCrop>
  <HeadingPairs>
    <vt:vector size="4" baseType="variant">
      <vt:variant>
        <vt:lpstr>Tema</vt:lpstr>
      </vt:variant>
      <vt:variant>
        <vt:i4>1</vt:i4>
      </vt:variant>
      <vt:variant>
        <vt:lpstr>Títulos de diapositiva</vt:lpstr>
      </vt:variant>
      <vt:variant>
        <vt:i4>44</vt:i4>
      </vt:variant>
    </vt:vector>
  </HeadingPairs>
  <TitlesOfParts>
    <vt:vector size="45" baseType="lpstr">
      <vt:lpstr>Onda</vt:lpstr>
      <vt:lpstr>Presentación de PowerPoint</vt:lpstr>
      <vt:lpstr>Presentación de PowerPoint</vt:lpstr>
      <vt:lpst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Pancreatitis Aguda e hipertrigliceridemia</vt:lpstr>
      <vt:lpstr>Presentación de PowerPoint</vt:lpstr>
      <vt:lpstr> SÍNTOMAS </vt:lpstr>
      <vt:lpstr>EXAMEN FÍSICO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Francoiseneneses</dc:creator>
  <cp:lastModifiedBy>Dr</cp:lastModifiedBy>
  <cp:revision>2</cp:revision>
  <dcterms:created xsi:type="dcterms:W3CDTF">2020-03-27T04:06:22Z</dcterms:created>
  <dcterms:modified xsi:type="dcterms:W3CDTF">2020-09-11T07:47:01Z</dcterms:modified>
</cp:coreProperties>
</file>