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94" r:id="rId5"/>
    <p:sldId id="319" r:id="rId6"/>
    <p:sldId id="263" r:id="rId7"/>
    <p:sldId id="296" r:id="rId8"/>
    <p:sldId id="298" r:id="rId9"/>
    <p:sldId id="297" r:id="rId10"/>
    <p:sldId id="299" r:id="rId11"/>
    <p:sldId id="276" r:id="rId12"/>
    <p:sldId id="300" r:id="rId13"/>
    <p:sldId id="301" r:id="rId14"/>
    <p:sldId id="303" r:id="rId15"/>
    <p:sldId id="304" r:id="rId16"/>
    <p:sldId id="305" r:id="rId17"/>
    <p:sldId id="279" r:id="rId18"/>
    <p:sldId id="26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8" r:id="rId31"/>
    <p:sldId id="320" r:id="rId32"/>
    <p:sldId id="321" r:id="rId33"/>
    <p:sldId id="260" r:id="rId34"/>
    <p:sldId id="28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E00"/>
    <a:srgbClr val="CC99FF"/>
    <a:srgbClr val="808080"/>
    <a:srgbClr val="FCFCFC"/>
    <a:srgbClr val="E8E8E8"/>
    <a:srgbClr val="FFD84B"/>
    <a:srgbClr val="FFFFFF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2" autoAdjust="0"/>
    <p:restoredTop sz="94660"/>
  </p:normalViewPr>
  <p:slideViewPr>
    <p:cSldViewPr>
      <p:cViewPr varScale="1">
        <p:scale>
          <a:sx n="74" d="100"/>
          <a:sy n="74" d="100"/>
        </p:scale>
        <p:origin x="3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CE32B-91A1-47DF-AF03-A3AE83376C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AC31A8-A639-498D-8B3B-B3B3C0357E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CF1D2-F653-4DF9-BAC7-9A774365207A}" type="slidenum">
              <a:rPr lang="en-US"/>
              <a:pPr/>
              <a:t>33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4842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A4549A-7835-41A4-8164-5634B41A094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 Black" panose="020B0A04020102020204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6F5E-406F-4EE8-B777-A5E8029A8DB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CB52-358B-4C75-BBE6-8F5F49F61D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6BC47-469C-419A-81B2-F20F019866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1D72-9139-4D80-8C22-E9C99FBD8E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BEED-2601-460A-8F33-8EECFF7313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7ABD-F9CB-40EF-A23D-75292876150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5442-10EE-4439-9F67-73E717B238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9F57-0ADB-4B8E-B55A-8222215B4D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6247-F094-4B09-96FE-007EF17CBC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9FE4-8FD4-4CD4-938D-032593418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C061-2326-4D9E-B0C6-45180A7C4F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1CB27-C8BD-46A8-B613-49401BA404B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gi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44824"/>
            <a:ext cx="4559424" cy="1470025"/>
          </a:xfrm>
        </p:spPr>
        <p:txBody>
          <a:bodyPr/>
          <a:lstStyle/>
          <a:p>
            <a:r>
              <a:rPr lang="es-ES_tradnl" sz="3600" dirty="0" smtClean="0"/>
              <a:t>Metabolismo y Nutrición</a:t>
            </a:r>
            <a:br>
              <a:rPr lang="es-ES_tradnl" sz="3600" dirty="0" smtClean="0"/>
            </a:br>
            <a:r>
              <a:rPr lang="es-ES_tradnl" sz="3600" dirty="0" smtClean="0"/>
              <a:t> </a:t>
            </a:r>
            <a:br>
              <a:rPr lang="es-ES_tradnl" sz="3600" dirty="0" smtClean="0"/>
            </a:br>
            <a:r>
              <a:rPr lang="es-ES_tradnl" sz="3600" dirty="0" smtClean="0"/>
              <a:t>Tema </a:t>
            </a:r>
            <a:r>
              <a:rPr lang="es-ES_tradnl" sz="3600" dirty="0"/>
              <a:t>III. Metabolismo de los glúcidos</a:t>
            </a: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221088"/>
            <a:ext cx="6400800" cy="493445"/>
          </a:xfrm>
        </p:spPr>
        <p:txBody>
          <a:bodyPr/>
          <a:lstStyle/>
          <a:p>
            <a:r>
              <a:rPr lang="es-ES" sz="2000" b="1" dirty="0" smtClean="0"/>
              <a:t>Profesor</a:t>
            </a:r>
            <a:r>
              <a:rPr lang="en-US" sz="2000" b="1" dirty="0" smtClean="0"/>
              <a:t>: MSc. Gleymis Venet Cadet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ABSORCIÓN E INCORPORACIÓN A LA CÉLULA.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772816"/>
            <a:ext cx="86409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Se incorporan a los enterocitos y luego mediante un transportador acoplado a una bomba sodio-potasio viaja a través de la sangre hacia los diferentes tejidos.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2154" y="3861048"/>
            <a:ext cx="80922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PROTEÍNA TRANSMEMBRANALES LLAMADAS GLUT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4566319"/>
            <a:ext cx="1189043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GLUT 1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2151" y="4593511"/>
            <a:ext cx="1225913" cy="461665"/>
          </a:xfrm>
          <a:prstGeom prst="rect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GLUT 2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45135" y="4566387"/>
            <a:ext cx="1217898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GLUT 3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62022" y="4623855"/>
            <a:ext cx="1238737" cy="461665"/>
          </a:xfrm>
          <a:prstGeom prst="rect">
            <a:avLst/>
          </a:prstGeom>
          <a:ln w="38100">
            <a:solidFill>
              <a:srgbClr val="C08E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GLUT 4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95311" y="3313173"/>
            <a:ext cx="1208985" cy="4001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SANGRE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9177" y="5656864"/>
            <a:ext cx="12792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CEREBRO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19375" y="5765964"/>
            <a:ext cx="33608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CÉLULAS </a:t>
            </a:r>
            <a:r>
              <a:rPr lang="el-GR" b="1" dirty="0" smtClean="0"/>
              <a:t>β</a:t>
            </a:r>
            <a:r>
              <a:rPr lang="es-ES" b="1" dirty="0" smtClean="0"/>
              <a:t> DEL PÁNCREAS</a:t>
            </a:r>
          </a:p>
          <a:p>
            <a:pPr algn="ctr"/>
            <a:r>
              <a:rPr lang="es-ES" b="1" dirty="0" smtClean="0"/>
              <a:t>HÍGADO, INTESTINO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45123" y="5807005"/>
            <a:ext cx="21416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MÚSCULO</a:t>
            </a:r>
          </a:p>
          <a:p>
            <a:pPr algn="ctr"/>
            <a:r>
              <a:rPr lang="es-ES" b="1" dirty="0" smtClean="0"/>
              <a:t>TEJIDO ADIPOSO</a:t>
            </a:r>
            <a:endParaRPr lang="es-ES" b="1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80087" y="5028120"/>
            <a:ext cx="337962" cy="6878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7" idx="2"/>
          </p:cNvCxnSpPr>
          <p:nvPr/>
        </p:nvCxnSpPr>
        <p:spPr>
          <a:xfrm flipH="1">
            <a:off x="4535107" y="5055176"/>
            <a:ext cx="1" cy="678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2"/>
          </p:cNvCxnSpPr>
          <p:nvPr/>
        </p:nvCxnSpPr>
        <p:spPr>
          <a:xfrm flipH="1">
            <a:off x="1886558" y="5028052"/>
            <a:ext cx="467526" cy="678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736269" y="3093523"/>
            <a:ext cx="1043643" cy="466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188299" y="3098114"/>
            <a:ext cx="1067681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95047" y="6444044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cxnSp>
        <p:nvCxnSpPr>
          <p:cNvPr id="25" name="19 Conector recto de flecha"/>
          <p:cNvCxnSpPr/>
          <p:nvPr/>
        </p:nvCxnSpPr>
        <p:spPr>
          <a:xfrm flipH="1">
            <a:off x="7668343" y="5127184"/>
            <a:ext cx="1" cy="678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88" y="339096"/>
            <a:ext cx="8345440" cy="927100"/>
          </a:xfrm>
        </p:spPr>
        <p:txBody>
          <a:bodyPr/>
          <a:lstStyle/>
          <a:p>
            <a:r>
              <a:rPr lang="es-ES_tradnl" sz="3600" dirty="0"/>
              <a:t>Homeostasis de la glucosa en sangre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gray">
          <a:xfrm rot="39573186">
            <a:off x="4807744" y="323294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gray">
          <a:xfrm rot="3465783">
            <a:off x="4807744" y="513794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gray">
          <a:xfrm rot="35969022">
            <a:off x="3734594" y="3299619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gray">
          <a:xfrm rot="7535209">
            <a:off x="3699669" y="5107781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gray">
          <a:xfrm>
            <a:off x="5316538" y="4225925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gray">
          <a:xfrm rot="-10800000">
            <a:off x="3195638" y="4219575"/>
            <a:ext cx="760412" cy="255588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971800" y="2668588"/>
            <a:ext cx="3295650" cy="3297237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629025" y="3394075"/>
            <a:ext cx="1901825" cy="1901825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25620" name="Text Box 20"/>
            <p:cNvSpPr txBox="1">
              <a:spLocks noChangeArrowheads="1"/>
            </p:cNvSpPr>
            <p:nvPr/>
          </p:nvSpPr>
          <p:spPr bwMode="gray">
            <a:xfrm>
              <a:off x="2346" y="2258"/>
              <a:ext cx="1208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smtClean="0">
                  <a:solidFill>
                    <a:schemeClr val="tx2"/>
                  </a:solidFill>
                </a:rPr>
                <a:t>Sangre 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529281" y="2724150"/>
            <a:ext cx="2347913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Glucólisis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16955" y="1347086"/>
            <a:ext cx="311207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s-E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Procesos que aportan</a:t>
            </a:r>
            <a:endParaRPr lang="es-E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457893" y="1267593"/>
            <a:ext cx="311207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s-E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Procesos que sustraen </a:t>
            </a:r>
            <a:endParaRPr lang="es-E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gray">
          <a:xfrm>
            <a:off x="192428" y="4158834"/>
            <a:ext cx="3016126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Absorción intestinal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gray">
          <a:xfrm>
            <a:off x="903712" y="2759031"/>
            <a:ext cx="2807564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Glucogenólisis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663600" y="5390394"/>
            <a:ext cx="3052031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Gluconeogénesis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gray">
          <a:xfrm>
            <a:off x="5987926" y="4179801"/>
            <a:ext cx="3013074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000" b="1" dirty="0" smtClean="0">
                <a:solidFill>
                  <a:srgbClr val="FEFEFE"/>
                </a:solidFill>
              </a:rPr>
              <a:t>Ciclo de las pentosas</a:t>
            </a:r>
            <a:endParaRPr lang="es-ES" sz="2000" b="1" dirty="0">
              <a:solidFill>
                <a:srgbClr val="FEFEFE"/>
              </a:solidFill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gray">
          <a:xfrm>
            <a:off x="5502470" y="5460972"/>
            <a:ext cx="2347913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Glucogénesis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4" name="38 CuadroTexto"/>
          <p:cNvSpPr txBox="1"/>
          <p:nvPr/>
        </p:nvSpPr>
        <p:spPr>
          <a:xfrm>
            <a:off x="5765847" y="6369662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25" grpId="0" animBg="1"/>
      <p:bldP spid="256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/>
              <a:t>La medición de glucosa en sangre es usada en el diagnóstico y tratamiento de los trastornos del metabolismo de los carbohidratos incluyendo la Diabetes Mellitus.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59282" cy="61071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3352800" y="2924944"/>
            <a:ext cx="23304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3886200" y="2204864"/>
            <a:ext cx="1143000" cy="711200"/>
          </a:xfrm>
          <a:custGeom>
            <a:avLst/>
            <a:gdLst>
              <a:gd name="T0" fmla="*/ 0 w 720"/>
              <a:gd name="T1" fmla="*/ 0 h 448"/>
              <a:gd name="T2" fmla="*/ 48 w 720"/>
              <a:gd name="T3" fmla="*/ 192 h 448"/>
              <a:gd name="T4" fmla="*/ 288 w 720"/>
              <a:gd name="T5" fmla="*/ 432 h 448"/>
              <a:gd name="T6" fmla="*/ 720 w 720"/>
              <a:gd name="T7" fmla="*/ 96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48"/>
              <a:gd name="T14" fmla="*/ 720 w 720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48">
                <a:moveTo>
                  <a:pt x="0" y="0"/>
                </a:moveTo>
                <a:cubicBezTo>
                  <a:pt x="0" y="60"/>
                  <a:pt x="0" y="120"/>
                  <a:pt x="48" y="192"/>
                </a:cubicBezTo>
                <a:cubicBezTo>
                  <a:pt x="96" y="264"/>
                  <a:pt x="176" y="448"/>
                  <a:pt x="288" y="432"/>
                </a:cubicBezTo>
                <a:cubicBezTo>
                  <a:pt x="400" y="416"/>
                  <a:pt x="640" y="152"/>
                  <a:pt x="720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00400" y="1628800"/>
            <a:ext cx="1143000" cy="519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800" b="1" dirty="0">
                <a:latin typeface="+mn-lt"/>
              </a:rPr>
              <a:t>ATP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95800" y="1844824"/>
            <a:ext cx="1050925" cy="519113"/>
          </a:xfrm>
          <a:prstGeom prst="rect">
            <a:avLst/>
          </a:prstGeom>
          <a:ln w="38100">
            <a:solidFill>
              <a:srgbClr val="C08E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b="1" dirty="0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43808" y="3645024"/>
            <a:ext cx="263525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800" b="1" dirty="0" err="1">
                <a:latin typeface="+mn-lt"/>
              </a:rPr>
              <a:t>Hexoquinasas</a:t>
            </a:r>
            <a:r>
              <a:rPr lang="es-ES_tradnl" sz="2800" b="1" i="1" dirty="0">
                <a:latin typeface="Garamond" pitchFamily="18" charset="0"/>
              </a:rPr>
              <a:t> </a:t>
            </a:r>
            <a:r>
              <a:rPr lang="es-ES_tradnl" sz="2000" b="1" i="1" dirty="0">
                <a:solidFill>
                  <a:srgbClr val="FFFFFF"/>
                </a:solidFill>
                <a:latin typeface="Garamond" pitchFamily="18" charset="0"/>
              </a:rPr>
              <a:t>(</a:t>
            </a:r>
            <a:r>
              <a:rPr lang="es-ES_tradnl" sz="2000" b="1" i="1" dirty="0">
                <a:latin typeface="Garamond" pitchFamily="18" charset="0"/>
              </a:rPr>
              <a:t>I, II, III y </a:t>
            </a:r>
            <a:r>
              <a:rPr lang="es-ES_tradnl" sz="2000" b="1" i="1" dirty="0" smtClean="0">
                <a:latin typeface="Garamond" pitchFamily="18" charset="0"/>
              </a:rPr>
              <a:t>IV</a:t>
            </a:r>
            <a:endParaRPr lang="es-ES_tradnl" sz="2800" b="1" i="1" dirty="0">
              <a:latin typeface="Garamond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268760"/>
            <a:ext cx="3124200" cy="3338513"/>
            <a:chOff x="144" y="1008"/>
            <a:chExt cx="1968" cy="2103"/>
          </a:xfrm>
        </p:grpSpPr>
        <p:grpSp>
          <p:nvGrpSpPr>
            <p:cNvPr id="8226" name="Group 8"/>
            <p:cNvGrpSpPr>
              <a:grpSpLocks/>
            </p:cNvGrpSpPr>
            <p:nvPr/>
          </p:nvGrpSpPr>
          <p:grpSpPr bwMode="auto">
            <a:xfrm>
              <a:off x="144" y="1008"/>
              <a:ext cx="1968" cy="1767"/>
              <a:chOff x="2880" y="1344"/>
              <a:chExt cx="1968" cy="1767"/>
            </a:xfrm>
          </p:grpSpPr>
          <p:sp>
            <p:nvSpPr>
              <p:cNvPr id="8228" name="Line 9"/>
              <p:cNvSpPr>
                <a:spLocks noChangeShapeType="1"/>
              </p:cNvSpPr>
              <p:nvPr/>
            </p:nvSpPr>
            <p:spPr bwMode="auto">
              <a:xfrm>
                <a:off x="4464" y="201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29" name="Line 10"/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30" name="Line 11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31" name="Rectangle 12"/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800" b="1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8232" name="Group 13"/>
              <p:cNvGrpSpPr>
                <a:grpSpLocks/>
              </p:cNvGrpSpPr>
              <p:nvPr/>
            </p:nvGrpSpPr>
            <p:grpSpPr bwMode="auto">
              <a:xfrm>
                <a:off x="2880" y="1344"/>
                <a:ext cx="1968" cy="1767"/>
                <a:chOff x="2880" y="1344"/>
                <a:chExt cx="1968" cy="1767"/>
              </a:xfrm>
            </p:grpSpPr>
            <p:sp>
              <p:nvSpPr>
                <p:cNvPr id="8233" name="AutoShape 14"/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1440" cy="720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8234" name="Line 15"/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35" name="Line 16"/>
                <p:cNvSpPr>
                  <a:spLocks noChangeShapeType="1"/>
                </p:cNvSpPr>
                <p:nvPr/>
              </p:nvSpPr>
              <p:spPr bwMode="auto">
                <a:xfrm>
                  <a:off x="3024" y="201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3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68" y="177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3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16" y="240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OH</a:t>
                  </a:r>
                  <a:endParaRPr lang="es-ES_tradnl" b="1">
                    <a:latin typeface="Arial" charset="0"/>
                  </a:endParaRPr>
                </a:p>
              </p:txBody>
            </p:sp>
            <p:sp>
              <p:nvSpPr>
                <p:cNvPr id="8238" name="Rectangle 19"/>
                <p:cNvSpPr>
                  <a:spLocks noChangeArrowheads="1"/>
                </p:cNvSpPr>
                <p:nvPr/>
              </p:nvSpPr>
              <p:spPr bwMode="auto">
                <a:xfrm>
                  <a:off x="4032" y="2880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8239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2" y="2208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8240" name="Rectangle 21"/>
                <p:cNvSpPr>
                  <a:spLocks noChangeArrowheads="1"/>
                </p:cNvSpPr>
                <p:nvPr/>
              </p:nvSpPr>
              <p:spPr bwMode="auto">
                <a:xfrm>
                  <a:off x="3360" y="1977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41" name="Rectangle 22"/>
                <p:cNvSpPr>
                  <a:spLocks noChangeArrowheads="1"/>
                </p:cNvSpPr>
                <p:nvPr/>
              </p:nvSpPr>
              <p:spPr bwMode="auto">
                <a:xfrm>
                  <a:off x="3984" y="220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42" name="Rectangle 23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43" name="Rectangle 24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44" name="Rectangle 25"/>
                <p:cNvSpPr>
                  <a:spLocks noChangeArrowheads="1"/>
                </p:cNvSpPr>
                <p:nvPr/>
              </p:nvSpPr>
              <p:spPr bwMode="auto">
                <a:xfrm>
                  <a:off x="3312" y="1344"/>
                  <a:ext cx="59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CH</a:t>
                  </a:r>
                  <a:r>
                    <a:rPr lang="es-ES_tradnl" sz="1800" b="1" baseline="-25000">
                      <a:latin typeface="Arial" charset="0"/>
                    </a:rPr>
                    <a:t>2</a:t>
                  </a:r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</p:grpSp>
        </p:grpSp>
        <p:sp>
          <p:nvSpPr>
            <p:cNvPr id="8227" name="Text Box 26"/>
            <p:cNvSpPr txBox="1">
              <a:spLocks noChangeArrowheads="1"/>
            </p:cNvSpPr>
            <p:nvPr/>
          </p:nvSpPr>
          <p:spPr bwMode="auto">
            <a:xfrm>
              <a:off x="288" y="2784"/>
              <a:ext cx="1344" cy="32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sz="2800" b="1" dirty="0">
                  <a:latin typeface="+mn-lt"/>
                </a:rPr>
                <a:t>Glucosa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683251" y="1196752"/>
            <a:ext cx="3287713" cy="3324225"/>
            <a:chOff x="3580" y="1008"/>
            <a:chExt cx="2071" cy="2094"/>
          </a:xfrm>
        </p:grpSpPr>
        <p:grpSp>
          <p:nvGrpSpPr>
            <p:cNvPr id="8207" name="Group 28"/>
            <p:cNvGrpSpPr>
              <a:grpSpLocks/>
            </p:cNvGrpSpPr>
            <p:nvPr/>
          </p:nvGrpSpPr>
          <p:grpSpPr bwMode="auto">
            <a:xfrm>
              <a:off x="3683" y="1008"/>
              <a:ext cx="1968" cy="1767"/>
              <a:chOff x="2880" y="1344"/>
              <a:chExt cx="1968" cy="1767"/>
            </a:xfrm>
          </p:grpSpPr>
          <p:sp>
            <p:nvSpPr>
              <p:cNvPr id="8209" name="Line 29"/>
              <p:cNvSpPr>
                <a:spLocks noChangeShapeType="1"/>
              </p:cNvSpPr>
              <p:nvPr/>
            </p:nvSpPr>
            <p:spPr bwMode="auto">
              <a:xfrm>
                <a:off x="4464" y="201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10" name="Line 30"/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11" name="Line 31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212" name="Rectangle 32"/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800" b="1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8213" name="Group 33"/>
              <p:cNvGrpSpPr>
                <a:grpSpLocks/>
              </p:cNvGrpSpPr>
              <p:nvPr/>
            </p:nvGrpSpPr>
            <p:grpSpPr bwMode="auto">
              <a:xfrm>
                <a:off x="2880" y="1344"/>
                <a:ext cx="1968" cy="1767"/>
                <a:chOff x="2880" y="1344"/>
                <a:chExt cx="1968" cy="1767"/>
              </a:xfrm>
            </p:grpSpPr>
            <p:sp>
              <p:nvSpPr>
                <p:cNvPr id="821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1440" cy="720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8215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16" name="Line 36"/>
                <p:cNvSpPr>
                  <a:spLocks noChangeShapeType="1"/>
                </p:cNvSpPr>
                <p:nvPr/>
              </p:nvSpPr>
              <p:spPr bwMode="auto">
                <a:xfrm>
                  <a:off x="3024" y="201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1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368" y="177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1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416" y="240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OH</a:t>
                  </a:r>
                  <a:endParaRPr lang="es-ES_tradnl" b="1">
                    <a:latin typeface="Arial" charset="0"/>
                  </a:endParaRPr>
                </a:p>
              </p:txBody>
            </p:sp>
            <p:sp>
              <p:nvSpPr>
                <p:cNvPr id="8219" name="Rectangle 39"/>
                <p:cNvSpPr>
                  <a:spLocks noChangeArrowheads="1"/>
                </p:cNvSpPr>
                <p:nvPr/>
              </p:nvSpPr>
              <p:spPr bwMode="auto">
                <a:xfrm>
                  <a:off x="4032" y="2880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8220" name="Rectangle 40"/>
                <p:cNvSpPr>
                  <a:spLocks noChangeArrowheads="1"/>
                </p:cNvSpPr>
                <p:nvPr/>
              </p:nvSpPr>
              <p:spPr bwMode="auto">
                <a:xfrm>
                  <a:off x="3312" y="2208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8221" name="Rectangle 41"/>
                <p:cNvSpPr>
                  <a:spLocks noChangeArrowheads="1"/>
                </p:cNvSpPr>
                <p:nvPr/>
              </p:nvSpPr>
              <p:spPr bwMode="auto">
                <a:xfrm>
                  <a:off x="3360" y="1977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22" name="Rectangle 42"/>
                <p:cNvSpPr>
                  <a:spLocks noChangeArrowheads="1"/>
                </p:cNvSpPr>
                <p:nvPr/>
              </p:nvSpPr>
              <p:spPr bwMode="auto">
                <a:xfrm>
                  <a:off x="3984" y="220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23" name="Rectangle 43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24" name="Rectangle 44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8225" name="Rectangle 45"/>
                <p:cNvSpPr>
                  <a:spLocks noChangeArrowheads="1"/>
                </p:cNvSpPr>
                <p:nvPr/>
              </p:nvSpPr>
              <p:spPr bwMode="auto">
                <a:xfrm>
                  <a:off x="3000" y="1344"/>
                  <a:ext cx="124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 dirty="0">
                      <a:latin typeface="Arial" charset="0"/>
                    </a:rPr>
                    <a:t>       CH</a:t>
                  </a:r>
                  <a:r>
                    <a:rPr lang="es-ES_tradnl" sz="1800" b="1" baseline="-25000" dirty="0">
                      <a:latin typeface="Arial" charset="0"/>
                    </a:rPr>
                    <a:t>2</a:t>
                  </a:r>
                  <a:r>
                    <a:rPr lang="es-ES_tradnl" sz="1800" b="1" dirty="0">
                      <a:latin typeface="Arial" charset="0"/>
                    </a:rPr>
                    <a:t> - O - </a:t>
                  </a:r>
                  <a:r>
                    <a:rPr lang="es-ES_tradnl" sz="2000" b="1" dirty="0">
                      <a:solidFill>
                        <a:srgbClr val="FF0000"/>
                      </a:solidFill>
                      <a:latin typeface="Arial" charset="0"/>
                    </a:rPr>
                    <a:t>(P)</a:t>
                  </a:r>
                </a:p>
              </p:txBody>
            </p:sp>
          </p:grpSp>
        </p:grpSp>
        <p:sp>
          <p:nvSpPr>
            <p:cNvPr id="8208" name="Text Box 46"/>
            <p:cNvSpPr txBox="1">
              <a:spLocks noChangeArrowheads="1"/>
            </p:cNvSpPr>
            <p:nvPr/>
          </p:nvSpPr>
          <p:spPr bwMode="auto">
            <a:xfrm>
              <a:off x="3580" y="2775"/>
              <a:ext cx="2071" cy="32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2800" b="1" dirty="0">
                  <a:latin typeface="+mn-lt"/>
                </a:rPr>
                <a:t>Glucosa-6-fosfato</a:t>
              </a:r>
            </a:p>
          </p:txBody>
        </p:sp>
      </p:grp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946525" y="2996952"/>
            <a:ext cx="11430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b="1" dirty="0">
                <a:latin typeface="+mn-lt"/>
              </a:rPr>
              <a:t>Mg</a:t>
            </a:r>
            <a:r>
              <a:rPr lang="es-ES_tradnl" b="1" baseline="30000" dirty="0">
                <a:latin typeface="+mn-lt"/>
              </a:rPr>
              <a:t>+2</a:t>
            </a:r>
            <a:endParaRPr lang="es-ES_tradnl" b="1" dirty="0">
              <a:latin typeface="+mn-lt"/>
            </a:endParaRP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220910" y="558820"/>
            <a:ext cx="8742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 dirty="0" smtClean="0">
                <a:solidFill>
                  <a:srgbClr val="C00000"/>
                </a:solidFill>
                <a:latin typeface="+mj-lt"/>
              </a:rPr>
              <a:t>FOSFORILAÇ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ÃO</a:t>
            </a:r>
            <a:r>
              <a:rPr lang="es-ES_tradnl" sz="3600" b="1" dirty="0" smtClean="0">
                <a:solidFill>
                  <a:srgbClr val="C00000"/>
                </a:solidFill>
                <a:latin typeface="+mj-lt"/>
              </a:rPr>
              <a:t> INICIAL DA GLICOSA.</a:t>
            </a:r>
            <a:endParaRPr lang="es-ES_tradnl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3059832" y="4581128"/>
            <a:ext cx="23835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b="1" dirty="0">
                <a:latin typeface="+mn-lt"/>
              </a:rPr>
              <a:t>Tipo I </a:t>
            </a:r>
            <a:r>
              <a:rPr lang="es-ES_tradnl" b="1" dirty="0" smtClean="0">
                <a:latin typeface="+mn-lt"/>
              </a:rPr>
              <a:t>cerebro) </a:t>
            </a:r>
            <a:endParaRPr lang="es-ES_tradnl" b="1" dirty="0">
              <a:latin typeface="+mn-lt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2102643" y="5157192"/>
            <a:ext cx="4773613" cy="46166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 dirty="0"/>
              <a:t>Tipo II (músculo esquelético</a:t>
            </a:r>
            <a:r>
              <a:rPr lang="es-ES_tradnl" sz="2400" b="1" dirty="0" smtClean="0"/>
              <a:t>)</a:t>
            </a:r>
            <a:endParaRPr lang="es-ES_tradnl" sz="2400" b="1" dirty="0"/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2460724" y="5733256"/>
            <a:ext cx="41275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 dirty="0"/>
              <a:t>Tipo  I y II (tejido  adiposo</a:t>
            </a:r>
            <a:r>
              <a:rPr lang="es-ES_tradnl" sz="2400" b="1" dirty="0" smtClean="0"/>
              <a:t>) </a:t>
            </a:r>
            <a:endParaRPr lang="es-ES_tradnl" sz="2400" b="1" dirty="0"/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395536" y="6310313"/>
            <a:ext cx="8393113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 dirty="0"/>
              <a:t>Tipo IV  ( </a:t>
            </a:r>
            <a:r>
              <a:rPr lang="es-ES_tradnl" sz="2000" b="1" dirty="0" err="1"/>
              <a:t>glucoquinasa</a:t>
            </a:r>
            <a:r>
              <a:rPr lang="es-ES_tradnl" sz="2000" b="1" dirty="0"/>
              <a:t>) (hígado) </a:t>
            </a:r>
            <a:r>
              <a:rPr lang="es-ES_tradnl" sz="2000" b="1" dirty="0" smtClean="0"/>
              <a:t>están </a:t>
            </a:r>
            <a:r>
              <a:rPr lang="es-ES_tradnl" sz="2000" b="1" dirty="0"/>
              <a:t>presentes todas </a:t>
            </a:r>
            <a:r>
              <a:rPr lang="es-ES_tradnl" sz="2000" b="1" dirty="0" smtClean="0"/>
              <a:t>las </a:t>
            </a:r>
            <a:r>
              <a:rPr lang="es-ES_tradnl" sz="2000" b="1" dirty="0"/>
              <a:t>demás. </a:t>
            </a:r>
          </a:p>
        </p:txBody>
      </p:sp>
    </p:spTree>
    <p:extLst>
      <p:ext uri="{BB962C8B-B14F-4D97-AF65-F5344CB8AC3E}">
        <p14:creationId xmlns:p14="http://schemas.microsoft.com/office/powerpoint/2010/main" val="34961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 autoUpdateAnimBg="0"/>
      <p:bldP spid="37893" grpId="0" animBg="1" autoUpdateAnimBg="0"/>
      <p:bldP spid="37894" grpId="0" animBg="1" autoUpdateAnimBg="0"/>
      <p:bldP spid="37935" grpId="0" animBg="1" autoUpdateAnimBg="0"/>
      <p:bldP spid="37936" grpId="0" autoUpdateAnimBg="0"/>
      <p:bldP spid="37937" grpId="0" animBg="1" autoUpdateAnimBg="0"/>
      <p:bldP spid="37938" grpId="0" animBg="1" autoUpdateAnimBg="0"/>
      <p:bldP spid="37939" grpId="0" animBg="1" autoUpdateAnimBg="0"/>
      <p:bldP spid="379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FOSFORILACIÓN </a:t>
            </a:r>
            <a:r>
              <a:rPr lang="es-ES" b="1" dirty="0"/>
              <a:t>INICIAL DE LA </a:t>
            </a:r>
            <a:r>
              <a:rPr lang="es-ES" b="1" dirty="0" smtClean="0"/>
              <a:t>GLUCOSA (VENTAJAS).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759696"/>
          </a:xfrm>
        </p:spPr>
        <p:txBody>
          <a:bodyPr/>
          <a:lstStyle/>
          <a:p>
            <a:r>
              <a:rPr lang="es-ES" sz="4000" dirty="0" smtClean="0"/>
              <a:t>Más  </a:t>
            </a:r>
            <a:r>
              <a:rPr lang="es-ES" sz="4000" dirty="0"/>
              <a:t>activos  metabólicamente</a:t>
            </a:r>
          </a:p>
          <a:p>
            <a:r>
              <a:rPr lang="es-ES" sz="4000" dirty="0"/>
              <a:t> Sustratos  de  las  enzimas</a:t>
            </a:r>
          </a:p>
          <a:p>
            <a:r>
              <a:rPr lang="es-ES" sz="4000" dirty="0"/>
              <a:t> Mayor  potencial  energético</a:t>
            </a:r>
          </a:p>
          <a:p>
            <a:r>
              <a:rPr lang="es-ES" sz="4000" dirty="0"/>
              <a:t> No pueden  salir  de  la  célula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916832"/>
            <a:ext cx="8593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La glucosa-6-fosfato y otros derivados fosforilados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8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ACCIÓN DE LA ENZIMA </a:t>
            </a:r>
            <a:br>
              <a:rPr lang="es-ES" sz="4000" b="1" dirty="0" smtClean="0"/>
            </a:br>
            <a:r>
              <a:rPr lang="es-ES" sz="4000" b="1" dirty="0" smtClean="0"/>
              <a:t>GLUCOSA 6-FOSFATASA</a:t>
            </a:r>
            <a:endParaRPr lang="es-ES" sz="4000" b="1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937913" y="1942384"/>
            <a:ext cx="3124200" cy="3338513"/>
            <a:chOff x="144" y="1008"/>
            <a:chExt cx="1968" cy="2103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44" y="1008"/>
              <a:ext cx="1968" cy="1767"/>
              <a:chOff x="2880" y="1344"/>
              <a:chExt cx="1968" cy="1767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464" y="201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800" b="1" dirty="0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2880" y="1344"/>
                <a:ext cx="1968" cy="1767"/>
                <a:chOff x="2880" y="1344"/>
                <a:chExt cx="1968" cy="1767"/>
              </a:xfrm>
            </p:grpSpPr>
            <p:sp>
              <p:nvSpPr>
                <p:cNvPr id="12" name="AutoShape 14"/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1440" cy="720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" name="Line 15"/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>
                  <a:off x="3024" y="201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68" y="177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16" y="240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OH</a:t>
                  </a:r>
                  <a:endParaRPr lang="es-ES_tradnl" b="1">
                    <a:latin typeface="Arial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4032" y="2880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2" y="2208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360" y="1977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0" name="Rectangle 22"/>
                <p:cNvSpPr>
                  <a:spLocks noChangeArrowheads="1"/>
                </p:cNvSpPr>
                <p:nvPr/>
              </p:nvSpPr>
              <p:spPr bwMode="auto">
                <a:xfrm>
                  <a:off x="3984" y="220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1" name="Rectangle 23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2" name="Rectangle 24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3" name="Rectangle 25"/>
                <p:cNvSpPr>
                  <a:spLocks noChangeArrowheads="1"/>
                </p:cNvSpPr>
                <p:nvPr/>
              </p:nvSpPr>
              <p:spPr bwMode="auto">
                <a:xfrm>
                  <a:off x="3312" y="1344"/>
                  <a:ext cx="59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CH</a:t>
                  </a:r>
                  <a:r>
                    <a:rPr lang="es-ES_tradnl" sz="1800" b="1" baseline="-25000">
                      <a:latin typeface="Arial" charset="0"/>
                    </a:rPr>
                    <a:t>2</a:t>
                  </a:r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</p:grp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288" y="2784"/>
              <a:ext cx="1344" cy="32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sz="2800" b="1" dirty="0">
                  <a:latin typeface="+mn-lt"/>
                </a:rPr>
                <a:t>Glucosa</a:t>
              </a:r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143329" y="1873328"/>
            <a:ext cx="3287713" cy="3324225"/>
            <a:chOff x="3580" y="1008"/>
            <a:chExt cx="2071" cy="2094"/>
          </a:xfrm>
        </p:grpSpPr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3683" y="1008"/>
              <a:ext cx="1968" cy="1767"/>
              <a:chOff x="2880" y="1344"/>
              <a:chExt cx="1968" cy="1767"/>
            </a:xfrm>
          </p:grpSpPr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4464" y="201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800" b="1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31" name="Group 33"/>
              <p:cNvGrpSpPr>
                <a:grpSpLocks/>
              </p:cNvGrpSpPr>
              <p:nvPr/>
            </p:nvGrpSpPr>
            <p:grpSpPr bwMode="auto">
              <a:xfrm>
                <a:off x="2880" y="1344"/>
                <a:ext cx="1968" cy="1767"/>
                <a:chOff x="2880" y="1344"/>
                <a:chExt cx="1968" cy="1767"/>
              </a:xfrm>
            </p:grpSpPr>
            <p:sp>
              <p:nvSpPr>
                <p:cNvPr id="32" name="AutoShape 34"/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1440" cy="720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4" name="Line 36"/>
                <p:cNvSpPr>
                  <a:spLocks noChangeShapeType="1"/>
                </p:cNvSpPr>
                <p:nvPr/>
              </p:nvSpPr>
              <p:spPr bwMode="auto">
                <a:xfrm>
                  <a:off x="3024" y="201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368" y="177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416" y="240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s-ES_tradnl" sz="1800" b="1">
                      <a:latin typeface="Arial" charset="0"/>
                    </a:rPr>
                    <a:t>OH</a:t>
                  </a:r>
                  <a:endParaRPr lang="es-ES_tradnl" b="1">
                    <a:latin typeface="Arial" charset="0"/>
                  </a:endParaRPr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>
                  <a:off x="4032" y="2880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38" name="Rectangle 40"/>
                <p:cNvSpPr>
                  <a:spLocks noChangeArrowheads="1"/>
                </p:cNvSpPr>
                <p:nvPr/>
              </p:nvSpPr>
              <p:spPr bwMode="auto">
                <a:xfrm>
                  <a:off x="3312" y="2208"/>
                  <a:ext cx="3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39" name="Rectangle 41"/>
                <p:cNvSpPr>
                  <a:spLocks noChangeArrowheads="1"/>
                </p:cNvSpPr>
                <p:nvPr/>
              </p:nvSpPr>
              <p:spPr bwMode="auto">
                <a:xfrm>
                  <a:off x="3360" y="1977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 dirty="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0" name="Rectangle 42"/>
                <p:cNvSpPr>
                  <a:spLocks noChangeArrowheads="1"/>
                </p:cNvSpPr>
                <p:nvPr/>
              </p:nvSpPr>
              <p:spPr bwMode="auto">
                <a:xfrm>
                  <a:off x="3984" y="220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1" name="Rectangle 43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2" name="Rectangle 44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3" name="Rectangle 45"/>
                <p:cNvSpPr>
                  <a:spLocks noChangeArrowheads="1"/>
                </p:cNvSpPr>
                <p:nvPr/>
              </p:nvSpPr>
              <p:spPr bwMode="auto">
                <a:xfrm>
                  <a:off x="3000" y="1344"/>
                  <a:ext cx="124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sz="1800" b="1" dirty="0">
                      <a:latin typeface="Arial" charset="0"/>
                    </a:rPr>
                    <a:t>       CH</a:t>
                  </a:r>
                  <a:r>
                    <a:rPr lang="es-ES_tradnl" sz="1800" b="1" baseline="-25000" dirty="0">
                      <a:latin typeface="Arial" charset="0"/>
                    </a:rPr>
                    <a:t>2</a:t>
                  </a:r>
                  <a:r>
                    <a:rPr lang="es-ES_tradnl" sz="1800" b="1" dirty="0">
                      <a:latin typeface="Arial" charset="0"/>
                    </a:rPr>
                    <a:t> - O - </a:t>
                  </a:r>
                  <a:r>
                    <a:rPr lang="es-ES_tradnl" sz="2000" b="1" dirty="0">
                      <a:solidFill>
                        <a:srgbClr val="FF0000"/>
                      </a:solidFill>
                      <a:latin typeface="Arial" charset="0"/>
                    </a:rPr>
                    <a:t>(P)</a:t>
                  </a:r>
                </a:p>
              </p:txBody>
            </p:sp>
          </p:grpSp>
        </p:grp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3580" y="2775"/>
              <a:ext cx="2071" cy="32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2800" b="1" dirty="0">
                  <a:latin typeface="+mn-lt"/>
                </a:rPr>
                <a:t>Glucosa-6-fosfato</a:t>
              </a: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843808" y="4007029"/>
            <a:ext cx="309634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GLUOSA 6-FOSFATASA</a:t>
            </a:r>
            <a:endParaRPr lang="es-ES" sz="20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707904" y="5021340"/>
            <a:ext cx="1871218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HÍGADO </a:t>
            </a:r>
          </a:p>
          <a:p>
            <a:pPr algn="ctr"/>
            <a:r>
              <a:rPr lang="es-ES" sz="2400" b="1" dirty="0" smtClean="0"/>
              <a:t>RIÑÓN</a:t>
            </a:r>
          </a:p>
          <a:p>
            <a:pPr algn="ctr"/>
            <a:r>
              <a:rPr lang="es-ES" sz="2400" b="1" dirty="0" smtClean="0"/>
              <a:t>INTESTINO</a:t>
            </a:r>
            <a:endParaRPr lang="es-ES" sz="2400" b="1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3563888" y="3497340"/>
            <a:ext cx="23740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3501491" y="2375772"/>
            <a:ext cx="948857" cy="5024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H2O</a:t>
            </a:r>
            <a:endParaRPr lang="es-ES" b="1" dirty="0"/>
          </a:p>
        </p:txBody>
      </p:sp>
      <p:sp>
        <p:nvSpPr>
          <p:cNvPr id="53" name="52 Elipse"/>
          <p:cNvSpPr/>
          <p:nvPr/>
        </p:nvSpPr>
        <p:spPr>
          <a:xfrm>
            <a:off x="5076056" y="2348880"/>
            <a:ext cx="720080" cy="5405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Pi</a:t>
            </a:r>
            <a:endParaRPr lang="es-ES" b="1" dirty="0"/>
          </a:p>
        </p:txBody>
      </p:sp>
      <p:sp>
        <p:nvSpPr>
          <p:cNvPr id="62" name="61 Flecha circular"/>
          <p:cNvSpPr/>
          <p:nvPr/>
        </p:nvSpPr>
        <p:spPr>
          <a:xfrm flipV="1">
            <a:off x="3975919" y="2590084"/>
            <a:ext cx="1358465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4644008" y="4484369"/>
            <a:ext cx="0" cy="5262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5855687" y="6228020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1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DESTINOS DE LA </a:t>
            </a:r>
            <a:br>
              <a:rPr lang="es-ES" b="1" dirty="0" smtClean="0"/>
            </a:br>
            <a:r>
              <a:rPr lang="es-ES" b="1" dirty="0" smtClean="0"/>
              <a:t>GLUCOSA 6-FOSFATO</a:t>
            </a:r>
            <a:endParaRPr lang="es-ES" b="1" dirty="0"/>
          </a:p>
        </p:txBody>
      </p:sp>
      <p:sp>
        <p:nvSpPr>
          <p:cNvPr id="4" name="3 Elipse"/>
          <p:cNvSpPr/>
          <p:nvPr/>
        </p:nvSpPr>
        <p:spPr>
          <a:xfrm>
            <a:off x="3203848" y="2946648"/>
            <a:ext cx="29523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GLUCOSA</a:t>
            </a:r>
          </a:p>
          <a:p>
            <a:pPr algn="ctr"/>
            <a:r>
              <a:rPr lang="es-ES" sz="2400" b="1" dirty="0" smtClean="0"/>
              <a:t> 6-FOSFATO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76859" y="1783849"/>
            <a:ext cx="19742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GLUÓGENO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618589" y="2276872"/>
            <a:ext cx="234589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CICLO DE LAS </a:t>
            </a:r>
          </a:p>
          <a:p>
            <a:pPr algn="ctr"/>
            <a:r>
              <a:rPr lang="es-ES" sz="2400" b="1" dirty="0" smtClean="0"/>
              <a:t>PENTOSAS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3286724"/>
            <a:ext cx="163512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GLUCOSA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55776" y="5022468"/>
            <a:ext cx="280487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 PIRUVICO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348" y="5759851"/>
            <a:ext cx="262443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ÁCIDO LÁCTICO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24771" y="4343644"/>
            <a:ext cx="3244606" cy="120032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SÍNTESIS DE </a:t>
            </a:r>
          </a:p>
          <a:p>
            <a:pPr algn="ctr"/>
            <a:r>
              <a:rPr lang="es-ES" sz="2400" b="1" dirty="0" smtClean="0"/>
              <a:t>DISACÁRIDOS </a:t>
            </a:r>
          </a:p>
          <a:p>
            <a:pPr algn="ctr"/>
            <a:r>
              <a:rPr lang="es-ES" sz="2400" b="1" dirty="0" smtClean="0"/>
              <a:t>Y OLIGOSACÁRIDOS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89701" y="5990683"/>
            <a:ext cx="209538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CO2 + H2O + ATP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45845" y="2624700"/>
            <a:ext cx="6174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55776" y="2624700"/>
            <a:ext cx="668773" cy="369332"/>
          </a:xfrm>
          <a:prstGeom prst="rect">
            <a:avLst/>
          </a:prstGeom>
          <a:ln w="38100">
            <a:solidFill>
              <a:srgbClr val="C08E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ADP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24299" y="4213972"/>
            <a:ext cx="6783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H2O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54172" y="4211796"/>
            <a:ext cx="4090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Pi</a:t>
            </a:r>
            <a:endParaRPr lang="es-ES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1825176" y="3493316"/>
            <a:ext cx="1248539" cy="242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463988" y="2245514"/>
            <a:ext cx="0" cy="6811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975065" y="4075238"/>
            <a:ext cx="0" cy="9304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360646" y="4005064"/>
            <a:ext cx="806976" cy="9387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007126" y="5459819"/>
            <a:ext cx="469733" cy="489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1814640" y="3753028"/>
            <a:ext cx="118501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Flecha circular"/>
          <p:cNvSpPr/>
          <p:nvPr/>
        </p:nvSpPr>
        <p:spPr>
          <a:xfrm flipV="1">
            <a:off x="1850805" y="2620028"/>
            <a:ext cx="1070606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36 Flecha circular"/>
          <p:cNvSpPr/>
          <p:nvPr/>
        </p:nvSpPr>
        <p:spPr>
          <a:xfrm flipH="1">
            <a:off x="2035395" y="3743001"/>
            <a:ext cx="828100" cy="785293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4355976" y="5383828"/>
            <a:ext cx="0" cy="6581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Flecha doblada hacia arriba"/>
          <p:cNvSpPr/>
          <p:nvPr/>
        </p:nvSpPr>
        <p:spPr>
          <a:xfrm>
            <a:off x="6444208" y="3286723"/>
            <a:ext cx="1300719" cy="29135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5855687" y="6300028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4680012" y="2220451"/>
            <a:ext cx="0" cy="7062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Metabolismo del glucógeno</a:t>
            </a:r>
            <a:endParaRPr lang="es-ES" dirty="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ltGray">
          <a:xfrm flipV="1">
            <a:off x="0" y="-1481138"/>
            <a:ext cx="9144000" cy="6248401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6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0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28676" name="Freeform 4"/>
          <p:cNvSpPr>
            <a:spLocks/>
          </p:cNvSpPr>
          <p:nvPr/>
        </p:nvSpPr>
        <p:spPr bwMode="ltGray">
          <a:xfrm>
            <a:off x="634531" y="3195639"/>
            <a:ext cx="7767638" cy="2825650"/>
          </a:xfrm>
          <a:custGeom>
            <a:avLst/>
            <a:gdLst>
              <a:gd name="T0" fmla="*/ 4878 w 4893"/>
              <a:gd name="T1" fmla="*/ 0 h 1917"/>
              <a:gd name="T2" fmla="*/ 4893 w 4893"/>
              <a:gd name="T3" fmla="*/ 440 h 1917"/>
              <a:gd name="T4" fmla="*/ 2467 w 4893"/>
              <a:gd name="T5" fmla="*/ 1917 h 1917"/>
              <a:gd name="T6" fmla="*/ 21 w 4893"/>
              <a:gd name="T7" fmla="*/ 500 h 1917"/>
              <a:gd name="T8" fmla="*/ 0 w 4893"/>
              <a:gd name="T9" fmla="*/ 2 h 1917"/>
              <a:gd name="T10" fmla="*/ 2461 w 4893"/>
              <a:gd name="T11" fmla="*/ 667 h 1917"/>
              <a:gd name="T12" fmla="*/ 4878 w 4893"/>
              <a:gd name="T13" fmla="*/ 0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gray">
          <a:xfrm flipH="1">
            <a:off x="2216150" y="51720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gray">
          <a:xfrm>
            <a:off x="5970588" y="51879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gray">
          <a:xfrm flipH="1">
            <a:off x="666750" y="48275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gray">
          <a:xfrm>
            <a:off x="7362825" y="48228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white">
          <a:xfrm>
            <a:off x="429019" y="6021288"/>
            <a:ext cx="86655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/>
              <a:t>Indague por las ventajas del almacenamiento de energía en forma de glucógeno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gray">
          <a:xfrm flipH="1">
            <a:off x="2227263" y="318293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gray">
          <a:xfrm>
            <a:off x="5981700" y="31988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gray">
          <a:xfrm>
            <a:off x="4575175" y="3381375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5" name="Freeform 13"/>
          <p:cNvSpPr>
            <a:spLocks/>
          </p:cNvSpPr>
          <p:nvPr/>
        </p:nvSpPr>
        <p:spPr bwMode="gray">
          <a:xfrm>
            <a:off x="685800" y="3187700"/>
            <a:ext cx="7743825" cy="1036638"/>
          </a:xfrm>
          <a:custGeom>
            <a:avLst/>
            <a:gdLst>
              <a:gd name="T0" fmla="*/ 0 w 4878"/>
              <a:gd name="T1" fmla="*/ 0 h 653"/>
              <a:gd name="T2" fmla="*/ 2443 w 4878"/>
              <a:gd name="T3" fmla="*/ 649 h 653"/>
              <a:gd name="T4" fmla="*/ 4878 w 4878"/>
              <a:gd name="T5" fmla="*/ 17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570562" y="1931988"/>
            <a:ext cx="3581219" cy="1508125"/>
            <a:chOff x="699" y="1238"/>
            <a:chExt cx="898" cy="950"/>
          </a:xfrm>
        </p:grpSpPr>
        <p:grpSp>
          <p:nvGrpSpPr>
            <p:cNvPr id="28687" name="Group 15"/>
            <p:cNvGrpSpPr>
              <a:grpSpLocks/>
            </p:cNvGrpSpPr>
            <p:nvPr/>
          </p:nvGrpSpPr>
          <p:grpSpPr bwMode="auto">
            <a:xfrm>
              <a:off x="699" y="1238"/>
              <a:ext cx="898" cy="950"/>
              <a:chOff x="192" y="1917"/>
              <a:chExt cx="1042" cy="1102"/>
            </a:xfrm>
          </p:grpSpPr>
          <p:pic>
            <p:nvPicPr>
              <p:cNvPr id="28688" name="Picture 1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8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690" name="Oval 18"/>
              <p:cNvSpPr>
                <a:spLocks noChangeArrowheads="1"/>
              </p:cNvSpPr>
              <p:nvPr/>
            </p:nvSpPr>
            <p:spPr bwMode="lt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66FF">
                      <a:gamma/>
                      <a:shade val="63529"/>
                      <a:invGamma/>
                      <a:alpha val="89999"/>
                    </a:srgbClr>
                  </a:gs>
                  <a:gs pos="50000">
                    <a:srgbClr val="FF66FF">
                      <a:alpha val="55000"/>
                    </a:srgbClr>
                  </a:gs>
                  <a:gs pos="100000">
                    <a:srgbClr val="FF66FF">
                      <a:gamma/>
                      <a:shade val="63529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28691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89" y="1247"/>
              <a:ext cx="709" cy="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4833907" y="1931988"/>
            <a:ext cx="3568261" cy="1508125"/>
            <a:chOff x="192" y="1917"/>
            <a:chExt cx="1042" cy="1102"/>
          </a:xfrm>
        </p:grpSpPr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8694" name="Picture 2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95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696" name="Oval 24"/>
              <p:cNvSpPr>
                <a:spLocks noChangeArrowheads="1"/>
              </p:cNvSpPr>
              <p:nvPr/>
            </p:nvSpPr>
            <p:spPr bwMode="lt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28697" name="Picture 2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98" name="Rectangle 26"/>
          <p:cNvSpPr>
            <a:spLocks noChangeArrowheads="1"/>
          </p:cNvSpPr>
          <p:nvPr/>
        </p:nvSpPr>
        <p:spPr bwMode="gray">
          <a:xfrm>
            <a:off x="823730" y="2386397"/>
            <a:ext cx="3074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GLUCOGÉNESIS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gray">
          <a:xfrm>
            <a:off x="4945376" y="2370026"/>
            <a:ext cx="3433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GLUCOGENÓLISIS</a:t>
            </a:r>
            <a:endParaRPr lang="en-US" sz="2800" b="1" dirty="0">
              <a:solidFill>
                <a:srgbClr val="080808"/>
              </a:solidFill>
            </a:endParaRPr>
          </a:p>
        </p:txBody>
      </p:sp>
      <p:pic>
        <p:nvPicPr>
          <p:cNvPr id="43" name="Picture 2" descr="D:\Gleymis\Imagenes\book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3" y="4393580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odelo estructura glucógeno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58" y="4352775"/>
            <a:ext cx="3096345" cy="15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81" grpId="0"/>
      <p:bldP spid="28698" grpId="0"/>
      <p:bldP spid="28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Modelo estructura glucóge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6"/>
          <a:stretch/>
        </p:blipFill>
        <p:spPr bwMode="auto">
          <a:xfrm>
            <a:off x="755576" y="3145572"/>
            <a:ext cx="1782066" cy="15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icture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66800"/>
            <a:ext cx="6319838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590675"/>
            <a:ext cx="22733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reeform 4"/>
          <p:cNvSpPr>
            <a:spLocks/>
          </p:cNvSpPr>
          <p:nvPr/>
        </p:nvSpPr>
        <p:spPr bwMode="gray">
          <a:xfrm>
            <a:off x="1679575" y="1600200"/>
            <a:ext cx="1609725" cy="1470025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>
            <a:off x="1682750" y="4637088"/>
            <a:ext cx="1598613" cy="1484312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Freeform 6"/>
          <p:cNvSpPr>
            <a:spLocks/>
          </p:cNvSpPr>
          <p:nvPr/>
        </p:nvSpPr>
        <p:spPr bwMode="gray">
          <a:xfrm>
            <a:off x="2474913" y="2274888"/>
            <a:ext cx="1465262" cy="15716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gray">
          <a:xfrm>
            <a:off x="2144713" y="20113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gray">
          <a:xfrm>
            <a:off x="2017713" y="49704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black">
          <a:xfrm>
            <a:off x="3347245" y="1391880"/>
            <a:ext cx="40584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1. Proceso gradual y repetitivo</a:t>
            </a: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black">
          <a:xfrm>
            <a:off x="3871912" y="2484207"/>
            <a:ext cx="4292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92D050"/>
                </a:solidFill>
              </a:rPr>
              <a:t>2. Ocurre en </a:t>
            </a:r>
            <a:r>
              <a:rPr lang="es-ES" sz="2800" b="1" dirty="0">
                <a:solidFill>
                  <a:srgbClr val="92D050"/>
                </a:solidFill>
              </a:rPr>
              <a:t>e</a:t>
            </a:r>
            <a:r>
              <a:rPr lang="es-ES" sz="2800" b="1" dirty="0" smtClean="0">
                <a:solidFill>
                  <a:srgbClr val="92D050"/>
                </a:solidFill>
              </a:rPr>
              <a:t>tapas y presenta un molde o primer</a:t>
            </a:r>
            <a:endParaRPr lang="es-ES" sz="2800" b="1" dirty="0">
              <a:solidFill>
                <a:srgbClr val="92D050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black">
          <a:xfrm>
            <a:off x="3979239" y="4118906"/>
            <a:ext cx="41481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3. </a:t>
            </a:r>
            <a:r>
              <a:rPr lang="es-ES" sz="2800" b="1" dirty="0" smtClean="0">
                <a:solidFill>
                  <a:srgbClr val="00B0F0"/>
                </a:solidFill>
              </a:rPr>
              <a:t>Metabolito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s-ES" sz="2800" b="1" dirty="0" smtClean="0">
                <a:solidFill>
                  <a:srgbClr val="00B0F0"/>
                </a:solidFill>
              </a:rPr>
              <a:t>Iniciador</a:t>
            </a:r>
            <a:r>
              <a:rPr lang="es-ES_tradnl" sz="2800" b="1" dirty="0" smtClean="0">
                <a:solidFill>
                  <a:srgbClr val="00B0F0"/>
                </a:solidFill>
              </a:rPr>
              <a:t> </a:t>
            </a:r>
            <a:r>
              <a:rPr lang="es-ES_tradnl" sz="2800" b="1" dirty="0">
                <a:solidFill>
                  <a:srgbClr val="00B0F0"/>
                </a:solidFill>
              </a:rPr>
              <a:t>Precursor activo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black">
          <a:xfrm>
            <a:off x="3429000" y="2305050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black">
          <a:xfrm>
            <a:off x="4013200" y="3867150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>
            <a:off x="2478088" y="3841750"/>
            <a:ext cx="1462087" cy="1604963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gray">
          <a:xfrm>
            <a:off x="2967038" y="2827338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gray">
          <a:xfrm>
            <a:off x="2903538" y="4105275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black">
          <a:xfrm>
            <a:off x="3397250" y="5437188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black">
          <a:xfrm>
            <a:off x="3290888" y="5532438"/>
            <a:ext cx="41481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4. Acoplado a hidrólisis de </a:t>
            </a:r>
            <a:r>
              <a:rPr lang="es-ES" sz="2800" b="1" dirty="0" err="1" smtClean="0">
                <a:solidFill>
                  <a:schemeClr val="accent1"/>
                </a:solidFill>
              </a:rPr>
              <a:t>Pi~Pi</a:t>
            </a:r>
            <a:endParaRPr lang="es-ES" sz="2800" b="1" dirty="0">
              <a:solidFill>
                <a:schemeClr val="accent1"/>
              </a:solidFill>
            </a:endParaRPr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 rot="19378231" flipV="1">
            <a:off x="2135188" y="4895850"/>
            <a:ext cx="2066925" cy="412750"/>
            <a:chOff x="1565" y="2568"/>
            <a:chExt cx="1118" cy="279"/>
          </a:xfrm>
        </p:grpSpPr>
        <p:sp>
          <p:nvSpPr>
            <p:cNvPr id="14371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2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3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4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4376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Síntesis de Macromoléculas </a:t>
            </a:r>
            <a:endParaRPr lang="es-ES" dirty="0"/>
          </a:p>
        </p:txBody>
      </p:sp>
      <p:sp>
        <p:nvSpPr>
          <p:cNvPr id="28" name="40 CuadroTexto"/>
          <p:cNvSpPr txBox="1"/>
          <p:nvPr/>
        </p:nvSpPr>
        <p:spPr>
          <a:xfrm>
            <a:off x="5919041" y="6453336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FORMACIÓN  DEL  PRECURSOR  ACTIVO (pre-iniciación).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1194" y="1935480"/>
            <a:ext cx="5881166" cy="485408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b="1" dirty="0"/>
              <a:t>Reacción  de  la  </a:t>
            </a:r>
            <a:r>
              <a:rPr lang="es-ES" b="1" dirty="0" err="1" smtClean="0"/>
              <a:t>fosfoglucomutasa</a:t>
            </a:r>
            <a:endParaRPr lang="es-ES" b="1" dirty="0"/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323850" y="2852936"/>
            <a:ext cx="3214688" cy="519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/>
              <a:t>Glucosa-6-fosfato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5508625" y="2852936"/>
            <a:ext cx="3214688" cy="5191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/>
              <a:t>Glucosa-1-fosfato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550114" y="5472287"/>
            <a:ext cx="27927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UDP-GLUCOSA</a:t>
            </a:r>
            <a:endParaRPr lang="es-ES" sz="28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542379" y="3605739"/>
            <a:ext cx="70564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UTP</a:t>
            </a:r>
            <a:endParaRPr lang="es-ES" sz="20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597842" y="4625620"/>
            <a:ext cx="59471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err="1" smtClean="0"/>
              <a:t>PPi</a:t>
            </a:r>
            <a:endParaRPr lang="es-ES" sz="20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903475" y="3959940"/>
            <a:ext cx="35816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UTP GLUCOSA URIDIL </a:t>
            </a:r>
          </a:p>
          <a:p>
            <a:pPr algn="ctr"/>
            <a:r>
              <a:rPr lang="es-ES" sz="2400" b="1" dirty="0" smtClean="0"/>
              <a:t>TRANSFERASA</a:t>
            </a:r>
            <a:endParaRPr lang="es-ES" sz="2400" b="1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4644008" y="2276872"/>
            <a:ext cx="0" cy="6916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3608535" y="3013299"/>
            <a:ext cx="178403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6946490" y="3471491"/>
            <a:ext cx="18963" cy="18297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5550114" y="4252313"/>
            <a:ext cx="106395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3608535" y="3284984"/>
            <a:ext cx="178403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Flecha circular"/>
          <p:cNvSpPr/>
          <p:nvPr/>
        </p:nvSpPr>
        <p:spPr>
          <a:xfrm rot="5400000" flipV="1">
            <a:off x="6874296" y="3836744"/>
            <a:ext cx="1070606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51520" y="6228020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3427"/>
            <a:ext cx="8229600" cy="927100"/>
          </a:xfrm>
        </p:spPr>
        <p:txBody>
          <a:bodyPr/>
          <a:lstStyle/>
          <a:p>
            <a:r>
              <a:rPr lang="es-ES_tradnl" sz="2800" dirty="0" smtClean="0"/>
              <a:t>Conferencia 4: </a:t>
            </a:r>
            <a:br>
              <a:rPr lang="es-ES_tradnl" sz="2800" dirty="0" smtClean="0"/>
            </a:br>
            <a:r>
              <a:rPr lang="es-ES_tradnl" sz="2800" dirty="0" smtClean="0"/>
              <a:t>Incorporación de la glucosa a las células del organismo</a:t>
            </a:r>
            <a:r>
              <a:rPr lang="es-ES" sz="2800" dirty="0" smtClean="0"/>
              <a:t>. </a:t>
            </a:r>
            <a:r>
              <a:rPr lang="es-ES_tradnl" sz="2800" dirty="0" smtClean="0"/>
              <a:t>Metabolismo del glucógeno.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gray">
          <a:xfrm>
            <a:off x="611559" y="2425700"/>
            <a:ext cx="8239049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gray">
          <a:xfrm>
            <a:off x="611558" y="1614031"/>
            <a:ext cx="8239049" cy="77041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8297788" y="2069403"/>
            <a:ext cx="187325" cy="601663"/>
            <a:chOff x="960" y="1764"/>
            <a:chExt cx="130" cy="418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847515" y="2094894"/>
            <a:ext cx="187325" cy="601663"/>
            <a:chOff x="960" y="1764"/>
            <a:chExt cx="130" cy="418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white">
          <a:xfrm>
            <a:off x="1050418" y="1589373"/>
            <a:ext cx="748607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1. Principales </a:t>
            </a:r>
            <a:r>
              <a:rPr lang="es-ES" sz="2400" b="1" dirty="0">
                <a:solidFill>
                  <a:schemeClr val="bg1"/>
                </a:solidFill>
              </a:rPr>
              <a:t>glúcidos de la dieta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>
                <a:solidFill>
                  <a:schemeClr val="bg1"/>
                </a:solidFill>
              </a:rPr>
              <a:t> Breve </a:t>
            </a:r>
            <a:r>
              <a:rPr lang="es-ES" sz="2400" b="1" dirty="0" smtClean="0">
                <a:solidFill>
                  <a:schemeClr val="bg1"/>
                </a:solidFill>
              </a:rPr>
              <a:t>digestión.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gray">
          <a:xfrm>
            <a:off x="611560" y="3151188"/>
            <a:ext cx="8239048" cy="70992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gray">
          <a:xfrm>
            <a:off x="590626" y="3982656"/>
            <a:ext cx="8239048" cy="798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8345115" y="3509963"/>
            <a:ext cx="187325" cy="601662"/>
            <a:chOff x="960" y="1764"/>
            <a:chExt cx="130" cy="41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788585" y="3626892"/>
            <a:ext cx="187325" cy="601662"/>
            <a:chOff x="960" y="1764"/>
            <a:chExt cx="130" cy="418"/>
          </a:xfrm>
        </p:grpSpPr>
        <p:sp>
          <p:nvSpPr>
            <p:cNvPr id="514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44" name="AutoShape 24"/>
          <p:cNvSpPr>
            <a:spLocks noChangeArrowheads="1"/>
          </p:cNvSpPr>
          <p:nvPr/>
        </p:nvSpPr>
        <p:spPr bwMode="gray">
          <a:xfrm>
            <a:off x="550590" y="4872924"/>
            <a:ext cx="8239048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893625" y="2498725"/>
            <a:ext cx="795698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Incorporación y </a:t>
            </a:r>
            <a:r>
              <a:rPr lang="es-ES" sz="2400" b="1" dirty="0" smtClean="0">
                <a:solidFill>
                  <a:schemeClr val="bg1"/>
                </a:solidFill>
              </a:rPr>
              <a:t>fosforilación inicial de la glucosa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white">
          <a:xfrm>
            <a:off x="981848" y="3094464"/>
            <a:ext cx="7877257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3.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Procesos 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que aportan y sustraen glucosa a la sangre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white">
          <a:xfrm>
            <a:off x="994495" y="3927475"/>
            <a:ext cx="80420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4. </a:t>
            </a:r>
            <a:r>
              <a:rPr lang="es-ES" sz="2400" b="1" dirty="0">
                <a:solidFill>
                  <a:schemeClr val="bg1"/>
                </a:solidFill>
              </a:rPr>
              <a:t>Metabolismo del glucógeno. </a:t>
            </a:r>
            <a:r>
              <a:rPr lang="es-ES" sz="2400" b="1" dirty="0" smtClean="0">
                <a:solidFill>
                  <a:schemeClr val="bg1"/>
                </a:solidFill>
              </a:rPr>
              <a:t>Características generales.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white">
          <a:xfrm>
            <a:off x="916959" y="4923746"/>
            <a:ext cx="7956984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5. </a:t>
            </a:r>
            <a:r>
              <a:rPr lang="en-US" sz="2400" b="1" dirty="0" err="1" smtClean="0">
                <a:solidFill>
                  <a:srgbClr val="FFFFFF"/>
                </a:solidFill>
              </a:rPr>
              <a:t>Enzimas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reguladoras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gray">
          <a:xfrm>
            <a:off x="593617" y="5569343"/>
            <a:ext cx="8239048" cy="998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white">
          <a:xfrm>
            <a:off x="915063" y="5640210"/>
            <a:ext cx="78032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6. 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Significación biológica de la glucogenólisis hepática y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muscular.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8326077" y="5245388"/>
            <a:ext cx="187325" cy="601663"/>
            <a:chOff x="960" y="1764"/>
            <a:chExt cx="130" cy="418"/>
          </a:xfrm>
        </p:grpSpPr>
        <p:sp>
          <p:nvSpPr>
            <p:cNvPr id="515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739984" y="5245180"/>
            <a:ext cx="187325" cy="601663"/>
            <a:chOff x="960" y="1764"/>
            <a:chExt cx="130" cy="418"/>
          </a:xfrm>
        </p:grpSpPr>
        <p:sp>
          <p:nvSpPr>
            <p:cNvPr id="515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b="1" dirty="0" smtClean="0"/>
              <a:t>GLUCOGÉNESIS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76218" y="1364349"/>
            <a:ext cx="3162789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GLUCOGENINA- OH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2089018"/>
            <a:ext cx="2343911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TIROSINA</a:t>
            </a:r>
          </a:p>
          <a:p>
            <a:pPr algn="ctr"/>
            <a:r>
              <a:rPr lang="es-ES" sz="2400" b="1" dirty="0" smtClean="0"/>
              <a:t>GLUCOSIL</a:t>
            </a:r>
          </a:p>
          <a:p>
            <a:pPr algn="ctr"/>
            <a:r>
              <a:rPr lang="es-ES" sz="2400" b="1" dirty="0" smtClean="0"/>
              <a:t>TRANSFERASA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860032" y="2214742"/>
            <a:ext cx="24189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UDP-GLUCOSA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3045731"/>
            <a:ext cx="74892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UDP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93178" y="3711122"/>
            <a:ext cx="43920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GLUCOGENINA-O-GLUCOSA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4516993"/>
            <a:ext cx="216732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GLUCÓGENO</a:t>
            </a:r>
          </a:p>
          <a:p>
            <a:pPr algn="ctr"/>
            <a:r>
              <a:rPr lang="es-ES" sz="2400" b="1" dirty="0" smtClean="0"/>
              <a:t>SINTASA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36261" y="4325034"/>
            <a:ext cx="245240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N- UDP- GLUCOSA</a:t>
            </a:r>
            <a:endParaRPr lang="es-ES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29314" y="5223793"/>
            <a:ext cx="109356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/>
              <a:t>N- </a:t>
            </a:r>
            <a:r>
              <a:rPr lang="es-ES" sz="2000" b="1" dirty="0" smtClean="0"/>
              <a:t>UDP</a:t>
            </a:r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206701" y="5860965"/>
            <a:ext cx="463569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GLUCOGENINA- GLUCÓGENO</a:t>
            </a:r>
            <a:endParaRPr lang="es-ES" sz="2400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217878" y="1881405"/>
            <a:ext cx="2" cy="18297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347864" y="2796263"/>
            <a:ext cx="63088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4172548" y="4249060"/>
            <a:ext cx="9483" cy="13668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163434" y="4932491"/>
            <a:ext cx="77489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circular"/>
          <p:cNvSpPr/>
          <p:nvPr/>
        </p:nvSpPr>
        <p:spPr>
          <a:xfrm rot="5400000" flipV="1">
            <a:off x="4286565" y="2130083"/>
            <a:ext cx="1070606" cy="1300734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ircular"/>
          <p:cNvSpPr/>
          <p:nvPr/>
        </p:nvSpPr>
        <p:spPr>
          <a:xfrm rot="5400000" flipV="1">
            <a:off x="4245937" y="4265478"/>
            <a:ext cx="1070606" cy="1189718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903787" y="6412686"/>
            <a:ext cx="272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MSc. Gleymis Venet Cadet </a:t>
            </a:r>
            <a:endParaRPr lang="es-ES" sz="1600" dirty="0"/>
          </a:p>
        </p:txBody>
      </p:sp>
      <p:sp>
        <p:nvSpPr>
          <p:cNvPr id="3" name="Cerrar llave 2"/>
          <p:cNvSpPr/>
          <p:nvPr/>
        </p:nvSpPr>
        <p:spPr>
          <a:xfrm>
            <a:off x="7288664" y="1259632"/>
            <a:ext cx="375043" cy="2817440"/>
          </a:xfrm>
          <a:prstGeom prst="rightBrace">
            <a:avLst>
              <a:gd name="adj1" fmla="val 12508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961143" y="680805"/>
            <a:ext cx="518925" cy="3769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" wrap="none" rtlCol="0">
            <a:spAutoFit/>
          </a:bodyPr>
          <a:lstStyle/>
          <a:p>
            <a:pPr algn="ctr"/>
            <a:r>
              <a:rPr lang="es-ES" sz="2000" b="1" dirty="0" smtClean="0"/>
              <a:t>INICIACIÓN </a:t>
            </a:r>
            <a:endParaRPr lang="es-ES" sz="2000" b="1" dirty="0"/>
          </a:p>
        </p:txBody>
      </p:sp>
      <p:sp>
        <p:nvSpPr>
          <p:cNvPr id="22" name="12 CuadroTexto"/>
          <p:cNvSpPr txBox="1"/>
          <p:nvPr/>
        </p:nvSpPr>
        <p:spPr>
          <a:xfrm>
            <a:off x="6972016" y="5074236"/>
            <a:ext cx="163859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Elongación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0691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6670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9718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2766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5814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8862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1148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4196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7244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49530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1816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057400" y="990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47800" y="2209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20574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362200" y="11430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19050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0574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22860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24384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25908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27432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28956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flipV="1">
            <a:off x="31242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41148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39624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38100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35814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3352800" y="2895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4343400" y="28956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4572000" y="28956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4800600" y="2895600"/>
            <a:ext cx="3048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50292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54864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52578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57150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58674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60960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62484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64770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6477000" y="28956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44196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46482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48768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4114800" y="1524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4114800" y="32004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26" name="AutoShape 46"/>
          <p:cNvSpPr>
            <a:spLocks noChangeArrowheads="1"/>
          </p:cNvSpPr>
          <p:nvPr/>
        </p:nvSpPr>
        <p:spPr bwMode="auto">
          <a:xfrm>
            <a:off x="3276600" y="46482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3581400" y="46482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8" name="AutoShape 48"/>
          <p:cNvSpPr>
            <a:spLocks noChangeArrowheads="1"/>
          </p:cNvSpPr>
          <p:nvPr/>
        </p:nvSpPr>
        <p:spPr bwMode="auto">
          <a:xfrm>
            <a:off x="3810000" y="46482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9" name="AutoShape 49"/>
          <p:cNvSpPr>
            <a:spLocks noChangeArrowheads="1"/>
          </p:cNvSpPr>
          <p:nvPr/>
        </p:nvSpPr>
        <p:spPr bwMode="auto">
          <a:xfrm>
            <a:off x="4114800" y="46482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0" name="AutoShape 50"/>
          <p:cNvSpPr>
            <a:spLocks noChangeArrowheads="1"/>
          </p:cNvSpPr>
          <p:nvPr/>
        </p:nvSpPr>
        <p:spPr bwMode="auto">
          <a:xfrm>
            <a:off x="51054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1" name="AutoShape 51"/>
          <p:cNvSpPr>
            <a:spLocks noChangeArrowheads="1"/>
          </p:cNvSpPr>
          <p:nvPr/>
        </p:nvSpPr>
        <p:spPr bwMode="auto">
          <a:xfrm>
            <a:off x="53340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55626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3" name="AutoShape 53"/>
          <p:cNvSpPr>
            <a:spLocks noChangeArrowheads="1"/>
          </p:cNvSpPr>
          <p:nvPr/>
        </p:nvSpPr>
        <p:spPr bwMode="auto">
          <a:xfrm>
            <a:off x="5638800" y="44958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4" name="AutoShape 54"/>
          <p:cNvSpPr>
            <a:spLocks noChangeArrowheads="1"/>
          </p:cNvSpPr>
          <p:nvPr/>
        </p:nvSpPr>
        <p:spPr bwMode="auto">
          <a:xfrm>
            <a:off x="5715000" y="43434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5" name="AutoShape 55"/>
          <p:cNvSpPr>
            <a:spLocks noChangeArrowheads="1"/>
          </p:cNvSpPr>
          <p:nvPr/>
        </p:nvSpPr>
        <p:spPr bwMode="auto">
          <a:xfrm>
            <a:off x="5791200" y="4191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6" name="AutoShape 56"/>
          <p:cNvSpPr>
            <a:spLocks noChangeArrowheads="1"/>
          </p:cNvSpPr>
          <p:nvPr/>
        </p:nvSpPr>
        <p:spPr bwMode="auto">
          <a:xfrm>
            <a:off x="5867400" y="40386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7" name="AutoShape 57"/>
          <p:cNvSpPr>
            <a:spLocks noChangeArrowheads="1"/>
          </p:cNvSpPr>
          <p:nvPr/>
        </p:nvSpPr>
        <p:spPr bwMode="auto">
          <a:xfrm>
            <a:off x="5943600" y="38862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8" name="AutoShape 58"/>
          <p:cNvSpPr>
            <a:spLocks noChangeArrowheads="1"/>
          </p:cNvSpPr>
          <p:nvPr/>
        </p:nvSpPr>
        <p:spPr bwMode="auto">
          <a:xfrm>
            <a:off x="6019800" y="37338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9" name="AutoShape 59"/>
          <p:cNvSpPr>
            <a:spLocks noChangeArrowheads="1"/>
          </p:cNvSpPr>
          <p:nvPr/>
        </p:nvSpPr>
        <p:spPr bwMode="auto">
          <a:xfrm>
            <a:off x="6019800" y="37338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0" name="AutoShape 60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1" name="AutoShape 61"/>
          <p:cNvSpPr>
            <a:spLocks noChangeArrowheads="1"/>
          </p:cNvSpPr>
          <p:nvPr/>
        </p:nvSpPr>
        <p:spPr bwMode="auto">
          <a:xfrm>
            <a:off x="6156325" y="3429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2" name="AutoShape 62"/>
          <p:cNvSpPr>
            <a:spLocks noChangeArrowheads="1"/>
          </p:cNvSpPr>
          <p:nvPr/>
        </p:nvSpPr>
        <p:spPr bwMode="auto">
          <a:xfrm>
            <a:off x="57912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60198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4" name="AutoShape 64"/>
          <p:cNvSpPr>
            <a:spLocks noChangeArrowheads="1"/>
          </p:cNvSpPr>
          <p:nvPr/>
        </p:nvSpPr>
        <p:spPr bwMode="auto">
          <a:xfrm>
            <a:off x="60198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5" name="AutoShape 65"/>
          <p:cNvSpPr>
            <a:spLocks noChangeArrowheads="1"/>
          </p:cNvSpPr>
          <p:nvPr/>
        </p:nvSpPr>
        <p:spPr bwMode="auto">
          <a:xfrm>
            <a:off x="6248400" y="46482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>
            <a:off x="4114800" y="5029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auto">
          <a:xfrm>
            <a:off x="32766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32766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9" name="AutoShape 69"/>
          <p:cNvSpPr>
            <a:spLocks noChangeArrowheads="1"/>
          </p:cNvSpPr>
          <p:nvPr/>
        </p:nvSpPr>
        <p:spPr bwMode="auto">
          <a:xfrm>
            <a:off x="29718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0" name="AutoShape 70"/>
          <p:cNvSpPr>
            <a:spLocks noChangeArrowheads="1"/>
          </p:cNvSpPr>
          <p:nvPr/>
        </p:nvSpPr>
        <p:spPr bwMode="auto">
          <a:xfrm>
            <a:off x="32766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>
            <a:off x="25908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2" name="AutoShape 72"/>
          <p:cNvSpPr>
            <a:spLocks noChangeArrowheads="1"/>
          </p:cNvSpPr>
          <p:nvPr/>
        </p:nvSpPr>
        <p:spPr bwMode="auto">
          <a:xfrm>
            <a:off x="30480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3" name="AutoShape 73"/>
          <p:cNvSpPr>
            <a:spLocks noChangeArrowheads="1"/>
          </p:cNvSpPr>
          <p:nvPr/>
        </p:nvSpPr>
        <p:spPr bwMode="auto">
          <a:xfrm>
            <a:off x="28194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>
            <a:off x="35814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>
            <a:off x="38100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6" name="AutoShape 76"/>
          <p:cNvSpPr>
            <a:spLocks noChangeArrowheads="1"/>
          </p:cNvSpPr>
          <p:nvPr/>
        </p:nvSpPr>
        <p:spPr bwMode="auto">
          <a:xfrm>
            <a:off x="4114800" y="609600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7" name="AutoShape 77"/>
          <p:cNvSpPr>
            <a:spLocks noChangeArrowheads="1"/>
          </p:cNvSpPr>
          <p:nvPr/>
        </p:nvSpPr>
        <p:spPr bwMode="auto">
          <a:xfrm>
            <a:off x="23622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8" name="AutoShape 78"/>
          <p:cNvSpPr>
            <a:spLocks noChangeArrowheads="1"/>
          </p:cNvSpPr>
          <p:nvPr/>
        </p:nvSpPr>
        <p:spPr bwMode="auto">
          <a:xfrm>
            <a:off x="21336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59" name="AutoShape 79"/>
          <p:cNvSpPr>
            <a:spLocks noChangeArrowheads="1"/>
          </p:cNvSpPr>
          <p:nvPr/>
        </p:nvSpPr>
        <p:spPr bwMode="auto">
          <a:xfrm>
            <a:off x="19050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16764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1" name="AutoShape 81"/>
          <p:cNvSpPr>
            <a:spLocks noChangeArrowheads="1"/>
          </p:cNvSpPr>
          <p:nvPr/>
        </p:nvSpPr>
        <p:spPr bwMode="auto">
          <a:xfrm>
            <a:off x="14478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2" name="AutoShape 82"/>
          <p:cNvSpPr>
            <a:spLocks noChangeArrowheads="1"/>
          </p:cNvSpPr>
          <p:nvPr/>
        </p:nvSpPr>
        <p:spPr bwMode="auto">
          <a:xfrm>
            <a:off x="6443663" y="4652963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4196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4" name="AutoShape 84"/>
          <p:cNvSpPr>
            <a:spLocks noChangeArrowheads="1"/>
          </p:cNvSpPr>
          <p:nvPr/>
        </p:nvSpPr>
        <p:spPr bwMode="auto">
          <a:xfrm>
            <a:off x="46482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5" name="AutoShape 85"/>
          <p:cNvSpPr>
            <a:spLocks noChangeArrowheads="1"/>
          </p:cNvSpPr>
          <p:nvPr/>
        </p:nvSpPr>
        <p:spPr bwMode="auto">
          <a:xfrm>
            <a:off x="48768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6" name="AutoShape 86"/>
          <p:cNvSpPr>
            <a:spLocks noChangeArrowheads="1"/>
          </p:cNvSpPr>
          <p:nvPr/>
        </p:nvSpPr>
        <p:spPr bwMode="auto">
          <a:xfrm>
            <a:off x="51054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7" name="AutoShape 87"/>
          <p:cNvSpPr>
            <a:spLocks noChangeArrowheads="1"/>
          </p:cNvSpPr>
          <p:nvPr/>
        </p:nvSpPr>
        <p:spPr bwMode="auto">
          <a:xfrm>
            <a:off x="5334000" y="6096000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8" name="AutoShape 88"/>
          <p:cNvSpPr>
            <a:spLocks noChangeArrowheads="1"/>
          </p:cNvSpPr>
          <p:nvPr/>
        </p:nvSpPr>
        <p:spPr bwMode="auto">
          <a:xfrm>
            <a:off x="5580063" y="6092825"/>
            <a:ext cx="287337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69" name="AutoShape 89"/>
          <p:cNvSpPr>
            <a:spLocks noChangeArrowheads="1"/>
          </p:cNvSpPr>
          <p:nvPr/>
        </p:nvSpPr>
        <p:spPr bwMode="auto">
          <a:xfrm>
            <a:off x="5724525" y="6092825"/>
            <a:ext cx="360363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0" name="AutoShape 90"/>
          <p:cNvSpPr>
            <a:spLocks noChangeArrowheads="1"/>
          </p:cNvSpPr>
          <p:nvPr/>
        </p:nvSpPr>
        <p:spPr bwMode="auto">
          <a:xfrm>
            <a:off x="5940425" y="6092825"/>
            <a:ext cx="360363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1" name="AutoShape 91"/>
          <p:cNvSpPr>
            <a:spLocks noChangeArrowheads="1"/>
          </p:cNvSpPr>
          <p:nvPr/>
        </p:nvSpPr>
        <p:spPr bwMode="auto">
          <a:xfrm>
            <a:off x="6156325" y="6092825"/>
            <a:ext cx="360363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2" name="AutoShape 92"/>
          <p:cNvSpPr>
            <a:spLocks noChangeArrowheads="1"/>
          </p:cNvSpPr>
          <p:nvPr/>
        </p:nvSpPr>
        <p:spPr bwMode="auto">
          <a:xfrm>
            <a:off x="6372225" y="6092825"/>
            <a:ext cx="360363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3" name="AutoShape 93"/>
          <p:cNvSpPr>
            <a:spLocks noChangeArrowheads="1"/>
          </p:cNvSpPr>
          <p:nvPr/>
        </p:nvSpPr>
        <p:spPr bwMode="auto">
          <a:xfrm>
            <a:off x="5562600" y="5940425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4" name="AutoShape 94"/>
          <p:cNvSpPr>
            <a:spLocks noChangeArrowheads="1"/>
          </p:cNvSpPr>
          <p:nvPr/>
        </p:nvSpPr>
        <p:spPr bwMode="auto">
          <a:xfrm>
            <a:off x="5651500" y="5797550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5" name="AutoShape 95"/>
          <p:cNvSpPr>
            <a:spLocks noChangeArrowheads="1"/>
          </p:cNvSpPr>
          <p:nvPr/>
        </p:nvSpPr>
        <p:spPr bwMode="auto">
          <a:xfrm>
            <a:off x="5795963" y="5661025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6" name="AutoShape 96"/>
          <p:cNvSpPr>
            <a:spLocks noChangeArrowheads="1"/>
          </p:cNvSpPr>
          <p:nvPr/>
        </p:nvSpPr>
        <p:spPr bwMode="auto">
          <a:xfrm>
            <a:off x="5940425" y="5516563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7" name="AutoShape 97"/>
          <p:cNvSpPr>
            <a:spLocks noChangeArrowheads="1"/>
          </p:cNvSpPr>
          <p:nvPr/>
        </p:nvSpPr>
        <p:spPr bwMode="auto">
          <a:xfrm>
            <a:off x="6084888" y="5373688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8" name="AutoShape 98"/>
          <p:cNvSpPr>
            <a:spLocks noChangeArrowheads="1"/>
          </p:cNvSpPr>
          <p:nvPr/>
        </p:nvSpPr>
        <p:spPr bwMode="auto">
          <a:xfrm>
            <a:off x="6300788" y="5292725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79" name="AutoShape 99"/>
          <p:cNvSpPr>
            <a:spLocks noChangeArrowheads="1"/>
          </p:cNvSpPr>
          <p:nvPr/>
        </p:nvSpPr>
        <p:spPr bwMode="auto">
          <a:xfrm>
            <a:off x="6516688" y="5221288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0" name="AutoShape 100"/>
          <p:cNvSpPr>
            <a:spLocks noChangeArrowheads="1"/>
          </p:cNvSpPr>
          <p:nvPr/>
        </p:nvSpPr>
        <p:spPr bwMode="auto">
          <a:xfrm>
            <a:off x="6732588" y="5148263"/>
            <a:ext cx="304800" cy="152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1" name="AutoShape 101"/>
          <p:cNvSpPr>
            <a:spLocks noChangeArrowheads="1"/>
          </p:cNvSpPr>
          <p:nvPr/>
        </p:nvSpPr>
        <p:spPr bwMode="auto">
          <a:xfrm>
            <a:off x="6948488" y="5076825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2" name="AutoShape 102"/>
          <p:cNvSpPr>
            <a:spLocks noChangeArrowheads="1"/>
          </p:cNvSpPr>
          <p:nvPr/>
        </p:nvSpPr>
        <p:spPr bwMode="auto">
          <a:xfrm>
            <a:off x="7092950" y="5013325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3" name="AutoShape 103"/>
          <p:cNvSpPr>
            <a:spLocks noChangeArrowheads="1"/>
          </p:cNvSpPr>
          <p:nvPr/>
        </p:nvSpPr>
        <p:spPr bwMode="auto">
          <a:xfrm>
            <a:off x="7223125" y="4941888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4" name="AutoShape 104"/>
          <p:cNvSpPr>
            <a:spLocks noChangeArrowheads="1"/>
          </p:cNvSpPr>
          <p:nvPr/>
        </p:nvSpPr>
        <p:spPr bwMode="auto">
          <a:xfrm>
            <a:off x="7367588" y="4868863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5" name="AutoShape 105"/>
          <p:cNvSpPr>
            <a:spLocks noChangeArrowheads="1"/>
          </p:cNvSpPr>
          <p:nvPr/>
        </p:nvSpPr>
        <p:spPr bwMode="auto">
          <a:xfrm>
            <a:off x="7524750" y="4789488"/>
            <a:ext cx="2286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1447800" y="228600"/>
            <a:ext cx="50688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000" b="1" dirty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GLUCOGÉNESIS</a:t>
            </a:r>
            <a:endParaRPr lang="es-ES" sz="2400" b="1" dirty="0">
              <a:solidFill>
                <a:schemeClr val="tx2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1700808"/>
            <a:ext cx="186621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GLUCÓGENO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SINTASA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3429000"/>
            <a:ext cx="30405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GLUCÓGENO SINTASA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ENZIMA RAMIFICANTE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323528" y="5076825"/>
            <a:ext cx="30405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GLUCÓGENO SINTASA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ENZIMA RAMIFICANTE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>
            <a:off x="3143250" y="2079772"/>
            <a:ext cx="723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>
            <a:off x="3352800" y="3727739"/>
            <a:ext cx="723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" name="Line 44"/>
          <p:cNvSpPr>
            <a:spLocks noChangeShapeType="1"/>
          </p:cNvSpPr>
          <p:nvPr/>
        </p:nvSpPr>
        <p:spPr bwMode="auto">
          <a:xfrm>
            <a:off x="3314700" y="5452003"/>
            <a:ext cx="723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32472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CARACTERÍSTICAS GENERALES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600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DEFINICIÓN:</a:t>
            </a:r>
            <a:r>
              <a:rPr lang="es-ES" sz="2400" b="1" dirty="0"/>
              <a:t> SÍNTESIS DE GLUCÓGENO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990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NOMBRE DEL PROCESO</a:t>
            </a:r>
            <a:r>
              <a:rPr lang="es-ES" sz="2400" b="1" dirty="0"/>
              <a:t>: GLUCOGÉNESIS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29972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PRECURSOR ACTIVO:</a:t>
            </a:r>
            <a:r>
              <a:rPr lang="es-ES" sz="2400" b="1" dirty="0"/>
              <a:t> UDP-GLUCOSA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1300" y="36449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PRODUCTO FINAL:</a:t>
            </a:r>
            <a:r>
              <a:rPr lang="es-ES" sz="2400" b="1" dirty="0"/>
              <a:t> GLUCÓGENO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9" y="2209800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LOCALIZACIÓN:</a:t>
            </a:r>
            <a:r>
              <a:rPr lang="es-ES" sz="2400" b="1" dirty="0"/>
              <a:t> CITOPLASMA. TEJ. HEPÁTICO Y MUSCULAR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4772025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0825" y="4941888"/>
            <a:ext cx="464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PROCESO:</a:t>
            </a:r>
            <a:r>
              <a:rPr lang="es-ES" sz="2400" b="1" dirty="0"/>
              <a:t>  ANABÓLICO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0825" y="5516563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ESTADO ENERGÉTICO:</a:t>
            </a:r>
            <a:r>
              <a:rPr lang="es-ES" sz="2400" b="1" dirty="0"/>
              <a:t> ENDERGÓNICO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887538" y="6207125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REVERSIBILIDAD:</a:t>
            </a:r>
            <a:r>
              <a:rPr lang="es-ES" sz="2400" b="1" dirty="0"/>
              <a:t> No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79388" y="4292600"/>
            <a:ext cx="446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SECUENCIA:</a:t>
            </a:r>
            <a:r>
              <a:rPr lang="es-ES" sz="2400" b="1" dirty="0"/>
              <a:t>   ABIERTA</a:t>
            </a:r>
          </a:p>
        </p:txBody>
      </p:sp>
    </p:spTree>
    <p:extLst>
      <p:ext uri="{BB962C8B-B14F-4D97-AF65-F5344CB8AC3E}">
        <p14:creationId xmlns:p14="http://schemas.microsoft.com/office/powerpoint/2010/main" val="29772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4" grpId="0"/>
      <p:bldP spid="14346" grpId="0"/>
      <p:bldP spid="14347" grpId="0"/>
      <p:bldP spid="14348" grpId="0"/>
      <p:bldP spid="143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1318" y="209416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GLUCOGÉNESIS</a:t>
            </a:r>
            <a:endParaRPr lang="es-ES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46075" y="1700213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/>
              <a:t>REGULACIÓN:</a:t>
            </a:r>
            <a:r>
              <a:rPr lang="es-ES" sz="2400" b="1" dirty="0"/>
              <a:t> </a:t>
            </a:r>
            <a:r>
              <a:rPr lang="es-ES" sz="2400" b="1" dirty="0" err="1"/>
              <a:t>Enz</a:t>
            </a:r>
            <a:r>
              <a:rPr lang="es-ES" sz="2400" b="1" dirty="0"/>
              <a:t>. reguladora  G. SINTETASA</a:t>
            </a:r>
          </a:p>
          <a:p>
            <a:pPr>
              <a:spcBef>
                <a:spcPct val="50000"/>
              </a:spcBef>
            </a:pPr>
            <a:r>
              <a:rPr lang="es-ES" sz="2400" b="1" dirty="0"/>
              <a:t>                      Mecanismo: ALOSTÉRICO Y COVALENTE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5157788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/>
              <a:t>OTRAS CARACTERÍSTICAS:</a:t>
            </a:r>
            <a:r>
              <a:rPr lang="es-ES" sz="2400" b="1" dirty="0"/>
              <a:t> </a:t>
            </a:r>
            <a:r>
              <a:rPr lang="es-ES" sz="2000" b="1" dirty="0"/>
              <a:t>PRIMER</a:t>
            </a:r>
            <a:r>
              <a:rPr lang="es-ES" sz="2400" b="1" dirty="0"/>
              <a:t> </a:t>
            </a:r>
            <a:r>
              <a:rPr lang="es-ES" sz="2000" b="1" dirty="0"/>
              <a:t>PROTEÍNA</a:t>
            </a:r>
            <a:r>
              <a:rPr lang="es-ES" sz="2400" b="1" dirty="0"/>
              <a:t> </a:t>
            </a:r>
            <a:r>
              <a:rPr lang="es-ES" sz="2000" b="1" dirty="0"/>
              <a:t>GLICOSILADA</a:t>
            </a:r>
            <a:r>
              <a:rPr lang="es-ES" sz="2400" b="1" dirty="0"/>
              <a:t> (GLUCOGENINA), cambios graduales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288" y="1100138"/>
            <a:ext cx="802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b="1" dirty="0"/>
              <a:t>ENZIMAS:</a:t>
            </a:r>
            <a:r>
              <a:rPr lang="es-ES" sz="2400" b="1" dirty="0"/>
              <a:t> GLUCÓGENO SINTETASA Y RAMIFICANTE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5288" y="1052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5288" y="2852738"/>
            <a:ext cx="828040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2000" b="1" dirty="0"/>
              <a:t>INTERRELACIONES:</a:t>
            </a:r>
            <a:r>
              <a:rPr lang="es-ES" sz="2400" b="1" dirty="0"/>
              <a:t> Con el Metabolismo </a:t>
            </a:r>
            <a:r>
              <a:rPr lang="es-ES" sz="2400" b="1" dirty="0" smtClean="0"/>
              <a:t>Glusídicos, </a:t>
            </a:r>
            <a:r>
              <a:rPr lang="es-ES" sz="2400" b="1" dirty="0"/>
              <a:t>Lipídico y de Compuestos Nitrogenados.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000" b="1" dirty="0"/>
              <a:t>IMPORTANCIA BIOLÓGICA:</a:t>
            </a:r>
            <a:r>
              <a:rPr lang="es-ES" sz="2400" b="1" dirty="0"/>
              <a:t> Se sintetiza un compuesto que                       es una reserva energética </a:t>
            </a:r>
          </a:p>
        </p:txBody>
      </p:sp>
    </p:spTree>
    <p:extLst>
      <p:ext uri="{BB962C8B-B14F-4D97-AF65-F5344CB8AC3E}">
        <p14:creationId xmlns:p14="http://schemas.microsoft.com/office/powerpoint/2010/main" val="29566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7" grpId="0"/>
      <p:bldP spid="153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96144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</a:rPr>
              <a:t>GLUCOGENÓLISIS</a:t>
            </a:r>
            <a:endParaRPr lang="es-E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4213" y="1193379"/>
            <a:ext cx="7350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3200" b="1" dirty="0">
                <a:latin typeface="+mn-lt"/>
              </a:rPr>
              <a:t>Reacción de la glucógeno </a:t>
            </a:r>
            <a:r>
              <a:rPr lang="es-ES_tradnl" sz="3200" b="1" dirty="0" err="1">
                <a:latin typeface="+mn-lt"/>
              </a:rPr>
              <a:t>fosforilasa</a:t>
            </a:r>
            <a:endParaRPr lang="es-ES_tradnl" sz="3200" b="1" dirty="0">
              <a:latin typeface="+mn-lt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11188" y="1845047"/>
            <a:ext cx="5545137" cy="2232025"/>
            <a:chOff x="385" y="1026"/>
            <a:chExt cx="3493" cy="1406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85" y="1026"/>
              <a:ext cx="3493" cy="1406"/>
              <a:chOff x="703" y="1071"/>
              <a:chExt cx="3342" cy="1278"/>
            </a:xfrm>
          </p:grpSpPr>
          <p:pic>
            <p:nvPicPr>
              <p:cNvPr id="8" name="Picture 3" descr="Reacción glucvogenólisis 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071"/>
                <a:ext cx="3342" cy="1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3560" y="1253"/>
                <a:ext cx="317" cy="214"/>
                <a:chOff x="4876" y="1434"/>
                <a:chExt cx="317" cy="214"/>
              </a:xfrm>
            </p:grpSpPr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4876" y="1480"/>
                  <a:ext cx="317" cy="16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909" y="1434"/>
                  <a:ext cx="241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s-ES_tradnl" b="1">
                      <a:solidFill>
                        <a:schemeClr val="bg1"/>
                      </a:solidFill>
                    </a:rPr>
                    <a:t>Pi</a:t>
                  </a:r>
                  <a:endParaRPr lang="es-ES" b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020" y="2060"/>
              <a:ext cx="2857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>
                  <a:solidFill>
                    <a:srgbClr val="FFFF66"/>
                  </a:solidFill>
                  <a:latin typeface="+mn-lt"/>
                </a:rPr>
                <a:t>Glucógeno (glucosa)n</a:t>
              </a:r>
              <a:endParaRPr lang="es-ES" sz="2800" b="1" dirty="0">
                <a:solidFill>
                  <a:srgbClr val="FFFF66"/>
                </a:solidFill>
                <a:latin typeface="+mn-lt"/>
              </a:endParaRP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857250" y="4105994"/>
            <a:ext cx="6911975" cy="2419350"/>
            <a:chOff x="567" y="2614"/>
            <a:chExt cx="4354" cy="1524"/>
          </a:xfrm>
        </p:grpSpPr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567" y="2614"/>
              <a:ext cx="4354" cy="1524"/>
              <a:chOff x="612" y="2607"/>
              <a:chExt cx="4279" cy="1524"/>
            </a:xfrm>
          </p:grpSpPr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612" y="2607"/>
                <a:ext cx="4279" cy="1524"/>
                <a:chOff x="751" y="2607"/>
                <a:chExt cx="4140" cy="1524"/>
              </a:xfrm>
            </p:grpSpPr>
            <p:pic>
              <p:nvPicPr>
                <p:cNvPr id="17" name="Picture 4" descr="Reacción glucogenólisis II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" y="2607"/>
                  <a:ext cx="4140" cy="1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" name="Group 14"/>
                <p:cNvGrpSpPr>
                  <a:grpSpLocks/>
                </p:cNvGrpSpPr>
                <p:nvPr/>
              </p:nvGrpSpPr>
              <p:grpSpPr bwMode="auto">
                <a:xfrm>
                  <a:off x="1837" y="3339"/>
                  <a:ext cx="317" cy="231"/>
                  <a:chOff x="4876" y="1434"/>
                  <a:chExt cx="317" cy="231"/>
                </a:xfrm>
              </p:grpSpPr>
              <p:sp>
                <p:nvSpPr>
                  <p:cNvPr id="1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1480"/>
                    <a:ext cx="317" cy="168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" y="1434"/>
                    <a:ext cx="239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s-ES_tradnl" b="1">
                        <a:solidFill>
                          <a:schemeClr val="bg1"/>
                        </a:solidFill>
                      </a:rPr>
                      <a:t>Pi</a:t>
                    </a:r>
                    <a:endParaRPr lang="es-ES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612" y="3158"/>
                <a:ext cx="45" cy="2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18" y="3702"/>
              <a:ext cx="2766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>
                  <a:solidFill>
                    <a:srgbClr val="FFFF66"/>
                  </a:solidFill>
                  <a:latin typeface="+mn-lt"/>
                </a:rPr>
                <a:t>Glucógeno (glucosa) n-1</a:t>
              </a:r>
              <a:endParaRPr lang="es-ES" sz="2800" b="1" dirty="0">
                <a:solidFill>
                  <a:srgbClr val="FFFF66"/>
                </a:solidFill>
                <a:latin typeface="+mn-lt"/>
              </a:endParaRPr>
            </a:p>
          </p:txBody>
        </p:sp>
      </p:grpSp>
      <p:sp>
        <p:nvSpPr>
          <p:cNvPr id="21" name="19 Marcador de pie de página"/>
          <p:cNvSpPr txBox="1">
            <a:spLocks noGrp="1"/>
          </p:cNvSpPr>
          <p:nvPr/>
        </p:nvSpPr>
        <p:spPr bwMode="auto">
          <a:xfrm>
            <a:off x="5429250" y="6381750"/>
            <a:ext cx="41433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1600" b="1" dirty="0"/>
              <a:t>Dra. Lidia </a:t>
            </a:r>
            <a:r>
              <a:rPr lang="es-ES" sz="1600" b="1" dirty="0" err="1"/>
              <a:t>Cardellá</a:t>
            </a:r>
            <a:r>
              <a:rPr lang="es-ES" sz="1600" b="1" dirty="0"/>
              <a:t> Rosales</a:t>
            </a:r>
          </a:p>
        </p:txBody>
      </p:sp>
    </p:spTree>
    <p:extLst>
      <p:ext uri="{BB962C8B-B14F-4D97-AF65-F5344CB8AC3E}">
        <p14:creationId xmlns:p14="http://schemas.microsoft.com/office/powerpoint/2010/main" val="16136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619250" y="981075"/>
            <a:ext cx="4905375" cy="1800225"/>
            <a:chOff x="884" y="482"/>
            <a:chExt cx="3090" cy="1134"/>
          </a:xfrm>
        </p:grpSpPr>
        <p:grpSp>
          <p:nvGrpSpPr>
            <p:cNvPr id="43011" name="Group 5"/>
            <p:cNvGrpSpPr>
              <a:grpSpLocks/>
            </p:cNvGrpSpPr>
            <p:nvPr/>
          </p:nvGrpSpPr>
          <p:grpSpPr bwMode="auto">
            <a:xfrm rot="1950953">
              <a:off x="2033" y="1267"/>
              <a:ext cx="454" cy="96"/>
              <a:chOff x="3243" y="1026"/>
              <a:chExt cx="454" cy="90"/>
            </a:xfrm>
          </p:grpSpPr>
          <p:grpSp>
            <p:nvGrpSpPr>
              <p:cNvPr id="43012" name="Group 6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13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14" name="Line 8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15" name="Oval 9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16" name="Line 10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3017" name="Group 11"/>
            <p:cNvGrpSpPr>
              <a:grpSpLocks/>
            </p:cNvGrpSpPr>
            <p:nvPr/>
          </p:nvGrpSpPr>
          <p:grpSpPr bwMode="auto">
            <a:xfrm rot="1950953">
              <a:off x="1654" y="1000"/>
              <a:ext cx="453" cy="96"/>
              <a:chOff x="3243" y="1026"/>
              <a:chExt cx="454" cy="90"/>
            </a:xfrm>
          </p:grpSpPr>
          <p:grpSp>
            <p:nvGrpSpPr>
              <p:cNvPr id="43018" name="Group 12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19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20" name="Line 14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21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22" name="Line 16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3023" name="Group 17"/>
            <p:cNvGrpSpPr>
              <a:grpSpLocks/>
            </p:cNvGrpSpPr>
            <p:nvPr/>
          </p:nvGrpSpPr>
          <p:grpSpPr bwMode="auto">
            <a:xfrm rot="1950953">
              <a:off x="1276" y="733"/>
              <a:ext cx="454" cy="96"/>
              <a:chOff x="3243" y="1026"/>
              <a:chExt cx="454" cy="90"/>
            </a:xfrm>
          </p:grpSpPr>
          <p:grpSp>
            <p:nvGrpSpPr>
              <p:cNvPr id="43024" name="Group 18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25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26" name="Line 20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27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28" name="Line 22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3029" name="Group 68"/>
            <p:cNvGrpSpPr>
              <a:grpSpLocks/>
            </p:cNvGrpSpPr>
            <p:nvPr/>
          </p:nvGrpSpPr>
          <p:grpSpPr bwMode="auto">
            <a:xfrm>
              <a:off x="1066" y="1289"/>
              <a:ext cx="2908" cy="327"/>
              <a:chOff x="1066" y="1289"/>
              <a:chExt cx="2908" cy="327"/>
            </a:xfrm>
          </p:grpSpPr>
          <p:grpSp>
            <p:nvGrpSpPr>
              <p:cNvPr id="43030" name="Group 57"/>
              <p:cNvGrpSpPr>
                <a:grpSpLocks/>
              </p:cNvGrpSpPr>
              <p:nvPr/>
            </p:nvGrpSpPr>
            <p:grpSpPr bwMode="auto">
              <a:xfrm>
                <a:off x="1746" y="1434"/>
                <a:ext cx="2042" cy="90"/>
                <a:chOff x="1746" y="1434"/>
                <a:chExt cx="2042" cy="90"/>
              </a:xfrm>
            </p:grpSpPr>
            <p:grpSp>
              <p:nvGrpSpPr>
                <p:cNvPr id="43031" name="Group 26"/>
                <p:cNvGrpSpPr>
                  <a:grpSpLocks/>
                </p:cNvGrpSpPr>
                <p:nvPr/>
              </p:nvGrpSpPr>
              <p:grpSpPr bwMode="auto">
                <a:xfrm>
                  <a:off x="3334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03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033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3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35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0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037" name="Group 32"/>
                <p:cNvGrpSpPr>
                  <a:grpSpLocks/>
                </p:cNvGrpSpPr>
                <p:nvPr/>
              </p:nvGrpSpPr>
              <p:grpSpPr bwMode="auto">
                <a:xfrm>
                  <a:off x="2880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03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039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41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0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043" name="Group 38"/>
                <p:cNvGrpSpPr>
                  <a:grpSpLocks/>
                </p:cNvGrpSpPr>
                <p:nvPr/>
              </p:nvGrpSpPr>
              <p:grpSpPr bwMode="auto">
                <a:xfrm>
                  <a:off x="2426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0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045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4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47" name="Oval 4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04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049" name="Group 44"/>
                <p:cNvGrpSpPr>
                  <a:grpSpLocks/>
                </p:cNvGrpSpPr>
                <p:nvPr/>
              </p:nvGrpSpPr>
              <p:grpSpPr bwMode="auto">
                <a:xfrm>
                  <a:off x="1972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05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051" name="Oval 4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5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053" name="Oval 4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05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055" name="Group 53"/>
                <p:cNvGrpSpPr>
                  <a:grpSpLocks/>
                </p:cNvGrpSpPr>
                <p:nvPr/>
              </p:nvGrpSpPr>
              <p:grpSpPr bwMode="auto">
                <a:xfrm>
                  <a:off x="1746" y="1434"/>
                  <a:ext cx="227" cy="90"/>
                  <a:chOff x="3833" y="663"/>
                  <a:chExt cx="227" cy="90"/>
                </a:xfrm>
              </p:grpSpPr>
              <p:sp>
                <p:nvSpPr>
                  <p:cNvPr id="43056" name="Oval 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33" y="663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05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709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43058" name="Group 54"/>
              <p:cNvGrpSpPr>
                <a:grpSpLocks/>
              </p:cNvGrpSpPr>
              <p:nvPr/>
            </p:nvGrpSpPr>
            <p:grpSpPr bwMode="auto">
              <a:xfrm>
                <a:off x="1519" y="1434"/>
                <a:ext cx="227" cy="90"/>
                <a:chOff x="3833" y="663"/>
                <a:chExt cx="227" cy="90"/>
              </a:xfrm>
            </p:grpSpPr>
            <p:sp>
              <p:nvSpPr>
                <p:cNvPr id="43059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3833" y="663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60" name="Line 56"/>
                <p:cNvSpPr>
                  <a:spLocks noChangeShapeType="1"/>
                </p:cNvSpPr>
                <p:nvPr/>
              </p:nvSpPr>
              <p:spPr bwMode="auto">
                <a:xfrm>
                  <a:off x="3969" y="709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3061" name="Text Box 58"/>
              <p:cNvSpPr txBox="1">
                <a:spLocks noChangeArrowheads="1"/>
              </p:cNvSpPr>
              <p:nvPr/>
            </p:nvSpPr>
            <p:spPr bwMode="auto">
              <a:xfrm>
                <a:off x="3696" y="128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2800" b="1" dirty="0"/>
                  <a:t>R</a:t>
                </a:r>
                <a:endParaRPr lang="es-ES" sz="2800" b="1" dirty="0"/>
              </a:p>
            </p:txBody>
          </p:sp>
          <p:grpSp>
            <p:nvGrpSpPr>
              <p:cNvPr id="43062" name="Group 62"/>
              <p:cNvGrpSpPr>
                <a:grpSpLocks/>
              </p:cNvGrpSpPr>
              <p:nvPr/>
            </p:nvGrpSpPr>
            <p:grpSpPr bwMode="auto">
              <a:xfrm>
                <a:off x="1292" y="1434"/>
                <a:ext cx="227" cy="90"/>
                <a:chOff x="3833" y="663"/>
                <a:chExt cx="227" cy="90"/>
              </a:xfrm>
            </p:grpSpPr>
            <p:sp>
              <p:nvSpPr>
                <p:cNvPr id="43063" name="Oval 63"/>
                <p:cNvSpPr>
                  <a:spLocks noChangeArrowheads="1"/>
                </p:cNvSpPr>
                <p:nvPr/>
              </p:nvSpPr>
              <p:spPr bwMode="auto">
                <a:xfrm flipH="1">
                  <a:off x="3833" y="663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64" name="Line 64"/>
                <p:cNvSpPr>
                  <a:spLocks noChangeShapeType="1"/>
                </p:cNvSpPr>
                <p:nvPr/>
              </p:nvSpPr>
              <p:spPr bwMode="auto">
                <a:xfrm>
                  <a:off x="3969" y="709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065" name="Group 65"/>
              <p:cNvGrpSpPr>
                <a:grpSpLocks/>
              </p:cNvGrpSpPr>
              <p:nvPr/>
            </p:nvGrpSpPr>
            <p:grpSpPr bwMode="auto">
              <a:xfrm>
                <a:off x="1066" y="1434"/>
                <a:ext cx="227" cy="90"/>
                <a:chOff x="3833" y="663"/>
                <a:chExt cx="227" cy="90"/>
              </a:xfrm>
            </p:grpSpPr>
            <p:sp>
              <p:nvSpPr>
                <p:cNvPr id="43066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3833" y="663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67" name="Line 67"/>
                <p:cNvSpPr>
                  <a:spLocks noChangeShapeType="1"/>
                </p:cNvSpPr>
                <p:nvPr/>
              </p:nvSpPr>
              <p:spPr bwMode="auto">
                <a:xfrm>
                  <a:off x="3969" y="709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43068" name="Group 69"/>
            <p:cNvGrpSpPr>
              <a:grpSpLocks/>
            </p:cNvGrpSpPr>
            <p:nvPr/>
          </p:nvGrpSpPr>
          <p:grpSpPr bwMode="auto">
            <a:xfrm rot="1950953">
              <a:off x="884" y="482"/>
              <a:ext cx="454" cy="96"/>
              <a:chOff x="3243" y="1026"/>
              <a:chExt cx="454" cy="90"/>
            </a:xfrm>
          </p:grpSpPr>
          <p:grpSp>
            <p:nvGrpSpPr>
              <p:cNvPr id="43069" name="Group 70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70" name="Oval 71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71" name="Line 72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72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73" name="Line 74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5" name="Group 247"/>
          <p:cNvGrpSpPr>
            <a:grpSpLocks/>
          </p:cNvGrpSpPr>
          <p:nvPr/>
        </p:nvGrpSpPr>
        <p:grpSpPr bwMode="auto">
          <a:xfrm>
            <a:off x="2268538" y="3141663"/>
            <a:ext cx="3683000" cy="977900"/>
            <a:chOff x="1429" y="1979"/>
            <a:chExt cx="2320" cy="616"/>
          </a:xfrm>
        </p:grpSpPr>
        <p:grpSp>
          <p:nvGrpSpPr>
            <p:cNvPr id="43075" name="Group 77"/>
            <p:cNvGrpSpPr>
              <a:grpSpLocks/>
            </p:cNvGrpSpPr>
            <p:nvPr/>
          </p:nvGrpSpPr>
          <p:grpSpPr bwMode="auto">
            <a:xfrm rot="1950953">
              <a:off x="1808" y="2246"/>
              <a:ext cx="454" cy="96"/>
              <a:chOff x="3243" y="1026"/>
              <a:chExt cx="454" cy="90"/>
            </a:xfrm>
          </p:grpSpPr>
          <p:grpSp>
            <p:nvGrpSpPr>
              <p:cNvPr id="43076" name="Group 78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77" name="Oval 79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78" name="Line 80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79" name="Oval 81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80" name="Line 82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3081" name="Group 83"/>
            <p:cNvGrpSpPr>
              <a:grpSpLocks/>
            </p:cNvGrpSpPr>
            <p:nvPr/>
          </p:nvGrpSpPr>
          <p:grpSpPr bwMode="auto">
            <a:xfrm rot="1950953">
              <a:off x="1429" y="1979"/>
              <a:ext cx="453" cy="96"/>
              <a:chOff x="3243" y="1026"/>
              <a:chExt cx="454" cy="90"/>
            </a:xfrm>
          </p:grpSpPr>
          <p:grpSp>
            <p:nvGrpSpPr>
              <p:cNvPr id="43082" name="Group 84"/>
              <p:cNvGrpSpPr>
                <a:grpSpLocks/>
              </p:cNvGrpSpPr>
              <p:nvPr/>
            </p:nvGrpSpPr>
            <p:grpSpPr bwMode="auto">
              <a:xfrm>
                <a:off x="3243" y="1026"/>
                <a:ext cx="363" cy="90"/>
                <a:chOff x="3878" y="1026"/>
                <a:chExt cx="363" cy="90"/>
              </a:xfrm>
            </p:grpSpPr>
            <p:sp>
              <p:nvSpPr>
                <p:cNvPr id="43083" name="Oval 85"/>
                <p:cNvSpPr>
                  <a:spLocks noChangeArrowheads="1"/>
                </p:cNvSpPr>
                <p:nvPr/>
              </p:nvSpPr>
              <p:spPr bwMode="auto">
                <a:xfrm flipH="1">
                  <a:off x="4105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84" name="Line 86"/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85" name="Oval 87"/>
                <p:cNvSpPr>
                  <a:spLocks noChangeArrowheads="1"/>
                </p:cNvSpPr>
                <p:nvPr/>
              </p:nvSpPr>
              <p:spPr bwMode="auto">
                <a:xfrm flipH="1">
                  <a:off x="3878" y="1026"/>
                  <a:ext cx="136" cy="90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086" name="Line 88"/>
              <p:cNvSpPr>
                <a:spLocks noChangeShapeType="1"/>
              </p:cNvSpPr>
              <p:nvPr/>
            </p:nvSpPr>
            <p:spPr bwMode="auto">
              <a:xfrm>
                <a:off x="3606" y="1071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3087" name="Group 96"/>
            <p:cNvGrpSpPr>
              <a:grpSpLocks/>
            </p:cNvGrpSpPr>
            <p:nvPr/>
          </p:nvGrpSpPr>
          <p:grpSpPr bwMode="auto">
            <a:xfrm>
              <a:off x="1521" y="2413"/>
              <a:ext cx="2042" cy="90"/>
              <a:chOff x="1746" y="1434"/>
              <a:chExt cx="2042" cy="90"/>
            </a:xfrm>
          </p:grpSpPr>
          <p:grpSp>
            <p:nvGrpSpPr>
              <p:cNvPr id="43088" name="Group 97"/>
              <p:cNvGrpSpPr>
                <a:grpSpLocks/>
              </p:cNvGrpSpPr>
              <p:nvPr/>
            </p:nvGrpSpPr>
            <p:grpSpPr bwMode="auto">
              <a:xfrm>
                <a:off x="3334" y="1434"/>
                <a:ext cx="454" cy="90"/>
                <a:chOff x="3243" y="1026"/>
                <a:chExt cx="454" cy="90"/>
              </a:xfrm>
            </p:grpSpPr>
            <p:grpSp>
              <p:nvGrpSpPr>
                <p:cNvPr id="43089" name="Group 98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090" name="Oval 9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091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092" name="Oval 10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093" name="Line 102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094" name="Group 103"/>
              <p:cNvGrpSpPr>
                <a:grpSpLocks/>
              </p:cNvGrpSpPr>
              <p:nvPr/>
            </p:nvGrpSpPr>
            <p:grpSpPr bwMode="auto">
              <a:xfrm>
                <a:off x="2880" y="1434"/>
                <a:ext cx="454" cy="90"/>
                <a:chOff x="3243" y="1026"/>
                <a:chExt cx="454" cy="90"/>
              </a:xfrm>
            </p:grpSpPr>
            <p:grpSp>
              <p:nvGrpSpPr>
                <p:cNvPr id="43095" name="Group 104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096" name="Oval 10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09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098" name="Oval 10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099" name="Line 108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00" name="Group 109"/>
              <p:cNvGrpSpPr>
                <a:grpSpLocks/>
              </p:cNvGrpSpPr>
              <p:nvPr/>
            </p:nvGrpSpPr>
            <p:grpSpPr bwMode="auto">
              <a:xfrm>
                <a:off x="2426" y="1434"/>
                <a:ext cx="454" cy="90"/>
                <a:chOff x="3243" y="1026"/>
                <a:chExt cx="454" cy="90"/>
              </a:xfrm>
            </p:grpSpPr>
            <p:grpSp>
              <p:nvGrpSpPr>
                <p:cNvPr id="43101" name="Group 110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02" name="Oval 11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0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04" name="Oval 1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05" name="Line 114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06" name="Group 115"/>
              <p:cNvGrpSpPr>
                <a:grpSpLocks/>
              </p:cNvGrpSpPr>
              <p:nvPr/>
            </p:nvGrpSpPr>
            <p:grpSpPr bwMode="auto">
              <a:xfrm>
                <a:off x="1972" y="1434"/>
                <a:ext cx="454" cy="90"/>
                <a:chOff x="3243" y="1026"/>
                <a:chExt cx="454" cy="90"/>
              </a:xfrm>
            </p:grpSpPr>
            <p:grpSp>
              <p:nvGrpSpPr>
                <p:cNvPr id="43107" name="Group 116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08" name="Oval 11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0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10" name="Oval 11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11" name="Line 120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12" name="Group 121"/>
              <p:cNvGrpSpPr>
                <a:grpSpLocks/>
              </p:cNvGrpSpPr>
              <p:nvPr/>
            </p:nvGrpSpPr>
            <p:grpSpPr bwMode="auto">
              <a:xfrm>
                <a:off x="1746" y="1434"/>
                <a:ext cx="227" cy="90"/>
                <a:chOff x="3833" y="663"/>
                <a:chExt cx="227" cy="90"/>
              </a:xfrm>
            </p:grpSpPr>
            <p:sp>
              <p:nvSpPr>
                <p:cNvPr id="43113" name="Oval 122"/>
                <p:cNvSpPr>
                  <a:spLocks noChangeArrowheads="1"/>
                </p:cNvSpPr>
                <p:nvPr/>
              </p:nvSpPr>
              <p:spPr bwMode="auto">
                <a:xfrm flipH="1">
                  <a:off x="3833" y="663"/>
                  <a:ext cx="136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114" name="Line 123"/>
                <p:cNvSpPr>
                  <a:spLocks noChangeShapeType="1"/>
                </p:cNvSpPr>
                <p:nvPr/>
              </p:nvSpPr>
              <p:spPr bwMode="auto">
                <a:xfrm>
                  <a:off x="3969" y="709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3115" name="Text Box 127"/>
            <p:cNvSpPr txBox="1">
              <a:spLocks noChangeArrowheads="1"/>
            </p:cNvSpPr>
            <p:nvPr/>
          </p:nvSpPr>
          <p:spPr bwMode="auto">
            <a:xfrm>
              <a:off x="3471" y="226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/>
                <a:t>R</a:t>
              </a:r>
              <a:endParaRPr lang="es-ES" sz="2800" b="1" dirty="0"/>
            </a:p>
          </p:txBody>
        </p:sp>
      </p:grpSp>
      <p:grpSp>
        <p:nvGrpSpPr>
          <p:cNvPr id="161" name="Group 216"/>
          <p:cNvGrpSpPr>
            <a:grpSpLocks/>
          </p:cNvGrpSpPr>
          <p:nvPr/>
        </p:nvGrpSpPr>
        <p:grpSpPr bwMode="auto">
          <a:xfrm>
            <a:off x="1476375" y="6165850"/>
            <a:ext cx="3536950" cy="519113"/>
            <a:chOff x="1565" y="3612"/>
            <a:chExt cx="2228" cy="327"/>
          </a:xfrm>
        </p:grpSpPr>
        <p:grpSp>
          <p:nvGrpSpPr>
            <p:cNvPr id="43117" name="Group 187"/>
            <p:cNvGrpSpPr>
              <a:grpSpLocks/>
            </p:cNvGrpSpPr>
            <p:nvPr/>
          </p:nvGrpSpPr>
          <p:grpSpPr bwMode="auto">
            <a:xfrm>
              <a:off x="1565" y="3757"/>
              <a:ext cx="2042" cy="90"/>
              <a:chOff x="1746" y="1434"/>
              <a:chExt cx="2042" cy="90"/>
            </a:xfrm>
          </p:grpSpPr>
          <p:grpSp>
            <p:nvGrpSpPr>
              <p:cNvPr id="43118" name="Group 188"/>
              <p:cNvGrpSpPr>
                <a:grpSpLocks/>
              </p:cNvGrpSpPr>
              <p:nvPr/>
            </p:nvGrpSpPr>
            <p:grpSpPr bwMode="auto">
              <a:xfrm>
                <a:off x="3334" y="1434"/>
                <a:ext cx="454" cy="90"/>
                <a:chOff x="3243" y="1026"/>
                <a:chExt cx="454" cy="90"/>
              </a:xfrm>
            </p:grpSpPr>
            <p:grpSp>
              <p:nvGrpSpPr>
                <p:cNvPr id="43119" name="Group 189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20" name="Oval 19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21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22" name="Oval 19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23" name="Line 193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24" name="Group 194"/>
              <p:cNvGrpSpPr>
                <a:grpSpLocks/>
              </p:cNvGrpSpPr>
              <p:nvPr/>
            </p:nvGrpSpPr>
            <p:grpSpPr bwMode="auto">
              <a:xfrm>
                <a:off x="2880" y="1434"/>
                <a:ext cx="454" cy="90"/>
                <a:chOff x="3243" y="1026"/>
                <a:chExt cx="454" cy="90"/>
              </a:xfrm>
            </p:grpSpPr>
            <p:grpSp>
              <p:nvGrpSpPr>
                <p:cNvPr id="43125" name="Group 195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26" name="Oval 19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27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28" name="Oval 19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29" name="Line 199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30" name="Group 200"/>
              <p:cNvGrpSpPr>
                <a:grpSpLocks/>
              </p:cNvGrpSpPr>
              <p:nvPr/>
            </p:nvGrpSpPr>
            <p:grpSpPr bwMode="auto">
              <a:xfrm>
                <a:off x="2426" y="1434"/>
                <a:ext cx="454" cy="90"/>
                <a:chOff x="3243" y="1026"/>
                <a:chExt cx="454" cy="90"/>
              </a:xfrm>
            </p:grpSpPr>
            <p:grpSp>
              <p:nvGrpSpPr>
                <p:cNvPr id="43131" name="Group 201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32" name="Oval 20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34" name="Oval 20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35" name="Line 205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36" name="Group 206"/>
              <p:cNvGrpSpPr>
                <a:grpSpLocks/>
              </p:cNvGrpSpPr>
              <p:nvPr/>
            </p:nvGrpSpPr>
            <p:grpSpPr bwMode="auto">
              <a:xfrm>
                <a:off x="1972" y="1434"/>
                <a:ext cx="454" cy="90"/>
                <a:chOff x="3243" y="1026"/>
                <a:chExt cx="454" cy="90"/>
              </a:xfrm>
            </p:grpSpPr>
            <p:grpSp>
              <p:nvGrpSpPr>
                <p:cNvPr id="43137" name="Group 207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38" name="Oval 2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40" name="Oval 21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41" name="Line 211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142" name="Group 212"/>
              <p:cNvGrpSpPr>
                <a:grpSpLocks/>
              </p:cNvGrpSpPr>
              <p:nvPr/>
            </p:nvGrpSpPr>
            <p:grpSpPr bwMode="auto">
              <a:xfrm>
                <a:off x="1746" y="1434"/>
                <a:ext cx="227" cy="90"/>
                <a:chOff x="3833" y="663"/>
                <a:chExt cx="227" cy="90"/>
              </a:xfrm>
            </p:grpSpPr>
            <p:sp>
              <p:nvSpPr>
                <p:cNvPr id="43143" name="Oval 213"/>
                <p:cNvSpPr>
                  <a:spLocks noChangeArrowheads="1"/>
                </p:cNvSpPr>
                <p:nvPr/>
              </p:nvSpPr>
              <p:spPr bwMode="auto">
                <a:xfrm flipH="1">
                  <a:off x="3833" y="663"/>
                  <a:ext cx="136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144" name="Line 214"/>
                <p:cNvSpPr>
                  <a:spLocks noChangeShapeType="1"/>
                </p:cNvSpPr>
                <p:nvPr/>
              </p:nvSpPr>
              <p:spPr bwMode="auto">
                <a:xfrm>
                  <a:off x="3969" y="709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3145" name="Text Box 215"/>
            <p:cNvSpPr txBox="1">
              <a:spLocks noChangeArrowheads="1"/>
            </p:cNvSpPr>
            <p:nvPr/>
          </p:nvSpPr>
          <p:spPr bwMode="auto">
            <a:xfrm>
              <a:off x="3515" y="361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/>
                <a:t>R</a:t>
              </a:r>
              <a:endParaRPr lang="es-ES" sz="2800" b="1" dirty="0"/>
            </a:p>
          </p:txBody>
        </p:sp>
      </p:grpSp>
      <p:grpSp>
        <p:nvGrpSpPr>
          <p:cNvPr id="172" name="Group 221"/>
          <p:cNvGrpSpPr>
            <a:grpSpLocks/>
          </p:cNvGrpSpPr>
          <p:nvPr/>
        </p:nvGrpSpPr>
        <p:grpSpPr bwMode="auto">
          <a:xfrm>
            <a:off x="5076825" y="6165850"/>
            <a:ext cx="635000" cy="519113"/>
            <a:chOff x="2571" y="3657"/>
            <a:chExt cx="400" cy="327"/>
          </a:xfrm>
        </p:grpSpPr>
        <p:sp>
          <p:nvSpPr>
            <p:cNvPr id="43147" name="Text Box 217"/>
            <p:cNvSpPr txBox="1">
              <a:spLocks noChangeArrowheads="1"/>
            </p:cNvSpPr>
            <p:nvPr/>
          </p:nvSpPr>
          <p:spPr bwMode="auto">
            <a:xfrm>
              <a:off x="2571" y="3657"/>
              <a:ext cx="3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/>
                <a:t>+ </a:t>
              </a:r>
              <a:endParaRPr lang="es-ES" sz="2800" b="1" dirty="0"/>
            </a:p>
          </p:txBody>
        </p:sp>
        <p:sp>
          <p:nvSpPr>
            <p:cNvPr id="43148" name="Oval 219"/>
            <p:cNvSpPr>
              <a:spLocks noChangeArrowheads="1"/>
            </p:cNvSpPr>
            <p:nvPr/>
          </p:nvSpPr>
          <p:spPr bwMode="auto">
            <a:xfrm flipH="1">
              <a:off x="2835" y="3793"/>
              <a:ext cx="136" cy="9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5086" name="Text Box 222"/>
          <p:cNvSpPr txBox="1">
            <a:spLocks noChangeArrowheads="1"/>
          </p:cNvSpPr>
          <p:nvPr/>
        </p:nvSpPr>
        <p:spPr bwMode="auto">
          <a:xfrm>
            <a:off x="395536" y="385500"/>
            <a:ext cx="835292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ESQUEMA DE LA DEGRADACIÓN DEL GLUCÓGENO</a:t>
            </a:r>
            <a:endParaRPr lang="es-ES_tradnl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5087" name="Line 223"/>
          <p:cNvSpPr>
            <a:spLocks noChangeShapeType="1"/>
          </p:cNvSpPr>
          <p:nvPr/>
        </p:nvSpPr>
        <p:spPr bwMode="auto">
          <a:xfrm>
            <a:off x="4572000" y="2819400"/>
            <a:ext cx="0" cy="9366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5088" name="Text Box 224"/>
          <p:cNvSpPr txBox="1">
            <a:spLocks noChangeArrowheads="1"/>
          </p:cNvSpPr>
          <p:nvPr/>
        </p:nvSpPr>
        <p:spPr bwMode="auto">
          <a:xfrm>
            <a:off x="4876800" y="29718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>
                <a:latin typeface="+mn-lt"/>
              </a:rPr>
              <a:t>Glucógeno </a:t>
            </a:r>
            <a:r>
              <a:rPr lang="es-ES_tradnl" sz="2800" b="1" dirty="0" err="1">
                <a:latin typeface="+mn-lt"/>
              </a:rPr>
              <a:t>fosforilasa</a:t>
            </a:r>
            <a:endParaRPr lang="es-ES" sz="2800" b="1" dirty="0">
              <a:latin typeface="+mn-lt"/>
            </a:endParaRPr>
          </a:p>
        </p:txBody>
      </p:sp>
      <p:sp>
        <p:nvSpPr>
          <p:cNvPr id="165089" name="Line 225"/>
          <p:cNvSpPr>
            <a:spLocks noChangeShapeType="1"/>
          </p:cNvSpPr>
          <p:nvPr/>
        </p:nvSpPr>
        <p:spPr bwMode="auto">
          <a:xfrm>
            <a:off x="4648200" y="4149725"/>
            <a:ext cx="0" cy="7207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5091" name="Line 227"/>
          <p:cNvSpPr>
            <a:spLocks noChangeShapeType="1"/>
          </p:cNvSpPr>
          <p:nvPr/>
        </p:nvSpPr>
        <p:spPr bwMode="auto">
          <a:xfrm>
            <a:off x="4724400" y="5334000"/>
            <a:ext cx="0" cy="79216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5093" name="Text Box 229"/>
          <p:cNvSpPr txBox="1">
            <a:spLocks noChangeArrowheads="1"/>
          </p:cNvSpPr>
          <p:nvPr/>
        </p:nvSpPr>
        <p:spPr bwMode="auto">
          <a:xfrm>
            <a:off x="4983163" y="5229225"/>
            <a:ext cx="4160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800" b="1" dirty="0">
                <a:latin typeface="+mn-lt"/>
              </a:rPr>
              <a:t>Enzima </a:t>
            </a:r>
            <a:r>
              <a:rPr lang="es-ES_tradnl" sz="2800" b="1" dirty="0" err="1">
                <a:latin typeface="+mn-lt"/>
              </a:rPr>
              <a:t>desramificante</a:t>
            </a:r>
            <a:r>
              <a:rPr lang="es-ES_tradnl" sz="2800" b="1" dirty="0">
                <a:latin typeface="+mn-lt"/>
              </a:rPr>
              <a:t>:</a:t>
            </a:r>
          </a:p>
          <a:p>
            <a:pPr algn="ctr"/>
            <a:r>
              <a:rPr lang="es-ES_tradnl" sz="2800" b="1" dirty="0">
                <a:latin typeface="+mn-lt"/>
              </a:rPr>
              <a:t>actividad </a:t>
            </a:r>
            <a:r>
              <a:rPr lang="es-ES_tradnl" sz="2800" b="1" dirty="0" err="1">
                <a:latin typeface="+mn-lt"/>
              </a:rPr>
              <a:t>glucosidasa</a:t>
            </a:r>
            <a:endParaRPr lang="es-ES" sz="2800" b="1" dirty="0">
              <a:latin typeface="+mn-lt"/>
            </a:endParaRPr>
          </a:p>
        </p:txBody>
      </p:sp>
      <p:sp>
        <p:nvSpPr>
          <p:cNvPr id="165090" name="Text Box 226"/>
          <p:cNvSpPr txBox="1">
            <a:spLocks noChangeArrowheads="1"/>
          </p:cNvSpPr>
          <p:nvPr/>
        </p:nvSpPr>
        <p:spPr bwMode="auto">
          <a:xfrm>
            <a:off x="4876800" y="3995738"/>
            <a:ext cx="4160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800" b="1" dirty="0">
                <a:latin typeface="+mn-lt"/>
              </a:rPr>
              <a:t>Enzima </a:t>
            </a:r>
            <a:r>
              <a:rPr lang="es-ES_tradnl" sz="2800" b="1" dirty="0" err="1">
                <a:latin typeface="+mn-lt"/>
              </a:rPr>
              <a:t>desramificante</a:t>
            </a:r>
            <a:r>
              <a:rPr lang="es-ES_tradnl" sz="2800" b="1" dirty="0">
                <a:latin typeface="+mn-lt"/>
              </a:rPr>
              <a:t>:</a:t>
            </a:r>
          </a:p>
          <a:p>
            <a:pPr algn="ctr"/>
            <a:r>
              <a:rPr lang="es-ES_tradnl" sz="2800" b="1" dirty="0">
                <a:latin typeface="+mn-lt"/>
              </a:rPr>
              <a:t>actividad </a:t>
            </a:r>
            <a:r>
              <a:rPr lang="es-ES_tradnl" sz="2800" b="1" dirty="0" err="1">
                <a:latin typeface="+mn-lt"/>
              </a:rPr>
              <a:t>transferasa</a:t>
            </a:r>
            <a:endParaRPr lang="es-ES" sz="2800" b="1" dirty="0">
              <a:latin typeface="+mn-lt"/>
            </a:endParaRPr>
          </a:p>
        </p:txBody>
      </p:sp>
      <p:grpSp>
        <p:nvGrpSpPr>
          <p:cNvPr id="173" name="Group 246"/>
          <p:cNvGrpSpPr>
            <a:grpSpLocks/>
          </p:cNvGrpSpPr>
          <p:nvPr/>
        </p:nvGrpSpPr>
        <p:grpSpPr bwMode="auto">
          <a:xfrm>
            <a:off x="1331913" y="4868863"/>
            <a:ext cx="4689475" cy="519112"/>
            <a:chOff x="839" y="2976"/>
            <a:chExt cx="2954" cy="327"/>
          </a:xfrm>
        </p:grpSpPr>
        <p:sp>
          <p:nvSpPr>
            <p:cNvPr id="43157" name="Text Box 182"/>
            <p:cNvSpPr txBox="1">
              <a:spLocks noChangeArrowheads="1"/>
            </p:cNvSpPr>
            <p:nvPr/>
          </p:nvSpPr>
          <p:spPr bwMode="auto">
            <a:xfrm>
              <a:off x="3515" y="297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 dirty="0"/>
                <a:t>R</a:t>
              </a:r>
              <a:endParaRPr lang="es-ES" sz="2800" b="1" dirty="0"/>
            </a:p>
          </p:txBody>
        </p:sp>
        <p:grpSp>
          <p:nvGrpSpPr>
            <p:cNvPr id="43158" name="Group 245"/>
            <p:cNvGrpSpPr>
              <a:grpSpLocks/>
            </p:cNvGrpSpPr>
            <p:nvPr/>
          </p:nvGrpSpPr>
          <p:grpSpPr bwMode="auto">
            <a:xfrm>
              <a:off x="839" y="2976"/>
              <a:ext cx="2732" cy="227"/>
              <a:chOff x="875" y="3000"/>
              <a:chExt cx="2732" cy="227"/>
            </a:xfrm>
          </p:grpSpPr>
          <p:sp>
            <p:nvSpPr>
              <p:cNvPr id="43159" name="Oval 144"/>
              <p:cNvSpPr>
                <a:spLocks noChangeArrowheads="1"/>
              </p:cNvSpPr>
              <p:nvPr/>
            </p:nvSpPr>
            <p:spPr bwMode="auto">
              <a:xfrm rot="1950953" flipH="1">
                <a:off x="2090" y="3000"/>
                <a:ext cx="136" cy="96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3160" name="Line 147"/>
              <p:cNvSpPr>
                <a:spLocks noChangeShapeType="1"/>
              </p:cNvSpPr>
              <p:nvPr/>
            </p:nvSpPr>
            <p:spPr bwMode="auto">
              <a:xfrm rot="1950953">
                <a:off x="2186" y="3099"/>
                <a:ext cx="9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3161" name="Group 154"/>
              <p:cNvGrpSpPr>
                <a:grpSpLocks/>
              </p:cNvGrpSpPr>
              <p:nvPr/>
            </p:nvGrpSpPr>
            <p:grpSpPr bwMode="auto">
              <a:xfrm>
                <a:off x="1565" y="3121"/>
                <a:ext cx="2042" cy="90"/>
                <a:chOff x="1746" y="1434"/>
                <a:chExt cx="2042" cy="90"/>
              </a:xfrm>
            </p:grpSpPr>
            <p:grpSp>
              <p:nvGrpSpPr>
                <p:cNvPr id="43162" name="Group 155"/>
                <p:cNvGrpSpPr>
                  <a:grpSpLocks/>
                </p:cNvGrpSpPr>
                <p:nvPr/>
              </p:nvGrpSpPr>
              <p:grpSpPr bwMode="auto">
                <a:xfrm>
                  <a:off x="3334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16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164" name="Oval 1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65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66" name="Oval 15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167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168" name="Group 161"/>
                <p:cNvGrpSpPr>
                  <a:grpSpLocks/>
                </p:cNvGrpSpPr>
                <p:nvPr/>
              </p:nvGrpSpPr>
              <p:grpSpPr bwMode="auto">
                <a:xfrm>
                  <a:off x="2880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169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170" name="Oval 16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71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72" name="Oval 16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17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174" name="Group 167"/>
                <p:cNvGrpSpPr>
                  <a:grpSpLocks/>
                </p:cNvGrpSpPr>
                <p:nvPr/>
              </p:nvGrpSpPr>
              <p:grpSpPr bwMode="auto">
                <a:xfrm>
                  <a:off x="2426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175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176" name="Oval 16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77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78" name="Oval 17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179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180" name="Group 173"/>
                <p:cNvGrpSpPr>
                  <a:grpSpLocks/>
                </p:cNvGrpSpPr>
                <p:nvPr/>
              </p:nvGrpSpPr>
              <p:grpSpPr bwMode="auto">
                <a:xfrm>
                  <a:off x="1972" y="1434"/>
                  <a:ext cx="454" cy="90"/>
                  <a:chOff x="3243" y="1026"/>
                  <a:chExt cx="454" cy="90"/>
                </a:xfrm>
              </p:grpSpPr>
              <p:grpSp>
                <p:nvGrpSpPr>
                  <p:cNvPr id="43181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3243" y="1026"/>
                    <a:ext cx="363" cy="90"/>
                    <a:chOff x="3878" y="1026"/>
                    <a:chExt cx="363" cy="90"/>
                  </a:xfrm>
                </p:grpSpPr>
                <p:sp>
                  <p:nvSpPr>
                    <p:cNvPr id="43182" name="Oval 17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05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83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071"/>
                      <a:ext cx="9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43184" name="Oval 17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878" y="1026"/>
                      <a:ext cx="136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4318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3186" name="Group 179"/>
                <p:cNvGrpSpPr>
                  <a:grpSpLocks/>
                </p:cNvGrpSpPr>
                <p:nvPr/>
              </p:nvGrpSpPr>
              <p:grpSpPr bwMode="auto">
                <a:xfrm>
                  <a:off x="1746" y="1434"/>
                  <a:ext cx="227" cy="90"/>
                  <a:chOff x="3833" y="663"/>
                  <a:chExt cx="227" cy="90"/>
                </a:xfrm>
              </p:grpSpPr>
              <p:sp>
                <p:nvSpPr>
                  <p:cNvPr id="43187" name="Oval 18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33" y="663"/>
                    <a:ext cx="136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88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709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43189" name="Group 242"/>
              <p:cNvGrpSpPr>
                <a:grpSpLocks/>
              </p:cNvGrpSpPr>
              <p:nvPr/>
            </p:nvGrpSpPr>
            <p:grpSpPr bwMode="auto">
              <a:xfrm>
                <a:off x="1329" y="3131"/>
                <a:ext cx="227" cy="96"/>
                <a:chOff x="884" y="3339"/>
                <a:chExt cx="227" cy="96"/>
              </a:xfrm>
            </p:grpSpPr>
            <p:sp>
              <p:nvSpPr>
                <p:cNvPr id="43190" name="Line 233"/>
                <p:cNvSpPr>
                  <a:spLocks noChangeShapeType="1"/>
                </p:cNvSpPr>
                <p:nvPr/>
              </p:nvSpPr>
              <p:spPr bwMode="auto">
                <a:xfrm>
                  <a:off x="1020" y="3387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191" name="Oval 234"/>
                <p:cNvSpPr>
                  <a:spLocks noChangeArrowheads="1"/>
                </p:cNvSpPr>
                <p:nvPr/>
              </p:nvSpPr>
              <p:spPr bwMode="auto">
                <a:xfrm flipH="1">
                  <a:off x="884" y="3339"/>
                  <a:ext cx="136" cy="96"/>
                </a:xfrm>
                <a:prstGeom prst="ellips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43192" name="Group 236"/>
              <p:cNvGrpSpPr>
                <a:grpSpLocks/>
              </p:cNvGrpSpPr>
              <p:nvPr/>
            </p:nvGrpSpPr>
            <p:grpSpPr bwMode="auto">
              <a:xfrm>
                <a:off x="875" y="3131"/>
                <a:ext cx="453" cy="96"/>
                <a:chOff x="3243" y="1026"/>
                <a:chExt cx="454" cy="90"/>
              </a:xfrm>
            </p:grpSpPr>
            <p:grpSp>
              <p:nvGrpSpPr>
                <p:cNvPr id="43193" name="Group 237"/>
                <p:cNvGrpSpPr>
                  <a:grpSpLocks/>
                </p:cNvGrpSpPr>
                <p:nvPr/>
              </p:nvGrpSpPr>
              <p:grpSpPr bwMode="auto">
                <a:xfrm>
                  <a:off x="3243" y="1026"/>
                  <a:ext cx="363" cy="90"/>
                  <a:chOff x="3878" y="1026"/>
                  <a:chExt cx="363" cy="90"/>
                </a:xfrm>
              </p:grpSpPr>
              <p:sp>
                <p:nvSpPr>
                  <p:cNvPr id="43194" name="Oval 2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026"/>
                    <a:ext cx="136" cy="90"/>
                  </a:xfrm>
                  <a:prstGeom prst="ellipse">
                    <a:avLst/>
                  </a:prstGeom>
                  <a:solidFill>
                    <a:srgbClr val="FF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3195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071"/>
                    <a:ext cx="9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3196" name="Oval 2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8" y="1026"/>
                    <a:ext cx="136" cy="90"/>
                  </a:xfrm>
                  <a:prstGeom prst="ellipse">
                    <a:avLst/>
                  </a:prstGeom>
                  <a:solidFill>
                    <a:srgbClr val="FF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3197" name="Line 241"/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9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90" name="189 Marcador de pie de página"/>
          <p:cNvSpPr txBox="1">
            <a:spLocks noGrp="1"/>
          </p:cNvSpPr>
          <p:nvPr/>
        </p:nvSpPr>
        <p:spPr bwMode="auto">
          <a:xfrm>
            <a:off x="5429250" y="6381750"/>
            <a:ext cx="41433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Dra. Lidia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Cardellá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Rosales</a:t>
            </a:r>
          </a:p>
        </p:txBody>
      </p:sp>
    </p:spTree>
    <p:extLst>
      <p:ext uri="{BB962C8B-B14F-4D97-AF65-F5344CB8AC3E}">
        <p14:creationId xmlns:p14="http://schemas.microsoft.com/office/powerpoint/2010/main" val="36974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6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6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6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86" grpId="0"/>
      <p:bldP spid="165087" grpId="0" animBg="1"/>
      <p:bldP spid="165088" grpId="0"/>
      <p:bldP spid="165089" grpId="0" animBg="1"/>
      <p:bldP spid="165091" grpId="0" animBg="1"/>
      <p:bldP spid="165093" grpId="0"/>
      <p:bldP spid="1650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666925" y="1931988"/>
            <a:ext cx="2089150" cy="576262"/>
            <a:chOff x="1973" y="3385"/>
            <a:chExt cx="634" cy="317"/>
          </a:xfrm>
        </p:grpSpPr>
        <p:grpSp>
          <p:nvGrpSpPr>
            <p:cNvPr id="45059" name="Group 47"/>
            <p:cNvGrpSpPr>
              <a:grpSpLocks/>
            </p:cNvGrpSpPr>
            <p:nvPr/>
          </p:nvGrpSpPr>
          <p:grpSpPr bwMode="auto">
            <a:xfrm>
              <a:off x="1973" y="3385"/>
              <a:ext cx="589" cy="90"/>
              <a:chOff x="1973" y="3430"/>
              <a:chExt cx="726" cy="45"/>
            </a:xfrm>
          </p:grpSpPr>
          <p:sp>
            <p:nvSpPr>
              <p:cNvPr id="45060" name="Line 48"/>
              <p:cNvSpPr>
                <a:spLocks noChangeShapeType="1"/>
              </p:cNvSpPr>
              <p:nvPr/>
            </p:nvSpPr>
            <p:spPr bwMode="auto">
              <a:xfrm>
                <a:off x="1973" y="3475"/>
                <a:ext cx="726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061" name="Line 49"/>
              <p:cNvSpPr>
                <a:spLocks noChangeShapeType="1"/>
              </p:cNvSpPr>
              <p:nvPr/>
            </p:nvSpPr>
            <p:spPr bwMode="auto">
              <a:xfrm flipH="1" flipV="1">
                <a:off x="2608" y="3430"/>
                <a:ext cx="91" cy="45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5062" name="Group 50"/>
            <p:cNvGrpSpPr>
              <a:grpSpLocks/>
            </p:cNvGrpSpPr>
            <p:nvPr/>
          </p:nvGrpSpPr>
          <p:grpSpPr bwMode="auto">
            <a:xfrm rot="10800000">
              <a:off x="2018" y="3612"/>
              <a:ext cx="589" cy="90"/>
              <a:chOff x="1973" y="3430"/>
              <a:chExt cx="726" cy="45"/>
            </a:xfrm>
          </p:grpSpPr>
          <p:sp>
            <p:nvSpPr>
              <p:cNvPr id="45063" name="Line 51"/>
              <p:cNvSpPr>
                <a:spLocks noChangeShapeType="1"/>
              </p:cNvSpPr>
              <p:nvPr/>
            </p:nvSpPr>
            <p:spPr bwMode="auto">
              <a:xfrm flipH="1">
                <a:off x="1973" y="3475"/>
                <a:ext cx="726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064" name="Line 52"/>
              <p:cNvSpPr>
                <a:spLocks noChangeShapeType="1"/>
              </p:cNvSpPr>
              <p:nvPr/>
            </p:nvSpPr>
            <p:spPr bwMode="auto">
              <a:xfrm flipH="1" flipV="1">
                <a:off x="2608" y="3430"/>
                <a:ext cx="91" cy="45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51605" name="Line 53"/>
          <p:cNvSpPr>
            <a:spLocks noChangeShapeType="1"/>
          </p:cNvSpPr>
          <p:nvPr/>
        </p:nvSpPr>
        <p:spPr bwMode="auto">
          <a:xfrm>
            <a:off x="6732587" y="2924175"/>
            <a:ext cx="12983" cy="123583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1606" name="Text Box 54"/>
          <p:cNvSpPr txBox="1">
            <a:spLocks noChangeArrowheads="1"/>
          </p:cNvSpPr>
          <p:nvPr/>
        </p:nvSpPr>
        <p:spPr bwMode="auto">
          <a:xfrm>
            <a:off x="496070" y="4311279"/>
            <a:ext cx="472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_tradnl" sz="2800" b="1" dirty="0">
                <a:latin typeface="+mn-lt"/>
              </a:rPr>
              <a:t>En el Hígado puede formarse glucosa libre que pasa a la sangre y mantiene la glucemia</a:t>
            </a:r>
            <a:endParaRPr lang="es-ES" sz="2800" b="1" dirty="0">
              <a:latin typeface="+mn-lt"/>
            </a:endParaRPr>
          </a:p>
        </p:txBody>
      </p:sp>
      <p:sp>
        <p:nvSpPr>
          <p:cNvPr id="151607" name="Text Box 55"/>
          <p:cNvSpPr txBox="1">
            <a:spLocks noChangeArrowheads="1"/>
          </p:cNvSpPr>
          <p:nvPr/>
        </p:nvSpPr>
        <p:spPr bwMode="auto">
          <a:xfrm>
            <a:off x="2900922" y="1283591"/>
            <a:ext cx="3351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 err="1">
                <a:latin typeface="+mn-lt"/>
              </a:rPr>
              <a:t>Fosfoglucomutasa</a:t>
            </a:r>
            <a:endParaRPr lang="es-ES" sz="2800" b="1" dirty="0">
              <a:latin typeface="+mn-lt"/>
            </a:endParaRPr>
          </a:p>
        </p:txBody>
      </p:sp>
      <p:sp>
        <p:nvSpPr>
          <p:cNvPr id="151608" name="Text Box 56"/>
          <p:cNvSpPr txBox="1">
            <a:spLocks noChangeArrowheads="1"/>
          </p:cNvSpPr>
          <p:nvPr/>
        </p:nvSpPr>
        <p:spPr bwMode="auto">
          <a:xfrm>
            <a:off x="6956708" y="3205922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>
                <a:latin typeface="+mn-lt"/>
              </a:rPr>
              <a:t>Glucosa.6.</a:t>
            </a:r>
          </a:p>
          <a:p>
            <a:r>
              <a:rPr lang="es-ES_tradnl" sz="2800" b="1" dirty="0">
                <a:latin typeface="+mn-lt"/>
              </a:rPr>
              <a:t>fosfatasa</a:t>
            </a:r>
            <a:endParaRPr lang="es-ES" sz="2800" b="1" dirty="0">
              <a:latin typeface="+mn-lt"/>
            </a:endParaRPr>
          </a:p>
        </p:txBody>
      </p:sp>
      <p:sp>
        <p:nvSpPr>
          <p:cNvPr id="151609" name="Text Box 57"/>
          <p:cNvSpPr txBox="1">
            <a:spLocks noChangeArrowheads="1"/>
          </p:cNvSpPr>
          <p:nvPr/>
        </p:nvSpPr>
        <p:spPr bwMode="auto">
          <a:xfrm>
            <a:off x="179388" y="3429000"/>
            <a:ext cx="3244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800" b="1" dirty="0">
                <a:latin typeface="+mn-lt"/>
              </a:rPr>
              <a:t>Glucosa-1-fosfato</a:t>
            </a:r>
            <a:endParaRPr lang="es-ES" sz="2800" b="1" dirty="0">
              <a:latin typeface="+mn-lt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32810" y="1201642"/>
            <a:ext cx="2994025" cy="2286000"/>
            <a:chOff x="158" y="572"/>
            <a:chExt cx="1886" cy="1440"/>
          </a:xfrm>
        </p:grpSpPr>
        <p:sp>
          <p:nvSpPr>
            <p:cNvPr id="45071" name="AutoShape 34"/>
            <p:cNvSpPr>
              <a:spLocks noChangeArrowheads="1"/>
            </p:cNvSpPr>
            <p:nvPr/>
          </p:nvSpPr>
          <p:spPr bwMode="auto">
            <a:xfrm>
              <a:off x="302" y="1020"/>
              <a:ext cx="1200" cy="560"/>
            </a:xfrm>
            <a:prstGeom prst="hexagon">
              <a:avLst>
                <a:gd name="adj" fmla="val 53571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72" name="Line 36"/>
            <p:cNvSpPr>
              <a:spLocks noChangeShapeType="1"/>
            </p:cNvSpPr>
            <p:nvPr/>
          </p:nvSpPr>
          <p:spPr bwMode="auto">
            <a:xfrm flipV="1">
              <a:off x="590" y="7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73" name="Text Box 37"/>
            <p:cNvSpPr txBox="1">
              <a:spLocks noChangeArrowheads="1"/>
            </p:cNvSpPr>
            <p:nvPr/>
          </p:nvSpPr>
          <p:spPr bwMode="auto">
            <a:xfrm>
              <a:off x="446" y="572"/>
              <a:ext cx="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 dirty="0"/>
                <a:t>CH</a:t>
              </a:r>
              <a:r>
                <a:rPr lang="es-ES_tradnl" sz="2400" b="1" baseline="-25000" dirty="0"/>
                <a:t>2</a:t>
              </a:r>
              <a:r>
                <a:rPr lang="es-ES_tradnl" sz="2400" b="1" dirty="0"/>
                <a:t>-OH)</a:t>
              </a:r>
            </a:p>
          </p:txBody>
        </p:sp>
        <p:sp>
          <p:nvSpPr>
            <p:cNvPr id="45074" name="Line 38"/>
            <p:cNvSpPr>
              <a:spLocks noChangeShapeType="1"/>
            </p:cNvSpPr>
            <p:nvPr/>
          </p:nvSpPr>
          <p:spPr bwMode="auto">
            <a:xfrm>
              <a:off x="1502" y="12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75" name="Line 39"/>
            <p:cNvSpPr>
              <a:spLocks noChangeShapeType="1"/>
            </p:cNvSpPr>
            <p:nvPr/>
          </p:nvSpPr>
          <p:spPr bwMode="auto">
            <a:xfrm>
              <a:off x="1214" y="162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76" name="Line 40"/>
            <p:cNvSpPr>
              <a:spLocks noChangeShapeType="1"/>
            </p:cNvSpPr>
            <p:nvPr/>
          </p:nvSpPr>
          <p:spPr bwMode="auto">
            <a:xfrm flipV="1">
              <a:off x="590" y="134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77" name="Line 41"/>
            <p:cNvSpPr>
              <a:spLocks noChangeShapeType="1"/>
            </p:cNvSpPr>
            <p:nvPr/>
          </p:nvSpPr>
          <p:spPr bwMode="auto">
            <a:xfrm>
              <a:off x="302" y="129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78" name="Text Box 42"/>
            <p:cNvSpPr txBox="1">
              <a:spLocks noChangeArrowheads="1"/>
            </p:cNvSpPr>
            <p:nvPr/>
          </p:nvSpPr>
          <p:spPr bwMode="auto">
            <a:xfrm>
              <a:off x="1406" y="1484"/>
              <a:ext cx="6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 dirty="0"/>
                <a:t>O- (P)</a:t>
              </a:r>
            </a:p>
          </p:txBody>
        </p:sp>
        <p:sp>
          <p:nvSpPr>
            <p:cNvPr id="45079" name="Text Box 43"/>
            <p:cNvSpPr txBox="1">
              <a:spLocks noChangeArrowheads="1"/>
            </p:cNvSpPr>
            <p:nvPr/>
          </p:nvSpPr>
          <p:spPr bwMode="auto">
            <a:xfrm>
              <a:off x="158" y="153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080" name="Text Box 44"/>
            <p:cNvSpPr txBox="1">
              <a:spLocks noChangeArrowheads="1"/>
            </p:cNvSpPr>
            <p:nvPr/>
          </p:nvSpPr>
          <p:spPr bwMode="auto">
            <a:xfrm>
              <a:off x="1118" y="172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 dirty="0"/>
                <a:t>OH</a:t>
              </a:r>
            </a:p>
          </p:txBody>
        </p:sp>
        <p:sp>
          <p:nvSpPr>
            <p:cNvPr id="45081" name="Text Box 45"/>
            <p:cNvSpPr txBox="1">
              <a:spLocks noChangeArrowheads="1"/>
            </p:cNvSpPr>
            <p:nvPr/>
          </p:nvSpPr>
          <p:spPr bwMode="auto">
            <a:xfrm>
              <a:off x="446" y="114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 dirty="0"/>
                <a:t>OH</a:t>
              </a:r>
            </a:p>
          </p:txBody>
        </p:sp>
        <p:sp>
          <p:nvSpPr>
            <p:cNvPr id="45082" name="Oval 58"/>
            <p:cNvSpPr>
              <a:spLocks noChangeArrowheads="1"/>
            </p:cNvSpPr>
            <p:nvPr/>
          </p:nvSpPr>
          <p:spPr bwMode="auto">
            <a:xfrm>
              <a:off x="1156" y="981"/>
              <a:ext cx="91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83" name="Text Box 35"/>
            <p:cNvSpPr txBox="1">
              <a:spLocks noChangeArrowheads="1"/>
            </p:cNvSpPr>
            <p:nvPr/>
          </p:nvSpPr>
          <p:spPr bwMode="auto">
            <a:xfrm>
              <a:off x="1066" y="845"/>
              <a:ext cx="290" cy="327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/>
                <a:t>O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104221" y="928964"/>
            <a:ext cx="2622550" cy="2286000"/>
            <a:chOff x="3515" y="436"/>
            <a:chExt cx="1652" cy="1440"/>
          </a:xfrm>
        </p:grpSpPr>
        <p:sp>
          <p:nvSpPr>
            <p:cNvPr id="45085" name="AutoShape 6"/>
            <p:cNvSpPr>
              <a:spLocks noChangeArrowheads="1"/>
            </p:cNvSpPr>
            <p:nvPr/>
          </p:nvSpPr>
          <p:spPr bwMode="auto">
            <a:xfrm>
              <a:off x="3659" y="884"/>
              <a:ext cx="1200" cy="560"/>
            </a:xfrm>
            <a:prstGeom prst="hexagon">
              <a:avLst>
                <a:gd name="adj" fmla="val 53571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86" name="Line 8"/>
            <p:cNvSpPr>
              <a:spLocks noChangeShapeType="1"/>
            </p:cNvSpPr>
            <p:nvPr/>
          </p:nvSpPr>
          <p:spPr bwMode="auto">
            <a:xfrm flipV="1">
              <a:off x="3947" y="62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87" name="Text Box 9"/>
            <p:cNvSpPr txBox="1">
              <a:spLocks noChangeArrowheads="1"/>
            </p:cNvSpPr>
            <p:nvPr/>
          </p:nvSpPr>
          <p:spPr bwMode="auto">
            <a:xfrm>
              <a:off x="3803" y="436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CH</a:t>
              </a:r>
              <a:r>
                <a:rPr lang="es-ES_tradnl" sz="2400" b="1" baseline="-25000"/>
                <a:t>2</a:t>
              </a:r>
              <a:r>
                <a:rPr lang="es-ES_tradnl" sz="2400" b="1"/>
                <a:t>-O-(P)</a:t>
              </a:r>
            </a:p>
          </p:txBody>
        </p:sp>
        <p:sp>
          <p:nvSpPr>
            <p:cNvPr id="45088" name="Line 10"/>
            <p:cNvSpPr>
              <a:spLocks noChangeShapeType="1"/>
            </p:cNvSpPr>
            <p:nvPr/>
          </p:nvSpPr>
          <p:spPr bwMode="auto">
            <a:xfrm>
              <a:off x="4859" y="11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89" name="Line 11"/>
            <p:cNvSpPr>
              <a:spLocks noChangeShapeType="1"/>
            </p:cNvSpPr>
            <p:nvPr/>
          </p:nvSpPr>
          <p:spPr bwMode="auto">
            <a:xfrm>
              <a:off x="4571" y="14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90" name="Line 12"/>
            <p:cNvSpPr>
              <a:spLocks noChangeShapeType="1"/>
            </p:cNvSpPr>
            <p:nvPr/>
          </p:nvSpPr>
          <p:spPr bwMode="auto">
            <a:xfrm flipV="1">
              <a:off x="3947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91" name="Line 13"/>
            <p:cNvSpPr>
              <a:spLocks noChangeShapeType="1"/>
            </p:cNvSpPr>
            <p:nvPr/>
          </p:nvSpPr>
          <p:spPr bwMode="auto">
            <a:xfrm>
              <a:off x="3659" y="115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092" name="Text Box 14"/>
            <p:cNvSpPr txBox="1">
              <a:spLocks noChangeArrowheads="1"/>
            </p:cNvSpPr>
            <p:nvPr/>
          </p:nvSpPr>
          <p:spPr bwMode="auto">
            <a:xfrm>
              <a:off x="4763" y="134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093" name="Text Box 15"/>
            <p:cNvSpPr txBox="1">
              <a:spLocks noChangeArrowheads="1"/>
            </p:cNvSpPr>
            <p:nvPr/>
          </p:nvSpPr>
          <p:spPr bwMode="auto">
            <a:xfrm>
              <a:off x="3515" y="139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094" name="Text Box 16"/>
            <p:cNvSpPr txBox="1">
              <a:spLocks noChangeArrowheads="1"/>
            </p:cNvSpPr>
            <p:nvPr/>
          </p:nvSpPr>
          <p:spPr bwMode="auto">
            <a:xfrm>
              <a:off x="4475" y="158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095" name="Text Box 17"/>
            <p:cNvSpPr txBox="1">
              <a:spLocks noChangeArrowheads="1"/>
            </p:cNvSpPr>
            <p:nvPr/>
          </p:nvSpPr>
          <p:spPr bwMode="auto">
            <a:xfrm>
              <a:off x="3803" y="101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 dirty="0"/>
                <a:t>OH</a:t>
              </a:r>
            </a:p>
          </p:txBody>
        </p:sp>
        <p:sp>
          <p:nvSpPr>
            <p:cNvPr id="45096" name="Oval 60"/>
            <p:cNvSpPr>
              <a:spLocks noChangeArrowheads="1"/>
            </p:cNvSpPr>
            <p:nvPr/>
          </p:nvSpPr>
          <p:spPr bwMode="auto">
            <a:xfrm>
              <a:off x="4513" y="845"/>
              <a:ext cx="91" cy="9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97" name="Text Box 7"/>
            <p:cNvSpPr txBox="1">
              <a:spLocks noChangeArrowheads="1"/>
            </p:cNvSpPr>
            <p:nvPr/>
          </p:nvSpPr>
          <p:spPr bwMode="auto">
            <a:xfrm>
              <a:off x="4422" y="744"/>
              <a:ext cx="290" cy="327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/>
                <a:t>O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5760220" y="4312409"/>
            <a:ext cx="2622550" cy="2286000"/>
            <a:chOff x="3560" y="2614"/>
            <a:chExt cx="1652" cy="1440"/>
          </a:xfrm>
        </p:grpSpPr>
        <p:sp>
          <p:nvSpPr>
            <p:cNvPr id="45099" name="AutoShape 20"/>
            <p:cNvSpPr>
              <a:spLocks noChangeArrowheads="1"/>
            </p:cNvSpPr>
            <p:nvPr/>
          </p:nvSpPr>
          <p:spPr bwMode="auto">
            <a:xfrm>
              <a:off x="3704" y="3062"/>
              <a:ext cx="1200" cy="560"/>
            </a:xfrm>
            <a:prstGeom prst="hexagon">
              <a:avLst>
                <a:gd name="adj" fmla="val 53571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100" name="Line 22"/>
            <p:cNvSpPr>
              <a:spLocks noChangeShapeType="1"/>
            </p:cNvSpPr>
            <p:nvPr/>
          </p:nvSpPr>
          <p:spPr bwMode="auto">
            <a:xfrm flipV="1">
              <a:off x="3992" y="280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01" name="Text Box 23"/>
            <p:cNvSpPr txBox="1">
              <a:spLocks noChangeArrowheads="1"/>
            </p:cNvSpPr>
            <p:nvPr/>
          </p:nvSpPr>
          <p:spPr bwMode="auto">
            <a:xfrm>
              <a:off x="3848" y="2614"/>
              <a:ext cx="7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CH</a:t>
              </a:r>
              <a:r>
                <a:rPr lang="es-ES_tradnl" sz="2400" b="1" baseline="-25000"/>
                <a:t>2</a:t>
              </a:r>
              <a:r>
                <a:rPr lang="es-ES_tradnl" sz="2400" b="1"/>
                <a:t>OH</a:t>
              </a:r>
            </a:p>
          </p:txBody>
        </p:sp>
        <p:sp>
          <p:nvSpPr>
            <p:cNvPr id="45102" name="Line 24"/>
            <p:cNvSpPr>
              <a:spLocks noChangeShapeType="1"/>
            </p:cNvSpPr>
            <p:nvPr/>
          </p:nvSpPr>
          <p:spPr bwMode="auto">
            <a:xfrm>
              <a:off x="4904" y="3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03" name="Line 25"/>
            <p:cNvSpPr>
              <a:spLocks noChangeShapeType="1"/>
            </p:cNvSpPr>
            <p:nvPr/>
          </p:nvSpPr>
          <p:spPr bwMode="auto">
            <a:xfrm>
              <a:off x="4616" y="367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04" name="Line 26"/>
            <p:cNvSpPr>
              <a:spLocks noChangeShapeType="1"/>
            </p:cNvSpPr>
            <p:nvPr/>
          </p:nvSpPr>
          <p:spPr bwMode="auto">
            <a:xfrm flipV="1">
              <a:off x="3992" y="338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05" name="Line 27"/>
            <p:cNvSpPr>
              <a:spLocks noChangeShapeType="1"/>
            </p:cNvSpPr>
            <p:nvPr/>
          </p:nvSpPr>
          <p:spPr bwMode="auto">
            <a:xfrm>
              <a:off x="3704" y="333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106" name="Text Box 28"/>
            <p:cNvSpPr txBox="1">
              <a:spLocks noChangeArrowheads="1"/>
            </p:cNvSpPr>
            <p:nvPr/>
          </p:nvSpPr>
          <p:spPr bwMode="auto">
            <a:xfrm>
              <a:off x="4808" y="352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107" name="Text Box 29"/>
            <p:cNvSpPr txBox="1">
              <a:spLocks noChangeArrowheads="1"/>
            </p:cNvSpPr>
            <p:nvPr/>
          </p:nvSpPr>
          <p:spPr bwMode="auto">
            <a:xfrm>
              <a:off x="3560" y="357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108" name="Text Box 30"/>
            <p:cNvSpPr txBox="1">
              <a:spLocks noChangeArrowheads="1"/>
            </p:cNvSpPr>
            <p:nvPr/>
          </p:nvSpPr>
          <p:spPr bwMode="auto">
            <a:xfrm>
              <a:off x="4520" y="376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109" name="Text Box 31"/>
            <p:cNvSpPr txBox="1">
              <a:spLocks noChangeArrowheads="1"/>
            </p:cNvSpPr>
            <p:nvPr/>
          </p:nvSpPr>
          <p:spPr bwMode="auto">
            <a:xfrm>
              <a:off x="3848" y="3190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400" b="1"/>
                <a:t>OH</a:t>
              </a:r>
            </a:p>
          </p:txBody>
        </p:sp>
        <p:sp>
          <p:nvSpPr>
            <p:cNvPr id="45110" name="Oval 62"/>
            <p:cNvSpPr>
              <a:spLocks noChangeArrowheads="1"/>
            </p:cNvSpPr>
            <p:nvPr/>
          </p:nvSpPr>
          <p:spPr bwMode="auto">
            <a:xfrm>
              <a:off x="4513" y="2976"/>
              <a:ext cx="137" cy="90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111" name="Text Box 21"/>
            <p:cNvSpPr txBox="1">
              <a:spLocks noChangeArrowheads="1"/>
            </p:cNvSpPr>
            <p:nvPr/>
          </p:nvSpPr>
          <p:spPr bwMode="auto">
            <a:xfrm>
              <a:off x="4450" y="2886"/>
              <a:ext cx="290" cy="327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2800" b="1"/>
                <a:t>O</a:t>
              </a:r>
            </a:p>
          </p:txBody>
        </p:sp>
      </p:grpSp>
      <p:sp>
        <p:nvSpPr>
          <p:cNvPr id="45112" name="Text Box 64"/>
          <p:cNvSpPr txBox="1">
            <a:spLocks noChangeArrowheads="1"/>
          </p:cNvSpPr>
          <p:nvPr/>
        </p:nvSpPr>
        <p:spPr bwMode="auto">
          <a:xfrm>
            <a:off x="457201" y="41970"/>
            <a:ext cx="553162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3200" b="1" dirty="0" smtClean="0">
                <a:solidFill>
                  <a:schemeClr val="tx2"/>
                </a:solidFill>
                <a:latin typeface="+mj-lt"/>
              </a:rPr>
              <a:t>FORMACIÓN DE GLUCOSA LIBRE</a:t>
            </a:r>
            <a:r>
              <a:rPr lang="es-ES_tradnl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  <a:latin typeface="+mj-lt"/>
              </a:rPr>
              <a:t>EN EL HÍGADO </a:t>
            </a:r>
            <a:endParaRPr lang="es-E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01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5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05" grpId="0" animBg="1"/>
      <p:bldP spid="151606" grpId="0"/>
      <p:bldP spid="151607" grpId="0"/>
      <p:bldP spid="151608" grpId="0"/>
      <p:bldP spid="1516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SIGNIFICACIÓN  BIOLÓGICA  DE  LA GLUCOGENÓLISIS.</a:t>
            </a:r>
            <a:br>
              <a:rPr lang="es-ES" sz="4000" b="1" dirty="0" smtClean="0"/>
            </a:br>
            <a:endParaRPr lang="es-ES" sz="4000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/>
          </p:nvPr>
        </p:nvGraphicFramePr>
        <p:xfrm>
          <a:off x="358775" y="1738313"/>
          <a:ext cx="1981200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Image" r:id="rId3" imgW="2821038" imgH="2630427" progId="Photoshop.Image.4">
                  <p:embed/>
                </p:oleObj>
              </mc:Choice>
              <mc:Fallback>
                <p:oleObj name="Image" r:id="rId3" imgW="2821038" imgH="2630427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738313"/>
                        <a:ext cx="1981200" cy="20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1" descr="E:\WINNT\Profiles\lisette\Personal\PowerPoint\Imagenes\Musculo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246784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58882" y="3356992"/>
            <a:ext cx="33366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Aporta glucosa a la</a:t>
            </a:r>
          </a:p>
          <a:p>
            <a:pPr algn="ctr"/>
            <a:r>
              <a:rPr lang="es-ES" sz="2800" b="1" dirty="0" smtClean="0"/>
              <a:t>Sangre para el </a:t>
            </a:r>
            <a:endParaRPr lang="es-ES" sz="2800" b="1" dirty="0"/>
          </a:p>
          <a:p>
            <a:pPr algn="ctr"/>
            <a:r>
              <a:rPr lang="es-ES" sz="2800" b="1" dirty="0"/>
              <a:t>Mantenimiento de</a:t>
            </a:r>
          </a:p>
          <a:p>
            <a:pPr algn="ctr"/>
            <a:r>
              <a:rPr lang="es-ES" sz="2800" b="1" dirty="0"/>
              <a:t>la </a:t>
            </a:r>
            <a:r>
              <a:rPr lang="es-ES" sz="2800" b="1" dirty="0" smtClean="0"/>
              <a:t>glucemia.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426145" y="3212976"/>
            <a:ext cx="33943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Aporta energía</a:t>
            </a:r>
          </a:p>
          <a:p>
            <a:pPr algn="ctr"/>
            <a:r>
              <a:rPr lang="es-ES" sz="2800" b="1" dirty="0"/>
              <a:t>para </a:t>
            </a:r>
            <a:r>
              <a:rPr lang="es-ES" sz="2800" b="1" dirty="0" smtClean="0"/>
              <a:t>la contracción</a:t>
            </a:r>
            <a:endParaRPr lang="es-ES" sz="2800" b="1" dirty="0"/>
          </a:p>
          <a:p>
            <a:pPr algn="ctr"/>
            <a:r>
              <a:rPr lang="es-ES" sz="2800" b="1" dirty="0"/>
              <a:t>muscular durante</a:t>
            </a:r>
          </a:p>
          <a:p>
            <a:pPr algn="ctr"/>
            <a:r>
              <a:rPr lang="es-ES" sz="2800" b="1" dirty="0"/>
              <a:t>el ejercicio </a:t>
            </a:r>
            <a:r>
              <a:rPr lang="es-ES" sz="2800" b="1" dirty="0" smtClean="0"/>
              <a:t>físico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12160" y="6381328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483768" y="5445224"/>
            <a:ext cx="3401187" cy="954107"/>
          </a:xfrm>
          <a:prstGeom prst="rect">
            <a:avLst/>
          </a:prstGeom>
          <a:noFill/>
          <a:ln w="57150">
            <a:solidFill>
              <a:srgbClr val="0A20F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Enzim</a:t>
            </a:r>
            <a:r>
              <a:rPr lang="es-E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</a:rPr>
              <a:t>Glucosa 6 fosfatas</a:t>
            </a:r>
            <a:r>
              <a:rPr lang="es-ES" sz="2800" b="1" dirty="0">
                <a:solidFill>
                  <a:prstClr val="black"/>
                </a:solidFill>
              </a:rPr>
              <a:t>a</a:t>
            </a:r>
            <a:endParaRPr lang="es-ES" dirty="0"/>
          </a:p>
        </p:txBody>
      </p:sp>
      <p:sp>
        <p:nvSpPr>
          <p:cNvPr id="10" name="Flecha doblada hacia arriba 9"/>
          <p:cNvSpPr/>
          <p:nvPr/>
        </p:nvSpPr>
        <p:spPr>
          <a:xfrm flipH="1">
            <a:off x="1763687" y="5301208"/>
            <a:ext cx="599771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oblada hacia arriba 10"/>
          <p:cNvSpPr/>
          <p:nvPr/>
        </p:nvSpPr>
        <p:spPr>
          <a:xfrm>
            <a:off x="6042991" y="5028858"/>
            <a:ext cx="1049289" cy="992430"/>
          </a:xfrm>
          <a:prstGeom prst="bentUpArrow">
            <a:avLst>
              <a:gd name="adj1" fmla="val 15653"/>
              <a:gd name="adj2" fmla="val 163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ultiplicar 11"/>
          <p:cNvSpPr/>
          <p:nvPr/>
        </p:nvSpPr>
        <p:spPr>
          <a:xfrm>
            <a:off x="5865417" y="5272391"/>
            <a:ext cx="1404436" cy="1305436"/>
          </a:xfrm>
          <a:prstGeom prst="mathMultiply">
            <a:avLst>
              <a:gd name="adj1" fmla="val 43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2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528" y="404813"/>
            <a:ext cx="1656085" cy="5232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dirty="0"/>
              <a:t>Glucosa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122488" y="260648"/>
            <a:ext cx="288925" cy="792088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423142" y="620687"/>
            <a:ext cx="2520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/>
              <a:t>Glucagón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419475" y="1268413"/>
            <a:ext cx="217488" cy="504825"/>
          </a:xfrm>
          <a:prstGeom prst="downArrow">
            <a:avLst>
              <a:gd name="adj1" fmla="val 50000"/>
              <a:gd name="adj2" fmla="val 58029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23528" y="2465530"/>
            <a:ext cx="1656779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E1F4FF"/>
                </a:solidFill>
              </a:rPr>
              <a:t>TEJIDOS </a:t>
            </a:r>
          </a:p>
          <a:p>
            <a:pPr algn="ctr">
              <a:spcBef>
                <a:spcPct val="50000"/>
              </a:spcBef>
            </a:pPr>
            <a:r>
              <a:rPr lang="es-ES" sz="2400" b="1" dirty="0" err="1" smtClean="0">
                <a:solidFill>
                  <a:srgbClr val="E1F4FF"/>
                </a:solidFill>
              </a:rPr>
              <a:t>AMPc</a:t>
            </a:r>
            <a:endParaRPr lang="es-ES" sz="2400" b="1" dirty="0">
              <a:solidFill>
                <a:srgbClr val="E1F4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259632" y="3708321"/>
            <a:ext cx="3672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/>
              <a:t>Proteína Quinasa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4823619" y="2664346"/>
            <a:ext cx="1081087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041106" y="2060848"/>
            <a:ext cx="2844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/>
              <a:t>Glucogénesis</a:t>
            </a: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7881938" y="2044958"/>
            <a:ext cx="218454" cy="735970"/>
          </a:xfrm>
          <a:prstGeom prst="downArrow">
            <a:avLst>
              <a:gd name="adj1" fmla="val 50000"/>
              <a:gd name="adj2" fmla="val 86413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148065" y="4941888"/>
            <a:ext cx="324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err="1"/>
              <a:t>Glucogenolisis</a:t>
            </a:r>
            <a:endParaRPr lang="es-ES" sz="3200" b="1" dirty="0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10800000">
            <a:off x="8458200" y="4797151"/>
            <a:ext cx="290264" cy="649561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7162800" y="5444455"/>
            <a:ext cx="146050" cy="504825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516688" y="6021288"/>
            <a:ext cx="1439862" cy="457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Glucosa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 rot="10800000">
            <a:off x="8316416" y="5768874"/>
            <a:ext cx="287833" cy="756469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339752" y="4221088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400" b="1" dirty="0"/>
              <a:t>(</a:t>
            </a:r>
            <a:r>
              <a:rPr lang="es-ES_tradnl" sz="2400" b="1" dirty="0" err="1"/>
              <a:t>Fosforila</a:t>
            </a:r>
            <a:r>
              <a:rPr lang="es-ES_tradnl" sz="2400" b="1" dirty="0"/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15816" y="1835706"/>
            <a:ext cx="1744762" cy="461665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SANGRE</a:t>
            </a:r>
            <a:endParaRPr lang="es-ES" sz="2400" b="1" dirty="0"/>
          </a:p>
        </p:txBody>
      </p:sp>
      <p:sp>
        <p:nvSpPr>
          <p:cNvPr id="3" name="2 Flecha doblada hacia arriba"/>
          <p:cNvSpPr/>
          <p:nvPr/>
        </p:nvSpPr>
        <p:spPr>
          <a:xfrm flipH="1" flipV="1">
            <a:off x="1295636" y="2007033"/>
            <a:ext cx="1387710" cy="396007"/>
          </a:xfrm>
          <a:prstGeom prst="bentUpArrow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890943" y="3543508"/>
            <a:ext cx="457547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4823619" y="4149080"/>
            <a:ext cx="1188541" cy="9411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11 CuadroTexto"/>
          <p:cNvSpPr txBox="1"/>
          <p:nvPr/>
        </p:nvSpPr>
        <p:spPr>
          <a:xfrm>
            <a:off x="6022394" y="2717631"/>
            <a:ext cx="1491627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SINTASA-P</a:t>
            </a:r>
          </a:p>
          <a:p>
            <a:pPr algn="ctr"/>
            <a:r>
              <a:rPr lang="es-ES" sz="2000" b="1" dirty="0" smtClean="0"/>
              <a:t>INACTIVA</a:t>
            </a:r>
            <a:endParaRPr lang="es-ES" sz="2000" b="1" dirty="0"/>
          </a:p>
        </p:txBody>
      </p:sp>
      <p:sp>
        <p:nvSpPr>
          <p:cNvPr id="22" name="13 CuadroTexto"/>
          <p:cNvSpPr txBox="1"/>
          <p:nvPr/>
        </p:nvSpPr>
        <p:spPr>
          <a:xfrm>
            <a:off x="6067660" y="4318458"/>
            <a:ext cx="219028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FOSFORILASA-P</a:t>
            </a:r>
          </a:p>
          <a:p>
            <a:pPr algn="ctr"/>
            <a:r>
              <a:rPr lang="es-ES" sz="2000" b="1" dirty="0" smtClean="0"/>
              <a:t>ACTIVA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7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528" y="404813"/>
            <a:ext cx="1656085" cy="5232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dirty="0">
                <a:solidFill>
                  <a:prstClr val="black"/>
                </a:solidFill>
              </a:rPr>
              <a:t>Glucosa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8676456" y="4797151"/>
            <a:ext cx="288925" cy="792088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423142" y="620687"/>
            <a:ext cx="2520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/>
              <a:t>INSULINA</a:t>
            </a:r>
            <a:endParaRPr lang="es-ES" sz="3200" b="1" dirty="0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419475" y="1268413"/>
            <a:ext cx="217488" cy="504825"/>
          </a:xfrm>
          <a:prstGeom prst="downArrow">
            <a:avLst>
              <a:gd name="adj1" fmla="val 50000"/>
              <a:gd name="adj2" fmla="val 58029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8581" y="2465530"/>
            <a:ext cx="2359818" cy="877163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E1F4FF"/>
                </a:solidFill>
              </a:rPr>
              <a:t>TEJIDOS </a:t>
            </a: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E1F4FF"/>
                </a:solidFill>
              </a:rPr>
              <a:t>TIROSIN-QUINASA</a:t>
            </a:r>
            <a:endParaRPr lang="es-ES" b="1" dirty="0">
              <a:solidFill>
                <a:srgbClr val="E1F4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907430" y="3708321"/>
            <a:ext cx="3672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/>
              <a:t>F</a:t>
            </a:r>
            <a:r>
              <a:rPr lang="es-ES" sz="3200" b="1" dirty="0" smtClean="0"/>
              <a:t>osfatasas</a:t>
            </a:r>
            <a:endParaRPr lang="es-ES" sz="3200" b="1" dirty="0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4823619" y="2664346"/>
            <a:ext cx="1081087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480338" y="2047821"/>
            <a:ext cx="2844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/>
              <a:t>Glucogénesis</a:t>
            </a: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8182264" y="5881903"/>
            <a:ext cx="218454" cy="735970"/>
          </a:xfrm>
          <a:prstGeom prst="downArrow">
            <a:avLst>
              <a:gd name="adj1" fmla="val 50000"/>
              <a:gd name="adj2" fmla="val 86413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681357" y="4983367"/>
            <a:ext cx="324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smtClean="0"/>
              <a:t>Glucogenólisis</a:t>
            </a:r>
            <a:endParaRPr lang="es-ES" sz="3200" b="1" dirty="0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10800000">
            <a:off x="2132878" y="211645"/>
            <a:ext cx="290264" cy="909556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7162800" y="5516463"/>
            <a:ext cx="146050" cy="504825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>
              <a:solidFill>
                <a:srgbClr val="FF3300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516688" y="6021288"/>
            <a:ext cx="1439862" cy="457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prstClr val="black"/>
                </a:solidFill>
              </a:rPr>
              <a:t>Glucosa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 rot="10800000">
            <a:off x="8354219" y="1916032"/>
            <a:ext cx="297246" cy="874406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663020" y="4221088"/>
            <a:ext cx="219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400" b="1" dirty="0" smtClean="0"/>
              <a:t>(</a:t>
            </a:r>
            <a:r>
              <a:rPr lang="es-ES_tradnl" sz="2400" b="1" dirty="0" err="1"/>
              <a:t>D</a:t>
            </a:r>
            <a:r>
              <a:rPr lang="es-ES_tradnl" sz="2400" b="1" dirty="0" err="1" smtClean="0"/>
              <a:t>esfosforila</a:t>
            </a:r>
            <a:r>
              <a:rPr lang="es-ES_tradnl" sz="2400" b="1" dirty="0"/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15816" y="1835706"/>
            <a:ext cx="1656184" cy="461665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SANGRE</a:t>
            </a:r>
            <a:endParaRPr lang="es-ES" sz="2400" b="1" dirty="0">
              <a:solidFill>
                <a:prstClr val="white"/>
              </a:solidFill>
            </a:endParaRPr>
          </a:p>
        </p:txBody>
      </p:sp>
      <p:sp>
        <p:nvSpPr>
          <p:cNvPr id="3" name="2 Flecha doblada hacia arriba"/>
          <p:cNvSpPr/>
          <p:nvPr/>
        </p:nvSpPr>
        <p:spPr>
          <a:xfrm flipH="1" flipV="1">
            <a:off x="1295636" y="2007033"/>
            <a:ext cx="1387710" cy="396007"/>
          </a:xfrm>
          <a:prstGeom prst="bentUpArrow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194368" y="3479721"/>
            <a:ext cx="457547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4823619" y="4149080"/>
            <a:ext cx="1188541" cy="9411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1" name="10 CuadroTexto"/>
          <p:cNvSpPr txBox="1"/>
          <p:nvPr/>
        </p:nvSpPr>
        <p:spPr>
          <a:xfrm>
            <a:off x="6238547" y="2635129"/>
            <a:ext cx="1751313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SINTASA-OH</a:t>
            </a:r>
          </a:p>
          <a:p>
            <a:pPr algn="ctr"/>
            <a:r>
              <a:rPr lang="es-ES" sz="2000" b="1" dirty="0" smtClean="0"/>
              <a:t>ACTIVA</a:t>
            </a:r>
            <a:endParaRPr lang="es-ES" sz="2000" b="1" dirty="0"/>
          </a:p>
        </p:txBody>
      </p:sp>
      <p:sp>
        <p:nvSpPr>
          <p:cNvPr id="22" name="12 CuadroTexto"/>
          <p:cNvSpPr txBox="1"/>
          <p:nvPr/>
        </p:nvSpPr>
        <p:spPr>
          <a:xfrm>
            <a:off x="6083867" y="4313952"/>
            <a:ext cx="244996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FOSFORILASA-OH</a:t>
            </a:r>
          </a:p>
          <a:p>
            <a:pPr algn="ctr"/>
            <a:r>
              <a:rPr lang="es-ES" sz="2000" b="1" dirty="0" smtClean="0"/>
              <a:t>INACTIVA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8846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7072" cy="4061048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Citar </a:t>
            </a:r>
            <a:r>
              <a:rPr lang="es-ES" dirty="0"/>
              <a:t>los principales glúcidos de la dieta.  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la importancia de la fosforilación inicial de la glucosa.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Mencionar las principales enzimas reguladoras de la glucogénesis y la </a:t>
            </a:r>
            <a:r>
              <a:rPr lang="es-ES" dirty="0" err="1"/>
              <a:t>glucógenolisis</a:t>
            </a:r>
            <a:r>
              <a:rPr lang="es-ES" dirty="0"/>
              <a:t>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el significado biológico del glucógeno hepático y muscular.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13 CuadroTexto"/>
          <p:cNvSpPr txBox="1"/>
          <p:nvPr/>
        </p:nvSpPr>
        <p:spPr>
          <a:xfrm>
            <a:off x="5646596" y="6309320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ESTUDIO INDEPENDIENTE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5953" y="1259756"/>
            <a:ext cx="6228295" cy="4689524"/>
          </a:xfrm>
        </p:spPr>
        <p:txBody>
          <a:bodyPr>
            <a:noAutofit/>
          </a:bodyPr>
          <a:lstStyle/>
          <a:p>
            <a:r>
              <a:rPr lang="es-ES" sz="2400" b="1" dirty="0"/>
              <a:t>De las disacaridasas buscar nombres, sobre que enlace actúan, sustrato y producto de reacción.</a:t>
            </a:r>
          </a:p>
          <a:p>
            <a:r>
              <a:rPr lang="es-ES" sz="2400" b="1" dirty="0" smtClean="0"/>
              <a:t>Sobre </a:t>
            </a:r>
            <a:r>
              <a:rPr lang="es-ES" sz="2400" b="1" dirty="0"/>
              <a:t>las enzimas hexoquinasas y la glucoquinasa establezca una comparación indicando semejanzas y diferencias.</a:t>
            </a:r>
          </a:p>
          <a:p>
            <a:r>
              <a:rPr lang="es-ES" sz="2400" b="1" dirty="0" smtClean="0"/>
              <a:t>Buscar la regulación alostérica de las enzimas glucógeno sintetasa </a:t>
            </a:r>
            <a:r>
              <a:rPr lang="es-ES" sz="2400" b="1" dirty="0"/>
              <a:t>y </a:t>
            </a:r>
            <a:r>
              <a:rPr lang="es-ES" sz="2400" b="1" dirty="0" smtClean="0"/>
              <a:t>fosforilasa </a:t>
            </a:r>
            <a:r>
              <a:rPr lang="es-ES" sz="2400" b="1" dirty="0"/>
              <a:t>.</a:t>
            </a:r>
            <a:endParaRPr lang="es-ES" sz="2400" b="1" dirty="0" smtClean="0"/>
          </a:p>
          <a:p>
            <a:r>
              <a:rPr lang="es-ES" sz="2400" b="1" dirty="0" smtClean="0"/>
              <a:t>Bioquímica Médica                                   T-III páginas 729-739.</a:t>
            </a: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</p:txBody>
      </p:sp>
      <p:pic>
        <p:nvPicPr>
          <p:cNvPr id="4" name="Picture 2" descr="D:\Gleymis\Imagenes\boo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68071"/>
            <a:ext cx="1859751" cy="27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11671" y="6372036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5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66811" y="6165304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sp>
        <p:nvSpPr>
          <p:cNvPr id="5" name="Llamada ovalada 4"/>
          <p:cNvSpPr/>
          <p:nvPr/>
        </p:nvSpPr>
        <p:spPr>
          <a:xfrm>
            <a:off x="1043608" y="980728"/>
            <a:ext cx="4608512" cy="2961456"/>
          </a:xfrm>
          <a:prstGeom prst="wedgeEllipseCallout">
            <a:avLst>
              <a:gd name="adj1" fmla="val 64266"/>
              <a:gd name="adj2" fmla="val 39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b="1" dirty="0">
                <a:solidFill>
                  <a:schemeClr val="bg1"/>
                </a:solidFill>
              </a:rPr>
              <a:t>¿Conoce usted </a:t>
            </a:r>
            <a:r>
              <a:rPr lang="es-ES" sz="2800" b="1" dirty="0" smtClean="0">
                <a:solidFill>
                  <a:schemeClr val="bg1"/>
                </a:solidFill>
              </a:rPr>
              <a:t>las enfermedades  relacionadas </a:t>
            </a:r>
            <a:r>
              <a:rPr lang="es-ES" sz="2800" b="1" dirty="0">
                <a:solidFill>
                  <a:schemeClr val="bg1"/>
                </a:solidFill>
              </a:rPr>
              <a:t>con el </a:t>
            </a:r>
            <a:r>
              <a:rPr lang="es-ES" sz="2800" b="1" dirty="0" smtClean="0">
                <a:solidFill>
                  <a:schemeClr val="bg1"/>
                </a:solidFill>
              </a:rPr>
              <a:t>metabolismo del glucógeno</a:t>
            </a:r>
            <a:r>
              <a:rPr lang="es-E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Picture 17" descr="FRDAY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2098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 smtClean="0"/>
              <a:t>GLUCOGENOSIS TIPO I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86698" y="1628800"/>
            <a:ext cx="2719334" cy="175432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600" b="1" dirty="0" smtClean="0"/>
              <a:t>HÍGADO</a:t>
            </a:r>
          </a:p>
          <a:p>
            <a:pPr algn="ctr"/>
            <a:r>
              <a:rPr lang="es-ES" sz="3600" b="1" dirty="0" smtClean="0"/>
              <a:t>INTESTINO</a:t>
            </a:r>
          </a:p>
          <a:p>
            <a:pPr algn="ctr"/>
            <a:r>
              <a:rPr lang="es-ES" sz="3600" b="1" dirty="0" smtClean="0"/>
              <a:t>RIÑÓN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421130" y="1988840"/>
            <a:ext cx="2463238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GLUCOSA </a:t>
            </a:r>
          </a:p>
          <a:p>
            <a:r>
              <a:rPr lang="es-ES" sz="2800" b="1" dirty="0" smtClean="0"/>
              <a:t>6-FOSFATASA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14995" y="3501008"/>
            <a:ext cx="3773341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Aumenta la cantidad </a:t>
            </a:r>
          </a:p>
          <a:p>
            <a:pPr algn="ctr"/>
            <a:r>
              <a:rPr lang="es-ES" sz="2800" b="1" dirty="0"/>
              <a:t>d</a:t>
            </a:r>
            <a:r>
              <a:rPr lang="es-ES" sz="2800" b="1" dirty="0" smtClean="0"/>
              <a:t>e glucógeno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860032" y="5229200"/>
            <a:ext cx="3433953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GLUCOGENOLISIS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5229199"/>
            <a:ext cx="293702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GLUCOGÉNESIS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59562" y="6021288"/>
            <a:ext cx="71688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200" b="1" dirty="0" smtClean="0"/>
              <a:t>Hepatomegalia y hipoglicemia grave</a:t>
            </a:r>
            <a:endParaRPr lang="es-ES" sz="32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3491880" y="2223577"/>
            <a:ext cx="1800199" cy="28238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"/>
          <p:cNvCxnSpPr/>
          <p:nvPr/>
        </p:nvCxnSpPr>
        <p:spPr>
          <a:xfrm>
            <a:off x="3995936" y="1988840"/>
            <a:ext cx="648072" cy="79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3846816" y="2065040"/>
            <a:ext cx="828092" cy="639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lecha abajo"/>
          <p:cNvSpPr/>
          <p:nvPr/>
        </p:nvSpPr>
        <p:spPr>
          <a:xfrm>
            <a:off x="6527207" y="2979025"/>
            <a:ext cx="251084" cy="489204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6292261" y="4581128"/>
            <a:ext cx="251084" cy="489204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oblada"/>
          <p:cNvSpPr/>
          <p:nvPr/>
        </p:nvSpPr>
        <p:spPr>
          <a:xfrm rot="5400000" flipV="1">
            <a:off x="2484862" y="3235222"/>
            <a:ext cx="1096616" cy="2573607"/>
          </a:xfrm>
          <a:prstGeom prst="bentArrow">
            <a:avLst>
              <a:gd name="adj1" fmla="val 13455"/>
              <a:gd name="adj2" fmla="val 25000"/>
              <a:gd name="adj3" fmla="val 25000"/>
              <a:gd name="adj4" fmla="val 43750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Flecha arriba"/>
          <p:cNvSpPr/>
          <p:nvPr/>
        </p:nvSpPr>
        <p:spPr>
          <a:xfrm>
            <a:off x="346025" y="4825730"/>
            <a:ext cx="484632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8316416" y="4825731"/>
            <a:ext cx="432048" cy="975754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AutoShape 26"/>
          <p:cNvSpPr>
            <a:spLocks noChangeArrowheads="1"/>
          </p:cNvSpPr>
          <p:nvPr/>
        </p:nvSpPr>
        <p:spPr bwMode="ltGray">
          <a:xfrm>
            <a:off x="323528" y="4785363"/>
            <a:ext cx="8496944" cy="1728669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ltGray">
          <a:xfrm>
            <a:off x="1447800" y="1276003"/>
            <a:ext cx="6248400" cy="1222375"/>
          </a:xfrm>
          <a:prstGeom prst="roundRect">
            <a:avLst>
              <a:gd name="adj" fmla="val 1662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ltGray">
          <a:xfrm>
            <a:off x="323528" y="2973265"/>
            <a:ext cx="8496944" cy="1519145"/>
          </a:xfrm>
          <a:prstGeom prst="roundRect">
            <a:avLst>
              <a:gd name="adj" fmla="val 1750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 dirty="0" smtClean="0"/>
              <a:t>Conclusiones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ltGray">
          <a:xfrm>
            <a:off x="1460500" y="2168178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DCECA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ltGray">
          <a:xfrm>
            <a:off x="1460500" y="1156940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2F0B8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183063" y="980728"/>
            <a:ext cx="611187" cy="608012"/>
            <a:chOff x="579" y="1386"/>
            <a:chExt cx="385" cy="383"/>
          </a:xfrm>
        </p:grpSpPr>
        <p:sp>
          <p:nvSpPr>
            <p:cNvPr id="7175" name="Oval 7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77" name="Oval 9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181" name="Text Box 13"/>
          <p:cNvSpPr txBox="1">
            <a:spLocks noChangeArrowheads="1"/>
          </p:cNvSpPr>
          <p:nvPr/>
        </p:nvSpPr>
        <p:spPr bwMode="gray">
          <a:xfrm>
            <a:off x="4291013" y="105057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ltGray">
          <a:xfrm>
            <a:off x="489360" y="4247460"/>
            <a:ext cx="8197439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ltGray">
          <a:xfrm>
            <a:off x="1463675" y="3286125"/>
            <a:ext cx="6224588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9E5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4183063" y="2564904"/>
            <a:ext cx="611187" cy="608013"/>
            <a:chOff x="579" y="1386"/>
            <a:chExt cx="385" cy="383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89" name="Oval 2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193" name="Text Box 25"/>
          <p:cNvSpPr txBox="1">
            <a:spLocks noChangeArrowheads="1"/>
          </p:cNvSpPr>
          <p:nvPr/>
        </p:nvSpPr>
        <p:spPr bwMode="gray">
          <a:xfrm>
            <a:off x="4301991" y="260898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ltGray">
          <a:xfrm>
            <a:off x="457200" y="6093296"/>
            <a:ext cx="8229598" cy="4349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BEB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ltGray">
          <a:xfrm>
            <a:off x="489359" y="4794887"/>
            <a:ext cx="8197439" cy="4349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BCB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4183063" y="4581128"/>
            <a:ext cx="611187" cy="608013"/>
            <a:chOff x="579" y="1386"/>
            <a:chExt cx="385" cy="383"/>
          </a:xfrm>
        </p:grpSpPr>
        <p:sp>
          <p:nvSpPr>
            <p:cNvPr id="7199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200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201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2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3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4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205" name="Text Box 37"/>
          <p:cNvSpPr txBox="1">
            <a:spLocks noChangeArrowheads="1"/>
          </p:cNvSpPr>
          <p:nvPr/>
        </p:nvSpPr>
        <p:spPr bwMode="gray">
          <a:xfrm>
            <a:off x="4286339" y="466197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black">
          <a:xfrm>
            <a:off x="1752600" y="1517303"/>
            <a:ext cx="5638800" cy="8925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600" dirty="0">
                <a:solidFill>
                  <a:prstClr val="black"/>
                </a:solidFill>
                <a:latin typeface="Constantia"/>
              </a:rPr>
              <a:t>Principales glúcidos de la dieta son polisacáridos y disacáridos.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black">
          <a:xfrm>
            <a:off x="489360" y="3016296"/>
            <a:ext cx="8229600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400" dirty="0">
                <a:solidFill>
                  <a:prstClr val="black"/>
                </a:solidFill>
                <a:latin typeface="Constantia"/>
              </a:rPr>
              <a:t>Digestión de los mismos comienza en la boca, luego continua en el duodeno por acción de las amilasas  y termina en las </a:t>
            </a:r>
            <a:r>
              <a:rPr lang="es-ES" sz="2400" dirty="0" err="1">
                <a:solidFill>
                  <a:prstClr val="black"/>
                </a:solidFill>
                <a:latin typeface="Constantia"/>
              </a:rPr>
              <a:t>microvellosidades</a:t>
            </a:r>
            <a:r>
              <a:rPr lang="es-ES" sz="2400" dirty="0">
                <a:solidFill>
                  <a:prstClr val="black"/>
                </a:solidFill>
                <a:latin typeface="Constantia"/>
              </a:rPr>
              <a:t> de la mucosa intestinal, </a:t>
            </a:r>
            <a:r>
              <a:rPr lang="es-ES" sz="2400" dirty="0" smtClean="0">
                <a:solidFill>
                  <a:prstClr val="black"/>
                </a:solidFill>
                <a:latin typeface="Constantia"/>
              </a:rPr>
              <a:t>por </a:t>
            </a:r>
            <a:r>
              <a:rPr lang="es-ES" sz="2400" dirty="0">
                <a:solidFill>
                  <a:prstClr val="black"/>
                </a:solidFill>
                <a:latin typeface="Constantia"/>
              </a:rPr>
              <a:t>las enzimas </a:t>
            </a:r>
            <a:r>
              <a:rPr lang="es-ES" sz="2400" dirty="0" err="1">
                <a:solidFill>
                  <a:prstClr val="black"/>
                </a:solidFill>
                <a:latin typeface="Constantia"/>
              </a:rPr>
              <a:t>disacaridasas</a:t>
            </a:r>
            <a:r>
              <a:rPr lang="es-ES" sz="2400" dirty="0">
                <a:solidFill>
                  <a:prstClr val="black"/>
                </a:solidFill>
                <a:latin typeface="Constantia"/>
              </a:rPr>
              <a:t>.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black">
          <a:xfrm>
            <a:off x="489359" y="4893560"/>
            <a:ext cx="8331111" cy="169277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600" dirty="0">
                <a:solidFill>
                  <a:prstClr val="black"/>
                </a:solidFill>
                <a:latin typeface="Constantia"/>
              </a:rPr>
              <a:t>Las vías relacionadas con el metabolismo del glucógeno (Glucogénesis y </a:t>
            </a:r>
            <a:r>
              <a:rPr lang="es-ES" sz="2600" dirty="0" err="1">
                <a:solidFill>
                  <a:prstClr val="black"/>
                </a:solidFill>
                <a:latin typeface="Constantia"/>
              </a:rPr>
              <a:t>Glucogenolisis</a:t>
            </a:r>
            <a:r>
              <a:rPr lang="es-ES" sz="2600" dirty="0">
                <a:solidFill>
                  <a:prstClr val="black"/>
                </a:solidFill>
                <a:latin typeface="Constantia"/>
              </a:rPr>
              <a:t>) ocurren en las células de </a:t>
            </a:r>
            <a:r>
              <a:rPr lang="es-ES" sz="2600" dirty="0" smtClean="0">
                <a:solidFill>
                  <a:prstClr val="black"/>
                </a:solidFill>
                <a:latin typeface="Constantia"/>
              </a:rPr>
              <a:t>hígado y músculo bajo diferentes </a:t>
            </a:r>
            <a:r>
              <a:rPr lang="es-ES" sz="2600" dirty="0">
                <a:solidFill>
                  <a:prstClr val="black"/>
                </a:solidFill>
                <a:latin typeface="Constantia"/>
              </a:rPr>
              <a:t>mecanismos de regulación.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/>
              <a:t>Thank You!</a:t>
            </a:r>
          </a:p>
        </p:txBody>
      </p:sp>
      <p:pic>
        <p:nvPicPr>
          <p:cNvPr id="8" name="Picture 6" descr="FRDAY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82200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b="1" dirty="0"/>
              <a:t>Texto de </a:t>
            </a:r>
            <a:r>
              <a:rPr lang="es-ES" b="1" dirty="0" smtClean="0"/>
              <a:t>Morfofisiología </a:t>
            </a:r>
            <a:r>
              <a:rPr lang="es-ES" b="1" dirty="0"/>
              <a:t>Humana II de </a:t>
            </a:r>
            <a:r>
              <a:rPr lang="es-ES" b="1" dirty="0" err="1"/>
              <a:t>Rosell</a:t>
            </a:r>
            <a:r>
              <a:rPr lang="es-ES" b="1" dirty="0"/>
              <a:t> y </a:t>
            </a:r>
            <a:r>
              <a:rPr lang="es-ES" b="1" dirty="0" err="1"/>
              <a:t>Dovale</a:t>
            </a:r>
            <a:r>
              <a:rPr lang="es-ES" b="1" dirty="0"/>
              <a:t> capítulo 38.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b="1" dirty="0"/>
          </a:p>
          <a:p>
            <a:pPr>
              <a:lnSpc>
                <a:spcPct val="80000"/>
              </a:lnSpc>
            </a:pPr>
            <a:r>
              <a:rPr lang="es-ES" b="1" dirty="0"/>
              <a:t>Bioquímica Médica de </a:t>
            </a:r>
            <a:r>
              <a:rPr lang="es-ES" b="1" dirty="0" err="1"/>
              <a:t>Cardellá</a:t>
            </a:r>
            <a:r>
              <a:rPr lang="es-ES" b="1" dirty="0"/>
              <a:t>, Tomo III, capítulo 42. Pág., 709 - 719. Capítulo 43, pág. 721- 742. </a:t>
            </a:r>
          </a:p>
          <a:p>
            <a:endParaRPr lang="es-ES" dirty="0"/>
          </a:p>
        </p:txBody>
      </p:sp>
      <p:pic>
        <p:nvPicPr>
          <p:cNvPr id="4" name="Picture 4" descr="BD05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3"/>
            <a:ext cx="27466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3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66811" y="6165304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sp>
        <p:nvSpPr>
          <p:cNvPr id="5" name="Llamada ovalada 4"/>
          <p:cNvSpPr/>
          <p:nvPr/>
        </p:nvSpPr>
        <p:spPr>
          <a:xfrm>
            <a:off x="1043608" y="980728"/>
            <a:ext cx="4608512" cy="2961456"/>
          </a:xfrm>
          <a:prstGeom prst="wedgeEllipseCallout">
            <a:avLst>
              <a:gd name="adj1" fmla="val 64266"/>
              <a:gd name="adj2" fmla="val 39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b="1" dirty="0">
                <a:solidFill>
                  <a:schemeClr val="bg1"/>
                </a:solidFill>
              </a:rPr>
              <a:t>¿Conoce usted </a:t>
            </a:r>
            <a:r>
              <a:rPr lang="es-ES" sz="2800" b="1" dirty="0" smtClean="0">
                <a:solidFill>
                  <a:schemeClr val="bg1"/>
                </a:solidFill>
              </a:rPr>
              <a:t>las enfermedades  relacionadas </a:t>
            </a:r>
            <a:r>
              <a:rPr lang="es-ES" sz="2800" b="1" dirty="0">
                <a:solidFill>
                  <a:schemeClr val="bg1"/>
                </a:solidFill>
              </a:rPr>
              <a:t>con el </a:t>
            </a:r>
            <a:r>
              <a:rPr lang="es-ES" sz="2800" b="1" dirty="0" smtClean="0">
                <a:solidFill>
                  <a:schemeClr val="bg1"/>
                </a:solidFill>
              </a:rPr>
              <a:t>metabolismo del glucógeno</a:t>
            </a:r>
            <a:r>
              <a:rPr lang="es-E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Picture 17" descr="FRDAY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2098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63" y="260225"/>
            <a:ext cx="6131024" cy="927100"/>
          </a:xfrm>
        </p:spPr>
        <p:txBody>
          <a:bodyPr/>
          <a:lstStyle/>
          <a:p>
            <a:r>
              <a:rPr lang="es-ES" dirty="0" smtClean="0"/>
              <a:t>Principales glúcidos de la dieta</a:t>
            </a:r>
            <a:endParaRPr lang="es-ES" dirty="0"/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4387554" y="436239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4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214688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4387554" y="564662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6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538663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79514" y="1948284"/>
            <a:ext cx="2922232" cy="1825625"/>
            <a:chOff x="2457" y="2000"/>
            <a:chExt cx="901" cy="888"/>
          </a:xfrm>
        </p:grpSpPr>
        <p:pic>
          <p:nvPicPr>
            <p:cNvPr id="12298" name="Picture 10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Oval 11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179513" y="3956050"/>
            <a:ext cx="3135214" cy="1825625"/>
            <a:chOff x="2457" y="2000"/>
            <a:chExt cx="901" cy="888"/>
          </a:xfrm>
        </p:grpSpPr>
        <p:pic>
          <p:nvPicPr>
            <p:cNvPr id="12313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4" name="Oval 2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2327" name="Rectangle 39"/>
          <p:cNvSpPr>
            <a:spLocks noChangeArrowheads="1"/>
          </p:cNvSpPr>
          <p:nvPr/>
        </p:nvSpPr>
        <p:spPr bwMode="black">
          <a:xfrm>
            <a:off x="4545452" y="4490568"/>
            <a:ext cx="342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GALACTOSA 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GLUCOSA</a:t>
            </a:r>
            <a:endParaRPr lang="es-ES" sz="2400" b="1" dirty="0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black">
          <a:xfrm>
            <a:off x="4440702" y="5803785"/>
            <a:ext cx="3425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2GLUCOSA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433420" y="2172236"/>
            <a:ext cx="23928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POLISACÁRIDOS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ALMIDÓN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GLUCÓGENO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CELULOSA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516299" y="4138570"/>
            <a:ext cx="21832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DISACÁRIDOS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SACAROSA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LACTOSA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MALTOSA</a:t>
            </a:r>
          </a:p>
        </p:txBody>
      </p:sp>
      <p:sp>
        <p:nvSpPr>
          <p:cNvPr id="12332" name="Freeform 44"/>
          <p:cNvSpPr>
            <a:spLocks/>
          </p:cNvSpPr>
          <p:nvPr/>
        </p:nvSpPr>
        <p:spPr bwMode="gray">
          <a:xfrm rot="16200000" flipH="1">
            <a:off x="2967496" y="4802671"/>
            <a:ext cx="953847" cy="1915437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3" name="Freeform 45"/>
          <p:cNvSpPr>
            <a:spLocks/>
          </p:cNvSpPr>
          <p:nvPr/>
        </p:nvSpPr>
        <p:spPr bwMode="gray">
          <a:xfrm rot="16200000">
            <a:off x="3266176" y="4076633"/>
            <a:ext cx="163744" cy="190804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2584638" y="3103562"/>
            <a:ext cx="5554474" cy="1600440"/>
            <a:chOff x="2584638" y="3103562"/>
            <a:chExt cx="5554474" cy="160044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ltGray">
            <a:xfrm>
              <a:off x="4437062" y="3103562"/>
              <a:ext cx="3702050" cy="1066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>
                    <a:gamma/>
                    <a:tint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black">
            <a:xfrm>
              <a:off x="4555795" y="3228388"/>
              <a:ext cx="342582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2400" b="1" dirty="0"/>
                <a:t>GLUCOSA  </a:t>
              </a:r>
              <a:endParaRPr lang="es-ES" sz="2400" b="1" dirty="0" smtClean="0"/>
            </a:p>
            <a:p>
              <a:pPr algn="ctr"/>
              <a:r>
                <a:rPr lang="es-ES" sz="2400" b="1" dirty="0" smtClean="0"/>
                <a:t>FRUCTOSA</a:t>
              </a:r>
              <a:endParaRPr lang="es-ES" sz="2400" b="1" dirty="0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gray">
            <a:xfrm rot="16200000">
              <a:off x="3014484" y="3281424"/>
              <a:ext cx="992732" cy="1852424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7" name="6 CuadroTexto"/>
          <p:cNvSpPr txBox="1"/>
          <p:nvPr/>
        </p:nvSpPr>
        <p:spPr>
          <a:xfrm>
            <a:off x="3403375" y="1275460"/>
            <a:ext cx="5548559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Los glúcidos ocupan un lugar importante en la dieta humana ya que son los nutrientes más abundantes y los que mayor cantidad de energía aportan</a:t>
            </a:r>
            <a:endParaRPr lang="es-ES" sz="2000" b="1" dirty="0"/>
          </a:p>
        </p:txBody>
      </p:sp>
      <p:sp>
        <p:nvSpPr>
          <p:cNvPr id="49" name="21 CuadroTexto"/>
          <p:cNvSpPr txBox="1"/>
          <p:nvPr/>
        </p:nvSpPr>
        <p:spPr>
          <a:xfrm>
            <a:off x="337863" y="6306058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  <p:bldP spid="12327" grpId="0"/>
      <p:bldP spid="12329" grpId="0"/>
      <p:bldP spid="12332" grpId="0" animBg="1"/>
      <p:bldP spid="12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9011" y="350333"/>
            <a:ext cx="8229600" cy="1143000"/>
          </a:xfrm>
        </p:spPr>
        <p:txBody>
          <a:bodyPr/>
          <a:lstStyle/>
          <a:p>
            <a:r>
              <a:rPr lang="es-ES" b="1" dirty="0" smtClean="0"/>
              <a:t>DIGESTIÓN DE GLÚCIDOS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48252" y="1700808"/>
            <a:ext cx="90922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BOCA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50878" y="1716539"/>
            <a:ext cx="13859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AMILASA </a:t>
            </a:r>
          </a:p>
          <a:p>
            <a:pPr algn="ctr"/>
            <a:r>
              <a:rPr lang="es-ES" sz="2000" b="1" dirty="0" smtClean="0"/>
              <a:t>SALIVAL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179555" y="2267580"/>
            <a:ext cx="2341347" cy="400110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POLISACÁRIDOS</a:t>
            </a:r>
            <a:r>
              <a:rPr lang="es-ES" dirty="0" smtClean="0"/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293068" y="2926685"/>
            <a:ext cx="196156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AMILASA </a:t>
            </a:r>
          </a:p>
          <a:p>
            <a:pPr algn="ctr"/>
            <a:r>
              <a:rPr lang="es-ES" sz="2000" b="1" dirty="0" smtClean="0"/>
              <a:t>PANCREÁTICA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7071" y="2577933"/>
            <a:ext cx="16521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INTESTINO </a:t>
            </a:r>
          </a:p>
          <a:p>
            <a:pPr algn="ctr"/>
            <a:r>
              <a:rPr lang="es-ES" sz="2000" b="1" dirty="0" smtClean="0"/>
              <a:t>DELGADO</a:t>
            </a:r>
          </a:p>
          <a:p>
            <a:pPr algn="ctr"/>
            <a:r>
              <a:rPr lang="es-ES" sz="2000" b="1" dirty="0" smtClean="0"/>
              <a:t>DUODENO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3406" y="5373216"/>
            <a:ext cx="385253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MICROVELLOSIDADES DE LA </a:t>
            </a:r>
          </a:p>
          <a:p>
            <a:pPr algn="ctr"/>
            <a:r>
              <a:rPr lang="es-ES" sz="2000" b="1" dirty="0" smtClean="0"/>
              <a:t>MUCOSA  INTESTINAL</a:t>
            </a:r>
          </a:p>
          <a:p>
            <a:pPr algn="ctr"/>
            <a:r>
              <a:rPr lang="es-ES" sz="2000" b="1" dirty="0" smtClean="0"/>
              <a:t>YEYUNO Y PARTE DEL ILEUM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83703" y="4511353"/>
            <a:ext cx="277659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/>
              <a:t>OLIGOSACARIDASAS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37796" y="5423335"/>
            <a:ext cx="2982676" cy="461665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MONOSACÁRIDOS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508104" y="2981518"/>
            <a:ext cx="3312368" cy="13835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MALTOSA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DEXTRINA LÍMITE </a:t>
            </a:r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MALTOTRIOSA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387072" y="1881154"/>
            <a:ext cx="808664" cy="4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679620" y="3039598"/>
            <a:ext cx="6425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4392004" y="2708920"/>
            <a:ext cx="808664" cy="5387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4707686" y="3896430"/>
            <a:ext cx="808664" cy="5387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721373" y="1901708"/>
            <a:ext cx="916363" cy="3031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doblada hacia arriba"/>
          <p:cNvSpPr/>
          <p:nvPr/>
        </p:nvSpPr>
        <p:spPr>
          <a:xfrm flipV="1">
            <a:off x="6673936" y="2361390"/>
            <a:ext cx="1210432" cy="551041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7499177" y="4572579"/>
            <a:ext cx="0" cy="750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4117288" y="4947842"/>
            <a:ext cx="520448" cy="9757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087" y="604466"/>
            <a:ext cx="8229600" cy="927100"/>
          </a:xfrm>
        </p:spPr>
        <p:txBody>
          <a:bodyPr/>
          <a:lstStyle/>
          <a:p>
            <a:r>
              <a:rPr lang="es-ES" b="1" dirty="0" smtClean="0"/>
              <a:t>ESTUDIO INDEPENDIENTE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59696"/>
          </a:xfrm>
        </p:spPr>
        <p:txBody>
          <a:bodyPr>
            <a:normAutofit/>
          </a:bodyPr>
          <a:lstStyle/>
          <a:p>
            <a:pPr algn="just"/>
            <a:r>
              <a:rPr lang="es-ES" sz="3600" dirty="0" smtClean="0"/>
              <a:t>De las disacaridasas buscar nombres, sobre que enlace actúan, sustrato y producto de reacción.</a:t>
            </a:r>
          </a:p>
        </p:txBody>
      </p:sp>
      <p:pic>
        <p:nvPicPr>
          <p:cNvPr id="7170" name="Picture 2" descr="D:\Gleymis\Imagenes\boo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" y="4005064"/>
            <a:ext cx="26767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6" dirty="0"/>
              <a:t>Absorción intestinal de la glucosa</a:t>
            </a:r>
          </a:p>
        </p:txBody>
      </p:sp>
      <p:pic>
        <p:nvPicPr>
          <p:cNvPr id="13315" name="Picture 2" descr="C:\Documents and Settings\Lidia\Escritorio\Libro Metabolismo Nutrición final\Libro Metabolismo Nutrición nuevo\Sección 2 Metabolismo de glúcidos\Capítulo 5 Incorporación de los glúcidos a la célula\Figuras del capítulo 5\Fig 5.1 Absorción de gluc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50405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420</TotalTime>
  <Words>1170</Words>
  <Application>Microsoft Office PowerPoint</Application>
  <PresentationFormat>Presentación en pantalla (4:3)</PresentationFormat>
  <Paragraphs>349</Paragraphs>
  <Slides>34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Constantia</vt:lpstr>
      <vt:lpstr>Garamond</vt:lpstr>
      <vt:lpstr>Times New Roman</vt:lpstr>
      <vt:lpstr>Wingdings</vt:lpstr>
      <vt:lpstr>Wingdings 2</vt:lpstr>
      <vt:lpstr>Default Design</vt:lpstr>
      <vt:lpstr>Image</vt:lpstr>
      <vt:lpstr>Metabolismo y Nutrición   Tema III. Metabolismo de los glúcidos </vt:lpstr>
      <vt:lpstr>Conferencia 4:  Incorporación de la glucosa a las células del organismo. Metabolismo del glucógeno. </vt:lpstr>
      <vt:lpstr>Objetivos: </vt:lpstr>
      <vt:lpstr>Bibliografía </vt:lpstr>
      <vt:lpstr>Presentación de PowerPoint</vt:lpstr>
      <vt:lpstr>Principales glúcidos de la dieta</vt:lpstr>
      <vt:lpstr>DIGESTIÓN DE GLÚCIDOS</vt:lpstr>
      <vt:lpstr>ESTUDIO INDEPENDIENTE</vt:lpstr>
      <vt:lpstr>Absorción intestinal de la glucosa</vt:lpstr>
      <vt:lpstr>ABSORCIÓN E INCORPORACIÓN A LA CÉLULA.</vt:lpstr>
      <vt:lpstr>Homeostasis de la glucosa en sangre</vt:lpstr>
      <vt:lpstr>Presentación de PowerPoint</vt:lpstr>
      <vt:lpstr>Presentación de PowerPoint</vt:lpstr>
      <vt:lpstr>FOSFORILACIÓN INICIAL DE LA GLUCOSA (VENTAJAS).</vt:lpstr>
      <vt:lpstr>ACCIÓN DE LA ENZIMA  GLUCOSA 6-FOSFATASA</vt:lpstr>
      <vt:lpstr>DESTINOS DE LA  GLUCOSA 6-FOSFATO</vt:lpstr>
      <vt:lpstr>Metabolismo del glucógeno</vt:lpstr>
      <vt:lpstr>Síntesis de Macromoléculas </vt:lpstr>
      <vt:lpstr>FORMACIÓN  DEL  PRECURSOR  ACTIVO (pre-iniciación).</vt:lpstr>
      <vt:lpstr>GLUCOGÉNESIS</vt:lpstr>
      <vt:lpstr>Presentación de PowerPoint</vt:lpstr>
      <vt:lpstr>Presentación de PowerPoint</vt:lpstr>
      <vt:lpstr>Presentación de PowerPoint</vt:lpstr>
      <vt:lpstr>GLUCOGENÓLISIS</vt:lpstr>
      <vt:lpstr>Presentación de PowerPoint</vt:lpstr>
      <vt:lpstr>Presentación de PowerPoint</vt:lpstr>
      <vt:lpstr>SIGNIFICACIÓN  BIOLÓGICA  DE  LA GLUCOGENÓLISIS. </vt:lpstr>
      <vt:lpstr>Presentación de PowerPoint</vt:lpstr>
      <vt:lpstr>Presentación de PowerPoint</vt:lpstr>
      <vt:lpstr>ESTUDIO INDEPENDIENTE</vt:lpstr>
      <vt:lpstr>Presentación de PowerPoint</vt:lpstr>
      <vt:lpstr>GLUCOGENOSIS TIPO I</vt:lpstr>
      <vt:lpstr>Conclusiones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y Nutrición   Tema III. Metabolismo de los glúcidos</dc:title>
  <dc:creator>Gleymis</dc:creator>
  <cp:lastModifiedBy>Gleymis</cp:lastModifiedBy>
  <cp:revision>34</cp:revision>
  <dcterms:created xsi:type="dcterms:W3CDTF">2018-02-25T23:06:54Z</dcterms:created>
  <dcterms:modified xsi:type="dcterms:W3CDTF">2008-01-02T15:43:42Z</dcterms:modified>
</cp:coreProperties>
</file>