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5" r:id="rId2"/>
    <p:sldId id="286" r:id="rId3"/>
    <p:sldId id="287" r:id="rId4"/>
    <p:sldId id="288" r:id="rId5"/>
    <p:sldId id="289" r:id="rId6"/>
    <p:sldId id="290" r:id="rId7"/>
    <p:sldId id="293" r:id="rId8"/>
    <p:sldId id="294" r:id="rId9"/>
    <p:sldId id="295" r:id="rId10"/>
    <p:sldId id="296" r:id="rId11"/>
    <p:sldId id="271" r:id="rId12"/>
    <p:sldId id="263" r:id="rId13"/>
    <p:sldId id="297" r:id="rId14"/>
    <p:sldId id="291" r:id="rId15"/>
    <p:sldId id="292" r:id="rId16"/>
    <p:sldId id="298" r:id="rId17"/>
    <p:sldId id="299" r:id="rId18"/>
    <p:sldId id="300" r:id="rId19"/>
    <p:sldId id="301" r:id="rId20"/>
    <p:sldId id="305" r:id="rId21"/>
    <p:sldId id="307" r:id="rId22"/>
    <p:sldId id="308" r:id="rId23"/>
    <p:sldId id="309" r:id="rId24"/>
    <p:sldId id="310" r:id="rId25"/>
    <p:sldId id="312" r:id="rId26"/>
    <p:sldId id="313" r:id="rId27"/>
    <p:sldId id="272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B779-4EBF-4C23-BE0D-208B7C20C9B4}" type="datetimeFigureOut">
              <a:rPr lang="es-ES" smtClean="0"/>
              <a:t>05/01/2008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0671-5023-42DD-B5D1-FFFE0678D3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78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D075AE-96FA-4661-9437-E1F14FE64385}" type="slidenum">
              <a:rPr lang="es-ES" sz="1200"/>
              <a:pPr eaLnBrk="1" hangingPunct="1"/>
              <a:t>20</a:t>
            </a:fld>
            <a:endParaRPr lang="es-E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Primer Trimestre.</a:t>
            </a: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Orientadora 7.</a:t>
            </a: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Diapositiva 37.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La regulación de la respiración celular se efectúa a varios niveles: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A nivel del ciclo de Krebs depende de la disponibilidad de acetil CoA y de ácido oxalacético. Además, la relación ATP/ADP regula la actividad de la deshidrogenasa isocítrica y la deshidrogenasa alfacetoglutárica.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A nivel de la ATP sintetasa, que se inhibe por la presencia de iones de calcio, pobre gradiente protónico y relación ATP/ADP alta.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También influye la actividad de la cadena transportadora de electrones, que es regulada por la disponibilidad de cofactores reducidos.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4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54B4E-C936-4990-817C-F946E5572753}" type="slidenum">
              <a:rPr lang="es-ES" sz="1200"/>
              <a:pPr eaLnBrk="1" hangingPunct="1"/>
              <a:t>21</a:t>
            </a:fld>
            <a:endParaRPr lang="es-E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Primer Trimestre.</a:t>
            </a: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Orientadora 7.</a:t>
            </a: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Diapositiva 38.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Hay sustancias que inhiben la cadena transportadora de electrones, porque se unen a uno de los transportadores impidiendo su funcionamiento. Un ejemplo lo constituye el cianuro.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Los inhibidores del transporte de electrones detienen: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El consumo de oxígeno.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La formación de agua.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La oxidación de los sustratos.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La síntesis de ATP y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Disipan el gradiente de protones.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Deben profundizar el mecanismo por el cual se producen estos cambios siguiendo las orientaciones del CD de la asignatura.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0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83532A-D5F6-4BCD-95AE-7DEF9D82BCF6}" type="slidenum">
              <a:rPr lang="es-ES" sz="1200"/>
              <a:pPr eaLnBrk="1" hangingPunct="1"/>
              <a:t>23</a:t>
            </a:fld>
            <a:endParaRPr lang="es-E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Primer Trimestre.</a:t>
            </a: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Orientadora 7.</a:t>
            </a: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Diapositiva 39.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Por otra parte la fosforilación oxidativa es inhibida por sustancias como la oligomicina, que inactivan la ATP sintetasa.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Estas sustancias detienen: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El consumo de oxígeno.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La formación de agua.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La oxidación de los sustratos.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La síntesis de ATP y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Se alcanza el pH límite, que es la máxima diferencia de pH entre las dos caras de la membrana mitocondrial interna.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Deben profundizar el mecanismo por el cual se producen estos cambios siguiendo las orientaciones del CD de la asignatura.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06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7DFD5F-DE11-43FC-AF6B-CC20DA73F05C}" type="slidenum">
              <a:rPr lang="es-ES" sz="1200"/>
              <a:pPr eaLnBrk="1" hangingPunct="1"/>
              <a:t>24</a:t>
            </a:fld>
            <a:endParaRPr lang="es-E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Primer Trimestre.</a:t>
            </a: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Orientadora 7.</a:t>
            </a: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Diapositiva 40.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Los desacopladores de la fosforilación oxidativa son sustancias que hacen permeable la membrana mitocondrial interna a los protones, disipando su gradiente, provocando: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Aumento del consumo de oxígeno,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De la formación de agua,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De la oxidación de los sustratos,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Detención de la síntesis de ATP,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Disipación del gradiente de protones y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Liberación de energía en forma de calor.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Entre estas sustancias se encuentran el dicumarol y el 2-4 dinitrofenol.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Hay que señalar que también existen desacopladores fisiológicos, que ayudan a regular la temperatura corporal, como es el caso de las hormonas tiroideas.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Deben profundizar el mecanismo por el cual se producen estos cambios siguiendo las orientaciones del CD de la asignatura.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3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B536-5428-4C35-AF81-5D4C00026452}" type="datetimeFigureOut">
              <a:rPr lang="es-ES" smtClean="0"/>
              <a:t>05/01/2008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0AB-49EB-4AEF-BD02-33FFC995DE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1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B536-5428-4C35-AF81-5D4C00026452}" type="datetimeFigureOut">
              <a:rPr lang="es-ES" smtClean="0"/>
              <a:t>05/01/2008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0AB-49EB-4AEF-BD02-33FFC995DE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97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B536-5428-4C35-AF81-5D4C00026452}" type="datetimeFigureOut">
              <a:rPr lang="es-ES" smtClean="0"/>
              <a:t>05/01/2008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0AB-49EB-4AEF-BD02-33FFC995DE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90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B536-5428-4C35-AF81-5D4C00026452}" type="datetimeFigureOut">
              <a:rPr lang="es-ES" smtClean="0"/>
              <a:t>05/01/2008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0AB-49EB-4AEF-BD02-33FFC995DE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97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B536-5428-4C35-AF81-5D4C00026452}" type="datetimeFigureOut">
              <a:rPr lang="es-ES" smtClean="0"/>
              <a:t>05/01/2008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0AB-49EB-4AEF-BD02-33FFC995DE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87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B536-5428-4C35-AF81-5D4C00026452}" type="datetimeFigureOut">
              <a:rPr lang="es-ES" smtClean="0"/>
              <a:t>05/01/2008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0AB-49EB-4AEF-BD02-33FFC995DE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62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B536-5428-4C35-AF81-5D4C00026452}" type="datetimeFigureOut">
              <a:rPr lang="es-ES" smtClean="0"/>
              <a:t>05/01/2008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0AB-49EB-4AEF-BD02-33FFC995DE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01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B536-5428-4C35-AF81-5D4C00026452}" type="datetimeFigureOut">
              <a:rPr lang="es-ES" smtClean="0"/>
              <a:t>05/01/2008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0AB-49EB-4AEF-BD02-33FFC995DE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21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B536-5428-4C35-AF81-5D4C00026452}" type="datetimeFigureOut">
              <a:rPr lang="es-ES" smtClean="0"/>
              <a:t>05/01/2008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0AB-49EB-4AEF-BD02-33FFC995DE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045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B536-5428-4C35-AF81-5D4C00026452}" type="datetimeFigureOut">
              <a:rPr lang="es-ES" smtClean="0"/>
              <a:t>05/01/2008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0AB-49EB-4AEF-BD02-33FFC995DE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03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B536-5428-4C35-AF81-5D4C00026452}" type="datetimeFigureOut">
              <a:rPr lang="es-ES" smtClean="0"/>
              <a:t>05/01/2008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0AB-49EB-4AEF-BD02-33FFC995DE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47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FB536-5428-4C35-AF81-5D4C00026452}" type="datetimeFigureOut">
              <a:rPr lang="es-ES" smtClean="0"/>
              <a:t>05/01/2008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F0AB-49EB-4AEF-BD02-33FFC995DE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61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671997"/>
            <a:ext cx="10521271" cy="23876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METABOLISMO Y NUTRICIÓN</a:t>
            </a:r>
            <a:br>
              <a:rPr lang="es-ES" b="1" dirty="0" smtClean="0">
                <a:solidFill>
                  <a:srgbClr val="0070C0"/>
                </a:solidFill>
              </a:rPr>
            </a:br>
            <a:r>
              <a:rPr lang="es-ES" b="1" dirty="0" smtClean="0">
                <a:solidFill>
                  <a:srgbClr val="0070C0"/>
                </a:solidFill>
              </a:rPr>
              <a:t>Tema II: Respiración celular </a:t>
            </a:r>
            <a:br>
              <a:rPr lang="es-ES" b="1" dirty="0" smtClean="0">
                <a:solidFill>
                  <a:srgbClr val="0070C0"/>
                </a:solidFill>
              </a:rPr>
            </a:br>
            <a:r>
              <a:rPr lang="es-ES" b="1" dirty="0" smtClean="0">
                <a:solidFill>
                  <a:srgbClr val="0070C0"/>
                </a:solidFill>
              </a:rPr>
              <a:t>CLASE TALLER 2</a:t>
            </a:r>
            <a:r>
              <a:rPr lang="es-ES" b="1" dirty="0" smtClean="0"/>
              <a:t>: Cadena Respiratoria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40977" y="6043021"/>
            <a:ext cx="9144000" cy="814979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Profesor: MSc Gleymis Venet </a:t>
            </a:r>
            <a:r>
              <a:rPr lang="es-ES" sz="3200" b="1" dirty="0"/>
              <a:t>C</a:t>
            </a:r>
            <a:r>
              <a:rPr lang="es-ES" sz="3200" b="1" dirty="0" smtClean="0"/>
              <a:t>adet</a:t>
            </a:r>
            <a:endParaRPr lang="es-ES" sz="32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282" y="3335261"/>
            <a:ext cx="3656267" cy="24320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837" y="3335261"/>
            <a:ext cx="3735905" cy="243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0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4. Responda </a:t>
            </a:r>
            <a:r>
              <a:rPr lang="es-ES" b="1" dirty="0">
                <a:solidFill>
                  <a:srgbClr val="0070C0"/>
                </a:solidFill>
              </a:rPr>
              <a:t>con V o F (verdadero o falso) cada una de las </a:t>
            </a:r>
            <a:r>
              <a:rPr lang="es-ES" b="1" dirty="0" smtClean="0">
                <a:solidFill>
                  <a:srgbClr val="0070C0"/>
                </a:solidFill>
              </a:rPr>
              <a:t>siguientes </a:t>
            </a:r>
            <a:r>
              <a:rPr lang="es-ES" b="1" dirty="0">
                <a:solidFill>
                  <a:srgbClr val="0070C0"/>
                </a:solidFill>
              </a:rPr>
              <a:t>afirmaciones:</a:t>
            </a:r>
            <a:br>
              <a:rPr lang="es-ES" b="1" dirty="0">
                <a:solidFill>
                  <a:srgbClr val="0070C0"/>
                </a:solidFill>
              </a:rPr>
            </a:b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63851"/>
            <a:ext cx="10515600" cy="5269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/>
              <a:t>___ La </a:t>
            </a:r>
            <a:r>
              <a:rPr lang="es-ES" b="1" dirty="0"/>
              <a:t>energía generada por la Respiración Celular se </a:t>
            </a:r>
            <a:r>
              <a:rPr lang="es-ES" b="1" dirty="0" smtClean="0"/>
              <a:t>utiliza </a:t>
            </a:r>
            <a:r>
              <a:rPr lang="es-ES" b="1" dirty="0"/>
              <a:t>en los procesos catabólicos.</a:t>
            </a:r>
          </a:p>
          <a:p>
            <a:pPr marL="0" indent="0">
              <a:buNone/>
            </a:pPr>
            <a:r>
              <a:rPr lang="es-ES" b="1" dirty="0" smtClean="0"/>
              <a:t>___ </a:t>
            </a:r>
            <a:r>
              <a:rPr lang="es-ES" b="1" dirty="0"/>
              <a:t>Elevadas concentraciones de ATP activan la </a:t>
            </a:r>
            <a:r>
              <a:rPr lang="es-ES" b="1" dirty="0" smtClean="0"/>
              <a:t>respiración </a:t>
            </a:r>
            <a:r>
              <a:rPr lang="es-ES" b="1" dirty="0"/>
              <a:t>celular. </a:t>
            </a:r>
          </a:p>
          <a:p>
            <a:pPr marL="0" indent="0">
              <a:buNone/>
            </a:pPr>
            <a:r>
              <a:rPr lang="es-ES" b="1" dirty="0" smtClean="0"/>
              <a:t>___ </a:t>
            </a:r>
            <a:r>
              <a:rPr lang="es-ES" b="1" dirty="0"/>
              <a:t>Elevadas concentraciones de ADP intensifican la </a:t>
            </a:r>
            <a:r>
              <a:rPr lang="es-ES" b="1" dirty="0" smtClean="0"/>
              <a:t>obtención </a:t>
            </a:r>
            <a:r>
              <a:rPr lang="es-ES" b="1" dirty="0"/>
              <a:t>de energía en forma de ATP. </a:t>
            </a:r>
            <a:endParaRPr lang="es-ES" b="1" dirty="0" smtClean="0"/>
          </a:p>
          <a:p>
            <a:pPr marL="0" indent="0">
              <a:buNone/>
            </a:pPr>
            <a:r>
              <a:rPr lang="es-ES" b="1" dirty="0" smtClean="0"/>
              <a:t>___ </a:t>
            </a:r>
            <a:r>
              <a:rPr lang="es-ES" b="1" dirty="0"/>
              <a:t>Las deshidrogenasas del ciclo de Krebs generan </a:t>
            </a:r>
            <a:r>
              <a:rPr lang="es-ES" b="1" dirty="0" smtClean="0"/>
              <a:t>alimentadores </a:t>
            </a:r>
            <a:r>
              <a:rPr lang="es-ES" b="1" dirty="0"/>
              <a:t>para la </a:t>
            </a:r>
            <a:r>
              <a:rPr lang="es-ES" b="1" dirty="0" smtClean="0"/>
              <a:t>cadena </a:t>
            </a:r>
            <a:r>
              <a:rPr lang="es-ES" b="1" dirty="0"/>
              <a:t>de transporte de </a:t>
            </a:r>
            <a:r>
              <a:rPr lang="es-ES" b="1" dirty="0" smtClean="0"/>
              <a:t>electrones.</a:t>
            </a:r>
          </a:p>
          <a:p>
            <a:pPr marL="0" indent="0">
              <a:buNone/>
            </a:pPr>
            <a:r>
              <a:rPr lang="es-ES" b="1" dirty="0" smtClean="0"/>
              <a:t>___ </a:t>
            </a:r>
            <a:r>
              <a:rPr lang="es-ES" b="1" dirty="0"/>
              <a:t>El Acetil </a:t>
            </a:r>
            <a:r>
              <a:rPr lang="es-ES" b="1" dirty="0" err="1"/>
              <a:t>CoA</a:t>
            </a:r>
            <a:r>
              <a:rPr lang="es-ES" b="1" dirty="0"/>
              <a:t> que alimenta el Ciclo de Krebs puede </a:t>
            </a:r>
            <a:r>
              <a:rPr lang="es-ES" b="1" dirty="0" smtClean="0"/>
              <a:t>obtenerse </a:t>
            </a:r>
            <a:r>
              <a:rPr lang="es-ES" b="1" dirty="0"/>
              <a:t>de los carbohidratos, los lípidos y de los </a:t>
            </a:r>
            <a:r>
              <a:rPr lang="es-ES" b="1" dirty="0" smtClean="0"/>
              <a:t>aminoácidos.</a:t>
            </a:r>
          </a:p>
          <a:p>
            <a:pPr marL="0" indent="0">
              <a:buNone/>
            </a:pPr>
            <a:r>
              <a:rPr lang="es-ES" b="1" dirty="0" smtClean="0"/>
              <a:t>___ </a:t>
            </a:r>
            <a:r>
              <a:rPr lang="es-ES" b="1" dirty="0"/>
              <a:t>El ciclo de Krebs tiene carácter anfibólico por </a:t>
            </a:r>
            <a:r>
              <a:rPr lang="es-ES" b="1" dirty="0" smtClean="0"/>
              <a:t>encontrarse </a:t>
            </a:r>
            <a:r>
              <a:rPr lang="es-ES" b="1" dirty="0"/>
              <a:t>sus </a:t>
            </a:r>
            <a:r>
              <a:rPr lang="es-ES" b="1" dirty="0" smtClean="0"/>
              <a:t>enzimas </a:t>
            </a:r>
            <a:r>
              <a:rPr lang="es-ES" b="1" dirty="0"/>
              <a:t>en la membrana interna de </a:t>
            </a:r>
            <a:r>
              <a:rPr lang="es-ES" b="1" dirty="0" smtClean="0"/>
              <a:t>la </a:t>
            </a:r>
            <a:r>
              <a:rPr lang="es-ES" b="1" dirty="0"/>
              <a:t>mitocondria.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705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CUESTIONARIO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9712" y="1376173"/>
            <a:ext cx="10515600" cy="505562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4000" b="1" dirty="0" smtClean="0"/>
              <a:t>Mencione la localización y los procesos que integran la cadena respiratoria.</a:t>
            </a:r>
            <a:endParaRPr lang="es-ES" sz="4000" b="1" dirty="0"/>
          </a:p>
          <a:p>
            <a:pPr marL="742950" indent="-742950">
              <a:buFont typeface="+mj-lt"/>
              <a:buAutoNum type="arabicPeriod"/>
            </a:pPr>
            <a:r>
              <a:rPr lang="es-ES" sz="4000" b="1" dirty="0" smtClean="0"/>
              <a:t>Elabore un concepto de </a:t>
            </a:r>
            <a:r>
              <a:rPr lang="es-ES" sz="4000" b="1" dirty="0" err="1" smtClean="0"/>
              <a:t>Cte</a:t>
            </a:r>
            <a:r>
              <a:rPr lang="es-ES" sz="4000" b="1" dirty="0" smtClean="0"/>
              <a:t>- y FOD.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b="1" dirty="0" smtClean="0"/>
              <a:t>Mencione los transportadores que forman parte de la </a:t>
            </a:r>
            <a:r>
              <a:rPr lang="es-ES" sz="4000" b="1" dirty="0" err="1" smtClean="0"/>
              <a:t>Cte</a:t>
            </a:r>
            <a:r>
              <a:rPr lang="es-ES" sz="4000" b="1" dirty="0" smtClean="0"/>
              <a:t>- y </a:t>
            </a:r>
            <a:r>
              <a:rPr lang="es-ES" sz="4000" b="1" dirty="0" err="1" smtClean="0"/>
              <a:t>refierace</a:t>
            </a:r>
            <a:r>
              <a:rPr lang="es-ES" sz="4000" b="1" dirty="0" smtClean="0"/>
              <a:t> a su naturaleza química y a la sustancia que transportan.</a:t>
            </a:r>
            <a:endParaRPr lang="es-ES" sz="4000" b="1" dirty="0"/>
          </a:p>
          <a:p>
            <a:pPr marL="742950" indent="-742950">
              <a:buFont typeface="+mj-lt"/>
              <a:buAutoNum type="arabicPeriod"/>
            </a:pPr>
            <a:r>
              <a:rPr lang="es-ES" sz="4000" b="1" dirty="0" smtClean="0"/>
              <a:t>Explique las funciones de los 4 complejos y cómo se forma el gradiente de protones.</a:t>
            </a:r>
            <a:endParaRPr lang="es-ES" sz="4000" b="1" dirty="0"/>
          </a:p>
          <a:p>
            <a:pPr marL="742950" indent="-742950">
              <a:buFont typeface="+mj-lt"/>
              <a:buAutoNum type="arabicPeriod"/>
            </a:pPr>
            <a:endParaRPr lang="es-ES" sz="4000" b="1" dirty="0"/>
          </a:p>
          <a:p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2772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CUESTIONARIO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sz="4000" b="1" dirty="0"/>
              <a:t>5</a:t>
            </a:r>
            <a:r>
              <a:rPr lang="es-ES" sz="4000" b="1" dirty="0" smtClean="0"/>
              <a:t>. Describa la estructura de la enzima ATP sintasa</a:t>
            </a:r>
          </a:p>
          <a:p>
            <a:pPr marL="742950" indent="-742950">
              <a:buAutoNum type="alphaLcParenR"/>
            </a:pPr>
            <a:r>
              <a:rPr lang="es-ES" sz="4000" b="1" dirty="0" smtClean="0"/>
              <a:t>Explique cómo ocurre la formación de ATP por dicha enzima.</a:t>
            </a:r>
          </a:p>
          <a:p>
            <a:pPr marL="0" indent="0">
              <a:buNone/>
            </a:pPr>
            <a:r>
              <a:rPr lang="es-ES" sz="4000" b="1" dirty="0" smtClean="0"/>
              <a:t>6. Mencione el mecanismo general de acción de los inhibidores de la </a:t>
            </a:r>
            <a:r>
              <a:rPr lang="es-ES" sz="4000" b="1" dirty="0" err="1" smtClean="0"/>
              <a:t>Cte</a:t>
            </a:r>
            <a:r>
              <a:rPr lang="es-ES" sz="4000" b="1" dirty="0" smtClean="0"/>
              <a:t>- y de la FOD y sus consecuencias para:</a:t>
            </a:r>
          </a:p>
          <a:p>
            <a:r>
              <a:rPr lang="es-ES" sz="4000" b="1" dirty="0" smtClean="0"/>
              <a:t>Oxidación de los sustratos</a:t>
            </a:r>
          </a:p>
          <a:p>
            <a:r>
              <a:rPr lang="es-ES" sz="4000" b="1" dirty="0" smtClean="0"/>
              <a:t>Consumo de oxigeno</a:t>
            </a:r>
          </a:p>
          <a:p>
            <a:r>
              <a:rPr lang="es-ES" sz="4000" b="1" dirty="0" smtClean="0"/>
              <a:t>Formación de agua</a:t>
            </a:r>
          </a:p>
          <a:p>
            <a:r>
              <a:rPr lang="es-ES" sz="4000" b="1" dirty="0" smtClean="0"/>
              <a:t>Formación del gradiente</a:t>
            </a:r>
          </a:p>
          <a:p>
            <a:r>
              <a:rPr lang="es-ES" sz="4000" b="1" dirty="0" smtClean="0"/>
              <a:t>Formación de ATP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62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b="1" dirty="0" smtClean="0"/>
              <a:t>Ubique el sitio de acción de un inhibidor de la </a:t>
            </a:r>
            <a:r>
              <a:rPr lang="es-ES" sz="3600" b="1" dirty="0" err="1" smtClean="0"/>
              <a:t>Cte</a:t>
            </a:r>
            <a:r>
              <a:rPr lang="es-ES" sz="3600" b="1" dirty="0" smtClean="0"/>
              <a:t>- si se conoce que la coenzima Q se encuentra en su forma reducida y los citocromos b, c, c1, a y a3 se encuentran en su forma oxidada.</a:t>
            </a:r>
          </a:p>
          <a:p>
            <a:pPr algn="just"/>
            <a:r>
              <a:rPr lang="es-ES" sz="3600" b="1" dirty="0" smtClean="0"/>
              <a:t>Calcule los moles de ATP que se forman en la respiración celular por cada acetil CoA que se incorpora al CK</a:t>
            </a:r>
            <a:endParaRPr lang="es-ES" sz="3600" b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CUESTIONARIO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96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4880"/>
            <a:ext cx="10515600" cy="1073557"/>
          </a:xfrm>
        </p:spPr>
        <p:txBody>
          <a:bodyPr/>
          <a:lstStyle/>
          <a:p>
            <a:r>
              <a:rPr lang="es-ES" b="1" dirty="0" smtClean="0"/>
              <a:t>CADENA TRANSPORTADORA DE ELECTRONES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75907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ES" sz="3200" dirty="0" smtClean="0">
                <a:latin typeface="Arial" panose="020B0604020202020204" pitchFamily="34" charset="0"/>
              </a:rPr>
              <a:t>La cadena transportadora de electrones constituye una serie de reacciones de oxidación-reducción de forma secuencial donde </a:t>
            </a:r>
            <a:r>
              <a:rPr lang="es-ES" sz="3200" dirty="0">
                <a:latin typeface="Arial" panose="020B0604020202020204" pitchFamily="34" charset="0"/>
              </a:rPr>
              <a:t>l</a:t>
            </a:r>
            <a:r>
              <a:rPr lang="es-ES" sz="3200" dirty="0" smtClean="0">
                <a:latin typeface="Arial" panose="020B0604020202020204" pitchFamily="34" charset="0"/>
              </a:rPr>
              <a:t>os electrones provenientes de los cofactores reducidos (NADH.H</a:t>
            </a:r>
            <a:r>
              <a:rPr lang="es-ES" sz="3200" b="1" baseline="30000" dirty="0" smtClean="0">
                <a:latin typeface="Arial" panose="020B0604020202020204" pitchFamily="34" charset="0"/>
              </a:rPr>
              <a:t>+</a:t>
            </a:r>
            <a:r>
              <a:rPr lang="es-ES" sz="3200" dirty="0" smtClean="0">
                <a:latin typeface="Arial" panose="020B0604020202020204" pitchFamily="34" charset="0"/>
              </a:rPr>
              <a:t> y FADH</a:t>
            </a:r>
            <a:r>
              <a:rPr lang="es-ES" sz="3200" b="1" baseline="-25000" dirty="0" smtClean="0">
                <a:latin typeface="Arial" panose="020B0604020202020204" pitchFamily="34" charset="0"/>
              </a:rPr>
              <a:t>2</a:t>
            </a:r>
            <a:r>
              <a:rPr lang="es-ES" sz="3200" dirty="0" smtClean="0">
                <a:latin typeface="Arial" panose="020B0604020202020204" pitchFamily="34" charset="0"/>
              </a:rPr>
              <a:t>)  van pasando a través de 4 complejos hasta llegar al oxígeno, obteniéndose como producto final H</a:t>
            </a:r>
            <a:r>
              <a:rPr lang="es-ES" sz="3200" baseline="-25000" dirty="0" smtClean="0">
                <a:latin typeface="Arial" panose="020B0604020202020204" pitchFamily="34" charset="0"/>
              </a:rPr>
              <a:t>2</a:t>
            </a:r>
            <a:r>
              <a:rPr lang="es-ES" sz="3200" dirty="0" smtClean="0">
                <a:latin typeface="Arial" panose="020B0604020202020204" pitchFamily="34" charset="0"/>
              </a:rPr>
              <a:t>O y un gradiente electroquímico de protones.</a:t>
            </a:r>
          </a:p>
          <a:p>
            <a:pPr marL="0" indent="0" algn="just">
              <a:buNone/>
            </a:pP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203" y="4567019"/>
            <a:ext cx="6137329" cy="209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rial" panose="020B0604020202020204" pitchFamily="34" charset="0"/>
              </a:rPr>
              <a:t>Los transportadores que intervienen en ella son de dos tipos: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89096"/>
            <a:ext cx="4834180" cy="2963351"/>
          </a:xfrm>
        </p:spPr>
        <p:txBody>
          <a:bodyPr/>
          <a:lstStyle/>
          <a:p>
            <a:pPr>
              <a:buFontTx/>
              <a:buChar char="•"/>
            </a:pPr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Los que transportan hidrógeno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Arial" panose="020B0604020202020204" pitchFamily="34" charset="0"/>
              </a:rPr>
              <a:t>Coenzima Q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Arial" panose="020B0604020202020204" pitchFamily="34" charset="0"/>
              </a:rPr>
              <a:t>Las </a:t>
            </a:r>
            <a:r>
              <a:rPr lang="es-ES" dirty="0" err="1" smtClean="0">
                <a:latin typeface="Arial" panose="020B0604020202020204" pitchFamily="34" charset="0"/>
              </a:rPr>
              <a:t>flavoproteínas</a:t>
            </a:r>
            <a:endParaRPr lang="es-ES" dirty="0" smtClean="0">
              <a:latin typeface="Arial" panose="020B0604020202020204" pitchFamily="34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s-ES" b="1" dirty="0" smtClean="0">
                <a:latin typeface="Arial" charset="0"/>
              </a:rPr>
              <a:t>NADH Deshidrogenasa.</a:t>
            </a:r>
            <a:endParaRPr lang="es-ES" b="1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s-ES" b="1" dirty="0" smtClean="0">
                <a:latin typeface="Arial" charset="0"/>
              </a:rPr>
              <a:t>Succínico DH</a:t>
            </a:r>
            <a:endParaRPr lang="es-ES" b="1" dirty="0">
              <a:latin typeface="Arial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524786" y="2089096"/>
            <a:ext cx="46029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Los que transportan electrones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>
                <a:latin typeface="Arial" panose="020B0604020202020204" pitchFamily="34" charset="0"/>
              </a:rPr>
              <a:t>Los citocromos </a:t>
            </a:r>
          </a:p>
          <a:p>
            <a:r>
              <a:rPr lang="es-ES" sz="2800" dirty="0">
                <a:latin typeface="Arial" panose="020B0604020202020204" pitchFamily="34" charset="0"/>
              </a:rPr>
              <a:t> </a:t>
            </a:r>
            <a:r>
              <a:rPr lang="es-ES" sz="2800" dirty="0" smtClean="0">
                <a:latin typeface="Arial" panose="020B0604020202020204" pitchFamily="34" charset="0"/>
              </a:rPr>
              <a:t>     a, a3, b, c, c1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s-ES" sz="2800" dirty="0" smtClean="0">
                <a:latin typeface="Arial" panose="020B0604020202020204" pitchFamily="34" charset="0"/>
              </a:rPr>
              <a:t>Las </a:t>
            </a:r>
            <a:r>
              <a:rPr lang="es-ES" sz="2800" dirty="0" err="1" smtClean="0">
                <a:latin typeface="Arial" panose="020B0604020202020204" pitchFamily="34" charset="0"/>
              </a:rPr>
              <a:t>ferrosulfoproteínas</a:t>
            </a:r>
            <a:endParaRPr lang="es-ES" sz="2800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s-ES" sz="2800" dirty="0" smtClean="0">
                <a:latin typeface="Arial" panose="020B0604020202020204" pitchFamily="34" charset="0"/>
              </a:rPr>
              <a:t>las </a:t>
            </a:r>
            <a:r>
              <a:rPr lang="es-ES" sz="2800" dirty="0" err="1" smtClean="0">
                <a:latin typeface="Arial" panose="020B0604020202020204" pitchFamily="34" charset="0"/>
              </a:rPr>
              <a:t>cuproproteínas</a:t>
            </a:r>
            <a:r>
              <a:rPr lang="es-ES" sz="2800" dirty="0" smtClean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Picture 3" descr="http://www.uc.cl/sw_educ/biologia/bio100/imagenes/6803dc349f2filenameD241typeimagegi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36" y="5052447"/>
            <a:ext cx="3068664" cy="15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823693" y="1168400"/>
            <a:ext cx="9144000" cy="4953000"/>
            <a:chOff x="0" y="683"/>
            <a:chExt cx="5760" cy="3120"/>
          </a:xfrm>
        </p:grpSpPr>
        <p:pic>
          <p:nvPicPr>
            <p:cNvPr id="1639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3"/>
              <a:ext cx="5760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Rectangle 6"/>
            <p:cNvSpPr>
              <a:spLocks noChangeArrowheads="1"/>
            </p:cNvSpPr>
            <p:nvPr/>
          </p:nvSpPr>
          <p:spPr bwMode="auto">
            <a:xfrm>
              <a:off x="25" y="709"/>
              <a:ext cx="905" cy="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/>
            </a:p>
          </p:txBody>
        </p:sp>
        <p:sp>
          <p:nvSpPr>
            <p:cNvPr id="16394" name="Rectangle 7"/>
            <p:cNvSpPr>
              <a:spLocks noChangeArrowheads="1"/>
            </p:cNvSpPr>
            <p:nvPr/>
          </p:nvSpPr>
          <p:spPr bwMode="auto">
            <a:xfrm>
              <a:off x="46" y="3475"/>
              <a:ext cx="657" cy="3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/>
            </a:p>
          </p:txBody>
        </p:sp>
        <p:sp>
          <p:nvSpPr>
            <p:cNvPr id="16395" name="Text Box 9"/>
            <p:cNvSpPr txBox="1">
              <a:spLocks noChangeArrowheads="1"/>
            </p:cNvSpPr>
            <p:nvPr/>
          </p:nvSpPr>
          <p:spPr bwMode="auto">
            <a:xfrm>
              <a:off x="1746" y="3249"/>
              <a:ext cx="720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_tradnl" sz="1600" b="1"/>
                <a:t>Succínico</a:t>
              </a:r>
            </a:p>
          </p:txBody>
        </p:sp>
        <p:sp>
          <p:nvSpPr>
            <p:cNvPr id="16396" name="Text Box 10"/>
            <p:cNvSpPr txBox="1">
              <a:spLocks noChangeArrowheads="1"/>
            </p:cNvSpPr>
            <p:nvPr/>
          </p:nvSpPr>
          <p:spPr bwMode="auto">
            <a:xfrm>
              <a:off x="2426" y="3263"/>
              <a:ext cx="692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_tradnl" sz="1600" b="1"/>
                <a:t>Fumárico</a:t>
              </a:r>
            </a:p>
          </p:txBody>
        </p:sp>
        <p:sp>
          <p:nvSpPr>
            <p:cNvPr id="16397" name="Text Box 18"/>
            <p:cNvSpPr txBox="1">
              <a:spLocks noChangeArrowheads="1"/>
            </p:cNvSpPr>
            <p:nvPr/>
          </p:nvSpPr>
          <p:spPr bwMode="auto">
            <a:xfrm>
              <a:off x="476" y="984"/>
              <a:ext cx="430" cy="252"/>
            </a:xfrm>
            <a:prstGeom prst="rect">
              <a:avLst/>
            </a:prstGeom>
            <a:solidFill>
              <a:srgbClr val="F9C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_tradnl" sz="2000" b="1"/>
                <a:t>4 H</a:t>
              </a:r>
              <a:r>
                <a:rPr lang="es-ES_tradnl" sz="2000" b="1" baseline="30000"/>
                <a:t>+</a:t>
              </a:r>
              <a:endParaRPr lang="es-ES_tradnl" sz="2000" b="1"/>
            </a:p>
          </p:txBody>
        </p:sp>
        <p:sp>
          <p:nvSpPr>
            <p:cNvPr id="16398" name="Text Box 19"/>
            <p:cNvSpPr txBox="1">
              <a:spLocks noChangeArrowheads="1"/>
            </p:cNvSpPr>
            <p:nvPr/>
          </p:nvSpPr>
          <p:spPr bwMode="auto">
            <a:xfrm>
              <a:off x="4921" y="759"/>
              <a:ext cx="430" cy="252"/>
            </a:xfrm>
            <a:prstGeom prst="rect">
              <a:avLst/>
            </a:prstGeom>
            <a:solidFill>
              <a:srgbClr val="F9C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_tradnl" sz="2000" b="1" dirty="0"/>
                <a:t>2</a:t>
              </a:r>
              <a:r>
                <a:rPr lang="es-ES_tradnl" sz="2000" b="1" dirty="0" smtClean="0"/>
                <a:t> </a:t>
              </a:r>
              <a:r>
                <a:rPr lang="es-ES_tradnl" sz="2000" b="1" dirty="0"/>
                <a:t>H</a:t>
              </a:r>
              <a:r>
                <a:rPr lang="es-ES_tradnl" sz="2000" b="1" baseline="30000" dirty="0"/>
                <a:t>+</a:t>
              </a:r>
              <a:endParaRPr lang="es-ES_tradnl" sz="2000" b="1" dirty="0"/>
            </a:p>
          </p:txBody>
        </p:sp>
        <p:sp>
          <p:nvSpPr>
            <p:cNvPr id="16399" name="Text Box 20"/>
            <p:cNvSpPr txBox="1">
              <a:spLocks noChangeArrowheads="1"/>
            </p:cNvSpPr>
            <p:nvPr/>
          </p:nvSpPr>
          <p:spPr bwMode="auto">
            <a:xfrm>
              <a:off x="3679" y="984"/>
              <a:ext cx="430" cy="252"/>
            </a:xfrm>
            <a:prstGeom prst="rect">
              <a:avLst/>
            </a:prstGeom>
            <a:solidFill>
              <a:srgbClr val="F9C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_tradnl" sz="2000" b="1" dirty="0"/>
                <a:t>4</a:t>
              </a:r>
              <a:r>
                <a:rPr lang="es-ES_tradnl" sz="2000" b="1" dirty="0" smtClean="0"/>
                <a:t> </a:t>
              </a:r>
              <a:r>
                <a:rPr lang="es-ES_tradnl" sz="2000" b="1" dirty="0"/>
                <a:t>H</a:t>
              </a:r>
              <a:r>
                <a:rPr lang="es-ES_tradnl" sz="2000" b="1" baseline="30000" dirty="0"/>
                <a:t>+</a:t>
              </a:r>
              <a:endParaRPr lang="es-ES_tradnl" sz="2000" b="1" dirty="0"/>
            </a:p>
          </p:txBody>
        </p:sp>
      </p:grpSp>
      <p:sp>
        <p:nvSpPr>
          <p:cNvPr id="647192" name="Text Box 24"/>
          <p:cNvSpPr txBox="1">
            <a:spLocks noChangeArrowheads="1"/>
          </p:cNvSpPr>
          <p:nvPr/>
        </p:nvSpPr>
        <p:spPr bwMode="auto">
          <a:xfrm>
            <a:off x="369447" y="260351"/>
            <a:ext cx="108358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sz="4000" b="1" dirty="0">
                <a:latin typeface="+mj-lt"/>
              </a:rPr>
              <a:t>Organización de los </a:t>
            </a:r>
            <a:r>
              <a:rPr lang="es-ES_tradnl" sz="4000" b="1" dirty="0" smtClean="0">
                <a:latin typeface="+mj-lt"/>
              </a:rPr>
              <a:t>componentes e inhibidores</a:t>
            </a:r>
            <a:endParaRPr lang="es-ES" sz="4000" b="1" dirty="0">
              <a:latin typeface="+mj-lt"/>
            </a:endParaRPr>
          </a:p>
        </p:txBody>
      </p:sp>
      <p:sp>
        <p:nvSpPr>
          <p:cNvPr id="647193" name="Text Box 25"/>
          <p:cNvSpPr txBox="1">
            <a:spLocks noChangeArrowheads="1"/>
          </p:cNvSpPr>
          <p:nvPr/>
        </p:nvSpPr>
        <p:spPr bwMode="auto">
          <a:xfrm>
            <a:off x="2302906" y="3146464"/>
            <a:ext cx="14668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sz="1800" b="1" dirty="0"/>
              <a:t>NADH </a:t>
            </a:r>
            <a:r>
              <a:rPr lang="es-ES_tradnl" sz="1800" b="1" dirty="0" err="1"/>
              <a:t>Desh</a:t>
            </a:r>
            <a:endParaRPr lang="es-ES_tradnl" sz="1800" b="1" dirty="0"/>
          </a:p>
          <a:p>
            <a:pPr eaLnBrk="1" hangingPunct="1"/>
            <a:r>
              <a:rPr lang="es-ES_tradnl" sz="1800" b="1" dirty="0"/>
              <a:t>Fe-S.</a:t>
            </a:r>
          </a:p>
        </p:txBody>
      </p:sp>
      <p:sp>
        <p:nvSpPr>
          <p:cNvPr id="647194" name="Text Box 26"/>
          <p:cNvSpPr txBox="1">
            <a:spLocks noChangeArrowheads="1"/>
          </p:cNvSpPr>
          <p:nvPr/>
        </p:nvSpPr>
        <p:spPr bwMode="auto">
          <a:xfrm>
            <a:off x="4656139" y="3644900"/>
            <a:ext cx="1296987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sz="1600" b="1"/>
              <a:t>Succínico</a:t>
            </a:r>
          </a:p>
          <a:p>
            <a:pPr eaLnBrk="1" hangingPunct="1"/>
            <a:r>
              <a:rPr lang="es-ES_tradnl" sz="1600" b="1"/>
              <a:t> Desh.</a:t>
            </a:r>
          </a:p>
          <a:p>
            <a:pPr eaLnBrk="1" hangingPunct="1"/>
            <a:r>
              <a:rPr lang="es-ES_tradnl" sz="1600" b="1"/>
              <a:t>  Fe-S.</a:t>
            </a:r>
          </a:p>
        </p:txBody>
      </p:sp>
      <p:sp>
        <p:nvSpPr>
          <p:cNvPr id="647195" name="Text Box 27"/>
          <p:cNvSpPr txBox="1">
            <a:spLocks noChangeArrowheads="1"/>
          </p:cNvSpPr>
          <p:nvPr/>
        </p:nvSpPr>
        <p:spPr bwMode="auto">
          <a:xfrm>
            <a:off x="7104063" y="3429000"/>
            <a:ext cx="14541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sz="1800" b="1"/>
              <a:t>Citocromos</a:t>
            </a:r>
          </a:p>
          <a:p>
            <a:pPr eaLnBrk="1" hangingPunct="1"/>
            <a:r>
              <a:rPr lang="es-ES_tradnl" sz="1800" b="1"/>
              <a:t>b,c</a:t>
            </a:r>
            <a:r>
              <a:rPr lang="es-ES_tradnl" sz="1800" b="1" baseline="-25000"/>
              <a:t>1</a:t>
            </a:r>
            <a:r>
              <a:rPr lang="es-ES_tradnl" sz="1800" b="1"/>
              <a:t>, Fe-S </a:t>
            </a:r>
          </a:p>
        </p:txBody>
      </p:sp>
      <p:sp>
        <p:nvSpPr>
          <p:cNvPr id="647196" name="Text Box 28"/>
          <p:cNvSpPr txBox="1">
            <a:spLocks noChangeArrowheads="1"/>
          </p:cNvSpPr>
          <p:nvPr/>
        </p:nvSpPr>
        <p:spPr bwMode="auto">
          <a:xfrm>
            <a:off x="9120188" y="2781300"/>
            <a:ext cx="1301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sz="1800" b="1"/>
              <a:t>Cit a, a</a:t>
            </a:r>
            <a:r>
              <a:rPr lang="es-ES_tradnl" sz="1800" b="1" baseline="-25000"/>
              <a:t>3</a:t>
            </a:r>
            <a:r>
              <a:rPr lang="es-ES_tradnl" sz="1800" b="1"/>
              <a:t>, </a:t>
            </a:r>
          </a:p>
          <a:p>
            <a:pPr eaLnBrk="1" hangingPunct="1"/>
            <a:r>
              <a:rPr lang="es-ES_tradnl" sz="1800" b="1"/>
              <a:t>Cuproprot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6157834" y="1187872"/>
            <a:ext cx="2113079" cy="1779428"/>
            <a:chOff x="6774598" y="1141711"/>
            <a:chExt cx="2113079" cy="1779428"/>
          </a:xfrm>
        </p:grpSpPr>
        <p:sp>
          <p:nvSpPr>
            <p:cNvPr id="4" name="CuadroTexto 3"/>
            <p:cNvSpPr txBox="1"/>
            <p:nvPr/>
          </p:nvSpPr>
          <p:spPr>
            <a:xfrm>
              <a:off x="6774598" y="1141711"/>
              <a:ext cx="21130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 err="1" smtClean="0"/>
                <a:t>Actinomicina</a:t>
              </a:r>
              <a:r>
                <a:rPr lang="es-ES" sz="2400" b="1" dirty="0" smtClean="0"/>
                <a:t> A</a:t>
              </a:r>
              <a:endParaRPr lang="es-ES" sz="2400" b="1" dirty="0"/>
            </a:p>
          </p:txBody>
        </p:sp>
        <p:cxnSp>
          <p:nvCxnSpPr>
            <p:cNvPr id="7" name="Conector recto de flecha 6"/>
            <p:cNvCxnSpPr/>
            <p:nvPr/>
          </p:nvCxnSpPr>
          <p:spPr>
            <a:xfrm flipH="1">
              <a:off x="8047038" y="1618735"/>
              <a:ext cx="197168" cy="130240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/>
          <p:cNvGrpSpPr/>
          <p:nvPr/>
        </p:nvGrpSpPr>
        <p:grpSpPr>
          <a:xfrm>
            <a:off x="3462252" y="1914251"/>
            <a:ext cx="1711302" cy="1053049"/>
            <a:chOff x="4241824" y="1861999"/>
            <a:chExt cx="1711302" cy="1053049"/>
          </a:xfrm>
        </p:grpSpPr>
        <p:sp>
          <p:nvSpPr>
            <p:cNvPr id="3" name="CuadroTexto 2"/>
            <p:cNvSpPr txBox="1"/>
            <p:nvPr/>
          </p:nvSpPr>
          <p:spPr>
            <a:xfrm>
              <a:off x="4241824" y="1861999"/>
              <a:ext cx="1711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/>
                <a:t>Rotenona </a:t>
              </a:r>
              <a:endParaRPr lang="es-ES" sz="2800" b="1" dirty="0"/>
            </a:p>
          </p:txBody>
        </p:sp>
        <p:cxnSp>
          <p:nvCxnSpPr>
            <p:cNvPr id="23" name="Conector recto de flecha 22"/>
            <p:cNvCxnSpPr/>
            <p:nvPr/>
          </p:nvCxnSpPr>
          <p:spPr>
            <a:xfrm flipH="1">
              <a:off x="5304632" y="2299634"/>
              <a:ext cx="22997" cy="61541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/>
          <p:cNvGrpSpPr/>
          <p:nvPr/>
        </p:nvGrpSpPr>
        <p:grpSpPr>
          <a:xfrm>
            <a:off x="9766718" y="2523919"/>
            <a:ext cx="1805662" cy="1797462"/>
            <a:chOff x="10182387" y="2123609"/>
            <a:chExt cx="1805662" cy="1797462"/>
          </a:xfrm>
        </p:grpSpPr>
        <p:sp>
          <p:nvSpPr>
            <p:cNvPr id="5" name="CuadroTexto 4"/>
            <p:cNvSpPr txBox="1"/>
            <p:nvPr/>
          </p:nvSpPr>
          <p:spPr>
            <a:xfrm>
              <a:off x="10611775" y="2123609"/>
              <a:ext cx="1376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/>
                <a:t>CN y CO</a:t>
              </a:r>
              <a:endParaRPr lang="es-ES" sz="2800" b="1" dirty="0"/>
            </a:p>
          </p:txBody>
        </p:sp>
        <p:cxnSp>
          <p:nvCxnSpPr>
            <p:cNvPr id="25" name="Conector recto de flecha 24"/>
            <p:cNvCxnSpPr/>
            <p:nvPr/>
          </p:nvCxnSpPr>
          <p:spPr>
            <a:xfrm flipH="1">
              <a:off x="10182387" y="2646829"/>
              <a:ext cx="956387" cy="127424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uadroTexto 15"/>
          <p:cNvSpPr txBox="1"/>
          <p:nvPr/>
        </p:nvSpPr>
        <p:spPr>
          <a:xfrm>
            <a:off x="3265229" y="4619018"/>
            <a:ext cx="56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FAD</a:t>
            </a:r>
            <a:endParaRPr lang="es-ES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152166" y="4070072"/>
            <a:ext cx="78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FADH</a:t>
            </a:r>
            <a:r>
              <a:rPr lang="es-ES" b="1" baseline="-25000" dirty="0" smtClean="0"/>
              <a:t>2</a:t>
            </a:r>
            <a:endParaRPr lang="es-ES" b="1" dirty="0"/>
          </a:p>
        </p:txBody>
      </p:sp>
      <p:cxnSp>
        <p:nvCxnSpPr>
          <p:cNvPr id="21" name="Conector curvado 20"/>
          <p:cNvCxnSpPr/>
          <p:nvPr/>
        </p:nvCxnSpPr>
        <p:spPr>
          <a:xfrm>
            <a:off x="3118183" y="4373311"/>
            <a:ext cx="688137" cy="419260"/>
          </a:xfrm>
          <a:prstGeom prst="curvedConnector3">
            <a:avLst>
              <a:gd name="adj1" fmla="val 16035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3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93" grpId="0" animBg="1"/>
      <p:bldP spid="647194" grpId="0" animBg="1"/>
      <p:bldP spid="647195" grpId="0" animBg="1"/>
      <p:bldP spid="6471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/>
              <a:t>Fosforilación Oxidativa.</a:t>
            </a:r>
            <a:endParaRPr lang="es-ES" sz="5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1157"/>
            <a:ext cx="4694695" cy="4351338"/>
          </a:xfrm>
        </p:spPr>
        <p:txBody>
          <a:bodyPr>
            <a:normAutofit/>
          </a:bodyPr>
          <a:lstStyle/>
          <a:p>
            <a:pPr algn="just"/>
            <a:r>
              <a:rPr lang="es-ES" b="1" dirty="0"/>
              <a:t>La </a:t>
            </a:r>
            <a:r>
              <a:rPr lang="es-ES" b="1" dirty="0" smtClean="0"/>
              <a:t>fosforilación </a:t>
            </a:r>
            <a:r>
              <a:rPr lang="es-ES" b="1" dirty="0"/>
              <a:t>oxidativa constituye la tercera y última etapa </a:t>
            </a:r>
            <a:r>
              <a:rPr lang="es-ES" b="1" dirty="0" smtClean="0"/>
              <a:t>de </a:t>
            </a:r>
            <a:r>
              <a:rPr lang="es-ES" b="1" dirty="0"/>
              <a:t>la </a:t>
            </a:r>
            <a:r>
              <a:rPr lang="es-ES" b="1" dirty="0" smtClean="0"/>
              <a:t>respiración </a:t>
            </a:r>
            <a:r>
              <a:rPr lang="es-ES" b="1" dirty="0"/>
              <a:t>celular. En ella se forma el </a:t>
            </a:r>
            <a:r>
              <a:rPr lang="es-ES" b="1" dirty="0" smtClean="0"/>
              <a:t>ATP </a:t>
            </a:r>
            <a:r>
              <a:rPr lang="es-ES" b="1" dirty="0"/>
              <a:t>a partir de </a:t>
            </a:r>
            <a:r>
              <a:rPr lang="es-ES" b="1" dirty="0" smtClean="0"/>
              <a:t>ADP + </a:t>
            </a:r>
            <a:r>
              <a:rPr lang="es-ES" b="1" dirty="0"/>
              <a:t>Pi, </a:t>
            </a:r>
            <a:r>
              <a:rPr lang="es-ES" b="1" dirty="0" smtClean="0"/>
              <a:t>reacción </a:t>
            </a:r>
            <a:r>
              <a:rPr lang="es-ES" b="1" dirty="0"/>
              <a:t>catalizada por la </a:t>
            </a:r>
            <a:r>
              <a:rPr lang="es-ES" b="1" dirty="0" smtClean="0"/>
              <a:t>ATP sintasa </a:t>
            </a:r>
            <a:r>
              <a:rPr lang="es-ES" b="1" dirty="0"/>
              <a:t>utilizando la </a:t>
            </a:r>
            <a:r>
              <a:rPr lang="es-ES" b="1" dirty="0" smtClean="0"/>
              <a:t>energía almacenada </a:t>
            </a:r>
            <a:r>
              <a:rPr lang="es-ES" b="1" dirty="0"/>
              <a:t>en el </a:t>
            </a:r>
            <a:r>
              <a:rPr lang="es-ES" b="1" dirty="0" smtClean="0"/>
              <a:t>gradiente </a:t>
            </a:r>
            <a:r>
              <a:rPr lang="es-ES" b="1" dirty="0"/>
              <a:t>protónico</a:t>
            </a:r>
          </a:p>
          <a:p>
            <a:pPr algn="just"/>
            <a:endParaRPr lang="es-E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44" y="1208868"/>
            <a:ext cx="6218576" cy="528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96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210" y="239765"/>
            <a:ext cx="10515600" cy="1325563"/>
          </a:xfrm>
        </p:spPr>
        <p:txBody>
          <a:bodyPr>
            <a:normAutofit/>
          </a:bodyPr>
          <a:lstStyle/>
          <a:p>
            <a:r>
              <a:rPr lang="es-ES" sz="4800" b="1" dirty="0"/>
              <a:t>Estructura de la ATP </a:t>
            </a:r>
            <a:r>
              <a:rPr lang="es-ES" sz="4800" b="1" dirty="0" smtClean="0"/>
              <a:t>sintetasa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2093" y="1565328"/>
            <a:ext cx="7762523" cy="4959457"/>
          </a:xfrm>
        </p:spPr>
        <p:txBody>
          <a:bodyPr>
            <a:noAutofit/>
          </a:bodyPr>
          <a:lstStyle/>
          <a:p>
            <a:pPr algn="just"/>
            <a:r>
              <a:rPr lang="es-ES" sz="3200" dirty="0" smtClean="0"/>
              <a:t>El </a:t>
            </a:r>
            <a:r>
              <a:rPr lang="es-ES" sz="3200" dirty="0"/>
              <a:t>complejo V o ATP sintetasa está formado por tres porciones</a:t>
            </a:r>
            <a:r>
              <a:rPr lang="es-ES" sz="3200" dirty="0" smtClean="0"/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3200" dirty="0"/>
              <a:t>La cabeza, llamada subunidad F1, sitio donde se sintetiza el ATP.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3200" dirty="0"/>
              <a:t>El cuello, que une la cabeza con la </a:t>
            </a:r>
            <a:r>
              <a:rPr lang="es-ES" sz="3200" dirty="0" smtClean="0"/>
              <a:t>membrana.</a:t>
            </a:r>
            <a:endParaRPr lang="es-ES" sz="3200" dirty="0"/>
          </a:p>
          <a:p>
            <a:pPr marL="514350" indent="-514350" algn="just">
              <a:buFont typeface="+mj-lt"/>
              <a:buAutoNum type="arabicPeriod"/>
            </a:pPr>
            <a:r>
              <a:rPr lang="es-ES" sz="3200" dirty="0"/>
              <a:t>La base, que se encuentra dentro de la membrana y que es por donde pasan los protones desde el espacio </a:t>
            </a:r>
            <a:r>
              <a:rPr lang="es-ES" sz="3200" dirty="0" smtClean="0"/>
              <a:t>inter-membranoso </a:t>
            </a:r>
            <a:r>
              <a:rPr lang="es-ES" sz="3200" dirty="0"/>
              <a:t>a la matriz mitocondrial.</a:t>
            </a:r>
          </a:p>
          <a:p>
            <a:pPr marL="514350" indent="-514350" algn="just">
              <a:buFont typeface="+mj-lt"/>
              <a:buAutoNum type="arabicPeriod"/>
            </a:pPr>
            <a:endParaRPr lang="es-ES" sz="3200" dirty="0"/>
          </a:p>
          <a:p>
            <a:pPr algn="just"/>
            <a:endParaRPr lang="es-ES" sz="3200" dirty="0"/>
          </a:p>
        </p:txBody>
      </p:sp>
      <p:pic>
        <p:nvPicPr>
          <p:cNvPr id="4" name="Picture 2" descr="ATP sintetasa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081" y="1267337"/>
            <a:ext cx="3479826" cy="50419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>
                <a:latin typeface="Comic Sans MS" panose="030F0702030302020204" pitchFamily="66" charset="0"/>
              </a:rPr>
              <a:t>Balance </a:t>
            </a:r>
            <a:r>
              <a:rPr lang="es-ES_tradnl" b="1" dirty="0" smtClean="0">
                <a:latin typeface="Comic Sans MS" panose="030F0702030302020204" pitchFamily="66" charset="0"/>
              </a:rPr>
              <a:t>energético de la respiración celular.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2221" y="1916570"/>
            <a:ext cx="4694695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b="1" dirty="0"/>
              <a:t> Por cada 4 moles de H</a:t>
            </a:r>
            <a:r>
              <a:rPr lang="es-ES_tradnl" b="1" baseline="30000" dirty="0"/>
              <a:t>+</a:t>
            </a:r>
            <a:r>
              <a:rPr lang="es-ES_tradnl" b="1" dirty="0"/>
              <a:t> se forma un mol de </a:t>
            </a:r>
            <a:r>
              <a:rPr lang="es-ES_tradnl" b="1" dirty="0" smtClean="0"/>
              <a:t>ATP.</a:t>
            </a:r>
            <a:endParaRPr lang="es-ES_tradnl" b="1" dirty="0"/>
          </a:p>
          <a:p>
            <a:pPr algn="just"/>
            <a:endParaRPr lang="es-ES_tradnl" b="1" dirty="0"/>
          </a:p>
          <a:p>
            <a:pPr algn="just"/>
            <a:r>
              <a:rPr lang="es-ES_tradnl" b="1" dirty="0"/>
              <a:t>Si los H se incorporan por  NADH son 10 moles de H</a:t>
            </a:r>
            <a:r>
              <a:rPr lang="es-ES_tradnl" b="1" baseline="30000" dirty="0"/>
              <a:t>+</a:t>
            </a:r>
            <a:r>
              <a:rPr lang="es-ES_tradnl" b="1" dirty="0"/>
              <a:t> y por tanto  2,5 moles de </a:t>
            </a:r>
            <a:r>
              <a:rPr lang="es-ES_tradnl" b="1" dirty="0" smtClean="0"/>
              <a:t>ATP.</a:t>
            </a:r>
            <a:endParaRPr lang="es-ES_tradnl" b="1" dirty="0"/>
          </a:p>
          <a:p>
            <a:pPr algn="just">
              <a:buNone/>
            </a:pPr>
            <a:endParaRPr lang="es-ES_tradnl" b="1" dirty="0"/>
          </a:p>
          <a:p>
            <a:pPr algn="just"/>
            <a:r>
              <a:rPr lang="es-ES_tradnl" b="1" dirty="0"/>
              <a:t>Si se incorporan por FADH</a:t>
            </a:r>
            <a:r>
              <a:rPr lang="es-ES_tradnl" b="1" baseline="-25000" dirty="0"/>
              <a:t>2</a:t>
            </a:r>
            <a:r>
              <a:rPr lang="es-ES_tradnl" b="1" dirty="0"/>
              <a:t> son 6 moles de H</a:t>
            </a:r>
            <a:r>
              <a:rPr lang="es-ES_tradnl" b="1" baseline="30000" dirty="0"/>
              <a:t>+</a:t>
            </a:r>
            <a:r>
              <a:rPr lang="es-ES_tradnl" b="1" dirty="0"/>
              <a:t> y por tanto 1,5 moles de ATP</a:t>
            </a:r>
          </a:p>
          <a:p>
            <a:pPr algn="just"/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44" y="1208868"/>
            <a:ext cx="6218576" cy="528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1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Sufrimiento fetal agudo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b="1" dirty="0" smtClean="0"/>
              <a:t>El sufrimiento fetal agudo (SFA), o </a:t>
            </a:r>
            <a:r>
              <a:rPr lang="es-ES" b="1" dirty="0" err="1" smtClean="0"/>
              <a:t>distres</a:t>
            </a:r>
            <a:r>
              <a:rPr lang="es-ES" b="1" dirty="0" smtClean="0"/>
              <a:t> fetal, es un término que se usa en obstetricia para referirse a un estado que altera la fisiología fetal antes o durante el parto, de tal modo que es probable su muerte o la aparición de lesiones permanentes en un período relativamente breve. En general, el SFA </a:t>
            </a:r>
            <a:r>
              <a:rPr lang="es-ES" sz="4000" b="1" u="sng" dirty="0" smtClean="0">
                <a:solidFill>
                  <a:srgbClr val="C00000"/>
                </a:solidFill>
              </a:rPr>
              <a:t>es causada por un déficit de oxígeno</a:t>
            </a:r>
            <a:r>
              <a:rPr lang="es-ES" sz="4000" b="1" dirty="0">
                <a:solidFill>
                  <a:srgbClr val="C00000"/>
                </a:solidFill>
              </a:rPr>
              <a:t> </a:t>
            </a:r>
            <a:r>
              <a:rPr lang="es-ES" b="1" dirty="0" smtClean="0"/>
              <a:t>secundario principalmente a insuficiencia en la circulación útero-placentaria, compresión del cordón umbilical y complicaciones fetales como la sepsis o las hemorragias.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29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ChangeArrowheads="1"/>
          </p:cNvSpPr>
          <p:nvPr/>
        </p:nvSpPr>
        <p:spPr bwMode="auto">
          <a:xfrm>
            <a:off x="1847850" y="188914"/>
            <a:ext cx="8675688" cy="777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4400" b="1" dirty="0">
                <a:latin typeface="+mj-lt"/>
              </a:rPr>
              <a:t>Regulación de la respiración celular</a:t>
            </a:r>
          </a:p>
        </p:txBody>
      </p:sp>
      <p:sp>
        <p:nvSpPr>
          <p:cNvPr id="607235" name="Rectangle 3"/>
          <p:cNvSpPr>
            <a:spLocks noChangeArrowheads="1"/>
          </p:cNvSpPr>
          <p:nvPr/>
        </p:nvSpPr>
        <p:spPr bwMode="auto">
          <a:xfrm>
            <a:off x="1113833" y="944032"/>
            <a:ext cx="1014372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266700">
              <a:buFont typeface="Wingdings" pitchFamily="2" charset="2"/>
              <a:buChar char="Ø"/>
              <a:defRPr/>
            </a:pPr>
            <a:r>
              <a:rPr lang="es-ES" sz="2800" b="1" dirty="0">
                <a:solidFill>
                  <a:srgbClr val="C00000"/>
                </a:solidFill>
              </a:rPr>
              <a:t>A nivel del ciclo de </a:t>
            </a:r>
            <a:r>
              <a:rPr lang="es-ES" sz="2800" b="1" dirty="0" smtClean="0">
                <a:solidFill>
                  <a:srgbClr val="C00000"/>
                </a:solidFill>
              </a:rPr>
              <a:t>Krebs</a:t>
            </a:r>
            <a:endParaRPr lang="es-ES" sz="2800" b="1" dirty="0">
              <a:solidFill>
                <a:srgbClr val="C00000"/>
              </a:solidFill>
            </a:endParaRPr>
          </a:p>
          <a:p>
            <a:pPr marL="552450" indent="-457200">
              <a:buFont typeface="Arial" panose="020B0604020202020204" pitchFamily="34" charset="0"/>
              <a:buChar char="•"/>
              <a:defRPr/>
            </a:pPr>
            <a:r>
              <a:rPr lang="es-ES" sz="2800" b="1" dirty="0" smtClean="0"/>
              <a:t>Disponibilidad </a:t>
            </a:r>
            <a:r>
              <a:rPr lang="es-ES" sz="2800" b="1" dirty="0"/>
              <a:t>de acetil CoA y de ácido oxalacético; </a:t>
            </a:r>
            <a:r>
              <a:rPr lang="es-ES" sz="2800" b="1" dirty="0" smtClean="0"/>
              <a:t>y niveles de NADH.H</a:t>
            </a:r>
            <a:r>
              <a:rPr lang="es-ES" sz="2800" b="1" baseline="30000" dirty="0" smtClean="0"/>
              <a:t>+</a:t>
            </a:r>
            <a:r>
              <a:rPr lang="es-ES" sz="2800" b="1" dirty="0" smtClean="0"/>
              <a:t>.</a:t>
            </a:r>
            <a:endParaRPr lang="es-ES" sz="2800" b="1" dirty="0"/>
          </a:p>
          <a:p>
            <a:pPr marL="552450" indent="-457200">
              <a:buFont typeface="Arial" panose="020B0604020202020204" pitchFamily="34" charset="0"/>
              <a:buChar char="•"/>
              <a:defRPr/>
            </a:pPr>
            <a:r>
              <a:rPr lang="es-ES" sz="2800" b="1" dirty="0" smtClean="0"/>
              <a:t>Relación </a:t>
            </a:r>
            <a:r>
              <a:rPr lang="es-ES" sz="2800" b="1" dirty="0"/>
              <a:t>ATP/ADP.</a:t>
            </a:r>
          </a:p>
          <a:p>
            <a:pPr marL="361950" indent="-266700">
              <a:buFont typeface="Wingdings" pitchFamily="2" charset="2"/>
              <a:buChar char="Ø"/>
              <a:defRPr/>
            </a:pPr>
            <a:r>
              <a:rPr lang="es-ES" sz="2800" b="1" dirty="0">
                <a:solidFill>
                  <a:srgbClr val="C00000"/>
                </a:solidFill>
              </a:rPr>
              <a:t>A nivel de la cadena transportadora de </a:t>
            </a:r>
            <a:r>
              <a:rPr lang="es-ES" sz="2800" b="1" dirty="0" smtClean="0">
                <a:solidFill>
                  <a:srgbClr val="C00000"/>
                </a:solidFill>
              </a:rPr>
              <a:t>electrones</a:t>
            </a:r>
          </a:p>
          <a:p>
            <a:pPr marL="552450" indent="-457200">
              <a:buFont typeface="Arial" panose="020B0604020202020204" pitchFamily="34" charset="0"/>
              <a:buChar char="•"/>
              <a:defRPr/>
            </a:pPr>
            <a:r>
              <a:rPr lang="es-ES" sz="2800" b="1" dirty="0" smtClean="0"/>
              <a:t>Disponibilidad </a:t>
            </a:r>
            <a:r>
              <a:rPr lang="es-ES" sz="2800" b="1" dirty="0"/>
              <a:t>de cofactores reducidos y O</a:t>
            </a:r>
            <a:r>
              <a:rPr lang="es-ES" sz="2800" b="1" baseline="-25000" dirty="0"/>
              <a:t>2</a:t>
            </a:r>
            <a:r>
              <a:rPr lang="es-ES" sz="2800" b="1" dirty="0" smtClean="0"/>
              <a:t>.</a:t>
            </a:r>
            <a:endParaRPr lang="es-ES" sz="2800" b="1" dirty="0">
              <a:solidFill>
                <a:srgbClr val="C00000"/>
              </a:solidFill>
            </a:endParaRPr>
          </a:p>
          <a:p>
            <a:pPr marL="361950" indent="-266700">
              <a:buFont typeface="Wingdings" pitchFamily="2" charset="2"/>
              <a:buChar char="Ø"/>
              <a:defRPr/>
            </a:pPr>
            <a:r>
              <a:rPr lang="es-ES" sz="2800" b="1" dirty="0" smtClean="0">
                <a:solidFill>
                  <a:srgbClr val="C00000"/>
                </a:solidFill>
              </a:rPr>
              <a:t>A </a:t>
            </a:r>
            <a:r>
              <a:rPr lang="es-ES" sz="2800" b="1" dirty="0">
                <a:solidFill>
                  <a:srgbClr val="C00000"/>
                </a:solidFill>
              </a:rPr>
              <a:t>nivel de la ATP </a:t>
            </a:r>
            <a:r>
              <a:rPr lang="es-ES" sz="2800" b="1" dirty="0" smtClean="0">
                <a:solidFill>
                  <a:srgbClr val="C00000"/>
                </a:solidFill>
              </a:rPr>
              <a:t>sintetasa</a:t>
            </a:r>
          </a:p>
          <a:p>
            <a:pPr marL="552450" indent="-457200">
              <a:buFont typeface="Arial" panose="020B0604020202020204" pitchFamily="34" charset="0"/>
              <a:buChar char="•"/>
              <a:defRPr/>
            </a:pPr>
            <a:r>
              <a:rPr lang="es-ES" sz="2800" b="1" dirty="0" smtClean="0">
                <a:cs typeface="Arial" charset="0"/>
              </a:rPr>
              <a:t>Pobre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s-ES" sz="2800" b="1" dirty="0" smtClean="0">
                <a:cs typeface="Arial" charset="0"/>
              </a:rPr>
              <a:t>gradiente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s-ES" sz="2800" b="1" dirty="0" smtClean="0">
                <a:cs typeface="Arial" charset="0"/>
              </a:rPr>
              <a:t>protónico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>
                <a:cs typeface="Arial" charset="0"/>
              </a:rPr>
              <a:t>y </a:t>
            </a:r>
            <a:r>
              <a:rPr lang="es-ES" sz="2800" b="1" dirty="0" smtClean="0">
                <a:cs typeface="Arial" charset="0"/>
              </a:rPr>
              <a:t>relación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>
                <a:cs typeface="Arial" charset="0"/>
              </a:rPr>
              <a:t>ATP/ADP </a:t>
            </a:r>
            <a:r>
              <a:rPr lang="es-ES" sz="2800" b="1" dirty="0" smtClean="0">
                <a:cs typeface="Arial" charset="0"/>
              </a:rPr>
              <a:t>alta, inhibida por Ca</a:t>
            </a:r>
            <a:r>
              <a:rPr lang="es-ES" sz="2800" b="1" baseline="30000" dirty="0" smtClean="0">
                <a:cs typeface="Arial" charset="0"/>
              </a:rPr>
              <a:t>2+</a:t>
            </a:r>
            <a:r>
              <a:rPr lang="en-US" sz="2800" b="1" dirty="0" smtClean="0">
                <a:cs typeface="Arial" charset="0"/>
              </a:rPr>
              <a:t>.</a:t>
            </a:r>
            <a:endParaRPr lang="en-US" sz="2800" b="1" baseline="30000" dirty="0">
              <a:cs typeface="Arial" charset="0"/>
            </a:endParaRPr>
          </a:p>
        </p:txBody>
      </p:sp>
      <p:pic>
        <p:nvPicPr>
          <p:cNvPr id="13" name="Marcador de contenido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55" y="4483462"/>
            <a:ext cx="7406898" cy="222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1919288" y="404814"/>
            <a:ext cx="8424862" cy="1152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s-ES" sz="4400" b="1" dirty="0">
                <a:latin typeface="+mj-lt"/>
              </a:rPr>
              <a:t>Efectos de los inhibidores de la cadena transportadora de electrones</a:t>
            </a:r>
          </a:p>
        </p:txBody>
      </p:sp>
      <p:sp>
        <p:nvSpPr>
          <p:cNvPr id="609283" name="Rectangle 3"/>
          <p:cNvSpPr>
            <a:spLocks noChangeArrowheads="1"/>
          </p:cNvSpPr>
          <p:nvPr/>
        </p:nvSpPr>
        <p:spPr bwMode="auto">
          <a:xfrm>
            <a:off x="656095" y="2900542"/>
            <a:ext cx="909233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266700">
              <a:lnSpc>
                <a:spcPct val="120000"/>
              </a:lnSpc>
              <a:buFontTx/>
              <a:buChar char="•"/>
              <a:defRPr/>
            </a:pPr>
            <a:r>
              <a:rPr lang="es-ES" sz="3200" b="1" dirty="0"/>
              <a:t>Detención del consumo de oxígeno.</a:t>
            </a:r>
          </a:p>
          <a:p>
            <a:pPr marL="361950" indent="-266700">
              <a:lnSpc>
                <a:spcPct val="120000"/>
              </a:lnSpc>
              <a:buFontTx/>
              <a:buChar char="•"/>
              <a:defRPr/>
            </a:pPr>
            <a:r>
              <a:rPr lang="es-ES" sz="3200" b="1" dirty="0"/>
              <a:t>Detención de la formación de agua.</a:t>
            </a:r>
          </a:p>
          <a:p>
            <a:pPr marL="361950" indent="-266700">
              <a:lnSpc>
                <a:spcPct val="120000"/>
              </a:lnSpc>
              <a:buFontTx/>
              <a:buChar char="•"/>
              <a:defRPr/>
            </a:pPr>
            <a:r>
              <a:rPr lang="es-ES" sz="3200" b="1" dirty="0"/>
              <a:t>Detención de la oxidación de los sustratos.</a:t>
            </a:r>
          </a:p>
          <a:p>
            <a:pPr marL="361950" indent="-266700">
              <a:lnSpc>
                <a:spcPct val="120000"/>
              </a:lnSpc>
              <a:buFontTx/>
              <a:buChar char="•"/>
              <a:defRPr/>
            </a:pPr>
            <a:r>
              <a:rPr lang="es-ES" sz="3200" b="1" dirty="0"/>
              <a:t>No se forma el gradiente de protones.</a:t>
            </a:r>
          </a:p>
          <a:p>
            <a:pPr marL="361950" indent="-266700">
              <a:lnSpc>
                <a:spcPct val="120000"/>
              </a:lnSpc>
              <a:buFontTx/>
              <a:buChar char="•"/>
              <a:defRPr/>
            </a:pPr>
            <a:r>
              <a:rPr lang="es-ES" sz="3200" b="1" dirty="0"/>
              <a:t>Detención de la síntesis de ATP.</a:t>
            </a:r>
          </a:p>
        </p:txBody>
      </p:sp>
      <p:sp>
        <p:nvSpPr>
          <p:cNvPr id="609285" name="Text Box 5"/>
          <p:cNvSpPr txBox="1">
            <a:spLocks noChangeArrowheads="1"/>
          </p:cNvSpPr>
          <p:nvPr/>
        </p:nvSpPr>
        <p:spPr bwMode="auto">
          <a:xfrm>
            <a:off x="511449" y="1700213"/>
            <a:ext cx="1120527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 eaLnBrk="1" hangingPunct="1">
              <a:buFont typeface="Wingdings" panose="05000000000000000000" pitchFamily="2" charset="2"/>
              <a:buChar char="v"/>
            </a:pPr>
            <a:r>
              <a:rPr lang="es-ES_tradnl" sz="3600" b="1" dirty="0">
                <a:latin typeface="+mn-lt"/>
              </a:rPr>
              <a:t>Estos inhibidores se combinan con algún transportador e impiden que cumplan su función.</a:t>
            </a:r>
          </a:p>
        </p:txBody>
      </p: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8400081" y="4100871"/>
            <a:ext cx="3316642" cy="2474200"/>
            <a:chOff x="0" y="683"/>
            <a:chExt cx="5760" cy="3120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3"/>
              <a:ext cx="5760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25" y="709"/>
              <a:ext cx="905" cy="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/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46" y="3475"/>
              <a:ext cx="657" cy="3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3689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3" grpId="0" build="p"/>
      <p:bldP spid="6092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9161"/>
          </a:xfrm>
        </p:spPr>
        <p:txBody>
          <a:bodyPr>
            <a:normAutofit/>
          </a:bodyPr>
          <a:lstStyle/>
          <a:p>
            <a:r>
              <a:rPr lang="es-ES" sz="4000" dirty="0" smtClean="0"/>
              <a:t>¿Po qué el sufrimiento fetal agudo provocado por deficiencia de O</a:t>
            </a:r>
            <a:r>
              <a:rPr lang="es-ES" sz="4000" baseline="-25000" dirty="0" smtClean="0"/>
              <a:t>2</a:t>
            </a:r>
            <a:r>
              <a:rPr lang="es-ES" sz="4000" dirty="0" smtClean="0"/>
              <a:t> puede provocar lesiones permanentes e incluso la muerte?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000" b="1" dirty="0" smtClean="0">
                <a:solidFill>
                  <a:srgbClr val="C00000"/>
                </a:solidFill>
              </a:rPr>
              <a:t>El déficit de O</a:t>
            </a:r>
            <a:r>
              <a:rPr lang="es-ES" sz="4000" b="1" baseline="-25000" dirty="0" smtClean="0">
                <a:solidFill>
                  <a:srgbClr val="C00000"/>
                </a:solidFill>
              </a:rPr>
              <a:t>2</a:t>
            </a:r>
            <a:r>
              <a:rPr lang="es-ES" sz="4000" b="1" dirty="0" smtClean="0">
                <a:solidFill>
                  <a:srgbClr val="C00000"/>
                </a:solidFill>
              </a:rPr>
              <a:t> hace que no ocurra el transporte de electrones por lo que no se formará el gradiente y no habrá síntesis de ATP. </a:t>
            </a:r>
            <a:endParaRPr lang="es-ES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560" y="134937"/>
            <a:ext cx="3078323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C00000"/>
                </a:solidFill>
                <a:latin typeface="Bauhaus 93" panose="04030905020B02020C02" pitchFamily="82" charset="0"/>
              </a:rPr>
              <a:t>Interrogante ?</a:t>
            </a:r>
            <a:endParaRPr lang="es-ES" sz="5400" b="1" dirty="0">
              <a:solidFill>
                <a:srgbClr val="C000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9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1177872" y="404813"/>
            <a:ext cx="7749152" cy="1066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es-ES" sz="4800" b="1" dirty="0">
                <a:latin typeface="+mj-lt"/>
              </a:rPr>
              <a:t>Efectos de los inhibidores de la</a:t>
            </a:r>
            <a:br>
              <a:rPr lang="es-ES" sz="4800" b="1" dirty="0">
                <a:latin typeface="+mj-lt"/>
              </a:rPr>
            </a:br>
            <a:r>
              <a:rPr lang="es-ES" sz="4800" b="1" dirty="0">
                <a:latin typeface="+mj-lt"/>
              </a:rPr>
              <a:t>fosforilación oxidativa</a:t>
            </a:r>
          </a:p>
        </p:txBody>
      </p:sp>
      <p:sp>
        <p:nvSpPr>
          <p:cNvPr id="611331" name="Rectangle 3"/>
          <p:cNvSpPr>
            <a:spLocks noChangeArrowheads="1"/>
          </p:cNvSpPr>
          <p:nvPr/>
        </p:nvSpPr>
        <p:spPr bwMode="auto">
          <a:xfrm>
            <a:off x="392624" y="3068639"/>
            <a:ext cx="8891588" cy="315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1950" indent="-266700">
              <a:lnSpc>
                <a:spcPct val="160000"/>
              </a:lnSpc>
              <a:buFontTx/>
              <a:buChar char="•"/>
              <a:defRPr/>
            </a:pPr>
            <a:r>
              <a:rPr lang="es-ES" sz="3200" b="1" dirty="0"/>
              <a:t>Detención del consumo de oxígeno.</a:t>
            </a:r>
          </a:p>
          <a:p>
            <a:pPr marL="361950" indent="-266700">
              <a:lnSpc>
                <a:spcPct val="160000"/>
              </a:lnSpc>
              <a:buFontTx/>
              <a:buChar char="•"/>
              <a:defRPr/>
            </a:pPr>
            <a:r>
              <a:rPr lang="es-ES" sz="3200" b="1" dirty="0"/>
              <a:t>Detención de la formación de agua.</a:t>
            </a:r>
          </a:p>
          <a:p>
            <a:pPr marL="361950" indent="-266700">
              <a:lnSpc>
                <a:spcPct val="160000"/>
              </a:lnSpc>
              <a:buFontTx/>
              <a:buChar char="•"/>
              <a:defRPr/>
            </a:pPr>
            <a:r>
              <a:rPr lang="es-ES" sz="3200" b="1" dirty="0"/>
              <a:t>Detención de la oxidación de los sustratos.</a:t>
            </a:r>
          </a:p>
          <a:p>
            <a:pPr marL="361950" indent="-266700">
              <a:lnSpc>
                <a:spcPct val="160000"/>
              </a:lnSpc>
              <a:buFontTx/>
              <a:buChar char="•"/>
              <a:defRPr/>
            </a:pPr>
            <a:r>
              <a:rPr lang="es-ES" sz="3200" b="1" dirty="0"/>
              <a:t>Detención de la síntesis de ATP.</a:t>
            </a:r>
          </a:p>
        </p:txBody>
      </p:sp>
      <p:sp>
        <p:nvSpPr>
          <p:cNvPr id="611335" name="Text Box 7"/>
          <p:cNvSpPr txBox="1">
            <a:spLocks noChangeArrowheads="1"/>
          </p:cNvSpPr>
          <p:nvPr/>
        </p:nvSpPr>
        <p:spPr bwMode="auto">
          <a:xfrm>
            <a:off x="1774825" y="1878014"/>
            <a:ext cx="8496300" cy="1190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 eaLnBrk="1" hangingPunct="1">
              <a:buFont typeface="Wingdings" panose="05000000000000000000" pitchFamily="2" charset="2"/>
              <a:buChar char="v"/>
            </a:pPr>
            <a:r>
              <a:rPr lang="es-ES_tradnl" sz="3600" b="1" dirty="0">
                <a:latin typeface="+mn-lt"/>
              </a:rPr>
              <a:t>Impiden el uso del gradiente por lo que éste no se disipa</a:t>
            </a:r>
          </a:p>
        </p:txBody>
      </p:sp>
      <p:pic>
        <p:nvPicPr>
          <p:cNvPr id="5" name="Picture 2" descr="ATP sintetasa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081" y="3332135"/>
            <a:ext cx="3479826" cy="297710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8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1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 build="p"/>
      <p:bldP spid="6113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ChangeArrowheads="1"/>
          </p:cNvSpPr>
          <p:nvPr/>
        </p:nvSpPr>
        <p:spPr bwMode="auto">
          <a:xfrm>
            <a:off x="1919289" y="274638"/>
            <a:ext cx="8137525" cy="1066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es-ES" sz="4400" b="1" dirty="0">
                <a:latin typeface="+mj-lt"/>
              </a:rPr>
              <a:t>Efectos de los desacopladores de la </a:t>
            </a:r>
            <a:r>
              <a:rPr lang="es-ES" sz="4400" b="1" dirty="0" smtClean="0">
                <a:latin typeface="+mj-lt"/>
              </a:rPr>
              <a:t>cadena respiratoria.</a:t>
            </a:r>
            <a:endParaRPr lang="es-ES" sz="4400" b="1" dirty="0">
              <a:latin typeface="+mj-lt"/>
            </a:endParaRPr>
          </a:p>
        </p:txBody>
      </p:sp>
      <p:sp>
        <p:nvSpPr>
          <p:cNvPr id="613379" name="Rectangle 3"/>
          <p:cNvSpPr>
            <a:spLocks noChangeArrowheads="1"/>
          </p:cNvSpPr>
          <p:nvPr/>
        </p:nvSpPr>
        <p:spPr bwMode="auto">
          <a:xfrm>
            <a:off x="805913" y="2535455"/>
            <a:ext cx="8820150" cy="39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1950" indent="-266700">
              <a:lnSpc>
                <a:spcPct val="150000"/>
              </a:lnSpc>
              <a:buFontTx/>
              <a:buChar char="•"/>
              <a:defRPr/>
            </a:pPr>
            <a:r>
              <a:rPr lang="es-ES" sz="2800" b="1" dirty="0"/>
              <a:t>Aumento del consumo de oxígeno.</a:t>
            </a:r>
          </a:p>
          <a:p>
            <a:pPr marL="361950" indent="-266700">
              <a:lnSpc>
                <a:spcPct val="150000"/>
              </a:lnSpc>
              <a:buFontTx/>
              <a:buChar char="•"/>
              <a:defRPr/>
            </a:pPr>
            <a:r>
              <a:rPr lang="es-ES" sz="2800" b="1" dirty="0"/>
              <a:t>Aumento de la formación de agua.</a:t>
            </a:r>
          </a:p>
          <a:p>
            <a:pPr marL="361950" indent="-266700">
              <a:lnSpc>
                <a:spcPct val="150000"/>
              </a:lnSpc>
              <a:buFontTx/>
              <a:buChar char="•"/>
              <a:defRPr/>
            </a:pPr>
            <a:r>
              <a:rPr lang="es-ES" sz="2800" b="1" dirty="0"/>
              <a:t>Aumento de la oxidación de los sustratos.</a:t>
            </a:r>
          </a:p>
          <a:p>
            <a:pPr marL="361950" indent="-266700">
              <a:lnSpc>
                <a:spcPct val="150000"/>
              </a:lnSpc>
              <a:buFontTx/>
              <a:buChar char="•"/>
              <a:defRPr/>
            </a:pPr>
            <a:r>
              <a:rPr lang="es-ES" sz="2800" b="1" dirty="0"/>
              <a:t>Detención de la síntesis de ATP.</a:t>
            </a:r>
          </a:p>
          <a:p>
            <a:pPr marL="361950" indent="-266700">
              <a:lnSpc>
                <a:spcPct val="150000"/>
              </a:lnSpc>
              <a:buFontTx/>
              <a:buChar char="•"/>
              <a:defRPr/>
            </a:pPr>
            <a:r>
              <a:rPr lang="es-ES" sz="2800" b="1" dirty="0"/>
              <a:t>Disipación del gradiente de protones.</a:t>
            </a:r>
          </a:p>
          <a:p>
            <a:pPr marL="361950" indent="-266700">
              <a:lnSpc>
                <a:spcPct val="150000"/>
              </a:lnSpc>
              <a:buFontTx/>
              <a:buChar char="•"/>
              <a:defRPr/>
            </a:pPr>
            <a:r>
              <a:rPr lang="es-ES" sz="2800" b="1" dirty="0"/>
              <a:t>Liberación de energía en forma de calor.</a:t>
            </a:r>
          </a:p>
        </p:txBody>
      </p:sp>
      <p:sp>
        <p:nvSpPr>
          <p:cNvPr id="613381" name="Text Box 5"/>
          <p:cNvSpPr txBox="1">
            <a:spLocks noChangeArrowheads="1"/>
          </p:cNvSpPr>
          <p:nvPr/>
        </p:nvSpPr>
        <p:spPr bwMode="auto">
          <a:xfrm>
            <a:off x="480447" y="1484314"/>
            <a:ext cx="10786821" cy="120032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 eaLnBrk="1" hangingPunct="1">
              <a:buFont typeface="Wingdings" panose="05000000000000000000" pitchFamily="2" charset="2"/>
              <a:buChar char="v"/>
            </a:pPr>
            <a:r>
              <a:rPr lang="es-ES_tradnl" sz="3600" b="1" dirty="0">
                <a:latin typeface="+mn-lt"/>
              </a:rPr>
              <a:t>Hacen permeable la membrana interna a </a:t>
            </a:r>
            <a:r>
              <a:rPr lang="es-ES_tradnl" sz="3600" b="1" dirty="0" smtClean="0">
                <a:latin typeface="+mn-lt"/>
              </a:rPr>
              <a:t>los </a:t>
            </a:r>
            <a:r>
              <a:rPr lang="es-ES_tradnl" sz="3600" b="1" dirty="0">
                <a:latin typeface="+mn-lt"/>
              </a:rPr>
              <a:t>protones. No se forma  el gradiente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17" y="3580108"/>
            <a:ext cx="3735905" cy="30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build="p"/>
      <p:bldP spid="6133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4136756" cy="719756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ES" sz="5400" b="1" dirty="0" smtClean="0"/>
              <a:t>CONCLUSIONES </a:t>
            </a:r>
            <a:endParaRPr lang="es-ES" sz="5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472" y="721585"/>
            <a:ext cx="2125270" cy="5338251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90321" y="1689314"/>
            <a:ext cx="8569272" cy="4556503"/>
          </a:xfrm>
        </p:spPr>
        <p:txBody>
          <a:bodyPr>
            <a:normAutofit/>
          </a:bodyPr>
          <a:lstStyle/>
          <a:p>
            <a:pPr algn="just"/>
            <a:r>
              <a:rPr lang="es-ES" b="1" dirty="0">
                <a:cs typeface="Times New Roman" pitchFamily="18" charset="0"/>
              </a:rPr>
              <a:t>La cadena transportadora de electrones se acopla a la fosforilación oxidativa mediante un gradiente de protones que garantiza la utilización adecuada de la energía por la célula.</a:t>
            </a:r>
            <a:endParaRPr lang="en-US" b="1" dirty="0">
              <a:cs typeface="Times New Roman" pitchFamily="18" charset="0"/>
            </a:endParaRPr>
          </a:p>
          <a:p>
            <a:pPr algn="just"/>
            <a:r>
              <a:rPr lang="es-ES" b="1" dirty="0">
                <a:cs typeface="Times New Roman" panose="02020603050405020304" pitchFamily="18" charset="0"/>
              </a:rPr>
              <a:t>La regulación del procesos de la respiración celular depende de niveles de ADP, ATP, cofactores oxidados y reducidos y disponibilidad de O</a:t>
            </a:r>
            <a:r>
              <a:rPr lang="es-ES" b="1" baseline="-25000" dirty="0">
                <a:cs typeface="Times New Roman" panose="02020603050405020304" pitchFamily="18" charset="0"/>
              </a:rPr>
              <a:t>2</a:t>
            </a:r>
            <a:r>
              <a:rPr lang="es-ES" b="1" dirty="0"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ES" b="1" dirty="0">
                <a:cs typeface="Times New Roman" panose="02020603050405020304" pitchFamily="18" charset="0"/>
              </a:rPr>
              <a:t>Existen sustancias que inhiben la cadena transportadora de electrones, la fosforilación oxidativa o provocan el desacoplamiento entre  ambas  etapas</a:t>
            </a:r>
            <a:r>
              <a:rPr lang="es-ES" b="1" dirty="0" smtClean="0">
                <a:cs typeface="Times New Roman" panose="02020603050405020304" pitchFamily="18" charset="0"/>
              </a:rPr>
              <a:t>.</a:t>
            </a:r>
            <a:endParaRPr lang="en-US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D:\Gleymis\Imagenes\book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90" y="3611104"/>
            <a:ext cx="3821624" cy="28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5928" y="315068"/>
            <a:ext cx="5256213" cy="477838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s-ES" sz="4000" b="1" dirty="0"/>
              <a:t>Estudio Independiente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3437" y="981075"/>
            <a:ext cx="10153704" cy="1870613"/>
          </a:xfrm>
          <a:noFill/>
        </p:spPr>
        <p:txBody>
          <a:bodyPr>
            <a:noAutofit/>
          </a:bodyPr>
          <a:lstStyle/>
          <a:p>
            <a:pPr marL="514350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s-ES_tradnl" sz="2400" b="1" dirty="0"/>
              <a:t>Hacer un párrafo que resuma conceptos básicos, como complejos respiratorios, transportadores, inhibidores de cadena y de fosforilación oxidativa, </a:t>
            </a:r>
            <a:r>
              <a:rPr lang="es-ES_tradnl" sz="2400" b="1" dirty="0" smtClean="0"/>
              <a:t>desacopladores.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s-ES_tradnl" sz="2400" b="1" dirty="0" smtClean="0"/>
              <a:t>Especificar </a:t>
            </a:r>
            <a:r>
              <a:rPr lang="es-ES_tradnl" sz="2400" b="1" dirty="0"/>
              <a:t>las etapas de la cadena respiratoria y los vínculos entre </a:t>
            </a:r>
            <a:r>
              <a:rPr lang="es-ES_tradnl" sz="2400" b="1" dirty="0" smtClean="0"/>
              <a:t>ellas.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s-ES_tradnl" sz="2400" b="1" dirty="0" smtClean="0"/>
              <a:t>Estudiar </a:t>
            </a:r>
            <a:r>
              <a:rPr lang="es-ES_tradnl" sz="2400" b="1" dirty="0"/>
              <a:t>mecanismos y efectos de inhibidores y desacopladores.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3437" y="2884874"/>
            <a:ext cx="8152109" cy="378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s-ES_tradnl" sz="2400" b="1" dirty="0" smtClean="0">
                <a:solidFill>
                  <a:srgbClr val="C00000"/>
                </a:solidFill>
              </a:rPr>
              <a:t>Al estudiar la regulación debe precisar: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s-ES_tradnl" sz="2400" b="1" dirty="0" smtClean="0"/>
              <a:t>Etapa en que ocurre. 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s-ES_tradnl" sz="2400" b="1" dirty="0" smtClean="0"/>
              <a:t>Mecanismo involucrado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s-ES_tradnl" sz="2400" b="1" dirty="0" smtClean="0"/>
              <a:t>Recuerde que el ATP y ADP regulan en dos etapas el proceso: en el ciclo de Krebs y directamente sobre la ATP sintasa.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s-ES_tradnl" sz="2400" b="1" dirty="0" smtClean="0">
                <a:solidFill>
                  <a:srgbClr val="C00000"/>
                </a:solidFill>
              </a:rPr>
              <a:t>Interpretar la regulación en diferentes condiciones y debe tener en cuenta: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s-ES_tradnl" sz="2400" b="1" dirty="0" smtClean="0"/>
              <a:t>Condición que se plantea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s-ES_tradnl" sz="2400" b="1" dirty="0" smtClean="0"/>
              <a:t>Etapa afectada y justificar el efecto.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s-ES_tradnl" sz="2400" b="1" dirty="0" smtClean="0"/>
              <a:t>Efectos sobre el proceso en general.</a:t>
            </a:r>
          </a:p>
        </p:txBody>
      </p:sp>
    </p:spTree>
    <p:extLst>
      <p:ext uri="{BB962C8B-B14F-4D97-AF65-F5344CB8AC3E}">
        <p14:creationId xmlns:p14="http://schemas.microsoft.com/office/powerpoint/2010/main" val="14863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7" grpId="0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TECH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23" y="365125"/>
            <a:ext cx="4529190" cy="561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53" y="3864086"/>
            <a:ext cx="4419983" cy="123759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415997" y="1448501"/>
            <a:ext cx="27436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i="1" cap="none" spc="0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Forte" panose="03060902040502070203" pitchFamily="66" charset="0"/>
              </a:rPr>
              <a:t>FIN </a:t>
            </a:r>
            <a:endParaRPr lang="es-ES" sz="9600" i="1" cap="none" spc="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92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4000" dirty="0" smtClean="0"/>
          </a:p>
          <a:p>
            <a:r>
              <a:rPr lang="es-ES" sz="4000" dirty="0" smtClean="0"/>
              <a:t>¿Po qué el sufrimiento fetal agudo provocado por deficiencia de O</a:t>
            </a:r>
            <a:r>
              <a:rPr lang="es-ES" sz="4000" baseline="-25000" dirty="0" smtClean="0"/>
              <a:t>2</a:t>
            </a:r>
            <a:r>
              <a:rPr lang="es-ES" sz="4000" dirty="0" smtClean="0"/>
              <a:t> puede provocar lesiones permanentes e incluso la muerte?  </a:t>
            </a:r>
          </a:p>
          <a:p>
            <a:endParaRPr lang="es-E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058" y="4928462"/>
            <a:ext cx="3078323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C00000"/>
                </a:solidFill>
                <a:latin typeface="Bauhaus 93" panose="04030905020B02020C02" pitchFamily="82" charset="0"/>
              </a:rPr>
              <a:t>Interrogante ?</a:t>
            </a:r>
            <a:endParaRPr lang="es-ES" sz="5400" b="1" dirty="0">
              <a:solidFill>
                <a:srgbClr val="C000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SUMARIO: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6722" y="1903117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ES" sz="3200" dirty="0" smtClean="0">
                <a:latin typeface="Arial" charset="0"/>
              </a:rPr>
              <a:t>Transporte de electrones. Organización estructural y funcional de sus componentes. Formación del gradiente electroquímico.</a:t>
            </a:r>
          </a:p>
          <a:p>
            <a:pPr algn="just"/>
            <a:r>
              <a:rPr lang="es-ES" sz="3200" dirty="0" smtClean="0">
                <a:latin typeface="Arial" charset="0"/>
              </a:rPr>
              <a:t>Fosforilación oxidativa. Teoría quimiosmótica.</a:t>
            </a:r>
          </a:p>
          <a:p>
            <a:pPr algn="just"/>
            <a:r>
              <a:rPr lang="es-ES" sz="3200" dirty="0" smtClean="0">
                <a:latin typeface="Arial" charset="0"/>
              </a:rPr>
              <a:t>Unidad funcional de los procesos que integran la respiración celular. Regulación.</a:t>
            </a:r>
          </a:p>
          <a:p>
            <a:pPr algn="just"/>
            <a:r>
              <a:rPr lang="es-ES" sz="3200" dirty="0" smtClean="0">
                <a:latin typeface="Arial" charset="0"/>
              </a:rPr>
              <a:t>Inhibidores de la cadena y la fosforilación. Desacopladores</a:t>
            </a:r>
          </a:p>
          <a:p>
            <a:pPr marL="0" indent="0" algn="just">
              <a:buNone/>
            </a:pPr>
            <a:endParaRPr lang="es-ES" sz="3200" dirty="0"/>
          </a:p>
        </p:txBody>
      </p:sp>
      <p:pic>
        <p:nvPicPr>
          <p:cNvPr id="4" name="Picture 3" descr="http://www.uc.cl/sw_educ/biologia/bio100/imagenes/6803dc349f2filenameD241typeimagegi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65" y="354578"/>
            <a:ext cx="3068664" cy="15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0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OBJETIVOS: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68285"/>
            <a:ext cx="10515600" cy="4432515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s-ES_tradnl" sz="3200" b="1" dirty="0" smtClean="0"/>
              <a:t>CARACTERIZAR </a:t>
            </a:r>
            <a:r>
              <a:rPr lang="es-ES_tradnl" sz="3200" dirty="0" smtClean="0"/>
              <a:t>los </a:t>
            </a:r>
            <a:r>
              <a:rPr lang="es-ES_tradnl" sz="3200" dirty="0"/>
              <a:t>procesos  </a:t>
            </a:r>
            <a:r>
              <a:rPr lang="es-ES_tradnl" sz="3200" dirty="0" smtClean="0"/>
              <a:t>que componen la </a:t>
            </a:r>
            <a:r>
              <a:rPr lang="es-ES_tradnl" sz="3200" dirty="0"/>
              <a:t>cadena </a:t>
            </a:r>
            <a:r>
              <a:rPr lang="es-ES_tradnl" sz="3200" dirty="0" smtClean="0"/>
              <a:t>respiratoria.</a:t>
            </a:r>
            <a:endParaRPr lang="es-ES_tradnl" sz="3200" b="1" dirty="0"/>
          </a:p>
          <a:p>
            <a:pPr algn="just">
              <a:lnSpc>
                <a:spcPct val="80000"/>
              </a:lnSpc>
            </a:pPr>
            <a:r>
              <a:rPr lang="es-ES_tradnl" sz="3200" b="1" dirty="0" smtClean="0"/>
              <a:t>EXPLICAR </a:t>
            </a:r>
            <a:r>
              <a:rPr lang="es-ES_tradnl" sz="3200" dirty="0" smtClean="0"/>
              <a:t>el efecto de los </a:t>
            </a:r>
            <a:r>
              <a:rPr lang="es-ES_tradnl" sz="3200" dirty="0"/>
              <a:t>factores que intervienen en la regulación de la cadena transportadora de electrones y la fosforilación oxidativa así como de la respiración celular en su conjunto</a:t>
            </a:r>
            <a:r>
              <a:rPr lang="es-ES_tradnl" sz="3200" dirty="0" smtClean="0"/>
              <a:t>.</a:t>
            </a:r>
            <a:endParaRPr lang="es-ES_tradnl" sz="3200" b="1" dirty="0"/>
          </a:p>
          <a:p>
            <a:pPr algn="just">
              <a:lnSpc>
                <a:spcPct val="80000"/>
              </a:lnSpc>
            </a:pPr>
            <a:r>
              <a:rPr lang="es-ES_tradnl" sz="3200" b="1" dirty="0"/>
              <a:t>IDENTIFICAR </a:t>
            </a:r>
            <a:r>
              <a:rPr lang="es-ES_tradnl" sz="3200" dirty="0"/>
              <a:t>la afectación provocada por inhibidores de la cadena transportadora de electrones, inhibidores de la fosforilación oxidativa y desacopladores sobre los procesos de la respiración </a:t>
            </a:r>
            <a:r>
              <a:rPr lang="es-ES_tradnl" sz="3200" dirty="0" smtClean="0"/>
              <a:t>celular</a:t>
            </a:r>
            <a:r>
              <a:rPr lang="es-ES_tradnl" sz="3200" dirty="0"/>
              <a:t>.</a:t>
            </a:r>
            <a:endParaRPr lang="es-E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2192" y="207021"/>
            <a:ext cx="2851608" cy="1641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98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BIBLIOGRAFÍA</a:t>
            </a:r>
            <a:endParaRPr lang="es-ES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9722" r="12592" b="11112"/>
          <a:stretch/>
        </p:blipFill>
        <p:spPr>
          <a:xfrm rot="20622212">
            <a:off x="2127635" y="2070645"/>
            <a:ext cx="3288529" cy="40538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6229350" y="3389662"/>
            <a:ext cx="4042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/>
              <a:t>PÁGINAS (10 – 31)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9365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1. Sobre </a:t>
            </a:r>
            <a:r>
              <a:rPr lang="es-ES" b="1" dirty="0">
                <a:solidFill>
                  <a:srgbClr val="0070C0"/>
                </a:solidFill>
              </a:rPr>
              <a:t>el Ciclo de Krebs responda las siguientes </a:t>
            </a:r>
            <a:br>
              <a:rPr lang="es-ES" b="1" dirty="0">
                <a:solidFill>
                  <a:srgbClr val="0070C0"/>
                </a:solidFill>
              </a:rPr>
            </a:br>
            <a:r>
              <a:rPr lang="es-ES" b="1" dirty="0">
                <a:solidFill>
                  <a:srgbClr val="0070C0"/>
                </a:solidFill>
              </a:rPr>
              <a:t>interrogantes:</a:t>
            </a:r>
            <a:br>
              <a:rPr lang="es-ES" b="1" dirty="0">
                <a:solidFill>
                  <a:srgbClr val="0070C0"/>
                </a:solidFill>
              </a:rPr>
            </a:b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99071"/>
            <a:ext cx="10515600" cy="4351338"/>
          </a:xfrm>
        </p:spPr>
        <p:txBody>
          <a:bodyPr>
            <a:noAutofit/>
          </a:bodyPr>
          <a:lstStyle/>
          <a:p>
            <a:r>
              <a:rPr lang="es-ES" sz="3600" b="1" dirty="0"/>
              <a:t>¿En qué compartimento de la mitocondria ocurre</a:t>
            </a:r>
            <a:r>
              <a:rPr lang="es-ES" sz="3600" b="1" dirty="0" smtClean="0"/>
              <a:t>?</a:t>
            </a:r>
            <a:endParaRPr lang="es-ES" sz="3600" b="1" dirty="0"/>
          </a:p>
          <a:p>
            <a:r>
              <a:rPr lang="es-ES" sz="3600" b="1" dirty="0"/>
              <a:t>¿Cuál es el compuesto considerado como alimentador </a:t>
            </a:r>
            <a:r>
              <a:rPr lang="es-ES" sz="3600" b="1" dirty="0" smtClean="0"/>
              <a:t>del </a:t>
            </a:r>
            <a:r>
              <a:rPr lang="es-ES" sz="3600" b="1" dirty="0"/>
              <a:t>mismo</a:t>
            </a:r>
            <a:r>
              <a:rPr lang="es-ES" sz="3600" b="1" dirty="0" smtClean="0"/>
              <a:t>?</a:t>
            </a:r>
            <a:endParaRPr lang="es-ES" sz="3600" b="1" dirty="0"/>
          </a:p>
          <a:p>
            <a:r>
              <a:rPr lang="es-ES" sz="3600" b="1" dirty="0"/>
              <a:t>¿Cuáles son los productos que se forman por la </a:t>
            </a:r>
            <a:r>
              <a:rPr lang="es-ES" sz="3600" b="1" dirty="0" smtClean="0"/>
              <a:t>oxidación </a:t>
            </a:r>
            <a:r>
              <a:rPr lang="es-ES" sz="3600" b="1" dirty="0"/>
              <a:t>de la Acetil Co A en el Ciclo de Krebs</a:t>
            </a:r>
            <a:r>
              <a:rPr lang="es-ES" sz="3600" b="1" dirty="0" smtClean="0"/>
              <a:t>?</a:t>
            </a:r>
            <a:endParaRPr lang="es-ES" sz="3600" b="1" dirty="0"/>
          </a:p>
          <a:p>
            <a:r>
              <a:rPr lang="es-ES" sz="3600" b="1" dirty="0"/>
              <a:t>La Isocitrato Deshidrogenasa es la principal enzima </a:t>
            </a:r>
            <a:r>
              <a:rPr lang="es-ES" sz="3600" b="1" dirty="0" smtClean="0"/>
              <a:t>reguladora </a:t>
            </a:r>
            <a:r>
              <a:rPr lang="es-ES" sz="3600" b="1" dirty="0"/>
              <a:t>del Ciclo de Krebs: ¿es </a:t>
            </a:r>
            <a:r>
              <a:rPr lang="es-ES" sz="3600" b="1" dirty="0" smtClean="0"/>
              <a:t>regulada alostéricamente </a:t>
            </a:r>
            <a:r>
              <a:rPr lang="es-ES" sz="3600" b="1" dirty="0"/>
              <a:t>o covalentemente? Aplique lo </a:t>
            </a:r>
            <a:r>
              <a:rPr lang="es-ES" sz="3600" b="1" dirty="0" smtClean="0"/>
              <a:t>aprendido </a:t>
            </a:r>
            <a:r>
              <a:rPr lang="es-ES" sz="3600" b="1" dirty="0"/>
              <a:t>en Biocatalizadores. </a:t>
            </a:r>
          </a:p>
          <a:p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59589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2. Sobre el Ciclo de Krebs responda las siguientes </a:t>
            </a:r>
            <a:br>
              <a:rPr lang="es-ES" b="1" dirty="0" smtClean="0">
                <a:solidFill>
                  <a:srgbClr val="0070C0"/>
                </a:solidFill>
              </a:rPr>
            </a:br>
            <a:r>
              <a:rPr lang="es-ES" b="1" dirty="0" smtClean="0">
                <a:solidFill>
                  <a:srgbClr val="0070C0"/>
                </a:solidFill>
              </a:rPr>
              <a:t>interrogantes: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200" b="1" dirty="0"/>
              <a:t>¿Qué efectos tiene sobre </a:t>
            </a:r>
            <a:r>
              <a:rPr lang="es-ES" sz="3200" b="1" dirty="0" smtClean="0"/>
              <a:t>la </a:t>
            </a:r>
            <a:r>
              <a:rPr lang="es-ES" sz="3200" b="1" dirty="0"/>
              <a:t>enzima Isocitrato Deshidrogenasa y diga cómo </a:t>
            </a:r>
            <a:r>
              <a:rPr lang="es-ES" sz="3200" b="1" dirty="0" smtClean="0"/>
              <a:t>puede </a:t>
            </a:r>
            <a:r>
              <a:rPr lang="es-ES" sz="3200" b="1" dirty="0"/>
              <a:t>influir ese efecto sobre el Ciclo y también sobre </a:t>
            </a:r>
            <a:r>
              <a:rPr lang="es-ES" sz="3200" b="1" dirty="0" smtClean="0"/>
              <a:t>la </a:t>
            </a:r>
            <a:r>
              <a:rPr lang="es-ES" sz="3200" b="1" dirty="0"/>
              <a:t>respiración Celular</a:t>
            </a:r>
            <a:r>
              <a:rPr lang="es-ES" sz="3200" b="1" dirty="0" smtClean="0"/>
              <a:t>:</a:t>
            </a:r>
            <a:endParaRPr lang="es-ES" sz="3200" b="1" dirty="0"/>
          </a:p>
          <a:p>
            <a:r>
              <a:rPr lang="es-ES" sz="3200" b="1" dirty="0"/>
              <a:t>Una baja concentración de ADP.</a:t>
            </a:r>
          </a:p>
          <a:p>
            <a:r>
              <a:rPr lang="es-ES" sz="3200" b="1" dirty="0" smtClean="0"/>
              <a:t>Una </a:t>
            </a:r>
            <a:r>
              <a:rPr lang="es-ES" sz="3200" b="1" dirty="0"/>
              <a:t>alta </a:t>
            </a:r>
            <a:r>
              <a:rPr lang="es-ES" sz="3200" b="1" dirty="0" smtClean="0"/>
              <a:t>concentración </a:t>
            </a:r>
            <a:r>
              <a:rPr lang="es-ES" sz="3200" b="1" dirty="0"/>
              <a:t>de ATP</a:t>
            </a:r>
            <a:r>
              <a:rPr lang="es-ES" sz="3200" b="1" dirty="0" smtClean="0"/>
              <a:t>.</a:t>
            </a:r>
            <a:endParaRPr lang="es-ES" sz="3200" b="1" dirty="0"/>
          </a:p>
          <a:p>
            <a:pPr marL="514350" indent="-514350">
              <a:buFont typeface="+mj-lt"/>
              <a:buAutoNum type="arabicPeriod" startAt="2"/>
            </a:pPr>
            <a:r>
              <a:rPr lang="es-ES" sz="3200" b="1" dirty="0"/>
              <a:t>¿Cuáles son las enzimas del ciclo que generan </a:t>
            </a:r>
            <a:r>
              <a:rPr lang="es-ES" sz="3200" b="1" dirty="0" smtClean="0"/>
              <a:t>coenzimas </a:t>
            </a:r>
            <a:r>
              <a:rPr lang="es-ES" sz="3200" b="1" dirty="0"/>
              <a:t>reducidas</a:t>
            </a:r>
            <a:r>
              <a:rPr lang="es-ES" sz="3200" b="1" dirty="0" smtClean="0"/>
              <a:t>?</a:t>
            </a:r>
            <a:endParaRPr lang="es-ES" sz="3200" b="1" dirty="0"/>
          </a:p>
          <a:p>
            <a:pPr marL="514350" indent="-514350">
              <a:buFont typeface="+mj-lt"/>
              <a:buAutoNum type="arabicPeriod" startAt="3"/>
            </a:pPr>
            <a:r>
              <a:rPr lang="es-ES" sz="3200" b="1" dirty="0"/>
              <a:t>¿Qué destino pueden seguir dichas coenzimas en la </a:t>
            </a:r>
            <a:r>
              <a:rPr lang="es-ES" sz="3200" b="1" dirty="0" smtClean="0"/>
              <a:t>respiración </a:t>
            </a:r>
            <a:r>
              <a:rPr lang="es-ES" sz="3200" b="1" dirty="0"/>
              <a:t>celular?</a:t>
            </a:r>
          </a:p>
          <a:p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7870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3. Sobre el Ciclo de Krebs responda las siguientes </a:t>
            </a:r>
            <a:br>
              <a:rPr lang="es-ES" b="1" dirty="0" smtClean="0">
                <a:solidFill>
                  <a:srgbClr val="0070C0"/>
                </a:solidFill>
              </a:rPr>
            </a:br>
            <a:r>
              <a:rPr lang="es-ES" b="1" dirty="0" smtClean="0">
                <a:solidFill>
                  <a:srgbClr val="0070C0"/>
                </a:solidFill>
              </a:rPr>
              <a:t>interrogantes: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4000" b="1" dirty="0"/>
              <a:t>¿Qué metabolitos del ciclo pueden participar en otros </a:t>
            </a:r>
            <a:r>
              <a:rPr lang="es-ES" sz="4000" b="1" dirty="0" smtClean="0"/>
              <a:t>procesos </a:t>
            </a:r>
            <a:r>
              <a:rPr lang="es-ES" sz="4000" b="1" dirty="0"/>
              <a:t>metabólicos? Cítelos y diga que vías pueden </a:t>
            </a:r>
            <a:r>
              <a:rPr lang="es-ES" sz="4000" b="1" dirty="0" smtClean="0"/>
              <a:t>seguir.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4000" b="1" dirty="0" smtClean="0"/>
              <a:t>¿Qué característica del Ciclo se pone de manifiesto?. Explique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4000" b="1" dirty="0" smtClean="0"/>
              <a:t>¿Qué es la anaplerosis y cuál es su principal reacción? </a:t>
            </a:r>
            <a:endParaRPr lang="es-ES" sz="4000" b="1" dirty="0"/>
          </a:p>
          <a:p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27911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1983</Words>
  <Application>Microsoft Office PowerPoint</Application>
  <PresentationFormat>Panorámica</PresentationFormat>
  <Paragraphs>201</Paragraphs>
  <Slides>27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Bauhaus 93</vt:lpstr>
      <vt:lpstr>Calibri</vt:lpstr>
      <vt:lpstr>Calibri Light</vt:lpstr>
      <vt:lpstr>Comic Sans MS</vt:lpstr>
      <vt:lpstr>Forte</vt:lpstr>
      <vt:lpstr>Times New Roman</vt:lpstr>
      <vt:lpstr>Wingdings</vt:lpstr>
      <vt:lpstr>Tema de Office</vt:lpstr>
      <vt:lpstr>METABOLISMO Y NUTRICIÓN Tema II: Respiración celular  CLASE TALLER 2: Cadena Respiratoria</vt:lpstr>
      <vt:lpstr>Sufrimiento fetal agudo</vt:lpstr>
      <vt:lpstr>Interrogante ?</vt:lpstr>
      <vt:lpstr>SUMARIO:</vt:lpstr>
      <vt:lpstr>OBJETIVOS:</vt:lpstr>
      <vt:lpstr>BIBLIOGRAFÍA</vt:lpstr>
      <vt:lpstr>1. Sobre el Ciclo de Krebs responda las siguientes  interrogantes: </vt:lpstr>
      <vt:lpstr>2. Sobre el Ciclo de Krebs responda las siguientes  interrogantes:</vt:lpstr>
      <vt:lpstr>3. Sobre el Ciclo de Krebs responda las siguientes  interrogantes:</vt:lpstr>
      <vt:lpstr>4. Responda con V o F (verdadero o falso) cada una de las siguientes afirmaciones: </vt:lpstr>
      <vt:lpstr>CUESTIONARIO</vt:lpstr>
      <vt:lpstr>CUESTIONARIO</vt:lpstr>
      <vt:lpstr>CUESTIONARIO</vt:lpstr>
      <vt:lpstr>CADENA TRANSPORTADORA DE ELECTRONES</vt:lpstr>
      <vt:lpstr>Los transportadores que intervienen en ella son de dos tipos:</vt:lpstr>
      <vt:lpstr>Presentación de PowerPoint</vt:lpstr>
      <vt:lpstr>Fosforilación Oxidativa.</vt:lpstr>
      <vt:lpstr>Estructura de la ATP sintetasa</vt:lpstr>
      <vt:lpstr>Balance energético de la respiración celular.</vt:lpstr>
      <vt:lpstr>Presentación de PowerPoint</vt:lpstr>
      <vt:lpstr>Presentación de PowerPoint</vt:lpstr>
      <vt:lpstr>Interrogante ?</vt:lpstr>
      <vt:lpstr>Presentación de PowerPoint</vt:lpstr>
      <vt:lpstr>Presentación de PowerPoint</vt:lpstr>
      <vt:lpstr>CONCLUSIONES </vt:lpstr>
      <vt:lpstr>Estudio Independiente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Gleymis</dc:creator>
  <cp:lastModifiedBy>Gleymis</cp:lastModifiedBy>
  <cp:revision>27</cp:revision>
  <dcterms:created xsi:type="dcterms:W3CDTF">2008-01-01T09:12:45Z</dcterms:created>
  <dcterms:modified xsi:type="dcterms:W3CDTF">2008-01-06T03:57:29Z</dcterms:modified>
</cp:coreProperties>
</file>