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257" r:id="rId4"/>
    <p:sldId id="258" r:id="rId5"/>
    <p:sldId id="308" r:id="rId6"/>
    <p:sldId id="312" r:id="rId7"/>
    <p:sldId id="313" r:id="rId8"/>
    <p:sldId id="314" r:id="rId9"/>
    <p:sldId id="315" r:id="rId10"/>
    <p:sldId id="316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9767" autoAdjust="0"/>
  </p:normalViewPr>
  <p:slideViewPr>
    <p:cSldViewPr>
      <p:cViewPr varScale="1">
        <p:scale>
          <a:sx n="43" d="100"/>
          <a:sy n="43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A3BD-33A6-4652-96AC-92711CB6AC99}" type="datetimeFigureOut">
              <a:rPr lang="es-ES" smtClean="0"/>
              <a:t>28/03/2021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78FC-BF56-4B8C-92E0-85AACDB745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56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C82E84-6813-4000-AE0A-BE73FC45275F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Arial" panose="020B0604020202020204" pitchFamily="34" charset="0"/>
              </a:rPr>
              <a:t>El acetil-CoA que participa en la síntesis de los ácidos grasos no se forma directamente en el citosol, sino en la mitocondria. En este </a:t>
            </a:r>
            <a:r>
              <a:rPr lang="es-ES_tradnl" dirty="0" err="1" smtClean="0">
                <a:latin typeface="Arial" panose="020B0604020202020204" pitchFamily="34" charset="0"/>
              </a:rPr>
              <a:t>organelo</a:t>
            </a:r>
            <a:r>
              <a:rPr lang="es-ES_tradnl" dirty="0" smtClean="0">
                <a:latin typeface="Arial" panose="020B0604020202020204" pitchFamily="34" charset="0"/>
              </a:rPr>
              <a:t>, el acetil-CoA se forma </a:t>
            </a:r>
            <a:r>
              <a:rPr lang="es-ES_tradnl" dirty="0" err="1" smtClean="0">
                <a:latin typeface="Arial" panose="020B0604020202020204" pitchFamily="34" charset="0"/>
              </a:rPr>
              <a:t>fundamentalemente</a:t>
            </a:r>
            <a:r>
              <a:rPr lang="es-ES_tradnl" dirty="0" smtClean="0">
                <a:latin typeface="Arial" panose="020B0604020202020204" pitchFamily="34" charset="0"/>
              </a:rPr>
              <a:t> por </a:t>
            </a:r>
            <a:r>
              <a:rPr lang="es-ES_tradnl" dirty="0" err="1" smtClean="0">
                <a:latin typeface="Arial" panose="020B0604020202020204" pitchFamily="34" charset="0"/>
              </a:rPr>
              <a:t>descarboxilación</a:t>
            </a:r>
            <a:r>
              <a:rPr lang="es-ES_tradnl" dirty="0" smtClean="0">
                <a:latin typeface="Arial" panose="020B0604020202020204" pitchFamily="34" charset="0"/>
              </a:rPr>
              <a:t> oxidativa del piruvato. El acetil-CoA formado debe posteriormente ingresar al ciclo de Krebs para su posterior oxidación como fuente de energía. Sin embargo, cuando se incrementan las concentraciones </a:t>
            </a:r>
            <a:r>
              <a:rPr lang="es-ES_tradnl" dirty="0" err="1" smtClean="0">
                <a:latin typeface="Arial" panose="020B0604020202020204" pitchFamily="34" charset="0"/>
              </a:rPr>
              <a:t>intramitocondriales</a:t>
            </a:r>
            <a:r>
              <a:rPr lang="es-ES_tradnl" dirty="0" smtClean="0">
                <a:latin typeface="Arial" panose="020B0604020202020204" pitchFamily="34" charset="0"/>
              </a:rPr>
              <a:t> de ATP esto una disminución en la velocidad del Ciclo,</a:t>
            </a:r>
            <a:r>
              <a:rPr lang="es-ES_tradnl" baseline="0" dirty="0" smtClean="0">
                <a:latin typeface="Arial" panose="020B0604020202020204" pitchFamily="34" charset="0"/>
              </a:rPr>
              <a:t> </a:t>
            </a:r>
            <a:r>
              <a:rPr lang="es-ES_tradnl" dirty="0" smtClean="0">
                <a:latin typeface="Arial" panose="020B0604020202020204" pitchFamily="34" charset="0"/>
              </a:rPr>
              <a:t>acumulándose entonces citrato que puede entonces ser transportado hacia el citosol llevando en su estructura el grupo acetilo del acetil-CoA formado en mitocondria. En el citosol este citrato es convertido nuevamente en Acetil-CoA y </a:t>
            </a:r>
            <a:r>
              <a:rPr lang="es-ES_tradnl" dirty="0" err="1" smtClean="0">
                <a:latin typeface="Arial" panose="020B0604020202020204" pitchFamily="34" charset="0"/>
              </a:rPr>
              <a:t>Oxalacético</a:t>
            </a:r>
            <a:r>
              <a:rPr lang="es-ES_tradnl" dirty="0" smtClean="0">
                <a:latin typeface="Arial" panose="020B0604020202020204" pitchFamily="34" charset="0"/>
              </a:rPr>
              <a:t>. El primero se emplea como sustrato para la síntesis de ácidos grasos.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984D-3003-4823-8078-0BEC0189B1C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8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6413-4306-4DB6-AC7F-F5B9B4F00FC1}" type="slidenum">
              <a:rPr lang="es-ES"/>
              <a:pPr/>
              <a:t>15</a:t>
            </a:fld>
            <a:endParaRPr 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59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7A039F-3743-49D1-9E06-2793ED21B67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FD144-E0A3-42CD-B9C4-7BF47C55F01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CD94C-4EF4-4005-AFFC-84332895D74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17E1A-4A67-4C85-BE5A-B3AFD2DB13C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80213CB-6BE1-47C2-B2F0-881CC1435DC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51B840B-A5CC-4D0B-BBE3-C6BA774546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755A-14BF-4901-9C07-D03F27E504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89F1D-94A8-4979-9CF4-C453DC23214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E9C6-5508-4A27-B6FF-866CAFECDB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EF41-9137-455C-BD0A-F611C39455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F9ED-86C7-4246-91BA-BEF6852D65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37925-FE00-463D-B28F-C2593E4F7E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D3D-ABE9-44AB-BCB8-D795C5C1A2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0360-2655-4478-A033-2F84565ED76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0F1B4F-6769-45C5-8F23-ED1ADCF179B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13652"/>
            <a:ext cx="7056784" cy="682625"/>
          </a:xfrm>
        </p:spPr>
        <p:txBody>
          <a:bodyPr/>
          <a:lstStyle/>
          <a:p>
            <a:pPr algn="l"/>
            <a:r>
              <a:rPr lang="en-US" dirty="0" smtClean="0"/>
              <a:t>METABOLISMO Y NUTRICIÓN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6237312"/>
            <a:ext cx="4896544" cy="381000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Profesor</a:t>
            </a:r>
            <a:r>
              <a:rPr lang="en-US" sz="2000" dirty="0" smtClean="0">
                <a:solidFill>
                  <a:schemeClr val="tx1"/>
                </a:solidFill>
              </a:rPr>
              <a:t>: MSc. Gleymis Venet Cadet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2280" y="2484077"/>
            <a:ext cx="71287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TEMA IV: METABOLISMO DE LOS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                LÍPIDOS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s-ES" sz="2800" b="1" dirty="0">
                <a:solidFill>
                  <a:srgbClr val="002060"/>
                </a:solidFill>
              </a:rPr>
              <a:t>Conf. </a:t>
            </a:r>
            <a:r>
              <a:rPr lang="es-ES" sz="2800" b="1" dirty="0" smtClean="0">
                <a:solidFill>
                  <a:srgbClr val="002060"/>
                </a:solidFill>
              </a:rPr>
              <a:t>7: LIPOGÉNESIS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b="1" dirty="0"/>
              <a:t>LIPOGÉNESIS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61660" y="994537"/>
            <a:ext cx="614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  Lípidos                                   Glúcidos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23342" y="1898904"/>
            <a:ext cx="1832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Aminoácidos 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3602" y="2802355"/>
            <a:ext cx="185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Acetil </a:t>
            </a:r>
            <a:r>
              <a:rPr lang="es-ES" sz="2800" b="1" dirty="0" err="1" smtClean="0"/>
              <a:t>coA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8064" y="3253626"/>
            <a:ext cx="21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Fosfodihiroxi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acetona 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030399" y="2500595"/>
            <a:ext cx="161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Glicerol 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881319" y="4479503"/>
            <a:ext cx="182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Glicerol 3 P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61424" y="3687415"/>
            <a:ext cx="214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Ácidos grasos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55584" y="5688147"/>
            <a:ext cx="1184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TAG</a:t>
            </a:r>
            <a:endParaRPr lang="es-ES" sz="4000" b="1" dirty="0"/>
          </a:p>
        </p:txBody>
      </p:sp>
      <p:sp>
        <p:nvSpPr>
          <p:cNvPr id="12" name="11 Flecha curvada hacia la derecha"/>
          <p:cNvSpPr/>
          <p:nvPr/>
        </p:nvSpPr>
        <p:spPr>
          <a:xfrm>
            <a:off x="820836" y="1216707"/>
            <a:ext cx="840588" cy="2849162"/>
          </a:xfrm>
          <a:prstGeom prst="curvedRightArrow">
            <a:avLst>
              <a:gd name="adj1" fmla="val 6042"/>
              <a:gd name="adj2" fmla="val 293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752403" y="2283672"/>
            <a:ext cx="598634" cy="588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691760" y="3139818"/>
            <a:ext cx="0" cy="588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881319" y="3790329"/>
            <a:ext cx="392135" cy="6874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528938" y="3092469"/>
            <a:ext cx="0" cy="12718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6510076" y="1517757"/>
            <a:ext cx="78148" cy="17358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104246" y="5127763"/>
            <a:ext cx="1154547" cy="11295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773771" y="1517757"/>
            <a:ext cx="2433121" cy="13545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5636417" y="4941168"/>
            <a:ext cx="1637039" cy="12441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323529" y="1340768"/>
            <a:ext cx="36003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PR</a:t>
            </a:r>
          </a:p>
          <a:p>
            <a:r>
              <a:rPr lang="es-ES" b="1" dirty="0" smtClean="0"/>
              <a:t>IMERA</a:t>
            </a:r>
          </a:p>
          <a:p>
            <a:r>
              <a:rPr lang="es-ES" b="1" dirty="0" smtClean="0"/>
              <a:t> ETAPA</a:t>
            </a:r>
            <a:endParaRPr lang="es-ES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774961" y="4468658"/>
            <a:ext cx="26792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SEGUNDA ETAPA</a:t>
            </a:r>
            <a:endParaRPr lang="es-ES" sz="2400" b="1" dirty="0"/>
          </a:p>
        </p:txBody>
      </p:sp>
      <p:cxnSp>
        <p:nvCxnSpPr>
          <p:cNvPr id="24" name="18 Conector recto de flecha"/>
          <p:cNvCxnSpPr/>
          <p:nvPr/>
        </p:nvCxnSpPr>
        <p:spPr>
          <a:xfrm>
            <a:off x="2398988" y="4049704"/>
            <a:ext cx="0" cy="588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CuadroTexto"/>
          <p:cNvSpPr txBox="1"/>
          <p:nvPr/>
        </p:nvSpPr>
        <p:spPr>
          <a:xfrm>
            <a:off x="1995921" y="4610173"/>
            <a:ext cx="153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Acil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coA</a:t>
            </a:r>
            <a:endParaRPr lang="es-ES" sz="2800" b="1" dirty="0"/>
          </a:p>
        </p:txBody>
      </p:sp>
      <p:sp>
        <p:nvSpPr>
          <p:cNvPr id="29" name="37 CuadroTexto"/>
          <p:cNvSpPr txBox="1"/>
          <p:nvPr/>
        </p:nvSpPr>
        <p:spPr>
          <a:xfrm>
            <a:off x="3607975" y="6308305"/>
            <a:ext cx="25989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TERCERA ETAPA</a:t>
            </a:r>
            <a:endParaRPr lang="es-ES" sz="2400" b="1" dirty="0"/>
          </a:p>
        </p:txBody>
      </p:sp>
      <p:sp>
        <p:nvSpPr>
          <p:cNvPr id="31" name="7 CuadroTexto"/>
          <p:cNvSpPr txBox="1"/>
          <p:nvPr/>
        </p:nvSpPr>
        <p:spPr>
          <a:xfrm>
            <a:off x="7550722" y="2973446"/>
            <a:ext cx="1455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Glicerol K</a:t>
            </a:r>
          </a:p>
          <a:p>
            <a:r>
              <a:rPr lang="es-ES" sz="2000" b="1" dirty="0" smtClean="0"/>
              <a:t>Solo en Hígado </a:t>
            </a:r>
            <a:endParaRPr lang="es-ES" sz="2000" b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51794" y="4049704"/>
            <a:ext cx="1451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sz="2400" b="1" dirty="0" err="1">
                <a:latin typeface="Times New Roman" panose="02020603050405020304" pitchFamily="18" charset="0"/>
              </a:rPr>
              <a:t>Acil</a:t>
            </a:r>
            <a:r>
              <a:rPr lang="es-ES_tradnl" sz="2400" b="1" dirty="0">
                <a:latin typeface="Times New Roman" panose="02020603050405020304" pitchFamily="18" charset="0"/>
              </a:rPr>
              <a:t> CoA </a:t>
            </a:r>
            <a:endParaRPr lang="es-ES_tradnl" sz="2400" b="1" dirty="0" smtClean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s-ES_tradnl" sz="2400" b="1" dirty="0" err="1" smtClean="0">
                <a:latin typeface="Times New Roman" panose="02020603050405020304" pitchFamily="18" charset="0"/>
              </a:rPr>
              <a:t>sintetasas</a:t>
            </a:r>
            <a:endParaRPr lang="es-ES_tradnl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23" y="620688"/>
            <a:ext cx="5563344" cy="563562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SÍNTESIS DE ÁCIDOS GRASOS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b="1" dirty="0" smtClean="0"/>
              <a:t>Síntesis de ácido palmítico a partir de acetil </a:t>
            </a:r>
            <a:r>
              <a:rPr lang="es-ES" sz="3200" b="1" dirty="0" err="1" smtClean="0"/>
              <a:t>coA</a:t>
            </a:r>
            <a:r>
              <a:rPr lang="es-ES" sz="3200" b="1" dirty="0" smtClean="0"/>
              <a:t> ocurre en el </a:t>
            </a:r>
            <a:r>
              <a:rPr lang="es-ES" sz="3200" b="1" dirty="0" err="1" smtClean="0"/>
              <a:t>citosol</a:t>
            </a:r>
            <a:r>
              <a:rPr lang="es-ES" sz="3200" b="1" dirty="0" smtClean="0"/>
              <a:t> del hígado, riñón, encéfalo, tejido adiposo, glándulas mamarias y pulmón.</a:t>
            </a:r>
          </a:p>
          <a:p>
            <a:pPr algn="just"/>
            <a:r>
              <a:rPr lang="es-ES" sz="3200" b="1" dirty="0" smtClean="0"/>
              <a:t>Requerimientos: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3200" b="1" dirty="0" smtClean="0"/>
              <a:t>NADPH, ácido pantoténico, biotina, ATP.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8825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494" y="549956"/>
            <a:ext cx="5698976" cy="574028"/>
          </a:xfrm>
          <a:solidFill>
            <a:srgbClr val="CCFFFF"/>
          </a:solidFill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SÍNTESIS DE ÁCIDOS GRASOS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2058" y="1412864"/>
            <a:ext cx="2057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Mitocondria 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2884874"/>
            <a:ext cx="1437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Acetil </a:t>
            </a:r>
            <a:r>
              <a:rPr lang="es-ES" sz="2000" b="1" dirty="0" err="1" smtClean="0"/>
              <a:t>coA</a:t>
            </a:r>
            <a:r>
              <a:rPr lang="es-ES" sz="2000" b="1" dirty="0" smtClean="0"/>
              <a:t> 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1284" y="4293096"/>
            <a:ext cx="22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</a:t>
            </a:r>
            <a:r>
              <a:rPr lang="es-ES" sz="2000" b="1" dirty="0" err="1" smtClean="0"/>
              <a:t>oxalacético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52" y="3573016"/>
            <a:ext cx="1703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cítrico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076978" y="3892986"/>
            <a:ext cx="138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Acetil </a:t>
            </a:r>
            <a:r>
              <a:rPr lang="es-ES" sz="2000" b="1" dirty="0" err="1" smtClean="0"/>
              <a:t>coA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792873" y="965919"/>
            <a:ext cx="1905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Citoplasma 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3814353" y="1196752"/>
            <a:ext cx="901663" cy="5504299"/>
          </a:xfrm>
          <a:custGeom>
            <a:avLst/>
            <a:gdLst>
              <a:gd name="connsiteX0" fmla="*/ 0 w 1258699"/>
              <a:gd name="connsiteY0" fmla="*/ 0 h 5036024"/>
              <a:gd name="connsiteX1" fmla="*/ 1255594 w 1258699"/>
              <a:gd name="connsiteY1" fmla="*/ 2210937 h 5036024"/>
              <a:gd name="connsiteX2" fmla="*/ 382137 w 1258699"/>
              <a:gd name="connsiteY2" fmla="*/ 5036024 h 503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8699" h="5036024">
                <a:moveTo>
                  <a:pt x="0" y="0"/>
                </a:moveTo>
                <a:cubicBezTo>
                  <a:pt x="595952" y="685800"/>
                  <a:pt x="1191904" y="1371600"/>
                  <a:pt x="1255594" y="2210937"/>
                </a:cubicBezTo>
                <a:cubicBezTo>
                  <a:pt x="1319284" y="3050274"/>
                  <a:pt x="382137" y="5036024"/>
                  <a:pt x="382137" y="5036024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>
            <a:off x="3534770" y="1351128"/>
            <a:ext cx="780089" cy="5295332"/>
          </a:xfrm>
          <a:custGeom>
            <a:avLst/>
            <a:gdLst>
              <a:gd name="connsiteX0" fmla="*/ 0 w 780089"/>
              <a:gd name="connsiteY0" fmla="*/ 0 h 5295332"/>
              <a:gd name="connsiteX1" fmla="*/ 600502 w 780089"/>
              <a:gd name="connsiteY1" fmla="*/ 1255594 h 5295332"/>
              <a:gd name="connsiteX2" fmla="*/ 286603 w 780089"/>
              <a:gd name="connsiteY2" fmla="*/ 1542197 h 5295332"/>
              <a:gd name="connsiteX3" fmla="*/ 614149 w 780089"/>
              <a:gd name="connsiteY3" fmla="*/ 1760562 h 5295332"/>
              <a:gd name="connsiteX4" fmla="*/ 777923 w 780089"/>
              <a:gd name="connsiteY4" fmla="*/ 3098042 h 5295332"/>
              <a:gd name="connsiteX5" fmla="*/ 504967 w 780089"/>
              <a:gd name="connsiteY5" fmla="*/ 3302759 h 5295332"/>
              <a:gd name="connsiteX6" fmla="*/ 723331 w 780089"/>
              <a:gd name="connsiteY6" fmla="*/ 3480179 h 5295332"/>
              <a:gd name="connsiteX7" fmla="*/ 436729 w 780089"/>
              <a:gd name="connsiteY7" fmla="*/ 4612944 h 5295332"/>
              <a:gd name="connsiteX8" fmla="*/ 191069 w 780089"/>
              <a:gd name="connsiteY8" fmla="*/ 4776717 h 5295332"/>
              <a:gd name="connsiteX9" fmla="*/ 368490 w 780089"/>
              <a:gd name="connsiteY9" fmla="*/ 5022376 h 5295332"/>
              <a:gd name="connsiteX10" fmla="*/ 286603 w 780089"/>
              <a:gd name="connsiteY10" fmla="*/ 5295332 h 529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89" h="5295332">
                <a:moveTo>
                  <a:pt x="0" y="0"/>
                </a:moveTo>
                <a:cubicBezTo>
                  <a:pt x="276367" y="499280"/>
                  <a:pt x="552735" y="998561"/>
                  <a:pt x="600502" y="1255594"/>
                </a:cubicBezTo>
                <a:cubicBezTo>
                  <a:pt x="648269" y="1512627"/>
                  <a:pt x="284328" y="1458036"/>
                  <a:pt x="286603" y="1542197"/>
                </a:cubicBezTo>
                <a:cubicBezTo>
                  <a:pt x="288878" y="1626358"/>
                  <a:pt x="532262" y="1501255"/>
                  <a:pt x="614149" y="1760562"/>
                </a:cubicBezTo>
                <a:cubicBezTo>
                  <a:pt x="696036" y="2019869"/>
                  <a:pt x="796120" y="2841009"/>
                  <a:pt x="777923" y="3098042"/>
                </a:cubicBezTo>
                <a:cubicBezTo>
                  <a:pt x="759726" y="3355075"/>
                  <a:pt x="514066" y="3239070"/>
                  <a:pt x="504967" y="3302759"/>
                </a:cubicBezTo>
                <a:cubicBezTo>
                  <a:pt x="495868" y="3366448"/>
                  <a:pt x="734704" y="3261815"/>
                  <a:pt x="723331" y="3480179"/>
                </a:cubicBezTo>
                <a:cubicBezTo>
                  <a:pt x="711958" y="3698543"/>
                  <a:pt x="525439" y="4396854"/>
                  <a:pt x="436729" y="4612944"/>
                </a:cubicBezTo>
                <a:cubicBezTo>
                  <a:pt x="348019" y="4829034"/>
                  <a:pt x="202442" y="4708478"/>
                  <a:pt x="191069" y="4776717"/>
                </a:cubicBezTo>
                <a:cubicBezTo>
                  <a:pt x="179696" y="4844956"/>
                  <a:pt x="352568" y="4935940"/>
                  <a:pt x="368490" y="5022376"/>
                </a:cubicBezTo>
                <a:cubicBezTo>
                  <a:pt x="384412" y="5108812"/>
                  <a:pt x="300251" y="5254389"/>
                  <a:pt x="286603" y="529533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674199" y="1733306"/>
            <a:ext cx="1202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Glucosa 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95599" y="1733306"/>
            <a:ext cx="192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pirúvico</a:t>
            </a:r>
            <a:endParaRPr lang="es-ES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43287" y="4613066"/>
            <a:ext cx="22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</a:t>
            </a:r>
            <a:r>
              <a:rPr lang="es-ES" sz="2000" b="1" dirty="0" err="1" smtClean="0"/>
              <a:t>oxalacético</a:t>
            </a:r>
            <a:endParaRPr lang="es-ES" sz="2000" b="1" dirty="0"/>
          </a:p>
        </p:txBody>
      </p:sp>
      <p:sp>
        <p:nvSpPr>
          <p:cNvPr id="19" name="18 Elipse"/>
          <p:cNvSpPr/>
          <p:nvPr/>
        </p:nvSpPr>
        <p:spPr>
          <a:xfrm>
            <a:off x="4157017" y="3422463"/>
            <a:ext cx="195022" cy="57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 flipH="1">
            <a:off x="3995273" y="1844690"/>
            <a:ext cx="152400" cy="57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7026127" y="1933361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3534771" y="2020911"/>
            <a:ext cx="1325261" cy="197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043608" y="2020911"/>
            <a:ext cx="192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pirúvico</a:t>
            </a:r>
            <a:endParaRPr lang="es-ES" sz="2000" b="1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5979391" y="3548791"/>
            <a:ext cx="0" cy="1064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835696" y="2370911"/>
            <a:ext cx="0" cy="5229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Flecha izquierda, derecha y arriba"/>
          <p:cNvSpPr/>
          <p:nvPr/>
        </p:nvSpPr>
        <p:spPr>
          <a:xfrm rot="5400000">
            <a:off x="1277337" y="3339288"/>
            <a:ext cx="1103015" cy="850392"/>
          </a:xfrm>
          <a:prstGeom prst="leftRightUpArrow">
            <a:avLst>
              <a:gd name="adj1" fmla="val 5741"/>
              <a:gd name="adj2" fmla="val 105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4043360" y="3422463"/>
            <a:ext cx="1434859" cy="3506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478219" y="3172906"/>
            <a:ext cx="1703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Ácido cítrico</a:t>
            </a:r>
            <a:endParaRPr lang="es-ES" sz="2000" b="1" dirty="0"/>
          </a:p>
        </p:txBody>
      </p:sp>
      <p:cxnSp>
        <p:nvCxnSpPr>
          <p:cNvPr id="39" name="38 Conector recto de flecha"/>
          <p:cNvCxnSpPr>
            <a:endCxn id="8" idx="1"/>
          </p:cNvCxnSpPr>
          <p:nvPr/>
        </p:nvCxnSpPr>
        <p:spPr>
          <a:xfrm>
            <a:off x="5979391" y="3885003"/>
            <a:ext cx="1097587" cy="208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757054" y="4405999"/>
            <a:ext cx="0" cy="1064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6857791" y="5346834"/>
            <a:ext cx="2057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</a:rPr>
              <a:t>Síntesis de </a:t>
            </a:r>
          </a:p>
          <a:p>
            <a:r>
              <a:rPr lang="es-ES" sz="2800" b="1" dirty="0" err="1" smtClean="0">
                <a:solidFill>
                  <a:schemeClr val="accent2"/>
                </a:solidFill>
              </a:rPr>
              <a:t>ác</a:t>
            </a:r>
            <a:r>
              <a:rPr lang="es-ES" sz="2800" b="1" dirty="0" smtClean="0">
                <a:solidFill>
                  <a:schemeClr val="accent2"/>
                </a:solidFill>
              </a:rPr>
              <a:t>. grasos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03" y="252425"/>
            <a:ext cx="5554960" cy="114300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SÍNTESIS DE ÁCIDOS GRASOS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s-ES" b="1" dirty="0" smtClean="0"/>
              <a:t>Ocurre en dos etapas: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Acetil </a:t>
            </a:r>
            <a:r>
              <a:rPr lang="es-ES" b="1" dirty="0" err="1" smtClean="0"/>
              <a:t>coA</a:t>
            </a:r>
            <a:r>
              <a:rPr lang="es-ES" b="1" dirty="0" smtClean="0"/>
              <a:t>                     </a:t>
            </a:r>
            <a:r>
              <a:rPr lang="es-ES" b="1" dirty="0" err="1" smtClean="0"/>
              <a:t>Malonil</a:t>
            </a:r>
            <a:r>
              <a:rPr lang="es-ES" b="1" dirty="0" smtClean="0"/>
              <a:t> </a:t>
            </a:r>
            <a:r>
              <a:rPr lang="es-ES" b="1" dirty="0" err="1" smtClean="0"/>
              <a:t>coA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endParaRPr lang="es-ES" b="1" dirty="0"/>
          </a:p>
          <a:p>
            <a:pPr marL="514350" indent="-514350"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endParaRPr lang="es-ES" b="1" dirty="0"/>
          </a:p>
          <a:p>
            <a:pPr marL="514350" indent="-514350"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Malonil</a:t>
            </a:r>
            <a:r>
              <a:rPr lang="es-ES" b="1" dirty="0" smtClean="0"/>
              <a:t> </a:t>
            </a:r>
            <a:r>
              <a:rPr lang="es-ES" b="1" dirty="0" err="1" smtClean="0"/>
              <a:t>coA</a:t>
            </a:r>
            <a:r>
              <a:rPr lang="es-ES" b="1" dirty="0" smtClean="0"/>
              <a:t>                          Ácido Palmítico</a:t>
            </a:r>
            <a:endParaRPr lang="es-ES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227961" y="2276872"/>
            <a:ext cx="122687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534258" y="4869160"/>
            <a:ext cx="16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851920" y="2412832"/>
            <a:ext cx="0" cy="5676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4251643" y="4931379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403648" y="2980512"/>
            <a:ext cx="385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Acetil </a:t>
            </a:r>
            <a:r>
              <a:rPr lang="es-ES" sz="2800" b="1" dirty="0" err="1" smtClean="0"/>
              <a:t>coA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carboxilasa</a:t>
            </a:r>
            <a:endParaRPr lang="es-ES" sz="2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21228" y="5435435"/>
            <a:ext cx="1860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 graso</a:t>
            </a:r>
          </a:p>
          <a:p>
            <a:pPr algn="ctr"/>
            <a:r>
              <a:rPr lang="es-ES" sz="2400" b="1" dirty="0" err="1" smtClean="0"/>
              <a:t>Sintetasa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901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b="1" dirty="0" smtClean="0"/>
              <a:t>En la segunda etapa se condensan una molécula de Acetil </a:t>
            </a:r>
            <a:r>
              <a:rPr lang="es-ES" sz="3200" b="1" dirty="0" err="1" smtClean="0"/>
              <a:t>coA</a:t>
            </a:r>
            <a:r>
              <a:rPr lang="es-ES" sz="3200" b="1" dirty="0" smtClean="0"/>
              <a:t> con siete moléculas de </a:t>
            </a:r>
            <a:r>
              <a:rPr lang="es-ES" sz="3200" b="1" dirty="0" err="1" smtClean="0"/>
              <a:t>Malonil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coA</a:t>
            </a:r>
            <a:r>
              <a:rPr lang="es-ES" sz="3200" b="1" dirty="0" smtClean="0"/>
              <a:t>, en reacciones sucesivas donde se libera 7 CO2 y el hidrógeno es aportado por el NADPH, como producto final se obtiene un ácido graso saturado de 16 átomos de carbono (</a:t>
            </a:r>
            <a:r>
              <a:rPr lang="es-ES" sz="3200" b="1" dirty="0">
                <a:solidFill>
                  <a:schemeClr val="accent2"/>
                </a:solidFill>
              </a:rPr>
              <a:t>Á</a:t>
            </a:r>
            <a:r>
              <a:rPr lang="es-ES" sz="3200" b="1" dirty="0" smtClean="0">
                <a:solidFill>
                  <a:schemeClr val="accent2"/>
                </a:solidFill>
              </a:rPr>
              <a:t>cido palmítico</a:t>
            </a:r>
            <a:r>
              <a:rPr lang="es-ES" sz="3200" b="1" dirty="0" smtClean="0"/>
              <a:t>).  </a:t>
            </a:r>
            <a:endParaRPr lang="es-ES" sz="3200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SÍNTESIS DE ÁCIDOS GRASOS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4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8824" y="88900"/>
            <a:ext cx="8915664" cy="6646863"/>
            <a:chOff x="30" y="56"/>
            <a:chExt cx="5730" cy="4187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30" y="56"/>
              <a:ext cx="3795" cy="60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 dirty="0">
                  <a:solidFill>
                    <a:srgbClr val="C00000"/>
                  </a:solidFill>
                </a:rPr>
                <a:t>Esquema General de la Síntesis del ácido graso</a:t>
              </a:r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565" y="89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655" y="935"/>
              <a:ext cx="1588" cy="49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Malonil CoA</a:t>
              </a:r>
            </a:p>
            <a:p>
              <a:pPr>
                <a:spcBef>
                  <a:spcPct val="50000"/>
                </a:spcBef>
              </a:pPr>
              <a:r>
                <a:rPr lang="es-ES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            (</a:t>
              </a:r>
              <a:r>
                <a:rPr lang="es-ES" sz="1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carbonos)</a:t>
              </a:r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1565" y="152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1565" y="188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975" y="2523"/>
              <a:ext cx="145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Ácido graso de 4 carbonos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610" y="1570"/>
              <a:ext cx="10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NADPHH</a:t>
              </a: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H="1">
              <a:off x="1156" y="1162"/>
              <a:ext cx="36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703" y="1117"/>
              <a:ext cx="3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es-ES" b="1" baseline="-2500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s-E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701" y="1888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  <a:r>
                <a:rPr lang="es-ES" sz="1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s-ES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1565" y="220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701" y="2160"/>
              <a:ext cx="771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NADPHH</a:t>
              </a:r>
            </a:p>
            <a:p>
              <a:pPr>
                <a:spcBef>
                  <a:spcPct val="50000"/>
                </a:spcBef>
              </a:pPr>
              <a:endParaRPr lang="es-ES" sz="1600"/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2109" y="352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2699" y="2750"/>
              <a:ext cx="8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1247" y="618"/>
              <a:ext cx="99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Acetil </a:t>
              </a:r>
              <a:r>
                <a:rPr lang="es-ES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CoA</a:t>
              </a:r>
              <a:endParaRPr lang="es-ES" sz="20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1565" y="293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861" y="3603"/>
              <a:ext cx="167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Ácido Palmítico</a:t>
              </a:r>
            </a:p>
            <a:p>
              <a:pPr algn="ctr">
                <a:spcBef>
                  <a:spcPct val="50000"/>
                </a:spcBef>
              </a:pPr>
              <a:r>
                <a:rPr lang="es-E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16 carbonos</a:t>
              </a: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2653" y="1661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 vuelta</a:t>
              </a: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2064" y="3158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 vueltas mas</a:t>
              </a:r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3696" y="754"/>
              <a:ext cx="2064" cy="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u="sng" dirty="0" smtClean="0"/>
                <a:t>Por </a:t>
              </a:r>
              <a:r>
                <a:rPr lang="es-ES" sz="2000" b="1" u="sng" dirty="0"/>
                <a:t>cada vuelta. </a:t>
              </a:r>
              <a:r>
                <a:rPr lang="es-ES" sz="2000" b="1" dirty="0"/>
                <a:t>El ácido graso crece en dos </a:t>
              </a:r>
              <a:r>
                <a:rPr lang="es-ES" sz="2000" b="1" dirty="0" smtClean="0"/>
                <a:t>carbonos.</a:t>
              </a:r>
            </a:p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Se </a:t>
              </a:r>
              <a:r>
                <a:rPr lang="es-ES" sz="2000" b="1" dirty="0"/>
                <a:t>incorpora 1 Malonil </a:t>
              </a:r>
              <a:r>
                <a:rPr lang="es-ES" sz="2000" b="1" dirty="0" smtClean="0"/>
                <a:t>CoA.</a:t>
              </a:r>
              <a:endParaRPr lang="es-ES" sz="2000" b="1" dirty="0"/>
            </a:p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Se </a:t>
              </a:r>
              <a:r>
                <a:rPr lang="es-ES" sz="2000" b="1" dirty="0"/>
                <a:t>libera 1 molécula de </a:t>
              </a:r>
              <a:r>
                <a:rPr lang="es-ES" sz="2000" b="1" dirty="0" smtClean="0"/>
                <a:t>CO</a:t>
              </a:r>
              <a:r>
                <a:rPr lang="es-ES" sz="2000" b="1" baseline="-25000" dirty="0" smtClean="0"/>
                <a:t>2.</a:t>
              </a:r>
              <a:endParaRPr lang="es-ES" sz="2000" b="1" dirty="0"/>
            </a:p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Se </a:t>
              </a:r>
              <a:r>
                <a:rPr lang="es-ES" sz="2000" b="1" dirty="0"/>
                <a:t>gastan 2 </a:t>
              </a:r>
              <a:r>
                <a:rPr lang="es-ES" sz="2000" b="1" dirty="0" smtClean="0"/>
                <a:t>NADPHH</a:t>
              </a:r>
            </a:p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Se </a:t>
              </a:r>
              <a:r>
                <a:rPr lang="es-ES" sz="2000" b="1" dirty="0"/>
                <a:t>libera 1 molécula de </a:t>
              </a:r>
              <a:r>
                <a:rPr lang="es-ES" sz="2000" b="1" dirty="0" smtClean="0"/>
                <a:t>agua. </a:t>
              </a:r>
            </a:p>
            <a:p>
              <a:pPr marL="342900" indent="-342900" algn="just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Se </a:t>
              </a:r>
              <a:r>
                <a:rPr lang="es-ES" sz="2000" b="1" dirty="0"/>
                <a:t>obtiene un ácido graso con dos carbonos </a:t>
              </a:r>
              <a:r>
                <a:rPr lang="es-ES" sz="2000" b="1" dirty="0" smtClean="0"/>
                <a:t>mas.</a:t>
              </a:r>
              <a:endParaRPr lang="es-ES" sz="2000" b="1" dirty="0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H="1" flipV="1">
              <a:off x="3470" y="1117"/>
              <a:ext cx="4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3243" y="111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416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67" y="550797"/>
            <a:ext cx="3769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LIPOGÉNESIS</a:t>
            </a:r>
            <a:endParaRPr lang="es-ES_tradnl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348038" y="3716338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487444" y="5218208"/>
            <a:ext cx="0" cy="4013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179388" y="437281"/>
            <a:ext cx="8883575" cy="6057908"/>
            <a:chOff x="179388" y="608105"/>
            <a:chExt cx="8883575" cy="5895550"/>
          </a:xfrm>
        </p:grpSpPr>
        <p:sp>
          <p:nvSpPr>
            <p:cNvPr id="52227" name="Text Box 3"/>
            <p:cNvSpPr txBox="1">
              <a:spLocks noChangeArrowheads="1"/>
            </p:cNvSpPr>
            <p:nvPr/>
          </p:nvSpPr>
          <p:spPr bwMode="auto">
            <a:xfrm>
              <a:off x="5202694" y="608105"/>
              <a:ext cx="3491587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 dirty="0"/>
                <a:t> </a:t>
              </a:r>
              <a:r>
                <a:rPr lang="es-E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SEGUNDA </a:t>
              </a:r>
              <a:r>
                <a:rPr lang="es-ES" sz="2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ETAPA</a:t>
              </a:r>
              <a:endPara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684213" y="1417608"/>
              <a:ext cx="18002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Palmitil</a:t>
              </a:r>
              <a:r>
                <a:rPr lang="es-E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s-ES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CoA</a:t>
              </a:r>
              <a:endParaRPr lang="es-ES" sz="20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 flipH="1" flipV="1">
              <a:off x="1259632" y="1817718"/>
              <a:ext cx="8080" cy="1104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403350" y="1876456"/>
              <a:ext cx="18002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Alargamiento y </a:t>
              </a:r>
              <a:r>
                <a:rPr lang="es-E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desaturación</a:t>
              </a:r>
              <a:r>
                <a:rPr lang="es-E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5292080" y="3916393"/>
              <a:ext cx="864245" cy="17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7019925" y="3933825"/>
              <a:ext cx="10080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179388" y="3778250"/>
              <a:ext cx="1655762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CC3300"/>
                  </a:solidFill>
                </a:rPr>
                <a:t>Glicerol 3 P</a:t>
              </a: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1979612" y="3933825"/>
              <a:ext cx="1223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683568" y="3068960"/>
              <a:ext cx="1656184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 dirty="0" err="1" smtClean="0">
                  <a:solidFill>
                    <a:srgbClr val="CC3300"/>
                  </a:solidFill>
                </a:rPr>
                <a:t>Acil</a:t>
              </a:r>
              <a:r>
                <a:rPr lang="en-US" sz="2400" b="1" dirty="0">
                  <a:solidFill>
                    <a:srgbClr val="CC3300"/>
                  </a:solidFill>
                  <a:cs typeface="Arial" charset="0"/>
                </a:rPr>
                <a:t>~</a:t>
              </a:r>
              <a:r>
                <a:rPr lang="es-ES" sz="2400" b="1" dirty="0" err="1">
                  <a:solidFill>
                    <a:srgbClr val="CC3300"/>
                  </a:solidFill>
                </a:rPr>
                <a:t>CoA</a:t>
              </a:r>
              <a:endParaRPr lang="es-ES" sz="2400" b="1" dirty="0">
                <a:solidFill>
                  <a:srgbClr val="CC3300"/>
                </a:solidFill>
              </a:endParaRPr>
            </a:p>
          </p:txBody>
        </p:sp>
        <p:sp>
          <p:nvSpPr>
            <p:cNvPr id="52237" name="AutoShape 13"/>
            <p:cNvSpPr>
              <a:spLocks noChangeArrowheads="1"/>
            </p:cNvSpPr>
            <p:nvPr/>
          </p:nvSpPr>
          <p:spPr bwMode="auto">
            <a:xfrm flipV="1">
              <a:off x="1906588" y="3573016"/>
              <a:ext cx="1585912" cy="313976"/>
            </a:xfrm>
            <a:prstGeom prst="curvedDown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238" name="Text Box 14"/>
            <p:cNvSpPr txBox="1">
              <a:spLocks noChangeArrowheads="1"/>
            </p:cNvSpPr>
            <p:nvPr/>
          </p:nvSpPr>
          <p:spPr bwMode="auto">
            <a:xfrm>
              <a:off x="2987675" y="3068960"/>
              <a:ext cx="7207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 err="1"/>
                <a:t>CoA</a:t>
              </a:r>
              <a:endParaRPr lang="es-ES" sz="2000" b="1" dirty="0"/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3131046" y="3716338"/>
              <a:ext cx="23050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/>
                <a:t>Acido </a:t>
              </a:r>
              <a:r>
                <a:rPr lang="es-ES" sz="2000" b="1" dirty="0" err="1"/>
                <a:t>fosfatídico</a:t>
              </a:r>
              <a:endParaRPr lang="es-ES" sz="2000" b="1" dirty="0"/>
            </a:p>
          </p:txBody>
        </p:sp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6227763" y="3716338"/>
              <a:ext cx="10080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DAG</a:t>
              </a:r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8172450" y="3716338"/>
              <a:ext cx="7207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TAG</a:t>
              </a: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4588112" y="3158393"/>
              <a:ext cx="136683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rgbClr val="CC3300"/>
                  </a:solidFill>
                </a:rPr>
                <a:t> </a:t>
              </a:r>
              <a:r>
                <a:rPr lang="es-ES" b="1" dirty="0" err="1">
                  <a:solidFill>
                    <a:srgbClr val="CC3300"/>
                  </a:solidFill>
                </a:rPr>
                <a:t>Acil</a:t>
              </a:r>
              <a:r>
                <a:rPr lang="en-US" b="1" dirty="0">
                  <a:solidFill>
                    <a:srgbClr val="CC3300"/>
                  </a:solidFill>
                  <a:cs typeface="Arial" charset="0"/>
                </a:rPr>
                <a:t>~</a:t>
              </a:r>
              <a:r>
                <a:rPr lang="es-ES" b="1" dirty="0">
                  <a:solidFill>
                    <a:srgbClr val="CC3300"/>
                  </a:solidFill>
                </a:rPr>
                <a:t> </a:t>
              </a:r>
              <a:r>
                <a:rPr lang="es-ES" b="1" dirty="0" err="1">
                  <a:solidFill>
                    <a:srgbClr val="CC3300"/>
                  </a:solidFill>
                </a:rPr>
                <a:t>CoA</a:t>
              </a:r>
              <a:endParaRPr lang="es-ES" dirty="0">
                <a:solidFill>
                  <a:srgbClr val="CC3300"/>
                </a:solidFill>
              </a:endParaRPr>
            </a:p>
          </p:txBody>
        </p:sp>
        <p:sp>
          <p:nvSpPr>
            <p:cNvPr id="52244" name="AutoShape 20"/>
            <p:cNvSpPr>
              <a:spLocks noChangeArrowheads="1"/>
            </p:cNvSpPr>
            <p:nvPr/>
          </p:nvSpPr>
          <p:spPr bwMode="auto">
            <a:xfrm>
              <a:off x="6948488" y="3976553"/>
              <a:ext cx="1152525" cy="244535"/>
            </a:xfrm>
            <a:prstGeom prst="curvedDown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6145142" y="3116436"/>
              <a:ext cx="7207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CoA</a:t>
              </a:r>
              <a:endParaRPr lang="es-ES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576498" y="4871512"/>
              <a:ext cx="7886464" cy="38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/>
                <a:t>Recordar el origen del glicerol 3 P y los orígenes del </a:t>
              </a:r>
              <a:r>
                <a:rPr lang="es-ES" sz="2000" b="1" dirty="0" err="1"/>
                <a:t>acil</a:t>
              </a:r>
              <a:r>
                <a:rPr lang="es-ES" sz="2000" b="1" dirty="0"/>
                <a:t> </a:t>
              </a:r>
              <a:r>
                <a:rPr lang="en-US" sz="2000" b="1" dirty="0">
                  <a:cs typeface="Arial" charset="0"/>
                </a:rPr>
                <a:t>~</a:t>
              </a:r>
              <a:r>
                <a:rPr lang="es-ES" sz="2000" b="1" dirty="0" err="1"/>
                <a:t>CoA</a:t>
              </a:r>
              <a:endParaRPr lang="es-ES" sz="2000" b="1" dirty="0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3851920" y="5260898"/>
              <a:ext cx="0" cy="40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2068957" y="5706738"/>
              <a:ext cx="32398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Proviene de los glúcidos</a:t>
              </a:r>
            </a:p>
          </p:txBody>
        </p: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5822876" y="5641881"/>
              <a:ext cx="3240087" cy="861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/>
                <a:t>Fuentes </a:t>
              </a:r>
              <a:r>
                <a:rPr lang="es-ES" sz="2000" b="1" dirty="0" smtClean="0"/>
                <a:t>lipídicas </a:t>
              </a:r>
              <a:r>
                <a:rPr lang="es-ES" sz="2000" b="1" dirty="0"/>
                <a:t>(dieta)</a:t>
              </a:r>
            </a:p>
            <a:p>
              <a:pPr>
                <a:spcBef>
                  <a:spcPct val="50000"/>
                </a:spcBef>
              </a:pPr>
              <a:r>
                <a:rPr lang="es-ES" sz="2000" b="1" dirty="0"/>
                <a:t>Fuentes no </a:t>
              </a:r>
              <a:r>
                <a:rPr lang="es-ES" sz="2000" b="1" dirty="0" smtClean="0"/>
                <a:t>lipídicas</a:t>
              </a:r>
              <a:endParaRPr lang="es-ES" sz="2000" b="1" dirty="0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auto">
            <a:xfrm flipV="1">
              <a:off x="5004048" y="3573016"/>
              <a:ext cx="1583680" cy="261611"/>
            </a:xfrm>
            <a:prstGeom prst="curvedDown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120606" y="4248490"/>
              <a:ext cx="136683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rgbClr val="CC3300"/>
                  </a:solidFill>
                </a:rPr>
                <a:t> </a:t>
              </a:r>
              <a:r>
                <a:rPr lang="es-ES" b="1" dirty="0" err="1">
                  <a:solidFill>
                    <a:srgbClr val="CC3300"/>
                  </a:solidFill>
                </a:rPr>
                <a:t>Acil</a:t>
              </a:r>
              <a:r>
                <a:rPr lang="en-US" b="1" dirty="0">
                  <a:solidFill>
                    <a:srgbClr val="CC3300"/>
                  </a:solidFill>
                  <a:cs typeface="Arial" charset="0"/>
                </a:rPr>
                <a:t>~</a:t>
              </a:r>
              <a:r>
                <a:rPr lang="es-ES" b="1" dirty="0">
                  <a:solidFill>
                    <a:srgbClr val="CC3300"/>
                  </a:solidFill>
                </a:rPr>
                <a:t> </a:t>
              </a:r>
              <a:r>
                <a:rPr lang="es-ES" b="1" dirty="0" err="1">
                  <a:solidFill>
                    <a:srgbClr val="CC3300"/>
                  </a:solidFill>
                </a:rPr>
                <a:t>CoA</a:t>
              </a:r>
              <a:endParaRPr lang="es-ES" dirty="0">
                <a:solidFill>
                  <a:srgbClr val="CC3300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7839115" y="4276409"/>
              <a:ext cx="7207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CoA</a:t>
              </a:r>
              <a:endParaRPr lang="es-ES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7536771" y="2078342"/>
              <a:ext cx="720725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 err="1" smtClean="0"/>
                <a:t>ATPCoA</a:t>
              </a:r>
              <a:endParaRPr lang="es-ES" sz="2000" b="1" dirty="0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7694842" y="1514351"/>
              <a:ext cx="1301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ÁC. graso</a:t>
              </a:r>
              <a:endParaRPr lang="es-ES" sz="2000" b="1" dirty="0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588112" y="1468184"/>
              <a:ext cx="1656184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 dirty="0" err="1" smtClean="0">
                  <a:solidFill>
                    <a:srgbClr val="CC3300"/>
                  </a:solidFill>
                </a:rPr>
                <a:t>Acil</a:t>
              </a:r>
              <a:r>
                <a:rPr lang="en-US" sz="2400" b="1" dirty="0">
                  <a:solidFill>
                    <a:srgbClr val="CC3300"/>
                  </a:solidFill>
                  <a:cs typeface="Arial" charset="0"/>
                </a:rPr>
                <a:t>~</a:t>
              </a:r>
              <a:r>
                <a:rPr lang="es-ES" sz="2400" b="1" dirty="0" err="1">
                  <a:solidFill>
                    <a:srgbClr val="CC3300"/>
                  </a:solidFill>
                </a:rPr>
                <a:t>CoA</a:t>
              </a:r>
              <a:endParaRPr lang="es-ES" sz="2400" b="1" dirty="0">
                <a:solidFill>
                  <a:srgbClr val="CC3300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6420015" y="1726619"/>
              <a:ext cx="12748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7057428" y="1726619"/>
              <a:ext cx="503408" cy="351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/>
          <p:cNvSpPr txBox="1"/>
          <p:nvPr/>
        </p:nvSpPr>
        <p:spPr>
          <a:xfrm>
            <a:off x="3664813" y="2228199"/>
            <a:ext cx="26905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SÍNTESIS DE TAG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91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2"/>
          <p:cNvSpPr>
            <a:spLocks noChangeArrowheads="1"/>
          </p:cNvSpPr>
          <p:nvPr/>
        </p:nvSpPr>
        <p:spPr bwMode="auto">
          <a:xfrm>
            <a:off x="3275856" y="3429000"/>
            <a:ext cx="5616575" cy="15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 limitación origina la existencia de los </a:t>
            </a:r>
            <a:b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ácidos grasos esenciales.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28115" y="548680"/>
            <a:ext cx="85693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_tradn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Limitación en la síntesis de AG.</a:t>
            </a:r>
          </a:p>
          <a:p>
            <a:pPr algn="just" eaLnBrk="1" hangingPunct="1"/>
            <a:endParaRPr lang="es-ES_tradn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_trad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_trad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 humano carece de las  </a:t>
            </a:r>
            <a:r>
              <a:rPr lang="es-ES_tradnl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desaturasas</a:t>
            </a:r>
            <a:r>
              <a:rPr lang="es-ES_trad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necesarias para la formación de los ácidos grasos </a:t>
            </a:r>
            <a:r>
              <a:rPr lang="es-ES_trad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polinsaturados  </a:t>
            </a:r>
            <a:r>
              <a:rPr lang="es-ES_trad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ES_trad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y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ES_trad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-6.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71027" y="5157192"/>
            <a:ext cx="82184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Linoléico,   linolénico y  araquidónico , este</a:t>
            </a:r>
          </a:p>
          <a:p>
            <a:pPr eaLnBrk="1" hangingPunct="1"/>
            <a: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último se  puede formar si se ingiere </a:t>
            </a:r>
            <a:r>
              <a:rPr lang="es-ES_trad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Linoléico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6401" grpId="0"/>
      <p:bldP spid="164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LIPOGÉNESIS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3096"/>
          </a:xfrm>
        </p:spPr>
        <p:txBody>
          <a:bodyPr/>
          <a:lstStyle/>
          <a:p>
            <a:r>
              <a:rPr lang="es-ES" dirty="0" smtClean="0"/>
              <a:t>Regulación (Acetil </a:t>
            </a:r>
            <a:r>
              <a:rPr lang="es-ES" dirty="0" err="1" smtClean="0"/>
              <a:t>coA</a:t>
            </a:r>
            <a:r>
              <a:rPr lang="es-ES" dirty="0" smtClean="0"/>
              <a:t> </a:t>
            </a:r>
            <a:r>
              <a:rPr lang="es-ES" dirty="0" err="1" smtClean="0"/>
              <a:t>Carboxilasa</a:t>
            </a:r>
            <a:r>
              <a:rPr lang="es-ES" dirty="0" smtClean="0"/>
              <a:t>)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Regulación ( Ácido graso </a:t>
            </a:r>
            <a:r>
              <a:rPr lang="es-ES" dirty="0" err="1" smtClean="0"/>
              <a:t>sintetasa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19550"/>
              </p:ext>
            </p:extLst>
          </p:nvPr>
        </p:nvGraphicFramePr>
        <p:xfrm>
          <a:off x="1043608" y="2060848"/>
          <a:ext cx="648072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34762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ACTIVADORES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INHIBIDORES</a:t>
                      </a:r>
                      <a:endParaRPr lang="es-ES" dirty="0"/>
                    </a:p>
                  </a:txBody>
                  <a:tcPr/>
                </a:tc>
              </a:tr>
              <a:tr h="217265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INSULINA, TIROSINA.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ATP.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CITRATO.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AUMENTO</a:t>
                      </a:r>
                      <a:r>
                        <a:rPr lang="es-ES" baseline="0" dirty="0" smtClean="0"/>
                        <a:t> DE FUENTES CARBONADAS.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DIETA RICA EN GRASAS Y GLÚCIDOS.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GLUCAGÓN, ADRENALINA.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ADP.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ACIL COA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AYUNO.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D. MELLITUS Y EJERCICIO FÍSICO.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1460"/>
              </p:ext>
            </p:extLst>
          </p:nvPr>
        </p:nvGraphicFramePr>
        <p:xfrm>
          <a:off x="971600" y="5657880"/>
          <a:ext cx="64807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ACTIVADORES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INHIBIDORES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NADPH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INSULINA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PALMITIL COA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GLUCAGÓN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2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Lidia\Escritorio\gota de gras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4008"/>
            <a:ext cx="5489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03224" y="3501008"/>
            <a:ext cx="84359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sz="2400" b="1" dirty="0"/>
              <a:t>Los TAG se almacenan en el tejido adiposo. En gotas de grasa que ocupan casi todo el volumen celular.</a:t>
            </a:r>
          </a:p>
          <a:p>
            <a:pPr algn="just" eaLnBrk="1" hangingPunct="1"/>
            <a:r>
              <a:rPr lang="es-ES" sz="2400" b="1" dirty="0"/>
              <a:t>Los TAG del tejido adiposo blanco constituyen la mayor reserva energética del organismo y puede ser utilizada cuando lo requiera.</a:t>
            </a:r>
          </a:p>
          <a:p>
            <a:pPr algn="just" eaLnBrk="1" hangingPunct="1"/>
            <a:r>
              <a:rPr lang="es-ES" sz="2400" b="1" dirty="0"/>
              <a:t>Los TAG del tejido pardo cumplen fundamentalmente función </a:t>
            </a:r>
            <a:r>
              <a:rPr lang="es-ES" sz="2400" b="1" dirty="0" smtClean="0"/>
              <a:t>termo-génica.</a:t>
            </a:r>
            <a:endParaRPr lang="es-ES" sz="2400" b="1" dirty="0"/>
          </a:p>
        </p:txBody>
      </p:sp>
      <p:sp>
        <p:nvSpPr>
          <p:cNvPr id="24580" name="4 CuadroTexto"/>
          <p:cNvSpPr txBox="1">
            <a:spLocks noChangeArrowheads="1"/>
          </p:cNvSpPr>
          <p:nvPr/>
        </p:nvSpPr>
        <p:spPr bwMode="auto">
          <a:xfrm>
            <a:off x="403225" y="152400"/>
            <a:ext cx="843597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 dirty="0"/>
              <a:t>Los depósitos de TAG en el tejido adiposo</a:t>
            </a:r>
          </a:p>
        </p:txBody>
      </p:sp>
    </p:spTree>
    <p:extLst>
      <p:ext uri="{BB962C8B-B14F-4D97-AF65-F5344CB8AC3E}">
        <p14:creationId xmlns:p14="http://schemas.microsoft.com/office/powerpoint/2010/main" val="28086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DE CONTROL</a:t>
            </a:r>
            <a:endParaRPr lang="es-ES" dirty="0"/>
          </a:p>
        </p:txBody>
      </p:sp>
      <p:pic>
        <p:nvPicPr>
          <p:cNvPr id="5" name="Picture 5" descr="ist2_1457667-confus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19" y="2060848"/>
            <a:ext cx="26642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940347" y="1772816"/>
            <a:ext cx="573610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¿Cuáles son las funciones de las sales biliares en el proceso de digestión de lípidos?</a:t>
            </a:r>
            <a:endParaRPr lang="es-ES" sz="2800" b="1" baseline="-25000" dirty="0" smtClean="0"/>
          </a:p>
          <a:p>
            <a:endParaRPr lang="es-ES" sz="2800" b="1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Diga cómo se clasifican las lipoproteínas teniendo en cuenta su densidad.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2119" y="6380473"/>
            <a:ext cx="30839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MSc. Gleymis Venet Cadet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0768"/>
            <a:ext cx="7129463" cy="46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1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7565" y="1556792"/>
            <a:ext cx="84963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800" b="1" dirty="0">
                <a:latin typeface="+mn-lt"/>
              </a:rPr>
              <a:t>La lipogénesis es el proceso mediante el cual se forman los TAG que garantizan la reserva energética necesaria durante  períodos de ayuno.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s-ES" sz="2800" b="1" dirty="0"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800" b="1" dirty="0">
                <a:latin typeface="+mn-lt"/>
              </a:rPr>
              <a:t>Sus fuentes  pueden ser: los glúcidos, los aminoácidos y los lípidos.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s-ES" sz="2800" b="1" dirty="0"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800" b="1" dirty="0">
                <a:latin typeface="+mn-lt"/>
              </a:rPr>
              <a:t>Este proceso ocurre en el citosol y en el retículo endoplasmático liso e intervienen dos enzimas fundamentales: la acetil-CoA carboxilasa y la ácido graso sintasa.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3833" y="404664"/>
            <a:ext cx="4604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</a:rPr>
              <a:t>Conclusiones: </a:t>
            </a:r>
            <a:endParaRPr lang="es-E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7964"/>
            <a:ext cx="7886700" cy="75007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ESTUDIO INDEPENDIENTE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6150890" cy="4157305"/>
          </a:xfrm>
        </p:spPr>
        <p:txBody>
          <a:bodyPr>
            <a:noAutofit/>
          </a:bodyPr>
          <a:lstStyle/>
          <a:p>
            <a:pPr algn="just"/>
            <a:r>
              <a:rPr lang="es-ES" sz="3200" b="1" dirty="0"/>
              <a:t>Realice un cuadro resumen de las invariantes de cada una de las etapas de la </a:t>
            </a:r>
            <a:r>
              <a:rPr lang="es-ES" sz="3200" b="1" dirty="0" smtClean="0"/>
              <a:t>lipogénesis </a:t>
            </a:r>
            <a:r>
              <a:rPr lang="es-ES" sz="3200" b="1" dirty="0"/>
              <a:t>incluyendo la regulación.</a:t>
            </a:r>
          </a:p>
          <a:p>
            <a:pPr algn="just"/>
            <a:r>
              <a:rPr lang="es-ES" sz="3200" b="1" dirty="0" smtClean="0"/>
              <a:t>Explicar </a:t>
            </a:r>
            <a:r>
              <a:rPr lang="es-ES" sz="3200" b="1" dirty="0"/>
              <a:t>con sus palabras las alteraciones metabólicas presentes en el ayuno y el déficit de insulina. </a:t>
            </a:r>
          </a:p>
        </p:txBody>
      </p:sp>
      <p:pic>
        <p:nvPicPr>
          <p:cNvPr id="4" name="Picture 2" descr="D:\Gleymis\Imagenes\boo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18" y="1845316"/>
            <a:ext cx="2336369" cy="28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7491" y="1556792"/>
            <a:ext cx="91789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9600" b="1" i="1" cap="none" spc="0" dirty="0" smtClean="0">
                <a:ln/>
                <a:solidFill>
                  <a:srgbClr val="0070C0"/>
                </a:solidFill>
                <a:effectLst/>
              </a:rPr>
              <a:t>Muchas gracias</a:t>
            </a:r>
          </a:p>
          <a:p>
            <a:pPr algn="ctr"/>
            <a:r>
              <a:rPr lang="es-ES" sz="9600" b="1" i="1" dirty="0" smtClean="0">
                <a:ln/>
                <a:solidFill>
                  <a:srgbClr val="0070C0"/>
                </a:solidFill>
              </a:rPr>
              <a:t>Fin.</a:t>
            </a:r>
            <a:endParaRPr lang="es-ES" sz="9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96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SUMARIO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508514" y="2382267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1012" name="Group 52"/>
          <p:cNvGrpSpPr>
            <a:grpSpLocks/>
          </p:cNvGrpSpPr>
          <p:nvPr/>
        </p:nvGrpSpPr>
        <p:grpSpPr bwMode="auto">
          <a:xfrm>
            <a:off x="265627" y="2275905"/>
            <a:ext cx="182562" cy="182562"/>
            <a:chOff x="1239" y="1515"/>
            <a:chExt cx="115" cy="115"/>
          </a:xfrm>
        </p:grpSpPr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14" name="AutoShape 5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341038" y="1969324"/>
            <a:ext cx="3385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 eaLnBrk="0" hangingPunct="0"/>
            <a:r>
              <a:rPr lang="en-US" sz="2400" b="1" dirty="0" smtClean="0">
                <a:solidFill>
                  <a:srgbClr val="000000"/>
                </a:solidFill>
              </a:rPr>
              <a:t>1. </a:t>
            </a:r>
            <a:r>
              <a:rPr lang="es-ES_tradnl" b="1" dirty="0"/>
              <a:t>Características generales</a:t>
            </a:r>
            <a:r>
              <a:rPr lang="es-ES_tradnl" b="1" dirty="0" smtClean="0"/>
              <a:t>.</a:t>
            </a:r>
            <a:endParaRPr lang="es-ES_tradnl" b="1" dirty="0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251520" y="2821352"/>
            <a:ext cx="7961313" cy="492126"/>
            <a:chOff x="1239" y="1320"/>
            <a:chExt cx="5015" cy="310"/>
          </a:xfrm>
        </p:grpSpPr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 flipV="1">
              <a:off x="1392" y="1546"/>
              <a:ext cx="4862" cy="3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b="1" dirty="0"/>
            </a:p>
          </p:txBody>
        </p:sp>
        <p:grpSp>
          <p:nvGrpSpPr>
            <p:cNvPr id="41018" name="Group 5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19" name="AutoShape 5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  <p:sp>
            <p:nvSpPr>
              <p:cNvPr id="41020" name="AutoShape 6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</p:grpSp>
        <p:sp>
          <p:nvSpPr>
            <p:cNvPr id="41021" name="Text Box 61"/>
            <p:cNvSpPr txBox="1">
              <a:spLocks noChangeArrowheads="1"/>
            </p:cNvSpPr>
            <p:nvPr/>
          </p:nvSpPr>
          <p:spPr bwMode="auto">
            <a:xfrm>
              <a:off x="1296" y="1320"/>
              <a:ext cx="29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lvl="1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2. </a:t>
              </a:r>
              <a:r>
                <a:rPr lang="es-ES_tradnl" b="1" dirty="0"/>
                <a:t>Fuentes. Etapas. Localización hística </a:t>
              </a:r>
            </a:p>
          </p:txBody>
        </p:sp>
      </p:grp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251520" y="3733884"/>
            <a:ext cx="7977582" cy="522288"/>
            <a:chOff x="1239" y="1301"/>
            <a:chExt cx="4769" cy="329"/>
          </a:xfrm>
        </p:grpSpPr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 flipV="1">
              <a:off x="1392" y="1562"/>
              <a:ext cx="4616" cy="2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b="1" dirty="0"/>
            </a:p>
          </p:txBody>
        </p:sp>
        <p:grpSp>
          <p:nvGrpSpPr>
            <p:cNvPr id="41024" name="Group 6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25" name="AutoShape 6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  <p:sp>
            <p:nvSpPr>
              <p:cNvPr id="41026" name="AutoShape 6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</p:grpSp>
        <p:sp>
          <p:nvSpPr>
            <p:cNvPr id="41027" name="Text Box 67"/>
            <p:cNvSpPr txBox="1">
              <a:spLocks noChangeArrowheads="1"/>
            </p:cNvSpPr>
            <p:nvPr/>
          </p:nvSpPr>
          <p:spPr bwMode="auto">
            <a:xfrm>
              <a:off x="1317" y="1301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lvl="1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3. </a:t>
              </a:r>
              <a:r>
                <a:rPr lang="es-ES_tradnl" b="1" dirty="0"/>
                <a:t>Síntesis de Ácidos grasos. </a:t>
              </a:r>
              <a:r>
                <a:rPr lang="es-ES_tradnl" b="1" dirty="0" smtClean="0"/>
                <a:t>Regulación</a:t>
              </a:r>
              <a:endParaRPr lang="es-ES_tradnl" b="1" dirty="0"/>
            </a:p>
          </p:txBody>
        </p:sp>
      </p:grp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-36512" y="4437686"/>
            <a:ext cx="8278809" cy="663576"/>
            <a:chOff x="1059" y="1212"/>
            <a:chExt cx="5215" cy="418"/>
          </a:xfrm>
        </p:grpSpPr>
        <p:sp>
          <p:nvSpPr>
            <p:cNvPr id="41029" name="Line 69"/>
            <p:cNvSpPr>
              <a:spLocks noChangeShapeType="1"/>
            </p:cNvSpPr>
            <p:nvPr/>
          </p:nvSpPr>
          <p:spPr bwMode="auto">
            <a:xfrm flipV="1">
              <a:off x="1392" y="1550"/>
              <a:ext cx="4882" cy="32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b="1" dirty="0"/>
            </a:p>
          </p:txBody>
        </p:sp>
        <p:grpSp>
          <p:nvGrpSpPr>
            <p:cNvPr id="41030" name="Group 7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31" name="AutoShape 7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  <p:sp>
            <p:nvSpPr>
              <p:cNvPr id="41032" name="AutoShape 7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</p:grpSp>
        <p:sp>
          <p:nvSpPr>
            <p:cNvPr id="41033" name="Text Box 73"/>
            <p:cNvSpPr txBox="1">
              <a:spLocks noChangeArrowheads="1"/>
            </p:cNvSpPr>
            <p:nvPr/>
          </p:nvSpPr>
          <p:spPr bwMode="auto">
            <a:xfrm>
              <a:off x="1059" y="1212"/>
              <a:ext cx="39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4. </a:t>
              </a:r>
              <a:r>
                <a:rPr lang="es-ES_tradnl" b="1" dirty="0"/>
                <a:t>Formación de los TAG en hígado y </a:t>
              </a:r>
              <a:r>
                <a:rPr lang="es-ES_tradnl" b="1" dirty="0" err="1"/>
                <a:t>Tej</a:t>
              </a:r>
              <a:r>
                <a:rPr lang="es-ES_tradnl" b="1" dirty="0"/>
                <a:t>. Adiposo</a:t>
              </a:r>
              <a:r>
                <a:rPr lang="es-ES_tradnl" b="1" dirty="0" smtClean="0"/>
                <a:t>.</a:t>
              </a:r>
              <a:endParaRPr lang="es-ES_tradnl" b="1" dirty="0"/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652119" y="6380473"/>
            <a:ext cx="30839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MSc. Gleymis Venet Cadet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8" name="Group 68"/>
          <p:cNvGrpSpPr>
            <a:grpSpLocks/>
          </p:cNvGrpSpPr>
          <p:nvPr/>
        </p:nvGrpSpPr>
        <p:grpSpPr bwMode="auto">
          <a:xfrm>
            <a:off x="251349" y="5889036"/>
            <a:ext cx="7993059" cy="182563"/>
            <a:chOff x="1239" y="1515"/>
            <a:chExt cx="5035" cy="115"/>
          </a:xfrm>
        </p:grpSpPr>
        <p:sp>
          <p:nvSpPr>
            <p:cNvPr id="29" name="Line 69"/>
            <p:cNvSpPr>
              <a:spLocks noChangeShapeType="1"/>
            </p:cNvSpPr>
            <p:nvPr/>
          </p:nvSpPr>
          <p:spPr bwMode="auto">
            <a:xfrm flipV="1">
              <a:off x="1392" y="1550"/>
              <a:ext cx="4882" cy="32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b="1" dirty="0"/>
            </a:p>
          </p:txBody>
        </p:sp>
        <p:grpSp>
          <p:nvGrpSpPr>
            <p:cNvPr id="31" name="Group 7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33" name="AutoShape 7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  <p:sp>
            <p:nvSpPr>
              <p:cNvPr id="34" name="AutoShape 7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b="1" dirty="0"/>
              </a:p>
            </p:txBody>
          </p:sp>
        </p:grpSp>
      </p:grp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372973" y="5537953"/>
            <a:ext cx="3770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 eaLnBrk="0" hangingPunct="0"/>
            <a:r>
              <a:rPr lang="en-US" sz="2400" b="1" dirty="0">
                <a:solidFill>
                  <a:srgbClr val="000000"/>
                </a:solidFill>
              </a:rPr>
              <a:t>5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  <a:r>
              <a:rPr lang="es-ES_tradnl" b="1" dirty="0" smtClean="0"/>
              <a:t>Regulación de la Lipogénesis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OBJETIVOS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077200" cy="4202112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" b="1" dirty="0"/>
              <a:t>1</a:t>
            </a:r>
            <a:r>
              <a:rPr lang="es-ES" b="1" dirty="0" smtClean="0"/>
              <a:t>.-MENCIONAR </a:t>
            </a:r>
            <a:r>
              <a:rPr lang="es-ES" b="1" dirty="0"/>
              <a:t>las etapas de la lipogénesis teniendo en cuenta las fuentes empleadas y la localización  </a:t>
            </a:r>
            <a:r>
              <a:rPr lang="es-ES" b="1" dirty="0" smtClean="0"/>
              <a:t>tisular y celular </a:t>
            </a:r>
            <a:r>
              <a:rPr lang="es-ES" b="1" dirty="0"/>
              <a:t>del proceso.</a:t>
            </a:r>
          </a:p>
          <a:p>
            <a:pPr algn="just">
              <a:buFontTx/>
              <a:buNone/>
            </a:pPr>
            <a:r>
              <a:rPr lang="es-ES" b="1" dirty="0"/>
              <a:t>2</a:t>
            </a:r>
            <a:r>
              <a:rPr lang="es-ES" b="1" dirty="0" smtClean="0"/>
              <a:t>.-IDENTIFICAR </a:t>
            </a:r>
            <a:r>
              <a:rPr lang="es-ES" b="1" dirty="0"/>
              <a:t>la principal enzima reguladora de la lipogénesis y sus mecanismos de regulación.</a:t>
            </a:r>
          </a:p>
          <a:p>
            <a:pPr algn="just">
              <a:buFontTx/>
              <a:buNone/>
            </a:pPr>
            <a:r>
              <a:rPr lang="es-ES" b="1" dirty="0"/>
              <a:t>3</a:t>
            </a:r>
            <a:r>
              <a:rPr lang="es-ES" b="1" dirty="0" smtClean="0"/>
              <a:t>.-MENCIONAR </a:t>
            </a:r>
            <a:r>
              <a:rPr lang="es-ES" b="1" dirty="0"/>
              <a:t>los vínculos que se establecen  entre el hígado  y el tejido adiposo durante la lipogénesis.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52119" y="6380473"/>
            <a:ext cx="30839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MSc. Gleymis Venet Cadet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57221"/>
            <a:ext cx="6172200" cy="59412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BIBLIOGRAFÍA: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5852427" y="6363130"/>
            <a:ext cx="31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MSc. Gleymis Venet Cadet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b="24801"/>
          <a:stretch/>
        </p:blipFill>
        <p:spPr>
          <a:xfrm rot="648599">
            <a:off x="936727" y="1729632"/>
            <a:ext cx="2965598" cy="374808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649909">
            <a:off x="4331984" y="3458549"/>
            <a:ext cx="366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</a:t>
            </a:r>
            <a:r>
              <a:rPr lang="x-none" sz="2400" b="1" dirty="0"/>
              <a:t>ap. 9 </a:t>
            </a:r>
            <a:endParaRPr lang="es-ES" sz="2400" b="1" dirty="0" smtClean="0"/>
          </a:p>
          <a:p>
            <a:r>
              <a:rPr lang="es-ES" sz="2400" b="1" dirty="0" smtClean="0"/>
              <a:t>P</a:t>
            </a:r>
            <a:r>
              <a:rPr lang="x-none" sz="2400" b="1" dirty="0" smtClean="0"/>
              <a:t>ág.</a:t>
            </a:r>
            <a:r>
              <a:rPr lang="es-ES" sz="2400" b="1" dirty="0"/>
              <a:t> </a:t>
            </a:r>
            <a:r>
              <a:rPr lang="x-none" sz="2400" b="1" dirty="0" smtClean="0"/>
              <a:t>78-82</a:t>
            </a:r>
            <a:r>
              <a:rPr lang="es-ES" sz="2400" b="1" dirty="0" smtClean="0"/>
              <a:t> </a:t>
            </a:r>
            <a:r>
              <a:rPr lang="x-none" sz="2400" b="1" dirty="0" smtClean="0"/>
              <a:t>lipogénesis</a:t>
            </a:r>
            <a:r>
              <a:rPr lang="x-none" sz="2400" b="1" dirty="0"/>
              <a:t>, </a:t>
            </a:r>
            <a:endParaRPr lang="es-ES" sz="2400" b="1" dirty="0" smtClean="0"/>
          </a:p>
          <a:p>
            <a:r>
              <a:rPr lang="es-ES" sz="2400" b="1" dirty="0" smtClean="0"/>
              <a:t>Pág. </a:t>
            </a:r>
            <a:r>
              <a:rPr lang="x-none" sz="2400" b="1" dirty="0" smtClean="0"/>
              <a:t>85- </a:t>
            </a:r>
            <a:r>
              <a:rPr lang="x-none" sz="2400" b="1" dirty="0"/>
              <a:t>87 </a:t>
            </a:r>
            <a:r>
              <a:rPr lang="es-ES" sz="2400" b="1" dirty="0" smtClean="0"/>
              <a:t>R</a:t>
            </a:r>
            <a:r>
              <a:rPr lang="x-none" sz="2400" b="1" dirty="0" smtClean="0"/>
              <a:t>egulación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18553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000"/>
    </mc:Choice>
    <mc:Fallback xmlns="">
      <p:transition spd="slow" advClick="0" advTm="7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452" y="654019"/>
            <a:ext cx="5419328" cy="563562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DIGESTIÓN DE LOS LÍPIDOS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767" y="1509987"/>
            <a:ext cx="8229600" cy="84544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Las micelas transportan los productos de la digestión al borde en cepillo.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68939" y="2492896"/>
            <a:ext cx="2144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Ácidos grasos</a:t>
            </a:r>
          </a:p>
          <a:p>
            <a:pPr algn="ctr"/>
            <a:r>
              <a:rPr lang="es-ES" sz="2400" b="1" dirty="0" smtClean="0"/>
              <a:t>glicerol.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973195" y="2913787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17411" y="2475121"/>
            <a:ext cx="3127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Pasan directamente </a:t>
            </a:r>
          </a:p>
          <a:p>
            <a:pPr algn="ctr"/>
            <a:r>
              <a:rPr lang="es-ES" sz="2400" b="1" dirty="0" smtClean="0"/>
              <a:t>a la sangre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7240" y="3537921"/>
            <a:ext cx="1015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MAG</a:t>
            </a:r>
          </a:p>
          <a:p>
            <a:r>
              <a:rPr lang="es-ES" sz="2800" b="1" dirty="0" smtClean="0"/>
              <a:t>DAG</a:t>
            </a:r>
            <a:endParaRPr lang="es-ES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21067" y="3599475"/>
            <a:ext cx="262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Ácidos grasos de </a:t>
            </a:r>
          </a:p>
          <a:p>
            <a:r>
              <a:rPr lang="es-ES" sz="2400" b="1" dirty="0" smtClean="0"/>
              <a:t>cadena larga</a:t>
            </a:r>
            <a:endParaRPr lang="es-ES" sz="2400" b="1" dirty="0"/>
          </a:p>
        </p:txBody>
      </p:sp>
      <p:sp>
        <p:nvSpPr>
          <p:cNvPr id="13" name="12 Más"/>
          <p:cNvSpPr/>
          <p:nvPr/>
        </p:nvSpPr>
        <p:spPr>
          <a:xfrm>
            <a:off x="1279263" y="3683835"/>
            <a:ext cx="457200" cy="64337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391258" y="4037060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277451" y="3775450"/>
            <a:ext cx="88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TAG</a:t>
            </a:r>
            <a:endParaRPr lang="es-ES" sz="2800" b="1" dirty="0"/>
          </a:p>
        </p:txBody>
      </p:sp>
      <p:sp>
        <p:nvSpPr>
          <p:cNvPr id="18" name="17 Más"/>
          <p:cNvSpPr/>
          <p:nvPr/>
        </p:nvSpPr>
        <p:spPr>
          <a:xfrm>
            <a:off x="6161667" y="3804133"/>
            <a:ext cx="259945" cy="40277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645603" y="3774689"/>
            <a:ext cx="221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Apoproteínas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20" name="19 Cerrar llave"/>
          <p:cNvSpPr/>
          <p:nvPr/>
        </p:nvSpPr>
        <p:spPr>
          <a:xfrm rot="5400000">
            <a:off x="6776354" y="2657279"/>
            <a:ext cx="433871" cy="3384376"/>
          </a:xfrm>
          <a:prstGeom prst="rightBrace">
            <a:avLst>
              <a:gd name="adj1" fmla="val 45249"/>
              <a:gd name="adj2" fmla="val 5040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512358" y="5733300"/>
            <a:ext cx="100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Linfa </a:t>
            </a:r>
            <a:endParaRPr lang="es-ES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70259" y="4796897"/>
            <a:ext cx="330007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Pulmones, músculo </a:t>
            </a:r>
          </a:p>
          <a:p>
            <a:r>
              <a:rPr lang="es-ES" sz="2400" b="1" dirty="0" smtClean="0"/>
              <a:t>t. adiposo, Hígado, </a:t>
            </a:r>
          </a:p>
          <a:p>
            <a:r>
              <a:rPr lang="es-ES" sz="2400" b="1" dirty="0" smtClean="0"/>
              <a:t>glándula suprarrenal </a:t>
            </a:r>
            <a:endParaRPr lang="es-ES" sz="2400" b="1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989455" y="5129610"/>
            <a:ext cx="0" cy="4784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580159" y="4618894"/>
            <a:ext cx="281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Quilomicrones </a:t>
            </a:r>
            <a:endParaRPr lang="es-ES" sz="2800" b="1" dirty="0"/>
          </a:p>
        </p:txBody>
      </p:sp>
      <p:cxnSp>
        <p:nvCxnSpPr>
          <p:cNvPr id="26" name="25 Conector recto de flecha"/>
          <p:cNvCxnSpPr>
            <a:stCxn id="21" idx="1"/>
          </p:cNvCxnSpPr>
          <p:nvPr/>
        </p:nvCxnSpPr>
        <p:spPr>
          <a:xfrm flipH="1" flipV="1">
            <a:off x="3945303" y="5368852"/>
            <a:ext cx="2567055" cy="5952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836613"/>
            <a:ext cx="9144000" cy="5840412"/>
            <a:chOff x="0" y="619"/>
            <a:chExt cx="5760" cy="3587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19"/>
              <a:ext cx="5465" cy="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8" name="Group 8"/>
            <p:cNvGrpSpPr>
              <a:grpSpLocks/>
            </p:cNvGrpSpPr>
            <p:nvPr/>
          </p:nvGrpSpPr>
          <p:grpSpPr bwMode="auto">
            <a:xfrm>
              <a:off x="0" y="3475"/>
              <a:ext cx="1185" cy="731"/>
              <a:chOff x="0" y="3475"/>
              <a:chExt cx="1185" cy="731"/>
            </a:xfrm>
          </p:grpSpPr>
          <p:sp>
            <p:nvSpPr>
              <p:cNvPr id="3079" name="Text Box 4"/>
              <p:cNvSpPr txBox="1">
                <a:spLocks noChangeArrowheads="1"/>
              </p:cNvSpPr>
              <p:nvPr/>
            </p:nvSpPr>
            <p:spPr bwMode="auto">
              <a:xfrm>
                <a:off x="136" y="3714"/>
                <a:ext cx="1049" cy="24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Comic Sans MS" panose="030F0702030302020204" pitchFamily="66" charset="0"/>
                  </a:rPr>
                  <a:t>Grasa/celula</a:t>
                </a:r>
              </a:p>
            </p:txBody>
          </p:sp>
          <p:sp>
            <p:nvSpPr>
              <p:cNvPr id="3080" name="Text Box 5"/>
              <p:cNvSpPr txBox="1">
                <a:spLocks noChangeArrowheads="1"/>
              </p:cNvSpPr>
              <p:nvPr/>
            </p:nvSpPr>
            <p:spPr bwMode="auto">
              <a:xfrm>
                <a:off x="278" y="3962"/>
                <a:ext cx="879" cy="24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Comic Sans MS" panose="030F0702030302020204" pitchFamily="66" charset="0"/>
                  </a:rPr>
                  <a:t>Nº Células</a:t>
                </a:r>
              </a:p>
            </p:txBody>
          </p:sp>
          <p:sp>
            <p:nvSpPr>
              <p:cNvPr id="3081" name="Text Box 6"/>
              <p:cNvSpPr txBox="1">
                <a:spLocks noChangeArrowheads="1"/>
              </p:cNvSpPr>
              <p:nvPr/>
            </p:nvSpPr>
            <p:spPr bwMode="auto">
              <a:xfrm>
                <a:off x="0" y="3475"/>
                <a:ext cx="1163" cy="24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Comic Sans MS" panose="030F0702030302020204" pitchFamily="66" charset="0"/>
                  </a:rPr>
                  <a:t>Masa corporal</a:t>
                </a:r>
              </a:p>
            </p:txBody>
          </p:sp>
        </p:grpSp>
      </p:grp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50825" y="735013"/>
            <a:ext cx="8748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GB" sz="2400" b="1">
                <a:latin typeface="Comic Sans MS" panose="030F0702030302020204" pitchFamily="66" charset="0"/>
              </a:rPr>
              <a:t>Los adipocitos en el adulto no cambian de número, pero sí de tamaño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900113" y="188913"/>
            <a:ext cx="76993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sz="2800" b="1" dirty="0"/>
              <a:t>Características de los adipocitos en adultos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5714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3"/>
            <a:ext cx="8229600" cy="792088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LIPOGÉNESIS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08112"/>
          </a:xfrm>
        </p:spPr>
        <p:txBody>
          <a:bodyPr/>
          <a:lstStyle/>
          <a:p>
            <a:r>
              <a:rPr lang="es-ES" b="1" dirty="0" smtClean="0"/>
              <a:t>Síntesis de los Triacilglicéridos a partir de fuentes lipídicas y no lipídicas.</a:t>
            </a:r>
            <a:endParaRPr lang="es-E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564903"/>
            <a:ext cx="6643688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2"/>
            <a:ext cx="7056784" cy="5760640"/>
          </a:xfrm>
        </p:spPr>
        <p:txBody>
          <a:bodyPr>
            <a:noAutofit/>
          </a:bodyPr>
          <a:lstStyle/>
          <a:p>
            <a:pPr marL="609600" indent="-609600" algn="just" eaLnBrk="1" hangingPunct="1">
              <a:buFontTx/>
              <a:buNone/>
            </a:pPr>
            <a:r>
              <a:rPr lang="es-ES_tradnl" sz="4400" b="1" u="sng" dirty="0" smtClean="0">
                <a:solidFill>
                  <a:srgbClr val="C00000"/>
                </a:solidFill>
              </a:rPr>
              <a:t>Etapas:</a:t>
            </a:r>
          </a:p>
          <a:p>
            <a:pPr marL="609600" indent="-609600" algn="just" eaLnBrk="1" hangingPunct="1">
              <a:buFontTx/>
              <a:buAutoNum type="arabicPeriod"/>
            </a:pPr>
            <a:endParaRPr lang="es-ES_tradnl" sz="4000" b="1" dirty="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es-ES_tradnl" sz="4000" b="1" dirty="0" smtClean="0"/>
              <a:t>Síntesis de los ácidos grasos (cuando la fuente no es lipídica).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s-ES_tradnl" sz="4000" b="1" dirty="0" smtClean="0"/>
              <a:t>Activación de los precursores.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s-ES_tradnl" sz="4000" b="1" dirty="0" smtClean="0"/>
              <a:t>Síntesis de los TAG.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900113" y="213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5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922tgp_connection_light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</Template>
  <TotalTime>215</TotalTime>
  <Words>1051</Words>
  <Application>Microsoft Office PowerPoint</Application>
  <PresentationFormat>Presentación en pantalla (4:3)</PresentationFormat>
  <Paragraphs>202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</vt:lpstr>
      <vt:lpstr>1922tgp_connection_light</vt:lpstr>
      <vt:lpstr>METABOLISMO Y NUTRICIÓN</vt:lpstr>
      <vt:lpstr>PREGUNTAS DE CONTROL</vt:lpstr>
      <vt:lpstr>SUMARIO</vt:lpstr>
      <vt:lpstr>OBJETIVOS</vt:lpstr>
      <vt:lpstr>BIBLIOGRAFÍA:</vt:lpstr>
      <vt:lpstr>DIGESTIÓN DE LOS LÍPIDOS</vt:lpstr>
      <vt:lpstr>Presentación de PowerPoint</vt:lpstr>
      <vt:lpstr>LIPOGÉNESIS</vt:lpstr>
      <vt:lpstr>Presentación de PowerPoint</vt:lpstr>
      <vt:lpstr>LIPOGÉNESIS</vt:lpstr>
      <vt:lpstr>SÍNTESIS DE ÁCIDOS GRASOS</vt:lpstr>
      <vt:lpstr>SÍNTESIS DE ÁCIDOS GRASOS</vt:lpstr>
      <vt:lpstr>SÍNTESIS DE ÁCIDOS GRASOS</vt:lpstr>
      <vt:lpstr>SÍNTESIS DE ÁCIDOS GRASOS</vt:lpstr>
      <vt:lpstr>Presentación de PowerPoint</vt:lpstr>
      <vt:lpstr>Presentación de PowerPoint</vt:lpstr>
      <vt:lpstr>Presentación de PowerPoint</vt:lpstr>
      <vt:lpstr>LIPOGÉNESIS</vt:lpstr>
      <vt:lpstr>Presentación de PowerPoint</vt:lpstr>
      <vt:lpstr>Presentación de PowerPoint</vt:lpstr>
      <vt:lpstr>Presentación de PowerPoint</vt:lpstr>
      <vt:lpstr>ESTUDIO INDEPENDIENTE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Gleymis</dc:creator>
  <cp:lastModifiedBy>Meli</cp:lastModifiedBy>
  <cp:revision>34</cp:revision>
  <dcterms:created xsi:type="dcterms:W3CDTF">2018-03-12T02:30:18Z</dcterms:created>
  <dcterms:modified xsi:type="dcterms:W3CDTF">2021-03-28T17:22:06Z</dcterms:modified>
</cp:coreProperties>
</file>