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E5399-B85B-4408-A2AE-518931E6860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6939F-A293-42AC-94DE-12035D589C28}">
      <dgm:prSet phldrT="[Texto]" custT="1"/>
      <dgm:spPr>
        <a:noFill/>
        <a:ln w="76200">
          <a:noFill/>
        </a:ln>
      </dgm:spPr>
      <dgm:t>
        <a:bodyPr/>
        <a:lstStyle/>
        <a:p>
          <a:pPr algn="r"/>
          <a:endParaRPr lang="en-US" sz="4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F75279-98B9-466E-8164-BF7FE4FF1028}" type="parTrans" cxnId="{31C1432F-BAC7-4016-96A1-51136774A482}">
      <dgm:prSet/>
      <dgm:spPr/>
      <dgm:t>
        <a:bodyPr/>
        <a:lstStyle/>
        <a:p>
          <a:endParaRPr lang="en-US"/>
        </a:p>
      </dgm:t>
    </dgm:pt>
    <dgm:pt modelId="{73FCBA85-2230-4681-B8FF-454F3E3FA0DB}" type="sibTrans" cxnId="{31C1432F-BAC7-4016-96A1-51136774A482}">
      <dgm:prSet/>
      <dgm:spPr/>
      <dgm:t>
        <a:bodyPr/>
        <a:lstStyle/>
        <a:p>
          <a:endParaRPr lang="en-US"/>
        </a:p>
      </dgm:t>
    </dgm:pt>
    <dgm:pt modelId="{446E2C33-EC8E-4243-9832-7B94FFE867CE}" type="pres">
      <dgm:prSet presAssocID="{42FE5399-B85B-4408-A2AE-518931E686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92899-A151-4A1C-8273-7BFE1BA44DD3}" type="pres">
      <dgm:prSet presAssocID="{F246939F-A293-42AC-94DE-12035D589C28}" presName="parentText" presStyleLbl="node1" presStyleIdx="0" presStyleCnt="1" custScaleY="64834" custLinFactNeighborX="34237" custLinFactNeighborY="28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1432F-BAC7-4016-96A1-51136774A482}" srcId="{42FE5399-B85B-4408-A2AE-518931E6860C}" destId="{F246939F-A293-42AC-94DE-12035D589C28}" srcOrd="0" destOrd="0" parTransId="{8BF75279-98B9-466E-8164-BF7FE4FF1028}" sibTransId="{73FCBA85-2230-4681-B8FF-454F3E3FA0DB}"/>
    <dgm:cxn modelId="{15206E8E-D8F1-46E3-BCFB-CEA8191812E6}" type="presOf" srcId="{F246939F-A293-42AC-94DE-12035D589C28}" destId="{DE892899-A151-4A1C-8273-7BFE1BA44DD3}" srcOrd="0" destOrd="0" presId="urn:microsoft.com/office/officeart/2005/8/layout/vList2"/>
    <dgm:cxn modelId="{E62BDAA1-5E2E-44B5-8B43-0436649BFF06}" type="presOf" srcId="{42FE5399-B85B-4408-A2AE-518931E6860C}" destId="{446E2C33-EC8E-4243-9832-7B94FFE867CE}" srcOrd="0" destOrd="0" presId="urn:microsoft.com/office/officeart/2005/8/layout/vList2"/>
    <dgm:cxn modelId="{FC9DCE19-A7BE-4981-BBC9-B039B682F581}" type="presParOf" srcId="{446E2C33-EC8E-4243-9832-7B94FFE867CE}" destId="{DE892899-A151-4A1C-8273-7BFE1BA44DD3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92899-A151-4A1C-8273-7BFE1BA44DD3}">
      <dsp:nvSpPr>
        <dsp:cNvPr id="0" name=""/>
        <dsp:cNvSpPr/>
      </dsp:nvSpPr>
      <dsp:spPr>
        <a:xfrm>
          <a:off x="0" y="1357613"/>
          <a:ext cx="2783232" cy="788900"/>
        </a:xfrm>
        <a:prstGeom prst="roundRect">
          <a:avLst/>
        </a:prstGeom>
        <a:noFill/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1" y="1396124"/>
        <a:ext cx="2706210" cy="711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91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17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14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38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53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73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92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0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1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67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E434-5A86-4EF8-8B2F-D7945A16C06D}" type="datetimeFigureOut">
              <a:rPr lang="es-ES" smtClean="0"/>
              <a:t>01/03/2018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1C08-C734-4854-8760-529136203E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0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486" y="1196752"/>
            <a:ext cx="7772400" cy="1470025"/>
          </a:xfrm>
        </p:spPr>
        <p:txBody>
          <a:bodyPr/>
          <a:lstStyle/>
          <a:p>
            <a:r>
              <a:rPr lang="es-ES" dirty="0" smtClean="0"/>
              <a:t>DrC María Cáceres Toledo.</a:t>
            </a:r>
            <a:endParaRPr lang="es-E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48046" y="325016"/>
            <a:ext cx="7560840" cy="583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s-ES" sz="3200" i="1" dirty="0">
                <a:latin typeface="Arial" pitchFamily="34" charset="0"/>
                <a:cs typeface="Arial" pitchFamily="34" charset="0"/>
              </a:rPr>
              <a:t>Lagoftalmos </a:t>
            </a:r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paralítico</a:t>
            </a:r>
            <a:endParaRPr lang="en-US" altLang="es-ES" sz="3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89108"/>
              </p:ext>
            </p:extLst>
          </p:nvPr>
        </p:nvGraphicFramePr>
        <p:xfrm>
          <a:off x="5436096" y="3501008"/>
          <a:ext cx="2783232" cy="281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48069" y="260648"/>
            <a:ext cx="7560840" cy="583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Lagoftalmos</a:t>
            </a:r>
            <a:r>
              <a:rPr lang="en-US" altLang="es-ES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paralítico</a:t>
            </a:r>
            <a:endParaRPr lang="en-US" altLang="es-ES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r="9514" b="18469"/>
          <a:stretch>
            <a:fillRect/>
          </a:stretch>
        </p:blipFill>
        <p:spPr bwMode="auto">
          <a:xfrm>
            <a:off x="6804248" y="764704"/>
            <a:ext cx="2102452" cy="10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584292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921502" y="1748909"/>
            <a:ext cx="72139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El ectropión paralítico suele aparecer tras una parálisis del VII par craneal. Suele aparecer un lagoftalmos simultáneo por disfunción paralitica del músculo orbicular del párpado superior. Un parpadeo y cierre palpebral inadecuados producen una irritación crónica de la superficie ocular derivada de la exposición de la parte inferior de la córnea, acompañada de una </a:t>
            </a:r>
            <a:r>
              <a:rPr lang="es-ES" sz="2800" dirty="0"/>
              <a:t>mala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reposición y distribución de la película lagrimal.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2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r="9514" b="18469"/>
          <a:stretch>
            <a:fillRect/>
          </a:stretch>
        </p:blipFill>
        <p:spPr bwMode="auto">
          <a:xfrm>
            <a:off x="6804248" y="764704"/>
            <a:ext cx="2102452" cy="10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48069" y="260648"/>
            <a:ext cx="7560840" cy="583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Lagoftalmos</a:t>
            </a:r>
            <a:r>
              <a:rPr lang="en-US" altLang="es-ES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paralítico</a:t>
            </a:r>
            <a:endParaRPr lang="en-US" altLang="es-E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367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Opciones terapéuticas.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Uso de colirios y ungüentos lubricantes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Tarsorrafias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temporales o permanentes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Pesa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oro en el párpado superior con corrección de la laxitud horizontal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para evitar la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tarsorrafia permanente. 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TBA en el músculo orbicular y en el recto superior para provocar una ptosis palpebral temporal y proteger la córnea hasta que se recupere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el lagoftalmos.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7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r="9514" b="18469"/>
          <a:stretch>
            <a:fillRect/>
          </a:stretch>
        </p:blipFill>
        <p:spPr bwMode="auto">
          <a:xfrm>
            <a:off x="0" y="1688743"/>
            <a:ext cx="4628466" cy="24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>
            <a:fillRect/>
          </a:stretch>
        </p:blipFill>
        <p:spPr bwMode="auto">
          <a:xfrm>
            <a:off x="4644008" y="4095426"/>
            <a:ext cx="4499992" cy="27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433" y="5428516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Después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34888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>
                <a:latin typeface="Arial" pitchFamily="34" charset="0"/>
                <a:cs typeface="Arial" pitchFamily="34" charset="0"/>
              </a:rPr>
              <a:t>Antes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48046" y="325016"/>
            <a:ext cx="7560840" cy="5837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Lagoftalmos</a:t>
            </a:r>
            <a:r>
              <a:rPr lang="en-US" altLang="es-ES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s-ES" sz="3200" i="1" dirty="0" err="1">
                <a:latin typeface="Arial" pitchFamily="34" charset="0"/>
                <a:cs typeface="Arial" pitchFamily="34" charset="0"/>
              </a:rPr>
              <a:t>paralítico</a:t>
            </a:r>
            <a:endParaRPr lang="en-US" altLang="es-ES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6516216" y="1366388"/>
            <a:ext cx="197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2016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423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DrC María Cáceres Toledo.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DrC María Cáceres Toledo.</dc:title>
  <dc:creator>Armando</dc:creator>
  <cp:lastModifiedBy>Armando</cp:lastModifiedBy>
  <cp:revision>3</cp:revision>
  <dcterms:created xsi:type="dcterms:W3CDTF">2018-02-28T18:12:30Z</dcterms:created>
  <dcterms:modified xsi:type="dcterms:W3CDTF">2018-03-01T18:51:28Z</dcterms:modified>
</cp:coreProperties>
</file>