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3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1" d="100"/>
          <a:sy n="7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C34B69-B40A-485C-BF0F-F1091120F545}" type="doc">
      <dgm:prSet loTypeId="urn:microsoft.com/office/officeart/2005/8/layout/vList6" loCatId="process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6E19BB36-C38C-476B-8AF7-48BBFF2380BA}">
      <dgm:prSet phldrT="[Texto]" custT="1"/>
      <dgm:spPr/>
      <dgm:t>
        <a:bodyPr/>
        <a:lstStyle/>
        <a:p>
          <a:r>
            <a:rPr lang="es-MX" sz="2000" dirty="0" smtClean="0">
              <a:latin typeface="Arial" panose="020B0604020202020204" pitchFamily="34" charset="0"/>
              <a:cs typeface="Arial" panose="020B0604020202020204" pitchFamily="34" charset="0"/>
            </a:rPr>
            <a:t>Chi en armonía 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5C09A4-5C42-4299-8024-268D02CD3F17}" type="parTrans" cxnId="{ECEA746E-FED6-476C-A471-BC18CD5C1620}">
      <dgm:prSet/>
      <dgm:spPr/>
      <dgm:t>
        <a:bodyPr/>
        <a:lstStyle/>
        <a:p>
          <a:endParaRPr lang="en-US"/>
        </a:p>
      </dgm:t>
    </dgm:pt>
    <dgm:pt modelId="{33F52228-F1F3-4C5C-A9B9-736FC4A7E249}" type="sibTrans" cxnId="{ECEA746E-FED6-476C-A471-BC18CD5C1620}">
      <dgm:prSet/>
      <dgm:spPr/>
      <dgm:t>
        <a:bodyPr/>
        <a:lstStyle/>
        <a:p>
          <a:endParaRPr lang="en-US"/>
        </a:p>
      </dgm:t>
    </dgm:pt>
    <dgm:pt modelId="{2C56BA42-0F4D-4ADA-9787-37BAE3A325AE}">
      <dgm:prSet phldrT="[Texto]" custT="1"/>
      <dgm:spPr/>
      <dgm:t>
        <a:bodyPr/>
        <a:lstStyle/>
        <a:p>
          <a:r>
            <a:rPr lang="es-MX" sz="2000" dirty="0" smtClean="0">
              <a:latin typeface="Arial" panose="020B0604020202020204" pitchFamily="34" charset="0"/>
              <a:cs typeface="Arial" panose="020B0604020202020204" pitchFamily="34" charset="0"/>
            </a:rPr>
            <a:t>Vitalidad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BD9759-737C-45AC-8B08-CEE6F1021A3B}" type="parTrans" cxnId="{8EA1FF41-45CC-4718-A723-6325255C9827}">
      <dgm:prSet/>
      <dgm:spPr/>
      <dgm:t>
        <a:bodyPr/>
        <a:lstStyle/>
        <a:p>
          <a:endParaRPr lang="en-US"/>
        </a:p>
      </dgm:t>
    </dgm:pt>
    <dgm:pt modelId="{5B726471-9490-459F-B7C5-8E940E384BDF}" type="sibTrans" cxnId="{8EA1FF41-45CC-4718-A723-6325255C9827}">
      <dgm:prSet/>
      <dgm:spPr/>
      <dgm:t>
        <a:bodyPr/>
        <a:lstStyle/>
        <a:p>
          <a:endParaRPr lang="en-US"/>
        </a:p>
      </dgm:t>
    </dgm:pt>
    <dgm:pt modelId="{900108F2-039B-4B13-962B-0A91F41B8BAA}">
      <dgm:prSet phldrT="[Texto]" custT="1"/>
      <dgm:spPr/>
      <dgm:t>
        <a:bodyPr/>
        <a:lstStyle/>
        <a:p>
          <a:r>
            <a:rPr lang="es-MX" sz="2000" dirty="0" smtClean="0">
              <a:latin typeface="Arial" panose="020B0604020202020204" pitchFamily="34" charset="0"/>
              <a:cs typeface="Arial" panose="020B0604020202020204" pitchFamily="34" charset="0"/>
            </a:rPr>
            <a:t>Bienestar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22CD08-9B67-4B53-B797-417815F8B56B}" type="parTrans" cxnId="{ED3123C3-A728-4E5C-90B9-4704D97386E6}">
      <dgm:prSet/>
      <dgm:spPr/>
      <dgm:t>
        <a:bodyPr/>
        <a:lstStyle/>
        <a:p>
          <a:endParaRPr lang="en-US"/>
        </a:p>
      </dgm:t>
    </dgm:pt>
    <dgm:pt modelId="{A4B22E31-98FD-4EDA-A647-E84F9EB23221}" type="sibTrans" cxnId="{ED3123C3-A728-4E5C-90B9-4704D97386E6}">
      <dgm:prSet/>
      <dgm:spPr/>
      <dgm:t>
        <a:bodyPr/>
        <a:lstStyle/>
        <a:p>
          <a:endParaRPr lang="en-US"/>
        </a:p>
      </dgm:t>
    </dgm:pt>
    <dgm:pt modelId="{78B4B390-7F52-479D-A1A0-47C84C6F39C3}">
      <dgm:prSet phldrT="[Texto]" custT="1"/>
      <dgm:spPr/>
      <dgm:t>
        <a:bodyPr/>
        <a:lstStyle/>
        <a:p>
          <a:r>
            <a:rPr lang="es-MX" sz="2000" dirty="0" smtClean="0">
              <a:latin typeface="Arial" panose="020B0604020202020204" pitchFamily="34" charset="0"/>
              <a:cs typeface="Arial" panose="020B0604020202020204" pitchFamily="34" charset="0"/>
            </a:rPr>
            <a:t>Chi atascado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91B754-BC76-4DE6-8D8B-7F5E554B3226}" type="parTrans" cxnId="{643B7E55-B313-4D7E-8BF1-DD1717C3D05F}">
      <dgm:prSet/>
      <dgm:spPr/>
      <dgm:t>
        <a:bodyPr/>
        <a:lstStyle/>
        <a:p>
          <a:endParaRPr lang="en-US"/>
        </a:p>
      </dgm:t>
    </dgm:pt>
    <dgm:pt modelId="{AE4A3255-AC4C-4510-B839-B440BD6F06C2}" type="sibTrans" cxnId="{643B7E55-B313-4D7E-8BF1-DD1717C3D05F}">
      <dgm:prSet/>
      <dgm:spPr/>
      <dgm:t>
        <a:bodyPr/>
        <a:lstStyle/>
        <a:p>
          <a:endParaRPr lang="en-US"/>
        </a:p>
      </dgm:t>
    </dgm:pt>
    <dgm:pt modelId="{FB8308C4-98B5-4DF5-BF13-1EC794C80314}">
      <dgm:prSet phldrT="[Texto]" custT="1"/>
      <dgm:spPr/>
      <dgm:t>
        <a:bodyPr/>
        <a:lstStyle/>
        <a:p>
          <a:r>
            <a:rPr lang="es-MX" sz="2000" dirty="0" smtClean="0">
              <a:latin typeface="Arial" panose="020B0604020202020204" pitchFamily="34" charset="0"/>
              <a:cs typeface="Arial" panose="020B0604020202020204" pitchFamily="34" charset="0"/>
            </a:rPr>
            <a:t>Sobresalto de la corriente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E2A5D1-D8DF-477E-B610-5FE3E74F8933}" type="parTrans" cxnId="{0A957522-07CE-4813-B658-3D67EAD81AEC}">
      <dgm:prSet/>
      <dgm:spPr/>
      <dgm:t>
        <a:bodyPr/>
        <a:lstStyle/>
        <a:p>
          <a:endParaRPr lang="en-US"/>
        </a:p>
      </dgm:t>
    </dgm:pt>
    <dgm:pt modelId="{11D94FAF-117C-4E82-8716-86FBAF91D3E8}" type="sibTrans" cxnId="{0A957522-07CE-4813-B658-3D67EAD81AEC}">
      <dgm:prSet/>
      <dgm:spPr/>
      <dgm:t>
        <a:bodyPr/>
        <a:lstStyle/>
        <a:p>
          <a:endParaRPr lang="en-US"/>
        </a:p>
      </dgm:t>
    </dgm:pt>
    <dgm:pt modelId="{CF21FF2E-3382-4EA9-BC7D-86CC6CB8F5D9}">
      <dgm:prSet phldrT="[Texto]" custT="1"/>
      <dgm:spPr/>
      <dgm:t>
        <a:bodyPr/>
        <a:lstStyle/>
        <a:p>
          <a:r>
            <a:rPr lang="es-MX" sz="2000" dirty="0" smtClean="0">
              <a:latin typeface="Arial" panose="020B0604020202020204" pitchFamily="34" charset="0"/>
              <a:cs typeface="Arial" panose="020B0604020202020204" pitchFamily="34" charset="0"/>
            </a:rPr>
            <a:t>Aparecen dolores y enfermedad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1085DC-B8AB-4EF9-A206-1205AAC13F42}" type="parTrans" cxnId="{F8BACCD4-9E3B-4FB4-BB80-298CA04AAF90}">
      <dgm:prSet/>
      <dgm:spPr/>
      <dgm:t>
        <a:bodyPr/>
        <a:lstStyle/>
        <a:p>
          <a:endParaRPr lang="en-US"/>
        </a:p>
      </dgm:t>
    </dgm:pt>
    <dgm:pt modelId="{C8B4ED39-3254-4838-960A-C0B9E72C2B35}" type="sibTrans" cxnId="{F8BACCD4-9E3B-4FB4-BB80-298CA04AAF90}">
      <dgm:prSet/>
      <dgm:spPr/>
      <dgm:t>
        <a:bodyPr/>
        <a:lstStyle/>
        <a:p>
          <a:endParaRPr lang="en-US"/>
        </a:p>
      </dgm:t>
    </dgm:pt>
    <dgm:pt modelId="{4AE1330B-216D-4ADB-B7B0-870C6A30DBB5}" type="pres">
      <dgm:prSet presAssocID="{E3C34B69-B40A-485C-BF0F-F1091120F54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DE959A3-8EF2-4BF0-812C-96E35D1111D0}" type="pres">
      <dgm:prSet presAssocID="{6E19BB36-C38C-476B-8AF7-48BBFF2380BA}" presName="linNode" presStyleCnt="0"/>
      <dgm:spPr/>
      <dgm:t>
        <a:bodyPr/>
        <a:lstStyle/>
        <a:p>
          <a:endParaRPr lang="en-US"/>
        </a:p>
      </dgm:t>
    </dgm:pt>
    <dgm:pt modelId="{B89284B3-D111-45BA-A831-2AFEA60D9EF4}" type="pres">
      <dgm:prSet presAssocID="{6E19BB36-C38C-476B-8AF7-48BBFF2380BA}" presName="parentShp" presStyleLbl="node1" presStyleIdx="0" presStyleCnt="2" custLinFactNeighborX="-201" custLinFactNeighborY="4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C6A5F4-BB31-417F-AC89-04431BCE493F}" type="pres">
      <dgm:prSet presAssocID="{6E19BB36-C38C-476B-8AF7-48BBFF2380B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A39EFE-2FB9-4996-BAEA-C61CC16D6EE4}" type="pres">
      <dgm:prSet presAssocID="{33F52228-F1F3-4C5C-A9B9-736FC4A7E249}" presName="spacing" presStyleCnt="0"/>
      <dgm:spPr/>
      <dgm:t>
        <a:bodyPr/>
        <a:lstStyle/>
        <a:p>
          <a:endParaRPr lang="en-US"/>
        </a:p>
      </dgm:t>
    </dgm:pt>
    <dgm:pt modelId="{467EBF55-E491-4CBB-88B6-7F5A0FE5D65F}" type="pres">
      <dgm:prSet presAssocID="{78B4B390-7F52-479D-A1A0-47C84C6F39C3}" presName="linNode" presStyleCnt="0"/>
      <dgm:spPr/>
      <dgm:t>
        <a:bodyPr/>
        <a:lstStyle/>
        <a:p>
          <a:endParaRPr lang="en-US"/>
        </a:p>
      </dgm:t>
    </dgm:pt>
    <dgm:pt modelId="{C325BC23-91FD-445B-B621-395AC987B7FD}" type="pres">
      <dgm:prSet presAssocID="{78B4B390-7F52-479D-A1A0-47C84C6F39C3}" presName="parentShp" presStyleLbl="node1" presStyleIdx="1" presStyleCnt="2" custLinFactNeighborX="513" custLinFactNeighborY="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B80B4D-C4DB-4D3A-9F3F-48991AECFE0F}" type="pres">
      <dgm:prSet presAssocID="{78B4B390-7F52-479D-A1A0-47C84C6F39C3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3B7E55-B313-4D7E-8BF1-DD1717C3D05F}" srcId="{E3C34B69-B40A-485C-BF0F-F1091120F545}" destId="{78B4B390-7F52-479D-A1A0-47C84C6F39C3}" srcOrd="1" destOrd="0" parTransId="{5591B754-BC76-4DE6-8D8B-7F5E554B3226}" sibTransId="{AE4A3255-AC4C-4510-B839-B440BD6F06C2}"/>
    <dgm:cxn modelId="{ECEA746E-FED6-476C-A471-BC18CD5C1620}" srcId="{E3C34B69-B40A-485C-BF0F-F1091120F545}" destId="{6E19BB36-C38C-476B-8AF7-48BBFF2380BA}" srcOrd="0" destOrd="0" parTransId="{135C09A4-5C42-4299-8024-268D02CD3F17}" sibTransId="{33F52228-F1F3-4C5C-A9B9-736FC4A7E249}"/>
    <dgm:cxn modelId="{8EA1FF41-45CC-4718-A723-6325255C9827}" srcId="{6E19BB36-C38C-476B-8AF7-48BBFF2380BA}" destId="{2C56BA42-0F4D-4ADA-9787-37BAE3A325AE}" srcOrd="0" destOrd="0" parTransId="{C6BD9759-737C-45AC-8B08-CEE6F1021A3B}" sibTransId="{5B726471-9490-459F-B7C5-8E940E384BDF}"/>
    <dgm:cxn modelId="{0D603405-3B91-48B6-BFAE-471810A7C1F8}" type="presOf" srcId="{900108F2-039B-4B13-962B-0A91F41B8BAA}" destId="{9BC6A5F4-BB31-417F-AC89-04431BCE493F}" srcOrd="0" destOrd="1" presId="urn:microsoft.com/office/officeart/2005/8/layout/vList6"/>
    <dgm:cxn modelId="{BB2BF468-5710-4697-AEE7-37102E1FE68C}" type="presOf" srcId="{6E19BB36-C38C-476B-8AF7-48BBFF2380BA}" destId="{B89284B3-D111-45BA-A831-2AFEA60D9EF4}" srcOrd="0" destOrd="0" presId="urn:microsoft.com/office/officeart/2005/8/layout/vList6"/>
    <dgm:cxn modelId="{0A957522-07CE-4813-B658-3D67EAD81AEC}" srcId="{78B4B390-7F52-479D-A1A0-47C84C6F39C3}" destId="{FB8308C4-98B5-4DF5-BF13-1EC794C80314}" srcOrd="0" destOrd="0" parTransId="{C5E2A5D1-D8DF-477E-B610-5FE3E74F8933}" sibTransId="{11D94FAF-117C-4E82-8716-86FBAF91D3E8}"/>
    <dgm:cxn modelId="{ED3123C3-A728-4E5C-90B9-4704D97386E6}" srcId="{6E19BB36-C38C-476B-8AF7-48BBFF2380BA}" destId="{900108F2-039B-4B13-962B-0A91F41B8BAA}" srcOrd="1" destOrd="0" parTransId="{4B22CD08-9B67-4B53-B797-417815F8B56B}" sibTransId="{A4B22E31-98FD-4EDA-A647-E84F9EB23221}"/>
    <dgm:cxn modelId="{96A94CB4-B547-4127-8AEB-2773302A17F5}" type="presOf" srcId="{78B4B390-7F52-479D-A1A0-47C84C6F39C3}" destId="{C325BC23-91FD-445B-B621-395AC987B7FD}" srcOrd="0" destOrd="0" presId="urn:microsoft.com/office/officeart/2005/8/layout/vList6"/>
    <dgm:cxn modelId="{1229FF7C-AA87-441F-BB79-8D37E42BC6AE}" type="presOf" srcId="{FB8308C4-98B5-4DF5-BF13-1EC794C80314}" destId="{9FB80B4D-C4DB-4D3A-9F3F-48991AECFE0F}" srcOrd="0" destOrd="0" presId="urn:microsoft.com/office/officeart/2005/8/layout/vList6"/>
    <dgm:cxn modelId="{F8BACCD4-9E3B-4FB4-BB80-298CA04AAF90}" srcId="{78B4B390-7F52-479D-A1A0-47C84C6F39C3}" destId="{CF21FF2E-3382-4EA9-BC7D-86CC6CB8F5D9}" srcOrd="1" destOrd="0" parTransId="{4C1085DC-B8AB-4EF9-A206-1205AAC13F42}" sibTransId="{C8B4ED39-3254-4838-960A-C0B9E72C2B35}"/>
    <dgm:cxn modelId="{9AF9463E-AFA8-4A52-AD0A-9CCBC03B8555}" type="presOf" srcId="{2C56BA42-0F4D-4ADA-9787-37BAE3A325AE}" destId="{9BC6A5F4-BB31-417F-AC89-04431BCE493F}" srcOrd="0" destOrd="0" presId="urn:microsoft.com/office/officeart/2005/8/layout/vList6"/>
    <dgm:cxn modelId="{2585CAC7-9148-4BFF-9518-5828C812EB62}" type="presOf" srcId="{CF21FF2E-3382-4EA9-BC7D-86CC6CB8F5D9}" destId="{9FB80B4D-C4DB-4D3A-9F3F-48991AECFE0F}" srcOrd="0" destOrd="1" presId="urn:microsoft.com/office/officeart/2005/8/layout/vList6"/>
    <dgm:cxn modelId="{EE27F2C8-5F56-477E-98B2-975CECE1EF79}" type="presOf" srcId="{E3C34B69-B40A-485C-BF0F-F1091120F545}" destId="{4AE1330B-216D-4ADB-B7B0-870C6A30DBB5}" srcOrd="0" destOrd="0" presId="urn:microsoft.com/office/officeart/2005/8/layout/vList6"/>
    <dgm:cxn modelId="{FD604F7C-1B28-4B81-A328-DE8F70B4F6F1}" type="presParOf" srcId="{4AE1330B-216D-4ADB-B7B0-870C6A30DBB5}" destId="{ADE959A3-8EF2-4BF0-812C-96E35D1111D0}" srcOrd="0" destOrd="0" presId="urn:microsoft.com/office/officeart/2005/8/layout/vList6"/>
    <dgm:cxn modelId="{BB2324F2-D293-4D23-9C76-6354AC83CC18}" type="presParOf" srcId="{ADE959A3-8EF2-4BF0-812C-96E35D1111D0}" destId="{B89284B3-D111-45BA-A831-2AFEA60D9EF4}" srcOrd="0" destOrd="0" presId="urn:microsoft.com/office/officeart/2005/8/layout/vList6"/>
    <dgm:cxn modelId="{372CCE49-42F1-49DB-960A-228EDEC8C06E}" type="presParOf" srcId="{ADE959A3-8EF2-4BF0-812C-96E35D1111D0}" destId="{9BC6A5F4-BB31-417F-AC89-04431BCE493F}" srcOrd="1" destOrd="0" presId="urn:microsoft.com/office/officeart/2005/8/layout/vList6"/>
    <dgm:cxn modelId="{FAF0682D-C34B-416B-B30E-E6DF888730EF}" type="presParOf" srcId="{4AE1330B-216D-4ADB-B7B0-870C6A30DBB5}" destId="{95A39EFE-2FB9-4996-BAEA-C61CC16D6EE4}" srcOrd="1" destOrd="0" presId="urn:microsoft.com/office/officeart/2005/8/layout/vList6"/>
    <dgm:cxn modelId="{A6271953-B8E3-4F29-B84F-9167419DF71F}" type="presParOf" srcId="{4AE1330B-216D-4ADB-B7B0-870C6A30DBB5}" destId="{467EBF55-E491-4CBB-88B6-7F5A0FE5D65F}" srcOrd="2" destOrd="0" presId="urn:microsoft.com/office/officeart/2005/8/layout/vList6"/>
    <dgm:cxn modelId="{1569E5CA-8500-47E4-BB10-6902E484834C}" type="presParOf" srcId="{467EBF55-E491-4CBB-88B6-7F5A0FE5D65F}" destId="{C325BC23-91FD-445B-B621-395AC987B7FD}" srcOrd="0" destOrd="0" presId="urn:microsoft.com/office/officeart/2005/8/layout/vList6"/>
    <dgm:cxn modelId="{2C29DCB0-95D0-42ED-895C-F5132A67788F}" type="presParOf" srcId="{467EBF55-E491-4CBB-88B6-7F5A0FE5D65F}" destId="{9FB80B4D-C4DB-4D3A-9F3F-48991AECFE0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6A5F4-BB31-417F-AC89-04431BCE493F}">
      <dsp:nvSpPr>
        <dsp:cNvPr id="0" name=""/>
        <dsp:cNvSpPr/>
      </dsp:nvSpPr>
      <dsp:spPr>
        <a:xfrm>
          <a:off x="2949213" y="235"/>
          <a:ext cx="4423820" cy="9196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Vitalidad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Bienestar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49213" y="115196"/>
        <a:ext cx="4078937" cy="689766"/>
      </dsp:txXfrm>
    </dsp:sp>
    <dsp:sp modelId="{B89284B3-D111-45BA-A831-2AFEA60D9EF4}">
      <dsp:nvSpPr>
        <dsp:cNvPr id="0" name=""/>
        <dsp:cNvSpPr/>
      </dsp:nvSpPr>
      <dsp:spPr>
        <a:xfrm>
          <a:off x="0" y="3914"/>
          <a:ext cx="2949213" cy="91968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Chi en armonía 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895" y="48809"/>
        <a:ext cx="2859423" cy="829898"/>
      </dsp:txXfrm>
    </dsp:sp>
    <dsp:sp modelId="{9FB80B4D-C4DB-4D3A-9F3F-48991AECFE0F}">
      <dsp:nvSpPr>
        <dsp:cNvPr id="0" name=""/>
        <dsp:cNvSpPr/>
      </dsp:nvSpPr>
      <dsp:spPr>
        <a:xfrm>
          <a:off x="2949213" y="1011892"/>
          <a:ext cx="4423820" cy="9196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Sobresalto de la corriente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Aparecen dolores y enfermedad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49213" y="1126853"/>
        <a:ext cx="4078937" cy="689766"/>
      </dsp:txXfrm>
    </dsp:sp>
    <dsp:sp modelId="{C325BC23-91FD-445B-B621-395AC987B7FD}">
      <dsp:nvSpPr>
        <dsp:cNvPr id="0" name=""/>
        <dsp:cNvSpPr/>
      </dsp:nvSpPr>
      <dsp:spPr>
        <a:xfrm>
          <a:off x="22694" y="1012128"/>
          <a:ext cx="2949213" cy="91968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Chi atascado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7589" y="1057023"/>
        <a:ext cx="2859423" cy="8298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66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39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77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07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41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65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937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4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05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4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78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1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3282315" y="234617"/>
            <a:ext cx="5973989" cy="6572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Digitopuntura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acupresión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Marcador de contenido 2"/>
          <p:cNvSpPr>
            <a:spLocks noGrp="1"/>
          </p:cNvSpPr>
          <p:nvPr>
            <p:ph idx="1"/>
          </p:nvPr>
        </p:nvSpPr>
        <p:spPr>
          <a:xfrm>
            <a:off x="510989" y="891842"/>
            <a:ext cx="11080376" cy="2873334"/>
          </a:xfrm>
        </p:spPr>
        <p:txBody>
          <a:bodyPr/>
          <a:lstStyle/>
          <a:p>
            <a:pPr eaLnBrk="1" hangingPunct="1"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Originaría de la </a:t>
            </a:r>
            <a:r>
              <a:rPr lang="es-MX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MTCh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es una terapia alternativa</a:t>
            </a:r>
          </a:p>
          <a:p>
            <a:pPr eaLnBrk="1" hangingPunct="1"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 basa en la estimulación de puntos concretos del cuerpo para favorecer el bienestar puntual de una zona o el integral del cuerpo</a:t>
            </a:r>
          </a:p>
          <a:p>
            <a:pPr eaLnBrk="1" hangingPunct="1">
              <a:defRPr/>
            </a:pPr>
            <a:r>
              <a:rPr lang="es-MX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-liberar la tensión acumulada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- aumentar la circulación sanguínea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- reduce el dolor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- favorece la relajación</a:t>
            </a:r>
          </a:p>
          <a:p>
            <a:pPr marL="0" indent="0" eaLnBrk="1" hangingPunct="1">
              <a:buNone/>
              <a:defRPr/>
            </a:pPr>
            <a:endParaRPr lang="es-MX" dirty="0" smtClean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s-MX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Rectángulo redondeado 1"/>
          <p:cNvSpPr/>
          <p:nvPr/>
        </p:nvSpPr>
        <p:spPr>
          <a:xfrm>
            <a:off x="2562648" y="3915281"/>
            <a:ext cx="6693656" cy="804637"/>
          </a:xfrm>
          <a:prstGeom prst="roundRect">
            <a:avLst/>
          </a:prstGeom>
          <a:solidFill>
            <a:schemeClr val="bg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Indicaciones </a:t>
            </a:r>
            <a:r>
              <a:rPr lang="es-MX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afecciones en Psiquiatría</a:t>
            </a:r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Neurastenia</a:t>
            </a:r>
            <a:r>
              <a:rPr lang="es-MX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vómito psicógeno, histeria 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664868" y="5042647"/>
            <a:ext cx="10926496" cy="1549851"/>
          </a:xfrm>
          <a:prstGeom prst="roundRect">
            <a:avLst/>
          </a:prstGeom>
          <a:solidFill>
            <a:schemeClr val="bg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Contraindicaciones</a:t>
            </a:r>
            <a:b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Enfermedades agudas, Enfermedades cardíacas severas, Tb pulmonar, Hemofilia, </a:t>
            </a:r>
            <a:r>
              <a:rPr lang="es-MX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Púrpura </a:t>
            </a:r>
            <a:r>
              <a:rPr lang="es-MX" sz="2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Trombocitopénica</a:t>
            </a:r>
            <a:r>
              <a:rPr lang="es-MX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Idiopática, </a:t>
            </a:r>
            <a:r>
              <a:rPr lang="es-MX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Púrpura alérgica, Enfermedades de la piel, debajo de cicatriz, infección, vena varicosa, embarazo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49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3400" y="188259"/>
            <a:ext cx="727934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Ventajas de la </a:t>
            </a:r>
            <a:r>
              <a:rPr lang="es-MX" sz="2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digitopuntura</a:t>
            </a:r>
            <a:endParaRPr lang="es-MX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Eficaz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Fácil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Económica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Aplicable y </a:t>
            </a:r>
            <a:r>
              <a:rPr lang="es-MX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autoaplicable</a:t>
            </a:r>
            <a:endParaRPr lang="es-MX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Amplia indicación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Buen efecto terapéutico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Fortalece la constitución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 aceptada que la acupuntura (por temor o rechazo a ingesta de medicamentos)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448539" y="884243"/>
            <a:ext cx="1877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Acupresión</a:t>
            </a:r>
            <a:endParaRPr lang="en-US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5854340" y="1505498"/>
            <a:ext cx="5524167" cy="88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</a:t>
            </a:r>
            <a:r>
              <a:rPr lang="es-MX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4: efecto analgésico y sedante</a:t>
            </a:r>
          </a:p>
          <a:p>
            <a:r>
              <a:rPr lang="es-MX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 6, C7, H3, R7, E36</a:t>
            </a:r>
          </a:p>
        </p:txBody>
      </p:sp>
    </p:spTree>
    <p:extLst>
      <p:ext uri="{BB962C8B-B14F-4D97-AF65-F5344CB8AC3E}">
        <p14:creationId xmlns:p14="http://schemas.microsoft.com/office/powerpoint/2010/main" val="11723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3629464" y="226743"/>
            <a:ext cx="5907314" cy="495300"/>
          </a:xfrm>
        </p:spPr>
        <p:txBody>
          <a:bodyPr>
            <a:normAutofit/>
          </a:bodyPr>
          <a:lstStyle/>
          <a:p>
            <a:pPr eaLnBrk="1" hangingPunct="1"/>
            <a:r>
              <a:rPr lang="es-MX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Masaje Tuina. Fundamentos</a:t>
            </a:r>
            <a:endParaRPr lang="en-US" sz="2800" b="1" dirty="0" smtClean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6888" y="834456"/>
            <a:ext cx="11188700" cy="789158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Es una terapia de la MTC, se basa en la tarea fundamental de la energía primordial o </a:t>
            </a:r>
            <a:r>
              <a:rPr lang="es-MX" sz="2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</a:t>
            </a:r>
            <a:r>
              <a:rPr lang="es-MX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que fluye en el cuerpo a través de los meridianos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s-MX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945697017"/>
              </p:ext>
            </p:extLst>
          </p:nvPr>
        </p:nvGraphicFramePr>
        <p:xfrm>
          <a:off x="2163744" y="1619700"/>
          <a:ext cx="7373034" cy="1931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ángulo 3"/>
          <p:cNvSpPr/>
          <p:nvPr/>
        </p:nvSpPr>
        <p:spPr>
          <a:xfrm>
            <a:off x="684629" y="4439230"/>
            <a:ext cx="536447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Externas</a:t>
            </a:r>
            <a:endParaRPr lang="es-MX" sz="22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s-MX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Dieta incorrecta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s-MX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Estrés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s-MX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Falta de sueño y de ejercicios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s-MX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Tensión física por mala postura delante de la PC, parado, o al conducir</a:t>
            </a:r>
          </a:p>
        </p:txBody>
      </p:sp>
      <p:sp>
        <p:nvSpPr>
          <p:cNvPr id="5" name="Rectángulo 4"/>
          <p:cNvSpPr/>
          <p:nvPr/>
        </p:nvSpPr>
        <p:spPr>
          <a:xfrm>
            <a:off x="6911951" y="4608507"/>
            <a:ext cx="477363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s-MX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Factores ambientales: aire, frío, humedad, calor excesivo</a:t>
            </a:r>
          </a:p>
          <a:p>
            <a:pPr>
              <a:defRPr/>
            </a:pPr>
            <a:r>
              <a:rPr lang="es-MX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 emocional: </a:t>
            </a:r>
            <a:r>
              <a:rPr lang="es-MX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emociones como miedo, ira o preocupación</a:t>
            </a: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372635" y="3819484"/>
            <a:ext cx="7050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Causas que afectan la circulación correcta del </a:t>
            </a:r>
            <a:r>
              <a:rPr lang="es-MX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</a:t>
            </a:r>
            <a:r>
              <a:rPr lang="es-MX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8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9287" y="3307976"/>
            <a:ext cx="4549196" cy="2622177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buClrTx/>
              <a:buFont typeface="Wingdings" panose="05000000000000000000" pitchFamily="2" charset="2"/>
              <a:buChar char="Ø"/>
              <a:defRPr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Insomnio</a:t>
            </a:r>
          </a:p>
          <a:p>
            <a:pPr eaLnBrk="1" hangingPunct="1">
              <a:lnSpc>
                <a:spcPct val="150000"/>
              </a:lnSpc>
              <a:buClrTx/>
              <a:buFont typeface="Wingdings" panose="05000000000000000000" pitchFamily="2" charset="2"/>
              <a:buChar char="Ø"/>
              <a:defRPr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Cefalea</a:t>
            </a:r>
          </a:p>
          <a:p>
            <a:pPr eaLnBrk="1" hangingPunct="1">
              <a:lnSpc>
                <a:spcPct val="150000"/>
              </a:lnSpc>
              <a:buClrTx/>
              <a:buFont typeface="Wingdings" panose="05000000000000000000" pitchFamily="2" charset="2"/>
              <a:buChar char="Ø"/>
              <a:defRPr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Migrañas</a:t>
            </a:r>
          </a:p>
          <a:p>
            <a:pPr eaLnBrk="1" hangingPunct="1">
              <a:lnSpc>
                <a:spcPct val="150000"/>
              </a:lnSpc>
              <a:buClrTx/>
              <a:buFont typeface="Wingdings" panose="05000000000000000000" pitchFamily="2" charset="2"/>
              <a:buChar char="Ø"/>
              <a:defRPr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Mejoran síntomas del autismo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836404" y="2570230"/>
            <a:ext cx="2227481" cy="57888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s-MX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Indicaciones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7322076" y="544693"/>
            <a:ext cx="3277798" cy="5788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Contraindicaciones</a:t>
            </a:r>
          </a:p>
        </p:txBody>
      </p:sp>
      <p:sp>
        <p:nvSpPr>
          <p:cNvPr id="2" name="Rectángulo 1"/>
          <p:cNvSpPr/>
          <p:nvPr/>
        </p:nvSpPr>
        <p:spPr>
          <a:xfrm>
            <a:off x="6306670" y="1532964"/>
            <a:ext cx="555363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Enfermedades con estado febril mayor 38°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Hemorragias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tendencias a tenerlas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Inflamaciones agudas y subagudas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Períodos inmediatamente posteriores a fracturas, 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esguinces,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luxaciones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Cualquier alteración dermatológica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Trombosis recientes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Aneurismas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Tumores malignos y benignos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Úlcera del estómago con síntomas de 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hemorragia</a:t>
            </a:r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88695" y="654561"/>
            <a:ext cx="5529718" cy="17568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aplica con</a:t>
            </a:r>
            <a:r>
              <a:rPr lang="es-MX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movimientos enérgicos, flexibles, constantes y penetrantes, con presiones tonificantes y dispersoras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5309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295</Words>
  <Application>Microsoft Office PowerPoint</Application>
  <PresentationFormat>Panorámica</PresentationFormat>
  <Paragraphs>57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1_Tema de Office</vt:lpstr>
      <vt:lpstr>Digitopuntura o acupresión</vt:lpstr>
      <vt:lpstr>Presentación de PowerPoint</vt:lpstr>
      <vt:lpstr>Masaje Tuina. Fundamentos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Digitopuntura o acupresión</dc:title>
  <dc:creator>Malena</dc:creator>
  <cp:lastModifiedBy>Malena</cp:lastModifiedBy>
  <cp:revision>4</cp:revision>
  <dcterms:created xsi:type="dcterms:W3CDTF">2020-03-23T13:33:57Z</dcterms:created>
  <dcterms:modified xsi:type="dcterms:W3CDTF">2020-03-30T18:49:34Z</dcterms:modified>
</cp:coreProperties>
</file>