
<file path=[Content_Types].xml><?xml version="1.0" encoding="utf-8"?>
<Types xmlns="http://schemas.openxmlformats.org/package/2006/content-types">
  <Default Extension="png" ContentType="image/png"/>
  <Default Extension="bin" ContentType="application/vnd.openxmlformats-officedocument.oleObject"/>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335" r:id="rId2"/>
    <p:sldId id="355" r:id="rId3"/>
    <p:sldId id="336" r:id="rId4"/>
    <p:sldId id="337" r:id="rId5"/>
    <p:sldId id="360" r:id="rId6"/>
    <p:sldId id="361" r:id="rId7"/>
    <p:sldId id="356" r:id="rId8"/>
    <p:sldId id="338" r:id="rId9"/>
    <p:sldId id="339" r:id="rId10"/>
    <p:sldId id="357" r:id="rId11"/>
    <p:sldId id="340" r:id="rId12"/>
    <p:sldId id="358" r:id="rId13"/>
    <p:sldId id="342" r:id="rId14"/>
    <p:sldId id="341" r:id="rId15"/>
    <p:sldId id="353" r:id="rId16"/>
    <p:sldId id="354" r:id="rId17"/>
    <p:sldId id="347" r:id="rId18"/>
    <p:sldId id="348" r:id="rId19"/>
    <p:sldId id="256" r:id="rId20"/>
    <p:sldId id="350" r:id="rId21"/>
    <p:sldId id="351" r:id="rId22"/>
    <p:sldId id="302" r:id="rId23"/>
    <p:sldId id="313" r:id="rId24"/>
    <p:sldId id="314" r:id="rId25"/>
    <p:sldId id="315" r:id="rId26"/>
    <p:sldId id="316" r:id="rId27"/>
    <p:sldId id="359" r:id="rId28"/>
    <p:sldId id="363" r:id="rId29"/>
    <p:sldId id="317" r:id="rId30"/>
  </p:sldIdLst>
  <p:sldSz cx="9144000" cy="5143500" type="screen16x9"/>
  <p:notesSz cx="6858000" cy="9144000"/>
  <p:defaultTextStyle>
    <a:defPPr>
      <a:defRPr lang="es-ES"/>
    </a:defPPr>
    <a:lvl1pPr algn="l" rtl="0" eaLnBrk="0" fontAlgn="base" hangingPunct="0">
      <a:spcBef>
        <a:spcPct val="0"/>
      </a:spcBef>
      <a:spcAft>
        <a:spcPct val="0"/>
      </a:spcAft>
      <a:defRPr sz="2400" u="sng"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u="sng"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u="sng"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u="sng"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u="sng" kern="1200">
        <a:solidFill>
          <a:schemeClr val="tx1"/>
        </a:solidFill>
        <a:latin typeface="Times New Roman" panose="02020603050405020304" pitchFamily="18" charset="0"/>
        <a:ea typeface="+mn-ea"/>
        <a:cs typeface="+mn-cs"/>
      </a:defRPr>
    </a:lvl5pPr>
    <a:lvl6pPr marL="2286000" algn="l" defTabSz="914400" rtl="0" eaLnBrk="1" latinLnBrk="0" hangingPunct="1">
      <a:defRPr sz="2400" u="sng" kern="1200">
        <a:solidFill>
          <a:schemeClr val="tx1"/>
        </a:solidFill>
        <a:latin typeface="Times New Roman" panose="02020603050405020304" pitchFamily="18" charset="0"/>
        <a:ea typeface="+mn-ea"/>
        <a:cs typeface="+mn-cs"/>
      </a:defRPr>
    </a:lvl6pPr>
    <a:lvl7pPr marL="2743200" algn="l" defTabSz="914400" rtl="0" eaLnBrk="1" latinLnBrk="0" hangingPunct="1">
      <a:defRPr sz="2400" u="sng" kern="1200">
        <a:solidFill>
          <a:schemeClr val="tx1"/>
        </a:solidFill>
        <a:latin typeface="Times New Roman" panose="02020603050405020304" pitchFamily="18" charset="0"/>
        <a:ea typeface="+mn-ea"/>
        <a:cs typeface="+mn-cs"/>
      </a:defRPr>
    </a:lvl7pPr>
    <a:lvl8pPr marL="3200400" algn="l" defTabSz="914400" rtl="0" eaLnBrk="1" latinLnBrk="0" hangingPunct="1">
      <a:defRPr sz="2400" u="sng" kern="1200">
        <a:solidFill>
          <a:schemeClr val="tx1"/>
        </a:solidFill>
        <a:latin typeface="Times New Roman" panose="02020603050405020304" pitchFamily="18" charset="0"/>
        <a:ea typeface="+mn-ea"/>
        <a:cs typeface="+mn-cs"/>
      </a:defRPr>
    </a:lvl8pPr>
    <a:lvl9pPr marL="3657600" algn="l" defTabSz="914400" rtl="0" eaLnBrk="1" latinLnBrk="0" hangingPunct="1">
      <a:defRPr sz="2400" u="sng"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a:srgbClr val="FFFFCC"/>
    <a:srgbClr val="333300"/>
    <a:srgbClr val="CC3300"/>
    <a:srgbClr val="006699"/>
    <a:srgbClr val="996633"/>
    <a:srgbClr val="CCFFFF"/>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8034E78-7F5D-4C2E-B375-FC64B27BC917}" styleName="Estilo oscuro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54039" autoAdjust="0"/>
  </p:normalViewPr>
  <p:slideViewPr>
    <p:cSldViewPr>
      <p:cViewPr varScale="1">
        <p:scale>
          <a:sx n="98" d="100"/>
          <a:sy n="98" d="100"/>
        </p:scale>
        <p:origin x="600" y="84"/>
      </p:cViewPr>
      <p:guideLst>
        <p:guide orient="horz" pos="1620"/>
        <p:guide pos="2880"/>
      </p:guideLst>
    </p:cSldViewPr>
  </p:slideViewPr>
  <p:outlineViewPr>
    <p:cViewPr>
      <p:scale>
        <a:sx n="33" d="100"/>
        <a:sy n="33" d="100"/>
      </p:scale>
      <p:origin x="0" y="-66"/>
    </p:cViewPr>
  </p:outlineViewPr>
  <p:notesTextViewPr>
    <p:cViewPr>
      <p:scale>
        <a:sx n="400" d="100"/>
        <a:sy n="400" d="100"/>
      </p:scale>
      <p:origin x="0" y="0"/>
    </p:cViewPr>
  </p:notesTextViewPr>
  <p:sorterViewPr>
    <p:cViewPr>
      <p:scale>
        <a:sx n="66" d="100"/>
        <a:sy n="66" d="100"/>
      </p:scale>
      <p:origin x="0" y="-3318"/>
    </p:cViewPr>
  </p:sorterViewPr>
  <p:notesViewPr>
    <p:cSldViewPr>
      <p:cViewPr>
        <p:scale>
          <a:sx n="160" d="100"/>
          <a:sy n="160" d="100"/>
        </p:scale>
        <p:origin x="-522" y="-46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s-ES"/>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1A49DFC-A4E1-4715-A46E-94E763F2E43B}" type="datetimeFigureOut">
              <a:rPr lang="es-ES"/>
              <a:pPr>
                <a:defRPr/>
              </a:pPr>
              <a:t>08/02/2024</a:t>
            </a:fld>
            <a:endParaRPr lang="es-ES"/>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s-ES"/>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AEF1586-1062-4A27-AB59-CDD26880A235}" type="slidenum">
              <a:rPr lang="es-ES" altLang="en-US"/>
              <a:pPr>
                <a:defRPr/>
              </a:pPr>
              <a:t>‹Nº›</a:t>
            </a:fld>
            <a:endParaRPr lang="es-ES" altLang="en-US"/>
          </a:p>
        </p:txBody>
      </p:sp>
    </p:spTree>
    <p:extLst>
      <p:ext uri="{BB962C8B-B14F-4D97-AF65-F5344CB8AC3E}">
        <p14:creationId xmlns:p14="http://schemas.microsoft.com/office/powerpoint/2010/main" val="21339542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es-CU"/>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smtClean="0"/>
            </a:lvl1pPr>
          </a:lstStyle>
          <a:p>
            <a:pPr>
              <a:defRPr/>
            </a:pPr>
            <a:fld id="{C4FBE948-12F5-4176-BBC1-309BC76126DB}" type="datetimeFigureOut">
              <a:rPr lang="es-CU"/>
              <a:pPr>
                <a:defRPr/>
              </a:pPr>
              <a:t>8/2/2024</a:t>
            </a:fld>
            <a:endParaRPr lang="es-CU"/>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s-CU" noProof="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noProof="0" smtClean="0"/>
              <a:t>Editar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CU" noProof="0"/>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es-CU"/>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hangingPunct="1">
              <a:defRPr sz="1200" smtClean="0"/>
            </a:lvl1pPr>
          </a:lstStyle>
          <a:p>
            <a:pPr>
              <a:defRPr/>
            </a:pPr>
            <a:fld id="{3D24584E-08BA-49FD-AF80-5D04D654C78B}" type="slidenum">
              <a:rPr lang="es-CU"/>
              <a:pPr>
                <a:defRPr/>
              </a:pPr>
              <a:t>‹Nº›</a:t>
            </a:fld>
            <a:endParaRPr lang="es-CU"/>
          </a:p>
        </p:txBody>
      </p:sp>
    </p:spTree>
    <p:extLst>
      <p:ext uri="{BB962C8B-B14F-4D97-AF65-F5344CB8AC3E}">
        <p14:creationId xmlns:p14="http://schemas.microsoft.com/office/powerpoint/2010/main" val="422755867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pPr>
              <a:defRPr/>
            </a:pPr>
            <a:fld id="{3D24584E-08BA-49FD-AF80-5D04D654C78B}" type="slidenum">
              <a:rPr lang="es-CU" smtClean="0"/>
              <a:pPr>
                <a:defRPr/>
              </a:pPr>
              <a:t>1</a:t>
            </a:fld>
            <a:endParaRPr lang="es-CU"/>
          </a:p>
        </p:txBody>
      </p:sp>
    </p:spTree>
    <p:extLst>
      <p:ext uri="{BB962C8B-B14F-4D97-AF65-F5344CB8AC3E}">
        <p14:creationId xmlns:p14="http://schemas.microsoft.com/office/powerpoint/2010/main" val="32800503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Marcador de imagen de diapositiva 1"/>
          <p:cNvSpPr>
            <a:spLocks noGrp="1" noRot="1" noChangeAspect="1" noTextEdit="1"/>
          </p:cNvSpPr>
          <p:nvPr>
            <p:ph type="sldImg"/>
          </p:nvPr>
        </p:nvSpPr>
        <p:spPr bwMode="auto">
          <a:xfrm>
            <a:off x="620713" y="973138"/>
            <a:ext cx="54864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s-ES" dirty="0" smtClean="0"/>
              <a:t>Se plantea (describir)el problema  general , se explica importancia teórica, práctica o social del problema.</a:t>
            </a:r>
            <a:endParaRPr lang="en-US" dirty="0" smtClean="0"/>
          </a:p>
          <a:p>
            <a:pPr>
              <a:spcBef>
                <a:spcPct val="0"/>
              </a:spcBef>
            </a:pPr>
            <a:r>
              <a:rPr lang="es-ES" dirty="0" smtClean="0"/>
              <a:t>Cuáles son los antecedentes sobre el problema de salud identificado?( </a:t>
            </a:r>
            <a:r>
              <a:rPr lang="es-ES" b="1" dirty="0" smtClean="0"/>
              <a:t>históricos</a:t>
            </a:r>
            <a:r>
              <a:rPr lang="es-ES" dirty="0" smtClean="0"/>
              <a:t>) y la situación o  actual del mismo.</a:t>
            </a:r>
            <a:endParaRPr lang="en-US" dirty="0" smtClean="0"/>
          </a:p>
          <a:p>
            <a:pPr>
              <a:spcBef>
                <a:spcPct val="0"/>
              </a:spcBef>
            </a:pPr>
            <a:r>
              <a:rPr lang="es-ES" dirty="0" smtClean="0"/>
              <a:t>¿Qué se ha hecho en el mundo, en el país (acotar referencias), en el estado y en el lugar donde usted realiza la investigación?  (Del macro al micro)</a:t>
            </a:r>
            <a:endParaRPr lang="en-US" dirty="0" smtClean="0"/>
          </a:p>
          <a:p>
            <a:pPr>
              <a:spcBef>
                <a:spcPct val="0"/>
              </a:spcBef>
            </a:pPr>
            <a:r>
              <a:rPr lang="es-ES" dirty="0" smtClean="0"/>
              <a:t>Describir resultados ¿Cuáles han sido las formas de resolver el problema? (Citar ejemplos de intervenciones educativas en el mundo, en el país y qué resultados se han obtenido)</a:t>
            </a:r>
            <a:r>
              <a:rPr lang="es-ES" u="sng" dirty="0" smtClean="0"/>
              <a:t> </a:t>
            </a:r>
            <a:r>
              <a:rPr lang="es-ES_tradnl" b="1" dirty="0" smtClean="0"/>
              <a:t>por qué y para qué </a:t>
            </a:r>
            <a:r>
              <a:rPr lang="es-ES_tradnl" dirty="0" smtClean="0"/>
              <a:t>es necesario </a:t>
            </a:r>
            <a:r>
              <a:rPr lang="es-ES" dirty="0" smtClean="0"/>
              <a:t>la investigación </a:t>
            </a:r>
            <a:endParaRPr lang="en-US" dirty="0" smtClean="0"/>
          </a:p>
          <a:p>
            <a:pPr>
              <a:spcBef>
                <a:spcPct val="0"/>
              </a:spcBef>
            </a:pPr>
            <a:r>
              <a:rPr lang="es-ES" dirty="0" smtClean="0"/>
              <a:t> Citar sobre el programa de Cuba que corresponde  al tema  a investigar</a:t>
            </a:r>
            <a:endParaRPr lang="en-US" dirty="0" smtClean="0"/>
          </a:p>
          <a:p>
            <a:pPr>
              <a:spcBef>
                <a:spcPct val="0"/>
              </a:spcBef>
            </a:pPr>
            <a:r>
              <a:rPr lang="es-ES" dirty="0" smtClean="0"/>
              <a:t>Exponer la justificación de su realización ¿Por qué? ¿Cuál es la situación Problemática  que genera la necesidad de la intervención educativa? O sea  </a:t>
            </a:r>
            <a:endParaRPr lang="en-US" dirty="0" smtClean="0"/>
          </a:p>
          <a:p>
            <a:pPr>
              <a:spcBef>
                <a:spcPct val="0"/>
              </a:spcBef>
            </a:pPr>
            <a:r>
              <a:rPr lang="es-ES" dirty="0" smtClean="0"/>
              <a:t>¿Cuál es la magnitud del problema objeto de estudio? (cuántos están afectados, quiénes) ¿Cuál es la trascendencia?, (Tasas  de morbilidad, mortalidad, discapacidad( </a:t>
            </a:r>
            <a:r>
              <a:rPr lang="es-ES" b="1" dirty="0" smtClean="0"/>
              <a:t>tienen que ser del último año) No se pueden referenciar  artículos TTE, ASIS que no estén publicados.</a:t>
            </a:r>
          </a:p>
          <a:p>
            <a:pPr>
              <a:spcBef>
                <a:spcPct val="0"/>
              </a:spcBef>
            </a:pPr>
            <a:r>
              <a:rPr lang="es-ES" dirty="0" smtClean="0"/>
              <a:t>Se sintetiza el </a:t>
            </a:r>
            <a:r>
              <a:rPr lang="es-ES" b="1" dirty="0" smtClean="0"/>
              <a:t>problema científico</a:t>
            </a:r>
            <a:r>
              <a:rPr lang="es-ES" dirty="0" smtClean="0"/>
              <a:t>¿? y  se  justifica  el  problema  con  los  beneficios de la investigación</a:t>
            </a:r>
            <a:endParaRPr lang="en-US" dirty="0" smtClean="0"/>
          </a:p>
          <a:p>
            <a:pPr>
              <a:spcBef>
                <a:spcPct val="0"/>
              </a:spcBef>
            </a:pPr>
            <a:endParaRPr lang="en-US" dirty="0" smtClean="0"/>
          </a:p>
          <a:p>
            <a:pPr>
              <a:spcBef>
                <a:spcPct val="0"/>
              </a:spcBef>
            </a:pPr>
            <a:endParaRPr lang="es-CU" dirty="0" smtClean="0"/>
          </a:p>
        </p:txBody>
      </p:sp>
      <p:sp>
        <p:nvSpPr>
          <p:cNvPr id="18436"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fld id="{47A27810-2C37-4238-91A8-854C4684F3D0}" type="slidenum">
              <a:rPr lang="es-CU" sz="1200"/>
              <a:pPr/>
              <a:t>14</a:t>
            </a:fld>
            <a:endParaRPr lang="es-CU" sz="1200"/>
          </a:p>
        </p:txBody>
      </p:sp>
    </p:spTree>
    <p:extLst>
      <p:ext uri="{BB962C8B-B14F-4D97-AF65-F5344CB8AC3E}">
        <p14:creationId xmlns:p14="http://schemas.microsoft.com/office/powerpoint/2010/main" val="2632254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Marcador de notas 2"/>
          <p:cNvSpPr>
            <a:spLocks noGrp="1"/>
          </p:cNvSpPr>
          <p:nvPr>
            <p:ph type="body" idx="1"/>
          </p:nvPr>
        </p:nvSpPr>
        <p:spPr/>
        <p:txBody>
          <a:bodyPr/>
          <a:lstStyle/>
          <a:p>
            <a:r>
              <a:rPr lang="es-ES_tradnl" sz="1200" b="1" kern="1200" dirty="0" smtClean="0">
                <a:solidFill>
                  <a:schemeClr val="tx1"/>
                </a:solidFill>
                <a:effectLst/>
                <a:latin typeface="+mn-lt"/>
                <a:ea typeface="+mn-ea"/>
                <a:cs typeface="+mn-cs"/>
              </a:rPr>
              <a:t>Metodología: (VA SEPARADO DE LOS OBJETIVOS) </a:t>
            </a:r>
            <a:r>
              <a:rPr lang="es-ES_tradnl" sz="1200" kern="1200" dirty="0" smtClean="0">
                <a:solidFill>
                  <a:schemeClr val="tx1"/>
                </a:solidFill>
                <a:effectLst/>
                <a:latin typeface="+mn-lt"/>
                <a:ea typeface="+mn-ea"/>
                <a:cs typeface="+mn-cs"/>
              </a:rPr>
              <a:t>Aquí se describe la metodología a utilizar para enfrentar el problema a investigar y que garantice la forma en que se alcanzarán los objetivos del proyecto, la calidad en su ejecución, la obtención de resultados y que posibiliten replicar la investigación </a:t>
            </a:r>
            <a:r>
              <a:rPr lang="es-ES_tradnl" sz="1200" b="1" kern="1200" dirty="0" smtClean="0">
                <a:solidFill>
                  <a:schemeClr val="tx1"/>
                </a:solidFill>
                <a:effectLst/>
                <a:latin typeface="+mn-lt"/>
                <a:ea typeface="+mn-ea"/>
                <a:cs typeface="+mn-cs"/>
              </a:rPr>
              <a:t>(VA EN HOJAS UNA A CONTINUACIÓN DE LA OTRA Y NO TIENE UN LÍMITE DE PÁGINAS ESTABLECIDAS) (SE DEBE ORGANIZAR TENIENDO EN CUENTA LOS SIGUIENTES ASPECTOS)</a:t>
            </a:r>
            <a:endParaRPr lang="es-ES" sz="1200" kern="1200" dirty="0" smtClean="0">
              <a:solidFill>
                <a:schemeClr val="tx1"/>
              </a:solidFill>
              <a:effectLst/>
              <a:latin typeface="+mn-lt"/>
              <a:ea typeface="+mn-ea"/>
              <a:cs typeface="+mn-cs"/>
            </a:endParaRPr>
          </a:p>
          <a:p>
            <a:r>
              <a:rPr lang="es-ES_tradnl" sz="1200" b="1" kern="1200" dirty="0" smtClean="0">
                <a:solidFill>
                  <a:schemeClr val="tx1"/>
                </a:solidFill>
                <a:effectLst/>
                <a:latin typeface="+mn-lt"/>
                <a:ea typeface="+mn-ea"/>
                <a:cs typeface="+mn-cs"/>
              </a:rPr>
              <a:t>Tipo de estudio</a:t>
            </a:r>
            <a:r>
              <a:rPr lang="es-ES_tradnl" sz="1200" kern="1200" dirty="0" smtClean="0">
                <a:solidFill>
                  <a:schemeClr val="tx1"/>
                </a:solidFill>
                <a:effectLst/>
                <a:latin typeface="+mn-lt"/>
                <a:ea typeface="+mn-ea"/>
                <a:cs typeface="+mn-cs"/>
              </a:rPr>
              <a:t>.</a:t>
            </a:r>
            <a:r>
              <a:rPr lang="es-ES" sz="1200" kern="1200" dirty="0" smtClean="0">
                <a:solidFill>
                  <a:schemeClr val="tx1"/>
                </a:solidFill>
                <a:effectLst/>
                <a:latin typeface="+mn-lt"/>
                <a:ea typeface="+mn-ea"/>
                <a:cs typeface="+mn-cs"/>
              </a:rPr>
              <a:t> (</a:t>
            </a:r>
            <a:r>
              <a:rPr lang="es-ES_tradnl" sz="1200" kern="1200" dirty="0" smtClean="0">
                <a:solidFill>
                  <a:schemeClr val="tx1"/>
                </a:solidFill>
                <a:effectLst/>
                <a:latin typeface="+mn-lt"/>
                <a:ea typeface="+mn-ea"/>
                <a:cs typeface="+mn-cs"/>
              </a:rPr>
              <a:t>Se clasifican en función de la estrategia de investigación que se vaya de utilizar) y </a:t>
            </a:r>
            <a:r>
              <a:rPr lang="es-ES_tradnl" sz="1200" b="1" kern="1200" dirty="0" smtClean="0">
                <a:solidFill>
                  <a:schemeClr val="tx1"/>
                </a:solidFill>
                <a:effectLst/>
                <a:latin typeface="+mn-lt"/>
                <a:ea typeface="+mn-ea"/>
                <a:cs typeface="+mn-cs"/>
              </a:rPr>
              <a:t>Contexto de la investigación:</a:t>
            </a:r>
            <a:r>
              <a:rPr lang="es-ES_tradnl" sz="1200" kern="1200" dirty="0" smtClean="0">
                <a:solidFill>
                  <a:schemeClr val="tx1"/>
                </a:solidFill>
                <a:effectLst/>
                <a:latin typeface="+mn-lt"/>
                <a:ea typeface="+mn-ea"/>
                <a:cs typeface="+mn-cs"/>
              </a:rPr>
              <a:t> contexto temporal y geográfico (Dónde y cuando se realizará la investigación, ) ( </a:t>
            </a:r>
            <a:r>
              <a:rPr lang="es-ES_tradnl" sz="1200" b="1" kern="1200" dirty="0" smtClean="0">
                <a:solidFill>
                  <a:schemeClr val="tx1"/>
                </a:solidFill>
                <a:effectLst/>
                <a:latin typeface="+mn-lt"/>
                <a:ea typeface="+mn-ea"/>
                <a:cs typeface="+mn-cs"/>
              </a:rPr>
              <a:t>todo en un párrafo</a:t>
            </a:r>
            <a:r>
              <a:rPr lang="es-ES_tradnl" sz="1200" kern="1200" dirty="0" smtClean="0">
                <a:solidFill>
                  <a:schemeClr val="tx1"/>
                </a:solidFill>
                <a:effectLst/>
                <a:latin typeface="+mn-lt"/>
                <a:ea typeface="+mn-ea"/>
                <a:cs typeface="+mn-cs"/>
              </a:rPr>
              <a:t> )</a:t>
            </a:r>
            <a:endParaRPr lang="es-ES" sz="1200" kern="1200" dirty="0" smtClean="0">
              <a:solidFill>
                <a:schemeClr val="tx1"/>
              </a:solidFill>
              <a:effectLst/>
              <a:latin typeface="+mn-lt"/>
              <a:ea typeface="+mn-ea"/>
              <a:cs typeface="+mn-cs"/>
            </a:endParaRPr>
          </a:p>
          <a:p>
            <a:r>
              <a:rPr lang="es-ES_tradnl" sz="1200" b="1" kern="1200" dirty="0" smtClean="0">
                <a:solidFill>
                  <a:schemeClr val="tx1"/>
                </a:solidFill>
                <a:effectLst/>
                <a:latin typeface="+mn-lt"/>
                <a:ea typeface="+mn-ea"/>
                <a:cs typeface="+mn-cs"/>
              </a:rPr>
              <a:t>Población y Muestra</a:t>
            </a:r>
            <a:r>
              <a:rPr lang="es-ES_tradnl" sz="1200" kern="1200" dirty="0" smtClean="0">
                <a:solidFill>
                  <a:schemeClr val="tx1"/>
                </a:solidFill>
                <a:effectLst/>
                <a:latin typeface="+mn-lt"/>
                <a:ea typeface="+mn-ea"/>
                <a:cs typeface="+mn-cs"/>
              </a:rPr>
              <a:t>   Especificar la población de dónde se extrajo la muestra ( incluye tamaño) , </a:t>
            </a:r>
            <a:r>
              <a:rPr lang="es-ES_tradnl" sz="1200" i="1" kern="1200" dirty="0" smtClean="0">
                <a:solidFill>
                  <a:schemeClr val="tx1"/>
                </a:solidFill>
                <a:effectLst/>
                <a:latin typeface="+mn-lt"/>
                <a:ea typeface="+mn-ea"/>
                <a:cs typeface="+mn-cs"/>
              </a:rPr>
              <a:t>tipo de muestreo</a:t>
            </a:r>
            <a:r>
              <a:rPr lang="es-ES_tradnl" sz="1200" kern="1200" dirty="0" smtClean="0">
                <a:solidFill>
                  <a:schemeClr val="tx1"/>
                </a:solidFill>
                <a:effectLst/>
                <a:latin typeface="+mn-lt"/>
                <a:ea typeface="+mn-ea"/>
                <a:cs typeface="+mn-cs"/>
              </a:rPr>
              <a:t> ( probabilístico o no probabilístico) y el </a:t>
            </a:r>
            <a:r>
              <a:rPr lang="es-ES_tradnl" sz="1200" b="1" kern="1200" dirty="0" smtClean="0">
                <a:solidFill>
                  <a:schemeClr val="tx1"/>
                </a:solidFill>
                <a:effectLst/>
                <a:latin typeface="+mn-lt"/>
                <a:ea typeface="+mn-ea"/>
                <a:cs typeface="+mn-cs"/>
              </a:rPr>
              <a:t>Diseño </a:t>
            </a:r>
            <a:r>
              <a:rPr lang="es-ES_tradnl" sz="1200" b="1" kern="1200" dirty="0" err="1" smtClean="0">
                <a:solidFill>
                  <a:schemeClr val="tx1"/>
                </a:solidFill>
                <a:effectLst/>
                <a:latin typeface="+mn-lt"/>
                <a:ea typeface="+mn-ea"/>
                <a:cs typeface="+mn-cs"/>
              </a:rPr>
              <a:t>muestral</a:t>
            </a:r>
            <a:r>
              <a:rPr lang="es-ES_tradnl" sz="1200" b="1" kern="1200" dirty="0" smtClean="0">
                <a:solidFill>
                  <a:schemeClr val="tx1"/>
                </a:solidFill>
                <a:effectLst/>
                <a:latin typeface="+mn-lt"/>
                <a:ea typeface="+mn-ea"/>
                <a:cs typeface="+mn-cs"/>
              </a:rPr>
              <a:t> utilizado para extraer la misma</a:t>
            </a:r>
            <a:r>
              <a:rPr lang="es-ES_tradnl" sz="1200" kern="1200" dirty="0" smtClean="0">
                <a:solidFill>
                  <a:schemeClr val="tx1"/>
                </a:solidFill>
                <a:effectLst/>
                <a:latin typeface="+mn-lt"/>
                <a:ea typeface="+mn-ea"/>
                <a:cs typeface="+mn-cs"/>
              </a:rPr>
              <a:t> , cálculo del tamaño de la muestra y su selección de manera que sea representativa). Señale las formas para controlar sesgos de diseño como por ejemplo: </a:t>
            </a:r>
            <a:r>
              <a:rPr lang="es-ES_tradnl" sz="1200" kern="1200" dirty="0" err="1" smtClean="0">
                <a:solidFill>
                  <a:schemeClr val="tx1"/>
                </a:solidFill>
                <a:effectLst/>
                <a:latin typeface="+mn-lt"/>
                <a:ea typeface="+mn-ea"/>
                <a:cs typeface="+mn-cs"/>
              </a:rPr>
              <a:t>Aleatorizacion</a:t>
            </a:r>
            <a:r>
              <a:rPr lang="es-ES_tradnl" sz="1200" kern="1200" dirty="0" smtClean="0">
                <a:solidFill>
                  <a:schemeClr val="tx1"/>
                </a:solidFill>
                <a:effectLst/>
                <a:latin typeface="+mn-lt"/>
                <a:ea typeface="+mn-ea"/>
                <a:cs typeface="+mn-cs"/>
              </a:rPr>
              <a:t>, apareamiento o enmascaramiento.( ANEXE Consentimiento informado)</a:t>
            </a:r>
            <a:endParaRPr lang="es-ES" sz="1200" kern="1200" dirty="0" smtClean="0">
              <a:solidFill>
                <a:schemeClr val="tx1"/>
              </a:solidFill>
              <a:effectLst/>
              <a:latin typeface="+mn-lt"/>
              <a:ea typeface="+mn-ea"/>
              <a:cs typeface="+mn-cs"/>
            </a:endParaRPr>
          </a:p>
          <a:p>
            <a:r>
              <a:rPr lang="es-ES_tradnl" sz="1200" b="1" kern="1200" dirty="0" smtClean="0">
                <a:solidFill>
                  <a:schemeClr val="tx1"/>
                </a:solidFill>
                <a:effectLst/>
                <a:latin typeface="+mn-lt"/>
                <a:ea typeface="+mn-ea"/>
                <a:cs typeface="+mn-cs"/>
              </a:rPr>
              <a:t>Método Técnicas y procedimientos </a:t>
            </a:r>
            <a:endParaRPr lang="es-ES" sz="1200" kern="1200" dirty="0" smtClean="0">
              <a:solidFill>
                <a:schemeClr val="tx1"/>
              </a:solidFill>
              <a:effectLst/>
              <a:latin typeface="+mn-lt"/>
              <a:ea typeface="+mn-ea"/>
              <a:cs typeface="+mn-cs"/>
            </a:endParaRPr>
          </a:p>
          <a:p>
            <a:r>
              <a:rPr lang="es-ES_tradnl" sz="1200" b="1" kern="1200" dirty="0" smtClean="0">
                <a:solidFill>
                  <a:schemeClr val="tx1"/>
                </a:solidFill>
                <a:effectLst/>
                <a:latin typeface="+mn-lt"/>
                <a:ea typeface="+mn-ea"/>
                <a:cs typeface="+mn-cs"/>
              </a:rPr>
              <a:t>Métodos Empíricos</a:t>
            </a:r>
            <a:endParaRPr lang="es-ES" sz="1200" kern="1200" dirty="0" smtClean="0">
              <a:solidFill>
                <a:schemeClr val="tx1"/>
              </a:solidFill>
              <a:effectLst/>
              <a:latin typeface="+mn-lt"/>
              <a:ea typeface="+mn-ea"/>
              <a:cs typeface="+mn-cs"/>
            </a:endParaRPr>
          </a:p>
          <a:p>
            <a:r>
              <a:rPr lang="es-ES_tradnl" sz="1200" kern="1200" dirty="0" smtClean="0">
                <a:solidFill>
                  <a:schemeClr val="tx1"/>
                </a:solidFill>
                <a:effectLst/>
                <a:latin typeface="+mn-lt"/>
                <a:ea typeface="+mn-ea"/>
                <a:cs typeface="+mn-cs"/>
              </a:rPr>
              <a:t>Sobre la obtención de la información: Observación, entrevista, análisis documental, encuestas u otros. </a:t>
            </a:r>
            <a:r>
              <a:rPr lang="es-ES_tradnl" sz="1200" b="1" kern="1200" dirty="0" smtClean="0">
                <a:solidFill>
                  <a:schemeClr val="tx1"/>
                </a:solidFill>
                <a:effectLst/>
                <a:latin typeface="+mn-lt"/>
                <a:ea typeface="+mn-ea"/>
                <a:cs typeface="+mn-cs"/>
              </a:rPr>
              <a:t>(AQUÍ SE DESCRIBEN TODOS LOS MÉTODOS EMPÍRICOS QUE SE VAN A UTILIZAR a quien se le aplicará y con qué objetivo) Incluir referencia al anexo en cada caso.</a:t>
            </a:r>
            <a:r>
              <a:rPr lang="es-ES" sz="1200" kern="1200" dirty="0" smtClean="0">
                <a:solidFill>
                  <a:schemeClr val="tx1"/>
                </a:solidFill>
                <a:effectLst/>
                <a:latin typeface="+mn-lt"/>
                <a:ea typeface="+mn-ea"/>
                <a:cs typeface="+mn-cs"/>
              </a:rPr>
              <a:t> anexe los cuestionarios guías de revisión documental , entrevistas  ,encuesta a especialistas u otros aplicadas.</a:t>
            </a:r>
          </a:p>
          <a:p>
            <a:r>
              <a:rPr lang="es-ES_tradnl" sz="1200" b="1" kern="1200" dirty="0" smtClean="0">
                <a:solidFill>
                  <a:schemeClr val="tx1"/>
                </a:solidFill>
                <a:effectLst/>
                <a:latin typeface="+mn-lt"/>
                <a:ea typeface="+mn-ea"/>
                <a:cs typeface="+mn-cs"/>
              </a:rPr>
              <a:t>Métodos estadísticos</a:t>
            </a:r>
            <a:r>
              <a:rPr lang="es-ES_tradnl" sz="1200" kern="1200" dirty="0" smtClean="0">
                <a:solidFill>
                  <a:schemeClr val="tx1"/>
                </a:solidFill>
                <a:effectLst/>
                <a:latin typeface="+mn-lt"/>
                <a:ea typeface="+mn-ea"/>
                <a:cs typeface="+mn-cs"/>
              </a:rPr>
              <a:t>. Referirse a los métodos matemáticos y estadísticos que se utilizarán para el análisis , procesamiento y presentación de la información.( </a:t>
            </a:r>
            <a:r>
              <a:rPr lang="es-ES_tradnl" sz="1200" kern="1200" dirty="0" err="1" smtClean="0">
                <a:solidFill>
                  <a:schemeClr val="tx1"/>
                </a:solidFill>
                <a:effectLst/>
                <a:latin typeface="+mn-lt"/>
                <a:ea typeface="+mn-ea"/>
                <a:cs typeface="+mn-cs"/>
              </a:rPr>
              <a:t>Ej</a:t>
            </a:r>
            <a:r>
              <a:rPr lang="es-ES_tradnl" sz="1200" kern="1200" dirty="0" smtClean="0">
                <a:solidFill>
                  <a:schemeClr val="tx1"/>
                </a:solidFill>
                <a:effectLst/>
                <a:latin typeface="+mn-lt"/>
                <a:ea typeface="+mn-ea"/>
                <a:cs typeface="+mn-cs"/>
              </a:rPr>
              <a:t>  medidas descriptivas según el tipo de variable como razones , proporciones,  moda, media  aritmética, por cientos , además si se utilizan las técnicas de la estadística inferencial ¿cuáles? </a:t>
            </a:r>
            <a:endParaRPr lang="es-ES" sz="1200" kern="1200" dirty="0" smtClean="0">
              <a:solidFill>
                <a:schemeClr val="tx1"/>
              </a:solidFill>
              <a:effectLst/>
              <a:latin typeface="+mn-lt"/>
              <a:ea typeface="+mn-ea"/>
              <a:cs typeface="+mn-cs"/>
            </a:endParaRPr>
          </a:p>
          <a:p>
            <a:r>
              <a:rPr lang="es-ES_tradnl" sz="1200" kern="1200" dirty="0" smtClean="0">
                <a:solidFill>
                  <a:schemeClr val="tx1"/>
                </a:solidFill>
                <a:effectLst/>
                <a:latin typeface="+mn-lt"/>
                <a:ea typeface="+mn-ea"/>
                <a:cs typeface="+mn-cs"/>
              </a:rPr>
              <a:t>Principales variables de medición de respuesta. </a:t>
            </a:r>
            <a:r>
              <a:rPr lang="es-ES_tradnl" sz="1200" b="1" kern="1200" dirty="0" smtClean="0">
                <a:solidFill>
                  <a:schemeClr val="tx1"/>
                </a:solidFill>
                <a:effectLst/>
                <a:latin typeface="+mn-lt"/>
                <a:ea typeface="+mn-ea"/>
                <a:cs typeface="+mn-cs"/>
              </a:rPr>
              <a:t>(Se puede describir en un párrafo todas las posibles variables que se van a utilizar en la investigación)</a:t>
            </a:r>
            <a:endParaRPr lang="es-ES" sz="1200" kern="1200" dirty="0" smtClean="0">
              <a:solidFill>
                <a:schemeClr val="tx1"/>
              </a:solidFill>
              <a:effectLst/>
              <a:latin typeface="+mn-lt"/>
              <a:ea typeface="+mn-ea"/>
              <a:cs typeface="+mn-cs"/>
            </a:endParaRPr>
          </a:p>
          <a:p>
            <a:r>
              <a:rPr lang="es-ES_tradnl" sz="1200" b="1" kern="1200" dirty="0" err="1" smtClean="0">
                <a:solidFill>
                  <a:schemeClr val="tx1"/>
                </a:solidFill>
                <a:effectLst/>
                <a:latin typeface="+mn-lt"/>
                <a:ea typeface="+mn-ea"/>
                <a:cs typeface="+mn-cs"/>
              </a:rPr>
              <a:t>Operacionalización</a:t>
            </a:r>
            <a:r>
              <a:rPr lang="es-ES_tradnl" sz="1200" b="1" kern="1200" dirty="0" smtClean="0">
                <a:solidFill>
                  <a:schemeClr val="tx1"/>
                </a:solidFill>
                <a:effectLst/>
                <a:latin typeface="+mn-lt"/>
                <a:ea typeface="+mn-ea"/>
                <a:cs typeface="+mn-cs"/>
              </a:rPr>
              <a:t> y conceptualización de las variables</a:t>
            </a:r>
            <a:r>
              <a:rPr lang="es-ES_tradnl" sz="1200" kern="1200" dirty="0" smtClean="0">
                <a:solidFill>
                  <a:schemeClr val="tx1"/>
                </a:solidFill>
                <a:effectLst/>
                <a:latin typeface="+mn-lt"/>
                <a:ea typeface="+mn-ea"/>
                <a:cs typeface="+mn-cs"/>
              </a:rPr>
              <a:t>, definición de las escalas de medición. </a:t>
            </a:r>
            <a:r>
              <a:rPr lang="es-ES_tradnl" sz="1200" b="1" kern="1200" dirty="0" smtClean="0">
                <a:solidFill>
                  <a:schemeClr val="tx1"/>
                </a:solidFill>
                <a:effectLst/>
                <a:latin typeface="+mn-lt"/>
                <a:ea typeface="+mn-ea"/>
                <a:cs typeface="+mn-cs"/>
              </a:rPr>
              <a:t>(Aquí se </a:t>
            </a:r>
            <a:r>
              <a:rPr lang="es-ES_tradnl" sz="1200" b="1" kern="1200" dirty="0" err="1" smtClean="0">
                <a:solidFill>
                  <a:schemeClr val="tx1"/>
                </a:solidFill>
                <a:effectLst/>
                <a:latin typeface="+mn-lt"/>
                <a:ea typeface="+mn-ea"/>
                <a:cs typeface="+mn-cs"/>
              </a:rPr>
              <a:t>operacionalizan</a:t>
            </a:r>
            <a:r>
              <a:rPr lang="es-ES_tradnl" sz="1200" b="1" kern="1200" dirty="0" smtClean="0">
                <a:solidFill>
                  <a:schemeClr val="tx1"/>
                </a:solidFill>
                <a:effectLst/>
                <a:latin typeface="+mn-lt"/>
                <a:ea typeface="+mn-ea"/>
                <a:cs typeface="+mn-cs"/>
              </a:rPr>
              <a:t> todas las variables que dan respuesta al problema y los objetivos planteados en la investigación)</a:t>
            </a:r>
            <a:endParaRPr lang="es-ES" sz="1200" kern="1200" dirty="0" smtClean="0">
              <a:solidFill>
                <a:schemeClr val="tx1"/>
              </a:solidFill>
              <a:effectLst/>
              <a:latin typeface="+mn-lt"/>
              <a:ea typeface="+mn-ea"/>
              <a:cs typeface="+mn-cs"/>
            </a:endParaRPr>
          </a:p>
          <a:p>
            <a:r>
              <a:rPr lang="es-ES_tradnl" sz="1200" kern="1200" dirty="0" smtClean="0">
                <a:solidFill>
                  <a:schemeClr val="tx1"/>
                </a:solidFill>
                <a:effectLst/>
                <a:latin typeface="+mn-lt"/>
                <a:ea typeface="+mn-ea"/>
                <a:cs typeface="+mn-cs"/>
              </a:rPr>
              <a:t> </a:t>
            </a:r>
            <a:endParaRPr lang="es-ES" sz="1200" kern="1200" dirty="0" smtClean="0">
              <a:solidFill>
                <a:schemeClr val="tx1"/>
              </a:solidFill>
              <a:effectLst/>
              <a:latin typeface="+mn-lt"/>
              <a:ea typeface="+mn-ea"/>
              <a:cs typeface="+mn-cs"/>
            </a:endParaRPr>
          </a:p>
          <a:p>
            <a:r>
              <a:rPr lang="es-ES_tradnl" sz="1200" b="1" kern="1200" dirty="0" smtClean="0">
                <a:solidFill>
                  <a:schemeClr val="tx1"/>
                </a:solidFill>
                <a:effectLst/>
                <a:latin typeface="+mn-lt"/>
                <a:ea typeface="+mn-ea"/>
                <a:cs typeface="+mn-cs"/>
              </a:rPr>
              <a:t>Variable: </a:t>
            </a:r>
            <a:r>
              <a:rPr lang="es-ES" sz="1200" kern="1200" dirty="0" smtClean="0">
                <a:solidFill>
                  <a:schemeClr val="tx1"/>
                </a:solidFill>
                <a:effectLst/>
                <a:latin typeface="+mn-lt"/>
                <a:ea typeface="+mn-ea"/>
                <a:cs typeface="+mn-cs"/>
              </a:rPr>
              <a:t>Clasificación :Descripción de la variable. Escala de Medición (precise  aunque no lo escriba como recogerá la información de dicha variable EJ HC, encuesta, observación </a:t>
            </a:r>
            <a:r>
              <a:rPr lang="es-ES" sz="1200" b="1" kern="1200" dirty="0" smtClean="0">
                <a:solidFill>
                  <a:schemeClr val="tx1"/>
                </a:solidFill>
                <a:effectLst/>
                <a:latin typeface="+mn-lt"/>
                <a:ea typeface="+mn-ea"/>
                <a:cs typeface="+mn-cs"/>
              </a:rPr>
              <a:t> </a:t>
            </a:r>
            <a:r>
              <a:rPr lang="es-ES" sz="1200" b="1" kern="1200" dirty="0" err="1" smtClean="0">
                <a:solidFill>
                  <a:schemeClr val="tx1"/>
                </a:solidFill>
                <a:effectLst/>
                <a:latin typeface="+mn-lt"/>
                <a:ea typeface="+mn-ea"/>
                <a:cs typeface="+mn-cs"/>
              </a:rPr>
              <a:t>etc</a:t>
            </a:r>
            <a:endParaRPr lang="es-ES" sz="1200" kern="1200" dirty="0" smtClean="0">
              <a:solidFill>
                <a:schemeClr val="tx1"/>
              </a:solidFill>
              <a:effectLst/>
              <a:latin typeface="+mn-lt"/>
              <a:ea typeface="+mn-ea"/>
              <a:cs typeface="+mn-cs"/>
            </a:endParaRPr>
          </a:p>
          <a:p>
            <a:r>
              <a:rPr lang="es-ES" sz="1200" b="1" kern="1200" dirty="0" smtClean="0">
                <a:solidFill>
                  <a:schemeClr val="tx1"/>
                </a:solidFill>
                <a:effectLst/>
                <a:latin typeface="+mn-lt"/>
                <a:ea typeface="+mn-ea"/>
                <a:cs typeface="+mn-cs"/>
              </a:rPr>
              <a:t>Acotar  la descripción o conceptualización por la literatura  utilice  el criterio autoral solo para las variables que no estén definidas en las literaturas </a:t>
            </a:r>
            <a:endParaRPr lang="es-ES" sz="1200" kern="1200" dirty="0" smtClean="0">
              <a:solidFill>
                <a:schemeClr val="tx1"/>
              </a:solidFill>
              <a:effectLst/>
              <a:latin typeface="+mn-lt"/>
              <a:ea typeface="+mn-ea"/>
              <a:cs typeface="+mn-cs"/>
            </a:endParaRPr>
          </a:p>
          <a:p>
            <a:r>
              <a:rPr lang="es-ES" sz="1200" b="1" kern="1200" dirty="0" smtClean="0">
                <a:solidFill>
                  <a:schemeClr val="tx1"/>
                </a:solidFill>
                <a:effectLst/>
                <a:latin typeface="+mn-lt"/>
                <a:ea typeface="+mn-ea"/>
                <a:cs typeface="+mn-cs"/>
              </a:rPr>
              <a:t>Procesamiento, análisis, resumen y presentación de la información</a:t>
            </a:r>
            <a:r>
              <a:rPr lang="es-ES" sz="1200" kern="1200" dirty="0" smtClean="0">
                <a:solidFill>
                  <a:schemeClr val="tx1"/>
                </a:solidFill>
                <a:effectLst/>
                <a:latin typeface="+mn-lt"/>
                <a:ea typeface="+mn-ea"/>
                <a:cs typeface="+mn-cs"/>
              </a:rPr>
              <a:t> </a:t>
            </a:r>
            <a:r>
              <a:rPr lang="es-ES_tradnl" sz="1200" b="1" kern="1200" dirty="0" smtClean="0">
                <a:solidFill>
                  <a:schemeClr val="tx1"/>
                </a:solidFill>
                <a:effectLst/>
                <a:latin typeface="+mn-lt"/>
                <a:ea typeface="+mn-ea"/>
                <a:cs typeface="+mn-cs"/>
              </a:rPr>
              <a:t>(Se describe en un breve párrafo cómo se procesará la información </a:t>
            </a:r>
            <a:r>
              <a:rPr lang="es-ES" sz="1200" b="1" kern="1200" dirty="0" smtClean="0">
                <a:solidFill>
                  <a:schemeClr val="tx1"/>
                </a:solidFill>
                <a:effectLst/>
                <a:latin typeface="+mn-lt"/>
                <a:ea typeface="+mn-ea"/>
                <a:cs typeface="+mn-cs"/>
              </a:rPr>
              <a:t>incluir las Técnicas de análisis estadístico</a:t>
            </a:r>
            <a:r>
              <a:rPr lang="es-ES" sz="1200" kern="1200" dirty="0" smtClean="0">
                <a:solidFill>
                  <a:schemeClr val="tx1"/>
                </a:solidFill>
                <a:effectLst/>
                <a:latin typeface="+mn-lt"/>
                <a:ea typeface="+mn-ea"/>
                <a:cs typeface="+mn-cs"/>
              </a:rPr>
              <a:t>)</a:t>
            </a:r>
          </a:p>
          <a:p>
            <a:r>
              <a:rPr lang="es-ES" sz="1200" b="1" kern="1200" dirty="0" smtClean="0">
                <a:solidFill>
                  <a:schemeClr val="tx1"/>
                </a:solidFill>
                <a:effectLst/>
                <a:latin typeface="+mn-lt"/>
                <a:ea typeface="+mn-ea"/>
                <a:cs typeface="+mn-cs"/>
              </a:rPr>
              <a:t> </a:t>
            </a:r>
            <a:endParaRPr lang="es-ES" sz="1200" kern="1200" dirty="0" smtClean="0">
              <a:solidFill>
                <a:schemeClr val="tx1"/>
              </a:solidFill>
              <a:effectLst/>
              <a:latin typeface="+mn-lt"/>
              <a:ea typeface="+mn-ea"/>
              <a:cs typeface="+mn-cs"/>
            </a:endParaRPr>
          </a:p>
          <a:p>
            <a:r>
              <a:rPr lang="es-ES" sz="1200" b="1" kern="1200" dirty="0" smtClean="0">
                <a:solidFill>
                  <a:schemeClr val="tx1"/>
                </a:solidFill>
                <a:effectLst/>
                <a:latin typeface="+mn-lt"/>
                <a:ea typeface="+mn-ea"/>
                <a:cs typeface="+mn-cs"/>
              </a:rPr>
              <a:t>Técnicas y procedimientos</a:t>
            </a:r>
            <a:r>
              <a:rPr lang="es-ES" sz="1200" kern="1200" dirty="0" smtClean="0">
                <a:solidFill>
                  <a:schemeClr val="tx1"/>
                </a:solidFill>
                <a:effectLst/>
                <a:latin typeface="+mn-lt"/>
                <a:ea typeface="+mn-ea"/>
                <a:cs typeface="+mn-cs"/>
              </a:rPr>
              <a:t>: </a:t>
            </a:r>
            <a:r>
              <a:rPr lang="es-ES" sz="1200" b="1" kern="1200" dirty="0" smtClean="0">
                <a:solidFill>
                  <a:schemeClr val="tx1"/>
                </a:solidFill>
                <a:effectLst/>
                <a:latin typeface="+mn-lt"/>
                <a:ea typeface="+mn-ea"/>
                <a:cs typeface="+mn-cs"/>
              </a:rPr>
              <a:t>Describa brevemente las técnicas y procedimientos por objetivos (específicos) (qué se realizará en investigación para darle salida a cada objetivo) ,</a:t>
            </a:r>
            <a:r>
              <a:rPr lang="es-ES_tradnl" sz="1200" b="1" kern="1200" dirty="0" smtClean="0">
                <a:solidFill>
                  <a:schemeClr val="tx1"/>
                </a:solidFill>
                <a:effectLst/>
                <a:latin typeface="+mn-lt"/>
                <a:ea typeface="+mn-ea"/>
                <a:cs typeface="+mn-cs"/>
              </a:rPr>
              <a:t>especificar los aspectos metodológicos para el resultado que se propone obtener,  </a:t>
            </a:r>
            <a:r>
              <a:rPr lang="es-ES_tradnl" sz="1200" b="1" kern="1200" dirty="0" err="1" smtClean="0">
                <a:solidFill>
                  <a:schemeClr val="tx1"/>
                </a:solidFill>
                <a:effectLst/>
                <a:latin typeface="+mn-lt"/>
                <a:ea typeface="+mn-ea"/>
                <a:cs typeface="+mn-cs"/>
              </a:rPr>
              <a:t>Ej</a:t>
            </a:r>
            <a:r>
              <a:rPr lang="es-ES_tradnl" sz="1200" b="1" kern="1200" dirty="0" smtClean="0">
                <a:solidFill>
                  <a:schemeClr val="tx1"/>
                </a:solidFill>
                <a:effectLst/>
                <a:latin typeface="+mn-lt"/>
                <a:ea typeface="+mn-ea"/>
                <a:cs typeface="+mn-cs"/>
              </a:rPr>
              <a:t> programa, metodología, sistema de acciones , estrategia, modelo </a:t>
            </a:r>
            <a:r>
              <a:rPr lang="es-ES" sz="1200" b="1" kern="1200" dirty="0" smtClean="0">
                <a:solidFill>
                  <a:schemeClr val="tx1"/>
                </a:solidFill>
                <a:effectLst/>
                <a:latin typeface="+mn-lt"/>
                <a:ea typeface="+mn-ea"/>
                <a:cs typeface="+mn-cs"/>
              </a:rPr>
              <a:t> de forma general( acotar) ,explicar cómo se realizará sin poner los temas a tratar  pues no tiene identificadas las necesidades. </a:t>
            </a:r>
            <a:endParaRPr lang="es-ES" sz="1200" kern="1200" dirty="0" smtClean="0">
              <a:solidFill>
                <a:schemeClr val="tx1"/>
              </a:solidFill>
              <a:effectLst/>
              <a:latin typeface="+mn-lt"/>
              <a:ea typeface="+mn-ea"/>
              <a:cs typeface="+mn-cs"/>
            </a:endParaRPr>
          </a:p>
          <a:p>
            <a:r>
              <a:rPr lang="es-ES" sz="1200" b="1" kern="1200" dirty="0" smtClean="0">
                <a:solidFill>
                  <a:schemeClr val="tx1"/>
                </a:solidFill>
                <a:effectLst/>
                <a:latin typeface="+mn-lt"/>
                <a:ea typeface="+mn-ea"/>
                <a:cs typeface="+mn-cs"/>
              </a:rPr>
              <a:t> </a:t>
            </a:r>
            <a:endParaRPr lang="es-ES" sz="1200" kern="1200" dirty="0" smtClean="0">
              <a:solidFill>
                <a:schemeClr val="tx1"/>
              </a:solidFill>
              <a:effectLst/>
              <a:latin typeface="+mn-lt"/>
              <a:ea typeface="+mn-ea"/>
              <a:cs typeface="+mn-cs"/>
            </a:endParaRPr>
          </a:p>
          <a:p>
            <a:r>
              <a:rPr lang="es-ES" sz="1200" b="1" kern="1200" dirty="0" smtClean="0">
                <a:solidFill>
                  <a:schemeClr val="tx1"/>
                </a:solidFill>
                <a:effectLst/>
                <a:latin typeface="+mn-lt"/>
                <a:ea typeface="+mn-ea"/>
                <a:cs typeface="+mn-cs"/>
              </a:rPr>
              <a:t>Consideraciones éticas </a:t>
            </a:r>
            <a:r>
              <a:rPr lang="es-ES" sz="1200" kern="1200" dirty="0" smtClean="0">
                <a:solidFill>
                  <a:schemeClr val="tx1"/>
                </a:solidFill>
                <a:effectLst/>
                <a:latin typeface="+mn-lt"/>
                <a:ea typeface="+mn-ea"/>
                <a:cs typeface="+mn-cs"/>
              </a:rPr>
              <a:t>del estudio. Anexe consentimiento informado</a:t>
            </a:r>
            <a:r>
              <a:rPr lang="es-ES_tradnl" sz="1200" b="1" kern="1200" dirty="0" smtClean="0">
                <a:solidFill>
                  <a:schemeClr val="tx1"/>
                </a:solidFill>
                <a:effectLst/>
                <a:latin typeface="+mn-lt"/>
                <a:ea typeface="+mn-ea"/>
                <a:cs typeface="+mn-cs"/>
              </a:rPr>
              <a:t>: </a:t>
            </a:r>
            <a:r>
              <a:rPr lang="es-ES_tradnl" sz="1200" kern="1200" dirty="0" smtClean="0">
                <a:solidFill>
                  <a:schemeClr val="tx1"/>
                </a:solidFill>
                <a:effectLst/>
                <a:latin typeface="+mn-lt"/>
                <a:ea typeface="+mn-ea"/>
                <a:cs typeface="+mn-cs"/>
              </a:rPr>
              <a:t>En caso de que la investigación incluya a sujetos humanos o animales de laboratorio, describa los procedimientos éticos necesarios para la seguridad de los sujetos participantes.  </a:t>
            </a:r>
            <a:endParaRPr lang="es-ES" sz="1200" kern="1200" dirty="0" smtClean="0">
              <a:solidFill>
                <a:schemeClr val="tx1"/>
              </a:solidFill>
              <a:effectLst/>
              <a:latin typeface="+mn-lt"/>
              <a:ea typeface="+mn-ea"/>
              <a:cs typeface="+mn-cs"/>
            </a:endParaRPr>
          </a:p>
          <a:p>
            <a:r>
              <a:rPr lang="es-ES_tradnl" sz="1200" b="1" kern="1200" dirty="0" smtClean="0">
                <a:solidFill>
                  <a:schemeClr val="tx1"/>
                </a:solidFill>
                <a:effectLst/>
                <a:latin typeface="+mn-lt"/>
                <a:ea typeface="+mn-ea"/>
                <a:cs typeface="+mn-cs"/>
              </a:rPr>
              <a:t>Principales Resultados a Alcanzar</a:t>
            </a:r>
            <a:endParaRPr lang="es-ES" sz="1200" kern="1200" dirty="0" smtClean="0">
              <a:solidFill>
                <a:schemeClr val="tx1"/>
              </a:solidFill>
              <a:effectLst/>
              <a:latin typeface="+mn-lt"/>
              <a:ea typeface="+mn-ea"/>
              <a:cs typeface="+mn-cs"/>
            </a:endParaRPr>
          </a:p>
          <a:p>
            <a:pPr lvl="0"/>
            <a:r>
              <a:rPr lang="es-ES_tradnl" sz="1200" b="1" kern="1200" dirty="0" smtClean="0">
                <a:solidFill>
                  <a:schemeClr val="tx1"/>
                </a:solidFill>
                <a:effectLst/>
                <a:latin typeface="+mn-lt"/>
                <a:ea typeface="+mn-ea"/>
                <a:cs typeface="+mn-cs"/>
              </a:rPr>
              <a:t>Científicos </a:t>
            </a:r>
            <a:endParaRPr lang="es-ES" sz="1200" kern="1200" dirty="0" smtClean="0">
              <a:solidFill>
                <a:schemeClr val="tx1"/>
              </a:solidFill>
              <a:effectLst/>
              <a:latin typeface="+mn-lt"/>
              <a:ea typeface="+mn-ea"/>
              <a:cs typeface="+mn-cs"/>
            </a:endParaRPr>
          </a:p>
          <a:p>
            <a:pPr lvl="0"/>
            <a:r>
              <a:rPr lang="es-ES_tradnl" sz="1200" b="1" kern="1200" dirty="0" smtClean="0">
                <a:solidFill>
                  <a:schemeClr val="tx1"/>
                </a:solidFill>
                <a:effectLst/>
                <a:latin typeface="+mn-lt"/>
                <a:ea typeface="+mn-ea"/>
                <a:cs typeface="+mn-cs"/>
              </a:rPr>
              <a:t>Sociales</a:t>
            </a:r>
            <a:endParaRPr lang="es-ES" sz="1200" kern="1200" dirty="0" smtClean="0">
              <a:solidFill>
                <a:schemeClr val="tx1"/>
              </a:solidFill>
              <a:effectLst/>
              <a:latin typeface="+mn-lt"/>
              <a:ea typeface="+mn-ea"/>
              <a:cs typeface="+mn-cs"/>
            </a:endParaRPr>
          </a:p>
          <a:p>
            <a:pPr lvl="0"/>
            <a:r>
              <a:rPr lang="es-ES_tradnl" sz="1200" b="1" kern="1200" dirty="0" smtClean="0">
                <a:solidFill>
                  <a:schemeClr val="tx1"/>
                </a:solidFill>
                <a:effectLst/>
                <a:latin typeface="+mn-lt"/>
                <a:ea typeface="+mn-ea"/>
                <a:cs typeface="+mn-cs"/>
              </a:rPr>
              <a:t>Económicos  (si procede  </a:t>
            </a:r>
            <a:r>
              <a:rPr lang="es-ES_tradnl" sz="1200" b="1" kern="1200" dirty="0" err="1" smtClean="0">
                <a:solidFill>
                  <a:schemeClr val="tx1"/>
                </a:solidFill>
                <a:effectLst/>
                <a:latin typeface="+mn-lt"/>
                <a:ea typeface="+mn-ea"/>
                <a:cs typeface="+mn-cs"/>
              </a:rPr>
              <a:t>ej</a:t>
            </a:r>
            <a:r>
              <a:rPr lang="es-ES_tradnl" sz="1200" b="1" kern="1200" dirty="0" smtClean="0">
                <a:solidFill>
                  <a:schemeClr val="tx1"/>
                </a:solidFill>
                <a:effectLst/>
                <a:latin typeface="+mn-lt"/>
                <a:ea typeface="+mn-ea"/>
                <a:cs typeface="+mn-cs"/>
              </a:rPr>
              <a:t> cuando en la </a:t>
            </a:r>
            <a:r>
              <a:rPr lang="es-ES_tradnl" sz="1200" b="1" kern="1200" dirty="0" err="1" smtClean="0">
                <a:solidFill>
                  <a:schemeClr val="tx1"/>
                </a:solidFill>
                <a:effectLst/>
                <a:latin typeface="+mn-lt"/>
                <a:ea typeface="+mn-ea"/>
                <a:cs typeface="+mn-cs"/>
              </a:rPr>
              <a:t>invest</a:t>
            </a:r>
            <a:r>
              <a:rPr lang="es-ES_tradnl" sz="1200" b="1" kern="1200" dirty="0" smtClean="0">
                <a:solidFill>
                  <a:schemeClr val="tx1"/>
                </a:solidFill>
                <a:effectLst/>
                <a:latin typeface="+mn-lt"/>
                <a:ea typeface="+mn-ea"/>
                <a:cs typeface="+mn-cs"/>
              </a:rPr>
              <a:t> se analicen  costo  )</a:t>
            </a:r>
            <a:endParaRPr lang="es-ES" sz="1200" kern="1200" dirty="0" smtClean="0">
              <a:solidFill>
                <a:schemeClr val="tx1"/>
              </a:solidFill>
              <a:effectLst/>
              <a:latin typeface="+mn-lt"/>
              <a:ea typeface="+mn-ea"/>
              <a:cs typeface="+mn-cs"/>
            </a:endParaRPr>
          </a:p>
          <a:p>
            <a:r>
              <a:rPr lang="es-ES_tradnl" sz="1200" b="1" kern="1200" dirty="0" smtClean="0">
                <a:solidFill>
                  <a:schemeClr val="tx1"/>
                </a:solidFill>
                <a:effectLst/>
                <a:latin typeface="+mn-lt"/>
                <a:ea typeface="+mn-ea"/>
                <a:cs typeface="+mn-cs"/>
              </a:rPr>
              <a:t>Pueden redactarse además en forma de párrafo los que darán salida a los objetivos de la investigación</a:t>
            </a:r>
            <a:endParaRPr lang="es-ES" sz="1200" kern="1200" dirty="0">
              <a:solidFill>
                <a:schemeClr val="tx1"/>
              </a:solidFill>
              <a:effectLst/>
              <a:latin typeface="+mn-lt"/>
              <a:ea typeface="+mn-ea"/>
              <a:cs typeface="+mn-cs"/>
            </a:endParaRPr>
          </a:p>
        </p:txBody>
      </p:sp>
      <p:sp>
        <p:nvSpPr>
          <p:cNvPr id="20484"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fld id="{254E877D-7C37-4EE2-895C-F98C4DE84894}" type="slidenum">
              <a:rPr lang="es-CU" sz="1200"/>
              <a:pPr/>
              <a:t>15</a:t>
            </a:fld>
            <a:endParaRPr lang="es-CU" sz="1200"/>
          </a:p>
        </p:txBody>
      </p:sp>
    </p:spTree>
    <p:extLst>
      <p:ext uri="{BB962C8B-B14F-4D97-AF65-F5344CB8AC3E}">
        <p14:creationId xmlns:p14="http://schemas.microsoft.com/office/powerpoint/2010/main" val="129304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pPr>
              <a:defRPr/>
            </a:pPr>
            <a:fld id="{3D24584E-08BA-49FD-AF80-5D04D654C78B}" type="slidenum">
              <a:rPr lang="es-CU" smtClean="0"/>
              <a:pPr>
                <a:defRPr/>
              </a:pPr>
              <a:t>3</a:t>
            </a:fld>
            <a:endParaRPr lang="es-CU"/>
          </a:p>
        </p:txBody>
      </p:sp>
    </p:spTree>
    <p:extLst>
      <p:ext uri="{BB962C8B-B14F-4D97-AF65-F5344CB8AC3E}">
        <p14:creationId xmlns:p14="http://schemas.microsoft.com/office/powerpoint/2010/main" val="3746456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3D24584E-08BA-49FD-AF80-5D04D654C78B}" type="slidenum">
              <a:rPr lang="es-CU" smtClean="0"/>
              <a:pPr>
                <a:defRPr/>
              </a:pPr>
              <a:t>4</a:t>
            </a:fld>
            <a:endParaRPr lang="es-CU"/>
          </a:p>
        </p:txBody>
      </p:sp>
    </p:spTree>
    <p:extLst>
      <p:ext uri="{BB962C8B-B14F-4D97-AF65-F5344CB8AC3E}">
        <p14:creationId xmlns:p14="http://schemas.microsoft.com/office/powerpoint/2010/main" val="2236362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pPr>
              <a:defRPr/>
            </a:pPr>
            <a:fld id="{3D24584E-08BA-49FD-AF80-5D04D654C78B}" type="slidenum">
              <a:rPr lang="es-CU" smtClean="0"/>
              <a:pPr>
                <a:defRPr/>
              </a:pPr>
              <a:t>8</a:t>
            </a:fld>
            <a:endParaRPr lang="es-CU"/>
          </a:p>
        </p:txBody>
      </p:sp>
    </p:spTree>
    <p:extLst>
      <p:ext uri="{BB962C8B-B14F-4D97-AF65-F5344CB8AC3E}">
        <p14:creationId xmlns:p14="http://schemas.microsoft.com/office/powerpoint/2010/main" val="70169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pPr>
              <a:defRPr/>
            </a:pPr>
            <a:fld id="{3D24584E-08BA-49FD-AF80-5D04D654C78B}" type="slidenum">
              <a:rPr lang="es-CU" smtClean="0"/>
              <a:pPr>
                <a:defRPr/>
              </a:pPr>
              <a:t>9</a:t>
            </a:fld>
            <a:endParaRPr lang="es-CU"/>
          </a:p>
        </p:txBody>
      </p:sp>
    </p:spTree>
    <p:extLst>
      <p:ext uri="{BB962C8B-B14F-4D97-AF65-F5344CB8AC3E}">
        <p14:creationId xmlns:p14="http://schemas.microsoft.com/office/powerpoint/2010/main" val="20359960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Marcador de notas 2"/>
          <p:cNvSpPr>
            <a:spLocks noGrp="1"/>
          </p:cNvSpPr>
          <p:nvPr>
            <p:ph type="body" idx="1"/>
          </p:nvPr>
        </p:nvSpPr>
        <p:spPr/>
        <p:txBody>
          <a:bodyPr/>
          <a:lstStyle/>
          <a:p>
            <a:pPr fontAlgn="auto">
              <a:spcBef>
                <a:spcPts val="0"/>
              </a:spcBef>
              <a:spcAft>
                <a:spcPts val="0"/>
              </a:spcAft>
              <a:defRPr/>
            </a:pPr>
            <a:endParaRPr lang="es-CU" dirty="0"/>
          </a:p>
        </p:txBody>
      </p:sp>
      <p:sp>
        <p:nvSpPr>
          <p:cNvPr id="1638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fld id="{CB17F443-DECC-476E-81D6-16EB3934174B}" type="slidenum">
              <a:rPr lang="es-CU" sz="1200"/>
              <a:pPr/>
              <a:t>10</a:t>
            </a:fld>
            <a:endParaRPr lang="es-CU" sz="1200"/>
          </a:p>
        </p:txBody>
      </p:sp>
    </p:spTree>
    <p:extLst>
      <p:ext uri="{BB962C8B-B14F-4D97-AF65-F5344CB8AC3E}">
        <p14:creationId xmlns:p14="http://schemas.microsoft.com/office/powerpoint/2010/main" val="10479887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Marcador de nota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s-CU" b="1" dirty="0" smtClean="0"/>
              <a:t>Datos</a:t>
            </a:r>
            <a:r>
              <a:rPr lang="es-CU" b="1" baseline="0" dirty="0" smtClean="0"/>
              <a:t> de identificación</a:t>
            </a:r>
            <a:r>
              <a:rPr lang="es-CU" baseline="0" dirty="0" smtClean="0"/>
              <a:t>: se refiere al nombre del jefe del proyecto y del resto del equipo de investigadores, experiencia profesional, grado científico y categoría docente. Identificación de la institución que soporta la investigación, así como institucionees que soportan la investigación y los organismo e instituciones que lo financian.</a:t>
            </a:r>
          </a:p>
          <a:p>
            <a:pPr>
              <a:spcBef>
                <a:spcPct val="0"/>
              </a:spcBef>
            </a:pPr>
            <a:r>
              <a:rPr lang="es-CU" b="1" baseline="0" dirty="0" smtClean="0"/>
              <a:t>Autor(s)</a:t>
            </a:r>
            <a:r>
              <a:rPr lang="es-CU" baseline="0" dirty="0" smtClean="0"/>
              <a:t>:</a:t>
            </a:r>
            <a:r>
              <a:rPr lang="es-CU" dirty="0" smtClean="0"/>
              <a:t> Relación de todos los estudiates que participan en el proyecto. Se identifican con un asterisco (*) como estudiantes de primer año de Medicina 1er año.</a:t>
            </a:r>
          </a:p>
          <a:p>
            <a:pPr>
              <a:spcBef>
                <a:spcPct val="0"/>
              </a:spcBef>
            </a:pPr>
            <a:r>
              <a:rPr lang="es-CU" dirty="0" smtClean="0"/>
              <a:t>Tutor(a): Nombre </a:t>
            </a:r>
            <a:r>
              <a:rPr lang="es-CU" dirty="0"/>
              <a:t>completo y </a:t>
            </a:r>
            <a:r>
              <a:rPr lang="es-CU" dirty="0" smtClean="0"/>
              <a:t>se </a:t>
            </a:r>
            <a:r>
              <a:rPr lang="es-CU" dirty="0"/>
              <a:t>identifican </a:t>
            </a:r>
            <a:r>
              <a:rPr lang="es-CU" dirty="0" smtClean="0"/>
              <a:t>categoría docente y científica.</a:t>
            </a:r>
          </a:p>
          <a:p>
            <a:pPr>
              <a:spcBef>
                <a:spcPct val="0"/>
              </a:spcBef>
            </a:pPr>
            <a:r>
              <a:rPr lang="es-CU" b="1" dirty="0" smtClean="0"/>
              <a:t>Asesor(a</a:t>
            </a:r>
            <a:r>
              <a:rPr lang="es-CU" dirty="0" smtClean="0"/>
              <a:t>): Idem al tutor.</a:t>
            </a:r>
          </a:p>
          <a:p>
            <a:pPr>
              <a:spcBef>
                <a:spcPct val="0"/>
              </a:spcBef>
            </a:pPr>
            <a:endParaRPr lang="es-CU" dirty="0" smtClean="0"/>
          </a:p>
          <a:p>
            <a:pPr>
              <a:spcBef>
                <a:spcPct val="0"/>
              </a:spcBef>
            </a:pPr>
            <a:endParaRPr lang="es-CU" baseline="0" dirty="0" smtClean="0"/>
          </a:p>
          <a:p>
            <a:pPr>
              <a:spcBef>
                <a:spcPct val="0"/>
              </a:spcBef>
            </a:pPr>
            <a:endParaRPr lang="es-CU" baseline="0" dirty="0" smtClean="0"/>
          </a:p>
          <a:p>
            <a:pPr>
              <a:spcBef>
                <a:spcPct val="0"/>
              </a:spcBef>
            </a:pPr>
            <a:r>
              <a:rPr lang="es-CU" baseline="0" dirty="0" smtClean="0"/>
              <a:t> </a:t>
            </a:r>
            <a:endParaRPr lang="es-CU" dirty="0" smtClean="0"/>
          </a:p>
        </p:txBody>
      </p:sp>
      <p:sp>
        <p:nvSpPr>
          <p:cNvPr id="14340"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fld id="{26344550-28E3-422A-B00C-870331433446}" type="slidenum">
              <a:rPr lang="es-CU" sz="1200"/>
              <a:pPr/>
              <a:t>11</a:t>
            </a:fld>
            <a:endParaRPr lang="es-CU" sz="1200"/>
          </a:p>
        </p:txBody>
      </p:sp>
    </p:spTree>
    <p:extLst>
      <p:ext uri="{BB962C8B-B14F-4D97-AF65-F5344CB8AC3E}">
        <p14:creationId xmlns:p14="http://schemas.microsoft.com/office/powerpoint/2010/main" val="42764532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Marcador de notas 2"/>
          <p:cNvSpPr>
            <a:spLocks noGrp="1"/>
          </p:cNvSpPr>
          <p:nvPr>
            <p:ph type="body" idx="1"/>
          </p:nvPr>
        </p:nvSpPr>
        <p:spPr/>
        <p:txBody>
          <a:bodyPr/>
          <a:lstStyle/>
          <a:p>
            <a:r>
              <a:rPr lang="es-ES" sz="1200" kern="1200" dirty="0" smtClean="0">
                <a:solidFill>
                  <a:schemeClr val="tx1"/>
                </a:solidFill>
                <a:effectLst/>
                <a:latin typeface="+mn-lt"/>
                <a:ea typeface="+mn-ea"/>
                <a:cs typeface="+mn-cs"/>
              </a:rPr>
              <a:t>Se refiere en forma sintética los aspectos fundamentales que caracterizan el proyecto: el problema científico, los objetivos del estudio; los métodos fundamentales,</a:t>
            </a:r>
          </a:p>
          <a:p>
            <a:r>
              <a:rPr lang="es-ES" sz="1200" kern="1200" dirty="0" smtClean="0">
                <a:solidFill>
                  <a:schemeClr val="tx1"/>
                </a:solidFill>
                <a:effectLst/>
                <a:latin typeface="+mn-lt"/>
                <a:ea typeface="+mn-ea"/>
                <a:cs typeface="+mn-cs"/>
              </a:rPr>
              <a:t>la clasificación de la investigación, población y muestra, técnicas de recolección y análisis de la información; los resultados esperados. Se redactan en tiempo futuro, y no deben exceder las 250 palabras.</a:t>
            </a:r>
            <a:endParaRPr lang="es-ES" sz="1200" kern="1200" dirty="0">
              <a:solidFill>
                <a:schemeClr val="tx1"/>
              </a:solidFill>
              <a:effectLst/>
              <a:latin typeface="+mn-lt"/>
              <a:ea typeface="+mn-ea"/>
              <a:cs typeface="+mn-cs"/>
            </a:endParaRPr>
          </a:p>
        </p:txBody>
      </p:sp>
      <p:sp>
        <p:nvSpPr>
          <p:cNvPr id="1638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fld id="{CB17F443-DECC-476E-81D6-16EB3934174B}" type="slidenum">
              <a:rPr lang="es-CU" sz="1200"/>
              <a:pPr/>
              <a:t>12</a:t>
            </a:fld>
            <a:endParaRPr lang="es-CU" sz="1200"/>
          </a:p>
        </p:txBody>
      </p:sp>
    </p:spTree>
    <p:extLst>
      <p:ext uri="{BB962C8B-B14F-4D97-AF65-F5344CB8AC3E}">
        <p14:creationId xmlns:p14="http://schemas.microsoft.com/office/powerpoint/2010/main" val="24311588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Marcador de imagen d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Marcador de notas 2"/>
          <p:cNvSpPr>
            <a:spLocks noGrp="1"/>
          </p:cNvSpPr>
          <p:nvPr>
            <p:ph type="body" idx="1"/>
          </p:nvPr>
        </p:nvSpPr>
        <p:spPr/>
        <p:txBody>
          <a:bodyPr/>
          <a:lstStyle/>
          <a:p>
            <a:pPr fontAlgn="auto">
              <a:spcBef>
                <a:spcPts val="0"/>
              </a:spcBef>
              <a:spcAft>
                <a:spcPts val="0"/>
              </a:spcAft>
              <a:defRPr/>
            </a:pPr>
            <a:r>
              <a:rPr lang="es-CU" b="1" dirty="0"/>
              <a:t>Título del proyecto</a:t>
            </a:r>
            <a:r>
              <a:rPr lang="es-CU" dirty="0"/>
              <a:t>: No se limita el número de palabras preestablecidas, sin utilizar preposiciones en exceso. Solo en investigaciones epidemiológicas o aquellas que, dentrodel problema en estudio aparexcan el espacio y el tiempo como variables primordiales debe aparecer fecha y lugar de ejecución del estudio.</a:t>
            </a:r>
          </a:p>
          <a:p>
            <a:pPr fontAlgn="auto">
              <a:spcBef>
                <a:spcPts val="0"/>
              </a:spcBef>
              <a:spcAft>
                <a:spcPts val="0"/>
              </a:spcAft>
              <a:defRPr/>
            </a:pPr>
            <a:endParaRPr lang="es-CU" dirty="0" smtClean="0"/>
          </a:p>
          <a:p>
            <a:pPr fontAlgn="auto">
              <a:spcBef>
                <a:spcPts val="0"/>
              </a:spcBef>
              <a:spcAft>
                <a:spcPts val="0"/>
              </a:spcAft>
              <a:defRPr/>
            </a:pPr>
            <a:r>
              <a:rPr lang="es-CU" dirty="0" smtClean="0"/>
              <a:t>Debe redactarse de modo claro, preciso, en correspondencia con el problema y los objetivos.</a:t>
            </a:r>
          </a:p>
          <a:p>
            <a:pPr fontAlgn="auto">
              <a:spcBef>
                <a:spcPts val="0"/>
              </a:spcBef>
              <a:spcAft>
                <a:spcPts val="0"/>
              </a:spcAft>
              <a:defRPr/>
            </a:pPr>
            <a:r>
              <a:rPr lang="es-CU" dirty="0" smtClean="0"/>
              <a:t>Errores en el título:</a:t>
            </a:r>
          </a:p>
          <a:p>
            <a:pPr marL="228600" indent="-228600" fontAlgn="auto">
              <a:spcBef>
                <a:spcPts val="0"/>
              </a:spcBef>
              <a:spcAft>
                <a:spcPts val="0"/>
              </a:spcAft>
              <a:buFontTx/>
              <a:buAutoNum type="arabicParenR"/>
              <a:defRPr/>
            </a:pPr>
            <a:r>
              <a:rPr lang="es-MX" dirty="0" smtClean="0">
                <a:solidFill>
                  <a:srgbClr val="FFC000"/>
                </a:solidFill>
                <a:latin typeface="Arial" pitchFamily="34" charset="0"/>
                <a:cs typeface="Arial" pitchFamily="34" charset="0"/>
              </a:rPr>
              <a:t>Sobre explicación</a:t>
            </a:r>
            <a:r>
              <a:rPr lang="es-MX" dirty="0" smtClean="0">
                <a:latin typeface="Arial" pitchFamily="34" charset="0"/>
                <a:cs typeface="Arial" pitchFamily="34" charset="0"/>
              </a:rPr>
              <a:t>. Ejemplo:  “análisis de…”; “estudio sobre…” , </a:t>
            </a:r>
            <a:r>
              <a:rPr lang="es-MX" dirty="0" smtClean="0">
                <a:solidFill>
                  <a:srgbClr val="FFC000"/>
                </a:solidFill>
                <a:latin typeface="Arial" pitchFamily="34" charset="0"/>
                <a:cs typeface="Arial" pitchFamily="34" charset="0"/>
              </a:rPr>
              <a:t>o no especifica </a:t>
            </a:r>
            <a:r>
              <a:rPr lang="es-MX" dirty="0" smtClean="0">
                <a:latin typeface="Arial" pitchFamily="34" charset="0"/>
                <a:cs typeface="Arial" pitchFamily="34" charset="0"/>
              </a:rPr>
              <a:t>:”intervención educativa ¿?…”, “ actividades educativas….”</a:t>
            </a:r>
          </a:p>
          <a:p>
            <a:pPr marL="228600" indent="-228600" fontAlgn="auto">
              <a:spcBef>
                <a:spcPts val="0"/>
              </a:spcBef>
              <a:spcAft>
                <a:spcPts val="0"/>
              </a:spcAft>
              <a:buFontTx/>
              <a:buAutoNum type="arabicParenR"/>
              <a:defRPr/>
            </a:pPr>
            <a:r>
              <a:rPr lang="es-MX" dirty="0" smtClean="0">
                <a:latin typeface="Arial" pitchFamily="34" charset="0"/>
                <a:cs typeface="Arial" pitchFamily="34" charset="0"/>
              </a:rPr>
              <a:t>No especificar el </a:t>
            </a:r>
            <a:r>
              <a:rPr lang="es-MX" b="1" dirty="0" smtClean="0">
                <a:solidFill>
                  <a:srgbClr val="FFC000"/>
                </a:solidFill>
                <a:latin typeface="Arial" pitchFamily="34" charset="0"/>
                <a:cs typeface="Arial" pitchFamily="34" charset="0"/>
              </a:rPr>
              <a:t>resultado.</a:t>
            </a:r>
            <a:r>
              <a:rPr lang="es-MX" dirty="0" smtClean="0">
                <a:latin typeface="Arial" pitchFamily="34" charset="0"/>
                <a:cs typeface="Arial" pitchFamily="34" charset="0"/>
              </a:rPr>
              <a:t> Ejemplo: metodología, sistema de acciones, estrategia, modelo, programa….</a:t>
            </a:r>
          </a:p>
          <a:p>
            <a:pPr marL="228600" indent="-228600" fontAlgn="auto">
              <a:spcBef>
                <a:spcPts val="0"/>
              </a:spcBef>
              <a:spcAft>
                <a:spcPts val="0"/>
              </a:spcAft>
              <a:buFontTx/>
              <a:buAutoNum type="arabicParenR"/>
              <a:defRPr/>
            </a:pPr>
            <a:r>
              <a:rPr lang="es-MX" dirty="0" smtClean="0">
                <a:latin typeface="Arial" pitchFamily="34" charset="0"/>
                <a:cs typeface="Arial" pitchFamily="34" charset="0"/>
              </a:rPr>
              <a:t>Demasiado extenso  por el uso de preposiciones, artículos, </a:t>
            </a:r>
            <a:r>
              <a:rPr lang="es-MX" dirty="0" err="1" smtClean="0">
                <a:latin typeface="Arial" pitchFamily="34" charset="0"/>
                <a:cs typeface="Arial" pitchFamily="34" charset="0"/>
              </a:rPr>
              <a:t>etc</a:t>
            </a:r>
            <a:r>
              <a:rPr lang="es-MX" dirty="0" smtClean="0">
                <a:latin typeface="Arial" pitchFamily="34" charset="0"/>
                <a:cs typeface="Arial" pitchFamily="34" charset="0"/>
              </a:rPr>
              <a:t>, o breve que </a:t>
            </a:r>
          </a:p>
          <a:p>
            <a:pPr marL="228600" indent="-228600" fontAlgn="auto">
              <a:spcBef>
                <a:spcPts val="0"/>
              </a:spcBef>
              <a:spcAft>
                <a:spcPts val="0"/>
              </a:spcAft>
              <a:buFontTx/>
              <a:buAutoNum type="arabicParenR"/>
              <a:defRPr/>
            </a:pPr>
            <a:r>
              <a:rPr lang="es-MX" dirty="0" smtClean="0">
                <a:latin typeface="Arial" pitchFamily="34" charset="0"/>
                <a:cs typeface="Arial" pitchFamily="34" charset="0"/>
              </a:rPr>
              <a:t>No señala qué  o quiénes serán los sujetos, objetos, sucesos, comunidades de estudio, servicio de salud </a:t>
            </a:r>
            <a:r>
              <a:rPr lang="es-MX" dirty="0" smtClean="0">
                <a:solidFill>
                  <a:srgbClr val="FFC000"/>
                </a:solidFill>
                <a:latin typeface="Arial" pitchFamily="34" charset="0"/>
                <a:cs typeface="Arial" pitchFamily="34" charset="0"/>
              </a:rPr>
              <a:t>(unidades de análisis).</a:t>
            </a:r>
          </a:p>
          <a:p>
            <a:pPr marL="228600" indent="-228600" fontAlgn="auto">
              <a:spcBef>
                <a:spcPts val="0"/>
              </a:spcBef>
              <a:spcAft>
                <a:spcPts val="0"/>
              </a:spcAft>
              <a:buFontTx/>
              <a:buAutoNum type="arabicParenR"/>
              <a:defRPr/>
            </a:pPr>
            <a:r>
              <a:rPr lang="es-MX" dirty="0" smtClean="0">
                <a:solidFill>
                  <a:srgbClr val="FFC000"/>
                </a:solidFill>
                <a:latin typeface="Arial" pitchFamily="34" charset="0"/>
                <a:cs typeface="Arial" pitchFamily="34" charset="0"/>
              </a:rPr>
              <a:t> Utilización de siglas y/o abreviaturas. </a:t>
            </a:r>
          </a:p>
          <a:p>
            <a:pPr marL="228600" indent="-228600" fontAlgn="auto">
              <a:spcBef>
                <a:spcPts val="0"/>
              </a:spcBef>
              <a:spcAft>
                <a:spcPts val="0"/>
              </a:spcAft>
              <a:buFontTx/>
              <a:buAutoNum type="arabicParenR"/>
              <a:defRPr/>
            </a:pPr>
            <a:endParaRPr lang="es-MX" dirty="0" smtClean="0">
              <a:solidFill>
                <a:srgbClr val="FFC000"/>
              </a:solidFill>
              <a:latin typeface="Arial" pitchFamily="34" charset="0"/>
              <a:cs typeface="Arial" pitchFamily="34" charset="0"/>
            </a:endParaRPr>
          </a:p>
          <a:p>
            <a:pPr marL="228600" indent="-228600" fontAlgn="auto">
              <a:spcBef>
                <a:spcPts val="0"/>
              </a:spcBef>
              <a:spcAft>
                <a:spcPts val="0"/>
              </a:spcAft>
              <a:buFontTx/>
              <a:buAutoNum type="arabicParenR"/>
              <a:defRPr/>
            </a:pPr>
            <a:endParaRPr lang="es-MX" dirty="0" smtClean="0">
              <a:solidFill>
                <a:srgbClr val="FFC000"/>
              </a:solidFill>
              <a:latin typeface="Arial" pitchFamily="34" charset="0"/>
              <a:cs typeface="Arial" pitchFamily="34" charset="0"/>
            </a:endParaRPr>
          </a:p>
          <a:p>
            <a:pPr marL="228600" indent="-228600" fontAlgn="auto">
              <a:spcBef>
                <a:spcPts val="0"/>
              </a:spcBef>
              <a:spcAft>
                <a:spcPts val="0"/>
              </a:spcAft>
              <a:buFontTx/>
              <a:buAutoNum type="arabicParenR"/>
              <a:defRPr/>
            </a:pPr>
            <a:endParaRPr lang="es-MX" dirty="0" smtClean="0">
              <a:latin typeface="Arial" pitchFamily="34" charset="0"/>
              <a:cs typeface="Arial" pitchFamily="34" charset="0"/>
            </a:endParaRPr>
          </a:p>
          <a:p>
            <a:pPr marL="228600" indent="-228600" fontAlgn="auto">
              <a:spcBef>
                <a:spcPts val="0"/>
              </a:spcBef>
              <a:spcAft>
                <a:spcPts val="0"/>
              </a:spcAft>
              <a:buFontTx/>
              <a:buAutoNum type="arabicParenR"/>
              <a:defRPr/>
            </a:pPr>
            <a:endParaRPr lang="es-MX" dirty="0" smtClean="0">
              <a:latin typeface="Arial" pitchFamily="34" charset="0"/>
              <a:cs typeface="Arial" pitchFamily="34" charset="0"/>
            </a:endParaRPr>
          </a:p>
          <a:p>
            <a:pPr fontAlgn="auto">
              <a:spcBef>
                <a:spcPts val="0"/>
              </a:spcBef>
              <a:spcAft>
                <a:spcPts val="0"/>
              </a:spcAft>
              <a:defRPr/>
            </a:pPr>
            <a:endParaRPr lang="es-MX" dirty="0" smtClean="0">
              <a:latin typeface="Arial" pitchFamily="34" charset="0"/>
              <a:cs typeface="Arial" pitchFamily="34" charset="0"/>
            </a:endParaRPr>
          </a:p>
          <a:p>
            <a:pPr fontAlgn="auto">
              <a:spcBef>
                <a:spcPts val="0"/>
              </a:spcBef>
              <a:spcAft>
                <a:spcPts val="0"/>
              </a:spcAft>
              <a:defRPr/>
            </a:pPr>
            <a:endParaRPr lang="es-CU" dirty="0"/>
          </a:p>
        </p:txBody>
      </p:sp>
      <p:sp>
        <p:nvSpPr>
          <p:cNvPr id="16388" name="Marcador de número de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fld id="{CB17F443-DECC-476E-81D6-16EB3934174B}" type="slidenum">
              <a:rPr lang="es-CU" sz="1200"/>
              <a:pPr/>
              <a:t>13</a:t>
            </a:fld>
            <a:endParaRPr lang="es-CU" sz="1200"/>
          </a:p>
        </p:txBody>
      </p:sp>
    </p:spTree>
    <p:extLst>
      <p:ext uri="{BB962C8B-B14F-4D97-AF65-F5344CB8AC3E}">
        <p14:creationId xmlns:p14="http://schemas.microsoft.com/office/powerpoint/2010/main" val="10919671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6" descr="horizon.png"/>
          <p:cNvPicPr>
            <a:picLocks noChangeAspect="1"/>
          </p:cNvPicPr>
          <p:nvPr/>
        </p:nvPicPr>
        <p:blipFill>
          <a:blip r:embed="rId2">
            <a:extLst>
              <a:ext uri="{28A0092B-C50C-407E-A947-70E740481C1C}">
                <a14:useLocalDpi xmlns:a14="http://schemas.microsoft.com/office/drawing/2010/main" val="0"/>
              </a:ext>
            </a:extLst>
          </a:blip>
          <a:srcRect t="33333"/>
          <a:stretch>
            <a:fillRect/>
          </a:stretch>
        </p:blipFill>
        <p:spPr bwMode="auto">
          <a:xfrm>
            <a:off x="0" y="0"/>
            <a:ext cx="9144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1219200" y="2914650"/>
            <a:ext cx="6400800" cy="1314450"/>
          </a:xfrm>
        </p:spPr>
        <p:txBody>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2" name="Title 1"/>
          <p:cNvSpPr>
            <a:spLocks noGrp="1"/>
          </p:cNvSpPr>
          <p:nvPr>
            <p:ph type="ctrTitle"/>
          </p:nvPr>
        </p:nvSpPr>
        <p:spPr>
          <a:xfrm>
            <a:off x="685802" y="1505917"/>
            <a:ext cx="7772400" cy="1102519"/>
          </a:xfrm>
        </p:spPr>
        <p:txBody>
          <a:bodyPr/>
          <a:lstStyle>
            <a:lvl1pPr algn="ctr">
              <a:defRPr sz="3200"/>
            </a:lvl1pPr>
          </a:lstStyle>
          <a:p>
            <a:r>
              <a:rPr lang="es-ES" smtClean="0"/>
              <a:t>Haga clic para modificar el estilo de título del patrón</a:t>
            </a:r>
            <a:endParaRPr lang="en-US" dirty="0"/>
          </a:p>
        </p:txBody>
      </p:sp>
      <p:sp>
        <p:nvSpPr>
          <p:cNvPr id="5" name="Date Placeholder 3"/>
          <p:cNvSpPr>
            <a:spLocks noGrp="1"/>
          </p:cNvSpPr>
          <p:nvPr>
            <p:ph type="dt" sz="half" idx="10"/>
          </p:nvPr>
        </p:nvSpPr>
        <p:spPr/>
        <p:txBody>
          <a:bodyPr/>
          <a:lstStyle>
            <a:lvl1pPr>
              <a:defRPr/>
            </a:lvl1pPr>
          </a:lstStyle>
          <a:p>
            <a:pPr>
              <a:defRPr/>
            </a:pPr>
            <a:endParaRPr lang="es-ES" altLang="es-ES"/>
          </a:p>
        </p:txBody>
      </p:sp>
      <p:sp>
        <p:nvSpPr>
          <p:cNvPr id="6" name="Footer Placeholder 4"/>
          <p:cNvSpPr>
            <a:spLocks noGrp="1"/>
          </p:cNvSpPr>
          <p:nvPr>
            <p:ph type="ftr" sz="quarter" idx="11"/>
          </p:nvPr>
        </p:nvSpPr>
        <p:spPr/>
        <p:txBody>
          <a:bodyPr/>
          <a:lstStyle>
            <a:lvl1pPr>
              <a:defRPr/>
            </a:lvl1pPr>
          </a:lstStyle>
          <a:p>
            <a:pPr>
              <a:defRPr/>
            </a:pPr>
            <a:endParaRPr lang="es-ES" altLang="es-ES"/>
          </a:p>
        </p:txBody>
      </p:sp>
      <p:sp>
        <p:nvSpPr>
          <p:cNvPr id="7" name="Slide Number Placeholder 5"/>
          <p:cNvSpPr>
            <a:spLocks noGrp="1"/>
          </p:cNvSpPr>
          <p:nvPr>
            <p:ph type="sldNum" sz="quarter" idx="12"/>
          </p:nvPr>
        </p:nvSpPr>
        <p:spPr/>
        <p:txBody>
          <a:bodyPr/>
          <a:lstStyle>
            <a:lvl1pPr>
              <a:defRPr/>
            </a:lvl1pPr>
          </a:lstStyle>
          <a:p>
            <a:pPr>
              <a:defRPr/>
            </a:pPr>
            <a:fld id="{885CF32C-9E67-4FED-BC65-52F0A55C28BA}" type="slidenum">
              <a:rPr lang="es-ES" altLang="es-ES"/>
              <a:pPr>
                <a:defRPr/>
              </a:pPr>
              <a:t>‹Nº›</a:t>
            </a:fld>
            <a:endParaRPr lang="es-ES" altLang="es-ES"/>
          </a:p>
        </p:txBody>
      </p:sp>
    </p:spTree>
    <p:extLst>
      <p:ext uri="{BB962C8B-B14F-4D97-AF65-F5344CB8AC3E}">
        <p14:creationId xmlns:p14="http://schemas.microsoft.com/office/powerpoint/2010/main" val="223159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lvl1pPr>
          </a:lstStyle>
          <a:p>
            <a:pPr>
              <a:defRPr/>
            </a:pPr>
            <a:endParaRPr lang="es-ES" altLang="es-ES"/>
          </a:p>
        </p:txBody>
      </p:sp>
      <p:sp>
        <p:nvSpPr>
          <p:cNvPr id="5" name="Footer Placeholder 4"/>
          <p:cNvSpPr>
            <a:spLocks noGrp="1"/>
          </p:cNvSpPr>
          <p:nvPr>
            <p:ph type="ftr" sz="quarter" idx="11"/>
          </p:nvPr>
        </p:nvSpPr>
        <p:spPr/>
        <p:txBody>
          <a:bodyPr/>
          <a:lstStyle>
            <a:lvl1pPr>
              <a:defRPr/>
            </a:lvl1pPr>
          </a:lstStyle>
          <a:p>
            <a:pPr>
              <a:defRPr/>
            </a:pPr>
            <a:endParaRPr lang="es-ES" altLang="es-ES"/>
          </a:p>
        </p:txBody>
      </p:sp>
      <p:sp>
        <p:nvSpPr>
          <p:cNvPr id="6" name="Slide Number Placeholder 5"/>
          <p:cNvSpPr>
            <a:spLocks noGrp="1"/>
          </p:cNvSpPr>
          <p:nvPr>
            <p:ph type="sldNum" sz="quarter" idx="12"/>
          </p:nvPr>
        </p:nvSpPr>
        <p:spPr/>
        <p:txBody>
          <a:bodyPr/>
          <a:lstStyle>
            <a:lvl1pPr>
              <a:defRPr/>
            </a:lvl1pPr>
          </a:lstStyle>
          <a:p>
            <a:pPr>
              <a:defRPr/>
            </a:pPr>
            <a:fld id="{59C539C3-CDFD-4248-8B68-E7E44D037441}" type="slidenum">
              <a:rPr lang="es-ES" altLang="es-ES"/>
              <a:pPr>
                <a:defRPr/>
              </a:pPr>
              <a:t>‹Nº›</a:t>
            </a:fld>
            <a:endParaRPr lang="es-ES" altLang="es-ES"/>
          </a:p>
        </p:txBody>
      </p:sp>
    </p:spTree>
    <p:extLst>
      <p:ext uri="{BB962C8B-B14F-4D97-AF65-F5344CB8AC3E}">
        <p14:creationId xmlns:p14="http://schemas.microsoft.com/office/powerpoint/2010/main" val="3941168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399" y="205979"/>
            <a:ext cx="2057401" cy="4388644"/>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05979"/>
            <a:ext cx="6019801" cy="43886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lvl1pPr>
          </a:lstStyle>
          <a:p>
            <a:pPr>
              <a:defRPr/>
            </a:pPr>
            <a:endParaRPr lang="es-ES" altLang="es-ES"/>
          </a:p>
        </p:txBody>
      </p:sp>
      <p:sp>
        <p:nvSpPr>
          <p:cNvPr id="5" name="Footer Placeholder 4"/>
          <p:cNvSpPr>
            <a:spLocks noGrp="1"/>
          </p:cNvSpPr>
          <p:nvPr>
            <p:ph type="ftr" sz="quarter" idx="11"/>
          </p:nvPr>
        </p:nvSpPr>
        <p:spPr/>
        <p:txBody>
          <a:bodyPr/>
          <a:lstStyle>
            <a:lvl1pPr>
              <a:defRPr/>
            </a:lvl1pPr>
          </a:lstStyle>
          <a:p>
            <a:pPr>
              <a:defRPr/>
            </a:pPr>
            <a:endParaRPr lang="es-ES" altLang="es-ES"/>
          </a:p>
        </p:txBody>
      </p:sp>
      <p:sp>
        <p:nvSpPr>
          <p:cNvPr id="6" name="Slide Number Placeholder 5"/>
          <p:cNvSpPr>
            <a:spLocks noGrp="1"/>
          </p:cNvSpPr>
          <p:nvPr>
            <p:ph type="sldNum" sz="quarter" idx="12"/>
          </p:nvPr>
        </p:nvSpPr>
        <p:spPr/>
        <p:txBody>
          <a:bodyPr/>
          <a:lstStyle>
            <a:lvl1pPr>
              <a:defRPr/>
            </a:lvl1pPr>
          </a:lstStyle>
          <a:p>
            <a:pPr>
              <a:defRPr/>
            </a:pPr>
            <a:fld id="{32202751-EF84-4E6E-B9A8-380CAC2B7432}" type="slidenum">
              <a:rPr lang="es-ES" altLang="es-ES"/>
              <a:pPr>
                <a:defRPr/>
              </a:pPr>
              <a:t>‹Nº›</a:t>
            </a:fld>
            <a:endParaRPr lang="es-ES" altLang="es-ES"/>
          </a:p>
        </p:txBody>
      </p:sp>
    </p:spTree>
    <p:extLst>
      <p:ext uri="{BB962C8B-B14F-4D97-AF65-F5344CB8AC3E}">
        <p14:creationId xmlns:p14="http://schemas.microsoft.com/office/powerpoint/2010/main" val="24917274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pPr>
              <a:defRPr/>
            </a:pPr>
            <a:endParaRPr lang="es-ES"/>
          </a:p>
        </p:txBody>
      </p:sp>
      <p:sp>
        <p:nvSpPr>
          <p:cNvPr id="5" name="Marcador de pie de página 4"/>
          <p:cNvSpPr>
            <a:spLocks noGrp="1"/>
          </p:cNvSpPr>
          <p:nvPr>
            <p:ph type="ftr" sz="quarter" idx="11"/>
          </p:nvPr>
        </p:nvSpPr>
        <p:spPr/>
        <p:txBody>
          <a:bodyPr/>
          <a:lstStyle>
            <a:lvl1pPr>
              <a:defRPr/>
            </a:lvl1pPr>
          </a:lstStyle>
          <a:p>
            <a:pPr>
              <a:defRPr/>
            </a:pPr>
            <a:endParaRPr lang="es-ES"/>
          </a:p>
        </p:txBody>
      </p:sp>
      <p:sp>
        <p:nvSpPr>
          <p:cNvPr id="6" name="Marcador de número de diapositiva 5"/>
          <p:cNvSpPr>
            <a:spLocks noGrp="1"/>
          </p:cNvSpPr>
          <p:nvPr>
            <p:ph type="sldNum" sz="quarter" idx="12"/>
          </p:nvPr>
        </p:nvSpPr>
        <p:spPr/>
        <p:txBody>
          <a:bodyPr/>
          <a:lstStyle>
            <a:lvl1pPr>
              <a:defRPr/>
            </a:lvl1pPr>
          </a:lstStyle>
          <a:p>
            <a:pPr>
              <a:defRPr/>
            </a:pPr>
            <a:fld id="{3015D70F-78EA-4503-B949-96063FEFD8D2}" type="slidenum">
              <a:rPr lang="es-ES"/>
              <a:pPr>
                <a:defRPr/>
              </a:pPr>
              <a:t>‹Nº›</a:t>
            </a:fld>
            <a:endParaRPr lang="es-ES"/>
          </a:p>
        </p:txBody>
      </p:sp>
    </p:spTree>
    <p:extLst>
      <p:ext uri="{BB962C8B-B14F-4D97-AF65-F5344CB8AC3E}">
        <p14:creationId xmlns:p14="http://schemas.microsoft.com/office/powerpoint/2010/main" val="2769385161"/>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205979"/>
            <a:ext cx="7924800" cy="857250"/>
          </a:xfrm>
        </p:spPr>
        <p:txBody>
          <a:bodyPr/>
          <a:lstStyle/>
          <a:p>
            <a:r>
              <a:rPr lang="es-ES" smtClean="0"/>
              <a:t>Haga clic para modificar el estilo de título del patrón</a:t>
            </a:r>
            <a:endParaRPr lang="en-US" dirty="0"/>
          </a:p>
        </p:txBody>
      </p:sp>
      <p:sp>
        <p:nvSpPr>
          <p:cNvPr id="8" name="Content Placeholder 7"/>
          <p:cNvSpPr>
            <a:spLocks noGrp="1"/>
          </p:cNvSpPr>
          <p:nvPr>
            <p:ph sz="quarter" idx="13"/>
          </p:nvPr>
        </p:nvSpPr>
        <p:spPr>
          <a:xfrm>
            <a:off x="609600" y="1200150"/>
            <a:ext cx="7924800" cy="30861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4"/>
          </p:nvPr>
        </p:nvSpPr>
        <p:spPr/>
        <p:txBody>
          <a:bodyPr/>
          <a:lstStyle>
            <a:lvl1pPr>
              <a:defRPr/>
            </a:lvl1pPr>
          </a:lstStyle>
          <a:p>
            <a:pPr>
              <a:defRPr/>
            </a:pPr>
            <a:endParaRPr lang="es-ES" altLang="es-ES"/>
          </a:p>
        </p:txBody>
      </p:sp>
      <p:sp>
        <p:nvSpPr>
          <p:cNvPr id="5" name="Footer Placeholder 4"/>
          <p:cNvSpPr>
            <a:spLocks noGrp="1"/>
          </p:cNvSpPr>
          <p:nvPr>
            <p:ph type="ftr" sz="quarter" idx="15"/>
          </p:nvPr>
        </p:nvSpPr>
        <p:spPr/>
        <p:txBody>
          <a:bodyPr/>
          <a:lstStyle>
            <a:lvl1pPr>
              <a:defRPr/>
            </a:lvl1pPr>
          </a:lstStyle>
          <a:p>
            <a:pPr>
              <a:defRPr/>
            </a:pPr>
            <a:endParaRPr lang="es-ES" altLang="es-ES"/>
          </a:p>
        </p:txBody>
      </p:sp>
      <p:sp>
        <p:nvSpPr>
          <p:cNvPr id="6" name="Slide Number Placeholder 5"/>
          <p:cNvSpPr>
            <a:spLocks noGrp="1"/>
          </p:cNvSpPr>
          <p:nvPr>
            <p:ph type="sldNum" sz="quarter" idx="16"/>
          </p:nvPr>
        </p:nvSpPr>
        <p:spPr/>
        <p:txBody>
          <a:bodyPr/>
          <a:lstStyle>
            <a:lvl1pPr>
              <a:defRPr/>
            </a:lvl1pPr>
          </a:lstStyle>
          <a:p>
            <a:pPr>
              <a:defRPr/>
            </a:pPr>
            <a:fld id="{D66655B3-B3B5-448F-A997-70897FEBF374}" type="slidenum">
              <a:rPr lang="es-ES" altLang="es-ES"/>
              <a:pPr>
                <a:defRPr/>
              </a:pPr>
              <a:t>‹Nº›</a:t>
            </a:fld>
            <a:endParaRPr lang="es-ES" altLang="es-ES"/>
          </a:p>
        </p:txBody>
      </p:sp>
    </p:spTree>
    <p:extLst>
      <p:ext uri="{BB962C8B-B14F-4D97-AF65-F5344CB8AC3E}">
        <p14:creationId xmlns:p14="http://schemas.microsoft.com/office/powerpoint/2010/main" val="3083009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602" y="3721894"/>
            <a:ext cx="7885113" cy="1021556"/>
          </a:xfrm>
        </p:spPr>
        <p:txBody>
          <a:bodyPr anchor="t"/>
          <a:lstStyle>
            <a:lvl1pPr algn="l">
              <a:defRPr sz="3200" b="0" i="0" cap="all"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2" y="2596755"/>
            <a:ext cx="7885113" cy="1125140"/>
          </a:xfrm>
        </p:spPr>
        <p:txBody>
          <a:bodyPr anchor="b"/>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endParaRPr lang="es-ES" altLang="es-ES"/>
          </a:p>
        </p:txBody>
      </p:sp>
      <p:sp>
        <p:nvSpPr>
          <p:cNvPr id="5" name="Footer Placeholder 4"/>
          <p:cNvSpPr>
            <a:spLocks noGrp="1"/>
          </p:cNvSpPr>
          <p:nvPr>
            <p:ph type="ftr" sz="quarter" idx="11"/>
          </p:nvPr>
        </p:nvSpPr>
        <p:spPr/>
        <p:txBody>
          <a:bodyPr/>
          <a:lstStyle>
            <a:lvl1pPr>
              <a:defRPr/>
            </a:lvl1pPr>
          </a:lstStyle>
          <a:p>
            <a:pPr>
              <a:defRPr/>
            </a:pPr>
            <a:endParaRPr lang="es-ES" altLang="es-ES"/>
          </a:p>
        </p:txBody>
      </p:sp>
      <p:sp>
        <p:nvSpPr>
          <p:cNvPr id="6" name="Slide Number Placeholder 5"/>
          <p:cNvSpPr>
            <a:spLocks noGrp="1"/>
          </p:cNvSpPr>
          <p:nvPr>
            <p:ph type="sldNum" sz="quarter" idx="12"/>
          </p:nvPr>
        </p:nvSpPr>
        <p:spPr/>
        <p:txBody>
          <a:bodyPr/>
          <a:lstStyle>
            <a:lvl1pPr>
              <a:defRPr/>
            </a:lvl1pPr>
          </a:lstStyle>
          <a:p>
            <a:pPr>
              <a:defRPr/>
            </a:pPr>
            <a:fld id="{4B1EAADD-8C7D-4532-9C72-068BB1CB7BDD}" type="slidenum">
              <a:rPr lang="es-ES" altLang="es-ES"/>
              <a:pPr>
                <a:defRPr/>
              </a:pPr>
              <a:t>‹Nº›</a:t>
            </a:fld>
            <a:endParaRPr lang="es-ES" altLang="es-ES"/>
          </a:p>
        </p:txBody>
      </p:sp>
    </p:spTree>
    <p:extLst>
      <p:ext uri="{BB962C8B-B14F-4D97-AF65-F5344CB8AC3E}">
        <p14:creationId xmlns:p14="http://schemas.microsoft.com/office/powerpoint/2010/main" val="1807704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1" y="1200150"/>
            <a:ext cx="3733801" cy="30861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3" name="Content Placeholder 12"/>
          <p:cNvSpPr>
            <a:spLocks noGrp="1"/>
          </p:cNvSpPr>
          <p:nvPr>
            <p:ph sz="quarter" idx="14"/>
          </p:nvPr>
        </p:nvSpPr>
        <p:spPr>
          <a:xfrm>
            <a:off x="4800600" y="1200150"/>
            <a:ext cx="3733801" cy="30861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2" name="Title 1"/>
          <p:cNvSpPr>
            <a:spLocks noGrp="1"/>
          </p:cNvSpPr>
          <p:nvPr>
            <p:ph type="title"/>
          </p:nvPr>
        </p:nvSpPr>
        <p:spPr>
          <a:xfrm>
            <a:off x="609600" y="205979"/>
            <a:ext cx="7924800" cy="857250"/>
          </a:xfrm>
        </p:spPr>
        <p:txBody>
          <a:bodyPr/>
          <a:lstStyle/>
          <a:p>
            <a:r>
              <a:rPr lang="es-ES" smtClean="0"/>
              <a:t>Haga clic para modificar el estilo de título del patrón</a:t>
            </a:r>
            <a:endParaRPr lang="en-US" dirty="0"/>
          </a:p>
        </p:txBody>
      </p:sp>
      <p:sp>
        <p:nvSpPr>
          <p:cNvPr id="5" name="Date Placeholder 3"/>
          <p:cNvSpPr>
            <a:spLocks noGrp="1"/>
          </p:cNvSpPr>
          <p:nvPr>
            <p:ph type="dt" sz="half" idx="15"/>
          </p:nvPr>
        </p:nvSpPr>
        <p:spPr/>
        <p:txBody>
          <a:bodyPr/>
          <a:lstStyle>
            <a:lvl1pPr>
              <a:defRPr/>
            </a:lvl1pPr>
          </a:lstStyle>
          <a:p>
            <a:pPr>
              <a:defRPr/>
            </a:pPr>
            <a:endParaRPr lang="es-ES" altLang="es-ES"/>
          </a:p>
        </p:txBody>
      </p:sp>
      <p:sp>
        <p:nvSpPr>
          <p:cNvPr id="6" name="Footer Placeholder 4"/>
          <p:cNvSpPr>
            <a:spLocks noGrp="1"/>
          </p:cNvSpPr>
          <p:nvPr>
            <p:ph type="ftr" sz="quarter" idx="16"/>
          </p:nvPr>
        </p:nvSpPr>
        <p:spPr/>
        <p:txBody>
          <a:bodyPr/>
          <a:lstStyle>
            <a:lvl1pPr>
              <a:defRPr/>
            </a:lvl1pPr>
          </a:lstStyle>
          <a:p>
            <a:pPr>
              <a:defRPr/>
            </a:pPr>
            <a:endParaRPr lang="es-ES" altLang="es-ES"/>
          </a:p>
        </p:txBody>
      </p:sp>
      <p:sp>
        <p:nvSpPr>
          <p:cNvPr id="7" name="Slide Number Placeholder 5"/>
          <p:cNvSpPr>
            <a:spLocks noGrp="1"/>
          </p:cNvSpPr>
          <p:nvPr>
            <p:ph type="sldNum" sz="quarter" idx="17"/>
          </p:nvPr>
        </p:nvSpPr>
        <p:spPr/>
        <p:txBody>
          <a:bodyPr/>
          <a:lstStyle>
            <a:lvl1pPr>
              <a:defRPr/>
            </a:lvl1pPr>
          </a:lstStyle>
          <a:p>
            <a:pPr>
              <a:defRPr/>
            </a:pPr>
            <a:fld id="{3E092F61-56B5-42FB-942C-30E09AA95A70}" type="slidenum">
              <a:rPr lang="es-ES" altLang="es-ES"/>
              <a:pPr>
                <a:defRPr/>
              </a:pPr>
              <a:t>‹Nº›</a:t>
            </a:fld>
            <a:endParaRPr lang="es-ES" altLang="es-ES"/>
          </a:p>
        </p:txBody>
      </p:sp>
    </p:spTree>
    <p:extLst>
      <p:ext uri="{BB962C8B-B14F-4D97-AF65-F5344CB8AC3E}">
        <p14:creationId xmlns:p14="http://schemas.microsoft.com/office/powerpoint/2010/main" val="107651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1657350"/>
            <a:ext cx="3733801" cy="26289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Content Placeholder 10"/>
          <p:cNvSpPr>
            <a:spLocks noGrp="1"/>
          </p:cNvSpPr>
          <p:nvPr>
            <p:ph sz="quarter" idx="13"/>
          </p:nvPr>
        </p:nvSpPr>
        <p:spPr>
          <a:xfrm>
            <a:off x="609601" y="1657350"/>
            <a:ext cx="3733801" cy="26289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2" name="Title 1"/>
          <p:cNvSpPr>
            <a:spLocks noGrp="1"/>
          </p:cNvSpPr>
          <p:nvPr>
            <p:ph type="title"/>
          </p:nvPr>
        </p:nvSpPr>
        <p:spPr>
          <a:xfrm>
            <a:off x="609600" y="205979"/>
            <a:ext cx="7924800" cy="857250"/>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1" y="1200150"/>
            <a:ext cx="3733801" cy="431006"/>
          </a:xfrm>
        </p:spPr>
        <p:txBody>
          <a:bodyPr anchor="b"/>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800600" y="1200150"/>
            <a:ext cx="3733801" cy="431006"/>
          </a:xfrm>
        </p:spPr>
        <p:txBody>
          <a:bodyPr anchor="b"/>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3"/>
          <p:cNvSpPr>
            <a:spLocks noGrp="1"/>
          </p:cNvSpPr>
          <p:nvPr>
            <p:ph type="dt" sz="half" idx="15"/>
          </p:nvPr>
        </p:nvSpPr>
        <p:spPr/>
        <p:txBody>
          <a:bodyPr/>
          <a:lstStyle>
            <a:lvl1pPr>
              <a:defRPr/>
            </a:lvl1pPr>
          </a:lstStyle>
          <a:p>
            <a:pPr>
              <a:defRPr/>
            </a:pPr>
            <a:endParaRPr lang="es-ES" altLang="es-ES"/>
          </a:p>
        </p:txBody>
      </p:sp>
      <p:sp>
        <p:nvSpPr>
          <p:cNvPr id="8" name="Footer Placeholder 4"/>
          <p:cNvSpPr>
            <a:spLocks noGrp="1"/>
          </p:cNvSpPr>
          <p:nvPr>
            <p:ph type="ftr" sz="quarter" idx="16"/>
          </p:nvPr>
        </p:nvSpPr>
        <p:spPr/>
        <p:txBody>
          <a:bodyPr/>
          <a:lstStyle>
            <a:lvl1pPr>
              <a:defRPr/>
            </a:lvl1pPr>
          </a:lstStyle>
          <a:p>
            <a:pPr>
              <a:defRPr/>
            </a:pPr>
            <a:endParaRPr lang="es-ES" altLang="es-ES"/>
          </a:p>
        </p:txBody>
      </p:sp>
      <p:sp>
        <p:nvSpPr>
          <p:cNvPr id="9" name="Slide Number Placeholder 5"/>
          <p:cNvSpPr>
            <a:spLocks noGrp="1"/>
          </p:cNvSpPr>
          <p:nvPr>
            <p:ph type="sldNum" sz="quarter" idx="17"/>
          </p:nvPr>
        </p:nvSpPr>
        <p:spPr/>
        <p:txBody>
          <a:bodyPr/>
          <a:lstStyle>
            <a:lvl1pPr>
              <a:defRPr/>
            </a:lvl1pPr>
          </a:lstStyle>
          <a:p>
            <a:pPr>
              <a:defRPr/>
            </a:pPr>
            <a:fld id="{281ACDA6-57AF-42EA-8CAF-5F82243F41B4}" type="slidenum">
              <a:rPr lang="es-ES" altLang="es-ES"/>
              <a:pPr>
                <a:defRPr/>
              </a:pPr>
              <a:t>‹Nº›</a:t>
            </a:fld>
            <a:endParaRPr lang="es-ES" altLang="es-ES"/>
          </a:p>
        </p:txBody>
      </p:sp>
    </p:spTree>
    <p:extLst>
      <p:ext uri="{BB962C8B-B14F-4D97-AF65-F5344CB8AC3E}">
        <p14:creationId xmlns:p14="http://schemas.microsoft.com/office/powerpoint/2010/main" val="3379976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600" y="205979"/>
            <a:ext cx="7924800" cy="857250"/>
          </a:xfrm>
        </p:spPr>
        <p:txBody>
          <a:bodyPr/>
          <a:lstStyle/>
          <a:p>
            <a:r>
              <a:rPr lang="es-ES" smtClean="0"/>
              <a:t>Haga clic para modificar el estilo de título del patrón</a:t>
            </a:r>
            <a:endParaRPr lang="en-US" dirty="0"/>
          </a:p>
        </p:txBody>
      </p:sp>
      <p:sp>
        <p:nvSpPr>
          <p:cNvPr id="3" name="Date Placeholder 3"/>
          <p:cNvSpPr>
            <a:spLocks noGrp="1"/>
          </p:cNvSpPr>
          <p:nvPr>
            <p:ph type="dt" sz="half" idx="10"/>
          </p:nvPr>
        </p:nvSpPr>
        <p:spPr/>
        <p:txBody>
          <a:bodyPr/>
          <a:lstStyle>
            <a:lvl1pPr>
              <a:defRPr/>
            </a:lvl1pPr>
          </a:lstStyle>
          <a:p>
            <a:pPr>
              <a:defRPr/>
            </a:pPr>
            <a:endParaRPr lang="es-ES" altLang="es-ES"/>
          </a:p>
        </p:txBody>
      </p:sp>
      <p:sp>
        <p:nvSpPr>
          <p:cNvPr id="4" name="Footer Placeholder 4"/>
          <p:cNvSpPr>
            <a:spLocks noGrp="1"/>
          </p:cNvSpPr>
          <p:nvPr>
            <p:ph type="ftr" sz="quarter" idx="11"/>
          </p:nvPr>
        </p:nvSpPr>
        <p:spPr/>
        <p:txBody>
          <a:bodyPr/>
          <a:lstStyle>
            <a:lvl1pPr>
              <a:defRPr/>
            </a:lvl1pPr>
          </a:lstStyle>
          <a:p>
            <a:pPr>
              <a:defRPr/>
            </a:pPr>
            <a:endParaRPr lang="es-ES" altLang="es-ES"/>
          </a:p>
        </p:txBody>
      </p:sp>
      <p:sp>
        <p:nvSpPr>
          <p:cNvPr id="5" name="Slide Number Placeholder 5"/>
          <p:cNvSpPr>
            <a:spLocks noGrp="1"/>
          </p:cNvSpPr>
          <p:nvPr>
            <p:ph type="sldNum" sz="quarter" idx="12"/>
          </p:nvPr>
        </p:nvSpPr>
        <p:spPr/>
        <p:txBody>
          <a:bodyPr/>
          <a:lstStyle>
            <a:lvl1pPr>
              <a:defRPr/>
            </a:lvl1pPr>
          </a:lstStyle>
          <a:p>
            <a:pPr>
              <a:defRPr/>
            </a:pPr>
            <a:fld id="{1F159365-8DAF-4B16-8F8A-5F4A9BD6821A}" type="slidenum">
              <a:rPr lang="es-ES" altLang="es-ES"/>
              <a:pPr>
                <a:defRPr/>
              </a:pPr>
              <a:t>‹Nº›</a:t>
            </a:fld>
            <a:endParaRPr lang="es-ES" altLang="es-ES"/>
          </a:p>
        </p:txBody>
      </p:sp>
    </p:spTree>
    <p:extLst>
      <p:ext uri="{BB962C8B-B14F-4D97-AF65-F5344CB8AC3E}">
        <p14:creationId xmlns:p14="http://schemas.microsoft.com/office/powerpoint/2010/main" val="2907804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s-ES" altLang="es-ES"/>
          </a:p>
        </p:txBody>
      </p:sp>
      <p:sp>
        <p:nvSpPr>
          <p:cNvPr id="3" name="Footer Placeholder 4"/>
          <p:cNvSpPr>
            <a:spLocks noGrp="1"/>
          </p:cNvSpPr>
          <p:nvPr>
            <p:ph type="ftr" sz="quarter" idx="11"/>
          </p:nvPr>
        </p:nvSpPr>
        <p:spPr/>
        <p:txBody>
          <a:bodyPr/>
          <a:lstStyle>
            <a:lvl1pPr>
              <a:defRPr/>
            </a:lvl1pPr>
          </a:lstStyle>
          <a:p>
            <a:pPr>
              <a:defRPr/>
            </a:pPr>
            <a:endParaRPr lang="es-ES" altLang="es-ES"/>
          </a:p>
        </p:txBody>
      </p:sp>
      <p:sp>
        <p:nvSpPr>
          <p:cNvPr id="4" name="Slide Number Placeholder 5"/>
          <p:cNvSpPr>
            <a:spLocks noGrp="1"/>
          </p:cNvSpPr>
          <p:nvPr>
            <p:ph type="sldNum" sz="quarter" idx="12"/>
          </p:nvPr>
        </p:nvSpPr>
        <p:spPr/>
        <p:txBody>
          <a:bodyPr/>
          <a:lstStyle>
            <a:lvl1pPr>
              <a:defRPr/>
            </a:lvl1pPr>
          </a:lstStyle>
          <a:p>
            <a:pPr>
              <a:defRPr/>
            </a:pPr>
            <a:fld id="{28FAE364-4757-45C5-8080-4BCE90086616}" type="slidenum">
              <a:rPr lang="es-ES" altLang="es-ES"/>
              <a:pPr>
                <a:defRPr/>
              </a:pPr>
              <a:t>‹Nº›</a:t>
            </a:fld>
            <a:endParaRPr lang="es-ES" altLang="es-ES"/>
          </a:p>
        </p:txBody>
      </p:sp>
    </p:spTree>
    <p:extLst>
      <p:ext uri="{BB962C8B-B14F-4D97-AF65-F5344CB8AC3E}">
        <p14:creationId xmlns:p14="http://schemas.microsoft.com/office/powerpoint/2010/main" val="3790193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1" y="1085850"/>
            <a:ext cx="4648201" cy="32004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2" name="Title 1"/>
          <p:cNvSpPr>
            <a:spLocks noGrp="1"/>
          </p:cNvSpPr>
          <p:nvPr>
            <p:ph type="title"/>
          </p:nvPr>
        </p:nvSpPr>
        <p:spPr>
          <a:xfrm>
            <a:off x="612647" y="1085850"/>
            <a:ext cx="2971801" cy="822960"/>
          </a:xfrm>
        </p:spPr>
        <p:txBody>
          <a:bodyPr/>
          <a:lstStyle>
            <a:lvl1pPr algn="l">
              <a:defRPr sz="1800" b="0" i="0" cap="none" baseline="0">
                <a:solidFill>
                  <a:schemeClr val="tx2"/>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12647" y="1910919"/>
            <a:ext cx="2971801" cy="2375332"/>
          </a:xfrm>
        </p:spPr>
        <p:txBody>
          <a:bodyPr tIns="9144"/>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3"/>
          <p:cNvSpPr>
            <a:spLocks noGrp="1"/>
          </p:cNvSpPr>
          <p:nvPr>
            <p:ph type="dt" sz="half" idx="14"/>
          </p:nvPr>
        </p:nvSpPr>
        <p:spPr/>
        <p:txBody>
          <a:bodyPr/>
          <a:lstStyle>
            <a:lvl1pPr>
              <a:defRPr/>
            </a:lvl1pPr>
          </a:lstStyle>
          <a:p>
            <a:pPr>
              <a:defRPr/>
            </a:pPr>
            <a:endParaRPr lang="es-ES" altLang="es-ES"/>
          </a:p>
        </p:txBody>
      </p:sp>
      <p:sp>
        <p:nvSpPr>
          <p:cNvPr id="6" name="Footer Placeholder 4"/>
          <p:cNvSpPr>
            <a:spLocks noGrp="1"/>
          </p:cNvSpPr>
          <p:nvPr>
            <p:ph type="ftr" sz="quarter" idx="15"/>
          </p:nvPr>
        </p:nvSpPr>
        <p:spPr/>
        <p:txBody>
          <a:bodyPr/>
          <a:lstStyle>
            <a:lvl1pPr>
              <a:defRPr/>
            </a:lvl1pPr>
          </a:lstStyle>
          <a:p>
            <a:pPr>
              <a:defRPr/>
            </a:pPr>
            <a:endParaRPr lang="es-ES" altLang="es-ES"/>
          </a:p>
        </p:txBody>
      </p:sp>
      <p:sp>
        <p:nvSpPr>
          <p:cNvPr id="7" name="Slide Number Placeholder 5"/>
          <p:cNvSpPr>
            <a:spLocks noGrp="1"/>
          </p:cNvSpPr>
          <p:nvPr>
            <p:ph type="sldNum" sz="quarter" idx="16"/>
          </p:nvPr>
        </p:nvSpPr>
        <p:spPr/>
        <p:txBody>
          <a:bodyPr/>
          <a:lstStyle>
            <a:lvl1pPr>
              <a:defRPr/>
            </a:lvl1pPr>
          </a:lstStyle>
          <a:p>
            <a:pPr>
              <a:defRPr/>
            </a:pPr>
            <a:fld id="{0D6FC995-E61D-432C-A19C-F39C713AC6F7}" type="slidenum">
              <a:rPr lang="es-ES" altLang="es-ES"/>
              <a:pPr>
                <a:defRPr/>
              </a:pPr>
              <a:t>‹Nº›</a:t>
            </a:fld>
            <a:endParaRPr lang="es-ES" altLang="es-ES"/>
          </a:p>
        </p:txBody>
      </p:sp>
    </p:spTree>
    <p:extLst>
      <p:ext uri="{BB962C8B-B14F-4D97-AF65-F5344CB8AC3E}">
        <p14:creationId xmlns:p14="http://schemas.microsoft.com/office/powerpoint/2010/main" val="674670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pic>
        <p:nvPicPr>
          <p:cNvPr id="5" name="Picture 10" descr="horiz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0" y="1085850"/>
            <a:ext cx="2971801" cy="822960"/>
          </a:xfrm>
        </p:spPr>
        <p:txBody>
          <a:bodyPr/>
          <a:lstStyle>
            <a:lvl1pPr algn="l">
              <a:defRPr sz="1800" b="0" i="0" cap="none" baseline="0">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4657345" y="1085850"/>
            <a:ext cx="3419856" cy="260604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n-US" noProof="0" dirty="0"/>
          </a:p>
        </p:txBody>
      </p:sp>
      <p:sp>
        <p:nvSpPr>
          <p:cNvPr id="4" name="Text Placeholder 3"/>
          <p:cNvSpPr>
            <a:spLocks noGrp="1"/>
          </p:cNvSpPr>
          <p:nvPr>
            <p:ph type="body" sz="half" idx="2"/>
          </p:nvPr>
        </p:nvSpPr>
        <p:spPr>
          <a:xfrm>
            <a:off x="609600" y="1910918"/>
            <a:ext cx="2971801" cy="1803832"/>
          </a:xfrm>
        </p:spPr>
        <p:txBody>
          <a:bodyPr tIns="9144"/>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6" name="Date Placeholder 4"/>
          <p:cNvSpPr>
            <a:spLocks noGrp="1"/>
          </p:cNvSpPr>
          <p:nvPr>
            <p:ph type="dt" sz="half" idx="10"/>
          </p:nvPr>
        </p:nvSpPr>
        <p:spPr/>
        <p:txBody>
          <a:bodyPr/>
          <a:lstStyle>
            <a:lvl1pPr>
              <a:defRPr/>
            </a:lvl1pPr>
          </a:lstStyle>
          <a:p>
            <a:pPr>
              <a:defRPr/>
            </a:pPr>
            <a:endParaRPr lang="es-ES" altLang="es-ES"/>
          </a:p>
        </p:txBody>
      </p:sp>
      <p:sp>
        <p:nvSpPr>
          <p:cNvPr id="7" name="Footer Placeholder 5"/>
          <p:cNvSpPr>
            <a:spLocks noGrp="1"/>
          </p:cNvSpPr>
          <p:nvPr>
            <p:ph type="ftr" sz="quarter" idx="11"/>
          </p:nvPr>
        </p:nvSpPr>
        <p:spPr/>
        <p:txBody>
          <a:bodyPr/>
          <a:lstStyle>
            <a:lvl1pPr>
              <a:defRPr/>
            </a:lvl1pPr>
          </a:lstStyle>
          <a:p>
            <a:pPr>
              <a:defRPr/>
            </a:pPr>
            <a:endParaRPr lang="es-ES" altLang="es-ES"/>
          </a:p>
        </p:txBody>
      </p:sp>
      <p:sp>
        <p:nvSpPr>
          <p:cNvPr id="8" name="Slide Number Placeholder 6"/>
          <p:cNvSpPr>
            <a:spLocks noGrp="1"/>
          </p:cNvSpPr>
          <p:nvPr>
            <p:ph type="sldNum" sz="quarter" idx="12"/>
          </p:nvPr>
        </p:nvSpPr>
        <p:spPr/>
        <p:txBody>
          <a:bodyPr/>
          <a:lstStyle>
            <a:lvl1pPr>
              <a:defRPr/>
            </a:lvl1pPr>
          </a:lstStyle>
          <a:p>
            <a:pPr>
              <a:defRPr/>
            </a:pPr>
            <a:fld id="{A9026B06-1BD3-4CC3-A8A9-1176A670257A}" type="slidenum">
              <a:rPr lang="es-ES" altLang="es-ES"/>
              <a:pPr>
                <a:defRPr/>
              </a:pPr>
              <a:t>‹Nº›</a:t>
            </a:fld>
            <a:endParaRPr lang="es-ES" altLang="es-ES"/>
          </a:p>
        </p:txBody>
      </p:sp>
    </p:spTree>
    <p:extLst>
      <p:ext uri="{BB962C8B-B14F-4D97-AF65-F5344CB8AC3E}">
        <p14:creationId xmlns:p14="http://schemas.microsoft.com/office/powerpoint/2010/main" val="2586175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383838"/>
            </a:gs>
            <a:gs pos="31000">
              <a:srgbClr val="000000"/>
            </a:gs>
            <a:gs pos="100000">
              <a:srgbClr val="000000"/>
            </a:gs>
          </a:gsLst>
          <a:lin ang="5400000"/>
        </a:gradFill>
        <a:effectLst/>
      </p:bgPr>
    </p:bg>
    <p:spTree>
      <p:nvGrpSpPr>
        <p:cNvPr id="1" name=""/>
        <p:cNvGrpSpPr/>
        <p:nvPr/>
      </p:nvGrpSpPr>
      <p:grpSpPr>
        <a:xfrm>
          <a:off x="0" y="0"/>
          <a:ext cx="0" cy="0"/>
          <a:chOff x="0" y="0"/>
          <a:chExt cx="0" cy="0"/>
        </a:xfrm>
      </p:grpSpPr>
      <p:pic>
        <p:nvPicPr>
          <p:cNvPr id="1026" name="Picture 6" descr="horizon.png"/>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609600" y="206375"/>
            <a:ext cx="7924800" cy="857250"/>
          </a:xfrm>
          <a:prstGeom prst="rect">
            <a:avLst/>
          </a:prstGeom>
        </p:spPr>
        <p:txBody>
          <a:bodyPr vert="horz" lIns="91440" tIns="45720" rIns="91440" bIns="45720" rtlCol="0" anchor="b" anchorCtr="0">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1200150"/>
            <a:ext cx="7924800" cy="339407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4" name="Date Placeholder 3"/>
          <p:cNvSpPr>
            <a:spLocks noGrp="1"/>
          </p:cNvSpPr>
          <p:nvPr>
            <p:ph type="dt" sz="half" idx="2"/>
          </p:nvPr>
        </p:nvSpPr>
        <p:spPr>
          <a:xfrm>
            <a:off x="5715000" y="4767263"/>
            <a:ext cx="1524000" cy="274637"/>
          </a:xfrm>
          <a:prstGeom prst="rect">
            <a:avLst/>
          </a:prstGeom>
        </p:spPr>
        <p:txBody>
          <a:bodyPr vert="horz" lIns="91440" tIns="45720" rIns="91440" bIns="45720" rtlCol="0" anchor="ctr"/>
          <a:lstStyle>
            <a:lvl1pPr algn="r" eaLnBrk="1" hangingPunct="1">
              <a:defRPr sz="1000" strike="noStrike" spc="60" baseline="0">
                <a:solidFill>
                  <a:schemeClr val="tx1"/>
                </a:solidFill>
              </a:defRPr>
            </a:lvl1pPr>
          </a:lstStyle>
          <a:p>
            <a:pPr>
              <a:defRPr/>
            </a:pPr>
            <a:endParaRPr lang="es-ES" altLang="es-ES"/>
          </a:p>
        </p:txBody>
      </p:sp>
      <p:sp>
        <p:nvSpPr>
          <p:cNvPr id="5" name="Footer Placeholder 4"/>
          <p:cNvSpPr>
            <a:spLocks noGrp="1"/>
          </p:cNvSpPr>
          <p:nvPr>
            <p:ph type="ftr" sz="quarter" idx="3"/>
          </p:nvPr>
        </p:nvSpPr>
        <p:spPr>
          <a:xfrm>
            <a:off x="609600" y="4767263"/>
            <a:ext cx="2895600" cy="274637"/>
          </a:xfrm>
          <a:prstGeom prst="rect">
            <a:avLst/>
          </a:prstGeom>
        </p:spPr>
        <p:txBody>
          <a:bodyPr vert="horz" lIns="91440" tIns="45720" rIns="91440" bIns="45720" rtlCol="0" anchor="ctr"/>
          <a:lstStyle>
            <a:lvl1pPr algn="l" eaLnBrk="1" hangingPunct="1">
              <a:defRPr sz="1000" cap="all" spc="60" baseline="0">
                <a:solidFill>
                  <a:schemeClr val="tx1"/>
                </a:solidFill>
              </a:defRPr>
            </a:lvl1pPr>
          </a:lstStyle>
          <a:p>
            <a:pPr>
              <a:defRPr/>
            </a:pPr>
            <a:endParaRPr lang="es-ES" altLang="es-ES"/>
          </a:p>
        </p:txBody>
      </p:sp>
      <p:sp>
        <p:nvSpPr>
          <p:cNvPr id="6" name="Slide Number Placeholder 5"/>
          <p:cNvSpPr>
            <a:spLocks noGrp="1"/>
          </p:cNvSpPr>
          <p:nvPr>
            <p:ph type="sldNum" sz="quarter" idx="4"/>
          </p:nvPr>
        </p:nvSpPr>
        <p:spPr>
          <a:xfrm>
            <a:off x="7543800" y="4767263"/>
            <a:ext cx="990600" cy="274637"/>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100"/>
            </a:lvl1pPr>
          </a:lstStyle>
          <a:p>
            <a:pPr>
              <a:defRPr/>
            </a:pPr>
            <a:fld id="{3705575C-B083-4842-8439-6DE4B60BDF29}" type="slidenum">
              <a:rPr lang="es-ES" altLang="es-ES"/>
              <a:pPr>
                <a:defRPr/>
              </a:pPr>
              <a:t>‹Nº›</a:t>
            </a:fld>
            <a:endParaRPr lang="es-ES" altLang="es-ES"/>
          </a:p>
        </p:txBody>
      </p:sp>
    </p:spTree>
  </p:cSld>
  <p:clrMap bg1="dk1" tx1="lt1" bg2="dk2" tx2="lt2" accent1="accent1" accent2="accent2" accent3="accent3" accent4="accent4" accent5="accent5" accent6="accent6" hlink="hlink" folHlink="folHlink"/>
  <p:sldLayoutIdLst>
    <p:sldLayoutId id="2147483699" r:id="rId1"/>
    <p:sldLayoutId id="2147483691" r:id="rId2"/>
    <p:sldLayoutId id="2147483700" r:id="rId3"/>
    <p:sldLayoutId id="2147483692" r:id="rId4"/>
    <p:sldLayoutId id="2147483693" r:id="rId5"/>
    <p:sldLayoutId id="2147483694" r:id="rId6"/>
    <p:sldLayoutId id="2147483695" r:id="rId7"/>
    <p:sldLayoutId id="2147483696" r:id="rId8"/>
    <p:sldLayoutId id="2147483701" r:id="rId9"/>
    <p:sldLayoutId id="2147483697" r:id="rId10"/>
    <p:sldLayoutId id="2147483698" r:id="rId11"/>
    <p:sldLayoutId id="2147483702" r:id="rId12"/>
  </p:sldLayoutIdLst>
  <p:txStyles>
    <p:titleStyle>
      <a:lvl1pPr algn="l" rtl="0" eaLnBrk="0" fontAlgn="base" hangingPunct="0">
        <a:spcBef>
          <a:spcPct val="0"/>
        </a:spcBef>
        <a:spcAft>
          <a:spcPct val="0"/>
        </a:spcAft>
        <a:defRPr sz="3000" kern="1200" cap="all" spc="5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Arial Narrow" panose="020B0606020202030204" pitchFamily="34" charset="0"/>
        </a:defRPr>
      </a:lvl2pPr>
      <a:lvl3pPr algn="l" rtl="0" eaLnBrk="0" fontAlgn="base" hangingPunct="0">
        <a:spcBef>
          <a:spcPct val="0"/>
        </a:spcBef>
        <a:spcAft>
          <a:spcPct val="0"/>
        </a:spcAft>
        <a:defRPr sz="3000">
          <a:solidFill>
            <a:schemeClr val="tx1"/>
          </a:solidFill>
          <a:latin typeface="Arial Narrow" panose="020B0606020202030204" pitchFamily="34" charset="0"/>
        </a:defRPr>
      </a:lvl3pPr>
      <a:lvl4pPr algn="l" rtl="0" eaLnBrk="0" fontAlgn="base" hangingPunct="0">
        <a:spcBef>
          <a:spcPct val="0"/>
        </a:spcBef>
        <a:spcAft>
          <a:spcPct val="0"/>
        </a:spcAft>
        <a:defRPr sz="3000">
          <a:solidFill>
            <a:schemeClr val="tx1"/>
          </a:solidFill>
          <a:latin typeface="Arial Narrow" panose="020B0606020202030204" pitchFamily="34" charset="0"/>
        </a:defRPr>
      </a:lvl4pPr>
      <a:lvl5pPr algn="l" rtl="0" eaLnBrk="0" fontAlgn="base" hangingPunct="0">
        <a:spcBef>
          <a:spcPct val="0"/>
        </a:spcBef>
        <a:spcAft>
          <a:spcPct val="0"/>
        </a:spcAft>
        <a:defRPr sz="3000">
          <a:solidFill>
            <a:schemeClr val="tx1"/>
          </a:solidFill>
          <a:latin typeface="Arial Narrow" panose="020B060602020203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rtl="0" eaLnBrk="0" fontAlgn="base" hangingPunct="0">
        <a:spcBef>
          <a:spcPct val="20000"/>
        </a:spcBef>
        <a:spcAft>
          <a:spcPts val="600"/>
        </a:spcAft>
        <a:buClr>
          <a:schemeClr val="tx2"/>
        </a:buClr>
        <a:buFont typeface="Arial" panose="020B0604020202020204" pitchFamily="34" charset="0"/>
        <a:buChar char="•"/>
        <a:defRPr sz="1700" kern="1200" spc="30">
          <a:solidFill>
            <a:schemeClr val="tx1"/>
          </a:solidFill>
          <a:latin typeface="+mn-lt"/>
          <a:ea typeface="+mn-ea"/>
          <a:cs typeface="+mn-cs"/>
        </a:defRPr>
      </a:lvl1pPr>
      <a:lvl2pPr marL="742950" indent="-285750" algn="l" rtl="0" eaLnBrk="0" fontAlgn="base" hangingPunct="0">
        <a:spcBef>
          <a:spcPct val="20000"/>
        </a:spcBef>
        <a:spcAft>
          <a:spcPts val="600"/>
        </a:spcAft>
        <a:buClr>
          <a:schemeClr val="tx2"/>
        </a:buClr>
        <a:buFont typeface="Arial" panose="020B0604020202020204" pitchFamily="34" charset="0"/>
        <a:buChar char="•"/>
        <a:defRPr sz="1700" kern="1200" spc="30">
          <a:solidFill>
            <a:schemeClr val="tx1"/>
          </a:solidFill>
          <a:latin typeface="+mn-lt"/>
          <a:ea typeface="+mn-ea"/>
          <a:cs typeface="+mn-cs"/>
        </a:defRPr>
      </a:lvl2pPr>
      <a:lvl3pPr marL="1143000" indent="-228600" algn="l" rtl="0" eaLnBrk="0" fontAlgn="base" hangingPunct="0">
        <a:spcBef>
          <a:spcPct val="20000"/>
        </a:spcBef>
        <a:spcAft>
          <a:spcPts val="600"/>
        </a:spcAft>
        <a:buClr>
          <a:schemeClr val="tx2"/>
        </a:buClr>
        <a:buFont typeface="Arial" panose="020B0604020202020204" pitchFamily="34" charset="0"/>
        <a:buChar char="•"/>
        <a:defRPr sz="1700" kern="1200" spc="30">
          <a:solidFill>
            <a:schemeClr val="tx1"/>
          </a:solidFill>
          <a:latin typeface="+mn-lt"/>
          <a:ea typeface="+mn-ea"/>
          <a:cs typeface="+mn-cs"/>
        </a:defRPr>
      </a:lvl3pPr>
      <a:lvl4pPr marL="1600200" indent="-228600" algn="l" rtl="0" eaLnBrk="0" fontAlgn="base" hangingPunct="0">
        <a:spcBef>
          <a:spcPct val="20000"/>
        </a:spcBef>
        <a:spcAft>
          <a:spcPts val="600"/>
        </a:spcAft>
        <a:buClr>
          <a:schemeClr val="tx2"/>
        </a:buClr>
        <a:buFont typeface="Arial" panose="020B0604020202020204" pitchFamily="34" charset="0"/>
        <a:buChar char="•"/>
        <a:defRPr sz="1700" kern="1200" spc="30">
          <a:solidFill>
            <a:schemeClr val="tx1"/>
          </a:solidFill>
          <a:latin typeface="+mn-lt"/>
          <a:ea typeface="+mn-ea"/>
          <a:cs typeface="+mn-cs"/>
        </a:defRPr>
      </a:lvl4pPr>
      <a:lvl5pPr marL="2057400" indent="-228600" algn="l" rtl="0" eaLnBrk="0" fontAlgn="base" hangingPunct="0">
        <a:spcBef>
          <a:spcPct val="20000"/>
        </a:spcBef>
        <a:spcAft>
          <a:spcPts val="600"/>
        </a:spcAft>
        <a:buClr>
          <a:schemeClr val="tx2"/>
        </a:buClr>
        <a:buFont typeface="Arial" panose="020B0604020202020204" pitchFamily="34" charset="0"/>
        <a:buChar char="•"/>
        <a:defRPr sz="1700" kern="1200" spc="3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hyperlink" Target="https://www.tsp.gob.cu/noticias/ciencia-e-innovacion-tienen-que-significar-crecimiento-economico-y-desarrollo-social"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hyperlink" Target="https://files.sld.cu/ortopedia/files/2017/12/Metodolog%C3%ADa-de-la-investigaci%C3%B3n.pdf"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5"/>
          <p:cNvSpPr txBox="1">
            <a:spLocks noChangeArrowheads="1"/>
          </p:cNvSpPr>
          <p:nvPr/>
        </p:nvSpPr>
        <p:spPr bwMode="auto">
          <a:xfrm>
            <a:off x="1403648" y="670520"/>
            <a:ext cx="6696744"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sz="2000" b="1" u="none" dirty="0">
                <a:latin typeface="Arial" panose="020B0604020202020204" pitchFamily="34" charset="0"/>
                <a:cs typeface="Arial" panose="020B0604020202020204" pitchFamily="34" charset="0"/>
              </a:rPr>
              <a:t>UNIVERSIDAD DE CIENCIAS MÉDICAS DE VILLA CLARA</a:t>
            </a:r>
          </a:p>
          <a:p>
            <a:pPr algn="ctr" eaLnBrk="1" hangingPunct="1">
              <a:spcBef>
                <a:spcPct val="50000"/>
              </a:spcBef>
            </a:pPr>
            <a:r>
              <a:rPr lang="es-CU" sz="2000" b="1" u="none" dirty="0" smtClean="0">
                <a:latin typeface="Arial" panose="020B0604020202020204" pitchFamily="34" charset="0"/>
                <a:cs typeface="Arial" panose="020B0604020202020204" pitchFamily="34" charset="0"/>
              </a:rPr>
              <a:t>FACULTAD </a:t>
            </a:r>
            <a:r>
              <a:rPr lang="es-CU" sz="2000" b="1" u="none" dirty="0">
                <a:latin typeface="Arial" panose="020B0604020202020204" pitchFamily="34" charset="0"/>
                <a:cs typeface="Arial" panose="020B0604020202020204" pitchFamily="34" charset="0"/>
              </a:rPr>
              <a:t>DE CIENCIAS MÉDICAS </a:t>
            </a:r>
          </a:p>
          <a:p>
            <a:pPr algn="ctr" eaLnBrk="1" hangingPunct="1">
              <a:spcBef>
                <a:spcPct val="50000"/>
              </a:spcBef>
            </a:pPr>
            <a:r>
              <a:rPr lang="es-CU" sz="2000" b="1" u="none" dirty="0">
                <a:latin typeface="Arial" panose="020B0604020202020204" pitchFamily="34" charset="0"/>
                <a:cs typeface="Arial" panose="020B0604020202020204" pitchFamily="34" charset="0"/>
              </a:rPr>
              <a:t>“SAGUA LA GRANDE”</a:t>
            </a:r>
            <a:endParaRPr lang="es-ES" sz="2000" b="1" u="none" dirty="0">
              <a:latin typeface="Arial" panose="020B0604020202020204" pitchFamily="34" charset="0"/>
              <a:cs typeface="Arial" panose="020B0604020202020204" pitchFamily="34" charset="0"/>
            </a:endParaRPr>
          </a:p>
        </p:txBody>
      </p:sp>
      <p:sp>
        <p:nvSpPr>
          <p:cNvPr id="8195" name="Rectangle 6"/>
          <p:cNvSpPr>
            <a:spLocks noChangeArrowheads="1"/>
          </p:cNvSpPr>
          <p:nvPr/>
        </p:nvSpPr>
        <p:spPr bwMode="auto">
          <a:xfrm>
            <a:off x="467544" y="222250"/>
            <a:ext cx="8136904" cy="4293716"/>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eaLnBrk="1" hangingPunct="1"/>
            <a:endParaRPr lang="es-ES" sz="1800"/>
          </a:p>
        </p:txBody>
      </p:sp>
      <p:sp>
        <p:nvSpPr>
          <p:cNvPr id="2" name="Rectángulo 1"/>
          <p:cNvSpPr/>
          <p:nvPr/>
        </p:nvSpPr>
        <p:spPr>
          <a:xfrm>
            <a:off x="1525513" y="2867526"/>
            <a:ext cx="6139011" cy="1054135"/>
          </a:xfrm>
          <a:prstGeom prst="rect">
            <a:avLst/>
          </a:prstGeom>
          <a:noFill/>
        </p:spPr>
        <p:txBody>
          <a:bodyPr wrap="square" lIns="68580" tIns="34290" rIns="68580" bIns="34290">
            <a:spAutoFit/>
          </a:bodyPr>
          <a:lstStyle/>
          <a:p>
            <a:pPr algn="ctr" eaLnBrk="1" hangingPunct="1">
              <a:defRPr/>
            </a:pPr>
            <a:r>
              <a:rPr lang="es-ES" sz="3200" u="none" spc="38" dirty="0" smtClean="0">
                <a:ln w="9525" cmpd="sng">
                  <a:solidFill>
                    <a:schemeClr val="accent1"/>
                  </a:solidFill>
                  <a:prstDash val="solid"/>
                </a:ln>
                <a:solidFill>
                  <a:srgbClr val="70AD47">
                    <a:tint val="1000"/>
                  </a:srgbClr>
                </a:solidFill>
                <a:effectLst>
                  <a:glow rad="38100">
                    <a:schemeClr val="accent1">
                      <a:alpha val="40000"/>
                    </a:schemeClr>
                  </a:glow>
                </a:effectLst>
              </a:rPr>
              <a:t>Estadística en Salud </a:t>
            </a:r>
            <a:endParaRPr lang="es-ES" sz="3200" u="none" spc="38" dirty="0" smtClean="0">
              <a:ln w="9525" cmpd="sng">
                <a:solidFill>
                  <a:schemeClr val="accent1"/>
                </a:solidFill>
                <a:prstDash val="solid"/>
              </a:ln>
              <a:solidFill>
                <a:srgbClr val="70AD47">
                  <a:tint val="1000"/>
                </a:srgbClr>
              </a:solidFill>
              <a:effectLst>
                <a:glow rad="38100">
                  <a:schemeClr val="accent1">
                    <a:alpha val="40000"/>
                  </a:schemeClr>
                </a:glow>
              </a:effectLst>
            </a:endParaRPr>
          </a:p>
          <a:p>
            <a:pPr algn="ctr" eaLnBrk="1" hangingPunct="1">
              <a:defRPr/>
            </a:pPr>
            <a:r>
              <a:rPr lang="es-CU" sz="3200" u="none" spc="38" dirty="0" smtClean="0">
                <a:ln w="9525" cmpd="sng">
                  <a:solidFill>
                    <a:schemeClr val="accent1"/>
                  </a:solidFill>
                  <a:prstDash val="solid"/>
                </a:ln>
                <a:solidFill>
                  <a:srgbClr val="70AD47">
                    <a:tint val="1000"/>
                  </a:srgbClr>
                </a:solidFill>
                <a:effectLst>
                  <a:glow rad="38100">
                    <a:schemeClr val="accent1">
                      <a:alpha val="40000"/>
                    </a:schemeClr>
                  </a:glow>
                </a:effectLst>
              </a:rPr>
              <a:t>Técnico Medio Enfermería 3er año </a:t>
            </a:r>
            <a:endParaRPr lang="es-ES" sz="3200" u="none" spc="38" dirty="0">
              <a:ln w="9525" cmpd="sng">
                <a:solidFill>
                  <a:schemeClr val="accent1"/>
                </a:solidFill>
                <a:prstDash val="solid"/>
              </a:ln>
              <a:solidFill>
                <a:srgbClr val="70AD47">
                  <a:tint val="1000"/>
                </a:srgbClr>
              </a:solidFill>
              <a:effectLst>
                <a:glow rad="38100">
                  <a:schemeClr val="accent1">
                    <a:alpha val="40000"/>
                  </a:schemeClr>
                </a:glow>
              </a:effectLst>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179512" y="1059582"/>
            <a:ext cx="8712967" cy="3416320"/>
          </a:xfrm>
          <a:prstGeom prst="rect">
            <a:avLst/>
          </a:prstGeom>
          <a:noFill/>
          <a:ln w="38100" algn="ctr">
            <a:solidFill>
              <a:srgbClr val="009999"/>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FF"/>
                </a:solidFill>
              </a14:hiddenFill>
            </a:ext>
          </a:extLst>
        </p:spPr>
        <p:txBody>
          <a:bodyPr wrap="square" lIns="40500" rIns="205740" anchor="ct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358775" indent="1588">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995613" indent="-457200">
              <a:defRPr sz="2400" u="sng">
                <a:solidFill>
                  <a:schemeClr val="tx1"/>
                </a:solidFill>
                <a:latin typeface="Times New Roman" panose="02020603050405020304" pitchFamily="18" charset="0"/>
              </a:defRPr>
            </a:lvl5pPr>
            <a:lvl6pPr marL="3452813"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910013" indent="-457200" eaLnBrk="0" fontAlgn="base" hangingPunct="0">
              <a:spcBef>
                <a:spcPct val="0"/>
              </a:spcBef>
              <a:spcAft>
                <a:spcPct val="0"/>
              </a:spcAft>
              <a:defRPr sz="2400" u="sng">
                <a:solidFill>
                  <a:schemeClr val="tx1"/>
                </a:solidFill>
                <a:latin typeface="Times New Roman" panose="02020603050405020304" pitchFamily="18" charset="0"/>
              </a:defRPr>
            </a:lvl7pPr>
            <a:lvl8pPr marL="4367213"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824413"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150000"/>
              </a:lnSpc>
              <a:buClr>
                <a:srgbClr val="FFFF00"/>
              </a:buClr>
            </a:pPr>
            <a:r>
              <a:rPr lang="es-CU" altLang="zh-CN" u="none" dirty="0" smtClean="0">
                <a:latin typeface="Arial" panose="020B0604020202020204" pitchFamily="34" charset="0"/>
                <a:ea typeface="SimSun" panose="02010600030101010101" pitchFamily="2" charset="-122"/>
                <a:cs typeface="Arial" panose="020B0604020202020204" pitchFamily="34" charset="0"/>
              </a:rPr>
              <a:t>Se puede agrupar en:</a:t>
            </a:r>
          </a:p>
          <a:p>
            <a:pPr marL="342900" indent="-342900" algn="just" eaLnBrk="1" hangingPunct="1">
              <a:lnSpc>
                <a:spcPct val="150000"/>
              </a:lnSpc>
              <a:buClr>
                <a:srgbClr val="C00000"/>
              </a:buClr>
              <a:buFont typeface="Arial" panose="020B0604020202020204" pitchFamily="34" charset="0"/>
              <a:buChar char="►"/>
            </a:pPr>
            <a:r>
              <a:rPr lang="es-CU" u="none" dirty="0" smtClean="0">
                <a:latin typeface="Arial" panose="020B0604020202020204" pitchFamily="34" charset="0"/>
                <a:ea typeface="SimSun" panose="02010600030101010101" pitchFamily="2" charset="-122"/>
                <a:cs typeface="Arial" panose="020B0604020202020204" pitchFamily="34" charset="0"/>
              </a:rPr>
              <a:t>Preliminares: presentación y el resumen.</a:t>
            </a:r>
          </a:p>
          <a:p>
            <a:pPr marL="342900" indent="-342900" algn="just" eaLnBrk="1" hangingPunct="1">
              <a:lnSpc>
                <a:spcPct val="150000"/>
              </a:lnSpc>
              <a:buClr>
                <a:srgbClr val="C00000"/>
              </a:buClr>
              <a:buFont typeface="Arial" panose="020B0604020202020204" pitchFamily="34" charset="0"/>
              <a:buChar char="►"/>
            </a:pPr>
            <a:r>
              <a:rPr lang="es-CU" altLang="zh-CN" u="none" dirty="0">
                <a:latin typeface="Arial" panose="020B0604020202020204" pitchFamily="34" charset="0"/>
                <a:ea typeface="SimSun" panose="02010600030101010101" pitchFamily="2" charset="-122"/>
                <a:cs typeface="Arial" panose="020B0604020202020204" pitchFamily="34" charset="0"/>
              </a:rPr>
              <a:t> </a:t>
            </a:r>
            <a:r>
              <a:rPr lang="es-CU" altLang="zh-CN" u="none" dirty="0" smtClean="0">
                <a:latin typeface="Arial" panose="020B0604020202020204" pitchFamily="34" charset="0"/>
                <a:ea typeface="SimSun" panose="02010600030101010101" pitchFamily="2" charset="-122"/>
                <a:cs typeface="Arial" panose="020B0604020202020204" pitchFamily="34" charset="0"/>
              </a:rPr>
              <a:t>Del cuerpo: </a:t>
            </a:r>
            <a:r>
              <a:rPr lang="es-CU" u="none" dirty="0" smtClean="0">
                <a:latin typeface="Arial" panose="020B0604020202020204" pitchFamily="34" charset="0"/>
                <a:ea typeface="SimSun" panose="02010600030101010101" pitchFamily="2" charset="-122"/>
                <a:cs typeface="Arial" panose="020B0604020202020204" pitchFamily="34" charset="0"/>
              </a:rPr>
              <a:t>i</a:t>
            </a:r>
            <a:r>
              <a:rPr lang="es-CU" altLang="zh-CN" u="none" dirty="0" smtClean="0">
                <a:latin typeface="Arial" panose="020B0604020202020204" pitchFamily="34" charset="0"/>
                <a:ea typeface="SimSun" panose="02010600030101010101" pitchFamily="2" charset="-122"/>
                <a:cs typeface="Arial" panose="020B0604020202020204" pitchFamily="34" charset="0"/>
              </a:rPr>
              <a:t>ntroducción, objetivo, control semántico y diseño metodológico.</a:t>
            </a:r>
          </a:p>
          <a:p>
            <a:pPr marL="342900" indent="-342900" algn="just" eaLnBrk="1" hangingPunct="1">
              <a:lnSpc>
                <a:spcPct val="150000"/>
              </a:lnSpc>
              <a:buClr>
                <a:srgbClr val="C00000"/>
              </a:buClr>
              <a:buFont typeface="Arial" panose="020B0604020202020204" pitchFamily="34" charset="0"/>
              <a:buChar char="►"/>
            </a:pPr>
            <a:r>
              <a:rPr lang="es-CU" altLang="zh-CN" u="none" dirty="0">
                <a:latin typeface="Arial" panose="020B0604020202020204" pitchFamily="34" charset="0"/>
                <a:ea typeface="SimSun" panose="02010600030101010101" pitchFamily="2" charset="-122"/>
                <a:cs typeface="Arial" panose="020B0604020202020204" pitchFamily="34" charset="0"/>
              </a:rPr>
              <a:t> </a:t>
            </a:r>
            <a:r>
              <a:rPr lang="es-CU" altLang="zh-CN" u="none" dirty="0" smtClean="0">
                <a:latin typeface="Arial" panose="020B0604020202020204" pitchFamily="34" charset="0"/>
                <a:ea typeface="SimSun" panose="02010600030101010101" pitchFamily="2" charset="-122"/>
                <a:cs typeface="Arial" panose="020B0604020202020204" pitchFamily="34" charset="0"/>
              </a:rPr>
              <a:t>Final: Cronograma, recursos, </a:t>
            </a:r>
            <a:r>
              <a:rPr lang="es-CU" altLang="zh-CN" b="1" u="none" dirty="0" smtClean="0">
                <a:latin typeface="Arial" panose="020B0604020202020204" pitchFamily="34" charset="0"/>
                <a:ea typeface="SimSun" panose="02010600030101010101" pitchFamily="2" charset="-122"/>
                <a:cs typeface="Arial" panose="020B0604020202020204" pitchFamily="34" charset="0"/>
              </a:rPr>
              <a:t>referencias bibliográficas y anexos.</a:t>
            </a:r>
            <a:endParaRPr lang="es-ES" altLang="zh-CN" b="1" u="none" dirty="0">
              <a:latin typeface="Arial" panose="020B0604020202020204" pitchFamily="34" charset="0"/>
              <a:ea typeface="SimSun" panose="02010600030101010101" pitchFamily="2" charset="-122"/>
              <a:cs typeface="Arial" panose="020B0604020202020204" pitchFamily="34" charset="0"/>
            </a:endParaRPr>
          </a:p>
        </p:txBody>
      </p:sp>
      <p:sp>
        <p:nvSpPr>
          <p:cNvPr id="15363" name="Text Box 3"/>
          <p:cNvSpPr txBox="1">
            <a:spLocks noChangeArrowheads="1"/>
          </p:cNvSpPr>
          <p:nvPr/>
        </p:nvSpPr>
        <p:spPr bwMode="auto">
          <a:xfrm>
            <a:off x="1043608" y="267494"/>
            <a:ext cx="7273925" cy="461963"/>
          </a:xfrm>
          <a:prstGeom prst="rect">
            <a:avLst/>
          </a:prstGeom>
          <a:noFill/>
          <a:ln w="57150" algn="ctr">
            <a:solidFill>
              <a:srgbClr val="C00000"/>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CC"/>
                </a:solidFill>
              </a14:hiddenFill>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altLang="zh-CN" b="1" u="none">
                <a:latin typeface="Arial" panose="020B0604020202020204" pitchFamily="34" charset="0"/>
                <a:ea typeface="SimSun" panose="02010600030101010101" pitchFamily="2" charset="-122"/>
                <a:cs typeface="Arial" panose="020B0604020202020204" pitchFamily="34" charset="0"/>
              </a:rPr>
              <a:t>Partes del Proyecto de investigación		</a:t>
            </a:r>
            <a:endParaRPr lang="es-ES" b="1" u="none">
              <a:latin typeface="Arial" panose="020B0604020202020204" pitchFamily="34" charset="0"/>
              <a:ea typeface="SimSun" panose="02010600030101010101" pitchFamily="2" charset="-122"/>
              <a:cs typeface="Arial" panose="020B0604020202020204" pitchFamily="34" charset="0"/>
            </a:endParaRPr>
          </a:p>
        </p:txBody>
      </p:sp>
    </p:spTree>
    <p:extLst>
      <p:ext uri="{BB962C8B-B14F-4D97-AF65-F5344CB8AC3E}">
        <p14:creationId xmlns:p14="http://schemas.microsoft.com/office/powerpoint/2010/main" val="1691584970"/>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533847" y="1437481"/>
            <a:ext cx="7286625" cy="738188"/>
          </a:xfrm>
          <a:prstGeom prst="rect">
            <a:avLst/>
          </a:prstGeom>
          <a:noFill/>
          <a:ln w="31750">
            <a:solidFill>
              <a:srgbClr val="C00000"/>
            </a:solidFill>
          </a:ln>
        </p:spPr>
        <p:style>
          <a:lnRef idx="1">
            <a:schemeClr val="accent1"/>
          </a:lnRef>
          <a:fillRef idx="2">
            <a:schemeClr val="accent1"/>
          </a:fillRef>
          <a:effectRef idx="1">
            <a:schemeClr val="accent1"/>
          </a:effectRef>
          <a:fontRef idx="minor">
            <a:schemeClr val="dk1"/>
          </a:fontRef>
        </p:style>
        <p:txBody>
          <a:bodyPr>
            <a:spAutoFit/>
          </a:bodyPr>
          <a:lstStyle/>
          <a:p>
            <a:pPr algn="just" eaLnBrk="1" hangingPunct="1">
              <a:tabLst>
                <a:tab pos="177800" algn="l"/>
              </a:tabLst>
              <a:defRPr/>
            </a:pPr>
            <a:r>
              <a:rPr lang="es-ES" sz="2100" u="none" dirty="0">
                <a:solidFill>
                  <a:schemeClr val="tx1"/>
                </a:solidFill>
                <a:latin typeface="Arial" pitchFamily="34" charset="0"/>
                <a:cs typeface="Arial" pitchFamily="34" charset="0"/>
              </a:rPr>
              <a:t>Nombre del programa nacional al que se presenta el</a:t>
            </a:r>
          </a:p>
          <a:p>
            <a:pPr algn="just" eaLnBrk="1" hangingPunct="1">
              <a:defRPr/>
            </a:pPr>
            <a:r>
              <a:rPr lang="es-ES" sz="2100" u="none" dirty="0">
                <a:solidFill>
                  <a:schemeClr val="tx1"/>
                </a:solidFill>
                <a:latin typeface="Arial" pitchFamily="34" charset="0"/>
                <a:cs typeface="Arial" pitchFamily="34" charset="0"/>
              </a:rPr>
              <a:t> </a:t>
            </a:r>
            <a:r>
              <a:rPr lang="es-ES" sz="2100" u="none" dirty="0" smtClean="0">
                <a:solidFill>
                  <a:schemeClr val="tx1"/>
                </a:solidFill>
                <a:latin typeface="Arial" pitchFamily="34" charset="0"/>
                <a:cs typeface="Arial" pitchFamily="34" charset="0"/>
              </a:rPr>
              <a:t>proyecto (</a:t>
            </a:r>
            <a:r>
              <a:rPr lang="es-ES" sz="2100" b="1" dirty="0" err="1" smtClean="0">
                <a:solidFill>
                  <a:schemeClr val="tx1"/>
                </a:solidFill>
                <a:latin typeface="Arial" pitchFamily="34" charset="0"/>
                <a:cs typeface="Arial" pitchFamily="34" charset="0"/>
              </a:rPr>
              <a:t>Linea</a:t>
            </a:r>
            <a:r>
              <a:rPr lang="es-ES" sz="2100" b="1" dirty="0" smtClean="0">
                <a:solidFill>
                  <a:schemeClr val="tx1"/>
                </a:solidFill>
                <a:latin typeface="Arial" pitchFamily="34" charset="0"/>
                <a:cs typeface="Arial" pitchFamily="34" charset="0"/>
              </a:rPr>
              <a:t> de Investigación</a:t>
            </a:r>
            <a:r>
              <a:rPr lang="es-ES" sz="2100" u="none" dirty="0" smtClean="0">
                <a:solidFill>
                  <a:schemeClr val="tx1"/>
                </a:solidFill>
                <a:latin typeface="Arial" pitchFamily="34" charset="0"/>
                <a:cs typeface="Arial" pitchFamily="34" charset="0"/>
              </a:rPr>
              <a:t>):</a:t>
            </a:r>
            <a:endParaRPr lang="es-ES" sz="2100" u="none" dirty="0">
              <a:solidFill>
                <a:schemeClr val="tx1"/>
              </a:solidFill>
              <a:latin typeface="Arial" pitchFamily="34" charset="0"/>
              <a:cs typeface="Arial" pitchFamily="34" charset="0"/>
            </a:endParaRPr>
          </a:p>
        </p:txBody>
      </p:sp>
      <p:sp>
        <p:nvSpPr>
          <p:cNvPr id="3" name="2 Rectángulo"/>
          <p:cNvSpPr/>
          <p:nvPr/>
        </p:nvSpPr>
        <p:spPr>
          <a:xfrm>
            <a:off x="1567021" y="2283718"/>
            <a:ext cx="2754312" cy="415925"/>
          </a:xfrm>
          <a:prstGeom prst="rect">
            <a:avLst/>
          </a:prstGeom>
          <a:noFill/>
          <a:ln w="31750">
            <a:solidFill>
              <a:srgbClr val="C00000"/>
            </a:solidFill>
          </a:ln>
        </p:spPr>
        <p:style>
          <a:lnRef idx="1">
            <a:schemeClr val="accent1"/>
          </a:lnRef>
          <a:fillRef idx="2">
            <a:schemeClr val="accent1"/>
          </a:fillRef>
          <a:effectRef idx="1">
            <a:schemeClr val="accent1"/>
          </a:effectRef>
          <a:fontRef idx="minor">
            <a:schemeClr val="dk1"/>
          </a:fontRef>
        </p:style>
        <p:txBody>
          <a:bodyPr>
            <a:spAutoFit/>
          </a:bodyPr>
          <a:lstStyle/>
          <a:p>
            <a:pPr eaLnBrk="1" hangingPunct="1">
              <a:defRPr/>
            </a:pPr>
            <a:r>
              <a:rPr lang="es-ES" sz="2100" u="none" dirty="0">
                <a:solidFill>
                  <a:schemeClr val="tx1"/>
                </a:solidFill>
                <a:latin typeface="Arial" pitchFamily="34" charset="0"/>
                <a:cs typeface="Arial" pitchFamily="34" charset="0"/>
              </a:rPr>
              <a:t>Titulo del Proyecto:</a:t>
            </a:r>
          </a:p>
        </p:txBody>
      </p:sp>
      <p:sp>
        <p:nvSpPr>
          <p:cNvPr id="4" name="3 Rectángulo"/>
          <p:cNvSpPr/>
          <p:nvPr/>
        </p:nvSpPr>
        <p:spPr>
          <a:xfrm>
            <a:off x="1533847" y="3035398"/>
            <a:ext cx="2754313" cy="415925"/>
          </a:xfrm>
          <a:prstGeom prst="rect">
            <a:avLst/>
          </a:prstGeom>
          <a:noFill/>
          <a:ln w="31750">
            <a:solidFill>
              <a:srgbClr val="C00000"/>
            </a:solidFill>
          </a:ln>
        </p:spPr>
        <p:style>
          <a:lnRef idx="1">
            <a:schemeClr val="accent1"/>
          </a:lnRef>
          <a:fillRef idx="2">
            <a:schemeClr val="accent1"/>
          </a:fillRef>
          <a:effectRef idx="1">
            <a:schemeClr val="accent1"/>
          </a:effectRef>
          <a:fontRef idx="minor">
            <a:schemeClr val="dk1"/>
          </a:fontRef>
        </p:style>
        <p:txBody>
          <a:bodyPr>
            <a:spAutoFit/>
          </a:bodyPr>
          <a:lstStyle/>
          <a:p>
            <a:pPr algn="ctr" eaLnBrk="1" hangingPunct="1">
              <a:defRPr/>
            </a:pPr>
            <a:r>
              <a:rPr lang="es-ES" sz="2100" dirty="0" smtClean="0">
                <a:solidFill>
                  <a:schemeClr val="tx1"/>
                </a:solidFill>
                <a:latin typeface="Arial" pitchFamily="34" charset="0"/>
                <a:cs typeface="Arial" pitchFamily="34" charset="0"/>
              </a:rPr>
              <a:t>Autor(s): </a:t>
            </a:r>
            <a:endParaRPr lang="es-ES" sz="2100" dirty="0">
              <a:solidFill>
                <a:schemeClr val="tx1"/>
              </a:solidFill>
              <a:latin typeface="Arial" pitchFamily="34" charset="0"/>
              <a:cs typeface="Arial" pitchFamily="34" charset="0"/>
            </a:endParaRPr>
          </a:p>
        </p:txBody>
      </p:sp>
      <p:sp>
        <p:nvSpPr>
          <p:cNvPr id="5" name="4 Rectángulo"/>
          <p:cNvSpPr/>
          <p:nvPr/>
        </p:nvSpPr>
        <p:spPr>
          <a:xfrm>
            <a:off x="1553391" y="3787079"/>
            <a:ext cx="2595562" cy="415925"/>
          </a:xfrm>
          <a:prstGeom prst="rect">
            <a:avLst/>
          </a:prstGeom>
          <a:noFill/>
          <a:ln w="31750">
            <a:solidFill>
              <a:srgbClr val="C00000"/>
            </a:solidFill>
          </a:ln>
        </p:spPr>
        <p:style>
          <a:lnRef idx="1">
            <a:schemeClr val="accent1"/>
          </a:lnRef>
          <a:fillRef idx="2">
            <a:schemeClr val="accent1"/>
          </a:fillRef>
          <a:effectRef idx="1">
            <a:schemeClr val="accent1"/>
          </a:effectRef>
          <a:fontRef idx="minor">
            <a:schemeClr val="dk1"/>
          </a:fontRef>
        </p:style>
        <p:txBody>
          <a:bodyPr>
            <a:spAutoFit/>
          </a:bodyPr>
          <a:lstStyle/>
          <a:p>
            <a:pPr algn="ctr" eaLnBrk="1" hangingPunct="1">
              <a:defRPr/>
            </a:pPr>
            <a:r>
              <a:rPr lang="es-ES" sz="2100" u="none" dirty="0" smtClean="0">
                <a:solidFill>
                  <a:schemeClr val="tx1"/>
                </a:solidFill>
                <a:latin typeface="Arial" pitchFamily="34" charset="0"/>
                <a:cs typeface="Arial" pitchFamily="34" charset="0"/>
              </a:rPr>
              <a:t>Tutor:</a:t>
            </a:r>
            <a:endParaRPr lang="es-ES" sz="2100" u="none" dirty="0">
              <a:solidFill>
                <a:schemeClr val="tx1"/>
              </a:solidFill>
              <a:latin typeface="Arial" pitchFamily="34" charset="0"/>
              <a:cs typeface="Arial" pitchFamily="34" charset="0"/>
            </a:endParaRPr>
          </a:p>
        </p:txBody>
      </p:sp>
      <p:sp>
        <p:nvSpPr>
          <p:cNvPr id="7" name="Abrir llave 6"/>
          <p:cNvSpPr/>
          <p:nvPr/>
        </p:nvSpPr>
        <p:spPr>
          <a:xfrm>
            <a:off x="692150" y="123825"/>
            <a:ext cx="639763" cy="4824413"/>
          </a:xfrm>
          <a:prstGeom prst="leftBrace">
            <a:avLst>
              <a:gd name="adj1" fmla="val 8333"/>
              <a:gd name="adj2" fmla="val 52707"/>
            </a:avLst>
          </a:prstGeom>
          <a:ln w="38100"/>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s-CU"/>
          </a:p>
        </p:txBody>
      </p:sp>
      <p:sp>
        <p:nvSpPr>
          <p:cNvPr id="13320" name="CuadroTexto 7"/>
          <p:cNvSpPr txBox="1">
            <a:spLocks noChangeArrowheads="1"/>
          </p:cNvSpPr>
          <p:nvPr/>
        </p:nvSpPr>
        <p:spPr bwMode="auto">
          <a:xfrm>
            <a:off x="131763" y="550863"/>
            <a:ext cx="431800" cy="3970337"/>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eaLnBrk="1" hangingPunct="1"/>
            <a:r>
              <a:rPr lang="es-CU" sz="3600" u="none"/>
              <a:t>PORTADA</a:t>
            </a:r>
          </a:p>
        </p:txBody>
      </p:sp>
      <p:sp>
        <p:nvSpPr>
          <p:cNvPr id="9" name="1 Rectángulo"/>
          <p:cNvSpPr/>
          <p:nvPr/>
        </p:nvSpPr>
        <p:spPr>
          <a:xfrm>
            <a:off x="1547813" y="320675"/>
            <a:ext cx="7272337" cy="738188"/>
          </a:xfrm>
          <a:prstGeom prst="rect">
            <a:avLst/>
          </a:prstGeom>
          <a:noFill/>
          <a:ln w="31750">
            <a:solidFill>
              <a:srgbClr val="C00000"/>
            </a:solidFill>
          </a:ln>
        </p:spPr>
        <p:style>
          <a:lnRef idx="1">
            <a:schemeClr val="accent1"/>
          </a:lnRef>
          <a:fillRef idx="2">
            <a:schemeClr val="accent1"/>
          </a:fillRef>
          <a:effectRef idx="1">
            <a:schemeClr val="accent1"/>
          </a:effectRef>
          <a:fontRef idx="minor">
            <a:schemeClr val="dk1"/>
          </a:fontRef>
        </p:style>
        <p:txBody>
          <a:bodyPr>
            <a:spAutoFit/>
          </a:bodyPr>
          <a:lstStyle/>
          <a:p>
            <a:pPr algn="ctr" eaLnBrk="1" hangingPunct="1">
              <a:tabLst>
                <a:tab pos="177800" algn="l"/>
              </a:tabLst>
              <a:defRPr/>
            </a:pPr>
            <a:r>
              <a:rPr lang="es-ES" sz="2100" u="none" dirty="0">
                <a:solidFill>
                  <a:schemeClr val="tx1"/>
                </a:solidFill>
                <a:latin typeface="Arial" pitchFamily="34" charset="0"/>
                <a:cs typeface="Arial" pitchFamily="34" charset="0"/>
              </a:rPr>
              <a:t>Universidad de Ciencias Medica “Villa Clara”</a:t>
            </a:r>
          </a:p>
          <a:p>
            <a:pPr algn="ctr" eaLnBrk="1" hangingPunct="1">
              <a:tabLst>
                <a:tab pos="177800" algn="l"/>
              </a:tabLst>
              <a:defRPr/>
            </a:pPr>
            <a:r>
              <a:rPr lang="es-ES" sz="2100" u="none" dirty="0">
                <a:solidFill>
                  <a:schemeClr val="tx1"/>
                </a:solidFill>
                <a:latin typeface="Arial" pitchFamily="34" charset="0"/>
                <a:cs typeface="Arial" pitchFamily="34" charset="0"/>
              </a:rPr>
              <a:t>Facultad de Medicina “</a:t>
            </a:r>
            <a:r>
              <a:rPr lang="es-ES" sz="2100" u="none" dirty="0" err="1">
                <a:solidFill>
                  <a:schemeClr val="tx1"/>
                </a:solidFill>
                <a:latin typeface="Arial" pitchFamily="34" charset="0"/>
                <a:cs typeface="Arial" pitchFamily="34" charset="0"/>
              </a:rPr>
              <a:t>Sagua</a:t>
            </a:r>
            <a:r>
              <a:rPr lang="es-ES" sz="2100" u="none" dirty="0">
                <a:solidFill>
                  <a:schemeClr val="tx1"/>
                </a:solidFill>
                <a:latin typeface="Arial" pitchFamily="34" charset="0"/>
                <a:cs typeface="Arial" pitchFamily="34" charset="0"/>
              </a:rPr>
              <a:t> la Grande”</a:t>
            </a: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1021294" y="1586845"/>
            <a:ext cx="7273925" cy="1131848"/>
          </a:xfrm>
          <a:prstGeom prst="rect">
            <a:avLst/>
          </a:prstGeom>
          <a:noFill/>
          <a:ln w="28575" algn="ctr">
            <a:solidFill>
              <a:srgbClr val="009999"/>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FF"/>
                </a:solidFill>
              </a14:hiddenFill>
            </a:ext>
          </a:extLst>
        </p:spPr>
        <p:txBody>
          <a:bodyPr lIns="40500" rIns="205740" anchor="ct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358775" indent="1588">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995613" indent="-457200">
              <a:defRPr sz="2400" u="sng">
                <a:solidFill>
                  <a:schemeClr val="tx1"/>
                </a:solidFill>
                <a:latin typeface="Times New Roman" panose="02020603050405020304" pitchFamily="18" charset="0"/>
              </a:defRPr>
            </a:lvl5pPr>
            <a:lvl6pPr marL="3452813"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910013" indent="-457200" eaLnBrk="0" fontAlgn="base" hangingPunct="0">
              <a:spcBef>
                <a:spcPct val="0"/>
              </a:spcBef>
              <a:spcAft>
                <a:spcPct val="0"/>
              </a:spcAft>
              <a:defRPr sz="2400" u="sng">
                <a:solidFill>
                  <a:schemeClr val="tx1"/>
                </a:solidFill>
                <a:latin typeface="Times New Roman" panose="02020603050405020304" pitchFamily="18" charset="0"/>
              </a:defRPr>
            </a:lvl7pPr>
            <a:lvl8pPr marL="4367213"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824413"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150000"/>
              </a:lnSpc>
              <a:buClr>
                <a:srgbClr val="FFFF00"/>
              </a:buClr>
            </a:pPr>
            <a:r>
              <a:rPr lang="es-CU" altLang="zh-CN" u="none" dirty="0" smtClean="0">
                <a:solidFill>
                  <a:srgbClr val="FFC000"/>
                </a:solidFill>
                <a:latin typeface="Arial" panose="020B0604020202020204" pitchFamily="34" charset="0"/>
                <a:ea typeface="SimSun" panose="02010600030101010101" pitchFamily="2" charset="-122"/>
                <a:cs typeface="Arial" panose="020B0604020202020204" pitchFamily="34" charset="0"/>
              </a:rPr>
              <a:t>Resumen</a:t>
            </a:r>
            <a:r>
              <a:rPr lang="es-CU" altLang="zh-CN" u="none" dirty="0" smtClean="0">
                <a:latin typeface="Arial" panose="020B0604020202020204" pitchFamily="34" charset="0"/>
                <a:ea typeface="SimSun" panose="02010600030101010101" pitchFamily="2" charset="-122"/>
                <a:cs typeface="Arial" panose="020B0604020202020204" pitchFamily="34" charset="0"/>
              </a:rPr>
              <a:t>: Síntesis de los aspectos fundamentales que caracterizan el proyecto.</a:t>
            </a:r>
          </a:p>
        </p:txBody>
      </p:sp>
      <p:sp>
        <p:nvSpPr>
          <p:cNvPr id="15363" name="Text Box 3"/>
          <p:cNvSpPr txBox="1">
            <a:spLocks noChangeArrowheads="1"/>
          </p:cNvSpPr>
          <p:nvPr/>
        </p:nvSpPr>
        <p:spPr bwMode="auto">
          <a:xfrm>
            <a:off x="1042988" y="555625"/>
            <a:ext cx="7273925" cy="461963"/>
          </a:xfrm>
          <a:prstGeom prst="rect">
            <a:avLst/>
          </a:prstGeom>
          <a:noFill/>
          <a:ln w="28575" algn="ctr">
            <a:solidFill>
              <a:srgbClr val="C00000"/>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CC"/>
                </a:solidFill>
              </a14:hiddenFill>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altLang="zh-CN" b="1" u="none" dirty="0">
                <a:latin typeface="Arial" panose="020B0604020202020204" pitchFamily="34" charset="0"/>
                <a:ea typeface="SimSun" panose="02010600030101010101" pitchFamily="2" charset="-122"/>
                <a:cs typeface="Arial" panose="020B0604020202020204" pitchFamily="34" charset="0"/>
              </a:rPr>
              <a:t>Partes del Proyecto de investigación		</a:t>
            </a:r>
            <a:endParaRPr lang="es-ES" b="1" u="none" dirty="0">
              <a:latin typeface="Arial" panose="020B0604020202020204" pitchFamily="34" charset="0"/>
              <a:ea typeface="SimSun" panose="02010600030101010101" pitchFamily="2" charset="-122"/>
              <a:cs typeface="Arial" panose="020B0604020202020204" pitchFamily="34" charset="0"/>
            </a:endParaRPr>
          </a:p>
        </p:txBody>
      </p:sp>
      <p:sp>
        <p:nvSpPr>
          <p:cNvPr id="2" name="CuadroTexto 1"/>
          <p:cNvSpPr txBox="1"/>
          <p:nvPr/>
        </p:nvSpPr>
        <p:spPr>
          <a:xfrm>
            <a:off x="323528" y="3003798"/>
            <a:ext cx="8496944" cy="1569660"/>
          </a:xfrm>
          <a:prstGeom prst="rect">
            <a:avLst/>
          </a:prstGeom>
          <a:noFill/>
          <a:ln w="28575">
            <a:solidFill>
              <a:srgbClr val="009999"/>
            </a:solidFill>
          </a:ln>
        </p:spPr>
        <p:txBody>
          <a:bodyPr wrap="square" rtlCol="0">
            <a:spAutoFit/>
          </a:bodyPr>
          <a:lstStyle/>
          <a:p>
            <a:pPr algn="just"/>
            <a:r>
              <a:rPr lang="es-CU" u="none" dirty="0" smtClean="0">
                <a:solidFill>
                  <a:srgbClr val="FFC000"/>
                </a:solidFill>
              </a:rPr>
              <a:t>Este </a:t>
            </a:r>
            <a:r>
              <a:rPr lang="es-CU" sz="2000" u="none" dirty="0">
                <a:solidFill>
                  <a:srgbClr val="FFC000"/>
                </a:solidFill>
                <a:latin typeface="Arial" panose="020B0604020202020204" pitchFamily="34" charset="0"/>
                <a:ea typeface="SimSun" panose="02010600030101010101" pitchFamily="2" charset="-122"/>
                <a:cs typeface="Arial" panose="020B0604020202020204" pitchFamily="34" charset="0"/>
              </a:rPr>
              <a:t>contiene</a:t>
            </a:r>
            <a:r>
              <a:rPr lang="es-CU" sz="2000" u="none" dirty="0" smtClean="0">
                <a:solidFill>
                  <a:srgbClr val="FFC000"/>
                </a:solidFill>
              </a:rPr>
              <a:t>  </a:t>
            </a:r>
            <a:r>
              <a:rPr lang="es-CU" u="none" dirty="0" smtClean="0">
                <a:solidFill>
                  <a:srgbClr val="FFC000"/>
                </a:solidFill>
              </a:rPr>
              <a:t>una parte breve de la introducción, el problema, el objetivo, </a:t>
            </a:r>
            <a:r>
              <a:rPr lang="es-CU" u="none" dirty="0">
                <a:solidFill>
                  <a:srgbClr val="FFC000"/>
                </a:solidFill>
              </a:rPr>
              <a:t>los métodos e instrumentos de recolección de datos </a:t>
            </a:r>
            <a:r>
              <a:rPr lang="es-CU" u="none" dirty="0" smtClean="0">
                <a:solidFill>
                  <a:srgbClr val="FFC000"/>
                </a:solidFill>
              </a:rPr>
              <a:t>y de procesamiento, principles resultados a alcanzar. No puede sobrepasar las </a:t>
            </a:r>
            <a:r>
              <a:rPr lang="es-CU" u="none" dirty="0" smtClean="0">
                <a:solidFill>
                  <a:srgbClr val="FF0000"/>
                </a:solidFill>
              </a:rPr>
              <a:t>250</a:t>
            </a:r>
            <a:r>
              <a:rPr lang="es-CU" u="none" dirty="0" smtClean="0">
                <a:solidFill>
                  <a:srgbClr val="FFC000"/>
                </a:solidFill>
              </a:rPr>
              <a:t> palabras. </a:t>
            </a:r>
            <a:endParaRPr lang="es-ES" u="none" dirty="0">
              <a:solidFill>
                <a:srgbClr val="FFC000"/>
              </a:solidFill>
            </a:endParaRPr>
          </a:p>
        </p:txBody>
      </p:sp>
    </p:spTree>
    <p:extLst>
      <p:ext uri="{BB962C8B-B14F-4D97-AF65-F5344CB8AC3E}">
        <p14:creationId xmlns:p14="http://schemas.microsoft.com/office/powerpoint/2010/main" val="3369649651"/>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1042988" y="1946275"/>
            <a:ext cx="7273925" cy="1131888"/>
          </a:xfrm>
          <a:prstGeom prst="rect">
            <a:avLst/>
          </a:prstGeom>
          <a:noFill/>
          <a:ln w="38100" algn="ctr">
            <a:solidFill>
              <a:srgbClr val="009999"/>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FF"/>
                </a:solidFill>
              </a14:hiddenFill>
            </a:ext>
          </a:extLst>
        </p:spPr>
        <p:txBody>
          <a:bodyPr lIns="40500" rIns="205740" anchor="ct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358775" indent="1588">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995613" indent="-457200">
              <a:defRPr sz="2400" u="sng">
                <a:solidFill>
                  <a:schemeClr val="tx1"/>
                </a:solidFill>
                <a:latin typeface="Times New Roman" panose="02020603050405020304" pitchFamily="18" charset="0"/>
              </a:defRPr>
            </a:lvl5pPr>
            <a:lvl6pPr marL="3452813"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910013" indent="-457200" eaLnBrk="0" fontAlgn="base" hangingPunct="0">
              <a:spcBef>
                <a:spcPct val="0"/>
              </a:spcBef>
              <a:spcAft>
                <a:spcPct val="0"/>
              </a:spcAft>
              <a:defRPr sz="2400" u="sng">
                <a:solidFill>
                  <a:schemeClr val="tx1"/>
                </a:solidFill>
                <a:latin typeface="Times New Roman" panose="02020603050405020304" pitchFamily="18" charset="0"/>
              </a:defRPr>
            </a:lvl7pPr>
            <a:lvl8pPr marL="4367213"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824413"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150000"/>
              </a:lnSpc>
              <a:buClr>
                <a:srgbClr val="FFFF00"/>
              </a:buClr>
            </a:pPr>
            <a:r>
              <a:rPr lang="es-ES" altLang="zh-CN" u="none">
                <a:latin typeface="Arial" panose="020B0604020202020204" pitchFamily="34" charset="0"/>
                <a:ea typeface="SimSun" panose="02010600030101010101" pitchFamily="2" charset="-122"/>
                <a:cs typeface="Arial" panose="020B0604020202020204" pitchFamily="34" charset="0"/>
              </a:rPr>
              <a:t>Título: </a:t>
            </a:r>
            <a:r>
              <a:rPr lang="es-CU" u="none">
                <a:latin typeface="Arial" panose="020B0604020202020204" pitchFamily="34" charset="0"/>
                <a:ea typeface="SimSun" panose="02010600030101010101" pitchFamily="2" charset="-122"/>
                <a:cs typeface="Arial" panose="020B0604020202020204" pitchFamily="34" charset="0"/>
              </a:rPr>
              <a:t>Debe redactarse de modo claro, preciso, en correspondencia con el problema y los objetivos.</a:t>
            </a:r>
            <a:endParaRPr lang="es-ES" altLang="zh-CN" u="none">
              <a:latin typeface="Arial" panose="020B0604020202020204" pitchFamily="34" charset="0"/>
              <a:ea typeface="SimSun" panose="02010600030101010101" pitchFamily="2" charset="-122"/>
              <a:cs typeface="Arial" panose="020B0604020202020204" pitchFamily="34" charset="0"/>
            </a:endParaRPr>
          </a:p>
        </p:txBody>
      </p:sp>
      <p:sp>
        <p:nvSpPr>
          <p:cNvPr id="15363" name="Text Box 3"/>
          <p:cNvSpPr txBox="1">
            <a:spLocks noChangeArrowheads="1"/>
          </p:cNvSpPr>
          <p:nvPr/>
        </p:nvSpPr>
        <p:spPr bwMode="auto">
          <a:xfrm>
            <a:off x="1042988" y="555625"/>
            <a:ext cx="7273925" cy="461963"/>
          </a:xfrm>
          <a:prstGeom prst="rect">
            <a:avLst/>
          </a:prstGeom>
          <a:noFill/>
          <a:ln w="57150" algn="ctr">
            <a:solidFill>
              <a:srgbClr val="C00000"/>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CC"/>
                </a:solidFill>
              </a14:hiddenFill>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altLang="zh-CN" b="1" u="none">
                <a:latin typeface="Arial" panose="020B0604020202020204" pitchFamily="34" charset="0"/>
                <a:ea typeface="SimSun" panose="02010600030101010101" pitchFamily="2" charset="-122"/>
                <a:cs typeface="Arial" panose="020B0604020202020204" pitchFamily="34" charset="0"/>
              </a:rPr>
              <a:t>Partes del Proyecto de investigación		</a:t>
            </a:r>
            <a:endParaRPr lang="es-ES" b="1" u="none">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827584" y="1851025"/>
            <a:ext cx="7489329" cy="2170113"/>
          </a:xfrm>
          <a:prstGeom prst="rect">
            <a:avLst/>
          </a:prstGeom>
          <a:noFill/>
          <a:ln w="38100"/>
        </p:spPr>
        <p:style>
          <a:lnRef idx="1">
            <a:schemeClr val="accent1"/>
          </a:lnRef>
          <a:fillRef idx="2">
            <a:schemeClr val="accent1"/>
          </a:fillRef>
          <a:effectRef idx="1">
            <a:schemeClr val="accent1"/>
          </a:effectRef>
          <a:fontRef idx="minor">
            <a:schemeClr val="dk1"/>
          </a:fontRef>
        </p:style>
        <p:txBody>
          <a:bodyPr wrap="square">
            <a:spAutoFit/>
          </a:bodyPr>
          <a:lstStyle/>
          <a:p>
            <a:pPr marL="285750" indent="-285750" eaLnBrk="1" hangingPunct="1">
              <a:lnSpc>
                <a:spcPct val="150000"/>
              </a:lnSpc>
              <a:buFont typeface="Wingdings" panose="05000000000000000000" pitchFamily="2" charset="2"/>
              <a:buChar char="ü"/>
              <a:defRPr/>
            </a:pPr>
            <a:r>
              <a:rPr lang="es-ES" sz="1800" u="none" dirty="0">
                <a:solidFill>
                  <a:schemeClr val="tx1"/>
                </a:solidFill>
                <a:latin typeface="Arial" pitchFamily="34" charset="0"/>
                <a:cs typeface="Arial" pitchFamily="34" charset="0"/>
              </a:rPr>
              <a:t>Planteamiento del problema</a:t>
            </a:r>
          </a:p>
          <a:p>
            <a:pPr marL="285750" indent="-285750" eaLnBrk="1" hangingPunct="1">
              <a:lnSpc>
                <a:spcPct val="150000"/>
              </a:lnSpc>
              <a:buFont typeface="Wingdings" panose="05000000000000000000" pitchFamily="2" charset="2"/>
              <a:buChar char="ü"/>
              <a:defRPr/>
            </a:pPr>
            <a:r>
              <a:rPr lang="es-ES" sz="1800" u="none" dirty="0">
                <a:solidFill>
                  <a:schemeClr val="tx1"/>
                </a:solidFill>
                <a:latin typeface="Arial" pitchFamily="34" charset="0"/>
                <a:cs typeface="Arial" pitchFamily="34" charset="0"/>
              </a:rPr>
              <a:t>Pregunta de investigación.</a:t>
            </a:r>
          </a:p>
          <a:p>
            <a:pPr marL="285750" indent="-285750" eaLnBrk="1" hangingPunct="1">
              <a:lnSpc>
                <a:spcPct val="150000"/>
              </a:lnSpc>
              <a:buFont typeface="Wingdings" panose="05000000000000000000" pitchFamily="2" charset="2"/>
              <a:buChar char="ü"/>
              <a:defRPr/>
            </a:pPr>
            <a:r>
              <a:rPr lang="es-ES" sz="1800" u="none" dirty="0">
                <a:solidFill>
                  <a:schemeClr val="tx1"/>
                </a:solidFill>
                <a:latin typeface="Arial" pitchFamily="34" charset="0"/>
                <a:cs typeface="Arial" pitchFamily="34" charset="0"/>
              </a:rPr>
              <a:t>hipótesis de investigación.</a:t>
            </a:r>
          </a:p>
          <a:p>
            <a:pPr marL="285750" indent="-285750" eaLnBrk="1" hangingPunct="1">
              <a:lnSpc>
                <a:spcPct val="150000"/>
              </a:lnSpc>
              <a:buFont typeface="Wingdings" panose="05000000000000000000" pitchFamily="2" charset="2"/>
              <a:buChar char="ü"/>
              <a:defRPr/>
            </a:pPr>
            <a:r>
              <a:rPr lang="es-ES" sz="1800" u="none" dirty="0">
                <a:solidFill>
                  <a:schemeClr val="tx1"/>
                </a:solidFill>
                <a:latin typeface="Arial" pitchFamily="34" charset="0"/>
                <a:cs typeface="Arial" pitchFamily="34" charset="0"/>
              </a:rPr>
              <a:t>Principales resultados, económicos y/o sociales a obtener.</a:t>
            </a:r>
          </a:p>
          <a:p>
            <a:pPr marL="285750" indent="-285750" eaLnBrk="1" hangingPunct="1">
              <a:lnSpc>
                <a:spcPct val="150000"/>
              </a:lnSpc>
              <a:buFont typeface="Wingdings" panose="05000000000000000000" pitchFamily="2" charset="2"/>
              <a:buChar char="ü"/>
              <a:defRPr/>
            </a:pPr>
            <a:r>
              <a:rPr lang="es-ES" sz="1800" u="none" dirty="0">
                <a:solidFill>
                  <a:schemeClr val="tx1"/>
                </a:solidFill>
                <a:latin typeface="Arial" pitchFamily="34" charset="0"/>
                <a:cs typeface="Arial" pitchFamily="34" charset="0"/>
              </a:rPr>
              <a:t>Novedad científico y bibliografía.</a:t>
            </a:r>
          </a:p>
        </p:txBody>
      </p:sp>
      <p:sp>
        <p:nvSpPr>
          <p:cNvPr id="17411" name="Text Box 3"/>
          <p:cNvSpPr txBox="1">
            <a:spLocks noChangeArrowheads="1"/>
          </p:cNvSpPr>
          <p:nvPr/>
        </p:nvSpPr>
        <p:spPr bwMode="auto">
          <a:xfrm>
            <a:off x="827584" y="1419225"/>
            <a:ext cx="7489329" cy="369888"/>
          </a:xfrm>
          <a:prstGeom prst="rect">
            <a:avLst/>
          </a:prstGeom>
          <a:noFill/>
          <a:ln w="38100" algn="ctr">
            <a:solidFill>
              <a:srgbClr val="FF0000"/>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CC"/>
                </a:solidFill>
              </a14:hiddenFill>
            </a:ext>
          </a:extLst>
        </p:spPr>
        <p:txBody>
          <a:bodyPr wrap="square">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eaLnBrk="1" hangingPunct="1">
              <a:spcBef>
                <a:spcPct val="50000"/>
              </a:spcBef>
            </a:pPr>
            <a:r>
              <a:rPr lang="es-ES" sz="1800" b="1" u="none" dirty="0" smtClean="0">
                <a:solidFill>
                  <a:srgbClr val="FFFF00"/>
                </a:solidFill>
                <a:latin typeface="Arial" panose="020B0604020202020204" pitchFamily="34" charset="0"/>
                <a:cs typeface="Arial" panose="020B0604020202020204" pitchFamily="34" charset="0"/>
              </a:rPr>
              <a:t>1</a:t>
            </a:r>
            <a:r>
              <a:rPr lang="es-ES" sz="1800" b="1" u="none" dirty="0" smtClean="0">
                <a:latin typeface="Arial" panose="020B0604020202020204" pitchFamily="34" charset="0"/>
                <a:cs typeface="Arial" panose="020B0604020202020204" pitchFamily="34" charset="0"/>
              </a:rPr>
              <a:t>) (</a:t>
            </a:r>
            <a:r>
              <a:rPr lang="es-ES" sz="1800" b="1" u="none" dirty="0" smtClean="0">
                <a:solidFill>
                  <a:srgbClr val="FFC000"/>
                </a:solidFill>
                <a:latin typeface="Arial" panose="020B0604020202020204" pitchFamily="34" charset="0"/>
                <a:cs typeface="Arial" panose="020B0604020202020204" pitchFamily="34" charset="0"/>
              </a:rPr>
              <a:t>ESTADO </a:t>
            </a:r>
            <a:r>
              <a:rPr lang="es-ES" sz="1800" b="1" u="none" dirty="0">
                <a:solidFill>
                  <a:srgbClr val="FFC000"/>
                </a:solidFill>
                <a:latin typeface="Arial" panose="020B0604020202020204" pitchFamily="34" charset="0"/>
                <a:cs typeface="Arial" panose="020B0604020202020204" pitchFamily="34" charset="0"/>
              </a:rPr>
              <a:t>DE LA TEMÁTICA A </a:t>
            </a:r>
            <a:r>
              <a:rPr lang="es-ES" sz="1800" b="1" u="none" dirty="0" smtClean="0">
                <a:solidFill>
                  <a:srgbClr val="FFC000"/>
                </a:solidFill>
                <a:latin typeface="Arial" panose="020B0604020202020204" pitchFamily="34" charset="0"/>
                <a:cs typeface="Arial" panose="020B0604020202020204" pitchFamily="34" charset="0"/>
              </a:rPr>
              <a:t>INVESTIGAR </a:t>
            </a:r>
            <a:r>
              <a:rPr lang="es-ES" sz="1800" b="1" u="none" dirty="0" smtClean="0">
                <a:latin typeface="Arial" panose="020B0604020202020204" pitchFamily="34" charset="0"/>
                <a:cs typeface="Arial" panose="020B0604020202020204" pitchFamily="34" charset="0"/>
              </a:rPr>
              <a:t>)</a:t>
            </a:r>
            <a:endParaRPr lang="es-ES" sz="1800" b="1" u="none" dirty="0">
              <a:latin typeface="Arial" panose="020B0604020202020204" pitchFamily="34" charset="0"/>
              <a:cs typeface="Arial" panose="020B0604020202020204" pitchFamily="34" charset="0"/>
            </a:endParaRPr>
          </a:p>
        </p:txBody>
      </p:sp>
      <p:sp>
        <p:nvSpPr>
          <p:cNvPr id="17412" name="Text Box 3"/>
          <p:cNvSpPr txBox="1">
            <a:spLocks noChangeArrowheads="1"/>
          </p:cNvSpPr>
          <p:nvPr/>
        </p:nvSpPr>
        <p:spPr bwMode="auto">
          <a:xfrm>
            <a:off x="1042988" y="555625"/>
            <a:ext cx="7273925" cy="461963"/>
          </a:xfrm>
          <a:prstGeom prst="rect">
            <a:avLst/>
          </a:prstGeom>
          <a:noFill/>
          <a:ln w="57150" algn="ctr">
            <a:solidFill>
              <a:srgbClr val="C00000"/>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CC"/>
                </a:solidFill>
              </a14:hiddenFill>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altLang="zh-CN" b="1" u="none">
                <a:latin typeface="Arial" panose="020B0604020202020204" pitchFamily="34" charset="0"/>
                <a:ea typeface="SimSun" panose="02010600030101010101" pitchFamily="2" charset="-122"/>
                <a:cs typeface="Arial" panose="020B0604020202020204" pitchFamily="34" charset="0"/>
              </a:rPr>
              <a:t>Partes del Proyecto de investigación		</a:t>
            </a:r>
            <a:endParaRPr lang="es-ES" b="1" u="none">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251520" y="699542"/>
            <a:ext cx="8568952" cy="1200329"/>
          </a:xfrm>
          <a:prstGeom prst="rect">
            <a:avLst/>
          </a:prstGeom>
          <a:noFill/>
          <a:ln w="38100"/>
        </p:spPr>
        <p:style>
          <a:lnRef idx="1">
            <a:schemeClr val="accent1"/>
          </a:lnRef>
          <a:fillRef idx="2">
            <a:schemeClr val="accent1"/>
          </a:fillRef>
          <a:effectRef idx="1">
            <a:schemeClr val="accent1"/>
          </a:effectRef>
          <a:fontRef idx="minor">
            <a:schemeClr val="dk1"/>
          </a:fontRef>
        </p:style>
        <p:txBody>
          <a:bodyPr wrap="square">
            <a:spAutoFit/>
          </a:bodyPr>
          <a:lstStyle>
            <a:defPPr>
              <a:defRPr lang="es-ES"/>
            </a:defPPr>
            <a:lvl1pPr marL="285750" indent="-285750" eaLnBrk="1" hangingPunct="1">
              <a:lnSpc>
                <a:spcPct val="150000"/>
              </a:lnSpc>
              <a:buFont typeface="Wingdings" panose="05000000000000000000" pitchFamily="2" charset="2"/>
              <a:buChar char="ü"/>
              <a:defRPr sz="1800" u="none">
                <a:solidFill>
                  <a:schemeClr val="tx1"/>
                </a:solidFill>
                <a:latin typeface="Arial" pitchFamily="34" charset="0"/>
                <a:cs typeface="Arial" pitchFamily="34" charset="0"/>
              </a:defRPr>
            </a:lvl1pPr>
          </a:lstStyle>
          <a:p>
            <a:pPr marL="0" indent="0">
              <a:buNone/>
            </a:pPr>
            <a:r>
              <a:rPr lang="es-ES" altLang="zh-CN" sz="2000" dirty="0">
                <a:solidFill>
                  <a:srgbClr val="FFFF00"/>
                </a:solidFill>
              </a:rPr>
              <a:t>2.</a:t>
            </a:r>
            <a:r>
              <a:rPr lang="es-ES" altLang="zh-CN" sz="2000" dirty="0"/>
              <a:t> </a:t>
            </a:r>
            <a:r>
              <a:rPr lang="es-ES" altLang="zh-CN" sz="2800" dirty="0" smtClean="0">
                <a:solidFill>
                  <a:srgbClr val="FFC000"/>
                </a:solidFill>
              </a:rPr>
              <a:t>Objetivos</a:t>
            </a:r>
            <a:r>
              <a:rPr lang="es-ES" altLang="zh-CN" sz="2000" dirty="0" smtClean="0"/>
              <a:t>: </a:t>
            </a:r>
            <a:r>
              <a:rPr lang="es-ES" sz="2000" dirty="0"/>
              <a:t>Enuncie (el o los) Objetivos generales y específicos (Deben ser medibles y alcanzables</a:t>
            </a:r>
            <a:r>
              <a:rPr lang="es-ES" sz="2000" dirty="0" smtClean="0"/>
              <a:t>)</a:t>
            </a:r>
            <a:endParaRPr lang="es-ES" sz="2000" dirty="0"/>
          </a:p>
        </p:txBody>
      </p:sp>
      <p:sp>
        <p:nvSpPr>
          <p:cNvPr id="19459" name="Text Box 3"/>
          <p:cNvSpPr txBox="1">
            <a:spLocks noChangeArrowheads="1"/>
          </p:cNvSpPr>
          <p:nvPr/>
        </p:nvSpPr>
        <p:spPr bwMode="auto">
          <a:xfrm>
            <a:off x="1021315" y="123478"/>
            <a:ext cx="7273925" cy="461665"/>
          </a:xfrm>
          <a:prstGeom prst="rect">
            <a:avLst/>
          </a:prstGeom>
          <a:noFill/>
          <a:ln w="57150" algn="ctr">
            <a:solidFill>
              <a:srgbClr val="C00000"/>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CC"/>
                </a:solidFill>
              </a14:hiddenFill>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altLang="zh-CN" b="1" u="none" dirty="0" smtClean="0">
                <a:latin typeface="Arial" panose="020B0604020202020204" pitchFamily="34" charset="0"/>
                <a:ea typeface="SimSun" panose="02010600030101010101" pitchFamily="2" charset="-122"/>
                <a:cs typeface="Arial" panose="020B0604020202020204" pitchFamily="34" charset="0"/>
              </a:rPr>
              <a:t>    Partes </a:t>
            </a:r>
            <a:r>
              <a:rPr lang="es-ES" altLang="zh-CN" b="1" u="none" dirty="0">
                <a:latin typeface="Arial" panose="020B0604020202020204" pitchFamily="34" charset="0"/>
                <a:ea typeface="SimSun" panose="02010600030101010101" pitchFamily="2" charset="-122"/>
                <a:cs typeface="Arial" panose="020B0604020202020204" pitchFamily="34" charset="0"/>
              </a:rPr>
              <a:t>del Proyecto de investigación	</a:t>
            </a:r>
            <a:endParaRPr lang="es-ES" b="1" u="none" dirty="0">
              <a:latin typeface="Arial" panose="020B0604020202020204" pitchFamily="34" charset="0"/>
              <a:ea typeface="SimSun" panose="02010600030101010101" pitchFamily="2" charset="-122"/>
              <a:cs typeface="Arial" panose="020B0604020202020204" pitchFamily="34" charset="0"/>
            </a:endParaRPr>
          </a:p>
        </p:txBody>
      </p:sp>
      <p:sp>
        <p:nvSpPr>
          <p:cNvPr id="4" name="Text Box 2"/>
          <p:cNvSpPr txBox="1">
            <a:spLocks noChangeArrowheads="1"/>
          </p:cNvSpPr>
          <p:nvPr/>
        </p:nvSpPr>
        <p:spPr bwMode="auto">
          <a:xfrm>
            <a:off x="107504" y="1952709"/>
            <a:ext cx="8928992" cy="3139321"/>
          </a:xfrm>
          <a:prstGeom prst="rect">
            <a:avLst/>
          </a:prstGeom>
          <a:noFill/>
          <a:ln w="38100"/>
        </p:spPr>
        <p:style>
          <a:lnRef idx="1">
            <a:schemeClr val="accent1"/>
          </a:lnRef>
          <a:fillRef idx="2">
            <a:schemeClr val="accent1"/>
          </a:fillRef>
          <a:effectRef idx="1">
            <a:schemeClr val="accent1"/>
          </a:effectRef>
          <a:fontRef idx="minor">
            <a:schemeClr val="dk1"/>
          </a:fontRef>
        </p:style>
        <p:txBody>
          <a:bodyPr wrap="square">
            <a:spAutoFit/>
          </a:bodyPr>
          <a:lstStyle>
            <a:defPPr>
              <a:defRPr lang="es-ES"/>
            </a:defPPr>
            <a:lvl1pPr marL="285750" indent="-285750" eaLnBrk="1" hangingPunct="1">
              <a:lnSpc>
                <a:spcPct val="150000"/>
              </a:lnSpc>
              <a:buFont typeface="Wingdings" panose="05000000000000000000" pitchFamily="2" charset="2"/>
              <a:buChar char="ü"/>
              <a:defRPr sz="1800" u="none">
                <a:solidFill>
                  <a:schemeClr val="tx1"/>
                </a:solidFill>
                <a:latin typeface="Arial" pitchFamily="34" charset="0"/>
                <a:cs typeface="Arial" pitchFamily="34" charset="0"/>
              </a:defRPr>
            </a:lvl1pPr>
          </a:lstStyle>
          <a:p>
            <a:pPr marL="0" indent="0">
              <a:buNone/>
            </a:pPr>
            <a:r>
              <a:rPr lang="es-ES" altLang="zh-CN" dirty="0" smtClean="0">
                <a:solidFill>
                  <a:srgbClr val="FFFF00"/>
                </a:solidFill>
              </a:rPr>
              <a:t>3.</a:t>
            </a:r>
            <a:r>
              <a:rPr lang="es-ES" altLang="zh-CN" dirty="0" smtClean="0"/>
              <a:t> </a:t>
            </a:r>
            <a:r>
              <a:rPr lang="es-ES" altLang="zh-CN" sz="2400" dirty="0" smtClean="0">
                <a:solidFill>
                  <a:srgbClr val="FFC000"/>
                </a:solidFill>
              </a:rPr>
              <a:t>Metodología</a:t>
            </a:r>
            <a:r>
              <a:rPr lang="es-ES" altLang="zh-CN" dirty="0" smtClean="0"/>
              <a:t>:</a:t>
            </a:r>
          </a:p>
          <a:p>
            <a:r>
              <a:rPr lang="es-CU" altLang="zh-CN" dirty="0"/>
              <a:t> </a:t>
            </a:r>
            <a:r>
              <a:rPr lang="es-CU" altLang="zh-CN" dirty="0" smtClean="0"/>
              <a:t>Clasificación de la investigación( Innnovación – Desarrollo) y según ejes.</a:t>
            </a:r>
            <a:endParaRPr lang="es-ES" altLang="zh-CN" dirty="0" smtClean="0"/>
          </a:p>
          <a:p>
            <a:r>
              <a:rPr lang="es-ES" dirty="0" smtClean="0"/>
              <a:t> Aspecto general del Estudio. (contexto temporal y geográfico). .</a:t>
            </a:r>
          </a:p>
          <a:p>
            <a:r>
              <a:rPr lang="es-ES" dirty="0"/>
              <a:t> </a:t>
            </a:r>
            <a:r>
              <a:rPr lang="es-ES" dirty="0" smtClean="0"/>
              <a:t>Población. Muestra y diseño </a:t>
            </a:r>
            <a:r>
              <a:rPr lang="es-ES" dirty="0" err="1" smtClean="0"/>
              <a:t>muestral</a:t>
            </a:r>
            <a:r>
              <a:rPr lang="es-ES" dirty="0"/>
              <a:t> </a:t>
            </a:r>
            <a:r>
              <a:rPr lang="es-ES" dirty="0" smtClean="0"/>
              <a:t>(cálculo y selección).</a:t>
            </a:r>
          </a:p>
          <a:p>
            <a:r>
              <a:rPr lang="es-ES" dirty="0"/>
              <a:t> </a:t>
            </a:r>
            <a:r>
              <a:rPr lang="es-ES" dirty="0" smtClean="0"/>
              <a:t>Métodos, técnicas y procedimientos de obtención de datos.</a:t>
            </a:r>
          </a:p>
          <a:p>
            <a:r>
              <a:rPr lang="es-ES" dirty="0"/>
              <a:t> </a:t>
            </a:r>
            <a:r>
              <a:rPr lang="es-ES" dirty="0" smtClean="0"/>
              <a:t>Describir las variables y su </a:t>
            </a:r>
            <a:r>
              <a:rPr lang="es-ES" dirty="0" err="1" smtClean="0"/>
              <a:t>operacionalización</a:t>
            </a:r>
            <a:r>
              <a:rPr lang="es-ES" dirty="0"/>
              <a:t>,</a:t>
            </a:r>
            <a:r>
              <a:rPr lang="es-ES" dirty="0" smtClean="0"/>
              <a:t> (criterios de inclusión o exclusión).</a:t>
            </a:r>
          </a:p>
          <a:p>
            <a:r>
              <a:rPr lang="es-ES" dirty="0"/>
              <a:t> </a:t>
            </a:r>
            <a:r>
              <a:rPr lang="es-ES" dirty="0" smtClean="0"/>
              <a:t>Consideraciones éticas.</a:t>
            </a:r>
            <a:endParaRPr lang="es-ES" dirty="0"/>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1021315" y="196298"/>
            <a:ext cx="7273925" cy="461665"/>
          </a:xfrm>
          <a:prstGeom prst="rect">
            <a:avLst/>
          </a:prstGeom>
          <a:noFill/>
          <a:ln w="57150" algn="ctr">
            <a:solidFill>
              <a:srgbClr val="C00000"/>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CC"/>
                </a:solidFill>
              </a14:hiddenFill>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altLang="zh-CN" b="1" u="none" dirty="0" smtClean="0">
                <a:latin typeface="Arial" panose="020B0604020202020204" pitchFamily="34" charset="0"/>
                <a:ea typeface="SimSun" panose="02010600030101010101" pitchFamily="2" charset="-122"/>
                <a:cs typeface="Arial" panose="020B0604020202020204" pitchFamily="34" charset="0"/>
              </a:rPr>
              <a:t>    Partes </a:t>
            </a:r>
            <a:r>
              <a:rPr lang="es-ES" altLang="zh-CN" b="1" u="none" dirty="0">
                <a:latin typeface="Arial" panose="020B0604020202020204" pitchFamily="34" charset="0"/>
                <a:ea typeface="SimSun" panose="02010600030101010101" pitchFamily="2" charset="-122"/>
                <a:cs typeface="Arial" panose="020B0604020202020204" pitchFamily="34" charset="0"/>
              </a:rPr>
              <a:t>del Proyecto de investigación	</a:t>
            </a:r>
            <a:endParaRPr lang="es-ES" b="1" u="none" dirty="0">
              <a:latin typeface="Arial" panose="020B0604020202020204" pitchFamily="34" charset="0"/>
              <a:ea typeface="SimSun" panose="02010600030101010101" pitchFamily="2" charset="-122"/>
              <a:cs typeface="Arial" panose="020B0604020202020204" pitchFamily="34" charset="0"/>
            </a:endParaRPr>
          </a:p>
        </p:txBody>
      </p:sp>
      <p:sp>
        <p:nvSpPr>
          <p:cNvPr id="3" name="6 Rectángulo"/>
          <p:cNvSpPr/>
          <p:nvPr/>
        </p:nvSpPr>
        <p:spPr>
          <a:xfrm>
            <a:off x="899591" y="803850"/>
            <a:ext cx="7273925" cy="2169825"/>
          </a:xfrm>
          <a:prstGeom prst="rect">
            <a:avLst/>
          </a:prstGeom>
          <a:noFill/>
          <a:ln w="38100"/>
        </p:spPr>
        <p:style>
          <a:lnRef idx="1">
            <a:schemeClr val="accent1"/>
          </a:lnRef>
          <a:fillRef idx="2">
            <a:schemeClr val="accent1"/>
          </a:fillRef>
          <a:effectRef idx="1">
            <a:schemeClr val="accent1"/>
          </a:effectRef>
          <a:fontRef idx="minor">
            <a:schemeClr val="dk1"/>
          </a:fontRef>
        </p:style>
        <p:txBody>
          <a:bodyPr>
            <a:spAutoFit/>
          </a:bodyPr>
          <a:lstStyle/>
          <a:p>
            <a:pPr eaLnBrk="1" hangingPunct="1">
              <a:lnSpc>
                <a:spcPct val="150000"/>
              </a:lnSpc>
              <a:defRPr/>
            </a:pPr>
            <a:r>
              <a:rPr lang="es-ES" sz="1800" b="1" u="none" dirty="0" smtClean="0">
                <a:solidFill>
                  <a:srgbClr val="FFFF00"/>
                </a:solidFill>
                <a:latin typeface="Arial" pitchFamily="34" charset="0"/>
                <a:cs typeface="Arial" pitchFamily="34" charset="0"/>
              </a:rPr>
              <a:t>4. </a:t>
            </a:r>
            <a:r>
              <a:rPr lang="es-ES" sz="1800" u="none" dirty="0" smtClean="0">
                <a:solidFill>
                  <a:schemeClr val="tx1"/>
                </a:solidFill>
                <a:latin typeface="Arial" pitchFamily="34" charset="0"/>
                <a:cs typeface="Arial" pitchFamily="34" charset="0"/>
              </a:rPr>
              <a:t>Cronograma.</a:t>
            </a:r>
          </a:p>
          <a:p>
            <a:pPr eaLnBrk="1" hangingPunct="1">
              <a:lnSpc>
                <a:spcPct val="150000"/>
              </a:lnSpc>
              <a:defRPr/>
            </a:pPr>
            <a:endParaRPr lang="es-ES" sz="1800" u="none" dirty="0">
              <a:solidFill>
                <a:schemeClr val="tx1"/>
              </a:solidFill>
              <a:latin typeface="Arial" pitchFamily="34" charset="0"/>
              <a:cs typeface="Arial" pitchFamily="34" charset="0"/>
            </a:endParaRPr>
          </a:p>
          <a:p>
            <a:pPr eaLnBrk="1" hangingPunct="1">
              <a:lnSpc>
                <a:spcPct val="150000"/>
              </a:lnSpc>
              <a:defRPr/>
            </a:pPr>
            <a:endParaRPr lang="es-ES" sz="1800" u="none" dirty="0" smtClean="0">
              <a:solidFill>
                <a:schemeClr val="tx1"/>
              </a:solidFill>
              <a:latin typeface="Arial" pitchFamily="34" charset="0"/>
              <a:cs typeface="Arial" pitchFamily="34" charset="0"/>
            </a:endParaRPr>
          </a:p>
          <a:p>
            <a:pPr eaLnBrk="1" hangingPunct="1">
              <a:lnSpc>
                <a:spcPct val="150000"/>
              </a:lnSpc>
              <a:defRPr/>
            </a:pPr>
            <a:endParaRPr lang="es-ES" sz="1800" u="none" dirty="0">
              <a:solidFill>
                <a:schemeClr val="tx1"/>
              </a:solidFill>
              <a:latin typeface="Arial" pitchFamily="34" charset="0"/>
              <a:cs typeface="Arial" pitchFamily="34" charset="0"/>
            </a:endParaRPr>
          </a:p>
          <a:p>
            <a:pPr eaLnBrk="1" hangingPunct="1">
              <a:lnSpc>
                <a:spcPct val="150000"/>
              </a:lnSpc>
              <a:defRPr/>
            </a:pPr>
            <a:endParaRPr lang="es-ES" sz="1800" u="none" dirty="0">
              <a:solidFill>
                <a:schemeClr val="tx1"/>
              </a:solidFill>
              <a:latin typeface="Arial" pitchFamily="34" charset="0"/>
              <a:cs typeface="Arial" pitchFamily="34" charset="0"/>
            </a:endParaRPr>
          </a:p>
        </p:txBody>
      </p:sp>
      <p:graphicFrame>
        <p:nvGraphicFramePr>
          <p:cNvPr id="4" name="Tabla 3"/>
          <p:cNvGraphicFramePr>
            <a:graphicFrameLocks noGrp="1"/>
          </p:cNvGraphicFramePr>
          <p:nvPr>
            <p:extLst>
              <p:ext uri="{D42A27DB-BD31-4B8C-83A1-F6EECF244321}">
                <p14:modId xmlns:p14="http://schemas.microsoft.com/office/powerpoint/2010/main" val="9456735"/>
              </p:ext>
            </p:extLst>
          </p:nvPr>
        </p:nvGraphicFramePr>
        <p:xfrm>
          <a:off x="1115616" y="1491630"/>
          <a:ext cx="6840759" cy="1112520"/>
        </p:xfrm>
        <a:graphic>
          <a:graphicData uri="http://schemas.openxmlformats.org/drawingml/2006/table">
            <a:tbl>
              <a:tblPr firstRow="1" bandRow="1">
                <a:tableStyleId>{5C22544A-7EE6-4342-B048-85BDC9FD1C3A}</a:tableStyleId>
              </a:tblPr>
              <a:tblGrid>
                <a:gridCol w="2736304"/>
                <a:gridCol w="1824202"/>
                <a:gridCol w="2280253"/>
              </a:tblGrid>
              <a:tr h="370840">
                <a:tc>
                  <a:txBody>
                    <a:bodyPr/>
                    <a:lstStyle/>
                    <a:p>
                      <a:r>
                        <a:rPr lang="es-ES" dirty="0" smtClean="0"/>
                        <a:t>Actividades principales</a:t>
                      </a:r>
                      <a:endParaRPr lang="es-ES" dirty="0"/>
                    </a:p>
                  </a:txBody>
                  <a:tcPr/>
                </a:tc>
                <a:tc>
                  <a:txBody>
                    <a:bodyPr/>
                    <a:lstStyle/>
                    <a:p>
                      <a:r>
                        <a:rPr lang="es-ES" dirty="0" smtClean="0"/>
                        <a:t>Fecha</a:t>
                      </a:r>
                      <a:r>
                        <a:rPr lang="es-ES" baseline="0" dirty="0" smtClean="0"/>
                        <a:t> de inicio</a:t>
                      </a:r>
                      <a:endParaRPr lang="es-ES" dirty="0"/>
                    </a:p>
                  </a:txBody>
                  <a:tcPr/>
                </a:tc>
                <a:tc>
                  <a:txBody>
                    <a:bodyPr/>
                    <a:lstStyle/>
                    <a:p>
                      <a:r>
                        <a:rPr lang="es-ES" dirty="0" smtClean="0"/>
                        <a:t>Fecha de</a:t>
                      </a:r>
                      <a:r>
                        <a:rPr lang="es-ES" baseline="0" dirty="0" smtClean="0"/>
                        <a:t> terminación</a:t>
                      </a:r>
                      <a:endParaRPr lang="es-ES" dirty="0"/>
                    </a:p>
                  </a:txBody>
                  <a:tcPr/>
                </a:tc>
              </a:tr>
              <a:tr h="370840">
                <a:tc>
                  <a:txBody>
                    <a:bodyPr/>
                    <a:lstStyle/>
                    <a:p>
                      <a:endParaRPr lang="es-ES" dirty="0"/>
                    </a:p>
                  </a:txBody>
                  <a:tcPr/>
                </a:tc>
                <a:tc>
                  <a:txBody>
                    <a:bodyPr/>
                    <a:lstStyle/>
                    <a:p>
                      <a:endParaRPr lang="es-ES"/>
                    </a:p>
                  </a:txBody>
                  <a:tcPr/>
                </a:tc>
                <a:tc>
                  <a:txBody>
                    <a:bodyPr/>
                    <a:lstStyle/>
                    <a:p>
                      <a:endParaRPr lang="es-ES"/>
                    </a:p>
                  </a:txBody>
                  <a:tcPr/>
                </a:tc>
              </a:tr>
              <a:tr h="370840">
                <a:tc>
                  <a:txBody>
                    <a:bodyPr/>
                    <a:lstStyle/>
                    <a:p>
                      <a:endParaRPr lang="es-ES"/>
                    </a:p>
                  </a:txBody>
                  <a:tcPr/>
                </a:tc>
                <a:tc>
                  <a:txBody>
                    <a:bodyPr/>
                    <a:lstStyle/>
                    <a:p>
                      <a:endParaRPr lang="es-ES"/>
                    </a:p>
                  </a:txBody>
                  <a:tcPr/>
                </a:tc>
                <a:tc>
                  <a:txBody>
                    <a:bodyPr/>
                    <a:lstStyle/>
                    <a:p>
                      <a:endParaRPr lang="es-ES" dirty="0"/>
                    </a:p>
                  </a:txBody>
                  <a:tcPr/>
                </a:tc>
              </a:tr>
            </a:tbl>
          </a:graphicData>
        </a:graphic>
      </p:graphicFrame>
      <p:sp>
        <p:nvSpPr>
          <p:cNvPr id="5" name="6 Rectángulo"/>
          <p:cNvSpPr/>
          <p:nvPr/>
        </p:nvSpPr>
        <p:spPr>
          <a:xfrm>
            <a:off x="899591" y="2973675"/>
            <a:ext cx="7273925" cy="1754326"/>
          </a:xfrm>
          <a:prstGeom prst="rect">
            <a:avLst/>
          </a:prstGeom>
          <a:noFill/>
          <a:ln w="38100"/>
        </p:spPr>
        <p:style>
          <a:lnRef idx="1">
            <a:schemeClr val="accent1"/>
          </a:lnRef>
          <a:fillRef idx="2">
            <a:schemeClr val="accent1"/>
          </a:fillRef>
          <a:effectRef idx="1">
            <a:schemeClr val="accent1"/>
          </a:effectRef>
          <a:fontRef idx="minor">
            <a:schemeClr val="dk1"/>
          </a:fontRef>
        </p:style>
        <p:txBody>
          <a:bodyPr>
            <a:spAutoFit/>
          </a:bodyPr>
          <a:lstStyle/>
          <a:p>
            <a:pPr marL="0" lvl="1" algn="just" eaLnBrk="1" hangingPunct="1">
              <a:lnSpc>
                <a:spcPct val="150000"/>
              </a:lnSpc>
              <a:buClr>
                <a:srgbClr val="FFFF00"/>
              </a:buClr>
            </a:pPr>
            <a:r>
              <a:rPr lang="es-ES" sz="1800" b="1" u="none" dirty="0" smtClean="0">
                <a:solidFill>
                  <a:srgbClr val="FFFF00"/>
                </a:solidFill>
                <a:latin typeface="Arial" pitchFamily="34" charset="0"/>
                <a:cs typeface="Arial" pitchFamily="34" charset="0"/>
              </a:rPr>
              <a:t>5. </a:t>
            </a:r>
            <a:r>
              <a:rPr lang="pt-PT" altLang="zh-CN" sz="1800" u="none" dirty="0" smtClean="0">
                <a:solidFill>
                  <a:schemeClr val="tx1"/>
                </a:solidFill>
                <a:latin typeface="Arial" panose="020B0604020202020204" pitchFamily="34" charset="0"/>
                <a:ea typeface="SimSun" panose="02010600030101010101" pitchFamily="2" charset="-122"/>
                <a:cs typeface="Arial" panose="020B0604020202020204" pitchFamily="34" charset="0"/>
              </a:rPr>
              <a:t>Recursos (</a:t>
            </a:r>
            <a:r>
              <a:rPr lang="es-ES" altLang="zh-CN" sz="1800" u="none" dirty="0" smtClean="0">
                <a:solidFill>
                  <a:schemeClr val="tx1"/>
                </a:solidFill>
                <a:latin typeface="Arial" panose="020B0604020202020204" pitchFamily="34" charset="0"/>
                <a:ea typeface="SimSun" panose="02010600030101010101" pitchFamily="2" charset="-122"/>
                <a:cs typeface="Arial" panose="020B0604020202020204" pitchFamily="34" charset="0"/>
              </a:rPr>
              <a:t>incluye recursos materiales, salarios, servicios e 	inversiones que conforman la ficha de costo planificada).</a:t>
            </a:r>
          </a:p>
          <a:p>
            <a:pPr marL="0" lvl="1" algn="just" eaLnBrk="1" hangingPunct="1">
              <a:lnSpc>
                <a:spcPct val="150000"/>
              </a:lnSpc>
              <a:buClr>
                <a:srgbClr val="FFFF00"/>
              </a:buClr>
            </a:pPr>
            <a:r>
              <a:rPr lang="pt-PT" altLang="zh-CN" sz="1800" b="1" u="none" dirty="0" smtClean="0">
                <a:solidFill>
                  <a:srgbClr val="FFFF00"/>
                </a:solidFill>
                <a:latin typeface="Arial" panose="020B0604020202020204" pitchFamily="34" charset="0"/>
                <a:ea typeface="SimSun" panose="02010600030101010101" pitchFamily="2" charset="-122"/>
                <a:cs typeface="Arial" panose="020B0604020202020204" pitchFamily="34" charset="0"/>
              </a:rPr>
              <a:t>6.  </a:t>
            </a:r>
            <a:r>
              <a:rPr lang="pt-PT" altLang="zh-CN" sz="1800" u="none" dirty="0" smtClean="0">
                <a:solidFill>
                  <a:schemeClr val="tx1"/>
                </a:solidFill>
                <a:latin typeface="Arial" panose="020B0604020202020204" pitchFamily="34" charset="0"/>
                <a:ea typeface="SimSun" panose="02010600030101010101" pitchFamily="2" charset="-122"/>
                <a:cs typeface="Arial" panose="020B0604020202020204" pitchFamily="34" charset="0"/>
              </a:rPr>
              <a:t>Referencias bibliográficas.</a:t>
            </a:r>
          </a:p>
          <a:p>
            <a:pPr marL="0" lvl="1" algn="just" eaLnBrk="1" hangingPunct="1">
              <a:lnSpc>
                <a:spcPct val="150000"/>
              </a:lnSpc>
              <a:buClr>
                <a:srgbClr val="FFFF00"/>
              </a:buClr>
            </a:pPr>
            <a:r>
              <a:rPr lang="pt-PT" altLang="zh-CN" sz="1800" b="1" u="none" dirty="0" smtClean="0">
                <a:solidFill>
                  <a:srgbClr val="FFFF00"/>
                </a:solidFill>
                <a:latin typeface="Arial" panose="020B0604020202020204" pitchFamily="34" charset="0"/>
                <a:ea typeface="SimSun" panose="02010600030101010101" pitchFamily="2" charset="-122"/>
                <a:cs typeface="Arial" panose="020B0604020202020204" pitchFamily="34" charset="0"/>
              </a:rPr>
              <a:t>7. </a:t>
            </a:r>
            <a:r>
              <a:rPr lang="pt-PT" altLang="zh-CN" sz="1800" u="none" dirty="0" smtClean="0">
                <a:solidFill>
                  <a:schemeClr val="tx1"/>
                </a:solidFill>
                <a:latin typeface="Arial" panose="020B0604020202020204" pitchFamily="34" charset="0"/>
                <a:ea typeface="SimSun" panose="02010600030101010101" pitchFamily="2" charset="-122"/>
                <a:cs typeface="Arial" panose="020B0604020202020204" pitchFamily="34" charset="0"/>
              </a:rPr>
              <a:t>Anexos (incluye plan de tabulación e instrumentos a utilizar).</a:t>
            </a:r>
            <a:endParaRPr lang="es-ES" sz="1800" u="none"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42213062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p:cNvSpPr txBox="1">
            <a:spLocks noChangeArrowheads="1"/>
          </p:cNvSpPr>
          <p:nvPr/>
        </p:nvSpPr>
        <p:spPr bwMode="auto">
          <a:xfrm>
            <a:off x="1385888" y="773113"/>
            <a:ext cx="6318250" cy="3416300"/>
          </a:xfrm>
          <a:prstGeom prst="rect">
            <a:avLst/>
          </a:prstGeom>
          <a:noFill/>
          <a:ln w="38100" algn="ctr">
            <a:solidFill>
              <a:srgbClr val="009999"/>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FF"/>
                </a:solidFill>
              </a14:hiddenFill>
            </a:ext>
          </a:extLst>
        </p:spPr>
        <p:txBody>
          <a:bodyPr lIns="40500" rIns="205740" anchor="ct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2173288" indent="-457200">
              <a:defRPr sz="2400" u="sng">
                <a:solidFill>
                  <a:schemeClr val="tx1"/>
                </a:solidFill>
                <a:latin typeface="Times New Roman" panose="02020603050405020304" pitchFamily="18" charset="0"/>
              </a:defRPr>
            </a:lvl3pPr>
            <a:lvl4pPr marL="2809875" indent="-457200">
              <a:defRPr sz="2400" u="sng">
                <a:solidFill>
                  <a:schemeClr val="tx1"/>
                </a:solidFill>
                <a:latin typeface="Times New Roman" panose="02020603050405020304" pitchFamily="18" charset="0"/>
              </a:defRPr>
            </a:lvl4pPr>
            <a:lvl5pPr marL="3446463" indent="-457200">
              <a:defRPr sz="2400" u="sng">
                <a:solidFill>
                  <a:schemeClr val="tx1"/>
                </a:solidFill>
                <a:latin typeface="Times New Roman" panose="02020603050405020304" pitchFamily="18" charset="0"/>
              </a:defRPr>
            </a:lvl5pPr>
            <a:lvl6pPr marL="3903663" indent="-457200" eaLnBrk="0" fontAlgn="base" hangingPunct="0">
              <a:spcBef>
                <a:spcPct val="0"/>
              </a:spcBef>
              <a:spcAft>
                <a:spcPct val="0"/>
              </a:spcAft>
              <a:defRPr sz="2400" u="sng">
                <a:solidFill>
                  <a:schemeClr val="tx1"/>
                </a:solidFill>
                <a:latin typeface="Times New Roman" panose="02020603050405020304" pitchFamily="18" charset="0"/>
              </a:defRPr>
            </a:lvl6pPr>
            <a:lvl7pPr marL="4360863" indent="-457200" eaLnBrk="0" fontAlgn="base" hangingPunct="0">
              <a:spcBef>
                <a:spcPct val="0"/>
              </a:spcBef>
              <a:spcAft>
                <a:spcPct val="0"/>
              </a:spcAft>
              <a:defRPr sz="2400" u="sng">
                <a:solidFill>
                  <a:schemeClr val="tx1"/>
                </a:solidFill>
                <a:latin typeface="Times New Roman" panose="02020603050405020304" pitchFamily="18" charset="0"/>
              </a:defRPr>
            </a:lvl7pPr>
            <a:lvl8pPr marL="4818063" indent="-457200" eaLnBrk="0" fontAlgn="base" hangingPunct="0">
              <a:spcBef>
                <a:spcPct val="0"/>
              </a:spcBef>
              <a:spcAft>
                <a:spcPct val="0"/>
              </a:spcAft>
              <a:defRPr sz="2400" u="sng">
                <a:solidFill>
                  <a:schemeClr val="tx1"/>
                </a:solidFill>
                <a:latin typeface="Times New Roman" panose="02020603050405020304" pitchFamily="18" charset="0"/>
              </a:defRPr>
            </a:lvl8pPr>
            <a:lvl9pPr marL="5275263"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150000"/>
              </a:lnSpc>
              <a:buClr>
                <a:srgbClr val="FFFF00"/>
              </a:buClr>
              <a:buFont typeface="Wingdings" panose="05000000000000000000" pitchFamily="2" charset="2"/>
              <a:buNone/>
            </a:pPr>
            <a:r>
              <a:rPr lang="es-ES" altLang="zh-CN" sz="1800" u="none">
                <a:latin typeface="Arial" panose="020B0604020202020204" pitchFamily="34" charset="0"/>
                <a:ea typeface="SimSun" panose="02010600030101010101" pitchFamily="2" charset="-122"/>
                <a:cs typeface="Arial" panose="020B0604020202020204" pitchFamily="34" charset="0"/>
              </a:rPr>
              <a:t>Fuentes fundamentales de financiamiento de proyectos en Salud Pública en Cuba:</a:t>
            </a:r>
          </a:p>
          <a:p>
            <a:pPr algn="just" eaLnBrk="1" hangingPunct="1">
              <a:lnSpc>
                <a:spcPct val="150000"/>
              </a:lnSpc>
              <a:buClr>
                <a:srgbClr val="FFFF00"/>
              </a:buClr>
              <a:buFont typeface="Wingdings" panose="05000000000000000000" pitchFamily="2" charset="2"/>
              <a:buChar char="Ø"/>
            </a:pPr>
            <a:r>
              <a:rPr lang="es-ES" altLang="zh-CN" sz="1800" u="none">
                <a:latin typeface="Arial" panose="020B0604020202020204" pitchFamily="34" charset="0"/>
                <a:ea typeface="SimSun" panose="02010600030101010101" pitchFamily="2" charset="-122"/>
                <a:cs typeface="Arial" panose="020B0604020202020204" pitchFamily="34" charset="0"/>
              </a:rPr>
              <a:t> Ministerio de Ciencia, Tecnología y Medio Ambiente (CITMA).</a:t>
            </a:r>
          </a:p>
          <a:p>
            <a:pPr algn="just" eaLnBrk="1" hangingPunct="1">
              <a:lnSpc>
                <a:spcPct val="150000"/>
              </a:lnSpc>
              <a:buClr>
                <a:srgbClr val="FFFF00"/>
              </a:buClr>
              <a:buFont typeface="Wingdings" panose="05000000000000000000" pitchFamily="2" charset="2"/>
              <a:buChar char="Ø"/>
            </a:pPr>
            <a:r>
              <a:rPr lang="es-ES" altLang="zh-CN" sz="1800" u="none">
                <a:latin typeface="Arial" panose="020B0604020202020204" pitchFamily="34" charset="0"/>
                <a:ea typeface="SimSun" panose="02010600030101010101" pitchFamily="2" charset="-122"/>
                <a:cs typeface="Arial" panose="020B0604020202020204" pitchFamily="34" charset="0"/>
              </a:rPr>
              <a:t> Ministerio de Salud Pública.</a:t>
            </a:r>
          </a:p>
          <a:p>
            <a:pPr algn="just" eaLnBrk="1" hangingPunct="1">
              <a:lnSpc>
                <a:spcPct val="150000"/>
              </a:lnSpc>
              <a:buClr>
                <a:srgbClr val="FFFF00"/>
              </a:buClr>
              <a:buFont typeface="Wingdings" panose="05000000000000000000" pitchFamily="2" charset="2"/>
              <a:buChar char="Ø"/>
            </a:pPr>
            <a:r>
              <a:rPr lang="es-ES" altLang="zh-CN" sz="1800" u="none">
                <a:latin typeface="Arial" panose="020B0604020202020204" pitchFamily="34" charset="0"/>
                <a:ea typeface="SimSun" panose="02010600030101010101" pitchFamily="2" charset="-122"/>
                <a:cs typeface="Arial" panose="020B0604020202020204" pitchFamily="34" charset="0"/>
              </a:rPr>
              <a:t> Consejo de Estado.</a:t>
            </a:r>
          </a:p>
          <a:p>
            <a:pPr algn="just" eaLnBrk="1" hangingPunct="1">
              <a:lnSpc>
                <a:spcPct val="150000"/>
              </a:lnSpc>
              <a:buClr>
                <a:srgbClr val="FFFF00"/>
              </a:buClr>
              <a:buFont typeface="Wingdings" panose="05000000000000000000" pitchFamily="2" charset="2"/>
              <a:buChar char="Ø"/>
            </a:pPr>
            <a:r>
              <a:rPr lang="es-ES" altLang="zh-CN" sz="1800" u="none">
                <a:latin typeface="Arial" panose="020B0604020202020204" pitchFamily="34" charset="0"/>
                <a:ea typeface="SimSun" panose="02010600030101010101" pitchFamily="2" charset="-122"/>
                <a:cs typeface="Arial" panose="020B0604020202020204" pitchFamily="34" charset="0"/>
              </a:rPr>
              <a:t> Otros ministerios, empresas y ramas de la economía nacional.</a:t>
            </a:r>
          </a:p>
        </p:txBody>
      </p:sp>
    </p:spTree>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Text Box 3"/>
          <p:cNvSpPr txBox="1">
            <a:spLocks noChangeArrowheads="1"/>
          </p:cNvSpPr>
          <p:nvPr/>
        </p:nvSpPr>
        <p:spPr bwMode="auto">
          <a:xfrm>
            <a:off x="179512" y="339502"/>
            <a:ext cx="2304256" cy="4339650"/>
          </a:xfrm>
          <a:prstGeom prst="rect">
            <a:avLst/>
          </a:prstGeom>
          <a:noFill/>
          <a:ln w="9525" algn="ctr">
            <a:solidFill>
              <a:schemeClr val="tx1"/>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CC"/>
                </a:solidFill>
              </a14:hiddenFill>
            </a:ext>
          </a:extLst>
        </p:spPr>
        <p:txBody>
          <a:bodyPr wrap="square">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altLang="zh-CN" u="none">
                <a:latin typeface="Arial" panose="020B0604020202020204" pitchFamily="34" charset="0"/>
                <a:ea typeface="SimSun" panose="02010600030101010101" pitchFamily="2" charset="-122"/>
                <a:cs typeface="Arial" panose="020B0604020202020204" pitchFamily="34" charset="0"/>
              </a:rPr>
              <a:t>Programas</a:t>
            </a:r>
          </a:p>
          <a:p>
            <a:pPr algn="ctr" eaLnBrk="1" hangingPunct="1">
              <a:spcBef>
                <a:spcPct val="50000"/>
              </a:spcBef>
            </a:pPr>
            <a:r>
              <a:rPr lang="es-ES" altLang="zh-CN" u="none">
                <a:latin typeface="Arial" panose="020B0604020202020204" pitchFamily="34" charset="0"/>
                <a:ea typeface="SimSun" panose="02010600030101010101" pitchFamily="2" charset="-122"/>
                <a:cs typeface="Arial" panose="020B0604020202020204" pitchFamily="34" charset="0"/>
              </a:rPr>
              <a:t>a los</a:t>
            </a:r>
          </a:p>
          <a:p>
            <a:pPr algn="ctr" eaLnBrk="1" hangingPunct="1">
              <a:spcBef>
                <a:spcPct val="50000"/>
              </a:spcBef>
            </a:pPr>
            <a:r>
              <a:rPr lang="es-ES" altLang="zh-CN" u="none">
                <a:latin typeface="Arial" panose="020B0604020202020204" pitchFamily="34" charset="0"/>
                <a:ea typeface="SimSun" panose="02010600030101010101" pitchFamily="2" charset="-122"/>
                <a:cs typeface="Arial" panose="020B0604020202020204" pitchFamily="34" charset="0"/>
              </a:rPr>
              <a:t> que deben </a:t>
            </a:r>
          </a:p>
          <a:p>
            <a:pPr algn="ctr" eaLnBrk="1" hangingPunct="1">
              <a:spcBef>
                <a:spcPct val="50000"/>
              </a:spcBef>
            </a:pPr>
            <a:r>
              <a:rPr lang="es-ES" altLang="zh-CN" u="none">
                <a:latin typeface="Arial" panose="020B0604020202020204" pitchFamily="34" charset="0"/>
                <a:ea typeface="SimSun" panose="02010600030101010101" pitchFamily="2" charset="-122"/>
                <a:cs typeface="Arial" panose="020B0604020202020204" pitchFamily="34" charset="0"/>
              </a:rPr>
              <a:t>responder </a:t>
            </a:r>
          </a:p>
          <a:p>
            <a:pPr algn="ctr" eaLnBrk="1" hangingPunct="1">
              <a:spcBef>
                <a:spcPct val="50000"/>
              </a:spcBef>
            </a:pPr>
            <a:r>
              <a:rPr lang="es-ES" altLang="zh-CN" u="none">
                <a:latin typeface="Arial" panose="020B0604020202020204" pitchFamily="34" charset="0"/>
                <a:ea typeface="SimSun" panose="02010600030101010101" pitchFamily="2" charset="-122"/>
                <a:cs typeface="Arial" panose="020B0604020202020204" pitchFamily="34" charset="0"/>
              </a:rPr>
              <a:t>los </a:t>
            </a:r>
          </a:p>
          <a:p>
            <a:pPr algn="ctr" eaLnBrk="1" hangingPunct="1">
              <a:spcBef>
                <a:spcPct val="50000"/>
              </a:spcBef>
            </a:pPr>
            <a:r>
              <a:rPr lang="es-ES" altLang="zh-CN" u="none">
                <a:latin typeface="Arial" panose="020B0604020202020204" pitchFamily="34" charset="0"/>
                <a:ea typeface="SimSun" panose="02010600030101010101" pitchFamily="2" charset="-122"/>
                <a:cs typeface="Arial" panose="020B0604020202020204" pitchFamily="34" charset="0"/>
              </a:rPr>
              <a:t>proyectos </a:t>
            </a:r>
          </a:p>
          <a:p>
            <a:pPr algn="ctr" eaLnBrk="1" hangingPunct="1">
              <a:spcBef>
                <a:spcPct val="50000"/>
              </a:spcBef>
            </a:pPr>
            <a:r>
              <a:rPr lang="es-ES" altLang="zh-CN" u="none">
                <a:latin typeface="Arial" panose="020B0604020202020204" pitchFamily="34" charset="0"/>
                <a:ea typeface="SimSun" panose="02010600030101010101" pitchFamily="2" charset="-122"/>
                <a:cs typeface="Arial" panose="020B0604020202020204" pitchFamily="34" charset="0"/>
              </a:rPr>
              <a:t>en </a:t>
            </a:r>
          </a:p>
          <a:p>
            <a:pPr algn="ctr" eaLnBrk="1" hangingPunct="1">
              <a:spcBef>
                <a:spcPct val="50000"/>
              </a:spcBef>
            </a:pPr>
            <a:r>
              <a:rPr lang="es-ES" altLang="zh-CN" u="none">
                <a:latin typeface="Arial" panose="020B0604020202020204" pitchFamily="34" charset="0"/>
                <a:ea typeface="SimSun" panose="02010600030101010101" pitchFamily="2" charset="-122"/>
                <a:cs typeface="Arial" panose="020B0604020202020204" pitchFamily="34" charset="0"/>
              </a:rPr>
              <a:t>Salud Pública</a:t>
            </a:r>
            <a:endParaRPr lang="es-ES" u="none">
              <a:latin typeface="Arial" panose="020B0604020202020204" pitchFamily="34" charset="0"/>
              <a:ea typeface="SimSun" panose="02010600030101010101" pitchFamily="2" charset="-122"/>
              <a:cs typeface="Arial" panose="020B0604020202020204" pitchFamily="34" charset="0"/>
            </a:endParaRPr>
          </a:p>
        </p:txBody>
      </p:sp>
      <p:sp>
        <p:nvSpPr>
          <p:cNvPr id="4" name="Marcador de contenido 2"/>
          <p:cNvSpPr txBox="1">
            <a:spLocks/>
          </p:cNvSpPr>
          <p:nvPr/>
        </p:nvSpPr>
        <p:spPr>
          <a:xfrm>
            <a:off x="2627784" y="198833"/>
            <a:ext cx="6408712" cy="4620988"/>
          </a:xfrm>
          <a:prstGeom prst="rect">
            <a:avLst/>
          </a:prstGeom>
        </p:spPr>
        <p:txBody>
          <a:bodyPr vert="horz" lIns="91440" tIns="45720" rIns="91440" bIns="45720" rtlCol="0">
            <a:noAutofit/>
          </a:bodyPr>
          <a:lst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s-ES" sz="2000" b="0" i="0" u="none" strike="noStrike" kern="1200" cap="none" spc="0" normalizeH="0" baseline="0" noProof="0" dirty="0" smtClean="0">
                <a:ln>
                  <a:noFill/>
                </a:ln>
                <a:effectLst/>
                <a:uLnTx/>
                <a:uFillTx/>
                <a:latin typeface="Arial" panose="020B0604020202020204" pitchFamily="34" charset="0"/>
                <a:cs typeface="Arial" panose="020B0604020202020204" pitchFamily="34" charset="0"/>
              </a:rPr>
              <a:t>Morbilidad y mortalidad por Enfermedades Vasculares y Metabólicas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s-ES" sz="2000" b="0" i="0" u="none" strike="noStrike" kern="1200" cap="none" spc="0" normalizeH="0" baseline="0" noProof="0" dirty="0" smtClean="0">
                <a:ln>
                  <a:noFill/>
                </a:ln>
                <a:effectLst/>
                <a:uLnTx/>
                <a:uFillTx/>
                <a:latin typeface="Arial" panose="020B0604020202020204" pitchFamily="34" charset="0"/>
                <a:cs typeface="Arial" panose="020B0604020202020204" pitchFamily="34" charset="0"/>
              </a:rPr>
              <a:t>Morbilidad y mortalidad por Tumores Malignos y sus causas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s-ES" sz="2000" b="0" i="0" u="none" strike="noStrike" kern="1200" cap="none" spc="0" normalizeH="0" baseline="0" noProof="0" dirty="0" smtClean="0">
                <a:ln>
                  <a:noFill/>
                </a:ln>
                <a:effectLst/>
                <a:uLnTx/>
                <a:uFillTx/>
                <a:latin typeface="Arial" panose="020B0604020202020204" pitchFamily="34" charset="0"/>
                <a:cs typeface="Arial" panose="020B0604020202020204" pitchFamily="34" charset="0"/>
              </a:rPr>
              <a:t>Envejecimiento Poblacional</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s-ES" sz="2000" b="0" i="0" u="none" strike="noStrike" kern="1200" cap="none" spc="0" normalizeH="0" baseline="0" noProof="0" dirty="0" smtClean="0">
                <a:ln>
                  <a:noFill/>
                </a:ln>
                <a:effectLst/>
                <a:uLnTx/>
                <a:uFillTx/>
                <a:latin typeface="Arial" panose="020B0604020202020204" pitchFamily="34" charset="0"/>
                <a:cs typeface="Arial" panose="020B0604020202020204" pitchFamily="34" charset="0"/>
              </a:rPr>
              <a:t>Atención Materno-Infantil</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s-ES" sz="2000" b="0" i="0" u="none" strike="noStrike" kern="1200" cap="none" spc="0" normalizeH="0" baseline="0" noProof="0" dirty="0" smtClean="0">
                <a:ln>
                  <a:noFill/>
                </a:ln>
                <a:effectLst/>
                <a:uLnTx/>
                <a:uFillTx/>
                <a:latin typeface="Arial" panose="020B0604020202020204" pitchFamily="34" charset="0"/>
                <a:cs typeface="Arial" panose="020B0604020202020204" pitchFamily="34" charset="0"/>
              </a:rPr>
              <a:t>Eventos Higiénico-Epidemiológicos y sus causas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s-ES" sz="2000" b="0" i="0" u="none" strike="noStrike" kern="1200" cap="none" spc="0" normalizeH="0" baseline="0" noProof="0" dirty="0" smtClean="0">
                <a:ln>
                  <a:noFill/>
                </a:ln>
                <a:effectLst/>
                <a:uLnTx/>
                <a:uFillTx/>
                <a:latin typeface="Arial" panose="020B0604020202020204" pitchFamily="34" charset="0"/>
                <a:cs typeface="Arial" panose="020B0604020202020204" pitchFamily="34" charset="0"/>
              </a:rPr>
              <a:t>Sociedad, Familia y Salud</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s-ES" sz="2000" b="0" i="0" u="none" strike="noStrike" kern="1200" cap="none" spc="0" normalizeH="0" baseline="0" noProof="0" dirty="0" smtClean="0">
                <a:ln>
                  <a:noFill/>
                </a:ln>
                <a:effectLst/>
                <a:uLnTx/>
                <a:uFillTx/>
                <a:latin typeface="Arial" panose="020B0604020202020204" pitchFamily="34" charset="0"/>
                <a:cs typeface="Arial" panose="020B0604020202020204" pitchFamily="34" charset="0"/>
              </a:rPr>
              <a:t>Regulación, Legislación y Salud</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s-ES" sz="2000" i="0" u="none" strike="noStrike" kern="1200" cap="none" spc="0" normalizeH="0" baseline="0" noProof="0" dirty="0" smtClean="0">
                <a:ln>
                  <a:noFill/>
                </a:ln>
                <a:effectLst/>
                <a:uLnTx/>
                <a:uFillTx/>
                <a:latin typeface="Arial" panose="020B0604020202020204" pitchFamily="34" charset="0"/>
                <a:cs typeface="Arial" panose="020B0604020202020204" pitchFamily="34" charset="0"/>
              </a:rPr>
              <a:t>Innovación en Salud</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s-ES" sz="2000" i="0" u="none" strike="noStrike" kern="1200" cap="none" spc="0" normalizeH="0" baseline="0" noProof="0" dirty="0" smtClean="0">
                <a:ln>
                  <a:noFill/>
                </a:ln>
                <a:effectLst/>
                <a:uLnTx/>
                <a:uFillTx/>
                <a:latin typeface="Arial" panose="020B0604020202020204" pitchFamily="34" charset="0"/>
                <a:cs typeface="Arial" panose="020B0604020202020204" pitchFamily="34" charset="0"/>
              </a:rPr>
              <a:t>Economía de la Salud</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s-ES" sz="2000" i="0" u="none" strike="noStrike" kern="1200" cap="none" spc="0" normalizeH="0" baseline="0" noProof="0" dirty="0" smtClean="0">
                <a:ln>
                  <a:noFill/>
                </a:ln>
                <a:effectLst/>
                <a:uLnTx/>
                <a:uFillTx/>
                <a:latin typeface="Arial" panose="020B0604020202020204" pitchFamily="34" charset="0"/>
                <a:cs typeface="Arial" panose="020B0604020202020204" pitchFamily="34" charset="0"/>
              </a:rPr>
              <a:t>Cambio Climático y Salud</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s-ES" sz="2000" i="0" u="none" strike="noStrike" kern="1200" cap="none" spc="0" normalizeH="0" baseline="0" noProof="0" dirty="0" err="1" smtClean="0">
                <a:ln>
                  <a:noFill/>
                </a:ln>
                <a:effectLst/>
                <a:uLnTx/>
                <a:uFillTx/>
                <a:latin typeface="Arial" panose="020B0604020202020204" pitchFamily="34" charset="0"/>
                <a:cs typeface="Arial" panose="020B0604020202020204" pitchFamily="34" charset="0"/>
              </a:rPr>
              <a:t>Nanociencia</a:t>
            </a:r>
            <a:r>
              <a:rPr kumimoji="0" lang="es-ES" sz="2000" i="0" u="none" strike="noStrike" kern="1200" cap="none" spc="0" normalizeH="0" baseline="0" noProof="0" dirty="0" smtClean="0">
                <a:ln>
                  <a:noFill/>
                </a:ln>
                <a:effectLst/>
                <a:uLnTx/>
                <a:uFillTx/>
                <a:latin typeface="Arial" panose="020B0604020202020204" pitchFamily="34" charset="0"/>
                <a:cs typeface="Arial" panose="020B0604020202020204" pitchFamily="34" charset="0"/>
              </a:rPr>
              <a:t> y nanotecnología</a:t>
            </a:r>
          </a:p>
        </p:txBody>
      </p:sp>
    </p:spTree>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9154" name="Object 8"/>
          <p:cNvGraphicFramePr>
            <a:graphicFrameLocks noChangeAspect="1"/>
          </p:cNvGraphicFramePr>
          <p:nvPr/>
        </p:nvGraphicFramePr>
        <p:xfrm>
          <a:off x="6046788" y="1714500"/>
          <a:ext cx="2292350" cy="1931988"/>
        </p:xfrm>
        <a:graphic>
          <a:graphicData uri="http://schemas.openxmlformats.org/presentationml/2006/ole">
            <mc:AlternateContent xmlns:mc="http://schemas.openxmlformats.org/markup-compatibility/2006">
              <mc:Choice xmlns:v="urn:schemas-microsoft-com:vml" Requires="v">
                <p:oleObj spid="_x0000_s49196" name="Clip" r:id="rId3" imgW="942857" imgH="952129" progId="MS_ClipArt_Gallery.5">
                  <p:embed/>
                </p:oleObj>
              </mc:Choice>
              <mc:Fallback>
                <p:oleObj name="Clip" r:id="rId3" imgW="942857" imgH="952129" progId="MS_ClipArt_Gallery.5">
                  <p:embed/>
                  <p:pic>
                    <p:nvPicPr>
                      <p:cNvPr id="0" name="Object 8"/>
                      <p:cNvPicPr>
                        <a:picLocks noChangeAspect="1" noChangeArrowheads="1"/>
                      </p:cNvPicPr>
                      <p:nvPr/>
                    </p:nvPicPr>
                    <p:blipFill>
                      <a:blip r:embed="rId4">
                        <a:lum bright="24000"/>
                        <a:grayscl/>
                        <a:extLst>
                          <a:ext uri="{28A0092B-C50C-407E-A947-70E740481C1C}">
                            <a14:useLocalDpi xmlns:a14="http://schemas.microsoft.com/office/drawing/2010/main" val="0"/>
                          </a:ext>
                        </a:extLst>
                      </a:blip>
                      <a:srcRect/>
                      <a:stretch>
                        <a:fillRect/>
                      </a:stretch>
                    </p:blipFill>
                    <p:spPr bwMode="auto">
                      <a:xfrm>
                        <a:off x="6046788" y="1714500"/>
                        <a:ext cx="2292350" cy="193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3" name="Text Box 5"/>
          <p:cNvSpPr txBox="1">
            <a:spLocks noChangeArrowheads="1"/>
          </p:cNvSpPr>
          <p:nvPr/>
        </p:nvSpPr>
        <p:spPr bwMode="auto">
          <a:xfrm>
            <a:off x="798350" y="1635646"/>
            <a:ext cx="4648200"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defRPr/>
            </a:pPr>
            <a:r>
              <a:rPr lang="es-ES" altLang="es-ES" sz="4000" b="1" u="none" dirty="0">
                <a:effectLst>
                  <a:outerShdw blurRad="38100" dist="38100" dir="2700000" algn="tl">
                    <a:srgbClr val="000000"/>
                  </a:outerShdw>
                </a:effectLst>
                <a:latin typeface="Arial" charset="0"/>
              </a:rPr>
              <a:t>Informe final de la investigación</a:t>
            </a:r>
          </a:p>
        </p:txBody>
      </p:sp>
      <p:sp>
        <p:nvSpPr>
          <p:cNvPr id="49157" name="Rectangle 14"/>
          <p:cNvSpPr>
            <a:spLocks noChangeArrowheads="1"/>
          </p:cNvSpPr>
          <p:nvPr/>
        </p:nvSpPr>
        <p:spPr bwMode="auto">
          <a:xfrm>
            <a:off x="261938" y="222250"/>
            <a:ext cx="8680450" cy="472281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eaLnBrk="1" hangingPunct="1">
              <a:spcBef>
                <a:spcPct val="0"/>
              </a:spcBef>
              <a:spcAft>
                <a:spcPct val="0"/>
              </a:spcAft>
              <a:buClrTx/>
              <a:buFontTx/>
              <a:buNone/>
            </a:pPr>
            <a:endParaRPr lang="en-US" altLang="en-US" sz="2400">
              <a:latin typeface="Times New Roman" panose="02020603050405020304" pitchFamily="18" charset="0"/>
            </a:endParaRPr>
          </a:p>
        </p:txBody>
      </p:sp>
    </p:spTree>
  </p:cSld>
  <p:clrMapOvr>
    <a:masterClrMapping/>
  </p:clrMapOvr>
  <p:transition spd="slow">
    <p:spli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67544" y="411510"/>
            <a:ext cx="8280920" cy="2308324"/>
          </a:xfrm>
          <a:prstGeom prst="rect">
            <a:avLst/>
          </a:prstGeom>
          <a:ln w="44450">
            <a:solidFill>
              <a:srgbClr val="C00000"/>
            </a:solidFill>
          </a:ln>
        </p:spPr>
        <p:txBody>
          <a:bodyPr wrap="square">
            <a:spAutoFit/>
          </a:bodyPr>
          <a:lstStyle/>
          <a:p>
            <a:pPr algn="just">
              <a:lnSpc>
                <a:spcPct val="150000"/>
              </a:lnSpc>
            </a:pPr>
            <a:r>
              <a:rPr lang="es-ES" u="none" dirty="0">
                <a:latin typeface="+mn-lt"/>
              </a:rPr>
              <a:t>En Cuba hay una necesidad inaplazable de hacer más efectivas las alianzas universidades-centros de producción-entidades de Ciencia, tecnología e innovación, como premisa para lograr un mayor impacto de las investigaciones sobre los programas de desarrollo de la Isla.</a:t>
            </a:r>
          </a:p>
        </p:txBody>
      </p:sp>
      <p:sp>
        <p:nvSpPr>
          <p:cNvPr id="3" name="CuadroTexto 2"/>
          <p:cNvSpPr txBox="1"/>
          <p:nvPr/>
        </p:nvSpPr>
        <p:spPr>
          <a:xfrm>
            <a:off x="467544" y="3003798"/>
            <a:ext cx="8280920" cy="923330"/>
          </a:xfrm>
          <a:prstGeom prst="rect">
            <a:avLst/>
          </a:prstGeom>
          <a:noFill/>
        </p:spPr>
        <p:txBody>
          <a:bodyPr wrap="square" rtlCol="0">
            <a:spAutoFit/>
          </a:bodyPr>
          <a:lstStyle/>
          <a:p>
            <a:pPr algn="just"/>
            <a:r>
              <a:rPr lang="es-ES" sz="1800" u="none" dirty="0" smtClean="0">
                <a:solidFill>
                  <a:srgbClr val="FF0000"/>
                </a:solidFill>
              </a:rPr>
              <a:t>Tomado de</a:t>
            </a:r>
            <a:r>
              <a:rPr lang="es-ES" sz="1800" u="none" dirty="0" smtClean="0"/>
              <a:t>: </a:t>
            </a:r>
            <a:r>
              <a:rPr lang="es-ES" sz="1800" u="none" dirty="0" smtClean="0">
                <a:hlinkClick r:id="rId2"/>
              </a:rPr>
              <a:t>https</a:t>
            </a:r>
            <a:r>
              <a:rPr lang="es-ES" sz="1800" u="none" dirty="0">
                <a:hlinkClick r:id="rId2"/>
              </a:rPr>
              <a:t>://</a:t>
            </a:r>
            <a:r>
              <a:rPr lang="es-ES" sz="1800" u="none" dirty="0" smtClean="0">
                <a:hlinkClick r:id="rId2"/>
              </a:rPr>
              <a:t>www.tsp.gob.cu/noticias/ciencia-e-innovacion-tienen-que-significar-crecimiento-economico-y-desarrollo-social</a:t>
            </a:r>
            <a:endParaRPr lang="es-ES" sz="1800" u="none" dirty="0" smtClean="0"/>
          </a:p>
          <a:p>
            <a:pPr algn="just"/>
            <a:endParaRPr lang="es-ES" sz="1800" u="none" dirty="0"/>
          </a:p>
        </p:txBody>
      </p:sp>
    </p:spTree>
    <p:extLst>
      <p:ext uri="{BB962C8B-B14F-4D97-AF65-F5344CB8AC3E}">
        <p14:creationId xmlns:p14="http://schemas.microsoft.com/office/powerpoint/2010/main" val="7830586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115616" y="771550"/>
            <a:ext cx="7273925" cy="2793842"/>
          </a:xfrm>
          <a:prstGeom prst="rect">
            <a:avLst/>
          </a:prstGeom>
          <a:noFill/>
          <a:ln w="317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42900">
            <a:spAutoFit/>
          </a:bodyPr>
          <a:lstStyle>
            <a:lvl1pPr>
              <a:defRPr sz="2400" u="sng">
                <a:solidFill>
                  <a:schemeClr val="tx1"/>
                </a:solidFill>
                <a:latin typeface="Times New Roman" panose="02020603050405020304" pitchFamily="18" charset="0"/>
              </a:defRPr>
            </a:lvl1pPr>
            <a:lvl2pPr marL="914400" indent="-457200">
              <a:defRPr sz="2400" u="sng">
                <a:solidFill>
                  <a:schemeClr val="tx1"/>
                </a:solidFill>
                <a:latin typeface="Times New Roman" panose="02020603050405020304" pitchFamily="18" charset="0"/>
              </a:defRPr>
            </a:lvl2pPr>
            <a:lvl3pPr marL="1371600" indent="-457200">
              <a:defRPr sz="2400" u="sng">
                <a:solidFill>
                  <a:schemeClr val="tx1"/>
                </a:solidFill>
                <a:latin typeface="Times New Roman" panose="02020603050405020304" pitchFamily="18" charset="0"/>
              </a:defRPr>
            </a:lvl3pPr>
            <a:lvl4pPr marL="1828800" indent="-457200">
              <a:defRPr sz="2400" u="sng">
                <a:solidFill>
                  <a:schemeClr val="tx1"/>
                </a:solidFill>
                <a:latin typeface="Times New Roman" panose="02020603050405020304" pitchFamily="18" charset="0"/>
              </a:defRPr>
            </a:lvl4pPr>
            <a:lvl5pPr marL="2286000" indent="-457200">
              <a:defRPr sz="2400" u="sng">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u="sng">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150000"/>
              </a:lnSpc>
              <a:spcBef>
                <a:spcPct val="50000"/>
              </a:spcBef>
            </a:pPr>
            <a:r>
              <a:rPr lang="es-ES" altLang="zh-CN" b="1" u="none">
                <a:latin typeface="Arial" panose="020B0604020202020204" pitchFamily="34" charset="0"/>
                <a:cs typeface="方正姚体"/>
              </a:rPr>
              <a:t>Es el documento en el que se expresa lo acontecido durante la investigación. Su finalidad es comunicar los aspectos más relevantes, principalmente sus resultados y conclusiones. </a:t>
            </a:r>
          </a:p>
        </p:txBody>
      </p:sp>
      <p:sp>
        <p:nvSpPr>
          <p:cNvPr id="27662" name="Text Box 14"/>
          <p:cNvSpPr txBox="1">
            <a:spLocks noChangeArrowheads="1"/>
          </p:cNvSpPr>
          <p:nvPr/>
        </p:nvSpPr>
        <p:spPr bwMode="auto">
          <a:xfrm>
            <a:off x="1115617" y="3795886"/>
            <a:ext cx="7273924" cy="369332"/>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p:spPr>
        <p:txBody>
          <a:bodyPr wrap="square">
            <a:spAutoFit/>
          </a:bodyP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algn="ctr" eaLnBrk="1" hangingPunct="1">
              <a:spcBef>
                <a:spcPct val="50000"/>
              </a:spcBef>
              <a:spcAft>
                <a:spcPct val="0"/>
              </a:spcAft>
              <a:buClrTx/>
              <a:buFontTx/>
              <a:buNone/>
            </a:pPr>
            <a:r>
              <a:rPr lang="es-ES" altLang="zh-CN" sz="1800" b="1" u="none" dirty="0">
                <a:solidFill>
                  <a:srgbClr val="002060"/>
                </a:solidFill>
                <a:latin typeface="Arial" panose="020B0604020202020204" pitchFamily="34" charset="0"/>
                <a:cs typeface="方正姚体"/>
              </a:rPr>
              <a:t>Debe dejar claro el aporte científico y social  de la investigación.</a:t>
            </a:r>
          </a:p>
        </p:txBody>
      </p:sp>
      <p:sp>
        <p:nvSpPr>
          <p:cNvPr id="5" name="Text Box 3"/>
          <p:cNvSpPr txBox="1">
            <a:spLocks noChangeArrowheads="1"/>
          </p:cNvSpPr>
          <p:nvPr/>
        </p:nvSpPr>
        <p:spPr bwMode="auto">
          <a:xfrm>
            <a:off x="1021315" y="196298"/>
            <a:ext cx="7273925" cy="461665"/>
          </a:xfrm>
          <a:prstGeom prst="rect">
            <a:avLst/>
          </a:prstGeom>
          <a:noFill/>
          <a:ln w="57150" algn="ctr">
            <a:solidFill>
              <a:srgbClr val="C00000"/>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CC"/>
                </a:solidFill>
              </a14:hiddenFill>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altLang="zh-CN" b="1" u="none" dirty="0" smtClean="0">
                <a:latin typeface="Arial" panose="020B0604020202020204" pitchFamily="34" charset="0"/>
                <a:ea typeface="SimSun" panose="02010600030101010101" pitchFamily="2" charset="-122"/>
                <a:cs typeface="Arial" panose="020B0604020202020204" pitchFamily="34" charset="0"/>
              </a:rPr>
              <a:t>Informe de </a:t>
            </a:r>
            <a:r>
              <a:rPr lang="es-ES" altLang="zh-CN" b="1" u="none" dirty="0">
                <a:latin typeface="Arial" panose="020B0604020202020204" pitchFamily="34" charset="0"/>
                <a:ea typeface="SimSun" panose="02010600030101010101" pitchFamily="2" charset="-122"/>
                <a:cs typeface="Arial" panose="020B0604020202020204" pitchFamily="34" charset="0"/>
              </a:rPr>
              <a:t>investigación	</a:t>
            </a:r>
            <a:endParaRPr lang="es-ES" b="1" u="none" dirty="0">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7662"/>
                                        </p:tgtEl>
                                        <p:attrNameLst>
                                          <p:attrName>style.visibility</p:attrName>
                                        </p:attrNameLst>
                                      </p:cBhvr>
                                      <p:to>
                                        <p:strVal val="visible"/>
                                      </p:to>
                                    </p:set>
                                    <p:animEffect transition="in" filter="dissolve">
                                      <p:cBhvr>
                                        <p:cTn id="7" dur="500"/>
                                        <p:tgtEl>
                                          <p:spTgt spid="276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6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a"/>
          <p:cNvGraphicFramePr>
            <a:graphicFrameLocks noGrp="1"/>
          </p:cNvGraphicFramePr>
          <p:nvPr>
            <p:extLst>
              <p:ext uri="{D42A27DB-BD31-4B8C-83A1-F6EECF244321}">
                <p14:modId xmlns:p14="http://schemas.microsoft.com/office/powerpoint/2010/main" val="3042077222"/>
              </p:ext>
            </p:extLst>
          </p:nvPr>
        </p:nvGraphicFramePr>
        <p:xfrm>
          <a:off x="1187625" y="915566"/>
          <a:ext cx="7107616" cy="3421396"/>
        </p:xfrm>
        <a:graphic>
          <a:graphicData uri="http://schemas.openxmlformats.org/drawingml/2006/table">
            <a:tbl>
              <a:tblPr firstRow="1">
                <a:tableStyleId>{2D5ABB26-0587-4C30-8999-92F81FD0307C}</a:tableStyleId>
              </a:tblPr>
              <a:tblGrid>
                <a:gridCol w="3674587">
                  <a:extLst>
                    <a:ext uri="{9D8B030D-6E8A-4147-A177-3AD203B41FA5}">
                      <a16:colId xmlns:a16="http://schemas.microsoft.com/office/drawing/2014/main" xmlns="" val="20000"/>
                    </a:ext>
                  </a:extLst>
                </a:gridCol>
                <a:gridCol w="3433029">
                  <a:extLst>
                    <a:ext uri="{9D8B030D-6E8A-4147-A177-3AD203B41FA5}">
                      <a16:colId xmlns:a16="http://schemas.microsoft.com/office/drawing/2014/main" xmlns="" val="20001"/>
                    </a:ext>
                  </a:extLst>
                </a:gridCol>
              </a:tblGrid>
              <a:tr h="3036888">
                <a:tc>
                  <a:txBody>
                    <a:bodyPr/>
                    <a:lstStyle/>
                    <a:p>
                      <a:pPr marL="457200" indent="-457200">
                        <a:buFont typeface="+mj-lt"/>
                        <a:buAutoNum type="arabicParenR"/>
                      </a:pPr>
                      <a:r>
                        <a:rPr lang="es-ES" altLang="zh-CN" sz="2000" dirty="0" smtClean="0">
                          <a:latin typeface="Arial" panose="020B0604020202020204" pitchFamily="34" charset="0"/>
                          <a:cs typeface="Arial" panose="020B0604020202020204" pitchFamily="34" charset="0"/>
                        </a:rPr>
                        <a:t>Título.</a:t>
                      </a:r>
                    </a:p>
                    <a:p>
                      <a:pPr marL="457200" indent="-457200">
                        <a:buFont typeface="+mj-lt"/>
                        <a:buAutoNum type="arabicParenR"/>
                      </a:pPr>
                      <a:endParaRPr lang="es-ES" altLang="zh-CN" sz="2000" dirty="0" smtClean="0">
                        <a:latin typeface="Arial" panose="020B0604020202020204" pitchFamily="34" charset="0"/>
                        <a:cs typeface="Arial" panose="020B0604020202020204" pitchFamily="34" charset="0"/>
                      </a:endParaRPr>
                    </a:p>
                    <a:p>
                      <a:pPr marL="457200" indent="-457200">
                        <a:buFont typeface="+mj-lt"/>
                        <a:buAutoNum type="arabicParenR"/>
                      </a:pPr>
                      <a:r>
                        <a:rPr lang="es-ES" altLang="zh-CN" sz="2000" dirty="0" smtClean="0">
                          <a:latin typeface="Arial" panose="020B0604020202020204" pitchFamily="34" charset="0"/>
                          <a:cs typeface="Arial" panose="020B0604020202020204" pitchFamily="34" charset="0"/>
                        </a:rPr>
                        <a:t>Datos de identificación.</a:t>
                      </a:r>
                    </a:p>
                    <a:p>
                      <a:pPr marL="457200" indent="-457200">
                        <a:buFont typeface="+mj-lt"/>
                        <a:buAutoNum type="arabicParenR"/>
                      </a:pPr>
                      <a:endParaRPr lang="es-ES" altLang="zh-CN" sz="2000" dirty="0" smtClean="0">
                        <a:latin typeface="Arial" panose="020B0604020202020204" pitchFamily="34" charset="0"/>
                        <a:cs typeface="Arial" panose="020B0604020202020204" pitchFamily="34" charset="0"/>
                      </a:endParaRPr>
                    </a:p>
                    <a:p>
                      <a:pPr marL="457200" indent="-457200">
                        <a:buFont typeface="+mj-lt"/>
                        <a:buAutoNum type="arabicParenR"/>
                      </a:pPr>
                      <a:r>
                        <a:rPr lang="es-ES" altLang="zh-CN" sz="2000" dirty="0" smtClean="0">
                          <a:latin typeface="Arial" panose="020B0604020202020204" pitchFamily="34" charset="0"/>
                          <a:cs typeface="Arial" panose="020B0604020202020204" pitchFamily="34" charset="0"/>
                        </a:rPr>
                        <a:t>Resumen.</a:t>
                      </a:r>
                    </a:p>
                    <a:p>
                      <a:pPr marL="457200" indent="-457200">
                        <a:buFont typeface="+mj-lt"/>
                        <a:buAutoNum type="arabicParenR"/>
                      </a:pPr>
                      <a:endParaRPr lang="es-ES" altLang="zh-CN" sz="2000" dirty="0" smtClean="0">
                        <a:latin typeface="Arial" panose="020B0604020202020204" pitchFamily="34" charset="0"/>
                        <a:cs typeface="Arial" panose="020B0604020202020204" pitchFamily="34" charset="0"/>
                      </a:endParaRPr>
                    </a:p>
                    <a:p>
                      <a:pPr marL="457200" indent="-457200">
                        <a:buFont typeface="+mj-lt"/>
                        <a:buAutoNum type="arabicParenR"/>
                      </a:pPr>
                      <a:r>
                        <a:rPr lang="es-ES" altLang="zh-CN" sz="2000" dirty="0" smtClean="0">
                          <a:latin typeface="Arial" panose="020B0604020202020204" pitchFamily="34" charset="0"/>
                          <a:cs typeface="Arial" panose="020B0604020202020204" pitchFamily="34" charset="0"/>
                        </a:rPr>
                        <a:t>Introducción.</a:t>
                      </a:r>
                    </a:p>
                    <a:p>
                      <a:pPr marL="457200" indent="-457200">
                        <a:buFont typeface="+mj-lt"/>
                        <a:buAutoNum type="arabicParenR"/>
                      </a:pPr>
                      <a:endParaRPr lang="es-ES" altLang="zh-CN" sz="2000" dirty="0" smtClean="0">
                        <a:latin typeface="Arial" panose="020B0604020202020204" pitchFamily="34" charset="0"/>
                        <a:cs typeface="Arial" panose="020B0604020202020204" pitchFamily="34" charset="0"/>
                      </a:endParaRPr>
                    </a:p>
                    <a:p>
                      <a:pPr marL="457200" indent="-457200">
                        <a:buFont typeface="+mj-lt"/>
                        <a:buAutoNum type="arabicParenR"/>
                      </a:pPr>
                      <a:r>
                        <a:rPr lang="es-ES" altLang="zh-CN" sz="2000" dirty="0" smtClean="0">
                          <a:latin typeface="Arial" panose="020B0604020202020204" pitchFamily="34" charset="0"/>
                          <a:cs typeface="Arial" panose="020B0604020202020204" pitchFamily="34" charset="0"/>
                        </a:rPr>
                        <a:t>Material y métodos.</a:t>
                      </a:r>
                    </a:p>
                    <a:p>
                      <a:pPr marL="342900" indent="-342900">
                        <a:buFont typeface="+mj-lt"/>
                        <a:buAutoNum type="arabicParenR"/>
                      </a:pPr>
                      <a:endParaRPr lang="es-ES" sz="2000" dirty="0">
                        <a:latin typeface="Arial" panose="020B0604020202020204" pitchFamily="34" charset="0"/>
                        <a:cs typeface="Arial" panose="020B0604020202020204" pitchFamily="34" charset="0"/>
                      </a:endParaRPr>
                    </a:p>
                  </a:txBody>
                  <a:tcPr marL="68598" marR="68598" marT="34298" marB="34298">
                    <a:noFill/>
                  </a:tcPr>
                </a:tc>
                <a:tc>
                  <a:txBody>
                    <a:bodyPr/>
                    <a:lstStyle/>
                    <a:p>
                      <a:pPr marL="457200" indent="-457200">
                        <a:buFont typeface="+mj-lt"/>
                        <a:buAutoNum type="arabicParenR" startAt="6"/>
                      </a:pPr>
                      <a:r>
                        <a:rPr lang="es-ES" sz="2000" kern="1200" dirty="0" smtClean="0">
                          <a:latin typeface="Arial" panose="020B0604020202020204" pitchFamily="34" charset="0"/>
                          <a:cs typeface="Arial" panose="020B0604020202020204" pitchFamily="34" charset="0"/>
                        </a:rPr>
                        <a:t>Resultados.</a:t>
                      </a:r>
                    </a:p>
                    <a:p>
                      <a:pPr marL="457200" indent="-457200">
                        <a:buFont typeface="+mj-lt"/>
                        <a:buAutoNum type="arabicParenR" startAt="6"/>
                      </a:pPr>
                      <a:endParaRPr lang="es-ES" sz="2000" kern="1200" dirty="0" smtClean="0">
                        <a:latin typeface="Arial" panose="020B0604020202020204" pitchFamily="34" charset="0"/>
                        <a:cs typeface="Arial" panose="020B0604020202020204" pitchFamily="34" charset="0"/>
                      </a:endParaRPr>
                    </a:p>
                    <a:p>
                      <a:pPr marL="457200" indent="-457200">
                        <a:buFont typeface="+mj-lt"/>
                        <a:buAutoNum type="arabicParenR" startAt="6"/>
                      </a:pPr>
                      <a:r>
                        <a:rPr lang="es-ES" sz="2000" kern="1200" dirty="0" smtClean="0">
                          <a:latin typeface="Arial" panose="020B0604020202020204" pitchFamily="34" charset="0"/>
                          <a:cs typeface="Arial" panose="020B0604020202020204" pitchFamily="34" charset="0"/>
                        </a:rPr>
                        <a:t>Discusión.</a:t>
                      </a:r>
                    </a:p>
                    <a:p>
                      <a:pPr marL="457200" indent="-457200">
                        <a:buFont typeface="+mj-lt"/>
                        <a:buAutoNum type="arabicParenR" startAt="6"/>
                      </a:pPr>
                      <a:endParaRPr lang="es-ES" sz="2000" kern="1200" dirty="0" smtClean="0">
                        <a:latin typeface="Arial" panose="020B0604020202020204" pitchFamily="34" charset="0"/>
                        <a:cs typeface="Arial" panose="020B0604020202020204" pitchFamily="34" charset="0"/>
                      </a:endParaRPr>
                    </a:p>
                    <a:p>
                      <a:pPr marL="457200" indent="-457200">
                        <a:buFont typeface="+mj-lt"/>
                        <a:buAutoNum type="arabicParenR" startAt="6"/>
                      </a:pPr>
                      <a:r>
                        <a:rPr lang="es-ES" sz="2000" kern="1200" dirty="0" smtClean="0">
                          <a:latin typeface="Arial" panose="020B0604020202020204" pitchFamily="34" charset="0"/>
                          <a:cs typeface="Arial" panose="020B0604020202020204" pitchFamily="34" charset="0"/>
                        </a:rPr>
                        <a:t>Conclusiones.</a:t>
                      </a:r>
                    </a:p>
                    <a:p>
                      <a:pPr marL="457200" indent="-457200">
                        <a:buFont typeface="+mj-lt"/>
                        <a:buAutoNum type="arabicParenR" startAt="6"/>
                      </a:pPr>
                      <a:endParaRPr lang="es-ES" sz="2000" kern="1200" dirty="0" smtClean="0">
                        <a:latin typeface="Arial" panose="020B0604020202020204" pitchFamily="34" charset="0"/>
                        <a:cs typeface="Arial" panose="020B0604020202020204" pitchFamily="34" charset="0"/>
                      </a:endParaRPr>
                    </a:p>
                    <a:p>
                      <a:pPr marL="457200" indent="-457200">
                        <a:buFont typeface="+mj-lt"/>
                        <a:buAutoNum type="arabicParenR" startAt="6"/>
                      </a:pPr>
                      <a:r>
                        <a:rPr lang="es-ES" sz="2000" kern="1200" dirty="0" smtClean="0">
                          <a:latin typeface="Arial" panose="020B0604020202020204" pitchFamily="34" charset="0"/>
                          <a:cs typeface="Arial" panose="020B0604020202020204" pitchFamily="34" charset="0"/>
                        </a:rPr>
                        <a:t>Referencias bibliográficas.</a:t>
                      </a:r>
                    </a:p>
                    <a:p>
                      <a:pPr marL="457200" indent="-457200">
                        <a:buFont typeface="+mj-lt"/>
                        <a:buAutoNum type="arabicParenR" startAt="6"/>
                      </a:pPr>
                      <a:endParaRPr lang="es-ES" sz="2000" kern="1200" dirty="0" smtClean="0">
                        <a:latin typeface="Arial" panose="020B0604020202020204" pitchFamily="34" charset="0"/>
                        <a:cs typeface="Arial" panose="020B0604020202020204" pitchFamily="34" charset="0"/>
                      </a:endParaRPr>
                    </a:p>
                    <a:p>
                      <a:pPr marL="457200" indent="-457200">
                        <a:buFont typeface="+mj-lt"/>
                        <a:buAutoNum type="arabicParenR" startAt="6"/>
                      </a:pPr>
                      <a:r>
                        <a:rPr lang="es-ES" sz="2000" kern="1200" dirty="0" smtClean="0">
                          <a:latin typeface="Arial" panose="020B0604020202020204" pitchFamily="34" charset="0"/>
                          <a:cs typeface="Arial" panose="020B0604020202020204" pitchFamily="34" charset="0"/>
                        </a:rPr>
                        <a:t> Anexos.</a:t>
                      </a:r>
                    </a:p>
                    <a:p>
                      <a:endParaRPr lang="es-ES" sz="2000" dirty="0">
                        <a:latin typeface="Arial" panose="020B0604020202020204" pitchFamily="34" charset="0"/>
                        <a:cs typeface="Arial" panose="020B0604020202020204" pitchFamily="34" charset="0"/>
                      </a:endParaRPr>
                    </a:p>
                  </a:txBody>
                  <a:tcPr marL="68598" marR="68598" marT="34298" marB="34298">
                    <a:noFill/>
                  </a:tcPr>
                </a:tc>
                <a:extLst>
                  <a:ext uri="{0D108BD9-81ED-4DB2-BD59-A6C34878D82A}">
                    <a16:rowId xmlns:a16="http://schemas.microsoft.com/office/drawing/2014/main" xmlns="" val="10000"/>
                  </a:ext>
                </a:extLst>
              </a:tr>
            </a:tbl>
          </a:graphicData>
        </a:graphic>
      </p:graphicFrame>
      <p:sp>
        <p:nvSpPr>
          <p:cNvPr id="4" name="Text Box 3"/>
          <p:cNvSpPr txBox="1">
            <a:spLocks noChangeArrowheads="1"/>
          </p:cNvSpPr>
          <p:nvPr/>
        </p:nvSpPr>
        <p:spPr bwMode="auto">
          <a:xfrm>
            <a:off x="1021315" y="196298"/>
            <a:ext cx="7273925" cy="461665"/>
          </a:xfrm>
          <a:prstGeom prst="rect">
            <a:avLst/>
          </a:prstGeom>
          <a:noFill/>
          <a:ln w="57150" algn="ctr">
            <a:solidFill>
              <a:srgbClr val="C00000"/>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CC"/>
                </a:solidFill>
              </a14:hiddenFill>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altLang="zh-CN" b="1" u="none" dirty="0" smtClean="0">
                <a:latin typeface="Arial" panose="020B0604020202020204" pitchFamily="34" charset="0"/>
                <a:ea typeface="SimSun" panose="02010600030101010101" pitchFamily="2" charset="-122"/>
                <a:cs typeface="Arial" panose="020B0604020202020204" pitchFamily="34" charset="0"/>
              </a:rPr>
              <a:t>Partes del informe de investigación</a:t>
            </a:r>
            <a:r>
              <a:rPr lang="es-ES" altLang="zh-CN" b="1" u="none" dirty="0">
                <a:latin typeface="Arial" panose="020B0604020202020204" pitchFamily="34" charset="0"/>
                <a:ea typeface="SimSun" panose="02010600030101010101" pitchFamily="2" charset="-122"/>
                <a:cs typeface="Arial" panose="020B0604020202020204" pitchFamily="34" charset="0"/>
              </a:rPr>
              <a:t>	</a:t>
            </a:r>
            <a:endParaRPr lang="es-ES" b="1" u="none" dirty="0">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573088" y="842963"/>
            <a:ext cx="7993062" cy="10906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a:spAutoFit/>
          </a:bodyPr>
          <a:lstStyle>
            <a:lvl1pPr>
              <a:defRPr sz="2400" u="sng">
                <a:solidFill>
                  <a:schemeClr val="tx1"/>
                </a:solidFill>
                <a:latin typeface="Times New Roman" panose="02020603050405020304" pitchFamily="18" charset="0"/>
              </a:defRPr>
            </a:lvl1pPr>
            <a:lvl2pPr marL="914400" indent="-457200">
              <a:defRPr sz="2400" u="sng">
                <a:solidFill>
                  <a:schemeClr val="tx1"/>
                </a:solidFill>
                <a:latin typeface="Times New Roman" panose="02020603050405020304" pitchFamily="18" charset="0"/>
              </a:defRPr>
            </a:lvl2pPr>
            <a:lvl3pPr marL="1371600" indent="-457200">
              <a:defRPr sz="2400" u="sng">
                <a:solidFill>
                  <a:schemeClr val="tx1"/>
                </a:solidFill>
                <a:latin typeface="Times New Roman" panose="02020603050405020304" pitchFamily="18" charset="0"/>
              </a:defRPr>
            </a:lvl3pPr>
            <a:lvl4pPr marL="1828800" indent="-457200">
              <a:defRPr sz="2400" u="sng">
                <a:solidFill>
                  <a:schemeClr val="tx1"/>
                </a:solidFill>
                <a:latin typeface="Times New Roman" panose="02020603050405020304" pitchFamily="18" charset="0"/>
              </a:defRPr>
            </a:lvl4pPr>
            <a:lvl5pPr marL="2286000" indent="-457200">
              <a:defRPr sz="2400" u="sng">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u="sng">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90000"/>
              </a:lnSpc>
              <a:spcBef>
                <a:spcPct val="50000"/>
              </a:spcBef>
              <a:buFont typeface="+mj-lt"/>
              <a:buNone/>
            </a:pPr>
            <a:r>
              <a:rPr lang="es-ES" altLang="zh-CN" b="1" u="none">
                <a:latin typeface="Arial" panose="020B0604020202020204" pitchFamily="34" charset="0"/>
                <a:cs typeface="方正姚体"/>
              </a:rPr>
              <a:t>Debe ser corto, preciso y específico y corresponderse en su totalidad con el problema de investigación y el objetivo general del estudio</a:t>
            </a:r>
          </a:p>
        </p:txBody>
      </p:sp>
      <p:sp>
        <p:nvSpPr>
          <p:cNvPr id="54275" name="Text Box 3"/>
          <p:cNvSpPr txBox="1">
            <a:spLocks noChangeArrowheads="1"/>
          </p:cNvSpPr>
          <p:nvPr/>
        </p:nvSpPr>
        <p:spPr bwMode="auto">
          <a:xfrm>
            <a:off x="609600" y="268288"/>
            <a:ext cx="7913688" cy="460375"/>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p:spPr>
        <p:txBody>
          <a:bodyPr>
            <a:spAutoFit/>
          </a:bodyP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algn="ctr" eaLnBrk="1" hangingPunct="1">
              <a:spcBef>
                <a:spcPct val="50000"/>
              </a:spcBef>
              <a:spcAft>
                <a:spcPct val="0"/>
              </a:spcAft>
              <a:buClrTx/>
              <a:buFontTx/>
              <a:buNone/>
            </a:pPr>
            <a:r>
              <a:rPr lang="es-ES" altLang="zh-CN" sz="2400" b="1" u="none">
                <a:solidFill>
                  <a:srgbClr val="002060"/>
                </a:solidFill>
                <a:latin typeface="Arial" panose="020B0604020202020204" pitchFamily="34" charset="0"/>
                <a:cs typeface="方正姚体"/>
              </a:rPr>
              <a:t>Título</a:t>
            </a:r>
            <a:endParaRPr lang="es-ES" altLang="es-ES" sz="2400" b="1" u="none">
              <a:solidFill>
                <a:srgbClr val="002060"/>
              </a:solidFill>
              <a:latin typeface="Arial" panose="020B0604020202020204" pitchFamily="34" charset="0"/>
            </a:endParaRPr>
          </a:p>
        </p:txBody>
      </p:sp>
      <p:sp>
        <p:nvSpPr>
          <p:cNvPr id="54276" name="Text Box 4"/>
          <p:cNvSpPr txBox="1">
            <a:spLocks noChangeArrowheads="1"/>
          </p:cNvSpPr>
          <p:nvPr/>
        </p:nvSpPr>
        <p:spPr bwMode="auto">
          <a:xfrm>
            <a:off x="584200" y="2857500"/>
            <a:ext cx="7993063" cy="1422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a:spAutoFit/>
          </a:bodyPr>
          <a:lstStyle>
            <a:lvl1pPr>
              <a:defRPr sz="2400" u="sng">
                <a:solidFill>
                  <a:schemeClr val="tx1"/>
                </a:solidFill>
                <a:latin typeface="Times New Roman" panose="02020603050405020304" pitchFamily="18" charset="0"/>
              </a:defRPr>
            </a:lvl1pPr>
            <a:lvl2pPr marL="914400" indent="-457200">
              <a:defRPr sz="2400" u="sng">
                <a:solidFill>
                  <a:schemeClr val="tx1"/>
                </a:solidFill>
                <a:latin typeface="Times New Roman" panose="02020603050405020304" pitchFamily="18" charset="0"/>
              </a:defRPr>
            </a:lvl2pPr>
            <a:lvl3pPr marL="1371600" indent="-457200">
              <a:defRPr sz="2400" u="sng">
                <a:solidFill>
                  <a:schemeClr val="tx1"/>
                </a:solidFill>
                <a:latin typeface="Times New Roman" panose="02020603050405020304" pitchFamily="18" charset="0"/>
              </a:defRPr>
            </a:lvl3pPr>
            <a:lvl4pPr marL="1828800" indent="-457200">
              <a:defRPr sz="2400" u="sng">
                <a:solidFill>
                  <a:schemeClr val="tx1"/>
                </a:solidFill>
                <a:latin typeface="Times New Roman" panose="02020603050405020304" pitchFamily="18" charset="0"/>
              </a:defRPr>
            </a:lvl4pPr>
            <a:lvl5pPr marL="2286000" indent="-457200">
              <a:defRPr sz="2400" u="sng">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u="sng">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90000"/>
              </a:lnSpc>
              <a:spcBef>
                <a:spcPct val="50000"/>
              </a:spcBef>
              <a:buFont typeface="+mj-lt"/>
              <a:buNone/>
            </a:pPr>
            <a:r>
              <a:rPr lang="es-ES" altLang="zh-CN" b="1" u="none">
                <a:latin typeface="Arial" panose="020B0604020202020204" pitchFamily="34" charset="0"/>
                <a:cs typeface="方正姚体"/>
              </a:rPr>
              <a:t>Incluye los investigadores, las instituciones científicas o académicas que han participado en la obtención de los resultados y las instituciones, organismos y agencias financieras del proyecto.</a:t>
            </a:r>
          </a:p>
        </p:txBody>
      </p:sp>
      <p:sp>
        <p:nvSpPr>
          <p:cNvPr id="54277" name="Text Box 5"/>
          <p:cNvSpPr txBox="1">
            <a:spLocks noChangeArrowheads="1"/>
          </p:cNvSpPr>
          <p:nvPr/>
        </p:nvSpPr>
        <p:spPr bwMode="auto">
          <a:xfrm>
            <a:off x="611188" y="2139950"/>
            <a:ext cx="7913687" cy="461963"/>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p:spPr>
        <p:txBody>
          <a:bodyPr>
            <a:spAutoFit/>
          </a:bodyP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algn="ctr" eaLnBrk="1" hangingPunct="1">
              <a:spcBef>
                <a:spcPct val="50000"/>
              </a:spcBef>
              <a:spcAft>
                <a:spcPct val="0"/>
              </a:spcAft>
              <a:buClrTx/>
              <a:buFontTx/>
              <a:buNone/>
            </a:pPr>
            <a:r>
              <a:rPr lang="es-ES" altLang="zh-CN" sz="2400" b="1" u="none">
                <a:solidFill>
                  <a:srgbClr val="002060"/>
                </a:solidFill>
                <a:latin typeface="Arial" panose="020B0604020202020204" pitchFamily="34" charset="0"/>
                <a:cs typeface="方正姚体"/>
              </a:rPr>
              <a:t>Datos de identificación</a:t>
            </a:r>
            <a:endParaRPr lang="es-ES" altLang="es-ES" sz="2400" b="1" u="none">
              <a:solidFill>
                <a:srgbClr val="002060"/>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573088" y="842963"/>
            <a:ext cx="7993062" cy="10906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a:spAutoFit/>
          </a:bodyPr>
          <a:lstStyle>
            <a:lvl1pPr>
              <a:defRPr sz="2400" u="sng">
                <a:solidFill>
                  <a:schemeClr val="tx1"/>
                </a:solidFill>
                <a:latin typeface="Times New Roman" panose="02020603050405020304" pitchFamily="18" charset="0"/>
              </a:defRPr>
            </a:lvl1pPr>
            <a:lvl2pPr marL="914400" indent="-457200">
              <a:defRPr sz="2400" u="sng">
                <a:solidFill>
                  <a:schemeClr val="tx1"/>
                </a:solidFill>
                <a:latin typeface="Times New Roman" panose="02020603050405020304" pitchFamily="18" charset="0"/>
              </a:defRPr>
            </a:lvl2pPr>
            <a:lvl3pPr marL="1371600" indent="-457200">
              <a:defRPr sz="2400" u="sng">
                <a:solidFill>
                  <a:schemeClr val="tx1"/>
                </a:solidFill>
                <a:latin typeface="Times New Roman" panose="02020603050405020304" pitchFamily="18" charset="0"/>
              </a:defRPr>
            </a:lvl3pPr>
            <a:lvl4pPr marL="1828800" indent="-457200">
              <a:defRPr sz="2400" u="sng">
                <a:solidFill>
                  <a:schemeClr val="tx1"/>
                </a:solidFill>
                <a:latin typeface="Times New Roman" panose="02020603050405020304" pitchFamily="18" charset="0"/>
              </a:defRPr>
            </a:lvl4pPr>
            <a:lvl5pPr marL="2286000" indent="-457200">
              <a:defRPr sz="2400" u="sng">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u="sng">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90000"/>
              </a:lnSpc>
              <a:spcBef>
                <a:spcPct val="50000"/>
              </a:spcBef>
              <a:buFont typeface="+mj-lt"/>
              <a:buNone/>
            </a:pPr>
            <a:r>
              <a:rPr lang="es-ES" altLang="zh-CN" b="1" u="none">
                <a:latin typeface="Arial" panose="020B0604020202020204" pitchFamily="34" charset="0"/>
                <a:cs typeface="方正姚体"/>
              </a:rPr>
              <a:t>No debe ser mayor de 250 palabras, incluye los objetivos y los   procedimientos básicos así como los principales resultados y las conclusiones.</a:t>
            </a:r>
          </a:p>
        </p:txBody>
      </p:sp>
      <p:sp>
        <p:nvSpPr>
          <p:cNvPr id="55299" name="Text Box 3"/>
          <p:cNvSpPr txBox="1">
            <a:spLocks noChangeArrowheads="1"/>
          </p:cNvSpPr>
          <p:nvPr/>
        </p:nvSpPr>
        <p:spPr bwMode="auto">
          <a:xfrm>
            <a:off x="609600" y="268288"/>
            <a:ext cx="7913688" cy="460375"/>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p:spPr>
        <p:txBody>
          <a:bodyPr>
            <a:spAutoFit/>
          </a:bodyP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algn="ctr" eaLnBrk="1" hangingPunct="1">
              <a:spcBef>
                <a:spcPct val="50000"/>
              </a:spcBef>
              <a:spcAft>
                <a:spcPct val="0"/>
              </a:spcAft>
              <a:buClrTx/>
              <a:buFontTx/>
              <a:buNone/>
            </a:pPr>
            <a:r>
              <a:rPr lang="es-ES" altLang="zh-CN" sz="2400" b="1" u="none">
                <a:solidFill>
                  <a:srgbClr val="002060"/>
                </a:solidFill>
                <a:latin typeface="Arial" panose="020B0604020202020204" pitchFamily="34" charset="0"/>
                <a:cs typeface="方正姚体"/>
              </a:rPr>
              <a:t>Resumen</a:t>
            </a:r>
            <a:endParaRPr lang="es-ES" altLang="es-ES" sz="2400" b="1" u="none">
              <a:solidFill>
                <a:srgbClr val="002060"/>
              </a:solidFill>
              <a:latin typeface="Arial" panose="020B0604020202020204" pitchFamily="34" charset="0"/>
            </a:endParaRPr>
          </a:p>
        </p:txBody>
      </p:sp>
      <p:sp>
        <p:nvSpPr>
          <p:cNvPr id="55300" name="Text Box 5"/>
          <p:cNvSpPr txBox="1">
            <a:spLocks noChangeArrowheads="1"/>
          </p:cNvSpPr>
          <p:nvPr/>
        </p:nvSpPr>
        <p:spPr bwMode="auto">
          <a:xfrm>
            <a:off x="611188" y="2867025"/>
            <a:ext cx="7993062" cy="14208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a:spAutoFit/>
          </a:bodyPr>
          <a:lstStyle>
            <a:lvl1pPr>
              <a:defRPr sz="2400" u="sng">
                <a:solidFill>
                  <a:schemeClr val="tx1"/>
                </a:solidFill>
                <a:latin typeface="Times New Roman" panose="02020603050405020304" pitchFamily="18" charset="0"/>
              </a:defRPr>
            </a:lvl1pPr>
            <a:lvl2pPr marL="914400" indent="-457200">
              <a:defRPr sz="2400" u="sng">
                <a:solidFill>
                  <a:schemeClr val="tx1"/>
                </a:solidFill>
                <a:latin typeface="Times New Roman" panose="02020603050405020304" pitchFamily="18" charset="0"/>
              </a:defRPr>
            </a:lvl2pPr>
            <a:lvl3pPr marL="1371600" indent="-457200">
              <a:defRPr sz="2400" u="sng">
                <a:solidFill>
                  <a:schemeClr val="tx1"/>
                </a:solidFill>
                <a:latin typeface="Times New Roman" panose="02020603050405020304" pitchFamily="18" charset="0"/>
              </a:defRPr>
            </a:lvl3pPr>
            <a:lvl4pPr marL="1828800" indent="-457200">
              <a:defRPr sz="2400" u="sng">
                <a:solidFill>
                  <a:schemeClr val="tx1"/>
                </a:solidFill>
                <a:latin typeface="Times New Roman" panose="02020603050405020304" pitchFamily="18" charset="0"/>
              </a:defRPr>
            </a:lvl4pPr>
            <a:lvl5pPr marL="2286000" indent="-457200">
              <a:defRPr sz="2400" u="sng">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u="sng">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90000"/>
              </a:lnSpc>
              <a:spcBef>
                <a:spcPct val="50000"/>
              </a:spcBef>
              <a:buFont typeface="+mj-lt"/>
              <a:buNone/>
            </a:pPr>
            <a:r>
              <a:rPr lang="es-ES" altLang="zh-CN" b="1" u="none">
                <a:latin typeface="Arial" panose="020B0604020202020204" pitchFamily="34" charset="0"/>
                <a:cs typeface="方正姚体"/>
              </a:rPr>
              <a:t>Debe quedar claramente identificado el problema de investigación, la justificación de por qué se realiza, el estado de la teoría en la que se inserta el tema, preguntas de la investigación e hipótesis.</a:t>
            </a:r>
          </a:p>
        </p:txBody>
      </p:sp>
      <p:sp>
        <p:nvSpPr>
          <p:cNvPr id="55301" name="Text Box 6"/>
          <p:cNvSpPr txBox="1">
            <a:spLocks noChangeArrowheads="1"/>
          </p:cNvSpPr>
          <p:nvPr/>
        </p:nvSpPr>
        <p:spPr bwMode="auto">
          <a:xfrm>
            <a:off x="611188" y="2211388"/>
            <a:ext cx="7913687" cy="461962"/>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p:spPr>
        <p:txBody>
          <a:bodyPr>
            <a:spAutoFit/>
          </a:bodyP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algn="ctr" eaLnBrk="1" hangingPunct="1">
              <a:spcBef>
                <a:spcPct val="50000"/>
              </a:spcBef>
              <a:spcAft>
                <a:spcPct val="0"/>
              </a:spcAft>
              <a:buClrTx/>
              <a:buFontTx/>
              <a:buNone/>
            </a:pPr>
            <a:r>
              <a:rPr lang="es-ES" altLang="zh-CN" sz="2400" b="1" u="none">
                <a:solidFill>
                  <a:srgbClr val="002060"/>
                </a:solidFill>
                <a:latin typeface="Arial" panose="020B0604020202020204" pitchFamily="34" charset="0"/>
                <a:cs typeface="方正姚体"/>
              </a:rPr>
              <a:t>Introducción</a:t>
            </a:r>
            <a:endParaRPr lang="es-ES" altLang="es-ES" sz="2400" b="1" u="none">
              <a:solidFill>
                <a:srgbClr val="002060"/>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2"/>
          <p:cNvSpPr txBox="1">
            <a:spLocks noChangeArrowheads="1"/>
          </p:cNvSpPr>
          <p:nvPr/>
        </p:nvSpPr>
        <p:spPr bwMode="auto">
          <a:xfrm>
            <a:off x="517525" y="701675"/>
            <a:ext cx="7993063" cy="20859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a:spAutoFit/>
          </a:bodyPr>
          <a:lstStyle>
            <a:lvl1pPr>
              <a:defRPr sz="2400" u="sng">
                <a:solidFill>
                  <a:schemeClr val="tx1"/>
                </a:solidFill>
                <a:latin typeface="Times New Roman" panose="02020603050405020304" pitchFamily="18" charset="0"/>
              </a:defRPr>
            </a:lvl1pPr>
            <a:lvl2pPr marL="914400" indent="-457200">
              <a:defRPr sz="2400" u="sng">
                <a:solidFill>
                  <a:schemeClr val="tx1"/>
                </a:solidFill>
                <a:latin typeface="Times New Roman" panose="02020603050405020304" pitchFamily="18" charset="0"/>
              </a:defRPr>
            </a:lvl2pPr>
            <a:lvl3pPr marL="1371600" indent="-457200">
              <a:defRPr sz="2400" u="sng">
                <a:solidFill>
                  <a:schemeClr val="tx1"/>
                </a:solidFill>
                <a:latin typeface="Times New Roman" panose="02020603050405020304" pitchFamily="18" charset="0"/>
              </a:defRPr>
            </a:lvl3pPr>
            <a:lvl4pPr marL="1828800" indent="-457200">
              <a:defRPr sz="2400" u="sng">
                <a:solidFill>
                  <a:schemeClr val="tx1"/>
                </a:solidFill>
                <a:latin typeface="Times New Roman" panose="02020603050405020304" pitchFamily="18" charset="0"/>
              </a:defRPr>
            </a:lvl4pPr>
            <a:lvl5pPr marL="2286000" indent="-457200">
              <a:defRPr sz="2400" u="sng">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u="sng">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90000"/>
              </a:lnSpc>
              <a:spcBef>
                <a:spcPct val="50000"/>
              </a:spcBef>
              <a:buFont typeface="+mj-lt"/>
              <a:buNone/>
            </a:pPr>
            <a:r>
              <a:rPr lang="es-ES" altLang="zh-CN" b="1" u="none">
                <a:latin typeface="Arial" panose="020B0604020202020204" pitchFamily="34" charset="0"/>
                <a:cs typeface="方正姚体"/>
              </a:rPr>
              <a:t>Incluye la clasificación del estudio, el universo y la muestra, la operacionalización de las variables, los procedimientos para la recolección de la información, las consideraciones éticas así como las técnicas para el procesamiento estadístico de los datos.</a:t>
            </a:r>
          </a:p>
        </p:txBody>
      </p:sp>
      <p:sp>
        <p:nvSpPr>
          <p:cNvPr id="56323" name="Text Box 3"/>
          <p:cNvSpPr txBox="1">
            <a:spLocks noChangeArrowheads="1"/>
          </p:cNvSpPr>
          <p:nvPr/>
        </p:nvSpPr>
        <p:spPr bwMode="auto">
          <a:xfrm>
            <a:off x="468313" y="120650"/>
            <a:ext cx="8015287" cy="461963"/>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p:spPr>
        <p:txBody>
          <a:bodyPr>
            <a:spAutoFit/>
          </a:bodyP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algn="ctr" eaLnBrk="1" hangingPunct="1">
              <a:spcBef>
                <a:spcPct val="50000"/>
              </a:spcBef>
              <a:spcAft>
                <a:spcPct val="0"/>
              </a:spcAft>
              <a:buClrTx/>
              <a:buFontTx/>
              <a:buNone/>
            </a:pPr>
            <a:r>
              <a:rPr lang="es-ES" altLang="zh-CN" sz="2400" b="1" u="none">
                <a:solidFill>
                  <a:srgbClr val="002060"/>
                </a:solidFill>
                <a:latin typeface="Arial" panose="020B0604020202020204" pitchFamily="34" charset="0"/>
                <a:cs typeface="方正姚体"/>
              </a:rPr>
              <a:t>Material y métodos</a:t>
            </a:r>
            <a:endParaRPr lang="es-ES" altLang="es-ES" sz="2400" b="1" u="none">
              <a:solidFill>
                <a:srgbClr val="002060"/>
              </a:solidFill>
              <a:latin typeface="Arial" panose="020B0604020202020204" pitchFamily="34" charset="0"/>
            </a:endParaRPr>
          </a:p>
        </p:txBody>
      </p:sp>
      <p:sp>
        <p:nvSpPr>
          <p:cNvPr id="56324" name="Text Box 5"/>
          <p:cNvSpPr txBox="1">
            <a:spLocks noChangeArrowheads="1"/>
          </p:cNvSpPr>
          <p:nvPr/>
        </p:nvSpPr>
        <p:spPr bwMode="auto">
          <a:xfrm>
            <a:off x="517525" y="3538538"/>
            <a:ext cx="7993063" cy="14208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a:spAutoFit/>
          </a:bodyPr>
          <a:lstStyle>
            <a:lvl1pPr>
              <a:defRPr sz="2400" u="sng">
                <a:solidFill>
                  <a:schemeClr val="tx1"/>
                </a:solidFill>
                <a:latin typeface="Times New Roman" panose="02020603050405020304" pitchFamily="18" charset="0"/>
              </a:defRPr>
            </a:lvl1pPr>
            <a:lvl2pPr marL="914400" indent="-457200">
              <a:defRPr sz="2400" u="sng">
                <a:solidFill>
                  <a:schemeClr val="tx1"/>
                </a:solidFill>
                <a:latin typeface="Times New Roman" panose="02020603050405020304" pitchFamily="18" charset="0"/>
              </a:defRPr>
            </a:lvl2pPr>
            <a:lvl3pPr marL="1371600" indent="-457200">
              <a:defRPr sz="2400" u="sng">
                <a:solidFill>
                  <a:schemeClr val="tx1"/>
                </a:solidFill>
                <a:latin typeface="Times New Roman" panose="02020603050405020304" pitchFamily="18" charset="0"/>
              </a:defRPr>
            </a:lvl3pPr>
            <a:lvl4pPr marL="1828800" indent="-457200">
              <a:defRPr sz="2400" u="sng">
                <a:solidFill>
                  <a:schemeClr val="tx1"/>
                </a:solidFill>
                <a:latin typeface="Times New Roman" panose="02020603050405020304" pitchFamily="18" charset="0"/>
              </a:defRPr>
            </a:lvl4pPr>
            <a:lvl5pPr marL="2286000" indent="-457200">
              <a:defRPr sz="2400" u="sng">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u="sng">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90000"/>
              </a:lnSpc>
              <a:spcBef>
                <a:spcPct val="50000"/>
              </a:spcBef>
              <a:buFont typeface="+mj-lt"/>
              <a:buNone/>
            </a:pPr>
            <a:r>
              <a:rPr lang="es-ES" altLang="zh-CN" b="1" u="none">
                <a:latin typeface="Arial" panose="020B0604020202020204" pitchFamily="34" charset="0"/>
                <a:cs typeface="方正姚体"/>
              </a:rPr>
              <a:t>El texto es la principal forma de presentar los resultados, los cuadros (tablas) y los gráficos se utilizarán solo cuando aporten claridad a la exposición de los resultados.</a:t>
            </a:r>
          </a:p>
        </p:txBody>
      </p:sp>
      <p:sp>
        <p:nvSpPr>
          <p:cNvPr id="56325" name="Text Box 6"/>
          <p:cNvSpPr txBox="1">
            <a:spLocks noChangeArrowheads="1"/>
          </p:cNvSpPr>
          <p:nvPr/>
        </p:nvSpPr>
        <p:spPr bwMode="auto">
          <a:xfrm>
            <a:off x="546100" y="2932113"/>
            <a:ext cx="7913688" cy="461962"/>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p:spPr>
        <p:txBody>
          <a:bodyPr>
            <a:spAutoFit/>
          </a:bodyP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algn="ctr" eaLnBrk="1" hangingPunct="1">
              <a:spcBef>
                <a:spcPct val="50000"/>
              </a:spcBef>
              <a:spcAft>
                <a:spcPct val="0"/>
              </a:spcAft>
              <a:buClrTx/>
              <a:buFontTx/>
              <a:buNone/>
            </a:pPr>
            <a:r>
              <a:rPr lang="es-ES" altLang="zh-CN" sz="2400" b="1" u="none">
                <a:solidFill>
                  <a:srgbClr val="002060"/>
                </a:solidFill>
                <a:latin typeface="Arial" panose="020B0604020202020204" pitchFamily="34" charset="0"/>
                <a:cs typeface="方正姚体"/>
              </a:rPr>
              <a:t>Resultados</a:t>
            </a:r>
            <a:endParaRPr lang="es-ES" altLang="es-ES" sz="2400" b="1" u="none">
              <a:solidFill>
                <a:srgbClr val="002060"/>
              </a:solidFill>
              <a:latin typeface="Arial" panose="020B0604020202020204"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2"/>
          <p:cNvSpPr txBox="1">
            <a:spLocks noChangeArrowheads="1"/>
          </p:cNvSpPr>
          <p:nvPr/>
        </p:nvSpPr>
        <p:spPr bwMode="auto">
          <a:xfrm>
            <a:off x="561975" y="915988"/>
            <a:ext cx="7993063" cy="14160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a:spAutoFit/>
          </a:bodyPr>
          <a:lstStyle>
            <a:lvl1pPr>
              <a:defRPr sz="2400" u="sng">
                <a:solidFill>
                  <a:schemeClr val="tx1"/>
                </a:solidFill>
                <a:latin typeface="Times New Roman" panose="02020603050405020304" pitchFamily="18" charset="0"/>
              </a:defRPr>
            </a:lvl1pPr>
            <a:lvl2pPr marL="914400" indent="-457200">
              <a:defRPr sz="2400" u="sng">
                <a:solidFill>
                  <a:schemeClr val="tx1"/>
                </a:solidFill>
                <a:latin typeface="Times New Roman" panose="02020603050405020304" pitchFamily="18" charset="0"/>
              </a:defRPr>
            </a:lvl2pPr>
            <a:lvl3pPr marL="1371600" indent="-457200">
              <a:defRPr sz="2400" u="sng">
                <a:solidFill>
                  <a:schemeClr val="tx1"/>
                </a:solidFill>
                <a:latin typeface="Times New Roman" panose="02020603050405020304" pitchFamily="18" charset="0"/>
              </a:defRPr>
            </a:lvl3pPr>
            <a:lvl4pPr marL="1828800" indent="-457200">
              <a:defRPr sz="2400" u="sng">
                <a:solidFill>
                  <a:schemeClr val="tx1"/>
                </a:solidFill>
                <a:latin typeface="Times New Roman" panose="02020603050405020304" pitchFamily="18" charset="0"/>
              </a:defRPr>
            </a:lvl4pPr>
            <a:lvl5pPr marL="2286000" indent="-457200">
              <a:defRPr sz="2400" u="sng">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u="sng">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90000"/>
              </a:lnSpc>
              <a:spcBef>
                <a:spcPct val="50000"/>
              </a:spcBef>
              <a:buFont typeface="+mj-lt"/>
              <a:buNone/>
            </a:pPr>
            <a:r>
              <a:rPr lang="es-ES" altLang="zh-CN" b="1" u="none">
                <a:latin typeface="Arial" panose="020B0604020202020204" pitchFamily="34" charset="0"/>
                <a:cs typeface="方正姚体"/>
              </a:rPr>
              <a:t>Es la parte del informe donde el investigador aporta el nuevo conocimiento obtenido.  Se hace un interpretación de los resultados y  se comparan los hallazgos con los de otros autores.</a:t>
            </a:r>
          </a:p>
        </p:txBody>
      </p:sp>
      <p:sp>
        <p:nvSpPr>
          <p:cNvPr id="57347" name="Text Box 3"/>
          <p:cNvSpPr txBox="1">
            <a:spLocks noChangeArrowheads="1"/>
          </p:cNvSpPr>
          <p:nvPr/>
        </p:nvSpPr>
        <p:spPr bwMode="auto">
          <a:xfrm>
            <a:off x="609600" y="339725"/>
            <a:ext cx="7913688" cy="461963"/>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p:spPr>
        <p:txBody>
          <a:bodyPr>
            <a:spAutoFit/>
          </a:bodyP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algn="ctr" eaLnBrk="1" hangingPunct="1">
              <a:spcBef>
                <a:spcPct val="50000"/>
              </a:spcBef>
              <a:spcAft>
                <a:spcPct val="0"/>
              </a:spcAft>
              <a:buClrTx/>
              <a:buFontTx/>
              <a:buNone/>
            </a:pPr>
            <a:r>
              <a:rPr lang="es-ES" altLang="zh-CN" sz="2400" b="1" u="none">
                <a:solidFill>
                  <a:srgbClr val="002060"/>
                </a:solidFill>
                <a:latin typeface="Arial" panose="020B0604020202020204" pitchFamily="34" charset="0"/>
                <a:cs typeface="方正姚体"/>
              </a:rPr>
              <a:t>Discusión</a:t>
            </a:r>
            <a:endParaRPr lang="es-ES" altLang="es-ES" sz="2400" b="1" u="none">
              <a:solidFill>
                <a:srgbClr val="002060"/>
              </a:solidFill>
              <a:latin typeface="Arial" panose="020B0604020202020204" pitchFamily="34" charset="0"/>
            </a:endParaRPr>
          </a:p>
        </p:txBody>
      </p:sp>
      <p:sp>
        <p:nvSpPr>
          <p:cNvPr id="57348" name="Text Box 5"/>
          <p:cNvSpPr txBox="1">
            <a:spLocks noChangeArrowheads="1"/>
          </p:cNvSpPr>
          <p:nvPr/>
        </p:nvSpPr>
        <p:spPr bwMode="auto">
          <a:xfrm>
            <a:off x="473075" y="3363913"/>
            <a:ext cx="8081963" cy="10890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a:spAutoFit/>
          </a:bodyPr>
          <a:lstStyle>
            <a:lvl1pPr>
              <a:defRPr sz="2400" u="sng">
                <a:solidFill>
                  <a:schemeClr val="tx1"/>
                </a:solidFill>
                <a:latin typeface="Times New Roman" panose="02020603050405020304" pitchFamily="18" charset="0"/>
              </a:defRPr>
            </a:lvl1pPr>
            <a:lvl2pPr marL="914400" indent="-457200">
              <a:defRPr sz="2400" u="sng">
                <a:solidFill>
                  <a:schemeClr val="tx1"/>
                </a:solidFill>
                <a:latin typeface="Times New Roman" panose="02020603050405020304" pitchFamily="18" charset="0"/>
              </a:defRPr>
            </a:lvl2pPr>
            <a:lvl3pPr marL="1371600" indent="-457200">
              <a:defRPr sz="2400" u="sng">
                <a:solidFill>
                  <a:schemeClr val="tx1"/>
                </a:solidFill>
                <a:latin typeface="Times New Roman" panose="02020603050405020304" pitchFamily="18" charset="0"/>
              </a:defRPr>
            </a:lvl3pPr>
            <a:lvl4pPr marL="1828800" indent="-457200">
              <a:defRPr sz="2400" u="sng">
                <a:solidFill>
                  <a:schemeClr val="tx1"/>
                </a:solidFill>
                <a:latin typeface="Times New Roman" panose="02020603050405020304" pitchFamily="18" charset="0"/>
              </a:defRPr>
            </a:lvl4pPr>
            <a:lvl5pPr marL="2286000" indent="-457200">
              <a:defRPr sz="2400" u="sng">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u="sng">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90000"/>
              </a:lnSpc>
              <a:spcBef>
                <a:spcPct val="50000"/>
              </a:spcBef>
              <a:buFont typeface="+mj-lt"/>
              <a:buNone/>
            </a:pPr>
            <a:r>
              <a:rPr lang="es-ES" altLang="zh-CN" b="1" u="none">
                <a:latin typeface="Arial" panose="020B0604020202020204" pitchFamily="34" charset="0"/>
                <a:cs typeface="方正姚体"/>
              </a:rPr>
              <a:t>	No confundir con los resultados,  debe dejar explícita y de forma concreta y general las respuestas a las preguntas de investigación.</a:t>
            </a:r>
          </a:p>
        </p:txBody>
      </p:sp>
      <p:sp>
        <p:nvSpPr>
          <p:cNvPr id="57349" name="Text Box 6"/>
          <p:cNvSpPr txBox="1">
            <a:spLocks noChangeArrowheads="1"/>
          </p:cNvSpPr>
          <p:nvPr/>
        </p:nvSpPr>
        <p:spPr bwMode="auto">
          <a:xfrm>
            <a:off x="495300" y="2716213"/>
            <a:ext cx="8059738" cy="461962"/>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p:spPr>
        <p:txBody>
          <a:bodyPr>
            <a:spAutoFit/>
          </a:bodyP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algn="ctr" eaLnBrk="1" hangingPunct="1">
              <a:spcBef>
                <a:spcPct val="50000"/>
              </a:spcBef>
              <a:spcAft>
                <a:spcPct val="0"/>
              </a:spcAft>
              <a:buClrTx/>
              <a:buFontTx/>
              <a:buNone/>
            </a:pPr>
            <a:r>
              <a:rPr lang="es-ES" altLang="es-ES" sz="2400" b="1" u="none">
                <a:solidFill>
                  <a:srgbClr val="002060"/>
                </a:solidFill>
                <a:latin typeface="Arial" panose="020B0604020202020204" pitchFamily="34" charset="0"/>
              </a:rPr>
              <a:t>Conclusiones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611188" y="771525"/>
            <a:ext cx="7993062" cy="1422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a:spAutoFit/>
          </a:bodyPr>
          <a:lstStyle>
            <a:lvl1pPr>
              <a:defRPr sz="2400" u="sng">
                <a:solidFill>
                  <a:schemeClr val="tx1"/>
                </a:solidFill>
                <a:latin typeface="Times New Roman" panose="02020603050405020304" pitchFamily="18" charset="0"/>
              </a:defRPr>
            </a:lvl1pPr>
            <a:lvl2pPr marL="914400" indent="-457200">
              <a:defRPr sz="2400" u="sng">
                <a:solidFill>
                  <a:schemeClr val="tx1"/>
                </a:solidFill>
                <a:latin typeface="Times New Roman" panose="02020603050405020304" pitchFamily="18" charset="0"/>
              </a:defRPr>
            </a:lvl2pPr>
            <a:lvl3pPr marL="1371600" indent="-457200">
              <a:defRPr sz="2400" u="sng">
                <a:solidFill>
                  <a:schemeClr val="tx1"/>
                </a:solidFill>
                <a:latin typeface="Times New Roman" panose="02020603050405020304" pitchFamily="18" charset="0"/>
              </a:defRPr>
            </a:lvl3pPr>
            <a:lvl4pPr marL="1828800" indent="-457200">
              <a:defRPr sz="2400" u="sng">
                <a:solidFill>
                  <a:schemeClr val="tx1"/>
                </a:solidFill>
                <a:latin typeface="Times New Roman" panose="02020603050405020304" pitchFamily="18" charset="0"/>
              </a:defRPr>
            </a:lvl4pPr>
            <a:lvl5pPr marL="2286000" indent="-457200">
              <a:defRPr sz="2400" u="sng">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u="sng">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90000"/>
              </a:lnSpc>
              <a:spcBef>
                <a:spcPct val="50000"/>
              </a:spcBef>
              <a:buFont typeface="+mj-lt"/>
              <a:buNone/>
            </a:pPr>
            <a:r>
              <a:rPr lang="es-ES" altLang="zh-CN" b="1" u="none">
                <a:latin typeface="Arial" panose="020B0604020202020204" pitchFamily="34" charset="0"/>
                <a:cs typeface="方正姚体"/>
              </a:rPr>
              <a:t>Permiten identificar las fuentes originales de los conceptos, métodos, técnicas y resultados provenientes de estudios publicados con anterioridad.</a:t>
            </a:r>
          </a:p>
        </p:txBody>
      </p:sp>
      <p:sp>
        <p:nvSpPr>
          <p:cNvPr id="58371" name="Text Box 3"/>
          <p:cNvSpPr txBox="1">
            <a:spLocks noChangeArrowheads="1"/>
          </p:cNvSpPr>
          <p:nvPr/>
        </p:nvSpPr>
        <p:spPr bwMode="auto">
          <a:xfrm>
            <a:off x="609600" y="195263"/>
            <a:ext cx="7913688" cy="461962"/>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p:spPr>
        <p:txBody>
          <a:bodyPr>
            <a:spAutoFit/>
          </a:bodyP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algn="ctr" eaLnBrk="1" hangingPunct="1">
              <a:spcBef>
                <a:spcPct val="50000"/>
              </a:spcBef>
              <a:spcAft>
                <a:spcPct val="0"/>
              </a:spcAft>
              <a:buClrTx/>
              <a:buFontTx/>
              <a:buNone/>
            </a:pPr>
            <a:r>
              <a:rPr lang="es-ES" altLang="zh-CN" sz="2400" b="1" u="none" dirty="0">
                <a:solidFill>
                  <a:srgbClr val="002060"/>
                </a:solidFill>
                <a:latin typeface="Arial" panose="020B0604020202020204" pitchFamily="34" charset="0"/>
                <a:cs typeface="方正姚体"/>
              </a:rPr>
              <a:t>Referencias bibliográficas</a:t>
            </a:r>
            <a:endParaRPr lang="es-ES" altLang="es-ES" sz="2400" b="1" u="none" dirty="0">
              <a:solidFill>
                <a:srgbClr val="002060"/>
              </a:solidFill>
              <a:latin typeface="Arial" panose="020B0604020202020204" pitchFamily="34" charset="0"/>
            </a:endParaRPr>
          </a:p>
        </p:txBody>
      </p:sp>
      <p:sp>
        <p:nvSpPr>
          <p:cNvPr id="58372" name="Text Box 5"/>
          <p:cNvSpPr txBox="1">
            <a:spLocks noChangeArrowheads="1"/>
          </p:cNvSpPr>
          <p:nvPr/>
        </p:nvSpPr>
        <p:spPr bwMode="auto">
          <a:xfrm>
            <a:off x="611188" y="3076575"/>
            <a:ext cx="7993062" cy="14208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a:spAutoFit/>
          </a:bodyPr>
          <a:lstStyle>
            <a:lvl1pPr>
              <a:defRPr sz="2400" u="sng">
                <a:solidFill>
                  <a:schemeClr val="tx1"/>
                </a:solidFill>
                <a:latin typeface="Times New Roman" panose="02020603050405020304" pitchFamily="18" charset="0"/>
              </a:defRPr>
            </a:lvl1pPr>
            <a:lvl2pPr marL="914400" indent="-457200">
              <a:defRPr sz="2400" u="sng">
                <a:solidFill>
                  <a:schemeClr val="tx1"/>
                </a:solidFill>
                <a:latin typeface="Times New Roman" panose="02020603050405020304" pitchFamily="18" charset="0"/>
              </a:defRPr>
            </a:lvl2pPr>
            <a:lvl3pPr marL="1371600" indent="-457200">
              <a:defRPr sz="2400" u="sng">
                <a:solidFill>
                  <a:schemeClr val="tx1"/>
                </a:solidFill>
                <a:latin typeface="Times New Roman" panose="02020603050405020304" pitchFamily="18" charset="0"/>
              </a:defRPr>
            </a:lvl3pPr>
            <a:lvl4pPr marL="1828800" indent="-457200">
              <a:defRPr sz="2400" u="sng">
                <a:solidFill>
                  <a:schemeClr val="tx1"/>
                </a:solidFill>
                <a:latin typeface="Times New Roman" panose="02020603050405020304" pitchFamily="18" charset="0"/>
              </a:defRPr>
            </a:lvl4pPr>
            <a:lvl5pPr marL="2286000" indent="-457200">
              <a:defRPr sz="2400" u="sng">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u="sng">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90000"/>
              </a:lnSpc>
              <a:spcBef>
                <a:spcPct val="50000"/>
              </a:spcBef>
              <a:buFont typeface="+mj-lt"/>
              <a:buNone/>
            </a:pPr>
            <a:r>
              <a:rPr lang="es-ES" altLang="zh-CN" b="1" u="none">
                <a:latin typeface="Arial" panose="020B0604020202020204" pitchFamily="34" charset="0"/>
                <a:cs typeface="方正姚体"/>
              </a:rPr>
              <a:t>Se incluirá toda la documentación que complete la información obtenida en la investigación y que por su carácter o configuración  no encuadren apropiadamente dentro del cuerpo del informe.</a:t>
            </a:r>
          </a:p>
        </p:txBody>
      </p:sp>
      <p:sp>
        <p:nvSpPr>
          <p:cNvPr id="58373" name="Text Box 6"/>
          <p:cNvSpPr txBox="1">
            <a:spLocks noChangeArrowheads="1"/>
          </p:cNvSpPr>
          <p:nvPr/>
        </p:nvSpPr>
        <p:spPr bwMode="auto">
          <a:xfrm>
            <a:off x="677863" y="2427288"/>
            <a:ext cx="7913687" cy="461962"/>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p:spPr>
        <p:txBody>
          <a:bodyPr>
            <a:spAutoFit/>
          </a:bodyP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algn="ctr" eaLnBrk="1" hangingPunct="1">
              <a:spcBef>
                <a:spcPct val="50000"/>
              </a:spcBef>
              <a:spcAft>
                <a:spcPct val="0"/>
              </a:spcAft>
              <a:buClrTx/>
              <a:buFontTx/>
              <a:buNone/>
            </a:pPr>
            <a:r>
              <a:rPr lang="es-ES" altLang="es-ES" sz="2400" b="1" u="none">
                <a:solidFill>
                  <a:srgbClr val="002060"/>
                </a:solidFill>
                <a:latin typeface="Arial" panose="020B0604020202020204" pitchFamily="34" charset="0"/>
              </a:rPr>
              <a:t>Anexos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8352" y="979837"/>
            <a:ext cx="8752568" cy="175432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57200">
            <a:spAutoFit/>
          </a:bodyPr>
          <a:lstStyle/>
          <a:p>
            <a:pPr algn="just" eaLnBrk="1" hangingPunct="1">
              <a:lnSpc>
                <a:spcPct val="90000"/>
              </a:lnSpc>
              <a:spcBef>
                <a:spcPct val="50000"/>
              </a:spcBef>
            </a:pPr>
            <a:r>
              <a:rPr lang="es-ES" b="1" u="none" dirty="0" smtClean="0">
                <a:latin typeface="Arial" panose="020B0604020202020204" pitchFamily="34" charset="0"/>
                <a:cs typeface="方正姚体"/>
              </a:rPr>
              <a:t>Todo </a:t>
            </a:r>
            <a:r>
              <a:rPr lang="es-ES" b="1" u="none" dirty="0">
                <a:latin typeface="Arial" panose="020B0604020202020204" pitchFamily="34" charset="0"/>
                <a:cs typeface="方正姚体"/>
              </a:rPr>
              <a:t>profesional de salud debe </a:t>
            </a:r>
            <a:r>
              <a:rPr lang="es-ES" b="1" u="none" dirty="0" smtClean="0">
                <a:latin typeface="Arial" panose="020B0604020202020204" pitchFamily="34" charset="0"/>
                <a:cs typeface="方正姚体"/>
              </a:rPr>
              <a:t>conocer los elementos </a:t>
            </a:r>
            <a:r>
              <a:rPr lang="es-ES" b="1" u="none" dirty="0">
                <a:latin typeface="Arial" panose="020B0604020202020204" pitchFamily="34" charset="0"/>
                <a:cs typeface="方正姚体"/>
              </a:rPr>
              <a:t>básicos para preparar un proyecto de investigación que </a:t>
            </a:r>
            <a:r>
              <a:rPr lang="es-ES" b="1" u="none" dirty="0" smtClean="0">
                <a:latin typeface="Arial" panose="020B0604020202020204" pitchFamily="34" charset="0"/>
                <a:cs typeface="方正姚体"/>
              </a:rPr>
              <a:t>le permita </a:t>
            </a:r>
            <a:r>
              <a:rPr lang="es-ES" b="1" u="none" dirty="0">
                <a:latin typeface="Arial" panose="020B0604020202020204" pitchFamily="34" charset="0"/>
                <a:cs typeface="方正姚体"/>
              </a:rPr>
              <a:t>planificar y organizar todo el proceso, de forma tal </a:t>
            </a:r>
            <a:r>
              <a:rPr lang="es-ES" b="1" u="none" dirty="0" smtClean="0">
                <a:latin typeface="Arial" panose="020B0604020202020204" pitchFamily="34" charset="0"/>
                <a:cs typeface="方正姚体"/>
              </a:rPr>
              <a:t>que pueda </a:t>
            </a:r>
            <a:r>
              <a:rPr lang="es-ES" b="1" u="none" dirty="0">
                <a:latin typeface="Arial" panose="020B0604020202020204" pitchFamily="34" charset="0"/>
                <a:cs typeface="方正姚体"/>
              </a:rPr>
              <a:t>llevar a buen fin el propósito trazado</a:t>
            </a:r>
            <a:r>
              <a:rPr lang="es-ES" b="1" u="none" dirty="0" smtClean="0">
                <a:latin typeface="Arial" panose="020B0604020202020204" pitchFamily="34" charset="0"/>
                <a:cs typeface="方正姚体"/>
              </a:rPr>
              <a:t>.</a:t>
            </a:r>
          </a:p>
        </p:txBody>
      </p:sp>
      <p:sp>
        <p:nvSpPr>
          <p:cNvPr id="3" name="Text Box 3"/>
          <p:cNvSpPr txBox="1">
            <a:spLocks noChangeArrowheads="1"/>
          </p:cNvSpPr>
          <p:nvPr/>
        </p:nvSpPr>
        <p:spPr bwMode="auto">
          <a:xfrm>
            <a:off x="609600" y="195263"/>
            <a:ext cx="7913688" cy="461962"/>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p:spPr>
        <p:txBody>
          <a:bodyPr>
            <a:spAutoFit/>
          </a:bodyP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algn="ctr" eaLnBrk="1" hangingPunct="1">
              <a:spcBef>
                <a:spcPct val="50000"/>
              </a:spcBef>
              <a:spcAft>
                <a:spcPct val="0"/>
              </a:spcAft>
              <a:buClrTx/>
              <a:buFontTx/>
              <a:buNone/>
            </a:pPr>
            <a:r>
              <a:rPr lang="es-ES" altLang="zh-CN" sz="2400" b="1" u="none" dirty="0" smtClean="0">
                <a:solidFill>
                  <a:srgbClr val="002060"/>
                </a:solidFill>
                <a:latin typeface="Arial" panose="020B0604020202020204" pitchFamily="34" charset="0"/>
                <a:cs typeface="方正姚体"/>
              </a:rPr>
              <a:t>Conclusiones</a:t>
            </a:r>
            <a:endParaRPr lang="es-ES" altLang="es-ES" sz="2400" b="1" u="none" dirty="0">
              <a:solidFill>
                <a:srgbClr val="002060"/>
              </a:solidFill>
              <a:latin typeface="Arial" panose="020B0604020202020204" pitchFamily="34" charset="0"/>
            </a:endParaRPr>
          </a:p>
        </p:txBody>
      </p:sp>
      <p:sp>
        <p:nvSpPr>
          <p:cNvPr id="4" name="Rectángulo 3"/>
          <p:cNvSpPr/>
          <p:nvPr/>
        </p:nvSpPr>
        <p:spPr>
          <a:xfrm>
            <a:off x="98352" y="2859782"/>
            <a:ext cx="8752568" cy="2086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57200">
            <a:spAutoFit/>
          </a:bodyPr>
          <a:lstStyle/>
          <a:p>
            <a:pPr algn="just" eaLnBrk="1" hangingPunct="1">
              <a:lnSpc>
                <a:spcPct val="90000"/>
              </a:lnSpc>
              <a:spcBef>
                <a:spcPct val="50000"/>
              </a:spcBef>
            </a:pPr>
            <a:r>
              <a:rPr lang="es-ES" b="1" u="none" dirty="0">
                <a:latin typeface="Arial" panose="020B0604020202020204" pitchFamily="34" charset="0"/>
                <a:cs typeface="方正姚体"/>
              </a:rPr>
              <a:t>No se trata solo de tener más ciencia y más científicos; con más publicaciones y patentes. Se trata de que esas capacidades nos permitan impulsar un desarrollo próspero, sostenible, justo, y nos aseguren la independencia y la soberanía por la cual los cubanos hemos luchado durante dos siglos».</a:t>
            </a:r>
          </a:p>
        </p:txBody>
      </p:sp>
    </p:spTree>
    <p:extLst>
      <p:ext uri="{BB962C8B-B14F-4D97-AF65-F5344CB8AC3E}">
        <p14:creationId xmlns:p14="http://schemas.microsoft.com/office/powerpoint/2010/main" val="1575044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2"/>
          <p:cNvSpPr txBox="1">
            <a:spLocks noChangeArrowheads="1"/>
          </p:cNvSpPr>
          <p:nvPr/>
        </p:nvSpPr>
        <p:spPr bwMode="auto">
          <a:xfrm>
            <a:off x="215516" y="1392039"/>
            <a:ext cx="8712968" cy="2862322"/>
          </a:xfrm>
          <a:prstGeom prst="rect">
            <a:avLst/>
          </a:prstGeom>
          <a:noFill/>
          <a:ln w="38100" algn="ctr">
            <a:solidFill>
              <a:srgbClr val="009999"/>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FF"/>
                </a:solidFill>
              </a14:hiddenFill>
            </a:ext>
          </a:extLst>
        </p:spPr>
        <p:txBody>
          <a:bodyPr wrap="square" lIns="40500" rIns="205740" anchor="ctr">
            <a:spAutoFit/>
          </a:bodyPr>
          <a:lstStyle>
            <a:lvl1pPr>
              <a:defRPr sz="2400">
                <a:solidFill>
                  <a:schemeClr val="tx1"/>
                </a:solidFill>
                <a:latin typeface="Times New Roman" panose="02020603050405020304" pitchFamily="18" charset="0"/>
              </a:defRPr>
            </a:lvl1pPr>
            <a:lvl2pPr marL="539750">
              <a:defRPr sz="2400">
                <a:solidFill>
                  <a:schemeClr val="tx1"/>
                </a:solidFill>
                <a:latin typeface="Times New Roman" panose="02020603050405020304" pitchFamily="18" charset="0"/>
              </a:defRPr>
            </a:lvl2pPr>
            <a:lvl3pPr marL="2173288" indent="-457200">
              <a:defRPr sz="2400">
                <a:solidFill>
                  <a:schemeClr val="tx1"/>
                </a:solidFill>
                <a:latin typeface="Times New Roman" panose="02020603050405020304" pitchFamily="18" charset="0"/>
              </a:defRPr>
            </a:lvl3pPr>
            <a:lvl4pPr marL="2809875" indent="-457200">
              <a:defRPr sz="2400">
                <a:solidFill>
                  <a:schemeClr val="tx1"/>
                </a:solidFill>
                <a:latin typeface="Times New Roman" panose="02020603050405020304" pitchFamily="18" charset="0"/>
              </a:defRPr>
            </a:lvl4pPr>
            <a:lvl5pPr marL="3446463" indent="-457200">
              <a:defRPr sz="2400">
                <a:solidFill>
                  <a:schemeClr val="tx1"/>
                </a:solidFill>
                <a:latin typeface="Times New Roman" panose="02020603050405020304" pitchFamily="18" charset="0"/>
              </a:defRPr>
            </a:lvl5pPr>
            <a:lvl6pPr marL="3903663" indent="-457200" fontAlgn="base">
              <a:spcBef>
                <a:spcPct val="0"/>
              </a:spcBef>
              <a:spcAft>
                <a:spcPct val="0"/>
              </a:spcAft>
              <a:defRPr sz="2400">
                <a:solidFill>
                  <a:schemeClr val="tx1"/>
                </a:solidFill>
                <a:latin typeface="Times New Roman" panose="02020603050405020304" pitchFamily="18" charset="0"/>
              </a:defRPr>
            </a:lvl6pPr>
            <a:lvl7pPr marL="4360863" indent="-457200" fontAlgn="base">
              <a:spcBef>
                <a:spcPct val="0"/>
              </a:spcBef>
              <a:spcAft>
                <a:spcPct val="0"/>
              </a:spcAft>
              <a:defRPr sz="2400">
                <a:solidFill>
                  <a:schemeClr val="tx1"/>
                </a:solidFill>
                <a:latin typeface="Times New Roman" panose="02020603050405020304" pitchFamily="18" charset="0"/>
              </a:defRPr>
            </a:lvl7pPr>
            <a:lvl8pPr marL="4818063" indent="-457200" fontAlgn="base">
              <a:spcBef>
                <a:spcPct val="0"/>
              </a:spcBef>
              <a:spcAft>
                <a:spcPct val="0"/>
              </a:spcAft>
              <a:defRPr sz="2400">
                <a:solidFill>
                  <a:schemeClr val="tx1"/>
                </a:solidFill>
                <a:latin typeface="Times New Roman" panose="02020603050405020304" pitchFamily="18" charset="0"/>
              </a:defRPr>
            </a:lvl8pPr>
            <a:lvl9pPr marL="5275263" indent="-457200" fontAlgn="base">
              <a:spcBef>
                <a:spcPct val="0"/>
              </a:spcBef>
              <a:spcAft>
                <a:spcPct val="0"/>
              </a:spcAft>
              <a:defRPr sz="2400">
                <a:solidFill>
                  <a:schemeClr val="tx1"/>
                </a:solidFill>
                <a:latin typeface="Times New Roman" panose="02020603050405020304" pitchFamily="18" charset="0"/>
              </a:defRPr>
            </a:lvl9pPr>
          </a:lstStyle>
          <a:p>
            <a:pPr algn="just">
              <a:lnSpc>
                <a:spcPct val="150000"/>
              </a:lnSpc>
              <a:buClr>
                <a:srgbClr val="FFFF00"/>
              </a:buClr>
              <a:buFont typeface="Wingdings" panose="05000000000000000000" pitchFamily="2" charset="2"/>
              <a:buChar char="Ø"/>
            </a:pPr>
            <a:r>
              <a:rPr lang="es-ES" altLang="zh-CN" sz="2000" u="none" dirty="0">
                <a:latin typeface="Arial" panose="020B0604020202020204" pitchFamily="34" charset="0"/>
                <a:ea typeface="SimSun" panose="02010600030101010101" pitchFamily="2" charset="-122"/>
                <a:cs typeface="Arial" panose="020B0604020202020204" pitchFamily="34" charset="0"/>
              </a:rPr>
              <a:t>Responda las siguientes preguntas:</a:t>
            </a:r>
          </a:p>
          <a:p>
            <a:pPr algn="just">
              <a:lnSpc>
                <a:spcPct val="150000"/>
              </a:lnSpc>
              <a:buClr>
                <a:srgbClr val="FFFF00"/>
              </a:buClr>
              <a:buFont typeface="Wingdings" panose="05000000000000000000" pitchFamily="2" charset="2"/>
              <a:buNone/>
            </a:pPr>
            <a:r>
              <a:rPr lang="es-ES" altLang="zh-CN" sz="2000" u="none" dirty="0">
                <a:latin typeface="Arial" panose="020B0604020202020204" pitchFamily="34" charset="0"/>
                <a:ea typeface="SimSun" panose="02010600030101010101" pitchFamily="2" charset="-122"/>
                <a:cs typeface="Arial" panose="020B0604020202020204" pitchFamily="34" charset="0"/>
              </a:rPr>
              <a:t>a) Fundamenta, con no menos de dos elementos, por qué es importante el Proyecto en la investigación científica.</a:t>
            </a:r>
          </a:p>
          <a:p>
            <a:pPr algn="just">
              <a:lnSpc>
                <a:spcPct val="150000"/>
              </a:lnSpc>
              <a:buClr>
                <a:srgbClr val="FFFF00"/>
              </a:buClr>
              <a:buFont typeface="Wingdings" panose="05000000000000000000" pitchFamily="2" charset="2"/>
              <a:buChar char="Ø"/>
            </a:pPr>
            <a:r>
              <a:rPr lang="es-ES" altLang="zh-CN" sz="2000" u="none" dirty="0">
                <a:latin typeface="Arial" panose="020B0604020202020204" pitchFamily="34" charset="0"/>
                <a:ea typeface="SimSun" panose="02010600030101010101" pitchFamily="2" charset="-122"/>
                <a:cs typeface="Arial" panose="020B0604020202020204" pitchFamily="34" charset="0"/>
              </a:rPr>
              <a:t>b) Explica brevemente los elementos a considerar en la sección Introducción de un proyecto de investigación.</a:t>
            </a:r>
          </a:p>
          <a:p>
            <a:pPr algn="just">
              <a:lnSpc>
                <a:spcPct val="150000"/>
              </a:lnSpc>
              <a:buClr>
                <a:srgbClr val="FFFF00"/>
              </a:buClr>
            </a:pPr>
            <a:endParaRPr lang="es-ES" altLang="zh-CN" sz="2000" u="none" dirty="0">
              <a:latin typeface="Arial" panose="020B0604020202020204" pitchFamily="34" charset="0"/>
              <a:ea typeface="SimSun" panose="02010600030101010101" pitchFamily="2" charset="-122"/>
              <a:cs typeface="Arial" panose="020B0604020202020204" pitchFamily="34" charset="0"/>
            </a:endParaRPr>
          </a:p>
        </p:txBody>
      </p:sp>
      <p:sp>
        <p:nvSpPr>
          <p:cNvPr id="59395" name="Text Box 3"/>
          <p:cNvSpPr txBox="1">
            <a:spLocks noChangeArrowheads="1"/>
          </p:cNvSpPr>
          <p:nvPr/>
        </p:nvSpPr>
        <p:spPr bwMode="auto">
          <a:xfrm>
            <a:off x="1143000" y="61913"/>
            <a:ext cx="6858000" cy="461665"/>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a:extLst/>
        </p:spPr>
        <p:txBody>
          <a:bodyPr>
            <a:spAutoFit/>
          </a:bodyPr>
          <a:lstStyle>
            <a:defPPr>
              <a:defRPr lang="es-ES"/>
            </a:defPPr>
            <a:lvl1pPr algn="ctr" eaLnBrk="1" hangingPunct="1">
              <a:spcBef>
                <a:spcPct val="50000"/>
              </a:spcBef>
              <a:buClrTx/>
              <a:buFontTx/>
              <a:buNone/>
              <a:defRPr b="1" u="none">
                <a:solidFill>
                  <a:srgbClr val="002060"/>
                </a:solidFill>
                <a:latin typeface="Arial" panose="020B0604020202020204" pitchFamily="34" charset="0"/>
                <a:cs typeface="方正姚体"/>
              </a:defRPr>
            </a:lvl1pPr>
            <a:lvl2pPr marL="742950" indent="-285750">
              <a:spcBef>
                <a:spcPct val="20000"/>
              </a:spcBef>
              <a:spcAft>
                <a:spcPts val="600"/>
              </a:spcAft>
              <a:buClr>
                <a:schemeClr val="tx2"/>
              </a:buClr>
              <a:buFont typeface="Arial" panose="020B0604020202020204" pitchFamily="34" charset="0"/>
              <a:buChar char="•"/>
              <a:defRPr sz="1700">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latin typeface="Arial Narrow" panose="020B0606020202030204" pitchFamily="34" charset="0"/>
              </a:defRPr>
            </a:lvl9pPr>
          </a:lstStyle>
          <a:p>
            <a:r>
              <a:rPr lang="es-ES" altLang="zh-CN" dirty="0"/>
              <a:t>Orientación del estudio independiente</a:t>
            </a:r>
            <a:endParaRPr lang="es-ES" dirty="0"/>
          </a:p>
        </p:txBody>
      </p:sp>
    </p:spTree>
    <p:extLst>
      <p:ext uri="{BB962C8B-B14F-4D97-AF65-F5344CB8AC3E}">
        <p14:creationId xmlns:p14="http://schemas.microsoft.com/office/powerpoint/2010/main" val="13402052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179512" y="1059582"/>
            <a:ext cx="8765476" cy="267765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457200">
            <a:spAutoFit/>
          </a:bodyPr>
          <a:lstStyle>
            <a:lvl1pPr marL="457200" indent="-457200">
              <a:defRPr sz="2400" u="sng">
                <a:solidFill>
                  <a:schemeClr val="tx1"/>
                </a:solidFill>
                <a:latin typeface="Times New Roman" panose="02020603050405020304" pitchFamily="18" charset="0"/>
              </a:defRPr>
            </a:lvl1pPr>
            <a:lvl2pPr marL="914400" indent="-457200">
              <a:defRPr sz="2400" u="sng">
                <a:solidFill>
                  <a:schemeClr val="tx1"/>
                </a:solidFill>
                <a:latin typeface="Times New Roman" panose="02020603050405020304" pitchFamily="18" charset="0"/>
              </a:defRPr>
            </a:lvl2pPr>
            <a:lvl3pPr marL="1371600" indent="-457200">
              <a:defRPr sz="2400" u="sng">
                <a:solidFill>
                  <a:schemeClr val="tx1"/>
                </a:solidFill>
                <a:latin typeface="Times New Roman" panose="02020603050405020304" pitchFamily="18" charset="0"/>
              </a:defRPr>
            </a:lvl3pPr>
            <a:lvl4pPr marL="1828800" indent="-457200">
              <a:defRPr sz="2400" u="sng">
                <a:solidFill>
                  <a:schemeClr val="tx1"/>
                </a:solidFill>
                <a:latin typeface="Times New Roman" panose="02020603050405020304" pitchFamily="18" charset="0"/>
              </a:defRPr>
            </a:lvl4pPr>
            <a:lvl5pPr marL="2286000" indent="-457200">
              <a:defRPr sz="2400" u="sng">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u="sng">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a:buAutoNum type="arabicPeriod"/>
            </a:pPr>
            <a:r>
              <a:rPr lang="es-ES" b="1" u="none" dirty="0" err="1" smtClean="0">
                <a:latin typeface="Arial" panose="020B0604020202020204" pitchFamily="34" charset="0"/>
                <a:cs typeface="方正姚体"/>
              </a:rPr>
              <a:t>Artiles</a:t>
            </a:r>
            <a:r>
              <a:rPr lang="es-ES" b="1" u="none" dirty="0" smtClean="0">
                <a:latin typeface="Arial" panose="020B0604020202020204" pitchFamily="34" charset="0"/>
                <a:cs typeface="方正姚体"/>
              </a:rPr>
              <a:t> </a:t>
            </a:r>
            <a:r>
              <a:rPr lang="es-ES" b="1" u="none" dirty="0" err="1">
                <a:latin typeface="Arial" panose="020B0604020202020204" pitchFamily="34" charset="0"/>
                <a:cs typeface="方正姚体"/>
              </a:rPr>
              <a:t>Visbal</a:t>
            </a:r>
            <a:r>
              <a:rPr lang="es-ES" b="1" u="none" dirty="0">
                <a:latin typeface="Arial" panose="020B0604020202020204" pitchFamily="34" charset="0"/>
                <a:cs typeface="方正姚体"/>
              </a:rPr>
              <a:t> L, Otero Iglesias J, Barrios Osuna I. Metodología de la Investigación para las ciencias de la salud. [Internet]. La Habana: </a:t>
            </a:r>
            <a:r>
              <a:rPr lang="es-ES" b="1" u="none" dirty="0" err="1">
                <a:latin typeface="Arial" panose="020B0604020202020204" pitchFamily="34" charset="0"/>
                <a:cs typeface="方正姚体"/>
              </a:rPr>
              <a:t>Ecimed</a:t>
            </a:r>
            <a:r>
              <a:rPr lang="es-ES" b="1" u="none" dirty="0">
                <a:latin typeface="Arial" panose="020B0604020202020204" pitchFamily="34" charset="0"/>
                <a:cs typeface="方正姚体"/>
              </a:rPr>
              <a:t>; 2008. Disponible en: </a:t>
            </a:r>
            <a:r>
              <a:rPr lang="es-ES" b="1" u="none" dirty="0">
                <a:latin typeface="Arial" panose="020B0604020202020204" pitchFamily="34" charset="0"/>
                <a:cs typeface="方正姚体"/>
                <a:hlinkClick r:id="rId2"/>
              </a:rPr>
              <a:t>https://</a:t>
            </a:r>
            <a:r>
              <a:rPr lang="es-ES" b="1" u="none" dirty="0" smtClean="0">
                <a:latin typeface="Arial" panose="020B0604020202020204" pitchFamily="34" charset="0"/>
                <a:cs typeface="方正姚体"/>
                <a:hlinkClick r:id="rId2"/>
              </a:rPr>
              <a:t>files.sld.cu/ortopedia/files/2017/12/Metodolog%C3%ADa-de-la-investigaci%C3%B3n.pdf</a:t>
            </a:r>
            <a:endParaRPr lang="es-ES" b="1" u="none" dirty="0" smtClean="0">
              <a:latin typeface="Arial" panose="020B0604020202020204" pitchFamily="34" charset="0"/>
              <a:cs typeface="方正姚体"/>
            </a:endParaRPr>
          </a:p>
          <a:p>
            <a:pPr algn="just">
              <a:buAutoNum type="arabicPeriod"/>
            </a:pPr>
            <a:endParaRPr lang="es-ES" b="1" u="none" dirty="0">
              <a:latin typeface="Arial" panose="020B0604020202020204" pitchFamily="34" charset="0"/>
              <a:cs typeface="方正姚体"/>
            </a:endParaRPr>
          </a:p>
        </p:txBody>
      </p:sp>
      <p:sp>
        <p:nvSpPr>
          <p:cNvPr id="60419" name="Text Box 3"/>
          <p:cNvSpPr txBox="1">
            <a:spLocks noChangeArrowheads="1"/>
          </p:cNvSpPr>
          <p:nvPr/>
        </p:nvSpPr>
        <p:spPr bwMode="auto">
          <a:xfrm>
            <a:off x="473075" y="195263"/>
            <a:ext cx="8059738" cy="461962"/>
          </a:xfrm>
          <a:prstGeom prst="rect">
            <a:avLst/>
          </a:prstGeom>
          <a:gradFill rotWithShape="0">
            <a:gsLst>
              <a:gs pos="0">
                <a:srgbClr val="CCFFCC"/>
              </a:gs>
              <a:gs pos="50000">
                <a:srgbClr val="CCFFFF"/>
              </a:gs>
              <a:gs pos="100000">
                <a:srgbClr val="CCFFCC"/>
              </a:gs>
            </a:gsLst>
            <a:lin ang="2700000" scaled="1"/>
          </a:gradFill>
          <a:ln w="9525">
            <a:solidFill>
              <a:schemeClr val="tx1"/>
            </a:solidFill>
            <a:miter lim="800000"/>
            <a:headEnd/>
            <a:tailEnd/>
          </a:ln>
          <a:effectLst>
            <a:outerShdw dist="107763" dir="2700000" algn="ctr" rotWithShape="0">
              <a:schemeClr val="bg2"/>
            </a:outerShdw>
          </a:effectLst>
        </p:spPr>
        <p:txBody>
          <a:bodyPr>
            <a:spAutoFit/>
          </a:bodyPr>
          <a:lstStyle>
            <a:lvl1pPr>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1pPr>
            <a:lvl2pPr marL="742950" indent="-28575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2pPr>
            <a:lvl3pPr marL="11430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3pPr>
            <a:lvl4pPr marL="16002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4pPr>
            <a:lvl5pPr marL="2057400" indent="-22860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5pPr>
            <a:lvl6pPr marL="25146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6pPr>
            <a:lvl7pPr marL="29718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7pPr>
            <a:lvl8pPr marL="34290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8pPr>
            <a:lvl9pPr marL="3886200" indent="-228600" eaLnBrk="0" fontAlgn="base" hangingPunct="0">
              <a:spcBef>
                <a:spcPct val="20000"/>
              </a:spcBef>
              <a:spcAft>
                <a:spcPts val="600"/>
              </a:spcAft>
              <a:buClr>
                <a:schemeClr val="tx2"/>
              </a:buClr>
              <a:buFont typeface="Arial" panose="020B0604020202020204" pitchFamily="34" charset="0"/>
              <a:buChar char="•"/>
              <a:defRPr sz="1700">
                <a:solidFill>
                  <a:schemeClr val="tx1"/>
                </a:solidFill>
                <a:latin typeface="Arial Narrow" panose="020B0606020202030204" pitchFamily="34" charset="0"/>
              </a:defRPr>
            </a:lvl9pPr>
          </a:lstStyle>
          <a:p>
            <a:pPr algn="ctr" eaLnBrk="1" hangingPunct="1">
              <a:spcBef>
                <a:spcPct val="50000"/>
              </a:spcBef>
              <a:spcAft>
                <a:spcPct val="0"/>
              </a:spcAft>
              <a:buClrTx/>
              <a:buFontTx/>
              <a:buNone/>
            </a:pPr>
            <a:r>
              <a:rPr lang="es-ES" altLang="zh-CN" sz="2400" b="1" u="none">
                <a:solidFill>
                  <a:srgbClr val="002060"/>
                </a:solidFill>
                <a:latin typeface="Arial" panose="020B0604020202020204" pitchFamily="34" charset="0"/>
                <a:cs typeface="方正姚体"/>
              </a:rPr>
              <a:t>Bibliografía</a:t>
            </a:r>
            <a:endParaRPr lang="es-ES" altLang="es-ES" sz="2400" b="1" u="none">
              <a:solidFill>
                <a:srgbClr val="002060"/>
              </a:solidFill>
              <a:latin typeface="Arial" panose="020B0604020202020204" pitchFamily="34" charset="0"/>
            </a:endParaRPr>
          </a:p>
        </p:txBody>
      </p:sp>
      <p:sp>
        <p:nvSpPr>
          <p:cNvPr id="2" name="Rectángulo 1"/>
          <p:cNvSpPr/>
          <p:nvPr/>
        </p:nvSpPr>
        <p:spPr>
          <a:xfrm>
            <a:off x="2216944" y="3939902"/>
            <a:ext cx="4572000" cy="830997"/>
          </a:xfrm>
          <a:prstGeom prst="rect">
            <a:avLst/>
          </a:prstGeom>
        </p:spPr>
        <p:txBody>
          <a:bodyPr>
            <a:spAutoFit/>
          </a:bodyPr>
          <a:lstStyle/>
          <a:p>
            <a:r>
              <a:rPr lang="es-ES" dirty="0"/>
              <a:t>https://www.mybib.com/es/herramientas/generador-citas-vancouver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643063" y="328613"/>
            <a:ext cx="5829300" cy="369887"/>
          </a:xfrm>
          <a:prstGeom prst="rect">
            <a:avLst/>
          </a:prstGeom>
          <a:noFill/>
          <a:ln>
            <a:noFill/>
          </a:ln>
          <a:effectLst/>
          <a:extLst>
            <a:ext uri="{909E8E84-426E-40DD-AFC4-6F175D3DCCD1}">
              <a14:hiddenFill xmlns:a14="http://schemas.microsoft.com/office/drawing/2010/main">
                <a:gradFill rotWithShape="0">
                  <a:gsLst>
                    <a:gs pos="0">
                      <a:srgbClr val="CCFFCC"/>
                    </a:gs>
                    <a:gs pos="50000">
                      <a:srgbClr val="CCFFFF"/>
                    </a:gs>
                    <a:gs pos="100000">
                      <a:srgbClr val="CCFFCC"/>
                    </a:gs>
                  </a:gsLst>
                  <a:lin ang="27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altLang="zh-CN" sz="1800" b="1" dirty="0">
                <a:ea typeface="SimSun" panose="02010600030101010101" pitchFamily="2" charset="-122"/>
              </a:rPr>
              <a:t>Tema I. </a:t>
            </a:r>
            <a:r>
              <a:rPr lang="es-ES" altLang="zh-CN" sz="1800" b="1" dirty="0">
                <a:latin typeface="Arial" panose="020B0604020202020204" pitchFamily="34" charset="0"/>
                <a:ea typeface="SimSun" panose="02010600030101010101" pitchFamily="2" charset="-122"/>
                <a:cs typeface="Arial" panose="020B0604020202020204" pitchFamily="34" charset="0"/>
              </a:rPr>
              <a:t>Metodología</a:t>
            </a:r>
            <a:r>
              <a:rPr lang="es-ES" altLang="zh-CN" sz="1800" b="1" dirty="0">
                <a:ea typeface="SimSun" panose="02010600030101010101" pitchFamily="2" charset="-122"/>
              </a:rPr>
              <a:t> de la investigación</a:t>
            </a:r>
            <a:endParaRPr lang="es-ES" sz="1800" b="1" dirty="0"/>
          </a:p>
        </p:txBody>
      </p:sp>
      <p:sp>
        <p:nvSpPr>
          <p:cNvPr id="3083" name="Rectangle 11"/>
          <p:cNvSpPr>
            <a:spLocks noChangeArrowheads="1"/>
          </p:cNvSpPr>
          <p:nvPr/>
        </p:nvSpPr>
        <p:spPr bwMode="auto">
          <a:xfrm>
            <a:off x="1763713" y="1006475"/>
            <a:ext cx="5708650" cy="757238"/>
          </a:xfrm>
          <a:prstGeom prst="rect">
            <a:avLst/>
          </a:prstGeom>
          <a:gradFill rotWithShape="0">
            <a:gsLst>
              <a:gs pos="0">
                <a:srgbClr val="CCFFFF"/>
              </a:gs>
              <a:gs pos="50000">
                <a:schemeClr val="bg1"/>
              </a:gs>
              <a:gs pos="100000">
                <a:srgbClr val="CCFFFF"/>
              </a:gs>
            </a:gsLst>
            <a:lin ang="2700000" scaled="1"/>
          </a:gradFill>
          <a:ln w="38100">
            <a:solidFill>
              <a:schemeClr val="accent2"/>
            </a:solidFill>
            <a:miter lim="800000"/>
            <a:headEnd/>
            <a:tailEnd/>
          </a:ln>
          <a:effectLst>
            <a:outerShdw dist="107763" dir="2700000" algn="ctr" rotWithShape="0">
              <a:schemeClr val="bg2"/>
            </a:outerShdw>
          </a:effectLst>
        </p:spPr>
        <p:txBody>
          <a:bodyPr>
            <a:spAutoFit/>
          </a:bodyPr>
          <a:lstStyle/>
          <a:p>
            <a:pPr algn="ctr" eaLnBrk="1" hangingPunct="1">
              <a:lnSpc>
                <a:spcPct val="120000"/>
              </a:lnSpc>
              <a:defRPr/>
            </a:pPr>
            <a:r>
              <a:rPr lang="es-ES" altLang="zh-CN" sz="1800" b="1" dirty="0">
                <a:latin typeface="Arial" panose="020B0604020202020204" pitchFamily="34" charset="0"/>
                <a:ea typeface="SimSun" panose="02010600030101010101" pitchFamily="2" charset="-122"/>
                <a:cs typeface="Arial" panose="020B0604020202020204" pitchFamily="34" charset="0"/>
              </a:rPr>
              <a:t>Clase Teórico Práctica</a:t>
            </a:r>
            <a:r>
              <a:rPr lang="en-US" altLang="zh-CN" sz="1800" b="1" dirty="0">
                <a:latin typeface="Arial" panose="020B0604020202020204" pitchFamily="34" charset="0"/>
                <a:ea typeface="SimSun" panose="02010600030101010101" pitchFamily="2" charset="-122"/>
                <a:cs typeface="Arial" panose="020B0604020202020204" pitchFamily="34" charset="0"/>
              </a:rPr>
              <a:t> 3</a:t>
            </a:r>
            <a:endParaRPr lang="es-ES" altLang="zh-CN" sz="1800" b="1" dirty="0">
              <a:latin typeface="Arial" panose="020B0604020202020204" pitchFamily="34" charset="0"/>
              <a:ea typeface="SimSun" panose="02010600030101010101" pitchFamily="2" charset="-122"/>
              <a:cs typeface="Arial" panose="020B0604020202020204" pitchFamily="34" charset="0"/>
            </a:endParaRPr>
          </a:p>
          <a:p>
            <a:pPr algn="ctr">
              <a:lnSpc>
                <a:spcPct val="120000"/>
              </a:lnSpc>
              <a:defRPr/>
            </a:pPr>
            <a:r>
              <a:rPr lang="es-ES" altLang="zh-CN" sz="1800" b="1" dirty="0">
                <a:latin typeface="Arial" panose="020B0604020202020204" pitchFamily="34" charset="0"/>
                <a:ea typeface="SimSun" panose="02010600030101010101" pitchFamily="2" charset="-122"/>
                <a:cs typeface="Arial" panose="020B0604020202020204" pitchFamily="34" charset="0"/>
              </a:rPr>
              <a:t> El proyecto  e Informe de investigación científica</a:t>
            </a:r>
          </a:p>
        </p:txBody>
      </p:sp>
      <p:sp>
        <p:nvSpPr>
          <p:cNvPr id="9220" name="Text Box 12"/>
          <p:cNvSpPr txBox="1">
            <a:spLocks noChangeArrowheads="1"/>
          </p:cNvSpPr>
          <p:nvPr/>
        </p:nvSpPr>
        <p:spPr bwMode="auto">
          <a:xfrm>
            <a:off x="395288" y="2192338"/>
            <a:ext cx="8424862" cy="20451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342900">
            <a:spAutoFit/>
          </a:bodyPr>
          <a:lstStyle>
            <a:lvl1pPr marL="457200" indent="-457200">
              <a:defRPr sz="2400" u="sng">
                <a:solidFill>
                  <a:schemeClr val="tx1"/>
                </a:solidFill>
                <a:latin typeface="Times New Roman" panose="02020603050405020304" pitchFamily="18" charset="0"/>
              </a:defRPr>
            </a:lvl1pPr>
            <a:lvl2pPr marL="914400" indent="-457200">
              <a:defRPr sz="2400" u="sng">
                <a:solidFill>
                  <a:schemeClr val="tx1"/>
                </a:solidFill>
                <a:latin typeface="Times New Roman" panose="02020603050405020304" pitchFamily="18" charset="0"/>
              </a:defRPr>
            </a:lvl2pPr>
            <a:lvl3pPr marL="1371600" indent="-457200">
              <a:defRPr sz="2400" u="sng">
                <a:solidFill>
                  <a:schemeClr val="tx1"/>
                </a:solidFill>
                <a:latin typeface="Times New Roman" panose="02020603050405020304" pitchFamily="18" charset="0"/>
              </a:defRPr>
            </a:lvl3pPr>
            <a:lvl4pPr marL="1828800" indent="-457200">
              <a:defRPr sz="2400" u="sng">
                <a:solidFill>
                  <a:schemeClr val="tx1"/>
                </a:solidFill>
                <a:latin typeface="Times New Roman" panose="02020603050405020304" pitchFamily="18" charset="0"/>
              </a:defRPr>
            </a:lvl4pPr>
            <a:lvl5pPr marL="2286000" indent="-457200">
              <a:defRPr sz="2400" u="sng">
                <a:solidFill>
                  <a:schemeClr val="tx1"/>
                </a:solidFill>
                <a:latin typeface="Times New Roman" panose="02020603050405020304" pitchFamily="18" charset="0"/>
              </a:defRPr>
            </a:lvl5pPr>
            <a:lvl6pPr marL="2743200"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200400" indent="-457200" eaLnBrk="0" fontAlgn="base" hangingPunct="0">
              <a:spcBef>
                <a:spcPct val="0"/>
              </a:spcBef>
              <a:spcAft>
                <a:spcPct val="0"/>
              </a:spcAft>
              <a:defRPr sz="2400" u="sng">
                <a:solidFill>
                  <a:schemeClr val="tx1"/>
                </a:solidFill>
                <a:latin typeface="Times New Roman" panose="02020603050405020304" pitchFamily="18" charset="0"/>
              </a:defRPr>
            </a:lvl7pPr>
            <a:lvl8pPr marL="3657600"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114800"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lnSpc>
                <a:spcPct val="90000"/>
              </a:lnSpc>
              <a:spcBef>
                <a:spcPct val="50000"/>
              </a:spcBef>
              <a:buClr>
                <a:srgbClr val="FFFF00"/>
              </a:buClr>
            </a:pPr>
            <a:r>
              <a:rPr lang="es-ES" sz="2100" b="1" dirty="0">
                <a:latin typeface="Arial" panose="020B0604020202020204" pitchFamily="34" charset="0"/>
              </a:rPr>
              <a:t>Sumario</a:t>
            </a:r>
            <a:r>
              <a:rPr lang="es-ES" sz="1800" b="1" dirty="0">
                <a:latin typeface="Arial" panose="020B0604020202020204" pitchFamily="34" charset="0"/>
              </a:rPr>
              <a:t>:</a:t>
            </a:r>
            <a:endParaRPr lang="es-ES" sz="1500" dirty="0">
              <a:latin typeface="Arial" panose="020B0604020202020204" pitchFamily="34" charset="0"/>
            </a:endParaRPr>
          </a:p>
          <a:p>
            <a:pPr eaLnBrk="1" hangingPunct="1">
              <a:lnSpc>
                <a:spcPct val="90000"/>
              </a:lnSpc>
              <a:spcBef>
                <a:spcPct val="50000"/>
              </a:spcBef>
              <a:buClr>
                <a:srgbClr val="FFFF00"/>
              </a:buClr>
              <a:buFontTx/>
              <a:buAutoNum type="arabicParenR"/>
            </a:pPr>
            <a:r>
              <a:rPr lang="es-ES" sz="1800" u="none" dirty="0">
                <a:latin typeface="Arial" panose="020B0604020202020204" pitchFamily="34" charset="0"/>
              </a:rPr>
              <a:t>El proyecto de investigación científica. Partes que lo integran. Tipos de proyectos</a:t>
            </a:r>
          </a:p>
          <a:p>
            <a:pPr eaLnBrk="1" hangingPunct="1">
              <a:lnSpc>
                <a:spcPct val="90000"/>
              </a:lnSpc>
              <a:spcBef>
                <a:spcPct val="50000"/>
              </a:spcBef>
              <a:buClr>
                <a:srgbClr val="FFFF00"/>
              </a:buClr>
              <a:buFontTx/>
              <a:buAutoNum type="arabicParenR"/>
            </a:pPr>
            <a:r>
              <a:rPr lang="es-ES" sz="1800" u="none" dirty="0">
                <a:latin typeface="Arial" panose="020B0604020202020204" pitchFamily="34" charset="0"/>
              </a:rPr>
              <a:t>El informe de investigación. </a:t>
            </a:r>
            <a:r>
              <a:rPr lang="es-ES" altLang="es-ES" sz="1800" u="none" dirty="0">
                <a:latin typeface="Arial" panose="020B0604020202020204" pitchFamily="34" charset="0"/>
              </a:rPr>
              <a:t>Importancia del informe final de investigación</a:t>
            </a:r>
            <a:r>
              <a:rPr lang="es-ES" sz="1800" u="none" dirty="0">
                <a:latin typeface="Arial" panose="020B0604020202020204" pitchFamily="34" charset="0"/>
              </a:rPr>
              <a:t>. </a:t>
            </a:r>
            <a:r>
              <a:rPr lang="es-ES" altLang="es-ES" sz="1800" u="none" dirty="0">
                <a:latin typeface="Arial" panose="020B0604020202020204" pitchFamily="34" charset="0"/>
              </a:rPr>
              <a:t>Partes que integran el informe final. </a:t>
            </a:r>
            <a:endParaRPr lang="es-ES" sz="1800" u="none" dirty="0">
              <a:latin typeface="Arial" panose="020B0604020202020204" pitchFamily="34" charset="0"/>
            </a:endParaRPr>
          </a:p>
          <a:p>
            <a:pPr eaLnBrk="1" hangingPunct="1">
              <a:lnSpc>
                <a:spcPct val="90000"/>
              </a:lnSpc>
              <a:spcBef>
                <a:spcPct val="50000"/>
              </a:spcBef>
              <a:buClr>
                <a:srgbClr val="FFFF00"/>
              </a:buClr>
            </a:pPr>
            <a:endParaRPr lang="es-ES" sz="1800" dirty="0">
              <a:latin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4"/>
          <p:cNvSpPr>
            <a:spLocks noChangeArrowheads="1"/>
          </p:cNvSpPr>
          <p:nvPr/>
        </p:nvSpPr>
        <p:spPr bwMode="auto">
          <a:xfrm>
            <a:off x="1655763" y="2571750"/>
            <a:ext cx="5778500" cy="917575"/>
          </a:xfrm>
          <a:prstGeom prst="downArrowCallout">
            <a:avLst>
              <a:gd name="adj1" fmla="val 157439"/>
              <a:gd name="adj2" fmla="val 157439"/>
              <a:gd name="adj3" fmla="val 16667"/>
              <a:gd name="adj4" fmla="val 66667"/>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eaLnBrk="1" hangingPunct="1"/>
            <a:endParaRPr lang="es-ES" sz="1800"/>
          </a:p>
        </p:txBody>
      </p:sp>
      <p:sp>
        <p:nvSpPr>
          <p:cNvPr id="10243" name="Text Box 5"/>
          <p:cNvSpPr txBox="1">
            <a:spLocks noChangeArrowheads="1"/>
          </p:cNvSpPr>
          <p:nvPr/>
        </p:nvSpPr>
        <p:spPr bwMode="auto">
          <a:xfrm>
            <a:off x="1441450" y="627063"/>
            <a:ext cx="6291263" cy="369887"/>
          </a:xfrm>
          <a:prstGeom prst="rect">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sz="1800" b="1">
                <a:solidFill>
                  <a:schemeClr val="tx2"/>
                </a:solidFill>
              </a:rPr>
              <a:t>ORGANIZACIÓN DE LA CIENCIA EN CUBA</a:t>
            </a:r>
          </a:p>
        </p:txBody>
      </p:sp>
      <p:sp>
        <p:nvSpPr>
          <p:cNvPr id="10244" name="Text Box 6"/>
          <p:cNvSpPr txBox="1">
            <a:spLocks noChangeArrowheads="1"/>
          </p:cNvSpPr>
          <p:nvPr/>
        </p:nvSpPr>
        <p:spPr bwMode="auto">
          <a:xfrm>
            <a:off x="1601788" y="1600200"/>
            <a:ext cx="610235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sz="1800" b="1">
                <a:solidFill>
                  <a:srgbClr val="CC3300"/>
                </a:solidFill>
              </a:rPr>
              <a:t>SISTEMA DE CIENCIA E INNOVACIÓN TECNOLÓGICA</a:t>
            </a:r>
          </a:p>
        </p:txBody>
      </p:sp>
      <p:sp>
        <p:nvSpPr>
          <p:cNvPr id="10245" name="Text Box 7"/>
          <p:cNvSpPr txBox="1">
            <a:spLocks noChangeArrowheads="1"/>
          </p:cNvSpPr>
          <p:nvPr/>
        </p:nvSpPr>
        <p:spPr bwMode="auto">
          <a:xfrm>
            <a:off x="1763713" y="2679700"/>
            <a:ext cx="5616575"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eaLnBrk="1" hangingPunct="1">
              <a:spcBef>
                <a:spcPct val="50000"/>
              </a:spcBef>
            </a:pPr>
            <a:r>
              <a:rPr lang="es-ES" sz="1800" b="1">
                <a:solidFill>
                  <a:srgbClr val="996633"/>
                </a:solidFill>
              </a:rPr>
              <a:t>PROYECTOS CIENTÍFICOS    BASE ECONÓMICA</a:t>
            </a:r>
          </a:p>
        </p:txBody>
      </p:sp>
      <p:sp>
        <p:nvSpPr>
          <p:cNvPr id="10246" name="Text Box 9"/>
          <p:cNvSpPr txBox="1">
            <a:spLocks noChangeArrowheads="1"/>
          </p:cNvSpPr>
          <p:nvPr/>
        </p:nvSpPr>
        <p:spPr bwMode="auto">
          <a:xfrm>
            <a:off x="2789238" y="3922713"/>
            <a:ext cx="3673475" cy="414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pt-PT" sz="2100" b="1"/>
              <a:t>CITMA    1994</a:t>
            </a:r>
          </a:p>
        </p:txBody>
      </p:sp>
      <p:sp>
        <p:nvSpPr>
          <p:cNvPr id="10247" name="Rectangle 10"/>
          <p:cNvSpPr>
            <a:spLocks noChangeArrowheads="1"/>
          </p:cNvSpPr>
          <p:nvPr/>
        </p:nvSpPr>
        <p:spPr bwMode="auto">
          <a:xfrm>
            <a:off x="2141538" y="574675"/>
            <a:ext cx="4860925" cy="431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eaLnBrk="1" hangingPunct="1"/>
            <a:endParaRPr lang="es-ES" sz="1800"/>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504" y="195486"/>
            <a:ext cx="8784976" cy="4431983"/>
          </a:xfrm>
          <a:prstGeom prst="rect">
            <a:avLst/>
          </a:prstGeom>
          <a:noFill/>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wrap="square">
            <a:spAutoFit/>
          </a:bodyPr>
          <a:lstStyle/>
          <a:p>
            <a:pPr algn="just">
              <a:defRPr/>
            </a:pPr>
            <a:r>
              <a:rPr lang="es-ES" u="none" dirty="0">
                <a:solidFill>
                  <a:schemeClr val="tx1"/>
                </a:solidFill>
                <a:latin typeface="Arial" panose="020B0604020202020204" pitchFamily="34" charset="0"/>
                <a:cs typeface="Arial" panose="020B0604020202020204" pitchFamily="34" charset="0"/>
              </a:rPr>
              <a:t>Los proyectos de Ciencia, Tecnología e Innovación, en lo adelante Proyectos, constituyen la forma organizativa fundamental, con carácter temporal, para la planificación, ejecución, financiamiento, evaluación y control de las actividades y tareas de investigación, desarrollo e innovación con la finalidad de materializar objetivos concretos, obtener resultados de impacto y contribuir a la solución del problema que determine su puesta en ejecución, sea propio o del programa en el que están insertados</a:t>
            </a:r>
            <a:r>
              <a:rPr lang="es-ES" u="none" dirty="0" smtClean="0">
                <a:solidFill>
                  <a:schemeClr val="tx1"/>
                </a:solidFill>
                <a:latin typeface="Arial" panose="020B0604020202020204" pitchFamily="34" charset="0"/>
                <a:cs typeface="Arial" panose="020B0604020202020204" pitchFamily="34" charset="0"/>
              </a:rPr>
              <a:t>.</a:t>
            </a:r>
          </a:p>
          <a:p>
            <a:pPr algn="just">
              <a:defRPr/>
            </a:pPr>
            <a:endParaRPr lang="es-ES" u="none" dirty="0" smtClean="0">
              <a:solidFill>
                <a:schemeClr val="tx1"/>
              </a:solidFill>
              <a:latin typeface="Arial" panose="020B0604020202020204" pitchFamily="34" charset="0"/>
              <a:cs typeface="Arial" panose="020B0604020202020204" pitchFamily="34" charset="0"/>
            </a:endParaRPr>
          </a:p>
          <a:p>
            <a:pPr algn="r"/>
            <a:r>
              <a:rPr lang="es-ES" sz="1400" b="1" dirty="0">
                <a:solidFill>
                  <a:schemeClr val="tx1"/>
                </a:solidFill>
                <a:latin typeface="TimesNewRomanPS-BoldMT"/>
              </a:rPr>
              <a:t>Decreto-Ley 7/2020 “Del Sistema de Ciencia, Tecnología e</a:t>
            </a:r>
          </a:p>
          <a:p>
            <a:pPr algn="r"/>
            <a:r>
              <a:rPr lang="es-ES" sz="1400" b="1" dirty="0">
                <a:solidFill>
                  <a:schemeClr val="tx1"/>
                </a:solidFill>
                <a:latin typeface="TimesNewRomanPS-BoldMT"/>
              </a:rPr>
              <a:t>Innovación” (GOC-2021-765-O93)</a:t>
            </a:r>
            <a:endParaRPr lang="en-US" sz="1400" dirty="0">
              <a:solidFill>
                <a:schemeClr val="tx1"/>
              </a:solidFill>
            </a:endParaRPr>
          </a:p>
          <a:p>
            <a:pPr algn="r">
              <a:defRPr/>
            </a:pPr>
            <a:endParaRPr lang="en-US" sz="1400" dirty="0">
              <a:solidFill>
                <a:schemeClr val="tx1"/>
              </a:solidFill>
              <a:latin typeface="Arial" panose="020B0604020202020204" pitchFamily="34" charset="0"/>
              <a:cs typeface="Arial" panose="020B0604020202020204" pitchFamily="34" charset="0"/>
            </a:endParaRPr>
          </a:p>
        </p:txBody>
      </p:sp>
      <p:sp>
        <p:nvSpPr>
          <p:cNvPr id="22533" name="Rectangle 4"/>
          <p:cNvSpPr>
            <a:spLocks noChangeArrowheads="1"/>
          </p:cNvSpPr>
          <p:nvPr/>
        </p:nvSpPr>
        <p:spPr bwMode="auto">
          <a:xfrm>
            <a:off x="2951560" y="4407694"/>
            <a:ext cx="504944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es-ES" sz="1800" b="1">
                <a:solidFill>
                  <a:srgbClr val="000000"/>
                </a:solidFill>
                <a:latin typeface="TimesNewRomanPS-BoldMT"/>
              </a:rPr>
              <a:t>Decreto-Ley 7/2020 “Del Sistema de Ciencia, Tecnología e</a:t>
            </a:r>
          </a:p>
          <a:p>
            <a:r>
              <a:rPr lang="es-ES" sz="1800" b="1">
                <a:solidFill>
                  <a:srgbClr val="000000"/>
                </a:solidFill>
                <a:latin typeface="TimesNewRomanPS-BoldMT"/>
              </a:rPr>
              <a:t>Innovación” (GOC-2021-765-O93)</a:t>
            </a:r>
            <a:endParaRPr lang="en-US" sz="1800"/>
          </a:p>
        </p:txBody>
      </p:sp>
    </p:spTree>
    <p:extLst>
      <p:ext uri="{BB962C8B-B14F-4D97-AF65-F5344CB8AC3E}">
        <p14:creationId xmlns:p14="http://schemas.microsoft.com/office/powerpoint/2010/main" val="1897061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951820" y="224664"/>
            <a:ext cx="3186354" cy="486054"/>
          </a:xfrm>
          <a:prstGeom prst="rect">
            <a:avLst/>
          </a:prstGeom>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r>
              <a:rPr lang="es-ES" sz="1500" b="1" u="none" dirty="0">
                <a:latin typeface="Arial" pitchFamily="34" charset="0"/>
                <a:cs typeface="Arial" pitchFamily="34" charset="0"/>
              </a:rPr>
              <a:t>TIPOS DE  PROYECTOS</a:t>
            </a:r>
            <a:endParaRPr lang="es-MX" sz="1500" b="1" u="none" dirty="0">
              <a:latin typeface="Arial" pitchFamily="34" charset="0"/>
              <a:cs typeface="Arial" pitchFamily="34" charset="0"/>
            </a:endParaRPr>
          </a:p>
        </p:txBody>
      </p:sp>
      <p:sp>
        <p:nvSpPr>
          <p:cNvPr id="3" name="2 Rectángulo"/>
          <p:cNvSpPr/>
          <p:nvPr/>
        </p:nvSpPr>
        <p:spPr>
          <a:xfrm>
            <a:off x="3646239" y="965733"/>
            <a:ext cx="1842492" cy="486054"/>
          </a:xfrm>
          <a:prstGeom prst="rect">
            <a:avLst/>
          </a:prstGeom>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r>
              <a:rPr lang="es-ES" sz="1500" b="1" u="none" dirty="0">
                <a:latin typeface="Arial" pitchFamily="34" charset="0"/>
                <a:cs typeface="Arial" pitchFamily="34" charset="0"/>
              </a:rPr>
              <a:t>¿Qué quiero?</a:t>
            </a:r>
            <a:endParaRPr lang="es-MX" sz="1500" b="1" u="none" dirty="0">
              <a:latin typeface="Arial" pitchFamily="34" charset="0"/>
              <a:cs typeface="Arial" pitchFamily="34" charset="0"/>
            </a:endParaRPr>
          </a:p>
        </p:txBody>
      </p:sp>
      <p:cxnSp>
        <p:nvCxnSpPr>
          <p:cNvPr id="5" name="4 Conector recto"/>
          <p:cNvCxnSpPr/>
          <p:nvPr/>
        </p:nvCxnSpPr>
        <p:spPr>
          <a:xfrm flipH="1">
            <a:off x="3168650" y="1450975"/>
            <a:ext cx="1133475" cy="41751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4787900" y="1450975"/>
            <a:ext cx="1135063" cy="41751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11 Rectángulo"/>
          <p:cNvSpPr/>
          <p:nvPr/>
        </p:nvSpPr>
        <p:spPr>
          <a:xfrm>
            <a:off x="2354610" y="1881279"/>
            <a:ext cx="1245282" cy="486054"/>
          </a:xfrm>
          <a:prstGeom prst="rect">
            <a:avLst/>
          </a:prstGeom>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r>
              <a:rPr lang="es-ES" sz="1500" u="none" dirty="0">
                <a:latin typeface="Arial" pitchFamily="34" charset="0"/>
                <a:cs typeface="Arial" pitchFamily="34" charset="0"/>
              </a:rPr>
              <a:t>Saber</a:t>
            </a:r>
            <a:endParaRPr lang="es-MX" sz="1500" u="none" dirty="0">
              <a:latin typeface="Arial" pitchFamily="34" charset="0"/>
              <a:cs typeface="Arial" pitchFamily="34" charset="0"/>
            </a:endParaRPr>
          </a:p>
        </p:txBody>
      </p:sp>
      <p:sp>
        <p:nvSpPr>
          <p:cNvPr id="13" name="12 Rectángulo"/>
          <p:cNvSpPr/>
          <p:nvPr/>
        </p:nvSpPr>
        <p:spPr>
          <a:xfrm>
            <a:off x="5436096" y="1869672"/>
            <a:ext cx="1191276" cy="486054"/>
          </a:xfrm>
          <a:prstGeom prst="rect">
            <a:avLst/>
          </a:prstGeom>
          <a:scene3d>
            <a:camera prst="orthographicFront"/>
            <a:lightRig rig="threePt" dir="t"/>
          </a:scene3d>
          <a:sp3d>
            <a:bevelT/>
          </a:sp3d>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r>
              <a:rPr lang="es-ES" sz="1500" u="none" dirty="0">
                <a:latin typeface="Arial" pitchFamily="34" charset="0"/>
                <a:cs typeface="Arial" pitchFamily="34" charset="0"/>
              </a:rPr>
              <a:t>Hacer</a:t>
            </a:r>
            <a:endParaRPr lang="es-MX" sz="1500" u="none" dirty="0">
              <a:latin typeface="Arial" pitchFamily="34" charset="0"/>
              <a:cs typeface="Arial" pitchFamily="34" charset="0"/>
            </a:endParaRPr>
          </a:p>
        </p:txBody>
      </p:sp>
      <p:cxnSp>
        <p:nvCxnSpPr>
          <p:cNvPr id="15" name="14 Conector recto de flecha"/>
          <p:cNvCxnSpPr/>
          <p:nvPr/>
        </p:nvCxnSpPr>
        <p:spPr>
          <a:xfrm flipH="1">
            <a:off x="2141538" y="2366963"/>
            <a:ext cx="809625" cy="52863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16 Conector recto de flecha"/>
          <p:cNvCxnSpPr/>
          <p:nvPr/>
        </p:nvCxnSpPr>
        <p:spPr>
          <a:xfrm>
            <a:off x="2951163" y="2366963"/>
            <a:ext cx="695325" cy="528637"/>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17 Conector recto de flecha"/>
          <p:cNvCxnSpPr/>
          <p:nvPr/>
        </p:nvCxnSpPr>
        <p:spPr>
          <a:xfrm flipH="1">
            <a:off x="5227638" y="2355850"/>
            <a:ext cx="809625" cy="528638"/>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18 Conector recto de flecha"/>
          <p:cNvCxnSpPr/>
          <p:nvPr/>
        </p:nvCxnSpPr>
        <p:spPr>
          <a:xfrm>
            <a:off x="6037263" y="2355850"/>
            <a:ext cx="695325" cy="528638"/>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19 Rectángulo"/>
          <p:cNvSpPr/>
          <p:nvPr/>
        </p:nvSpPr>
        <p:spPr>
          <a:xfrm>
            <a:off x="557364" y="2893293"/>
            <a:ext cx="2070420" cy="1187054"/>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eaLnBrk="1" hangingPunct="1">
              <a:spcBef>
                <a:spcPct val="50000"/>
              </a:spcBef>
              <a:defRPr/>
            </a:pPr>
            <a:r>
              <a:rPr lang="es-ES" sz="1500" b="1" u="none" dirty="0"/>
              <a:t>Algo nuevo</a:t>
            </a:r>
          </a:p>
          <a:p>
            <a:pPr algn="ctr" eaLnBrk="1" hangingPunct="1">
              <a:spcBef>
                <a:spcPct val="50000"/>
              </a:spcBef>
              <a:defRPr/>
            </a:pPr>
            <a:r>
              <a:rPr lang="es-ES" sz="1500" b="1" u="none" dirty="0"/>
              <a:t>Desconocido</a:t>
            </a:r>
          </a:p>
          <a:p>
            <a:pPr algn="ctr" eaLnBrk="1" hangingPunct="1">
              <a:spcBef>
                <a:spcPct val="50000"/>
              </a:spcBef>
              <a:defRPr/>
            </a:pPr>
            <a:r>
              <a:rPr lang="es-ES" sz="1500" b="1" u="none" dirty="0"/>
              <a:t>Poco claro</a:t>
            </a:r>
          </a:p>
        </p:txBody>
      </p:sp>
      <p:sp>
        <p:nvSpPr>
          <p:cNvPr id="21" name="20 Rectángulo"/>
          <p:cNvSpPr/>
          <p:nvPr/>
        </p:nvSpPr>
        <p:spPr>
          <a:xfrm>
            <a:off x="2951560" y="2893293"/>
            <a:ext cx="1565672" cy="1187054"/>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eaLnBrk="1" hangingPunct="1">
              <a:spcBef>
                <a:spcPct val="50000"/>
              </a:spcBef>
              <a:defRPr/>
            </a:pPr>
            <a:r>
              <a:rPr lang="es-ES" sz="1500" b="1" u="none" dirty="0"/>
              <a:t>La eficiencia</a:t>
            </a:r>
          </a:p>
          <a:p>
            <a:pPr algn="ctr" eaLnBrk="1" hangingPunct="1">
              <a:spcBef>
                <a:spcPct val="50000"/>
              </a:spcBef>
              <a:defRPr/>
            </a:pPr>
            <a:r>
              <a:rPr lang="es-ES" sz="1500" b="1" u="none" dirty="0"/>
              <a:t>La calidad</a:t>
            </a:r>
          </a:p>
          <a:p>
            <a:pPr algn="ctr" eaLnBrk="1" hangingPunct="1">
              <a:spcBef>
                <a:spcPct val="50000"/>
              </a:spcBef>
              <a:defRPr/>
            </a:pPr>
            <a:r>
              <a:rPr lang="es-ES" sz="1500" b="1" u="none" dirty="0"/>
              <a:t>El impacto</a:t>
            </a:r>
          </a:p>
        </p:txBody>
      </p:sp>
      <p:sp>
        <p:nvSpPr>
          <p:cNvPr id="22" name="21 Rectángulo"/>
          <p:cNvSpPr/>
          <p:nvPr/>
        </p:nvSpPr>
        <p:spPr>
          <a:xfrm>
            <a:off x="4680347" y="2895674"/>
            <a:ext cx="1457326" cy="1188244"/>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eaLnBrk="1" hangingPunct="1">
              <a:spcBef>
                <a:spcPct val="50000"/>
              </a:spcBef>
              <a:defRPr/>
            </a:pPr>
            <a:r>
              <a:rPr lang="es-ES" sz="1500" b="1" u="none" dirty="0"/>
              <a:t>Cambios </a:t>
            </a:r>
          </a:p>
          <a:p>
            <a:pPr algn="ctr" eaLnBrk="1" hangingPunct="1">
              <a:spcBef>
                <a:spcPct val="50000"/>
              </a:spcBef>
              <a:defRPr/>
            </a:pPr>
            <a:r>
              <a:rPr lang="es-ES" sz="1500" b="1" u="none" dirty="0"/>
              <a:t>Variantes</a:t>
            </a:r>
          </a:p>
          <a:p>
            <a:pPr algn="ctr" eaLnBrk="1" hangingPunct="1">
              <a:spcBef>
                <a:spcPct val="50000"/>
              </a:spcBef>
              <a:defRPr/>
            </a:pPr>
            <a:r>
              <a:rPr lang="es-ES" sz="1500" b="1" u="none" dirty="0"/>
              <a:t>Novedades</a:t>
            </a:r>
          </a:p>
        </p:txBody>
      </p:sp>
      <p:sp>
        <p:nvSpPr>
          <p:cNvPr id="23" name="22 Rectángulo"/>
          <p:cNvSpPr/>
          <p:nvPr/>
        </p:nvSpPr>
        <p:spPr>
          <a:xfrm>
            <a:off x="6278166" y="2893293"/>
            <a:ext cx="2038250" cy="1187054"/>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eaLnBrk="1" hangingPunct="1">
              <a:spcBef>
                <a:spcPct val="50000"/>
              </a:spcBef>
              <a:defRPr/>
            </a:pPr>
            <a:r>
              <a:rPr lang="es-ES" sz="1500" b="1" u="none" dirty="0"/>
              <a:t>Programas</a:t>
            </a:r>
          </a:p>
          <a:p>
            <a:pPr algn="ctr" eaLnBrk="1" hangingPunct="1">
              <a:spcBef>
                <a:spcPct val="50000"/>
              </a:spcBef>
              <a:defRPr/>
            </a:pPr>
            <a:r>
              <a:rPr lang="es-ES" sz="1500" b="1" u="none" dirty="0"/>
              <a:t>Manuales</a:t>
            </a:r>
          </a:p>
          <a:p>
            <a:pPr algn="ctr" eaLnBrk="1" hangingPunct="1">
              <a:spcBef>
                <a:spcPct val="50000"/>
              </a:spcBef>
              <a:defRPr/>
            </a:pPr>
            <a:r>
              <a:rPr lang="es-ES" sz="1500" b="1" u="none" dirty="0"/>
              <a:t>Guías</a:t>
            </a:r>
          </a:p>
        </p:txBody>
      </p:sp>
      <p:cxnSp>
        <p:nvCxnSpPr>
          <p:cNvPr id="24" name="23 Conector recto de flecha"/>
          <p:cNvCxnSpPr/>
          <p:nvPr/>
        </p:nvCxnSpPr>
        <p:spPr>
          <a:xfrm>
            <a:off x="1979712" y="4083918"/>
            <a:ext cx="0" cy="379413"/>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24 Conector recto de flecha"/>
          <p:cNvCxnSpPr/>
          <p:nvPr/>
        </p:nvCxnSpPr>
        <p:spPr>
          <a:xfrm>
            <a:off x="3779912" y="4083918"/>
            <a:ext cx="0" cy="379413"/>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25 Conector recto de flecha"/>
          <p:cNvCxnSpPr/>
          <p:nvPr/>
        </p:nvCxnSpPr>
        <p:spPr>
          <a:xfrm>
            <a:off x="5436096" y="4083918"/>
            <a:ext cx="0" cy="379413"/>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26 Conector recto de flecha"/>
          <p:cNvCxnSpPr/>
          <p:nvPr/>
        </p:nvCxnSpPr>
        <p:spPr>
          <a:xfrm>
            <a:off x="7020272" y="4083918"/>
            <a:ext cx="0" cy="379413"/>
          </a:xfrm>
          <a:prstGeom prst="straightConnector1">
            <a:avLst/>
          </a:prstGeom>
          <a:ln w="349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27 Elipse"/>
          <p:cNvSpPr/>
          <p:nvPr/>
        </p:nvSpPr>
        <p:spPr>
          <a:xfrm>
            <a:off x="790823" y="4443958"/>
            <a:ext cx="2160737" cy="627459"/>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algn="ctr" eaLnBrk="1" hangingPunct="1">
              <a:spcBef>
                <a:spcPct val="50000"/>
              </a:spcBef>
              <a:defRPr/>
            </a:pPr>
            <a:r>
              <a:rPr lang="es-ES" sz="1500" dirty="0">
                <a:latin typeface="Arial" pitchFamily="34" charset="0"/>
                <a:cs typeface="Arial" pitchFamily="34" charset="0"/>
              </a:rPr>
              <a:t>Investigación</a:t>
            </a:r>
          </a:p>
        </p:txBody>
      </p:sp>
      <p:sp>
        <p:nvSpPr>
          <p:cNvPr id="29" name="28 Elipse"/>
          <p:cNvSpPr/>
          <p:nvPr/>
        </p:nvSpPr>
        <p:spPr>
          <a:xfrm>
            <a:off x="2897039" y="4443958"/>
            <a:ext cx="1783308" cy="627459"/>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algn="ctr" eaLnBrk="1" hangingPunct="1">
              <a:spcBef>
                <a:spcPct val="50000"/>
              </a:spcBef>
              <a:defRPr/>
            </a:pPr>
            <a:r>
              <a:rPr lang="es-ES" sz="1500" dirty="0">
                <a:latin typeface="Arial" pitchFamily="34" charset="0"/>
                <a:cs typeface="Arial" pitchFamily="34" charset="0"/>
              </a:rPr>
              <a:t>Evaluación</a:t>
            </a:r>
          </a:p>
        </p:txBody>
      </p:sp>
      <p:sp>
        <p:nvSpPr>
          <p:cNvPr id="30" name="29 Elipse"/>
          <p:cNvSpPr/>
          <p:nvPr/>
        </p:nvSpPr>
        <p:spPr>
          <a:xfrm>
            <a:off x="4608263" y="4474914"/>
            <a:ext cx="1760936" cy="611981"/>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algn="ctr" eaLnBrk="1" hangingPunct="1">
              <a:spcBef>
                <a:spcPct val="50000"/>
              </a:spcBef>
              <a:defRPr/>
            </a:pPr>
            <a:r>
              <a:rPr lang="es-ES" sz="1500" dirty="0">
                <a:latin typeface="Arial" pitchFamily="34" charset="0"/>
                <a:cs typeface="Arial" pitchFamily="34" charset="0"/>
              </a:rPr>
              <a:t>Intervención</a:t>
            </a:r>
          </a:p>
        </p:txBody>
      </p:sp>
      <p:sp>
        <p:nvSpPr>
          <p:cNvPr id="31" name="30 Elipse"/>
          <p:cNvSpPr/>
          <p:nvPr/>
        </p:nvSpPr>
        <p:spPr>
          <a:xfrm>
            <a:off x="6278166" y="4459436"/>
            <a:ext cx="1722834" cy="611981"/>
          </a:xfrm>
          <a:prstGeom prst="ellipse">
            <a:avLst/>
          </a:prstGeom>
        </p:spPr>
        <p:style>
          <a:lnRef idx="1">
            <a:schemeClr val="accent2"/>
          </a:lnRef>
          <a:fillRef idx="2">
            <a:schemeClr val="accent2"/>
          </a:fillRef>
          <a:effectRef idx="1">
            <a:schemeClr val="accent2"/>
          </a:effectRef>
          <a:fontRef idx="minor">
            <a:schemeClr val="dk1"/>
          </a:fontRef>
        </p:style>
        <p:txBody>
          <a:bodyPr anchor="ctr"/>
          <a:lstStyle/>
          <a:p>
            <a:pPr algn="ctr" eaLnBrk="1" hangingPunct="1">
              <a:spcBef>
                <a:spcPct val="50000"/>
              </a:spcBef>
              <a:defRPr/>
            </a:pPr>
            <a:r>
              <a:rPr lang="es-ES" sz="1500" dirty="0">
                <a:latin typeface="Arial" pitchFamily="34" charset="0"/>
                <a:cs typeface="Arial" pitchFamily="34" charset="0"/>
              </a:rPr>
              <a:t>Desarrollo</a:t>
            </a:r>
          </a:p>
        </p:txBody>
      </p:sp>
    </p:spTree>
    <p:extLst>
      <p:ext uri="{BB962C8B-B14F-4D97-AF65-F5344CB8AC3E}">
        <p14:creationId xmlns:p14="http://schemas.microsoft.com/office/powerpoint/2010/main" val="1115104773"/>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979712" y="1063625"/>
            <a:ext cx="4680520" cy="3416320"/>
          </a:xfrm>
          <a:prstGeom prst="rect">
            <a:avLst/>
          </a:prstGeom>
        </p:spPr>
        <p:txBody>
          <a:bodyPr wrap="square">
            <a:spAutoFit/>
          </a:bodyPr>
          <a:lstStyle/>
          <a:p>
            <a:pPr marL="342900" indent="-342900">
              <a:lnSpc>
                <a:spcPct val="150000"/>
              </a:lnSpc>
              <a:buFont typeface="+mj-lt"/>
              <a:buAutoNum type="arabicParenR"/>
            </a:pPr>
            <a:r>
              <a:rPr lang="es-ES" u="none" dirty="0" smtClean="0">
                <a:latin typeface="Arial" panose="020B0604020202020204" pitchFamily="34" charset="0"/>
                <a:cs typeface="Arial" panose="020B0604020202020204" pitchFamily="34" charset="0"/>
              </a:rPr>
              <a:t>Planificación.</a:t>
            </a:r>
            <a:endParaRPr lang="es-ES" u="none" dirty="0">
              <a:latin typeface="Arial" panose="020B0604020202020204" pitchFamily="34" charset="0"/>
              <a:cs typeface="Arial" panose="020B0604020202020204" pitchFamily="34" charset="0"/>
            </a:endParaRPr>
          </a:p>
          <a:p>
            <a:pPr marL="342900" indent="-342900">
              <a:lnSpc>
                <a:spcPct val="150000"/>
              </a:lnSpc>
              <a:buFont typeface="+mj-lt"/>
              <a:buAutoNum type="arabicParenR"/>
            </a:pPr>
            <a:r>
              <a:rPr lang="es-ES" u="none" dirty="0" smtClean="0">
                <a:latin typeface="Arial" panose="020B0604020202020204" pitchFamily="34" charset="0"/>
                <a:cs typeface="Arial" panose="020B0604020202020204" pitchFamily="34" charset="0"/>
              </a:rPr>
              <a:t>Organización.</a:t>
            </a:r>
            <a:endParaRPr lang="es-ES" u="none" dirty="0">
              <a:latin typeface="Arial" panose="020B0604020202020204" pitchFamily="34" charset="0"/>
              <a:cs typeface="Arial" panose="020B0604020202020204" pitchFamily="34" charset="0"/>
            </a:endParaRPr>
          </a:p>
          <a:p>
            <a:pPr marL="342900" indent="-342900">
              <a:lnSpc>
                <a:spcPct val="150000"/>
              </a:lnSpc>
              <a:buFont typeface="+mj-lt"/>
              <a:buAutoNum type="arabicParenR"/>
            </a:pPr>
            <a:r>
              <a:rPr lang="es-ES" u="none" dirty="0" smtClean="0">
                <a:latin typeface="Arial" panose="020B0604020202020204" pitchFamily="34" charset="0"/>
                <a:cs typeface="Arial" panose="020B0604020202020204" pitchFamily="34" charset="0"/>
              </a:rPr>
              <a:t>Ejecución.</a:t>
            </a:r>
            <a:endParaRPr lang="es-ES" u="none" dirty="0">
              <a:latin typeface="Arial" panose="020B0604020202020204" pitchFamily="34" charset="0"/>
              <a:cs typeface="Arial" panose="020B0604020202020204" pitchFamily="34" charset="0"/>
            </a:endParaRPr>
          </a:p>
          <a:p>
            <a:pPr marL="342900" indent="-342900">
              <a:lnSpc>
                <a:spcPct val="150000"/>
              </a:lnSpc>
              <a:buFont typeface="+mj-lt"/>
              <a:buAutoNum type="arabicParenR"/>
            </a:pPr>
            <a:r>
              <a:rPr lang="es-ES" u="none" dirty="0" smtClean="0">
                <a:latin typeface="Arial" panose="020B0604020202020204" pitchFamily="34" charset="0"/>
                <a:cs typeface="Arial" panose="020B0604020202020204" pitchFamily="34" charset="0"/>
              </a:rPr>
              <a:t>Evaluación.</a:t>
            </a:r>
            <a:endParaRPr lang="es-ES" u="none" dirty="0">
              <a:latin typeface="Arial" panose="020B0604020202020204" pitchFamily="34" charset="0"/>
              <a:cs typeface="Arial" panose="020B0604020202020204" pitchFamily="34" charset="0"/>
            </a:endParaRPr>
          </a:p>
          <a:p>
            <a:pPr marL="342900" indent="-342900">
              <a:lnSpc>
                <a:spcPct val="150000"/>
              </a:lnSpc>
              <a:buFont typeface="+mj-lt"/>
              <a:buAutoNum type="arabicParenR"/>
            </a:pPr>
            <a:r>
              <a:rPr lang="es-ES" u="none" dirty="0" smtClean="0">
                <a:latin typeface="Arial" panose="020B0604020202020204" pitchFamily="34" charset="0"/>
                <a:cs typeface="Arial" panose="020B0604020202020204" pitchFamily="34" charset="0"/>
              </a:rPr>
              <a:t>Informe </a:t>
            </a:r>
            <a:r>
              <a:rPr lang="es-ES" u="none" dirty="0">
                <a:latin typeface="Arial" panose="020B0604020202020204" pitchFamily="34" charset="0"/>
                <a:cs typeface="Arial" panose="020B0604020202020204" pitchFamily="34" charset="0"/>
              </a:rPr>
              <a:t>final</a:t>
            </a:r>
            <a:r>
              <a:rPr lang="es-ES" u="none" dirty="0" smtClean="0">
                <a:latin typeface="Arial" panose="020B0604020202020204" pitchFamily="34" charset="0"/>
                <a:cs typeface="Arial" panose="020B0604020202020204" pitchFamily="34" charset="0"/>
              </a:rPr>
              <a:t>.</a:t>
            </a:r>
            <a:endParaRPr lang="es-ES" u="none" dirty="0">
              <a:latin typeface="Arial" panose="020B0604020202020204" pitchFamily="34" charset="0"/>
              <a:cs typeface="Arial" panose="020B0604020202020204" pitchFamily="34" charset="0"/>
            </a:endParaRPr>
          </a:p>
          <a:p>
            <a:pPr marL="342900" indent="-342900">
              <a:lnSpc>
                <a:spcPct val="150000"/>
              </a:lnSpc>
              <a:buFont typeface="+mj-lt"/>
              <a:buAutoNum type="arabicParenR"/>
            </a:pPr>
            <a:r>
              <a:rPr lang="es-ES" u="none" dirty="0" smtClean="0">
                <a:latin typeface="Arial" panose="020B0604020202020204" pitchFamily="34" charset="0"/>
                <a:cs typeface="Arial" panose="020B0604020202020204" pitchFamily="34" charset="0"/>
              </a:rPr>
              <a:t>Publicación.</a:t>
            </a:r>
            <a:endParaRPr lang="es-ES" u="none" dirty="0">
              <a:latin typeface="Arial" panose="020B0604020202020204" pitchFamily="34" charset="0"/>
              <a:cs typeface="Arial" panose="020B0604020202020204" pitchFamily="34" charset="0"/>
            </a:endParaRPr>
          </a:p>
        </p:txBody>
      </p:sp>
      <p:sp>
        <p:nvSpPr>
          <p:cNvPr id="6" name="Título 5"/>
          <p:cNvSpPr>
            <a:spLocks noGrp="1"/>
          </p:cNvSpPr>
          <p:nvPr>
            <p:ph type="title"/>
          </p:nvPr>
        </p:nvSpPr>
        <p:spPr/>
        <p:txBody>
          <a:bodyPr/>
          <a:lstStyle/>
          <a:p>
            <a:r>
              <a:rPr lang="es-ES" dirty="0" smtClean="0"/>
              <a:t>Etapas de la investigación científica</a:t>
            </a:r>
            <a:endParaRPr lang="es-ES" dirty="0"/>
          </a:p>
        </p:txBody>
      </p:sp>
    </p:spTree>
    <p:extLst>
      <p:ext uri="{BB962C8B-B14F-4D97-AF65-F5344CB8AC3E}">
        <p14:creationId xmlns:p14="http://schemas.microsoft.com/office/powerpoint/2010/main" val="3257723150"/>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574846" y="1707654"/>
            <a:ext cx="8064896" cy="2308324"/>
          </a:xfrm>
          <a:prstGeom prst="rect">
            <a:avLst/>
          </a:prstGeom>
          <a:noFill/>
          <a:ln w="38100">
            <a:solidFill>
              <a:srgbClr val="009999"/>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FF"/>
                </a:solidFill>
              </a14:hiddenFill>
            </a:ext>
          </a:extLst>
        </p:spPr>
        <p:txBody>
          <a:bodyPr wrap="square" lIns="40500" rIns="205740" anchor="ctr">
            <a:spAutoFit/>
          </a:bodyPr>
          <a:lstStyle>
            <a:lvl1pPr>
              <a:defRPr sz="2400" u="sng">
                <a:solidFill>
                  <a:schemeClr val="tx1"/>
                </a:solidFill>
                <a:latin typeface="Times New Roman" panose="02020603050405020304" pitchFamily="18" charset="0"/>
              </a:defRPr>
            </a:lvl1pPr>
            <a:lvl2pPr marL="1085850" indent="-457200">
              <a:defRPr sz="2400" u="sng">
                <a:solidFill>
                  <a:schemeClr val="tx1"/>
                </a:solidFill>
                <a:latin typeface="Times New Roman" panose="02020603050405020304" pitchFamily="18" charset="0"/>
              </a:defRPr>
            </a:lvl2pPr>
            <a:lvl3pPr marL="1722438" indent="-457200">
              <a:defRPr sz="2400" u="sng">
                <a:solidFill>
                  <a:schemeClr val="tx1"/>
                </a:solidFill>
                <a:latin typeface="Times New Roman" panose="02020603050405020304" pitchFamily="18" charset="0"/>
              </a:defRPr>
            </a:lvl3pPr>
            <a:lvl4pPr marL="2359025" indent="-457200">
              <a:defRPr sz="2400" u="sng">
                <a:solidFill>
                  <a:schemeClr val="tx1"/>
                </a:solidFill>
                <a:latin typeface="Times New Roman" panose="02020603050405020304" pitchFamily="18" charset="0"/>
              </a:defRPr>
            </a:lvl4pPr>
            <a:lvl5pPr marL="2995613" indent="-457200">
              <a:defRPr sz="2400" u="sng">
                <a:solidFill>
                  <a:schemeClr val="tx1"/>
                </a:solidFill>
                <a:latin typeface="Times New Roman" panose="02020603050405020304" pitchFamily="18" charset="0"/>
              </a:defRPr>
            </a:lvl5pPr>
            <a:lvl6pPr marL="3452813"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910013" indent="-457200" eaLnBrk="0" fontAlgn="base" hangingPunct="0">
              <a:spcBef>
                <a:spcPct val="0"/>
              </a:spcBef>
              <a:spcAft>
                <a:spcPct val="0"/>
              </a:spcAft>
              <a:defRPr sz="2400" u="sng">
                <a:solidFill>
                  <a:schemeClr val="tx1"/>
                </a:solidFill>
                <a:latin typeface="Times New Roman" panose="02020603050405020304" pitchFamily="18" charset="0"/>
              </a:defRPr>
            </a:lvl7pPr>
            <a:lvl8pPr marL="4367213"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824413"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150000"/>
              </a:lnSpc>
              <a:buClr>
                <a:schemeClr val="accent2"/>
              </a:buClr>
              <a:buFont typeface="Wingdings" panose="05000000000000000000" pitchFamily="2" charset="2"/>
              <a:buNone/>
            </a:pPr>
            <a:r>
              <a:rPr lang="es-ES" altLang="zh-CN" u="none" dirty="0">
                <a:latin typeface="Arial" panose="020B0604020202020204" pitchFamily="34" charset="0"/>
                <a:ea typeface="SimSun" panose="02010600030101010101" pitchFamily="2" charset="-122"/>
                <a:cs typeface="Arial" panose="020B0604020202020204" pitchFamily="34" charset="0"/>
              </a:rPr>
              <a:t>Es el documento que contiene la exposición razonada de lo que se quiere estudiar o resolver, fundamenta la necesidad de su ejecución y expone cómo se realizará el proceso.</a:t>
            </a:r>
          </a:p>
        </p:txBody>
      </p:sp>
      <p:sp>
        <p:nvSpPr>
          <p:cNvPr id="11267" name="Text Box 3"/>
          <p:cNvSpPr txBox="1">
            <a:spLocks noChangeArrowheads="1"/>
          </p:cNvSpPr>
          <p:nvPr/>
        </p:nvSpPr>
        <p:spPr bwMode="auto">
          <a:xfrm>
            <a:off x="1584694" y="699542"/>
            <a:ext cx="6045200" cy="461665"/>
          </a:xfrm>
          <a:prstGeom prst="rect">
            <a:avLst/>
          </a:prstGeom>
          <a:noFill/>
          <a:ln w="9525">
            <a:solidFill>
              <a:schemeClr val="tx1"/>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CC"/>
                </a:solidFill>
              </a14:hiddenFill>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ctr" eaLnBrk="1" hangingPunct="1">
              <a:spcBef>
                <a:spcPct val="50000"/>
              </a:spcBef>
            </a:pPr>
            <a:r>
              <a:rPr lang="es-ES" altLang="zh-CN" b="1" u="none" dirty="0">
                <a:latin typeface="Arial" panose="020B0604020202020204" pitchFamily="34" charset="0"/>
                <a:ea typeface="SimSun" panose="02010600030101010101" pitchFamily="2" charset="-122"/>
                <a:cs typeface="Arial" panose="020B0604020202020204" pitchFamily="34" charset="0"/>
              </a:rPr>
              <a:t>Proyecto de investigación:</a:t>
            </a:r>
            <a:endParaRPr lang="es-ES" b="1" u="none" dirty="0">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2268538" y="1819275"/>
            <a:ext cx="3959225" cy="455613"/>
          </a:xfrm>
          <a:prstGeom prst="rect">
            <a:avLst/>
          </a:prstGeom>
          <a:noFill/>
          <a:ln w="38100" algn="ctr">
            <a:solidFill>
              <a:srgbClr val="009999"/>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FF"/>
                </a:solidFill>
              </a14:hiddenFill>
            </a:ext>
          </a:extLst>
        </p:spPr>
        <p:txBody>
          <a:bodyPr lIns="40500" rIns="205740" anchor="ctr">
            <a:spAutoFit/>
          </a:bodyPr>
          <a:lstStyle>
            <a:lvl1pPr marL="457200" indent="-457200">
              <a:defRPr sz="2400" u="sng">
                <a:solidFill>
                  <a:schemeClr val="tx1"/>
                </a:solidFill>
                <a:latin typeface="Times New Roman" panose="02020603050405020304" pitchFamily="18" charset="0"/>
              </a:defRPr>
            </a:lvl1pPr>
            <a:lvl2pPr marL="1085850" indent="-457200">
              <a:defRPr sz="2400" u="sng">
                <a:solidFill>
                  <a:schemeClr val="tx1"/>
                </a:solidFill>
                <a:latin typeface="Times New Roman" panose="02020603050405020304" pitchFamily="18" charset="0"/>
              </a:defRPr>
            </a:lvl2pPr>
            <a:lvl3pPr marL="1722438" indent="-457200">
              <a:defRPr sz="2400" u="sng">
                <a:solidFill>
                  <a:schemeClr val="tx1"/>
                </a:solidFill>
                <a:latin typeface="Times New Roman" panose="02020603050405020304" pitchFamily="18" charset="0"/>
              </a:defRPr>
            </a:lvl3pPr>
            <a:lvl4pPr marL="2359025" indent="-457200">
              <a:defRPr sz="2400" u="sng">
                <a:solidFill>
                  <a:schemeClr val="tx1"/>
                </a:solidFill>
                <a:latin typeface="Times New Roman" panose="02020603050405020304" pitchFamily="18" charset="0"/>
              </a:defRPr>
            </a:lvl4pPr>
            <a:lvl5pPr marL="2995613" indent="-457200">
              <a:defRPr sz="2400" u="sng">
                <a:solidFill>
                  <a:schemeClr val="tx1"/>
                </a:solidFill>
                <a:latin typeface="Times New Roman" panose="02020603050405020304" pitchFamily="18" charset="0"/>
              </a:defRPr>
            </a:lvl5pPr>
            <a:lvl6pPr marL="3452813"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910013" indent="-457200" eaLnBrk="0" fontAlgn="base" hangingPunct="0">
              <a:spcBef>
                <a:spcPct val="0"/>
              </a:spcBef>
              <a:spcAft>
                <a:spcPct val="0"/>
              </a:spcAft>
              <a:defRPr sz="2400" u="sng">
                <a:solidFill>
                  <a:schemeClr val="tx1"/>
                </a:solidFill>
                <a:latin typeface="Times New Roman" panose="02020603050405020304" pitchFamily="18" charset="0"/>
              </a:defRPr>
            </a:lvl7pPr>
            <a:lvl8pPr marL="4367213"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824413"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150000"/>
              </a:lnSpc>
              <a:buClr>
                <a:srgbClr val="FFFF00"/>
              </a:buClr>
              <a:buFont typeface="Wingdings" panose="05000000000000000000" pitchFamily="2" charset="2"/>
              <a:buAutoNum type="arabicPeriod"/>
            </a:pPr>
            <a:r>
              <a:rPr lang="es-ES" altLang="zh-CN" sz="1800" u="none">
                <a:latin typeface="Arial" panose="020B0604020202020204" pitchFamily="34" charset="0"/>
                <a:ea typeface="SimSun" panose="02010600030101010101" pitchFamily="2" charset="-122"/>
                <a:cs typeface="Arial" panose="020B0604020202020204" pitchFamily="34" charset="0"/>
              </a:rPr>
              <a:t>Planificación</a:t>
            </a:r>
            <a:endParaRPr lang="es-ES" altLang="zh-CN" sz="1800">
              <a:latin typeface="Arial" panose="020B0604020202020204" pitchFamily="34" charset="0"/>
              <a:ea typeface="SimSun" panose="02010600030101010101" pitchFamily="2" charset="-122"/>
              <a:cs typeface="Arial" panose="020B0604020202020204" pitchFamily="34" charset="0"/>
            </a:endParaRPr>
          </a:p>
        </p:txBody>
      </p:sp>
      <p:sp>
        <p:nvSpPr>
          <p:cNvPr id="12291" name="Text Box 3"/>
          <p:cNvSpPr txBox="1">
            <a:spLocks noChangeArrowheads="1"/>
          </p:cNvSpPr>
          <p:nvPr/>
        </p:nvSpPr>
        <p:spPr bwMode="auto">
          <a:xfrm>
            <a:off x="1601788" y="1025525"/>
            <a:ext cx="6048375" cy="369888"/>
          </a:xfrm>
          <a:prstGeom prst="rect">
            <a:avLst/>
          </a:prstGeom>
          <a:noFill/>
          <a:ln w="38100" algn="ctr">
            <a:solidFill>
              <a:srgbClr val="FF0000"/>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CC"/>
                </a:solidFill>
              </a14:hiddenFill>
            </a:ext>
          </a:extLst>
        </p:spPr>
        <p:txBody>
          <a:bodyPr>
            <a:spAutoFit/>
          </a:bodyPr>
          <a:lstStyle>
            <a:lvl1pPr>
              <a:defRPr sz="2400" u="sng">
                <a:solidFill>
                  <a:schemeClr val="tx1"/>
                </a:solidFill>
                <a:latin typeface="Times New Roman" panose="02020603050405020304" pitchFamily="18" charset="0"/>
              </a:defRPr>
            </a:lvl1pPr>
            <a:lvl2pPr marL="742950" indent="-285750">
              <a:defRPr sz="2400" u="sng">
                <a:solidFill>
                  <a:schemeClr val="tx1"/>
                </a:solidFill>
                <a:latin typeface="Times New Roman" panose="02020603050405020304" pitchFamily="18" charset="0"/>
              </a:defRPr>
            </a:lvl2pPr>
            <a:lvl3pPr marL="1143000" indent="-228600">
              <a:defRPr sz="2400" u="sng">
                <a:solidFill>
                  <a:schemeClr val="tx1"/>
                </a:solidFill>
                <a:latin typeface="Times New Roman" panose="02020603050405020304" pitchFamily="18" charset="0"/>
              </a:defRPr>
            </a:lvl3pPr>
            <a:lvl4pPr marL="1600200" indent="-228600">
              <a:defRPr sz="2400" u="sng">
                <a:solidFill>
                  <a:schemeClr val="tx1"/>
                </a:solidFill>
                <a:latin typeface="Times New Roman" panose="02020603050405020304" pitchFamily="18" charset="0"/>
              </a:defRPr>
            </a:lvl4pPr>
            <a:lvl5pPr marL="2057400" indent="-228600">
              <a:defRPr sz="2400" u="sng">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u="sng">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u="sng">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u="sng">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spcBef>
                <a:spcPct val="50000"/>
              </a:spcBef>
            </a:pPr>
            <a:r>
              <a:rPr lang="es-ES" altLang="zh-CN" sz="1800" b="1" u="none">
                <a:latin typeface="Arial" panose="020B0604020202020204" pitchFamily="34" charset="0"/>
                <a:ea typeface="SimSun" panose="02010600030101010101" pitchFamily="2" charset="-122"/>
                <a:cs typeface="Arial" panose="020B0604020202020204" pitchFamily="34" charset="0"/>
              </a:rPr>
              <a:t>Funciones del Proyecto  de investigación:</a:t>
            </a:r>
            <a:endParaRPr lang="es-ES" sz="1800" b="1" u="none">
              <a:latin typeface="Arial" panose="020B0604020202020204" pitchFamily="34" charset="0"/>
              <a:ea typeface="SimSun" panose="02010600030101010101" pitchFamily="2" charset="-122"/>
              <a:cs typeface="Arial" panose="020B0604020202020204" pitchFamily="34" charset="0"/>
            </a:endParaRPr>
          </a:p>
        </p:txBody>
      </p:sp>
      <p:sp>
        <p:nvSpPr>
          <p:cNvPr id="12292" name="Text Box 4"/>
          <p:cNvSpPr txBox="1">
            <a:spLocks noChangeArrowheads="1"/>
          </p:cNvSpPr>
          <p:nvPr/>
        </p:nvSpPr>
        <p:spPr bwMode="auto">
          <a:xfrm>
            <a:off x="2268538" y="3440113"/>
            <a:ext cx="3959225" cy="455612"/>
          </a:xfrm>
          <a:prstGeom prst="rect">
            <a:avLst/>
          </a:prstGeom>
          <a:noFill/>
          <a:ln w="38100" algn="ctr">
            <a:solidFill>
              <a:srgbClr val="009999"/>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FF"/>
                </a:solidFill>
              </a14:hiddenFill>
            </a:ext>
          </a:extLst>
        </p:spPr>
        <p:txBody>
          <a:bodyPr lIns="40500" rIns="205740" anchor="ctr">
            <a:spAutoFit/>
          </a:bodyPr>
          <a:lstStyle>
            <a:lvl1pPr marL="457200" indent="-457200">
              <a:defRPr sz="2400" u="sng">
                <a:solidFill>
                  <a:schemeClr val="tx1"/>
                </a:solidFill>
                <a:latin typeface="Times New Roman" panose="02020603050405020304" pitchFamily="18" charset="0"/>
              </a:defRPr>
            </a:lvl1pPr>
            <a:lvl2pPr marL="1085850" indent="-457200">
              <a:defRPr sz="2400" u="sng">
                <a:solidFill>
                  <a:schemeClr val="tx1"/>
                </a:solidFill>
                <a:latin typeface="Times New Roman" panose="02020603050405020304" pitchFamily="18" charset="0"/>
              </a:defRPr>
            </a:lvl2pPr>
            <a:lvl3pPr marL="1722438" indent="-457200">
              <a:defRPr sz="2400" u="sng">
                <a:solidFill>
                  <a:schemeClr val="tx1"/>
                </a:solidFill>
                <a:latin typeface="Times New Roman" panose="02020603050405020304" pitchFamily="18" charset="0"/>
              </a:defRPr>
            </a:lvl3pPr>
            <a:lvl4pPr marL="2359025" indent="-457200">
              <a:defRPr sz="2400" u="sng">
                <a:solidFill>
                  <a:schemeClr val="tx1"/>
                </a:solidFill>
                <a:latin typeface="Times New Roman" panose="02020603050405020304" pitchFamily="18" charset="0"/>
              </a:defRPr>
            </a:lvl4pPr>
            <a:lvl5pPr marL="2995613" indent="-457200">
              <a:defRPr sz="2400" u="sng">
                <a:solidFill>
                  <a:schemeClr val="tx1"/>
                </a:solidFill>
                <a:latin typeface="Times New Roman" panose="02020603050405020304" pitchFamily="18" charset="0"/>
              </a:defRPr>
            </a:lvl5pPr>
            <a:lvl6pPr marL="3452813"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910013" indent="-457200" eaLnBrk="0" fontAlgn="base" hangingPunct="0">
              <a:spcBef>
                <a:spcPct val="0"/>
              </a:spcBef>
              <a:spcAft>
                <a:spcPct val="0"/>
              </a:spcAft>
              <a:defRPr sz="2400" u="sng">
                <a:solidFill>
                  <a:schemeClr val="tx1"/>
                </a:solidFill>
                <a:latin typeface="Times New Roman" panose="02020603050405020304" pitchFamily="18" charset="0"/>
              </a:defRPr>
            </a:lvl7pPr>
            <a:lvl8pPr marL="4367213"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824413"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150000"/>
              </a:lnSpc>
              <a:buClr>
                <a:srgbClr val="FFFF00"/>
              </a:buClr>
              <a:buFont typeface="Wingdings" panose="05000000000000000000" pitchFamily="2" charset="2"/>
              <a:buAutoNum type="arabicPeriod" startAt="3"/>
            </a:pPr>
            <a:r>
              <a:rPr lang="es-ES" altLang="zh-CN" sz="1800" u="none">
                <a:latin typeface="Arial" panose="020B0604020202020204" pitchFamily="34" charset="0"/>
                <a:ea typeface="SimSun" panose="02010600030101010101" pitchFamily="2" charset="-122"/>
                <a:cs typeface="Arial" panose="020B0604020202020204" pitchFamily="34" charset="0"/>
              </a:rPr>
              <a:t>Administrativa</a:t>
            </a:r>
            <a:endParaRPr lang="es-ES" altLang="zh-CN" sz="1800">
              <a:latin typeface="Arial" panose="020B0604020202020204" pitchFamily="34" charset="0"/>
              <a:ea typeface="SimSun" panose="02010600030101010101" pitchFamily="2" charset="-122"/>
              <a:cs typeface="Arial" panose="020B0604020202020204" pitchFamily="34" charset="0"/>
            </a:endParaRPr>
          </a:p>
        </p:txBody>
      </p:sp>
      <p:sp>
        <p:nvSpPr>
          <p:cNvPr id="12293" name="Text Box 5"/>
          <p:cNvSpPr txBox="1">
            <a:spLocks noChangeArrowheads="1"/>
          </p:cNvSpPr>
          <p:nvPr/>
        </p:nvSpPr>
        <p:spPr bwMode="auto">
          <a:xfrm>
            <a:off x="2268538" y="2549525"/>
            <a:ext cx="3959225" cy="508000"/>
          </a:xfrm>
          <a:prstGeom prst="rect">
            <a:avLst/>
          </a:prstGeom>
          <a:noFill/>
          <a:ln w="38100" algn="ctr">
            <a:solidFill>
              <a:srgbClr val="009999"/>
            </a:solidFill>
            <a:miter lim="800000"/>
            <a:headEnd/>
            <a:tailEnd/>
          </a:ln>
          <a:effectLst>
            <a:outerShdw dist="107763" dir="2700000" algn="ctr" rotWithShape="0">
              <a:schemeClr val="bg2"/>
            </a:outerShdw>
          </a:effectLst>
          <a:extLst>
            <a:ext uri="{909E8E84-426E-40DD-AFC4-6F175D3DCCD1}">
              <a14:hiddenFill xmlns:a14="http://schemas.microsoft.com/office/drawing/2010/main">
                <a:solidFill>
                  <a:srgbClr val="CCFFFF"/>
                </a:solidFill>
              </a14:hiddenFill>
            </a:ext>
          </a:extLst>
        </p:spPr>
        <p:txBody>
          <a:bodyPr lIns="40500" rIns="205740" anchor="ctr">
            <a:spAutoFit/>
          </a:bodyPr>
          <a:lstStyle>
            <a:lvl1pPr marL="457200" indent="-457200">
              <a:defRPr sz="2400" u="sng">
                <a:solidFill>
                  <a:schemeClr val="tx1"/>
                </a:solidFill>
                <a:latin typeface="Times New Roman" panose="02020603050405020304" pitchFamily="18" charset="0"/>
              </a:defRPr>
            </a:lvl1pPr>
            <a:lvl2pPr marL="1085850" indent="-457200">
              <a:defRPr sz="2400" u="sng">
                <a:solidFill>
                  <a:schemeClr val="tx1"/>
                </a:solidFill>
                <a:latin typeface="Times New Roman" panose="02020603050405020304" pitchFamily="18" charset="0"/>
              </a:defRPr>
            </a:lvl2pPr>
            <a:lvl3pPr marL="1722438" indent="-457200">
              <a:defRPr sz="2400" u="sng">
                <a:solidFill>
                  <a:schemeClr val="tx1"/>
                </a:solidFill>
                <a:latin typeface="Times New Roman" panose="02020603050405020304" pitchFamily="18" charset="0"/>
              </a:defRPr>
            </a:lvl3pPr>
            <a:lvl4pPr marL="2359025" indent="-457200">
              <a:defRPr sz="2400" u="sng">
                <a:solidFill>
                  <a:schemeClr val="tx1"/>
                </a:solidFill>
                <a:latin typeface="Times New Roman" panose="02020603050405020304" pitchFamily="18" charset="0"/>
              </a:defRPr>
            </a:lvl4pPr>
            <a:lvl5pPr marL="2995613" indent="-457200">
              <a:defRPr sz="2400" u="sng">
                <a:solidFill>
                  <a:schemeClr val="tx1"/>
                </a:solidFill>
                <a:latin typeface="Times New Roman" panose="02020603050405020304" pitchFamily="18" charset="0"/>
              </a:defRPr>
            </a:lvl5pPr>
            <a:lvl6pPr marL="3452813" indent="-457200" eaLnBrk="0" fontAlgn="base" hangingPunct="0">
              <a:spcBef>
                <a:spcPct val="0"/>
              </a:spcBef>
              <a:spcAft>
                <a:spcPct val="0"/>
              </a:spcAft>
              <a:defRPr sz="2400" u="sng">
                <a:solidFill>
                  <a:schemeClr val="tx1"/>
                </a:solidFill>
                <a:latin typeface="Times New Roman" panose="02020603050405020304" pitchFamily="18" charset="0"/>
              </a:defRPr>
            </a:lvl6pPr>
            <a:lvl7pPr marL="3910013" indent="-457200" eaLnBrk="0" fontAlgn="base" hangingPunct="0">
              <a:spcBef>
                <a:spcPct val="0"/>
              </a:spcBef>
              <a:spcAft>
                <a:spcPct val="0"/>
              </a:spcAft>
              <a:defRPr sz="2400" u="sng">
                <a:solidFill>
                  <a:schemeClr val="tx1"/>
                </a:solidFill>
                <a:latin typeface="Times New Roman" panose="02020603050405020304" pitchFamily="18" charset="0"/>
              </a:defRPr>
            </a:lvl7pPr>
            <a:lvl8pPr marL="4367213" indent="-457200" eaLnBrk="0" fontAlgn="base" hangingPunct="0">
              <a:spcBef>
                <a:spcPct val="0"/>
              </a:spcBef>
              <a:spcAft>
                <a:spcPct val="0"/>
              </a:spcAft>
              <a:defRPr sz="2400" u="sng">
                <a:solidFill>
                  <a:schemeClr val="tx1"/>
                </a:solidFill>
                <a:latin typeface="Times New Roman" panose="02020603050405020304" pitchFamily="18" charset="0"/>
              </a:defRPr>
            </a:lvl8pPr>
            <a:lvl9pPr marL="4824413" indent="-457200" eaLnBrk="0" fontAlgn="base" hangingPunct="0">
              <a:spcBef>
                <a:spcPct val="0"/>
              </a:spcBef>
              <a:spcAft>
                <a:spcPct val="0"/>
              </a:spcAft>
              <a:defRPr sz="2400" u="sng">
                <a:solidFill>
                  <a:schemeClr val="tx1"/>
                </a:solidFill>
                <a:latin typeface="Times New Roman" panose="02020603050405020304" pitchFamily="18" charset="0"/>
              </a:defRPr>
            </a:lvl9pPr>
          </a:lstStyle>
          <a:p>
            <a:pPr algn="just" eaLnBrk="1" hangingPunct="1">
              <a:lnSpc>
                <a:spcPct val="150000"/>
              </a:lnSpc>
              <a:buClr>
                <a:srgbClr val="FFFF00"/>
              </a:buClr>
              <a:buFont typeface="Wingdings" panose="05000000000000000000" pitchFamily="2" charset="2"/>
              <a:buAutoNum type="arabicPeriod" startAt="2"/>
            </a:pPr>
            <a:r>
              <a:rPr lang="es-ES" altLang="zh-CN" sz="1800" u="none">
                <a:latin typeface="Arial" panose="020B0604020202020204" pitchFamily="34" charset="0"/>
                <a:ea typeface="SimSun" panose="02010600030101010101" pitchFamily="2" charset="-122"/>
                <a:cs typeface="Arial" panose="020B0604020202020204" pitchFamily="34" charset="0"/>
              </a:rPr>
              <a:t>Cognoscitiva</a:t>
            </a:r>
          </a:p>
        </p:txBody>
      </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Horizonte">
  <a:themeElements>
    <a:clrScheme name="Horizonte">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te">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te">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2133</TotalTime>
  <Words>2297</Words>
  <Application>Microsoft Office PowerPoint</Application>
  <PresentationFormat>Presentación en pantalla (16:9)</PresentationFormat>
  <Paragraphs>241</Paragraphs>
  <Slides>29</Slides>
  <Notes>11</Notes>
  <HiddenSlides>0</HiddenSlides>
  <MMClips>0</MMClips>
  <ScaleCrop>false</ScaleCrop>
  <HeadingPairs>
    <vt:vector size="8" baseType="variant">
      <vt:variant>
        <vt:lpstr>Fuentes usadas</vt:lpstr>
      </vt:variant>
      <vt:variant>
        <vt:i4>9</vt:i4>
      </vt:variant>
      <vt:variant>
        <vt:lpstr>Tema</vt:lpstr>
      </vt:variant>
      <vt:variant>
        <vt:i4>1</vt:i4>
      </vt:variant>
      <vt:variant>
        <vt:lpstr>Servidores OLE incrustados</vt:lpstr>
      </vt:variant>
      <vt:variant>
        <vt:i4>1</vt:i4>
      </vt:variant>
      <vt:variant>
        <vt:lpstr>Títulos de diapositiva</vt:lpstr>
      </vt:variant>
      <vt:variant>
        <vt:i4>29</vt:i4>
      </vt:variant>
    </vt:vector>
  </HeadingPairs>
  <TitlesOfParts>
    <vt:vector size="40" baseType="lpstr">
      <vt:lpstr>SimSun</vt:lpstr>
      <vt:lpstr>Arial</vt:lpstr>
      <vt:lpstr>Arial Narrow</vt:lpstr>
      <vt:lpstr>Calibri</vt:lpstr>
      <vt:lpstr>方正姚体</vt:lpstr>
      <vt:lpstr>Tahoma</vt:lpstr>
      <vt:lpstr>Times New Roman</vt:lpstr>
      <vt:lpstr>TimesNewRomanPS-BoldMT</vt:lpstr>
      <vt:lpstr>Wingdings</vt:lpstr>
      <vt:lpstr>Horizonte</vt:lpstr>
      <vt:lpstr>Clip</vt:lpstr>
      <vt:lpstr>Presentación de PowerPoint</vt:lpstr>
      <vt:lpstr>Presentación de PowerPoint</vt:lpstr>
      <vt:lpstr>Presentación de PowerPoint</vt:lpstr>
      <vt:lpstr>Presentación de PowerPoint</vt:lpstr>
      <vt:lpstr>Presentación de PowerPoint</vt:lpstr>
      <vt:lpstr>Presentación de PowerPoint</vt:lpstr>
      <vt:lpstr>Etapas de la investigación científica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Fac. Medicina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barreto</dc:creator>
  <cp:lastModifiedBy>FCMSAGUA</cp:lastModifiedBy>
  <cp:revision>361</cp:revision>
  <dcterms:created xsi:type="dcterms:W3CDTF">2005-05-06T00:08:21Z</dcterms:created>
  <dcterms:modified xsi:type="dcterms:W3CDTF">2024-02-08T14:57:44Z</dcterms:modified>
</cp:coreProperties>
</file>